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3"/>
    <p:sldId id="283" r:id="rId4"/>
    <p:sldId id="278" r:id="rId6"/>
    <p:sldId id="306" r:id="rId7"/>
    <p:sldId id="349" r:id="rId8"/>
    <p:sldId id="353" r:id="rId9"/>
    <p:sldId id="355" r:id="rId10"/>
    <p:sldId id="350" r:id="rId11"/>
    <p:sldId id="354" r:id="rId12"/>
    <p:sldId id="351" r:id="rId13"/>
    <p:sldId id="269" r:id="rId14"/>
    <p:sldId id="270" r:id="rId15"/>
    <p:sldId id="340" r:id="rId16"/>
    <p:sldId id="296" r:id="rId17"/>
    <p:sldId id="319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Relationship Id="rId3" Type="http://schemas.openxmlformats.org/officeDocument/2006/relationships/image" Target="../media/image7.wmf"/><Relationship Id="rId2" Type="http://schemas.openxmlformats.org/officeDocument/2006/relationships/oleObject" Target="../embeddings/oleObject9.bin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5.bin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3" Type="http://schemas.openxmlformats.org/officeDocument/2006/relationships/image" Target="../media/image7.wmf"/><Relationship Id="rId2" Type="http://schemas.openxmlformats.org/officeDocument/2006/relationships/oleObject" Target="../embeddings/oleObject1.bin"/><Relationship Id="rId15" Type="http://schemas.openxmlformats.org/officeDocument/2006/relationships/notesSlide" Target="../notesSlides/notesSlide2.xml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2.xml"/><Relationship Id="rId12" Type="http://schemas.openxmlformats.org/officeDocument/2006/relationships/oleObject" Target="../embeddings/oleObject8.bin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9.wmf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第十八章　平行四边形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2577108"/>
            <a:ext cx="8820472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18.2.2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　菱　形</a:t>
            </a:r>
            <a:r>
              <a:rPr lang="zh-CN" altLang="en-US" sz="54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</a:t>
            </a:r>
            <a:r>
              <a:rPr lang="zh-CN" altLang="en-US" sz="54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4282" y="500042"/>
            <a:ext cx="8643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上一点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DF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交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求证∠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AFD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CBE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282" y="1428736"/>
            <a:ext cx="65722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结合图形证明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BCE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≌△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DCE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可得∠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CBE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CDE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由菱形的对边平行可得∠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AFD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FDC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等量代换得∠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AFD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CBE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1520" y="3198455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CB=CD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平分∠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又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CE=CE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(SAS).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CBE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∵在菱形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FDC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CBE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4282" y="5500702"/>
            <a:ext cx="80010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点评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解决菱形问题时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常常综合运用菱形的性质和全等三角形的知识证明两角相等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b="1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58016" y="1785926"/>
            <a:ext cx="2071702" cy="1562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6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000100" y="21429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034" y="1071546"/>
            <a:ext cx="82444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zh-CN" sz="3200" dirty="0" smtClean="0"/>
              <a:t>菱形的定义</a:t>
            </a:r>
            <a:r>
              <a:rPr lang="en-US" altLang="zh-CN" sz="3200" dirty="0" smtClean="0"/>
              <a:t>:</a:t>
            </a:r>
            <a:r>
              <a:rPr lang="zh-CN" altLang="zh-CN" sz="3200" dirty="0" smtClean="0"/>
              <a:t>有一组邻边相等的平行四边形</a:t>
            </a:r>
            <a:r>
              <a:rPr lang="zh-CN" altLang="en-US" sz="3200" dirty="0" smtClean="0"/>
              <a:t>叫做菱形。</a:t>
            </a:r>
            <a:endParaRPr lang="zh-CN" altLang="zh-CN" sz="3200" dirty="0" smtClean="0"/>
          </a:p>
        </p:txBody>
      </p:sp>
      <p:sp>
        <p:nvSpPr>
          <p:cNvPr id="5" name="矩形 4"/>
          <p:cNvSpPr/>
          <p:nvPr/>
        </p:nvSpPr>
        <p:spPr>
          <a:xfrm>
            <a:off x="500034" y="2143116"/>
            <a:ext cx="82444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2.</a:t>
            </a:r>
            <a:r>
              <a:rPr lang="zh-CN" altLang="zh-CN" sz="3200" dirty="0" smtClean="0"/>
              <a:t>菱形的性质</a:t>
            </a:r>
            <a:r>
              <a:rPr lang="en-US" altLang="zh-CN" sz="3200" dirty="0" smtClean="0"/>
              <a:t>:</a:t>
            </a:r>
            <a:endParaRPr lang="zh-CN" altLang="zh-CN" sz="3200" dirty="0" smtClean="0"/>
          </a:p>
          <a:p>
            <a:r>
              <a:rPr lang="zh-CN" altLang="zh-CN" sz="3200" dirty="0" smtClean="0"/>
              <a:t>　</a:t>
            </a:r>
            <a:r>
              <a:rPr lang="en-US" altLang="zh-CN" sz="3200" dirty="0" smtClean="0"/>
              <a:t>(1)</a:t>
            </a:r>
            <a:r>
              <a:rPr lang="zh-CN" altLang="zh-CN" sz="3200" dirty="0" smtClean="0"/>
              <a:t>菱形是特殊的平行四边形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它具有平行四边形的所有性质</a:t>
            </a:r>
            <a:r>
              <a:rPr lang="en-US" altLang="zh-CN" sz="3200" dirty="0" smtClean="0"/>
              <a:t>.</a:t>
            </a:r>
            <a:endParaRPr lang="zh-CN" altLang="zh-CN" sz="3200" dirty="0" smtClean="0"/>
          </a:p>
          <a:p>
            <a:r>
              <a:rPr lang="zh-CN" altLang="zh-CN" sz="3200" dirty="0" smtClean="0"/>
              <a:t>　</a:t>
            </a:r>
            <a:r>
              <a:rPr lang="en-US" altLang="zh-CN" sz="3200" dirty="0" smtClean="0"/>
              <a:t>(2)</a:t>
            </a:r>
            <a:r>
              <a:rPr lang="zh-CN" altLang="zh-CN" sz="3200" dirty="0" smtClean="0"/>
              <a:t>菱形的四条边都相等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菱形的两条对角线互相垂直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并且每一条对角线平分一组对角</a:t>
            </a:r>
            <a:r>
              <a:rPr lang="en-US" altLang="zh-CN" sz="3200" dirty="0" smtClean="0"/>
              <a:t>.</a:t>
            </a:r>
            <a:endParaRPr lang="zh-CN" altLang="zh-CN" sz="3200" dirty="0" smtClean="0"/>
          </a:p>
          <a:p>
            <a:r>
              <a:rPr lang="zh-CN" altLang="zh-CN" sz="3200" dirty="0" smtClean="0"/>
              <a:t>　</a:t>
            </a:r>
            <a:r>
              <a:rPr lang="en-US" altLang="zh-CN" sz="3200" dirty="0" smtClean="0"/>
              <a:t>(3)</a:t>
            </a:r>
            <a:r>
              <a:rPr lang="zh-CN" altLang="zh-CN" sz="3200" dirty="0" smtClean="0"/>
              <a:t>菱形是轴对称图形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有两条对称轴</a:t>
            </a:r>
            <a:r>
              <a:rPr lang="en-US" altLang="zh-CN" sz="3200" dirty="0" smtClean="0"/>
              <a:t>.</a:t>
            </a:r>
            <a:endParaRPr lang="zh-CN" altLang="zh-CN" sz="3200" dirty="0" smtClean="0"/>
          </a:p>
        </p:txBody>
      </p:sp>
      <p:sp>
        <p:nvSpPr>
          <p:cNvPr id="7" name="矩形 6"/>
          <p:cNvSpPr/>
          <p:nvPr/>
        </p:nvSpPr>
        <p:spPr>
          <a:xfrm>
            <a:off x="179512" y="5232102"/>
            <a:ext cx="8676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3.</a:t>
            </a:r>
            <a:r>
              <a:rPr lang="zh-CN" altLang="zh-CN" sz="3200" dirty="0" smtClean="0"/>
              <a:t>菱形的面积等于两条对角线乘积的一半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也可利用平行四边形的面积公式求菱形的面积</a:t>
            </a:r>
            <a:r>
              <a:rPr lang="en-US" altLang="zh-CN" sz="3200" dirty="0" smtClean="0"/>
              <a:t>.</a:t>
            </a:r>
            <a:endParaRPr lang="zh-CN" altLang="zh-CN" sz="3200" dirty="0"/>
          </a:p>
        </p:txBody>
      </p:sp>
      <p:sp>
        <p:nvSpPr>
          <p:cNvPr id="8" name="动作按钮: 第一张 7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1248594"/>
            <a:ext cx="8568952" cy="1532334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在菱形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BAD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=120°.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的周长是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15,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则菱形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的周长是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A.25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B.20            C.15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D.10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85720" y="3286124"/>
            <a:ext cx="6320744" cy="2681347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 ∵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的对角线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BAD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=120°,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BAC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=60°.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AB=BC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是等边三角形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的周长是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15,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=5,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∴菱形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的周长为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5×4=20.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12" y="1714488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r="18518" b="3846"/>
          <a:stretch>
            <a:fillRect/>
          </a:stretch>
        </p:blipFill>
        <p:spPr bwMode="auto">
          <a:xfrm>
            <a:off x="6715140" y="3786190"/>
            <a:ext cx="201622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836712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(2015·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吉林中考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在菱形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轴上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的坐标为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(8,2),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的坐标为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(0,2),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的坐标为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2969726"/>
            <a:ext cx="6048672" cy="2754809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连接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BD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AC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交于点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如图所示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根据点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的坐标为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(8,2),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点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的坐标为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(0,2)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可知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BD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∥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轴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因为四边形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是菱形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AC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⊥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BD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endParaRPr lang="en-US" altLang="zh-CN" sz="24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AE=CE=OD=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,DE=BE=OA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=4,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AC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=4,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故点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的坐标为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(4,4).</a:t>
            </a:r>
            <a:endParaRPr lang="zh-CN" altLang="zh-CN" sz="24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1714488"/>
            <a:ext cx="1152128" cy="752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(4,4)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r="13026" b="3571"/>
          <a:stretch>
            <a:fillRect/>
          </a:stretch>
        </p:blipFill>
        <p:spPr bwMode="auto">
          <a:xfrm>
            <a:off x="6500826" y="3500438"/>
            <a:ext cx="216024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802773"/>
            <a:ext cx="8352928" cy="1328023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3.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对角线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AC,BD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相交于点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DH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OH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求证∠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DHO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DCO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2348880"/>
            <a:ext cx="5832648" cy="1946731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要证明∠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DHO</a:t>
            </a:r>
            <a:r>
              <a:rPr lang="en-US" altLang="zh-CN" sz="2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DCO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根据等角的余角相等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只要证明∠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OHB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ODC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即可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可根据菱形的性质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结合直角三角形斜边上的中线等于斜边的一半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等腰三角形中等边对等角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等角的余角相等来完成证明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0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4509120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OD=OB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DH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DHB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OH=BD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OHB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OBH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又∵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OBH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OHB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ODC+</a:t>
            </a:r>
            <a:r>
              <a:rPr lang="zh-CN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DHB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DHO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OHB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=90°,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DHO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43636" y="2500306"/>
            <a:ext cx="230425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928662" y="285728"/>
            <a:ext cx="7143800" cy="1055608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/>
              <a:t> 4.</a:t>
            </a:r>
            <a:r>
              <a:rPr lang="zh-CN" altLang="zh-CN" sz="2800" dirty="0" smtClean="0"/>
              <a:t>已知菱形的两条对角线的长分别是</a:t>
            </a:r>
            <a:r>
              <a:rPr lang="en-US" altLang="zh-CN" sz="2800" dirty="0" smtClean="0"/>
              <a:t>6</a:t>
            </a:r>
            <a:r>
              <a:rPr lang="zh-CN" altLang="zh-CN" sz="2800" dirty="0" smtClean="0"/>
              <a:t>和</a:t>
            </a:r>
            <a:r>
              <a:rPr lang="en-US" altLang="zh-CN" sz="2800" dirty="0" smtClean="0"/>
              <a:t>8,</a:t>
            </a:r>
            <a:r>
              <a:rPr lang="zh-CN" altLang="zh-CN" sz="2800" dirty="0" smtClean="0"/>
              <a:t>求菱形的周长和面积</a:t>
            </a:r>
            <a:r>
              <a:rPr lang="en-US" altLang="zh-CN" sz="2800" dirty="0" smtClean="0"/>
              <a:t>.</a:t>
            </a:r>
            <a:endParaRPr lang="zh-CN" altLang="zh-CN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2786058"/>
            <a:ext cx="8424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如图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∵四边形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是菱形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AC,BD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交于点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O,AC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=8,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=6,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AB=BC=CD=DA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AC,AO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 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=4,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BO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 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=3.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Rt△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AOB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                                        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∴菱形的周长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=4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=20,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菱形的面积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  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×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=24.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571612"/>
            <a:ext cx="8280920" cy="991731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根据菱形对角线互相垂直可得出直角三角形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利用勾股定理求出边长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从而求出周长和面积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zh-CN" sz="24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215206" y="3000372"/>
            <a:ext cx="1658863" cy="126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2535638" y="4214818"/>
          <a:ext cx="347335" cy="593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35638" y="4214818"/>
                        <a:ext cx="347335" cy="59341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500562" y="4143380"/>
          <a:ext cx="422784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00562" y="4143380"/>
                        <a:ext cx="422784" cy="7223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62354" y="4802282"/>
          <a:ext cx="3887341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42062400" imgH="6096000" progId="Equation.DSMT4">
                  <p:embed/>
                </p:oleObj>
              </mc:Choice>
              <mc:Fallback>
                <p:oleObj name="Equation" r:id="rId5" imgW="42062400" imgH="60960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2354" y="4802282"/>
                        <a:ext cx="3887341" cy="5572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2571736" y="6072206"/>
          <a:ext cx="292235" cy="642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71736" y="6072206"/>
                        <a:ext cx="292235" cy="64291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动作按钮: 第一张 13">
            <a:hlinkClick r:id="" action="ppaction://hlinkshowjump?jump=firstslide" highlightClick="1"/>
          </p:cNvPr>
          <p:cNvSpPr/>
          <p:nvPr/>
        </p:nvSpPr>
        <p:spPr>
          <a:xfrm>
            <a:off x="7072330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十二角星 10"/>
          <p:cNvSpPr/>
          <p:nvPr/>
        </p:nvSpPr>
        <p:spPr>
          <a:xfrm>
            <a:off x="1331640" y="188640"/>
            <a:ext cx="3427618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复习旧知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1556792"/>
            <a:ext cx="7884368" cy="107721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前面我们学习了平行四边形、矩形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请同学们回忆平行四边形、矩形有哪些性质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5536" y="2852937"/>
          <a:ext cx="8064897" cy="309634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58576"/>
                <a:gridCol w="2102107"/>
                <a:gridCol w="2102107"/>
                <a:gridCol w="2102107"/>
              </a:tblGrid>
              <a:tr h="10321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图形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边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角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itchFamily="18" charset="0"/>
                          <a:cs typeface="Times New Roman" pitchFamily="18" charset="0"/>
                        </a:rPr>
                        <a:t>对角线</a:t>
                      </a:r>
                      <a:endParaRPr lang="zh-CN" sz="2400" b="1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0321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itchFamily="18" charset="0"/>
                          <a:cs typeface="Times New Roman" pitchFamily="18" charset="0"/>
                        </a:rPr>
                        <a:t>平行四边形　</a:t>
                      </a:r>
                      <a:endParaRPr lang="zh-CN" sz="2400" b="1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对边平</a:t>
                      </a:r>
                      <a:r>
                        <a:rPr lang="zh-CN" sz="2400" b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行</a:t>
                      </a:r>
                      <a:endParaRPr lang="en-US" altLang="zh-CN" sz="2400" b="1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且</a:t>
                      </a: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相等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对角相等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互相平分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0321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itchFamily="18" charset="0"/>
                          <a:cs typeface="Times New Roman" pitchFamily="18" charset="0"/>
                        </a:rPr>
                        <a:t>矩形</a:t>
                      </a:r>
                      <a:endParaRPr lang="zh-CN" sz="2400" b="1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对边平</a:t>
                      </a:r>
                      <a:r>
                        <a:rPr lang="zh-CN" sz="2400" b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行</a:t>
                      </a:r>
                      <a:endParaRPr lang="en-US" altLang="zh-CN" sz="2400" b="1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且</a:t>
                      </a: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相等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四个角</a:t>
                      </a:r>
                      <a:r>
                        <a:rPr lang="zh-CN" sz="2400" b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都</a:t>
                      </a:r>
                      <a:endParaRPr lang="en-US" altLang="zh-CN" sz="2400" b="1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是</a:t>
                      </a: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直角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相等且</a:t>
                      </a:r>
                      <a:r>
                        <a:rPr lang="zh-CN" sz="2400" b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互</a:t>
                      </a:r>
                      <a:endParaRPr lang="en-US" altLang="zh-CN" sz="2400" b="1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相</a:t>
                      </a:r>
                      <a:r>
                        <a:rPr lang="zh-CN" sz="2400" b="1" kern="100" dirty="0">
                          <a:latin typeface="Times New Roman" pitchFamily="18" charset="0"/>
                          <a:cs typeface="Times New Roman" pitchFamily="18" charset="0"/>
                        </a:rPr>
                        <a:t>平分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78865"/>
            <a:ext cx="85689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观察下面的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图片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思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虑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下面的问题：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图片中给我们以哪些图形的形象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这些图形有哪些共同特点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什么样的图形是菱形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你能给菱形下个定义吗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22" name="剪去对角的矩形 21"/>
          <p:cNvSpPr/>
          <p:nvPr/>
        </p:nvSpPr>
        <p:spPr>
          <a:xfrm>
            <a:off x="611560" y="1578987"/>
            <a:ext cx="7344816" cy="697885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有一组邻边相等的平行四边形叫做菱形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图片 15" descr="t011c322080e5e1c04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650456"/>
            <a:ext cx="2540000" cy="2082800"/>
          </a:xfrm>
          <a:prstGeom prst="rect">
            <a:avLst/>
          </a:prstGeom>
        </p:spPr>
      </p:pic>
      <p:pic>
        <p:nvPicPr>
          <p:cNvPr id="17" name="图片 16" descr="t01190625ab37ac26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34792" y="3731592"/>
            <a:ext cx="1905000" cy="1935088"/>
          </a:xfrm>
          <a:prstGeom prst="rect">
            <a:avLst/>
          </a:prstGeom>
        </p:spPr>
      </p:pic>
      <p:pic>
        <p:nvPicPr>
          <p:cNvPr id="18" name="图片 17" descr="t01a849e6d5bf9496c3.jpg"/>
          <p:cNvPicPr>
            <a:picLocks noChangeAspect="1"/>
          </p:cNvPicPr>
          <p:nvPr/>
        </p:nvPicPr>
        <p:blipFill>
          <a:blip r:embed="rId4" cstate="print"/>
          <a:srcRect l="1974" t="9450" b="12589"/>
          <a:stretch>
            <a:fillRect/>
          </a:stretch>
        </p:blipFill>
        <p:spPr>
          <a:xfrm>
            <a:off x="5924376" y="3650456"/>
            <a:ext cx="2987824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4282" y="1428736"/>
            <a:ext cx="73923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菱形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AB=AD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对角线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AC,BD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相交于点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2571744"/>
            <a:ext cx="8568952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图形中有哪些相等的线段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相等的角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8" name="十二角星 7"/>
          <p:cNvSpPr/>
          <p:nvPr/>
        </p:nvSpPr>
        <p:spPr>
          <a:xfrm>
            <a:off x="957299" y="260648"/>
            <a:ext cx="1886509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思考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48264" y="3212976"/>
            <a:ext cx="172819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79512" y="3699602"/>
            <a:ext cx="85689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对角线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AC,BD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有怎样的位置关系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282" y="4643446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菱形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是轴对称图形吗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它有几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条对称轴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1484784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性质定理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菱形的四条边都相等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420888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AB=BC=CD=AD.</a:t>
            </a:r>
          </a:p>
        </p:txBody>
      </p:sp>
      <p:sp>
        <p:nvSpPr>
          <p:cNvPr id="8" name="流程图: 顺序访问存储器 7"/>
          <p:cNvSpPr/>
          <p:nvPr/>
        </p:nvSpPr>
        <p:spPr>
          <a:xfrm>
            <a:off x="1043608" y="188640"/>
            <a:ext cx="1418296" cy="1037078"/>
          </a:xfrm>
          <a:prstGeom prst="flowChartMagneticTape">
            <a:avLst/>
          </a:prstGeom>
          <a:ln w="76200">
            <a:solidFill>
              <a:schemeClr val="bg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小结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4811668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是菱形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CAB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CAD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CBD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ADB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CDB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4016" y="3717032"/>
            <a:ext cx="85324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性质定理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菱形的两条对角线互相垂直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并且每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一条对角线平分一组对角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29388" y="1500174"/>
            <a:ext cx="208823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1620089"/>
            <a:ext cx="8892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平行四边形的面积如何求呢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3204265"/>
            <a:ext cx="53285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追问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菱形的面积如何计算呢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十二角星 7"/>
          <p:cNvSpPr/>
          <p:nvPr/>
        </p:nvSpPr>
        <p:spPr>
          <a:xfrm>
            <a:off x="1907704" y="247000"/>
            <a:ext cx="1886509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思考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4284385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两条对角线的乘积的一半求菱形的面积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43636" y="1857364"/>
            <a:ext cx="208823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907704" y="2340169"/>
            <a:ext cx="17647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底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乘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高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071538" y="21429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428596" y="1071546"/>
            <a:ext cx="8424936" cy="1652885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菱形是轴对称图形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它有两条对称轴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对角线所在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的直线就是它的对称轴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剪去对角的矩形 8"/>
          <p:cNvSpPr/>
          <p:nvPr/>
        </p:nvSpPr>
        <p:spPr>
          <a:xfrm>
            <a:off x="428596" y="2857496"/>
            <a:ext cx="8424936" cy="3097935"/>
          </a:xfrm>
          <a:prstGeom prst="snip2DiagRect">
            <a:avLst/>
          </a:prstGeom>
          <a:solidFill>
            <a:schemeClr val="accent6"/>
          </a:solidFill>
          <a:ln w="76200"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利用菱形的性质可以证明线段相等、角相等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它的对角线互相垂直且把菱形分成四个全等的直角三角形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由此可与勾股定理联系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得到对角线和边之间的关系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357166"/>
            <a:ext cx="83924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zh-CN" altLang="en-US" sz="20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菱形花坛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的边长为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20 m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=60°,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沿着菱形的对角线修建了两条小路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BD.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求两条小路的长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结果保留小数点后两位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和花坛的面积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结果保留小数点后一位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44" y="1428736"/>
            <a:ext cx="8784976" cy="4488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∵花坛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的形状是菱形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5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×60°=30°.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5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OAB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 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 ×20=10.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5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5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∴花坛的两条小路长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5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=20(m),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=20        ≈34.64(m).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5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花坛的面积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zh-CN" altLang="zh-CN" sz="2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菱形</a:t>
            </a:r>
            <a:r>
              <a:rPr lang="en-US" altLang="zh-CN" sz="2400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=4×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400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AC·BD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=200        ≈346.4(m</a:t>
            </a:r>
            <a:r>
              <a:rPr lang="en-US" altLang="zh-CN" sz="2400" i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yl391.jpg" descr="id:214750648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500826" y="2857496"/>
            <a:ext cx="2265812" cy="1852344"/>
          </a:xfrm>
          <a:prstGeom prst="rect">
            <a:avLst/>
          </a:prstGeom>
        </p:spPr>
      </p:pic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2928926" y="2071678"/>
          <a:ext cx="413703" cy="7067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28926" y="2071678"/>
                        <a:ext cx="413703" cy="70679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357686" y="2143116"/>
          <a:ext cx="422784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357686" y="2143116"/>
                        <a:ext cx="422784" cy="7223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786050" y="2714620"/>
          <a:ext cx="458547" cy="78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86050" y="2714620"/>
                        <a:ext cx="458547" cy="7834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3857620" y="2643182"/>
          <a:ext cx="506412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1027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57620" y="2643182"/>
                        <a:ext cx="506412" cy="8651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5"/>
          <p:cNvGraphicFramePr>
            <a:graphicFrameLocks noChangeAspect="1"/>
          </p:cNvGraphicFramePr>
          <p:nvPr/>
        </p:nvGraphicFramePr>
        <p:xfrm>
          <a:off x="1214414" y="3500438"/>
          <a:ext cx="42227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7" imgW="51816000" imgH="6096000" progId="Equation.DSMT4">
                  <p:embed/>
                </p:oleObj>
              </mc:Choice>
              <mc:Fallback>
                <p:oleObj name="Equation" r:id="rId7" imgW="51816000" imgH="6096000" progId="Equation.DSMT4">
                  <p:embed/>
                  <p:pic>
                    <p:nvPicPr>
                      <p:cNvPr id="0" name="图片 1028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14414" y="3500438"/>
                        <a:ext cx="4222750" cy="558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4357686" y="4714884"/>
          <a:ext cx="4476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9" imgW="5486400" imgH="5486400" progId="Equation.DSMT4">
                  <p:embed/>
                </p:oleObj>
              </mc:Choice>
              <mc:Fallback>
                <p:oleObj name="Equation" r:id="rId9" imgW="5486400" imgH="5486400" progId="Equation.DSMT4">
                  <p:embed/>
                  <p:pic>
                    <p:nvPicPr>
                      <p:cNvPr id="0" name="图片 1029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57686" y="4714884"/>
                        <a:ext cx="447675" cy="5032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"/>
          <p:cNvGraphicFramePr>
            <a:graphicFrameLocks noChangeAspect="1"/>
          </p:cNvGraphicFramePr>
          <p:nvPr/>
        </p:nvGraphicFramePr>
        <p:xfrm>
          <a:off x="4429124" y="5214950"/>
          <a:ext cx="506412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11" imgW="3657600" imgH="9448800" progId="Equation.DSMT4">
                  <p:embed/>
                </p:oleObj>
              </mc:Choice>
              <mc:Fallback>
                <p:oleObj name="Equation" r:id="rId11" imgW="3657600" imgH="9448800" progId="Equation.DSMT4">
                  <p:embed/>
                  <p:pic>
                    <p:nvPicPr>
                      <p:cNvPr id="0" name="图片 103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29124" y="5214950"/>
                        <a:ext cx="506412" cy="8651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6429388" y="5357826"/>
          <a:ext cx="4476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12" imgW="5486400" imgH="5486400" progId="Equation.DSMT4">
                  <p:embed/>
                </p:oleObj>
              </mc:Choice>
              <mc:Fallback>
                <p:oleObj name="Equation" r:id="rId12" imgW="5486400" imgH="5486400" progId="Equation.DSMT4">
                  <p:embed/>
                  <p:pic>
                    <p:nvPicPr>
                      <p:cNvPr id="0" name="图片 1031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29388" y="5357826"/>
                        <a:ext cx="447675" cy="503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8596" y="2285992"/>
            <a:ext cx="8280920" cy="3854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菱形的边和对角线有不同于一般的平行四边形的性质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有关菱形的几何计算问题可以化为特殊三角形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直角三角形、等腰三角形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),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利用特殊三角形的性质来计算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1331640" y="594613"/>
            <a:ext cx="1967397" cy="890171"/>
          </a:xfrm>
          <a:prstGeom prst="cloudCallout">
            <a:avLst>
              <a:gd name="adj1" fmla="val 13755"/>
              <a:gd name="adj2" fmla="val 147305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总结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2501</Words>
  <Application>Kingsoft Office WPP</Application>
  <PresentationFormat>全屏显示(4:3)</PresentationFormat>
  <Paragraphs>164</Paragraphs>
  <Slides>15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