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3"/>
    <p:sldId id="283" r:id="rId4"/>
    <p:sldId id="278" r:id="rId5"/>
    <p:sldId id="306" r:id="rId6"/>
    <p:sldId id="349" r:id="rId7"/>
    <p:sldId id="350" r:id="rId8"/>
    <p:sldId id="351" r:id="rId9"/>
    <p:sldId id="337" r:id="rId10"/>
    <p:sldId id="343" r:id="rId11"/>
    <p:sldId id="344" r:id="rId12"/>
    <p:sldId id="345" r:id="rId13"/>
    <p:sldId id="341" r:id="rId14"/>
    <p:sldId id="269" r:id="rId16"/>
    <p:sldId id="270" r:id="rId17"/>
    <p:sldId id="340" r:id="rId18"/>
    <p:sldId id="296" r:id="rId19"/>
    <p:sldId id="319" r:id="rId20"/>
    <p:sldId id="352" r:id="rId21"/>
    <p:sldId id="31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3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18.2.1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　矩　形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剪去对角的矩形 15"/>
          <p:cNvSpPr/>
          <p:nvPr/>
        </p:nvSpPr>
        <p:spPr>
          <a:xfrm>
            <a:off x="251520" y="1211268"/>
            <a:ext cx="8424936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直角三角形中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斜边上的中线把直角三角形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分成两个等腰三角形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这两个等腰三角形的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面积相等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43608" y="332656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251520" y="3367559"/>
            <a:ext cx="8424936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在直角三角形中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如果遇到斜边的中点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考虑利用这一性质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323528" y="4879727"/>
            <a:ext cx="8424936" cy="1285577"/>
          </a:xfrm>
          <a:prstGeom prst="snip2DiagRect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直角三角形斜边上的中线的性质一般可以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用来证明线段相等或线段的倍分问题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642918"/>
            <a:ext cx="75346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矩形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AC,BD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=60°,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=4.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求矩形对角线的长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20" y="2786058"/>
            <a:ext cx="61926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是矩形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相等且互相平分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OA=OB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=60°,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是等边三角形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OA=AB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AC=BD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=8.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43504" y="2643182"/>
            <a:ext cx="252028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44624"/>
            <a:ext cx="8568952" cy="156966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在矩形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AC,BD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E,F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分别在边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AD,BC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上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DE=CF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OE,OF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OE=OF.</a:t>
            </a:r>
            <a:endParaRPr lang="zh-CN" altLang="zh-CN" sz="3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484784"/>
            <a:ext cx="8424936" cy="5262979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为矩形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AC=BD,</a:t>
            </a:r>
            <a:endParaRPr lang="zh-CN" altLang="zh-CN" sz="32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BD,OC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OD=OC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FCO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DE=CF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ODE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OCF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OE=OF.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8167" r="13131" b="10166"/>
          <a:stretch>
            <a:fillRect/>
          </a:stretch>
        </p:blipFill>
        <p:spPr bwMode="auto">
          <a:xfrm>
            <a:off x="6143636" y="2928934"/>
            <a:ext cx="25978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1187624" y="2892102"/>
          <a:ext cx="506413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87624" y="2892102"/>
                        <a:ext cx="506413" cy="896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3275856" y="2924944"/>
          <a:ext cx="506413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75856" y="2924944"/>
                        <a:ext cx="506413" cy="896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00100" y="21429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57158" y="1070643"/>
          <a:ext cx="8496945" cy="493012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95581"/>
                <a:gridCol w="1901928"/>
                <a:gridCol w="1647860"/>
                <a:gridCol w="1775788"/>
                <a:gridCol w="1775788"/>
              </a:tblGrid>
              <a:tr h="64464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</a:rPr>
                        <a:t>图形</a:t>
                      </a:r>
                      <a:endParaRPr lang="zh-CN" sz="28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FF00FF"/>
                          </a:solidFill>
                        </a:rPr>
                        <a:t>定义</a:t>
                      </a:r>
                      <a:endParaRPr lang="zh-CN" sz="2800" b="1" kern="100" dirty="0">
                        <a:solidFill>
                          <a:srgbClr val="FF00FF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FF00FF"/>
                          </a:solidFill>
                        </a:rPr>
                        <a:t>性质</a:t>
                      </a:r>
                      <a:endParaRPr lang="zh-CN" sz="2800" b="1" kern="100" dirty="0">
                        <a:solidFill>
                          <a:srgbClr val="FF00FF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cPr/>
                </a:tc>
                <a:tc hMerge="1">
                  <a:tcPr/>
                </a:tc>
              </a:tr>
              <a:tr h="64464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FF00FF"/>
                          </a:solidFill>
                        </a:rPr>
                        <a:t>边</a:t>
                      </a:r>
                      <a:endParaRPr lang="zh-CN" sz="2800" b="1" kern="100" dirty="0">
                        <a:solidFill>
                          <a:srgbClr val="FF00FF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FF00FF"/>
                          </a:solidFill>
                        </a:rPr>
                        <a:t>角</a:t>
                      </a:r>
                      <a:endParaRPr lang="zh-CN" sz="2800" b="1" kern="100" dirty="0">
                        <a:solidFill>
                          <a:srgbClr val="FF00FF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FF00FF"/>
                          </a:solidFill>
                        </a:rPr>
                        <a:t>对角线</a:t>
                      </a:r>
                      <a:endParaRPr lang="zh-CN" sz="2800" b="1" kern="100" dirty="0">
                        <a:solidFill>
                          <a:srgbClr val="FF00FF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9339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zh-CN" sz="2800" kern="100" dirty="0" smtClean="0">
                          <a:solidFill>
                            <a:srgbClr val="FF0000"/>
                          </a:solidFill>
                        </a:rPr>
                        <a:t>平行四边形</a:t>
                      </a:r>
                      <a:endParaRPr lang="zh-CN" sz="28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有两组对边分别平行的四边形叫做平行四边形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对边平行且相等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对角相等、邻角互补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对角线互相平分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</a:tr>
              <a:tr h="17059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FF0000"/>
                          </a:solidFill>
                        </a:rPr>
                        <a:t>矩形</a:t>
                      </a:r>
                      <a:endParaRPr lang="zh-CN" sz="2800" kern="100" dirty="0">
                        <a:solidFill>
                          <a:srgbClr val="FF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有一个角是直角的平行四边形叫做矩形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对边平行且相等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四个角都是直角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对角线相等且互相平分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28575" marR="28575" marT="0" marB="0" anchor="ctr"/>
                </a:tc>
              </a:tr>
            </a:tbl>
          </a:graphicData>
        </a:graphic>
      </p:graphicFrame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000892" y="6143644"/>
            <a:ext cx="64294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124745"/>
            <a:ext cx="8568952" cy="367760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/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用矩形纸片折出直角的平分线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下图中的折法正确的是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57158" y="5072074"/>
            <a:ext cx="7392314" cy="143250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根据矩形的性质和图形折叠的性质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知选项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A,B,C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中折痕没有平分直角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只有选项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符合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D.</a:t>
            </a:r>
            <a:endParaRPr lang="zh-CN" altLang="zh-CN" sz="24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2052137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rcRect r="3446" b="51530"/>
          <a:stretch>
            <a:fillRect/>
          </a:stretch>
        </p:blipFill>
        <p:spPr bwMode="auto">
          <a:xfrm>
            <a:off x="539552" y="2780928"/>
            <a:ext cx="39604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2" cstate="print"/>
          <a:srcRect t="48470" r="3446"/>
          <a:stretch>
            <a:fillRect/>
          </a:stretch>
        </p:blipFill>
        <p:spPr bwMode="auto">
          <a:xfrm>
            <a:off x="4644008" y="2852936"/>
            <a:ext cx="3960440" cy="160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80728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一个矩形纸片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剪去部分后得到一个三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则图中∠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的度数是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A.30°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B.60°      C.90°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D.120°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714884"/>
            <a:ext cx="8568952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题意得剩下的三角形是直角三角形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所以</a:t>
            </a:r>
            <a:endParaRPr lang="en-US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1+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2=90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°.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1412776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86116" y="2928934"/>
            <a:ext cx="266885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60562"/>
            <a:ext cx="8568952" cy="132802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把矩形纸片沿对角线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折叠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重叠部分为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EBD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则下列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说法错误的是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400" i="1" spc="-300" dirty="0" smtClean="0">
                <a:latin typeface="Times New Roman" pitchFamily="18" charset="0"/>
                <a:cs typeface="Times New Roman" pitchFamily="18" charset="0"/>
              </a:rPr>
              <a:t>.AB=CD            </a:t>
            </a:r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400" spc="-3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spc="-300" dirty="0" smtClean="0">
                <a:latin typeface="Times New Roman" pitchFamily="18" charset="0"/>
                <a:cs typeface="Times New Roman" pitchFamily="18" charset="0"/>
              </a:rPr>
              <a:t>BAE</a:t>
            </a:r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spc="-3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spc="-300" dirty="0" smtClean="0">
                <a:latin typeface="Times New Roman" pitchFamily="18" charset="0"/>
                <a:cs typeface="Times New Roman" pitchFamily="18" charset="0"/>
              </a:rPr>
              <a:t>DCE</a:t>
            </a:r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400" spc="-3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i="1" spc="-300" dirty="0" smtClean="0">
                <a:latin typeface="Times New Roman" pitchFamily="18" charset="0"/>
                <a:cs typeface="Times New Roman" pitchFamily="18" charset="0"/>
              </a:rPr>
              <a:t>.EB=ED  </a:t>
            </a:r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         D.</a:t>
            </a:r>
            <a:r>
              <a:rPr lang="zh-CN" altLang="zh-CN" sz="2400" spc="-3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spc="-300" dirty="0" smtClean="0"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400" spc="-300" dirty="0" smtClean="0">
                <a:latin typeface="Times New Roman" pitchFamily="18" charset="0"/>
                <a:cs typeface="Times New Roman" pitchFamily="18" charset="0"/>
              </a:rPr>
              <a:t>一定等于</a:t>
            </a:r>
            <a:r>
              <a:rPr lang="en-US" altLang="zh-CN" sz="2400" spc="-300" dirty="0" smtClean="0">
                <a:latin typeface="Times New Roman" pitchFamily="18" charset="0"/>
                <a:cs typeface="Times New Roman" pitchFamily="18" charset="0"/>
              </a:rPr>
              <a:t>30°</a:t>
            </a:r>
            <a:endParaRPr lang="zh-CN" altLang="zh-CN" sz="2400" spc="-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10481"/>
          <a:stretch>
            <a:fillRect/>
          </a:stretch>
        </p:blipFill>
        <p:spPr bwMode="auto">
          <a:xfrm>
            <a:off x="6215074" y="3571876"/>
            <a:ext cx="2559720" cy="184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79512" y="2636912"/>
            <a:ext cx="5832648" cy="378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设点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在折叠前的位置为点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如图所示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由题意易知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C'D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是矩形的对边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AB=C'D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又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C'D=CD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AB=CD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故选项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BAE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DCE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都等于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90°,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BAE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DCE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选项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由折叠知∠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CBD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C'BD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又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∥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BC'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ADB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C'BD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CBD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ADB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EB=ED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选项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若∠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ABE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=30°,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则一定有∠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ABE=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DBC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C'BD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=30°,</a:t>
            </a:r>
            <a:r>
              <a:rPr lang="zh-CN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显然这是不一定成立的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en-US" altLang="zh-CN" sz="20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1196752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85720" y="714356"/>
            <a:ext cx="8568952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是矩形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的中点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的中点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=12,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ABOM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5206" y="1428736"/>
            <a:ext cx="1152128" cy="66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929066"/>
            <a:ext cx="8640960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由勾股定理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=13,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BO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为直角三角形斜边上的中线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BO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=6.5,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由题意易知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MO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的中位线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由中位线的性质定理得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MO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=2.5,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ABOM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的周长为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6.5+2.5+6+5=20.</a:t>
            </a: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99792" y="2214554"/>
            <a:ext cx="309634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61224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矩形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40 cm,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是它的对角线交点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的周长比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的周长多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 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则矩形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的最长边的长为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1714488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cm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212976"/>
            <a:ext cx="8640960" cy="246096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由矩形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的周长为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40 cm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可得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AB+AD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=20 cm,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AOB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的周长比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AOD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的周长多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 cm,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可得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AB-AD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 cm,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由此可得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=12 cm.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12 cm.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97024"/>
            <a:ext cx="8640960" cy="119181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已知矩形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为矩形外一点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AE=DE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BE=CE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2276872"/>
            <a:ext cx="63367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AE=DE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是矩形得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AB=CD,</a:t>
            </a:r>
            <a:r>
              <a:rPr lang="zh-CN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BAD=</a:t>
            </a:r>
            <a:r>
              <a:rPr lang="zh-CN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DCE,</a:t>
            </a:r>
            <a:r>
              <a:rPr lang="zh-CN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BE=CE.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572264" y="3214686"/>
            <a:ext cx="2099097" cy="1931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00038" y="4643438"/>
          <a:ext cx="3508375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27432000" imgH="17068800" progId="Equation.DSMT4">
                  <p:embed/>
                </p:oleObj>
              </mc:Choice>
              <mc:Fallback>
                <p:oleObj name="Equation" r:id="rId2" imgW="27432000" imgH="1706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0038" y="4643438"/>
                        <a:ext cx="3508375" cy="15001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7000892" y="6215082"/>
            <a:ext cx="64294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二角星 10"/>
          <p:cNvSpPr/>
          <p:nvPr/>
        </p:nvSpPr>
        <p:spPr>
          <a:xfrm>
            <a:off x="1475656" y="319008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观察思考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5" name="图片 4" descr="t01c4e1f24c717f2aa0.g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tretch>
            <a:fillRect/>
          </a:stretch>
        </p:blipFill>
        <p:spPr>
          <a:xfrm>
            <a:off x="1785918" y="2071678"/>
            <a:ext cx="5472608" cy="400434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9552" y="1700808"/>
            <a:ext cx="7884368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b="1" dirty="0" smtClean="0"/>
              <a:t>一个活动的平行四边形教具</a:t>
            </a:r>
            <a:r>
              <a:rPr lang="en-US" altLang="zh-CN" sz="3200" b="1" dirty="0" smtClean="0"/>
              <a:t>,</a:t>
            </a:r>
            <a:r>
              <a:rPr lang="zh-CN" altLang="zh-CN" sz="3200" b="1" dirty="0" smtClean="0"/>
              <a:t>轻轻拉动一个点</a:t>
            </a:r>
            <a:r>
              <a:rPr lang="en-US" altLang="zh-CN" sz="3200" b="1" dirty="0" smtClean="0"/>
              <a:t>,</a:t>
            </a:r>
            <a:r>
              <a:rPr lang="zh-CN" altLang="zh-CN" sz="3200" b="1" dirty="0" smtClean="0"/>
              <a:t>不管怎么拉</a:t>
            </a:r>
            <a:r>
              <a:rPr lang="en-US" altLang="zh-CN" sz="3200" b="1" dirty="0" smtClean="0"/>
              <a:t>,</a:t>
            </a:r>
            <a:r>
              <a:rPr lang="zh-CN" altLang="zh-CN" sz="3200" b="1" dirty="0" smtClean="0"/>
              <a:t>它还是一个平行四边形吗</a:t>
            </a:r>
            <a:r>
              <a:rPr lang="en-US" altLang="zh-CN" sz="3200" b="1" dirty="0" smtClean="0"/>
              <a:t>?</a:t>
            </a:r>
            <a:r>
              <a:rPr lang="zh-CN" altLang="zh-CN" sz="3200" b="1" dirty="0" smtClean="0"/>
              <a:t>为什么</a:t>
            </a:r>
            <a:r>
              <a:rPr lang="en-US" altLang="zh-CN" sz="3200" b="1" dirty="0" smtClean="0"/>
              <a:t>?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pic>
        <p:nvPicPr>
          <p:cNvPr id="16" name="图片 15" descr="t0182412ac793ddbd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928934"/>
            <a:ext cx="2295525" cy="3240360"/>
          </a:xfrm>
          <a:prstGeom prst="rect">
            <a:avLst/>
          </a:prstGeom>
        </p:spPr>
      </p:pic>
      <p:pic>
        <p:nvPicPr>
          <p:cNvPr id="17" name="图片 16" descr="t01bb29809d5da2c6c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3000372"/>
            <a:ext cx="2286000" cy="3048000"/>
          </a:xfrm>
          <a:prstGeom prst="rect">
            <a:avLst/>
          </a:prstGeom>
        </p:spPr>
      </p:pic>
      <p:pic>
        <p:nvPicPr>
          <p:cNvPr id="18" name="图片 17" descr="t0107dbb6aba3bc26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3071810"/>
            <a:ext cx="2843808" cy="3048000"/>
          </a:xfrm>
          <a:prstGeom prst="rect">
            <a:avLst/>
          </a:prstGeom>
        </p:spPr>
      </p:pic>
      <p:sp>
        <p:nvSpPr>
          <p:cNvPr id="19" name="剪去对角的矩形 18"/>
          <p:cNvSpPr/>
          <p:nvPr/>
        </p:nvSpPr>
        <p:spPr>
          <a:xfrm>
            <a:off x="357158" y="1357298"/>
            <a:ext cx="8568952" cy="1285577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有一个角是直角的平行四边形叫做矩形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也就是长方形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857232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下面我们先来看一些图片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考虑什么样的图形是矩形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请同学们观察上面的图片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思考下面的问题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这些图形有哪些共同特点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什么样的图形是矩形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你能给矩形下个定义吗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112474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提问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矩形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A'B'C'D'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的边、角、对角线方面是否有不同于一般平行四边形的特殊性质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你能得出有关性质的猜想吗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4175209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矩形的四个角都是直角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矩形的对角线相等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追问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你能证明这些猜想吗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十二角星 7"/>
          <p:cNvSpPr/>
          <p:nvPr/>
        </p:nvSpPr>
        <p:spPr>
          <a:xfrm>
            <a:off x="1475656" y="44624"/>
            <a:ext cx="1886509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14480" y="2786058"/>
            <a:ext cx="6585766" cy="168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1559694"/>
            <a:ext cx="8640960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你能证明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吗？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2500306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在矩形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=180°-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ADC=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90°,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BAD=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平行四边形的对角相等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十二角星 7"/>
          <p:cNvSpPr/>
          <p:nvPr/>
        </p:nvSpPr>
        <p:spPr>
          <a:xfrm>
            <a:off x="1475656" y="116632"/>
            <a:ext cx="1886509" cy="1379442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4128" y="1700808"/>
            <a:ext cx="28083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95936" y="404664"/>
            <a:ext cx="3960440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你能证明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吗？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571612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是矩形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AC=BD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十二角星 7"/>
          <p:cNvSpPr/>
          <p:nvPr/>
        </p:nvSpPr>
        <p:spPr>
          <a:xfrm>
            <a:off x="1475656" y="116632"/>
            <a:ext cx="1886509" cy="1379442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40152" y="2492896"/>
            <a:ext cx="28083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59024" y="3143248"/>
            <a:ext cx="71419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BC=CB.</a:t>
            </a:r>
            <a:endParaRPr lang="zh-CN" altLang="zh-CN" sz="32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(SAS).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AC=BD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全等三角形对应边相等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461" y="1045388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矩形性质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矩形的四个角都是直角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9453" y="1921097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用符号语言表述为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是矩形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=90°.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椭圆形标注 7"/>
          <p:cNvSpPr/>
          <p:nvPr/>
        </p:nvSpPr>
        <p:spPr>
          <a:xfrm rot="1386666">
            <a:off x="7131317" y="404733"/>
            <a:ext cx="1726397" cy="1263934"/>
          </a:xfrm>
          <a:prstGeom prst="wedgeEllipseCallout">
            <a:avLst/>
          </a:prstGeom>
          <a:ln w="76200">
            <a:solidFill>
              <a:schemeClr val="lt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小结</a:t>
            </a:r>
            <a:endParaRPr lang="zh-CN" altLang="en-US" sz="40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72101" y="2422251"/>
            <a:ext cx="28083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39453" y="3781692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矩形性质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矩形的对角线相等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4572008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用符号语言表述为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是矩形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AC=BD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3528" y="260648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提问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矩形中有哪些三角形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它们分别是什么三角形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它们之间有什么关系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96" y="1484784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如图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找出其中的直角三角形与等腰三角形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并说出全等的三角形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面积相等的三角形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剪去对角的矩形 15"/>
          <p:cNvSpPr/>
          <p:nvPr/>
        </p:nvSpPr>
        <p:spPr>
          <a:xfrm>
            <a:off x="323528" y="2924944"/>
            <a:ext cx="6048672" cy="1285577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直角三角形斜边上的中线等于斜边的一半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715140" y="2643182"/>
            <a:ext cx="1988418" cy="154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51520" y="4286256"/>
            <a:ext cx="7606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用符号语言表述为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在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是斜边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上的中线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00232" y="5643578"/>
          <a:ext cx="360040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00232" y="5643578"/>
                        <a:ext cx="360040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4282" y="928670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追问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在直角三角形草地上修两条互相交叉的小路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BO,EF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路口端点处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E,F,O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分别为三角形草地的三边中点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BO,EF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的长度相等吗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请说明理由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14796" r="25122" b="127"/>
          <a:stretch>
            <a:fillRect/>
          </a:stretch>
        </p:blipFill>
        <p:spPr bwMode="auto">
          <a:xfrm>
            <a:off x="3071802" y="3214686"/>
            <a:ext cx="24482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2542</Words>
  <Application>Kingsoft Office WPP</Application>
  <PresentationFormat>全屏显示(4:3)</PresentationFormat>
  <Paragraphs>203</Paragraphs>
  <Slides>19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