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283" r:id="rId4"/>
    <p:sldId id="356" r:id="rId6"/>
    <p:sldId id="278" r:id="rId7"/>
    <p:sldId id="306" r:id="rId8"/>
    <p:sldId id="349" r:id="rId9"/>
    <p:sldId id="353" r:id="rId10"/>
    <p:sldId id="357" r:id="rId11"/>
    <p:sldId id="355" r:id="rId12"/>
    <p:sldId id="350" r:id="rId13"/>
    <p:sldId id="358" r:id="rId14"/>
    <p:sldId id="269" r:id="rId15"/>
    <p:sldId id="270" r:id="rId16"/>
    <p:sldId id="340" r:id="rId17"/>
    <p:sldId id="296" r:id="rId18"/>
    <p:sldId id="31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5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3.xml"/><Relationship Id="rId1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0.wmf"/><Relationship Id="rId20" Type="http://schemas.openxmlformats.org/officeDocument/2006/relationships/vmlDrawing" Target="../drawings/vmlDrawing2.vml"/><Relationship Id="rId2" Type="http://schemas.openxmlformats.org/officeDocument/2006/relationships/oleObject" Target="../embeddings/oleObject2.bin"/><Relationship Id="rId19" Type="http://schemas.openxmlformats.org/officeDocument/2006/relationships/slideLayout" Target="../slideLayouts/slideLayout2.xml"/><Relationship Id="rId18" Type="http://schemas.openxmlformats.org/officeDocument/2006/relationships/audio" Target="../media/audio1.wav"/><Relationship Id="rId17" Type="http://schemas.openxmlformats.org/officeDocument/2006/relationships/oleObject" Target="../embeddings/oleObject11.bin"/><Relationship Id="rId16" Type="http://schemas.openxmlformats.org/officeDocument/2006/relationships/oleObject" Target="../embeddings/oleObject10.bin"/><Relationship Id="rId15" Type="http://schemas.openxmlformats.org/officeDocument/2006/relationships/oleObject" Target="../embeddings/oleObject9.bin"/><Relationship Id="rId14" Type="http://schemas.openxmlformats.org/officeDocument/2006/relationships/oleObject" Target="../embeddings/oleObject8.bin"/><Relationship Id="rId13" Type="http://schemas.openxmlformats.org/officeDocument/2006/relationships/image" Target="../media/image15.wmf"/><Relationship Id="rId12" Type="http://schemas.openxmlformats.org/officeDocument/2006/relationships/oleObject" Target="../embeddings/oleObject7.bin"/><Relationship Id="rId11" Type="http://schemas.openxmlformats.org/officeDocument/2006/relationships/image" Target="../media/image14.wmf"/><Relationship Id="rId10" Type="http://schemas.openxmlformats.org/officeDocument/2006/relationships/oleObject" Target="../embeddings/oleObject6.bin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第十八章　平行四边形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18.2.2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菱　形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285728"/>
            <a:ext cx="732087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400" i="1" dirty="0" smtClean="0"/>
              <a:t>□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的垂直平分线分别与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AD,AC,BC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E,O,F.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求证四边形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AFCE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1500174"/>
            <a:ext cx="87849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AO=CO,AE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FCO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又∵∠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AO=CO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EO=FO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AO=CO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AFCE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en-US" sz="2800" i="1" dirty="0" smtClean="0"/>
              <a:t> </a:t>
            </a:r>
            <a:r>
              <a:rPr lang="zh-CN" altLang="en-US" sz="28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800" i="1" dirty="0" smtClean="0"/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AFCE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对角线互相垂直的平行四边形是菱形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58016" y="2000240"/>
            <a:ext cx="194421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428596" y="4786322"/>
            <a:ext cx="8143932" cy="1328023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[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当已知对角线互相垂直时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我们可以考虑先证明四边形是平行四边形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进而证得四边形是菱形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428604"/>
            <a:ext cx="86067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800" i="1" dirty="0" smtClean="0"/>
              <a:t> □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=4,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sz="2800" i="1" dirty="0" smtClean="0"/>
              <a:t> □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942961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是直角三角形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zh-CN" altLang="en-US" sz="2800" i="1" dirty="0" smtClean="0"/>
              <a:t> </a:t>
            </a:r>
            <a:r>
              <a:rPr lang="zh-CN" altLang="en-US" sz="28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800" i="1" dirty="0" smtClean="0"/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4282" y="4714884"/>
            <a:ext cx="8488560" cy="1328023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[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菱形与直角三角形的知识常常结合起来运用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涉及求线段长度时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常常用到勾股定理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遇到求直角时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可用勾股定理的逆定理判定三角形是直角三角形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00760" y="2214554"/>
            <a:ext cx="207170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15616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032" y="1196752"/>
            <a:ext cx="8244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菱形的判定方法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919734"/>
            <a:ext cx="8244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菱形的定义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有一组邻边相等的平行四边形是菱形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3284984"/>
            <a:ext cx="8676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菱形的判定定理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对角线互相垂直的平行四边形是菱形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8032" y="4728046"/>
            <a:ext cx="8676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菱形的判定定理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四条边相等的四边形是菱形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7286644" y="6215082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79512" y="1303253"/>
            <a:ext cx="8568952" cy="2485787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(2014·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崇左中考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下列说法正确的是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对角线相等的平行四边形是菱形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有一组邻边相等的平行四边形是菱形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对角线互相垂直的四边形是菱形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有一个角是直角的平行四边形是菱形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85720" y="4071942"/>
            <a:ext cx="8496944" cy="165288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根据菱形的定义与判定定理直接辨别各选项正确与否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由菱形的定义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可知一组邻边相等的平行四边形叫做菱形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08304" y="1375261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003508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已知平行四边形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下列条件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=90°;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AB=BC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④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AC=BD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其中能使平行四边形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是菱形的有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①③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②③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③④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①②③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571876"/>
            <a:ext cx="8496944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对角线互相垂直的平行四边形是菱形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一组邻边相等的平行四边形是菱形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因此①③都可以判定平行四边形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328" y="1939612"/>
            <a:ext cx="1152128" cy="75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826527"/>
            <a:ext cx="8352928" cy="29625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用直尺和圆规作一个菱形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能得到四边形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是菱形的依据是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一组邻边相等的四边形是菱形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四条边相等的四边形是菱形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对角线互相垂直的平行四边形是菱形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每</a:t>
            </a:r>
            <a:r>
              <a:rPr lang="zh-CN" altLang="zh-CN" sz="2800" dirty="0" smtClean="0"/>
              <a:t>条对角线平分一组对角的平行四边形是菱形</a:t>
            </a:r>
            <a:endParaRPr lang="zh-CN" altLang="zh-CN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3786190"/>
            <a:ext cx="8568952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根据菱形的判定定理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四条边相等的四边形是菱形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即可判定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由题中图的作法可知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AD=AB=DC=BC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∴四边形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142873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500826" y="1643050"/>
            <a:ext cx="2055742" cy="1071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28662" y="214290"/>
            <a:ext cx="7320876" cy="1123712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000" dirty="0" smtClean="0"/>
              <a:t>4.</a:t>
            </a:r>
            <a:r>
              <a:rPr lang="zh-CN" altLang="zh-CN" sz="2000" dirty="0" smtClean="0"/>
              <a:t>一个平行四边形的一条边长是</a:t>
            </a:r>
            <a:r>
              <a:rPr lang="en-US" altLang="zh-CN" sz="2000" dirty="0" smtClean="0"/>
              <a:t>3,</a:t>
            </a:r>
            <a:r>
              <a:rPr lang="zh-CN" altLang="zh-CN" sz="2000" dirty="0" smtClean="0"/>
              <a:t>两条对角线的长分别是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和</a:t>
            </a:r>
            <a:r>
              <a:rPr lang="en-US" altLang="zh-CN" sz="2000" dirty="0" smtClean="0"/>
              <a:t>2     ,</a:t>
            </a:r>
            <a:r>
              <a:rPr lang="zh-CN" altLang="zh-CN" sz="2000" dirty="0" smtClean="0"/>
              <a:t>这是一个特殊的平行四边形吗</a:t>
            </a:r>
            <a:r>
              <a:rPr lang="en-US" altLang="zh-CN" sz="2000" dirty="0" smtClean="0"/>
              <a:t>?</a:t>
            </a:r>
            <a:r>
              <a:rPr lang="zh-CN" altLang="zh-CN" sz="2000" dirty="0" smtClean="0"/>
              <a:t>为什么</a:t>
            </a:r>
            <a:r>
              <a:rPr lang="en-US" altLang="zh-CN" sz="2000" dirty="0" smtClean="0"/>
              <a:t>?</a:t>
            </a:r>
            <a:r>
              <a:rPr lang="zh-CN" altLang="zh-CN" sz="2000" dirty="0" smtClean="0"/>
              <a:t>求出它的面积</a:t>
            </a:r>
            <a:r>
              <a:rPr lang="en-US" altLang="zh-CN" sz="2000" dirty="0" smtClean="0"/>
              <a:t>.</a:t>
            </a:r>
            <a:endParaRPr lang="zh-CN" altLang="zh-CN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3429000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这是一个菱形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理由如下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□</a:t>
            </a:r>
            <a:r>
              <a:rPr lang="zh-CN" alt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=4,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          ,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=2,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.</a:t>
            </a:r>
            <a:endParaRPr lang="en-US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+(             )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而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是直角三角形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=90°.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□ 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对角线互相垂直的平行四边形是菱形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菱形</a:t>
            </a:r>
            <a:r>
              <a:rPr lang="en-US" altLang="zh-CN" sz="20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AC·BD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×4×2        =4         .</a:t>
            </a:r>
            <a:endParaRPr lang="zh-CN" altLang="zh-CN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428736"/>
            <a:ext cx="8280920" cy="1946731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根据题意画出</a:t>
            </a:r>
            <a:r>
              <a:rPr lang="zh-CN" altLang="en-US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相应的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图形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如图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根据平行四边形的对角线互相平分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可求出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OB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及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OA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的长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由勾股定理的逆定理可得∠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BOA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为直角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进而得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⊥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对角线互相垂直的平行四边形是菱形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”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可得平行四边形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为菱形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根据菱形的面积等于对角线乘积的一半可求得菱形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的面积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0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286644" y="3857628"/>
            <a:ext cx="1658863" cy="126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2143108" y="3929066"/>
          <a:ext cx="436149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5486400" imgH="5486400" progId="Equation.DSMT4">
                  <p:embed/>
                </p:oleObj>
              </mc:Choice>
              <mc:Fallback>
                <p:oleObj name="Equation" r:id="rId2" imgW="5486400" imgH="5486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43108" y="3929066"/>
                        <a:ext cx="436149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142976" y="785794"/>
          <a:ext cx="329084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5486400" imgH="5486400" progId="Equation.DSMT4">
                  <p:embed/>
                </p:oleObj>
              </mc:Choice>
              <mc:Fallback>
                <p:oleObj name="Equation" r:id="rId4" imgW="5486400" imgH="5486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2976" y="785794"/>
                        <a:ext cx="329084" cy="43204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6"/>
          <p:cNvGraphicFramePr>
            <a:graphicFrameLocks noChangeAspect="1"/>
          </p:cNvGraphicFramePr>
          <p:nvPr/>
        </p:nvGraphicFramePr>
        <p:xfrm>
          <a:off x="4214810" y="3929066"/>
          <a:ext cx="290512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14810" y="3929066"/>
                        <a:ext cx="290512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8"/>
          <p:cNvGraphicFramePr>
            <a:graphicFrameLocks noChangeAspect="1"/>
          </p:cNvGraphicFramePr>
          <p:nvPr/>
        </p:nvGraphicFramePr>
        <p:xfrm>
          <a:off x="5786446" y="3857628"/>
          <a:ext cx="290513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6446" y="3857628"/>
                        <a:ext cx="290513" cy="574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9"/>
          <p:cNvGraphicFramePr>
            <a:graphicFrameLocks noChangeAspect="1"/>
          </p:cNvGraphicFramePr>
          <p:nvPr/>
        </p:nvGraphicFramePr>
        <p:xfrm>
          <a:off x="6500826" y="4000504"/>
          <a:ext cx="4365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0" imgW="5486400" imgH="5486400" progId="Equation.DSMT4">
                  <p:embed/>
                </p:oleObj>
              </mc:Choice>
              <mc:Fallback>
                <p:oleObj name="Equation" r:id="rId10" imgW="5486400" imgH="54864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00826" y="4000504"/>
                        <a:ext cx="436563" cy="333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0"/>
          <p:cNvGraphicFramePr>
            <a:graphicFrameLocks noChangeAspect="1"/>
          </p:cNvGraphicFramePr>
          <p:nvPr/>
        </p:nvGraphicFramePr>
        <p:xfrm>
          <a:off x="2500298" y="4500570"/>
          <a:ext cx="4365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2" imgW="5486400" imgH="5486400" progId="Equation.DSMT4">
                  <p:embed/>
                </p:oleObj>
              </mc:Choice>
              <mc:Fallback>
                <p:oleObj name="Equation" r:id="rId12" imgW="5486400" imgH="5486400" progId="Equation.DSMT4">
                  <p:embed/>
                  <p:pic>
                    <p:nvPicPr>
                      <p:cNvPr id="0" name="图片 205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00298" y="4500570"/>
                        <a:ext cx="436562" cy="333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1"/>
          <p:cNvGraphicFramePr>
            <a:graphicFrameLocks noChangeAspect="1"/>
          </p:cNvGraphicFramePr>
          <p:nvPr/>
        </p:nvGraphicFramePr>
        <p:xfrm>
          <a:off x="4000496" y="5715016"/>
          <a:ext cx="29051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14" imgW="3657600" imgH="9448800" progId="Equation.DSMT4">
                  <p:embed/>
                </p:oleObj>
              </mc:Choice>
              <mc:Fallback>
                <p:oleObj name="Equation" r:id="rId14" imgW="3657600" imgH="9448800" progId="Equation.DSMT4">
                  <p:embed/>
                  <p:pic>
                    <p:nvPicPr>
                      <p:cNvPr id="0" name="图片 2054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00496" y="5715016"/>
                        <a:ext cx="290512" cy="574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32"/>
          <p:cNvGraphicFramePr>
            <a:graphicFrameLocks noChangeAspect="1"/>
          </p:cNvGraphicFramePr>
          <p:nvPr/>
        </p:nvGraphicFramePr>
        <p:xfrm>
          <a:off x="5286380" y="5715016"/>
          <a:ext cx="29051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15" imgW="3657600" imgH="9448800" progId="Equation.DSMT4">
                  <p:embed/>
                </p:oleObj>
              </mc:Choice>
              <mc:Fallback>
                <p:oleObj name="Equation" r:id="rId15" imgW="3657600" imgH="9448800" progId="Equation.DSMT4">
                  <p:embed/>
                  <p:pic>
                    <p:nvPicPr>
                      <p:cNvPr id="0" name="图片 205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86380" y="5715016"/>
                        <a:ext cx="290512" cy="5746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3"/>
          <p:cNvGraphicFramePr>
            <a:graphicFrameLocks noChangeAspect="1"/>
          </p:cNvGraphicFramePr>
          <p:nvPr/>
        </p:nvGraphicFramePr>
        <p:xfrm>
          <a:off x="6357950" y="5857892"/>
          <a:ext cx="4365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16" imgW="5486400" imgH="5486400" progId="Equation.DSMT4">
                  <p:embed/>
                </p:oleObj>
              </mc:Choice>
              <mc:Fallback>
                <p:oleObj name="Equation" r:id="rId16" imgW="5486400" imgH="5486400" progId="Equation.DSMT4">
                  <p:embed/>
                  <p:pic>
                    <p:nvPicPr>
                      <p:cNvPr id="0" name="图片 2056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57950" y="5857892"/>
                        <a:ext cx="436562" cy="333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4"/>
          <p:cNvGraphicFramePr>
            <a:graphicFrameLocks noChangeAspect="1"/>
          </p:cNvGraphicFramePr>
          <p:nvPr/>
        </p:nvGraphicFramePr>
        <p:xfrm>
          <a:off x="7215206" y="5857892"/>
          <a:ext cx="4365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17" imgW="5486400" imgH="5486400" progId="Equation.DSMT4">
                  <p:embed/>
                </p:oleObj>
              </mc:Choice>
              <mc:Fallback>
                <p:oleObj name="Equation" r:id="rId17" imgW="5486400" imgH="5486400" progId="Equation.DSMT4">
                  <p:embed/>
                  <p:pic>
                    <p:nvPicPr>
                      <p:cNvPr id="0" name="图片 205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15206" y="5857892"/>
                        <a:ext cx="436562" cy="333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动作按钮: 第一张 21">
            <a:hlinkClick r:id="" action="ppaction://hlinkshowjump?jump=firstslide" highlightClick="1"/>
          </p:cNvPr>
          <p:cNvSpPr/>
          <p:nvPr/>
        </p:nvSpPr>
        <p:spPr>
          <a:xfrm>
            <a:off x="7286644" y="6215082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十二角星 10"/>
          <p:cNvSpPr/>
          <p:nvPr/>
        </p:nvSpPr>
        <p:spPr>
          <a:xfrm>
            <a:off x="971600" y="44624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复习旧知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196752"/>
            <a:ext cx="7884368" cy="156966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计算下列各题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菱形周长为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20,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一条对角线的长为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8,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则另一条对角线的长为</a:t>
            </a:r>
            <a:r>
              <a:rPr lang="zh-CN" altLang="zh-CN" sz="32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2855838"/>
            <a:ext cx="7884368" cy="107721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菱形的两条对角线分别为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6,8,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则这个菱形的面积为</a:t>
            </a:r>
            <a:r>
              <a:rPr lang="zh-CN" altLang="zh-CN" sz="32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边长为</a:t>
            </a:r>
            <a:r>
              <a:rPr lang="zh-CN" altLang="zh-CN" sz="32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04" y="4079974"/>
            <a:ext cx="7884368" cy="107721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(3)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菱形的一个内角为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120°,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一条较长的对角线的长为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10,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则菱形的周长为</a:t>
            </a:r>
            <a:r>
              <a:rPr lang="zh-CN" altLang="zh-CN" sz="3200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904" y="5373216"/>
            <a:ext cx="7884368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上面的计算中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用到了菱形的哪些特性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5976" y="2132856"/>
            <a:ext cx="82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3768" y="3348281"/>
            <a:ext cx="82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39544" y="3356992"/>
            <a:ext cx="82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300192" y="4509120"/>
          <a:ext cx="648072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10058400" imgH="9448800" progId="Equation.DSMT4">
                  <p:embed/>
                </p:oleObj>
              </mc:Choice>
              <mc:Fallback>
                <p:oleObj name="Equation" r:id="rId1" imgW="100584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00192" y="4509120"/>
                        <a:ext cx="648072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十二角星 10"/>
          <p:cNvSpPr/>
          <p:nvPr/>
        </p:nvSpPr>
        <p:spPr>
          <a:xfrm>
            <a:off x="899592" y="404664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复习旧知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2135758"/>
            <a:ext cx="8640960" cy="107721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如果一个四边形是平行四边形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则只要再有什么条件就可以判定它是一个菱形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依据是什么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3863950"/>
            <a:ext cx="8712968" cy="107721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要判定一个四边形是菱形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除根据定义判定外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还有其他的判定方法吗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12764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</a:t>
            </a:r>
            <a:r>
              <a:rPr lang="zh-CN" altLang="zh-CN" sz="3200" dirty="0" smtClean="0"/>
              <a:t>对角线互相垂直的平行四边形是菱形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你能证明这个命题的正确性吗</a:t>
            </a:r>
            <a:r>
              <a:rPr lang="en-US" altLang="zh-CN" sz="3200" dirty="0" smtClean="0"/>
              <a:t>?</a:t>
            </a:r>
            <a:endParaRPr lang="zh-CN" altLang="zh-CN" sz="3200" dirty="0"/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31912" y="235178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3200" i="1" dirty="0" smtClean="0">
                <a:latin typeface="Times New Roman" pitchFamily="18" charset="0"/>
                <a:cs typeface="Times New Roman" pitchFamily="18" charset="0"/>
              </a:rPr>
              <a:t>□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于点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sz="3200" i="1" dirty="0" smtClean="0">
                <a:latin typeface="Times New Roman" pitchFamily="18" charset="0"/>
                <a:cs typeface="Times New Roman" pitchFamily="18" charset="0"/>
              </a:rPr>
              <a:t>□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596" y="3286124"/>
            <a:ext cx="85689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OB=OD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AB=AD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zh-CN" altLang="en-US" sz="2800" i="1" dirty="0" smtClean="0">
                <a:solidFill>
                  <a:srgbClr val="FF0000"/>
                </a:solidFill>
              </a:rPr>
              <a:t>□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857884" y="3929066"/>
            <a:ext cx="240617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1628800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菱形的一个判定定理</a:t>
            </a:r>
            <a:r>
              <a:rPr lang="en-US" altLang="zh-CN" sz="3200" dirty="0" smtClean="0"/>
              <a:t>:</a:t>
            </a:r>
            <a:endParaRPr lang="zh-CN" altLang="zh-CN" sz="3200" dirty="0" smtClean="0"/>
          </a:p>
          <a:p>
            <a:r>
              <a:rPr lang="zh-CN" altLang="zh-CN" sz="3200" dirty="0" smtClean="0"/>
              <a:t>　对角线互相垂直的平行四边形是菱形</a:t>
            </a:r>
            <a:r>
              <a:rPr lang="en-US" altLang="zh-CN" sz="3200" dirty="0" smtClean="0"/>
              <a:t>.</a:t>
            </a:r>
            <a:endParaRPr lang="zh-CN" altLang="zh-CN" sz="3200" dirty="0"/>
          </a:p>
        </p:txBody>
      </p:sp>
      <p:sp>
        <p:nvSpPr>
          <p:cNvPr id="6" name="矩形 5"/>
          <p:cNvSpPr/>
          <p:nvPr/>
        </p:nvSpPr>
        <p:spPr>
          <a:xfrm>
            <a:off x="251520" y="3212976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用符号语言表述为</a:t>
            </a:r>
            <a:r>
              <a:rPr lang="en-US" altLang="zh-CN" sz="3200" dirty="0" smtClean="0"/>
              <a:t>:</a:t>
            </a:r>
            <a:endParaRPr lang="zh-CN" altLang="zh-CN" sz="3200" dirty="0" smtClean="0"/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∵在</a:t>
            </a:r>
            <a:r>
              <a:rPr lang="zh-CN" altLang="en-US" sz="3200" i="1" dirty="0" smtClean="0">
                <a:latin typeface="Times New Roman" pitchFamily="18" charset="0"/>
                <a:cs typeface="Times New Roman" pitchFamily="18" charset="0"/>
              </a:rPr>
              <a:t>□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zh-CN" altLang="en-US" sz="3200" i="1" dirty="0" smtClean="0">
                <a:latin typeface="Times New Roman" pitchFamily="18" charset="0"/>
                <a:cs typeface="Times New Roman" pitchFamily="18" charset="0"/>
              </a:rPr>
              <a:t> □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流程图: 顺序访问存储器 7"/>
          <p:cNvSpPr/>
          <p:nvPr/>
        </p:nvSpPr>
        <p:spPr>
          <a:xfrm>
            <a:off x="957299" y="518463"/>
            <a:ext cx="1418296" cy="822305"/>
          </a:xfrm>
          <a:prstGeom prst="flowChartMagneticTape">
            <a:avLst/>
          </a:prstGeom>
          <a:ln w="76200"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小结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57950" y="3357562"/>
            <a:ext cx="172819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2055039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菱形的四条边都相等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的条件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结论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逆命题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分别是什么？它的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逆命题是真命题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吗？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流程图: 资料带 7"/>
          <p:cNvSpPr/>
          <p:nvPr/>
        </p:nvSpPr>
        <p:spPr>
          <a:xfrm>
            <a:off x="1043608" y="188640"/>
            <a:ext cx="1008609" cy="1377494"/>
          </a:xfrm>
          <a:prstGeom prst="flowChartPunchedTape">
            <a:avLst/>
          </a:prstGeom>
          <a:ln w="76200"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9592" y="3204265"/>
            <a:ext cx="4312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条件是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四边形是菱形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6360" y="3924345"/>
            <a:ext cx="4375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结论是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四条边都相等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1600" y="4644425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逆命题是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四条边都相等的四边形是菱形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1600" y="5292497"/>
            <a:ext cx="3943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该逆命题是真命题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496" y="764704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 已知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AB=BC=CD=DA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3212976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AB=BC=CD=DA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的两组对边分别相等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两组对边分别相等的四边形是平行四边形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AB=AD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菱形的定义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20" y="2000240"/>
            <a:ext cx="6048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根据菱形的定义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只需证四边形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是平行四边形即可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86512" y="1571612"/>
            <a:ext cx="191641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1628800"/>
            <a:ext cx="8640960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菱形的一个判定定理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四条边相等的四边形是菱形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3143248"/>
            <a:ext cx="67866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用符号语言表述为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AB=BC=CD=DA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流程图: 顺序访问存储器 7"/>
          <p:cNvSpPr/>
          <p:nvPr/>
        </p:nvSpPr>
        <p:spPr>
          <a:xfrm>
            <a:off x="957299" y="518463"/>
            <a:ext cx="1418296" cy="822305"/>
          </a:xfrm>
          <a:prstGeom prst="flowChartMagneticTape">
            <a:avLst/>
          </a:prstGeom>
          <a:ln w="76200"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小结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643570" y="1571612"/>
            <a:ext cx="191641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43608" y="332656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323528" y="1340768"/>
            <a:ext cx="8424936" cy="1138654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无论是定义还是判定定理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运用时一定要分清它的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条件与结论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323528" y="2852936"/>
            <a:ext cx="8424936" cy="1138654"/>
          </a:xfrm>
          <a:prstGeom prst="snip2DiagRect">
            <a:avLst/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用边来判定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①先说明四边形是平行四边形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再说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明有一组邻边相等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②说明四边形的四条边相等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剪去对角的矩形 4"/>
          <p:cNvSpPr/>
          <p:nvPr/>
        </p:nvSpPr>
        <p:spPr>
          <a:xfrm>
            <a:off x="395536" y="4437112"/>
            <a:ext cx="8424936" cy="1652885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用对角线进行判定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①先说明四边形是平行四边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形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再说明四边形的对角线互相垂直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②说明四边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形的对角线互相垂直平分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2563</Words>
  <Application>Kingsoft Office WPP</Application>
  <PresentationFormat>全屏显示(4:3)</PresentationFormat>
  <Paragraphs>167</Paragraphs>
  <Slides>16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