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3"/>
    <p:sldId id="283" r:id="rId4"/>
    <p:sldId id="278" r:id="rId5"/>
    <p:sldId id="306" r:id="rId6"/>
    <p:sldId id="342" r:id="rId7"/>
    <p:sldId id="337" r:id="rId8"/>
    <p:sldId id="343" r:id="rId9"/>
    <p:sldId id="344" r:id="rId10"/>
    <p:sldId id="345" r:id="rId11"/>
    <p:sldId id="341" r:id="rId12"/>
    <p:sldId id="346" r:id="rId13"/>
    <p:sldId id="323" r:id="rId14"/>
    <p:sldId id="347" r:id="rId15"/>
    <p:sldId id="269" r:id="rId16"/>
    <p:sldId id="348" r:id="rId17"/>
    <p:sldId id="270" r:id="rId18"/>
    <p:sldId id="340" r:id="rId19"/>
    <p:sldId id="296" r:id="rId20"/>
    <p:sldId id="319" r:id="rId21"/>
    <p:sldId id="314"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D04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598" autoAdjust="0"/>
    <p:restoredTop sz="94614" autoAdjust="0"/>
  </p:normalViewPr>
  <p:slideViewPr>
    <p:cSldViewPr>
      <p:cViewPr varScale="1">
        <p:scale>
          <a:sx n="66" d="100"/>
          <a:sy n="66" d="100"/>
        </p:scale>
        <p:origin x="-1068"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A0DA02-8245-483F-B186-669594630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6FEB5E-BC6D-41BE-BB09-784541D8D48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6FEB5E-BC6D-41BE-BB09-784541D8D48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6.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6.wmf"/><Relationship Id="rId1"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2.xml"/><Relationship Id="rId5" Type="http://schemas.openxmlformats.org/officeDocument/2006/relationships/oleObject" Target="../embeddings/oleObject4.bin"/><Relationship Id="rId4" Type="http://schemas.openxmlformats.org/officeDocument/2006/relationships/image" Target="../media/image13.wmf"/><Relationship Id="rId3" Type="http://schemas.openxmlformats.org/officeDocument/2006/relationships/oleObject" Target="../embeddings/oleObject3.bin"/><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oleObject" Target="../embeddings/oleObject6.bin"/><Relationship Id="rId2" Type="http://schemas.openxmlformats.org/officeDocument/2006/relationships/image" Target="../media/image13.wmf"/><Relationship Id="rId1"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2.xml"/><Relationship Id="rId2" Type="http://schemas.openxmlformats.org/officeDocument/2006/relationships/image" Target="../media/image17.wmf"/><Relationship Id="rId1"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8.png"/><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20.wmf"/><Relationship Id="rId3" Type="http://schemas.openxmlformats.org/officeDocument/2006/relationships/oleObject" Target="../embeddings/oleObject9.bin"/><Relationship Id="rId2" Type="http://schemas.openxmlformats.org/officeDocument/2006/relationships/image" Target="../media/image19.wmf"/><Relationship Id="rId1" Type="http://schemas.openxmlformats.org/officeDocument/2006/relationships/oleObject" Target="../embeddings/oleObject8.bin"/></Relationships>
</file>

<file path=ppt/slides/_rels/slide18.xml.rels><?xml version="1.0" encoding="UTF-8" standalone="yes"?>
<Relationships xmlns="http://schemas.openxmlformats.org/package/2006/relationships"><Relationship Id="rId7" Type="http://schemas.openxmlformats.org/officeDocument/2006/relationships/vmlDrawing" Target="../drawings/vmlDrawing7.vml"/><Relationship Id="rId6"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oleObject" Target="../embeddings/oleObject12.bin"/><Relationship Id="rId3" Type="http://schemas.openxmlformats.org/officeDocument/2006/relationships/oleObject" Target="../embeddings/oleObject11.bin"/><Relationship Id="rId2" Type="http://schemas.openxmlformats.org/officeDocument/2006/relationships/image" Target="../media/image13.wmf"/><Relationship Id="rId1" Type="http://schemas.openxmlformats.org/officeDocument/2006/relationships/oleObject" Target="../embeddings/oleObject10.bin"/></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vmlDrawing" Target="../drawings/vmlDrawing8.vml"/><Relationship Id="rId6"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oleObject" Target="../embeddings/oleObject14.bin"/><Relationship Id="rId3" Type="http://schemas.openxmlformats.org/officeDocument/2006/relationships/image" Target="../media/image13.wmf"/><Relationship Id="rId2" Type="http://schemas.openxmlformats.org/officeDocument/2006/relationships/oleObject" Target="../embeddings/oleObject13.bin"/><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wmf"/><Relationship Id="rId1"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468313" y="266682"/>
            <a:ext cx="5256212" cy="523220"/>
          </a:xfrm>
          <a:prstGeom prst="rect">
            <a:avLst/>
          </a:prstGeom>
          <a:noFill/>
          <a:ln w="9525">
            <a:noFill/>
            <a:miter lim="800000"/>
          </a:ln>
        </p:spPr>
        <p:txBody>
          <a:bodyPr>
            <a:spAutoFit/>
          </a:bodyPr>
          <a:lstStyle/>
          <a:p>
            <a:pPr algn="ctr">
              <a:spcBef>
                <a:spcPct val="50000"/>
              </a:spcBef>
            </a:pPr>
            <a:r>
              <a:rPr lang="zh-CN" altLang="en-US" sz="2800" b="1" dirty="0" smtClean="0">
                <a:solidFill>
                  <a:srgbClr val="CC0000"/>
                </a:solidFill>
                <a:latin typeface="Calibri" pitchFamily="34" charset="0"/>
                <a:ea typeface="楷体_GB2312" pitchFamily="49" charset="-122"/>
              </a:rPr>
              <a:t>八年级数学</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下    新课标</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人</a:t>
            </a:r>
            <a:r>
              <a:rPr lang="en-US" altLang="zh-CN" sz="2800" b="1" dirty="0" smtClean="0">
                <a:solidFill>
                  <a:srgbClr val="CC0000"/>
                </a:solidFill>
                <a:latin typeface="Calibri" pitchFamily="34" charset="0"/>
                <a:ea typeface="楷体_GB2312" pitchFamily="49" charset="-122"/>
              </a:rPr>
              <a:t>]</a:t>
            </a:r>
            <a:endParaRPr lang="zh-CN" altLang="en-US" b="1" dirty="0">
              <a:solidFill>
                <a:srgbClr val="CC0000"/>
              </a:solidFill>
              <a:latin typeface="Calibri" pitchFamily="34" charset="0"/>
              <a:ea typeface="楷体_GB2312" pitchFamily="49" charset="-122"/>
            </a:endParaRPr>
          </a:p>
        </p:txBody>
      </p:sp>
      <p:sp>
        <p:nvSpPr>
          <p:cNvPr id="3" name="TextBox 16"/>
          <p:cNvSpPr txBox="1">
            <a:spLocks noChangeArrowheads="1"/>
          </p:cNvSpPr>
          <p:nvPr/>
        </p:nvSpPr>
        <p:spPr bwMode="auto">
          <a:xfrm>
            <a:off x="1403648" y="1484784"/>
            <a:ext cx="6084168" cy="646331"/>
          </a:xfrm>
          <a:prstGeom prst="rect">
            <a:avLst/>
          </a:prstGeom>
          <a:noFill/>
          <a:ln w="9525">
            <a:noFill/>
            <a:miter lim="800000"/>
          </a:ln>
        </p:spPr>
        <p:txBody>
          <a:bodyPr wrap="square">
            <a:spAutoFit/>
          </a:bodyPr>
          <a:lstStyle/>
          <a:p>
            <a:r>
              <a:rPr lang="zh-CN" altLang="zh-CN" sz="3600" b="1" dirty="0" smtClean="0">
                <a:solidFill>
                  <a:srgbClr val="C00000"/>
                </a:solidFill>
                <a:latin typeface="+mj-ea"/>
                <a:ea typeface="+mj-ea"/>
              </a:rPr>
              <a:t>第十八章　平行四边形</a:t>
            </a:r>
            <a:endParaRPr lang="zh-CN" altLang="zh-CN" sz="3600" b="1" dirty="0">
              <a:solidFill>
                <a:srgbClr val="C00000"/>
              </a:solidFill>
              <a:latin typeface="+mj-ea"/>
              <a:ea typeface="+mj-ea"/>
            </a:endParaRPr>
          </a:p>
        </p:txBody>
      </p:sp>
      <p:grpSp>
        <p:nvGrpSpPr>
          <p:cNvPr id="4" name="Group 4"/>
          <p:cNvGrpSpPr/>
          <p:nvPr/>
        </p:nvGrpSpPr>
        <p:grpSpPr bwMode="auto">
          <a:xfrm>
            <a:off x="1714480" y="5000636"/>
            <a:ext cx="2016125" cy="1009650"/>
            <a:chOff x="340" y="3022"/>
            <a:chExt cx="1270" cy="636"/>
          </a:xfrm>
        </p:grpSpPr>
        <p:sp>
          <p:nvSpPr>
            <p:cNvPr id="5" name="Oval 5">
              <a:hlinkClick r:id="rId1" action="ppaction://hlinksldjump"/>
            </p:cNvPr>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6" name="Rectangle 6">
              <a:hlinkClick r:id="rId1" action="ppaction://hlinksldjump"/>
            </p:cNvPr>
            <p:cNvSpPr>
              <a:spLocks noChangeArrowheads="1"/>
            </p:cNvSpPr>
            <p:nvPr/>
          </p:nvSpPr>
          <p:spPr bwMode="auto">
            <a:xfrm>
              <a:off x="340" y="3149"/>
              <a:ext cx="1270" cy="327"/>
            </a:xfrm>
            <a:prstGeom prst="rect">
              <a:avLst/>
            </a:prstGeom>
            <a:noFill/>
            <a:ln w="9525">
              <a:noFill/>
              <a:miter lim="800000"/>
            </a:ln>
          </p:spPr>
          <p:txBody>
            <a:bodyPr>
              <a:spAutoFit/>
            </a:bodyPr>
            <a:lstStyle/>
            <a:p>
              <a:r>
                <a:rPr lang="zh-CN" altLang="en-US" sz="2800" dirty="0">
                  <a:latin typeface="宋体" charset="-122"/>
                </a:rPr>
                <a:t> </a:t>
              </a:r>
              <a:r>
                <a:rPr lang="zh-CN" altLang="en-US" sz="2800" b="1" dirty="0">
                  <a:solidFill>
                    <a:srgbClr val="CC0000"/>
                  </a:solidFill>
                  <a:latin typeface="宋体" charset="-122"/>
                </a:rPr>
                <a:t>学习新知</a:t>
              </a:r>
            </a:p>
          </p:txBody>
        </p:sp>
      </p:grpSp>
      <p:grpSp>
        <p:nvGrpSpPr>
          <p:cNvPr id="7" name="Group 7"/>
          <p:cNvGrpSpPr/>
          <p:nvPr/>
        </p:nvGrpSpPr>
        <p:grpSpPr bwMode="auto">
          <a:xfrm>
            <a:off x="5143504" y="5000636"/>
            <a:ext cx="2160587" cy="1009650"/>
            <a:chOff x="2018" y="2976"/>
            <a:chExt cx="1361" cy="636"/>
          </a:xfrm>
        </p:grpSpPr>
        <p:sp>
          <p:nvSpPr>
            <p:cNvPr id="8" name="Oval 8">
              <a:hlinkClick r:id="rId2" action="ppaction://hlinksldjump"/>
            </p:cNvPr>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9" name="Rectangle 9">
              <a:hlinkClick r:id="rId2"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b="1" dirty="0">
                  <a:solidFill>
                    <a:srgbClr val="CC0000"/>
                  </a:solidFill>
                  <a:latin typeface="宋体" charset="-122"/>
                </a:rPr>
                <a:t>检测反馈</a:t>
              </a:r>
            </a:p>
          </p:txBody>
        </p:sp>
      </p:grpSp>
      <p:sp>
        <p:nvSpPr>
          <p:cNvPr id="10" name="矩形 9"/>
          <p:cNvSpPr/>
          <p:nvPr/>
        </p:nvSpPr>
        <p:spPr>
          <a:xfrm>
            <a:off x="144016" y="2577108"/>
            <a:ext cx="8820472" cy="1569660"/>
          </a:xfrm>
          <a:prstGeom prst="rect">
            <a:avLst/>
          </a:prstGeom>
          <a:noFill/>
          <a:effectLst/>
        </p:spPr>
        <p:txBody>
          <a:bodyPr wrap="square" lIns="91440" tIns="45720" rIns="91440" bIns="45720">
            <a:spAutoFit/>
          </a:bodyPr>
          <a:lstStyle/>
          <a:p>
            <a:pPr algn="ctr"/>
            <a:r>
              <a:rPr lang="en-US" altLang="zh-CN" sz="4800" b="1" dirty="0" smtClean="0">
                <a:solidFill>
                  <a:srgbClr val="7030A0"/>
                </a:solidFill>
                <a:latin typeface="+mj-lt"/>
              </a:rPr>
              <a:t>18.1.2</a:t>
            </a:r>
            <a:r>
              <a:rPr lang="zh-CN" altLang="zh-CN" sz="4800" b="1" dirty="0" smtClean="0">
                <a:solidFill>
                  <a:srgbClr val="7030A0"/>
                </a:solidFill>
                <a:latin typeface="+mj-lt"/>
              </a:rPr>
              <a:t>　平行四边形的判定</a:t>
            </a:r>
            <a:endParaRPr lang="en-US" altLang="zh-CN" sz="4800" b="1" dirty="0" smtClean="0">
              <a:solidFill>
                <a:srgbClr val="7030A0"/>
              </a:solidFill>
              <a:latin typeface="+mj-lt"/>
            </a:endParaRPr>
          </a:p>
          <a:p>
            <a:pPr algn="ctr"/>
            <a:r>
              <a:rPr lang="zh-CN" altLang="en-US" sz="4800" b="1" dirty="0" smtClean="0">
                <a:solidFill>
                  <a:srgbClr val="7030A0"/>
                </a:solidFill>
                <a:latin typeface="+mj-lt"/>
              </a:rPr>
              <a:t>（第</a:t>
            </a:r>
            <a:r>
              <a:rPr lang="en-US" altLang="zh-CN" sz="4800" b="1" dirty="0" smtClean="0">
                <a:solidFill>
                  <a:srgbClr val="7030A0"/>
                </a:solidFill>
                <a:latin typeface="+mj-lt"/>
              </a:rPr>
              <a:t>3</a:t>
            </a:r>
            <a:r>
              <a:rPr lang="zh-CN" altLang="en-US" sz="4800" b="1" dirty="0" smtClean="0">
                <a:solidFill>
                  <a:srgbClr val="7030A0"/>
                </a:solidFill>
                <a:latin typeface="+mj-lt"/>
              </a:rPr>
              <a:t>课时）</a:t>
            </a:r>
            <a:endParaRPr lang="zh-CN" altLang="en-US" sz="4800" b="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latin typeface="+mj-lt"/>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285852" y="500042"/>
            <a:ext cx="1008112" cy="584775"/>
          </a:xfrm>
          <a:prstGeom prst="rect">
            <a:avLst/>
          </a:prstGeom>
          <a:effectLst>
            <a:glow rad="228600">
              <a:schemeClr val="accent1">
                <a:satMod val="175000"/>
                <a:alpha val="40000"/>
              </a:schemeClr>
            </a:glow>
            <a:outerShdw blurRad="40000" dist="23000" dir="5400000" rotWithShape="0">
              <a:srgbClr val="000000">
                <a:alpha val="35000"/>
              </a:srgbClr>
            </a:outerShdw>
          </a:effectLst>
          <a:scene3d>
            <a:camera prst="orthographicFront"/>
            <a:lightRig rig="threePt" dir="t"/>
          </a:scene3d>
          <a:sp3d>
            <a:bevelT prst="slope"/>
          </a:sp3d>
        </p:spPr>
        <p:style>
          <a:lnRef idx="1">
            <a:schemeClr val="accent1"/>
          </a:lnRef>
          <a:fillRef idx="3">
            <a:schemeClr val="accent1"/>
          </a:fillRef>
          <a:effectRef idx="2">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小结</a:t>
            </a:r>
            <a:endParaRPr lang="zh-CN" altLang="zh-CN" sz="3200" b="1" dirty="0">
              <a:latin typeface="Times New Roman" pitchFamily="18" charset="0"/>
              <a:cs typeface="Times New Roman" pitchFamily="18" charset="0"/>
            </a:endParaRPr>
          </a:p>
        </p:txBody>
      </p:sp>
      <p:sp>
        <p:nvSpPr>
          <p:cNvPr id="6" name="矩形 5"/>
          <p:cNvSpPr/>
          <p:nvPr/>
        </p:nvSpPr>
        <p:spPr>
          <a:xfrm>
            <a:off x="258930" y="1193902"/>
            <a:ext cx="8424936" cy="1303177"/>
          </a:xfrm>
          <a:prstGeom prst="rect">
            <a:avLst/>
          </a:prstGeom>
          <a:noFill/>
          <a:ln w="76200">
            <a:noFill/>
          </a:ln>
          <a:effectLst/>
        </p:spPr>
        <p:style>
          <a:lnRef idx="3">
            <a:schemeClr val="lt1"/>
          </a:lnRef>
          <a:fillRef idx="1">
            <a:schemeClr val="accent3"/>
          </a:fillRef>
          <a:effectRef idx="1">
            <a:schemeClr val="accent3"/>
          </a:effectRef>
          <a:fontRef idx="minor">
            <a:schemeClr val="lt1"/>
          </a:fontRef>
        </p:style>
        <p:txBody>
          <a:bodyPr wrap="square">
            <a:spAutoFit/>
          </a:bodyPr>
          <a:lstStyle/>
          <a:p>
            <a:pPr>
              <a:lnSpc>
                <a:spcPct val="150000"/>
              </a:lnSpc>
            </a:pPr>
            <a:r>
              <a:rPr lang="en-US" altLang="zh-CN" sz="2800" dirty="0" smtClean="0">
                <a:solidFill>
                  <a:schemeClr val="tx1"/>
                </a:solidFill>
                <a:latin typeface="Times New Roman" pitchFamily="18" charset="0"/>
                <a:cs typeface="Times New Roman" pitchFamily="18" charset="0"/>
              </a:rPr>
              <a:t>         </a:t>
            </a:r>
            <a:r>
              <a:rPr lang="zh-CN" altLang="zh-CN" sz="2800" dirty="0" smtClean="0">
                <a:solidFill>
                  <a:schemeClr val="tx1"/>
                </a:solidFill>
                <a:latin typeface="Times New Roman" pitchFamily="18" charset="0"/>
                <a:cs typeface="Times New Roman" pitchFamily="18" charset="0"/>
              </a:rPr>
              <a:t>三角形中位线的性质</a:t>
            </a:r>
            <a:r>
              <a:rPr lang="en-US" altLang="zh-CN" sz="2800" dirty="0" smtClean="0">
                <a:solidFill>
                  <a:schemeClr val="tx1"/>
                </a:solidFill>
                <a:latin typeface="Times New Roman" pitchFamily="18" charset="0"/>
                <a:cs typeface="Times New Roman" pitchFamily="18" charset="0"/>
              </a:rPr>
              <a:t>:</a:t>
            </a:r>
            <a:r>
              <a:rPr lang="zh-CN" altLang="zh-CN" sz="2800" dirty="0" smtClean="0">
                <a:solidFill>
                  <a:schemeClr val="tx1"/>
                </a:solidFill>
                <a:latin typeface="Times New Roman" pitchFamily="18" charset="0"/>
                <a:cs typeface="Times New Roman" pitchFamily="18" charset="0"/>
              </a:rPr>
              <a:t>三角形的中位线平行于三角形的第三边</a:t>
            </a:r>
            <a:r>
              <a:rPr lang="en-US" altLang="zh-CN" sz="2800" dirty="0" smtClean="0">
                <a:solidFill>
                  <a:schemeClr val="tx1"/>
                </a:solidFill>
                <a:latin typeface="Times New Roman" pitchFamily="18" charset="0"/>
                <a:cs typeface="Times New Roman" pitchFamily="18" charset="0"/>
              </a:rPr>
              <a:t>,</a:t>
            </a:r>
            <a:r>
              <a:rPr lang="zh-CN" altLang="zh-CN" sz="2800" dirty="0" smtClean="0">
                <a:solidFill>
                  <a:schemeClr val="tx1"/>
                </a:solidFill>
                <a:latin typeface="Times New Roman" pitchFamily="18" charset="0"/>
                <a:cs typeface="Times New Roman" pitchFamily="18" charset="0"/>
              </a:rPr>
              <a:t>并且等于第三边的一半</a:t>
            </a:r>
            <a:r>
              <a:rPr lang="en-US" altLang="zh-CN" sz="2800" dirty="0" smtClean="0">
                <a:solidFill>
                  <a:schemeClr val="tx1"/>
                </a:solidFill>
                <a:latin typeface="Times New Roman" pitchFamily="18" charset="0"/>
                <a:cs typeface="Times New Roman" pitchFamily="18" charset="0"/>
              </a:rPr>
              <a:t>.</a:t>
            </a:r>
            <a:endParaRPr lang="zh-CN" altLang="zh-CN" sz="2800" dirty="0">
              <a:solidFill>
                <a:schemeClr val="tx1"/>
              </a:solidFill>
              <a:latin typeface="Times New Roman" pitchFamily="18" charset="0"/>
              <a:cs typeface="Times New Roman" pitchFamily="18" charset="0"/>
            </a:endParaRPr>
          </a:p>
        </p:txBody>
      </p:sp>
      <p:sp>
        <p:nvSpPr>
          <p:cNvPr id="5" name="矩形 4"/>
          <p:cNvSpPr/>
          <p:nvPr/>
        </p:nvSpPr>
        <p:spPr>
          <a:xfrm>
            <a:off x="857224" y="2786058"/>
            <a:ext cx="4955442" cy="1384995"/>
          </a:xfrm>
          <a:prstGeom prst="rect">
            <a:avLst/>
          </a:prstGeom>
          <a:noFill/>
          <a:ln w="76200">
            <a:noFill/>
          </a:ln>
          <a:effectLst/>
        </p:spPr>
        <p:style>
          <a:lnRef idx="3">
            <a:schemeClr val="lt1"/>
          </a:lnRef>
          <a:fillRef idx="1">
            <a:schemeClr val="accent3"/>
          </a:fillRef>
          <a:effectRef idx="1">
            <a:schemeClr val="accent3"/>
          </a:effectRef>
          <a:fontRef idx="minor">
            <a:schemeClr val="lt1"/>
          </a:fontRef>
        </p:style>
        <p:txBody>
          <a:bodyPr wrap="square">
            <a:spAutoFit/>
          </a:bodyPr>
          <a:lstStyle/>
          <a:p>
            <a:pPr>
              <a:lnSpc>
                <a:spcPct val="150000"/>
              </a:lnSpc>
            </a:pPr>
            <a:r>
              <a:rPr lang="en-US" altLang="zh-CN" sz="2800" dirty="0" smtClean="0">
                <a:solidFill>
                  <a:schemeClr val="tx1"/>
                </a:solidFill>
                <a:latin typeface="Times New Roman" pitchFamily="18" charset="0"/>
                <a:cs typeface="Times New Roman" pitchFamily="18" charset="0"/>
              </a:rPr>
              <a:t>    </a:t>
            </a:r>
            <a:r>
              <a:rPr lang="zh-CN" altLang="zh-CN" sz="2800" dirty="0" smtClean="0">
                <a:solidFill>
                  <a:schemeClr val="tx1"/>
                </a:solidFill>
                <a:latin typeface="Times New Roman" pitchFamily="18" charset="0"/>
                <a:cs typeface="Times New Roman" pitchFamily="18" charset="0"/>
              </a:rPr>
              <a:t>∵</a:t>
            </a:r>
            <a:r>
              <a:rPr lang="en-US" altLang="zh-CN" sz="2800" i="1" dirty="0" smtClean="0">
                <a:solidFill>
                  <a:schemeClr val="tx1"/>
                </a:solidFill>
                <a:latin typeface="Times New Roman" pitchFamily="18" charset="0"/>
                <a:cs typeface="Times New Roman" pitchFamily="18" charset="0"/>
              </a:rPr>
              <a:t>D</a:t>
            </a:r>
            <a:r>
              <a:rPr lang="en-US" altLang="zh-CN" sz="2800" dirty="0" smtClean="0">
                <a:solidFill>
                  <a:schemeClr val="tx1"/>
                </a:solidFill>
                <a:latin typeface="Times New Roman" pitchFamily="18" charset="0"/>
                <a:cs typeface="Times New Roman" pitchFamily="18" charset="0"/>
              </a:rPr>
              <a:t>,</a:t>
            </a:r>
            <a:r>
              <a:rPr lang="en-US" altLang="zh-CN" sz="2800" i="1" dirty="0" smtClean="0">
                <a:solidFill>
                  <a:schemeClr val="tx1"/>
                </a:solidFill>
                <a:latin typeface="Times New Roman" pitchFamily="18" charset="0"/>
                <a:cs typeface="Times New Roman" pitchFamily="18" charset="0"/>
              </a:rPr>
              <a:t>E</a:t>
            </a:r>
            <a:r>
              <a:rPr lang="zh-CN" altLang="zh-CN" sz="2800" dirty="0" smtClean="0">
                <a:solidFill>
                  <a:schemeClr val="tx1"/>
                </a:solidFill>
                <a:latin typeface="Times New Roman" pitchFamily="18" charset="0"/>
                <a:cs typeface="Times New Roman" pitchFamily="18" charset="0"/>
              </a:rPr>
              <a:t>分别是</a:t>
            </a:r>
            <a:r>
              <a:rPr lang="en-US" altLang="zh-CN" sz="2800" i="1" dirty="0" smtClean="0">
                <a:solidFill>
                  <a:schemeClr val="tx1"/>
                </a:solidFill>
                <a:latin typeface="Times New Roman" pitchFamily="18" charset="0"/>
                <a:cs typeface="Times New Roman" pitchFamily="18" charset="0"/>
              </a:rPr>
              <a:t>AB</a:t>
            </a:r>
            <a:r>
              <a:rPr lang="en-US" altLang="zh-CN" sz="2800" dirty="0" smtClean="0">
                <a:solidFill>
                  <a:schemeClr val="tx1"/>
                </a:solidFill>
                <a:latin typeface="Times New Roman" pitchFamily="18" charset="0"/>
                <a:cs typeface="Times New Roman" pitchFamily="18" charset="0"/>
              </a:rPr>
              <a:t>,</a:t>
            </a:r>
            <a:r>
              <a:rPr lang="en-US" altLang="zh-CN" sz="2800" i="1" dirty="0" smtClean="0">
                <a:solidFill>
                  <a:schemeClr val="tx1"/>
                </a:solidFill>
                <a:latin typeface="Times New Roman" pitchFamily="18" charset="0"/>
                <a:cs typeface="Times New Roman" pitchFamily="18" charset="0"/>
              </a:rPr>
              <a:t>AC</a:t>
            </a:r>
            <a:r>
              <a:rPr lang="zh-CN" altLang="zh-CN" sz="2800" dirty="0" smtClean="0">
                <a:solidFill>
                  <a:schemeClr val="tx1"/>
                </a:solidFill>
                <a:latin typeface="Times New Roman" pitchFamily="18" charset="0"/>
                <a:cs typeface="Times New Roman" pitchFamily="18" charset="0"/>
              </a:rPr>
              <a:t>的中点</a:t>
            </a:r>
            <a:r>
              <a:rPr lang="en-US" altLang="zh-CN" sz="2800" dirty="0" smtClean="0">
                <a:solidFill>
                  <a:schemeClr val="tx1"/>
                </a:solidFill>
                <a:latin typeface="Times New Roman" pitchFamily="18" charset="0"/>
                <a:cs typeface="Times New Roman" pitchFamily="18" charset="0"/>
              </a:rPr>
              <a:t>,</a:t>
            </a:r>
            <a:endParaRPr lang="zh-CN" altLang="zh-CN" sz="2800" dirty="0" smtClean="0">
              <a:solidFill>
                <a:schemeClr val="tx1"/>
              </a:solidFill>
              <a:latin typeface="Times New Roman" pitchFamily="18" charset="0"/>
              <a:cs typeface="Times New Roman" pitchFamily="18" charset="0"/>
            </a:endParaRPr>
          </a:p>
          <a:p>
            <a:pPr>
              <a:lnSpc>
                <a:spcPct val="150000"/>
              </a:lnSpc>
            </a:pPr>
            <a:r>
              <a:rPr lang="zh-CN" altLang="zh-CN" sz="2800" dirty="0" smtClean="0">
                <a:solidFill>
                  <a:schemeClr val="tx1"/>
                </a:solidFill>
                <a:latin typeface="Times New Roman" pitchFamily="18" charset="0"/>
                <a:cs typeface="Times New Roman" pitchFamily="18" charset="0"/>
              </a:rPr>
              <a:t>　∴</a:t>
            </a:r>
            <a:r>
              <a:rPr lang="en-US" altLang="zh-CN" sz="2800" i="1" dirty="0" smtClean="0">
                <a:solidFill>
                  <a:schemeClr val="tx1"/>
                </a:solidFill>
                <a:latin typeface="Times New Roman" pitchFamily="18" charset="0"/>
                <a:cs typeface="Times New Roman" pitchFamily="18" charset="0"/>
              </a:rPr>
              <a:t>DE</a:t>
            </a:r>
            <a:r>
              <a:rPr lang="zh-CN" altLang="zh-CN" sz="2800" dirty="0" smtClean="0">
                <a:solidFill>
                  <a:schemeClr val="tx1"/>
                </a:solidFill>
                <a:latin typeface="Times New Roman" pitchFamily="18" charset="0"/>
                <a:cs typeface="Times New Roman" pitchFamily="18" charset="0"/>
              </a:rPr>
              <a:t>∥</a:t>
            </a:r>
            <a:r>
              <a:rPr lang="en-US" altLang="zh-CN" sz="2800" i="1" dirty="0" smtClean="0">
                <a:solidFill>
                  <a:schemeClr val="tx1"/>
                </a:solidFill>
                <a:latin typeface="Times New Roman" pitchFamily="18" charset="0"/>
                <a:cs typeface="Times New Roman" pitchFamily="18" charset="0"/>
              </a:rPr>
              <a:t>BC</a:t>
            </a:r>
            <a:r>
              <a:rPr lang="en-US" altLang="zh-CN" sz="2800" dirty="0" smtClean="0">
                <a:solidFill>
                  <a:schemeClr val="tx1"/>
                </a:solidFill>
                <a:latin typeface="Times New Roman" pitchFamily="18" charset="0"/>
                <a:cs typeface="Times New Roman" pitchFamily="18" charset="0"/>
              </a:rPr>
              <a:t>,</a:t>
            </a:r>
            <a:r>
              <a:rPr lang="en-US" altLang="zh-CN" sz="2800" i="1" dirty="0" smtClean="0">
                <a:solidFill>
                  <a:schemeClr val="tx1"/>
                </a:solidFill>
                <a:latin typeface="Times New Roman" pitchFamily="18" charset="0"/>
                <a:cs typeface="Times New Roman" pitchFamily="18" charset="0"/>
              </a:rPr>
              <a:t>DE</a:t>
            </a:r>
            <a:r>
              <a:rPr lang="en-US" altLang="zh-CN" sz="2800" dirty="0" smtClean="0">
                <a:solidFill>
                  <a:schemeClr val="tx1"/>
                </a:solidFill>
                <a:latin typeface="Times New Roman" pitchFamily="18" charset="0"/>
                <a:cs typeface="Times New Roman" pitchFamily="18" charset="0"/>
              </a:rPr>
              <a:t>=      </a:t>
            </a:r>
            <a:r>
              <a:rPr lang="en-US" altLang="zh-CN" sz="2800" i="1" dirty="0" smtClean="0">
                <a:solidFill>
                  <a:schemeClr val="tx1"/>
                </a:solidFill>
                <a:latin typeface="Times New Roman" pitchFamily="18" charset="0"/>
                <a:cs typeface="Times New Roman" pitchFamily="18" charset="0"/>
              </a:rPr>
              <a:t>BC</a:t>
            </a:r>
            <a:r>
              <a:rPr lang="en-US" altLang="zh-CN" sz="2800" dirty="0" smtClean="0">
                <a:solidFill>
                  <a:schemeClr val="tx1"/>
                </a:solidFill>
                <a:latin typeface="Times New Roman" pitchFamily="18" charset="0"/>
                <a:cs typeface="Times New Roman" pitchFamily="18" charset="0"/>
              </a:rPr>
              <a:t>.</a:t>
            </a:r>
            <a:endParaRPr lang="zh-CN" altLang="zh-CN" sz="2800" dirty="0">
              <a:solidFill>
                <a:schemeClr val="tx1"/>
              </a:solidFill>
              <a:latin typeface="Times New Roman" pitchFamily="18" charset="0"/>
              <a:cs typeface="Times New Roman" pitchFamily="18" charset="0"/>
            </a:endParaRPr>
          </a:p>
        </p:txBody>
      </p:sp>
      <p:graphicFrame>
        <p:nvGraphicFramePr>
          <p:cNvPr id="3074" name="Object 2"/>
          <p:cNvGraphicFramePr>
            <a:graphicFrameLocks noChangeAspect="1"/>
          </p:cNvGraphicFramePr>
          <p:nvPr/>
        </p:nvGraphicFramePr>
        <p:xfrm>
          <a:off x="3740964" y="3431798"/>
          <a:ext cx="409530" cy="722312"/>
        </p:xfrm>
        <a:graphic>
          <a:graphicData uri="http://schemas.openxmlformats.org/presentationml/2006/ole">
            <mc:AlternateContent xmlns:mc="http://schemas.openxmlformats.org/markup-compatibility/2006">
              <mc:Choice xmlns:v="urn:schemas-microsoft-com:vml" Requires="v">
                <p:oleObj spid="_x0000_s2049" name="Equation" r:id="rId1" imgW="3657600" imgH="9448800" progId="Equation.DSMT4">
                  <p:embed/>
                </p:oleObj>
              </mc:Choice>
              <mc:Fallback>
                <p:oleObj name="Equation" r:id="rId1" imgW="3657600" imgH="9448800" progId="Equation.DSMT4">
                  <p:embed/>
                  <p:pic>
                    <p:nvPicPr>
                      <p:cNvPr id="0" name="图片 2048"/>
                      <p:cNvPicPr>
                        <a:picLocks noChangeAspect="1"/>
                      </p:cNvPicPr>
                      <p:nvPr/>
                    </p:nvPicPr>
                    <p:blipFill>
                      <a:blip r:embed="rId2"/>
                      <a:stretch>
                        <a:fillRect/>
                      </a:stretch>
                    </p:blipFill>
                    <p:spPr>
                      <a:xfrm>
                        <a:off x="3740964" y="3431798"/>
                        <a:ext cx="409530" cy="722312"/>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par>
                                <p:cTn id="17" presetID="55"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p:cTn id="19" dur="1000" fill="hold"/>
                                        <p:tgtEl>
                                          <p:spTgt spid="3074"/>
                                        </p:tgtEl>
                                        <p:attrNameLst>
                                          <p:attrName>ppt_w</p:attrName>
                                        </p:attrNameLst>
                                      </p:cBhvr>
                                      <p:tavLst>
                                        <p:tav tm="0">
                                          <p:val>
                                            <p:strVal val="#ppt_w*0.70"/>
                                          </p:val>
                                        </p:tav>
                                        <p:tav tm="100000">
                                          <p:val>
                                            <p:strVal val="#ppt_w"/>
                                          </p:val>
                                        </p:tav>
                                      </p:tavLst>
                                    </p:anim>
                                    <p:anim calcmode="lin" valueType="num">
                                      <p:cBhvr>
                                        <p:cTn id="20" dur="1000" fill="hold"/>
                                        <p:tgtEl>
                                          <p:spTgt spid="3074"/>
                                        </p:tgtEl>
                                        <p:attrNameLst>
                                          <p:attrName>ppt_h</p:attrName>
                                        </p:attrNameLst>
                                      </p:cBhvr>
                                      <p:tavLst>
                                        <p:tav tm="0">
                                          <p:val>
                                            <p:strVal val="#ppt_h"/>
                                          </p:val>
                                        </p:tav>
                                        <p:tav tm="100000">
                                          <p:val>
                                            <p:strVal val="#ppt_h"/>
                                          </p:val>
                                        </p:tav>
                                      </p:tavLst>
                                    </p:anim>
                                    <p:animEffect transition="in" filter="fade">
                                      <p:cBhvr>
                                        <p:cTn id="21"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259632" y="323945"/>
            <a:ext cx="1872208" cy="584775"/>
          </a:xfrm>
          <a:prstGeom prst="rect">
            <a:avLst/>
          </a:prstGeom>
          <a:effectLst>
            <a:glow rad="228600">
              <a:schemeClr val="accent1">
                <a:satMod val="175000"/>
                <a:alpha val="40000"/>
              </a:schemeClr>
            </a:glow>
            <a:outerShdw blurRad="40000" dist="23000" dir="5400000" rotWithShape="0">
              <a:srgbClr val="000000">
                <a:alpha val="35000"/>
              </a:srgbClr>
            </a:outerShdw>
          </a:effectLst>
          <a:scene3d>
            <a:camera prst="orthographicFront"/>
            <a:lightRig rig="threePt" dir="t"/>
          </a:scene3d>
          <a:sp3d>
            <a:bevelT prst="slope"/>
          </a:sp3d>
        </p:spPr>
        <p:style>
          <a:lnRef idx="1">
            <a:schemeClr val="accent1"/>
          </a:lnRef>
          <a:fillRef idx="3">
            <a:schemeClr val="accent1"/>
          </a:fillRef>
          <a:effectRef idx="2">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知识拓展</a:t>
            </a:r>
            <a:endParaRPr lang="zh-CN" altLang="zh-CN" sz="3200" b="1" dirty="0">
              <a:latin typeface="Times New Roman" pitchFamily="18" charset="0"/>
              <a:cs typeface="Times New Roman" pitchFamily="18" charset="0"/>
            </a:endParaRPr>
          </a:p>
        </p:txBody>
      </p:sp>
      <p:sp>
        <p:nvSpPr>
          <p:cNvPr id="6" name="对角圆角矩形 5"/>
          <p:cNvSpPr/>
          <p:nvPr/>
        </p:nvSpPr>
        <p:spPr>
          <a:xfrm>
            <a:off x="395536" y="1517104"/>
            <a:ext cx="8424936" cy="1191816"/>
          </a:xfrm>
          <a:prstGeom prst="round2DiagRect">
            <a:avLst/>
          </a:prstGeom>
          <a:ln w="76200"/>
        </p:spPr>
        <p:style>
          <a:lnRef idx="3">
            <a:schemeClr val="lt1"/>
          </a:lnRef>
          <a:fillRef idx="1">
            <a:schemeClr val="accent3"/>
          </a:fillRef>
          <a:effectRef idx="1">
            <a:schemeClr val="accent3"/>
          </a:effectRef>
          <a:fontRef idx="minor">
            <a:schemeClr val="lt1"/>
          </a:fontRef>
        </p:style>
        <p:txBody>
          <a:bodyPr wrap="square">
            <a:spAutoFit/>
          </a:bodyPr>
          <a:lstStyle/>
          <a:p>
            <a:r>
              <a:rPr lang="en-US" altLang="zh-CN" sz="3200" b="1" dirty="0" smtClean="0">
                <a:latin typeface="Times New Roman" pitchFamily="18" charset="0"/>
                <a:cs typeface="Times New Roman" pitchFamily="18" charset="0"/>
              </a:rPr>
              <a:t>(1)</a:t>
            </a:r>
            <a:r>
              <a:rPr lang="zh-CN" altLang="zh-CN" sz="3200" b="1" dirty="0" smtClean="0">
                <a:latin typeface="Times New Roman" pitchFamily="18" charset="0"/>
                <a:cs typeface="Times New Roman" pitchFamily="18" charset="0"/>
              </a:rPr>
              <a:t>三角形的中位线所构成的三角形的周长是</a:t>
            </a:r>
            <a:r>
              <a:rPr lang="en-US" altLang="zh-CN" sz="3200" b="1" dirty="0" smtClean="0">
                <a:latin typeface="Times New Roman" pitchFamily="18" charset="0"/>
                <a:cs typeface="Times New Roman" pitchFamily="18" charset="0"/>
              </a:rPr>
              <a:t> </a:t>
            </a:r>
            <a:endParaRPr lang="en-US" altLang="zh-CN" sz="3200" b="1" dirty="0" smtClean="0">
              <a:latin typeface="Times New Roman" pitchFamily="18" charset="0"/>
              <a:cs typeface="Times New Roman" pitchFamily="18" charset="0"/>
            </a:endParaRPr>
          </a:p>
          <a:p>
            <a:r>
              <a:rPr lang="en-US" altLang="zh-CN" sz="3200" b="1" dirty="0" smtClean="0">
                <a:latin typeface="Times New Roman" pitchFamily="18" charset="0"/>
                <a:cs typeface="Times New Roman" pitchFamily="18" charset="0"/>
              </a:rPr>
              <a:t>     </a:t>
            </a:r>
            <a:r>
              <a:rPr lang="zh-CN" altLang="zh-CN" sz="3200" b="1" dirty="0" smtClean="0">
                <a:latin typeface="Times New Roman" pitchFamily="18" charset="0"/>
                <a:cs typeface="Times New Roman" pitchFamily="18" charset="0"/>
              </a:rPr>
              <a:t>原三角形周长的一半</a:t>
            </a:r>
            <a:r>
              <a:rPr lang="en-US" altLang="zh-CN" sz="3200" b="1" dirty="0" smtClean="0">
                <a:latin typeface="Times New Roman" pitchFamily="18" charset="0"/>
                <a:cs typeface="Times New Roman" pitchFamily="18" charset="0"/>
              </a:rPr>
              <a:t>.</a:t>
            </a:r>
            <a:endParaRPr lang="zh-CN" altLang="zh-CN" sz="3200" b="1" dirty="0">
              <a:latin typeface="Times New Roman" pitchFamily="18" charset="0"/>
              <a:cs typeface="Times New Roman" pitchFamily="18" charset="0"/>
            </a:endParaRPr>
          </a:p>
        </p:txBody>
      </p:sp>
      <p:sp>
        <p:nvSpPr>
          <p:cNvPr id="7" name="对角圆角矩形 6"/>
          <p:cNvSpPr/>
          <p:nvPr/>
        </p:nvSpPr>
        <p:spPr>
          <a:xfrm>
            <a:off x="395536" y="3101280"/>
            <a:ext cx="8424936" cy="1191816"/>
          </a:xfrm>
          <a:prstGeom prst="round2DiagRect">
            <a:avLst/>
          </a:prstGeom>
          <a:ln w="76200"/>
        </p:spPr>
        <p:style>
          <a:lnRef idx="3">
            <a:schemeClr val="lt1"/>
          </a:lnRef>
          <a:fillRef idx="1">
            <a:schemeClr val="accent4"/>
          </a:fillRef>
          <a:effectRef idx="1">
            <a:schemeClr val="accent4"/>
          </a:effectRef>
          <a:fontRef idx="minor">
            <a:schemeClr val="lt1"/>
          </a:fontRef>
        </p:style>
        <p:txBody>
          <a:bodyPr wrap="square">
            <a:spAutoFit/>
          </a:bodyPr>
          <a:lstStyle/>
          <a:p>
            <a:r>
              <a:rPr lang="en-US" altLang="zh-CN" sz="3200" b="1" dirty="0" smtClean="0">
                <a:latin typeface="Times New Roman" pitchFamily="18" charset="0"/>
                <a:cs typeface="Times New Roman" pitchFamily="18" charset="0"/>
              </a:rPr>
              <a:t>(2)</a:t>
            </a:r>
            <a:r>
              <a:rPr lang="zh-CN" altLang="zh-CN" sz="3200" b="1" dirty="0" smtClean="0">
                <a:latin typeface="Times New Roman" pitchFamily="18" charset="0"/>
                <a:cs typeface="Times New Roman" pitchFamily="18" charset="0"/>
              </a:rPr>
              <a:t>三角形三条中位线可以把三角形分成三个</a:t>
            </a:r>
            <a:r>
              <a:rPr lang="en-US" altLang="zh-CN" sz="3200" b="1" dirty="0" smtClean="0">
                <a:latin typeface="Times New Roman" pitchFamily="18" charset="0"/>
                <a:cs typeface="Times New Roman" pitchFamily="18" charset="0"/>
              </a:rPr>
              <a:t> </a:t>
            </a:r>
            <a:endParaRPr lang="en-US" altLang="zh-CN" sz="3200" b="1" dirty="0" smtClean="0">
              <a:latin typeface="Times New Roman" pitchFamily="18" charset="0"/>
              <a:cs typeface="Times New Roman" pitchFamily="18" charset="0"/>
            </a:endParaRPr>
          </a:p>
          <a:p>
            <a:r>
              <a:rPr lang="en-US" altLang="zh-CN" sz="3200" b="1" dirty="0" smtClean="0">
                <a:latin typeface="Times New Roman" pitchFamily="18" charset="0"/>
                <a:cs typeface="Times New Roman" pitchFamily="18" charset="0"/>
              </a:rPr>
              <a:t>     </a:t>
            </a:r>
            <a:r>
              <a:rPr lang="zh-CN" altLang="zh-CN" sz="3200" b="1" dirty="0" smtClean="0">
                <a:latin typeface="Times New Roman" pitchFamily="18" charset="0"/>
                <a:cs typeface="Times New Roman" pitchFamily="18" charset="0"/>
              </a:rPr>
              <a:t>平行四边形</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分成的四个三角形全等</a:t>
            </a:r>
            <a:r>
              <a:rPr lang="en-US" altLang="zh-CN" sz="3200" b="1" dirty="0" smtClean="0">
                <a:latin typeface="Times New Roman" pitchFamily="18" charset="0"/>
                <a:cs typeface="Times New Roman" pitchFamily="18" charset="0"/>
              </a:rPr>
              <a:t>.</a:t>
            </a:r>
            <a:endParaRPr lang="zh-CN" altLang="zh-CN" sz="3200" b="1" dirty="0">
              <a:latin typeface="Times New Roman" pitchFamily="18" charset="0"/>
              <a:cs typeface="Times New Roman" pitchFamily="18" charset="0"/>
            </a:endParaRPr>
          </a:p>
        </p:txBody>
      </p:sp>
      <p:sp>
        <p:nvSpPr>
          <p:cNvPr id="8" name="对角圆角矩形 7"/>
          <p:cNvSpPr/>
          <p:nvPr/>
        </p:nvSpPr>
        <p:spPr>
          <a:xfrm>
            <a:off x="323528" y="4685456"/>
            <a:ext cx="8424936" cy="1191816"/>
          </a:xfrm>
          <a:prstGeom prst="round2DiagRect">
            <a:avLst/>
          </a:prstGeom>
          <a:ln w="76200"/>
        </p:spPr>
        <p:style>
          <a:lnRef idx="3">
            <a:schemeClr val="lt1"/>
          </a:lnRef>
          <a:fillRef idx="1">
            <a:schemeClr val="accent5"/>
          </a:fillRef>
          <a:effectRef idx="1">
            <a:schemeClr val="accent5"/>
          </a:effectRef>
          <a:fontRef idx="minor">
            <a:schemeClr val="lt1"/>
          </a:fontRef>
        </p:style>
        <p:txBody>
          <a:bodyPr wrap="square">
            <a:spAutoFit/>
          </a:bodyPr>
          <a:lstStyle/>
          <a:p>
            <a:r>
              <a:rPr lang="en-US" altLang="zh-CN" sz="3200" b="1" dirty="0" smtClean="0">
                <a:latin typeface="Times New Roman" pitchFamily="18" charset="0"/>
                <a:cs typeface="Times New Roman" pitchFamily="18" charset="0"/>
              </a:rPr>
              <a:t>(3)</a:t>
            </a:r>
            <a:r>
              <a:rPr lang="zh-CN" altLang="zh-CN" sz="3200" b="1" dirty="0" smtClean="0">
                <a:latin typeface="Times New Roman" pitchFamily="18" charset="0"/>
                <a:cs typeface="Times New Roman" pitchFamily="18" charset="0"/>
              </a:rPr>
              <a:t>三角形三条中位线所构成的三角形的面积</a:t>
            </a:r>
            <a:endParaRPr lang="en-US" altLang="zh-CN" sz="3200" b="1" dirty="0" smtClean="0">
              <a:latin typeface="Times New Roman" pitchFamily="18" charset="0"/>
              <a:cs typeface="Times New Roman" pitchFamily="18" charset="0"/>
            </a:endParaRPr>
          </a:p>
          <a:p>
            <a:r>
              <a:rPr lang="en-US" altLang="zh-CN" sz="3200" b="1" dirty="0" smtClean="0">
                <a:latin typeface="Times New Roman" pitchFamily="18" charset="0"/>
                <a:cs typeface="Times New Roman" pitchFamily="18" charset="0"/>
              </a:rPr>
              <a:t>     </a:t>
            </a:r>
            <a:r>
              <a:rPr lang="zh-CN" altLang="zh-CN" sz="3200" b="1" dirty="0" smtClean="0">
                <a:latin typeface="Times New Roman" pitchFamily="18" charset="0"/>
                <a:cs typeface="Times New Roman" pitchFamily="18" charset="0"/>
              </a:rPr>
              <a:t>等于原三角形面积的四分之一</a:t>
            </a:r>
            <a:r>
              <a:rPr lang="en-US" altLang="zh-CN" sz="3200" b="1" dirty="0" smtClean="0">
                <a:latin typeface="Times New Roman" pitchFamily="18" charset="0"/>
                <a:cs typeface="Times New Roman" pitchFamily="18" charset="0"/>
              </a:rPr>
              <a:t>.</a:t>
            </a:r>
            <a:endParaRPr lang="zh-CN" altLang="zh-CN" sz="32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79512" y="284455"/>
            <a:ext cx="8640960" cy="1200329"/>
          </a:xfrm>
          <a:prstGeom prst="rect">
            <a:avLst/>
          </a:prstGeom>
        </p:spPr>
        <p:txBody>
          <a:bodyPr wrap="square">
            <a:spAutoFit/>
          </a:bodyPr>
          <a:lstStyle/>
          <a:p>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     </a:t>
            </a:r>
            <a:r>
              <a:rPr lang="zh-CN" altLang="en-US" sz="2400" dirty="0" smtClean="0">
                <a:latin typeface="Times New Roman" pitchFamily="18" charset="0"/>
                <a:cs typeface="Times New Roman" pitchFamily="18" charset="0"/>
              </a:rPr>
              <a:t>例：</a:t>
            </a:r>
            <a:r>
              <a:rPr lang="en-US" altLang="zh-CN" sz="2400" dirty="0" smtClean="0">
                <a:solidFill>
                  <a:srgbClr val="FF0000"/>
                </a:solidFill>
                <a:latin typeface="Times New Roman" pitchFamily="18" charset="0"/>
                <a:cs typeface="Times New Roman" pitchFamily="18" charset="0"/>
              </a:rPr>
              <a:t> (</a:t>
            </a:r>
            <a:r>
              <a:rPr lang="zh-CN" altLang="zh-CN" sz="2400" dirty="0" smtClean="0">
                <a:solidFill>
                  <a:srgbClr val="FF0000"/>
                </a:solidFill>
                <a:latin typeface="Times New Roman" pitchFamily="18" charset="0"/>
                <a:cs typeface="Times New Roman" pitchFamily="18" charset="0"/>
              </a:rPr>
              <a:t>补充</a:t>
            </a:r>
            <a:r>
              <a:rPr lang="en-US" altLang="zh-CN" sz="2400" dirty="0" smtClean="0">
                <a:solidFill>
                  <a:srgbClr val="FF0000"/>
                </a:solidFill>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如图</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ABC</a:t>
            </a:r>
            <a:r>
              <a:rPr lang="zh-CN" altLang="zh-CN" sz="2400" dirty="0" smtClean="0">
                <a:latin typeface="Times New Roman" pitchFamily="18" charset="0"/>
                <a:cs typeface="Times New Roman" pitchFamily="18" charset="0"/>
              </a:rPr>
              <a:t>的中位线</a:t>
            </a:r>
            <a:r>
              <a:rPr lang="en-US" altLang="zh-CN" sz="2400" i="1" dirty="0" smtClean="0">
                <a:latin typeface="Times New Roman" pitchFamily="18" charset="0"/>
                <a:cs typeface="Times New Roman" pitchFamily="18" charset="0"/>
              </a:rPr>
              <a:t>DE</a:t>
            </a:r>
            <a:r>
              <a:rPr lang="en-US" altLang="zh-CN" sz="2400" dirty="0" smtClean="0">
                <a:latin typeface="Times New Roman" pitchFamily="18" charset="0"/>
                <a:cs typeface="Times New Roman" pitchFamily="18" charset="0"/>
              </a:rPr>
              <a:t>=5 cm,</a:t>
            </a:r>
            <a:r>
              <a:rPr lang="zh-CN" altLang="zh-CN" sz="2400" dirty="0" smtClean="0">
                <a:latin typeface="Times New Roman" pitchFamily="18" charset="0"/>
                <a:cs typeface="Times New Roman" pitchFamily="18" charset="0"/>
              </a:rPr>
              <a:t>把</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ABC</a:t>
            </a:r>
            <a:r>
              <a:rPr lang="zh-CN" altLang="zh-CN" sz="2400" dirty="0" smtClean="0">
                <a:latin typeface="Times New Roman" pitchFamily="18" charset="0"/>
                <a:cs typeface="Times New Roman" pitchFamily="18" charset="0"/>
              </a:rPr>
              <a:t>沿</a:t>
            </a:r>
            <a:r>
              <a:rPr lang="en-US" altLang="zh-CN" sz="2400" i="1" dirty="0" smtClean="0">
                <a:latin typeface="Times New Roman" pitchFamily="18" charset="0"/>
                <a:cs typeface="Times New Roman" pitchFamily="18" charset="0"/>
              </a:rPr>
              <a:t>DE</a:t>
            </a:r>
            <a:r>
              <a:rPr lang="zh-CN" altLang="zh-CN" sz="2400" dirty="0" smtClean="0">
                <a:latin typeface="Times New Roman" pitchFamily="18" charset="0"/>
                <a:cs typeface="Times New Roman" pitchFamily="18" charset="0"/>
              </a:rPr>
              <a:t>折叠</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使点</a:t>
            </a:r>
            <a:r>
              <a:rPr lang="en-US" altLang="zh-CN" sz="2400" i="1" dirty="0" smtClean="0">
                <a:latin typeface="Times New Roman" pitchFamily="18" charset="0"/>
                <a:cs typeface="Times New Roman" pitchFamily="18" charset="0"/>
              </a:rPr>
              <a:t>A</a:t>
            </a:r>
            <a:r>
              <a:rPr lang="zh-CN" altLang="zh-CN" sz="2400" dirty="0" smtClean="0">
                <a:latin typeface="Times New Roman" pitchFamily="18" charset="0"/>
                <a:cs typeface="Times New Roman" pitchFamily="18" charset="0"/>
              </a:rPr>
              <a:t>落在边</a:t>
            </a:r>
            <a:r>
              <a:rPr lang="en-US" altLang="zh-CN" sz="2400" i="1" dirty="0" smtClean="0">
                <a:latin typeface="Times New Roman" pitchFamily="18" charset="0"/>
                <a:cs typeface="Times New Roman" pitchFamily="18" charset="0"/>
              </a:rPr>
              <a:t>BC</a:t>
            </a:r>
            <a:r>
              <a:rPr lang="zh-CN" altLang="zh-CN" sz="2400" dirty="0" smtClean="0">
                <a:latin typeface="Times New Roman" pitchFamily="18" charset="0"/>
                <a:cs typeface="Times New Roman" pitchFamily="18" charset="0"/>
              </a:rPr>
              <a:t>上的点</a:t>
            </a:r>
            <a:r>
              <a:rPr lang="en-US" altLang="zh-CN" sz="2400" i="1" dirty="0" smtClean="0">
                <a:latin typeface="Times New Roman" pitchFamily="18" charset="0"/>
                <a:cs typeface="Times New Roman" pitchFamily="18" charset="0"/>
              </a:rPr>
              <a:t>F</a:t>
            </a:r>
            <a:r>
              <a:rPr lang="zh-CN" altLang="zh-CN" sz="2400" dirty="0" smtClean="0">
                <a:latin typeface="Times New Roman" pitchFamily="18" charset="0"/>
                <a:cs typeface="Times New Roman" pitchFamily="18" charset="0"/>
              </a:rPr>
              <a:t>处</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若</a:t>
            </a:r>
            <a:r>
              <a:rPr lang="en-US" altLang="zh-CN" sz="2400" i="1" dirty="0" smtClean="0">
                <a:latin typeface="Times New Roman" pitchFamily="18" charset="0"/>
                <a:cs typeface="Times New Roman" pitchFamily="18" charset="0"/>
              </a:rPr>
              <a:t>A,F</a:t>
            </a:r>
            <a:r>
              <a:rPr lang="zh-CN" altLang="zh-CN" sz="2400" dirty="0" smtClean="0">
                <a:latin typeface="Times New Roman" pitchFamily="18" charset="0"/>
                <a:cs typeface="Times New Roman" pitchFamily="18" charset="0"/>
              </a:rPr>
              <a:t>两点间的距离是</a:t>
            </a:r>
            <a:r>
              <a:rPr lang="en-US" altLang="zh-CN" sz="2400" dirty="0" smtClean="0">
                <a:latin typeface="Times New Roman" pitchFamily="18" charset="0"/>
                <a:cs typeface="Times New Roman" pitchFamily="18" charset="0"/>
              </a:rPr>
              <a:t>8 cm,</a:t>
            </a:r>
            <a:r>
              <a:rPr lang="zh-CN" altLang="zh-CN" sz="2400" dirty="0" smtClean="0">
                <a:latin typeface="Times New Roman" pitchFamily="18" charset="0"/>
                <a:cs typeface="Times New Roman" pitchFamily="18" charset="0"/>
              </a:rPr>
              <a:t>求</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ABC</a:t>
            </a:r>
            <a:r>
              <a:rPr lang="zh-CN" altLang="zh-CN" sz="2400" dirty="0" smtClean="0">
                <a:latin typeface="Times New Roman" pitchFamily="18" charset="0"/>
                <a:cs typeface="Times New Roman" pitchFamily="18" charset="0"/>
              </a:rPr>
              <a:t>的面积</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
        <p:nvSpPr>
          <p:cNvPr id="9" name="矩形 8"/>
          <p:cNvSpPr/>
          <p:nvPr/>
        </p:nvSpPr>
        <p:spPr>
          <a:xfrm>
            <a:off x="35496" y="1556792"/>
            <a:ext cx="8640960" cy="3416320"/>
          </a:xfrm>
          <a:prstGeom prst="rect">
            <a:avLst/>
          </a:prstGeom>
        </p:spPr>
        <p:txBody>
          <a:bodyPr wrap="square">
            <a:spAutoFit/>
          </a:bodyPr>
          <a:lstStyle/>
          <a:p>
            <a:pPr>
              <a:lnSpc>
                <a:spcPct val="150000"/>
              </a:lnSpc>
            </a:pPr>
            <a:r>
              <a:rPr lang="zh-CN" altLang="zh-CN" sz="2400" dirty="0" smtClean="0">
                <a:solidFill>
                  <a:srgbClr val="FF0000"/>
                </a:solidFill>
                <a:latin typeface="Times New Roman" pitchFamily="18" charset="0"/>
                <a:cs typeface="Times New Roman" pitchFamily="18" charset="0"/>
              </a:rPr>
              <a:t>　解</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连接</a:t>
            </a:r>
            <a:r>
              <a:rPr lang="en-US" altLang="zh-CN" sz="2400" i="1" dirty="0" smtClean="0">
                <a:solidFill>
                  <a:srgbClr val="FF0000"/>
                </a:solidFill>
                <a:latin typeface="Times New Roman" pitchFamily="18" charset="0"/>
                <a:cs typeface="Times New Roman" pitchFamily="18" charset="0"/>
              </a:rPr>
              <a:t>AF</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如图所示</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DE</a:t>
            </a:r>
            <a:r>
              <a:rPr lang="zh-CN" altLang="zh-CN" sz="2400" dirty="0" smtClean="0">
                <a:solidFill>
                  <a:srgbClr val="FF0000"/>
                </a:solidFill>
                <a:latin typeface="Times New Roman" pitchFamily="18" charset="0"/>
                <a:cs typeface="Times New Roman" pitchFamily="18" charset="0"/>
              </a:rPr>
              <a:t>是</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ABC</a:t>
            </a:r>
            <a:r>
              <a:rPr lang="zh-CN" altLang="zh-CN" sz="2400" dirty="0" smtClean="0">
                <a:solidFill>
                  <a:srgbClr val="FF0000"/>
                </a:solidFill>
                <a:latin typeface="Times New Roman" pitchFamily="18" charset="0"/>
                <a:cs typeface="Times New Roman" pitchFamily="18" charset="0"/>
              </a:rPr>
              <a:t>的中位线</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BC</a:t>
            </a:r>
            <a:r>
              <a:rPr lang="en-US" altLang="zh-CN" sz="2400" dirty="0" smtClean="0">
                <a:solidFill>
                  <a:srgbClr val="FF0000"/>
                </a:solidFill>
                <a:latin typeface="Times New Roman" pitchFamily="18" charset="0"/>
                <a:cs typeface="Times New Roman" pitchFamily="18" charset="0"/>
              </a:rPr>
              <a:t>=2</a:t>
            </a:r>
            <a:r>
              <a:rPr lang="en-US" altLang="zh-CN" sz="2400" i="1" dirty="0" smtClean="0">
                <a:solidFill>
                  <a:srgbClr val="FF0000"/>
                </a:solidFill>
                <a:latin typeface="Times New Roman" pitchFamily="18" charset="0"/>
                <a:cs typeface="Times New Roman" pitchFamily="18" charset="0"/>
              </a:rPr>
              <a:t>DE</a:t>
            </a:r>
            <a:r>
              <a:rPr lang="en-US" altLang="zh-CN" sz="2400" dirty="0" smtClean="0">
                <a:solidFill>
                  <a:srgbClr val="FF0000"/>
                </a:solidFill>
                <a:latin typeface="Times New Roman" pitchFamily="18" charset="0"/>
                <a:cs typeface="Times New Roman" pitchFamily="18" charset="0"/>
              </a:rPr>
              <a:t>=10 cm,</a:t>
            </a:r>
            <a:r>
              <a:rPr lang="en-US" altLang="zh-CN" sz="2400" i="1" dirty="0" smtClean="0">
                <a:solidFill>
                  <a:srgbClr val="FF0000"/>
                </a:solidFill>
                <a:latin typeface="Times New Roman" pitchFamily="18" charset="0"/>
                <a:cs typeface="Times New Roman" pitchFamily="18" charset="0"/>
              </a:rPr>
              <a:t>DE</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BC</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　由折叠可知</a:t>
            </a:r>
            <a:r>
              <a:rPr lang="en-US" altLang="zh-CN" sz="2400" i="1" dirty="0" smtClean="0">
                <a:solidFill>
                  <a:srgbClr val="FF0000"/>
                </a:solidFill>
                <a:latin typeface="Times New Roman" pitchFamily="18" charset="0"/>
                <a:cs typeface="Times New Roman" pitchFamily="18" charset="0"/>
              </a:rPr>
              <a:t>AF</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DE</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AF</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BC</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AF</a:t>
            </a:r>
            <a:r>
              <a:rPr lang="zh-CN" altLang="zh-CN" sz="2400" dirty="0" smtClean="0">
                <a:solidFill>
                  <a:srgbClr val="FF0000"/>
                </a:solidFill>
                <a:latin typeface="Times New Roman" pitchFamily="18" charset="0"/>
                <a:cs typeface="Times New Roman" pitchFamily="18" charset="0"/>
              </a:rPr>
              <a:t>是</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ABC</a:t>
            </a:r>
            <a:r>
              <a:rPr lang="zh-CN" altLang="zh-CN" sz="2400" dirty="0" smtClean="0">
                <a:solidFill>
                  <a:srgbClr val="FF0000"/>
                </a:solidFill>
                <a:latin typeface="Times New Roman" pitchFamily="18" charset="0"/>
                <a:cs typeface="Times New Roman" pitchFamily="18" charset="0"/>
              </a:rPr>
              <a:t>的边</a:t>
            </a:r>
            <a:r>
              <a:rPr lang="en-US" altLang="zh-CN" sz="2400" i="1" dirty="0" smtClean="0">
                <a:solidFill>
                  <a:srgbClr val="FF0000"/>
                </a:solidFill>
                <a:latin typeface="Times New Roman" pitchFamily="18" charset="0"/>
                <a:cs typeface="Times New Roman" pitchFamily="18" charset="0"/>
              </a:rPr>
              <a:t>BC</a:t>
            </a:r>
            <a:r>
              <a:rPr lang="zh-CN" altLang="zh-CN" sz="2400" dirty="0" smtClean="0">
                <a:solidFill>
                  <a:srgbClr val="FF0000"/>
                </a:solidFill>
                <a:latin typeface="Times New Roman" pitchFamily="18" charset="0"/>
                <a:cs typeface="Times New Roman" pitchFamily="18" charset="0"/>
              </a:rPr>
              <a:t>上的高</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AF</a:t>
            </a:r>
            <a:r>
              <a:rPr lang="en-US" altLang="zh-CN" sz="2400" dirty="0" smtClean="0">
                <a:solidFill>
                  <a:srgbClr val="FF0000"/>
                </a:solidFill>
                <a:latin typeface="Times New Roman" pitchFamily="18" charset="0"/>
                <a:cs typeface="Times New Roman" pitchFamily="18" charset="0"/>
              </a:rPr>
              <a:t>=8 cm,</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　∴</a:t>
            </a:r>
            <a:r>
              <a:rPr lang="en-US" altLang="zh-CN" sz="2400" dirty="0" smtClean="0">
                <a:solidFill>
                  <a:srgbClr val="FF0000"/>
                </a:solidFill>
                <a:latin typeface="Times New Roman" pitchFamily="18" charset="0"/>
                <a:cs typeface="Times New Roman" pitchFamily="18" charset="0"/>
              </a:rPr>
              <a:t>S</a:t>
            </a:r>
            <a:r>
              <a:rPr lang="en-US" altLang="zh-CN" sz="2400" baseline="-25000" dirty="0" smtClean="0">
                <a:solidFill>
                  <a:srgbClr val="FF0000"/>
                </a:solidFill>
                <a:latin typeface="Times New Roman" pitchFamily="18" charset="0"/>
                <a:cs typeface="Times New Roman" pitchFamily="18" charset="0"/>
              </a:rPr>
              <a:t>△</a:t>
            </a:r>
            <a:r>
              <a:rPr lang="en-US" altLang="zh-CN" sz="2400" i="1" baseline="-25000" dirty="0" smtClean="0">
                <a:solidFill>
                  <a:srgbClr val="FF0000"/>
                </a:solidFill>
                <a:latin typeface="Times New Roman" pitchFamily="18" charset="0"/>
                <a:cs typeface="Times New Roman" pitchFamily="18" charset="0"/>
              </a:rPr>
              <a:t>ABC</a:t>
            </a:r>
            <a:r>
              <a:rPr lang="en-US"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BC·AF</a:t>
            </a:r>
            <a:r>
              <a:rPr lang="en-US" altLang="zh-CN" sz="2400" dirty="0" smtClean="0">
                <a:solidFill>
                  <a:srgbClr val="FF0000"/>
                </a:solidFill>
                <a:latin typeface="Times New Roman" pitchFamily="18" charset="0"/>
                <a:cs typeface="Times New Roman" pitchFamily="18" charset="0"/>
              </a:rPr>
              <a:t>=        ×10×8=40(cm</a:t>
            </a:r>
            <a:r>
              <a:rPr lang="en-US" altLang="zh-CN" sz="2400" i="1" baseline="30000" dirty="0" smtClean="0">
                <a:solidFill>
                  <a:srgbClr val="FF0000"/>
                </a:solidFill>
                <a:latin typeface="Times New Roman" pitchFamily="18" charset="0"/>
                <a:cs typeface="Times New Roman" pitchFamily="18" charset="0"/>
              </a:rPr>
              <a:t>2</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p:txBody>
      </p:sp>
      <p:sp>
        <p:nvSpPr>
          <p:cNvPr id="13" name="矩形 12"/>
          <p:cNvSpPr/>
          <p:nvPr/>
        </p:nvSpPr>
        <p:spPr>
          <a:xfrm>
            <a:off x="251520" y="5085184"/>
            <a:ext cx="8568952" cy="1200329"/>
          </a:xfrm>
          <a:prstGeom prst="rect">
            <a:avLst/>
          </a:prstGeom>
        </p:spPr>
        <p:txBody>
          <a:bodyPr wrap="square">
            <a:spAutoFit/>
          </a:bodyPr>
          <a:lstStyle/>
          <a:p>
            <a:r>
              <a:rPr lang="zh-CN" altLang="zh-CN" sz="2400" dirty="0" smtClean="0">
                <a:solidFill>
                  <a:srgbClr val="FF0000"/>
                </a:solidFill>
                <a:latin typeface="Times New Roman" pitchFamily="18" charset="0"/>
                <a:cs typeface="Times New Roman" pitchFamily="18" charset="0"/>
              </a:rPr>
              <a:t>　</a:t>
            </a:r>
            <a:r>
              <a:rPr lang="en-US" altLang="zh-CN" sz="2400" dirty="0" smtClean="0">
                <a:solidFill>
                  <a:srgbClr val="FF0000"/>
                </a:solidFill>
                <a:latin typeface="Times New Roman" pitchFamily="18" charset="0"/>
                <a:ea typeface="楷体_GB2312" pitchFamily="49" charset="-122"/>
                <a:cs typeface="Times New Roman" pitchFamily="18" charset="0"/>
              </a:rPr>
              <a:t> [</a:t>
            </a:r>
            <a:r>
              <a:rPr lang="zh-CN" altLang="zh-CN" sz="2400" dirty="0" smtClean="0">
                <a:solidFill>
                  <a:srgbClr val="FF0000"/>
                </a:solidFill>
                <a:latin typeface="Times New Roman" pitchFamily="18" charset="0"/>
                <a:ea typeface="楷体_GB2312" pitchFamily="49" charset="-122"/>
                <a:cs typeface="Times New Roman" pitchFamily="18" charset="0"/>
              </a:rPr>
              <a:t>归纳拓展</a:t>
            </a:r>
            <a:r>
              <a:rPr lang="en-US" altLang="zh-CN" sz="2400" dirty="0" smtClean="0">
                <a:solidFill>
                  <a:srgbClr val="FF0000"/>
                </a:solidFill>
                <a:latin typeface="Times New Roman" pitchFamily="18" charset="0"/>
                <a:ea typeface="楷体_GB2312" pitchFamily="49" charset="-122"/>
                <a:cs typeface="Times New Roman" pitchFamily="18" charset="0"/>
              </a:rPr>
              <a:t>]</a:t>
            </a:r>
            <a:r>
              <a:rPr lang="zh-CN" altLang="zh-CN" sz="2400" dirty="0" smtClean="0">
                <a:solidFill>
                  <a:srgbClr val="FF0000"/>
                </a:solidFill>
                <a:latin typeface="Times New Roman" pitchFamily="18" charset="0"/>
                <a:ea typeface="楷体_GB2312" pitchFamily="49" charset="-122"/>
                <a:cs typeface="Times New Roman" pitchFamily="18" charset="0"/>
              </a:rPr>
              <a:t>　</a:t>
            </a:r>
            <a:r>
              <a:rPr lang="zh-CN" altLang="zh-CN" sz="2400" dirty="0" smtClean="0">
                <a:latin typeface="Times New Roman" pitchFamily="18" charset="0"/>
                <a:ea typeface="楷体_GB2312" pitchFamily="49" charset="-122"/>
                <a:cs typeface="Times New Roman" pitchFamily="18" charset="0"/>
              </a:rPr>
              <a:t>本题还可以这样解</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ABC</a:t>
            </a:r>
            <a:r>
              <a:rPr lang="zh-CN" altLang="zh-CN" sz="2400" dirty="0" smtClean="0">
                <a:latin typeface="Times New Roman" pitchFamily="18" charset="0"/>
                <a:ea typeface="楷体_GB2312" pitchFamily="49" charset="-122"/>
                <a:cs typeface="Times New Roman" pitchFamily="18" charset="0"/>
              </a:rPr>
              <a:t>的面积是四边形</a:t>
            </a:r>
            <a:r>
              <a:rPr lang="en-US" altLang="zh-CN" sz="2400" i="1" dirty="0" smtClean="0">
                <a:latin typeface="Times New Roman" pitchFamily="18" charset="0"/>
                <a:ea typeface="楷体_GB2312" pitchFamily="49" charset="-122"/>
                <a:cs typeface="Times New Roman" pitchFamily="18" charset="0"/>
              </a:rPr>
              <a:t>ADFE</a:t>
            </a:r>
            <a:r>
              <a:rPr lang="zh-CN" altLang="zh-CN" sz="2400" dirty="0" smtClean="0">
                <a:latin typeface="Times New Roman" pitchFamily="18" charset="0"/>
                <a:ea typeface="楷体_GB2312" pitchFamily="49" charset="-122"/>
                <a:cs typeface="Times New Roman" pitchFamily="18" charset="0"/>
              </a:rPr>
              <a:t>面积的</a:t>
            </a:r>
            <a:r>
              <a:rPr lang="en-US" altLang="zh-CN" sz="2400" dirty="0" smtClean="0">
                <a:latin typeface="Times New Roman" pitchFamily="18" charset="0"/>
                <a:ea typeface="楷体_GB2312" pitchFamily="49" charset="-122"/>
                <a:cs typeface="Times New Roman" pitchFamily="18" charset="0"/>
              </a:rPr>
              <a:t>2</a:t>
            </a:r>
            <a:r>
              <a:rPr lang="zh-CN" altLang="zh-CN" sz="2400" dirty="0" smtClean="0">
                <a:latin typeface="Times New Roman" pitchFamily="18" charset="0"/>
                <a:ea typeface="楷体_GB2312" pitchFamily="49" charset="-122"/>
                <a:cs typeface="Times New Roman" pitchFamily="18" charset="0"/>
              </a:rPr>
              <a:t>倍</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而四边形</a:t>
            </a:r>
            <a:r>
              <a:rPr lang="en-US" altLang="zh-CN" sz="2400" i="1" dirty="0" smtClean="0">
                <a:latin typeface="Times New Roman" pitchFamily="18" charset="0"/>
                <a:ea typeface="楷体_GB2312" pitchFamily="49" charset="-122"/>
                <a:cs typeface="Times New Roman" pitchFamily="18" charset="0"/>
              </a:rPr>
              <a:t>ADFE</a:t>
            </a:r>
            <a:r>
              <a:rPr lang="zh-CN" altLang="zh-CN" sz="2400" dirty="0" smtClean="0">
                <a:latin typeface="Times New Roman" pitchFamily="18" charset="0"/>
                <a:ea typeface="楷体_GB2312" pitchFamily="49" charset="-122"/>
                <a:cs typeface="Times New Roman" pitchFamily="18" charset="0"/>
              </a:rPr>
              <a:t>的对角线互相垂直</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因此它的面积等于对角线乘积的一半</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所以</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ABC</a:t>
            </a:r>
            <a:r>
              <a:rPr lang="zh-CN" altLang="zh-CN" sz="2400" dirty="0" smtClean="0">
                <a:latin typeface="Times New Roman" pitchFamily="18" charset="0"/>
                <a:ea typeface="楷体_GB2312" pitchFamily="49" charset="-122"/>
                <a:cs typeface="Times New Roman" pitchFamily="18" charset="0"/>
              </a:rPr>
              <a:t>的面积等于</a:t>
            </a:r>
            <a:r>
              <a:rPr lang="en-US" altLang="zh-CN" sz="2400" i="1" dirty="0" smtClean="0">
                <a:latin typeface="Times New Roman" pitchFamily="18" charset="0"/>
                <a:ea typeface="楷体_GB2312" pitchFamily="49" charset="-122"/>
                <a:cs typeface="Times New Roman" pitchFamily="18" charset="0"/>
              </a:rPr>
              <a:t>AF·DE</a:t>
            </a:r>
            <a:r>
              <a:rPr lang="en-US" altLang="zh-CN" sz="2400" dirty="0" smtClean="0">
                <a:latin typeface="Times New Roman" pitchFamily="18" charset="0"/>
                <a:ea typeface="楷体_GB2312" pitchFamily="49" charset="-122"/>
                <a:cs typeface="Times New Roman" pitchFamily="18" charset="0"/>
              </a:rPr>
              <a:t>.</a:t>
            </a:r>
            <a:endParaRPr lang="zh-CN" altLang="zh-CN" sz="2400" dirty="0">
              <a:latin typeface="Times New Roman" pitchFamily="18" charset="0"/>
              <a:ea typeface="楷体_GB2312" pitchFamily="49" charset="-122"/>
              <a:cs typeface="Times New Roman" pitchFamily="18" charset="0"/>
            </a:endParaRPr>
          </a:p>
        </p:txBody>
      </p:sp>
      <p:pic>
        <p:nvPicPr>
          <p:cNvPr id="7" name="图片 6"/>
          <p:cNvPicPr/>
          <p:nvPr/>
        </p:nvPicPr>
        <p:blipFill>
          <a:blip r:embed="rId1" cstate="print">
            <a:duotone>
              <a:prstClr val="black"/>
              <a:schemeClr val="accent2">
                <a:tint val="45000"/>
                <a:satMod val="400000"/>
              </a:schemeClr>
            </a:duotone>
          </a:blip>
          <a:srcRect/>
          <a:stretch>
            <a:fillRect/>
          </a:stretch>
        </p:blipFill>
        <p:spPr bwMode="auto">
          <a:xfrm>
            <a:off x="6858016" y="2571744"/>
            <a:ext cx="2000264" cy="1647064"/>
          </a:xfrm>
          <a:prstGeom prst="rect">
            <a:avLst/>
          </a:prstGeom>
          <a:noFill/>
          <a:ln w="9525">
            <a:noFill/>
            <a:miter lim="800000"/>
            <a:headEnd/>
            <a:tailEnd/>
          </a:ln>
        </p:spPr>
      </p:pic>
      <p:pic>
        <p:nvPicPr>
          <p:cNvPr id="8" name="图片 7"/>
          <p:cNvPicPr/>
          <p:nvPr/>
        </p:nvPicPr>
        <p:blipFill>
          <a:blip r:embed="rId2" cstate="print">
            <a:duotone>
              <a:prstClr val="black"/>
              <a:schemeClr val="accent6">
                <a:tint val="45000"/>
                <a:satMod val="400000"/>
              </a:schemeClr>
            </a:duotone>
          </a:blip>
          <a:srcRect/>
          <a:stretch>
            <a:fillRect/>
          </a:stretch>
        </p:blipFill>
        <p:spPr bwMode="auto">
          <a:xfrm>
            <a:off x="6929454" y="2643182"/>
            <a:ext cx="1928826" cy="1562274"/>
          </a:xfrm>
          <a:prstGeom prst="rect">
            <a:avLst/>
          </a:prstGeom>
          <a:noFill/>
          <a:ln w="9525">
            <a:noFill/>
            <a:miter lim="800000"/>
            <a:headEnd/>
            <a:tailEnd/>
          </a:ln>
        </p:spPr>
      </p:pic>
      <p:graphicFrame>
        <p:nvGraphicFramePr>
          <p:cNvPr id="3" name="Object 2"/>
          <p:cNvGraphicFramePr>
            <a:graphicFrameLocks noChangeAspect="1"/>
          </p:cNvGraphicFramePr>
          <p:nvPr/>
        </p:nvGraphicFramePr>
        <p:xfrm>
          <a:off x="1833339" y="4187503"/>
          <a:ext cx="506413" cy="897681"/>
        </p:xfrm>
        <a:graphic>
          <a:graphicData uri="http://schemas.openxmlformats.org/presentationml/2006/ole">
            <mc:AlternateContent xmlns:mc="http://schemas.openxmlformats.org/markup-compatibility/2006">
              <mc:Choice xmlns:v="urn:schemas-microsoft-com:vml" Requires="v">
                <p:oleObj spid="_x0000_s3073" name="Equation" r:id="rId3" imgW="3657600" imgH="9448800" progId="Equation.DSMT4">
                  <p:embed/>
                </p:oleObj>
              </mc:Choice>
              <mc:Fallback>
                <p:oleObj name="Equation" r:id="rId3" imgW="3657600" imgH="9448800" progId="Equation.DSMT4">
                  <p:embed/>
                  <p:pic>
                    <p:nvPicPr>
                      <p:cNvPr id="0" name="图片 3072"/>
                      <p:cNvPicPr>
                        <a:picLocks noChangeAspect="1"/>
                      </p:cNvPicPr>
                      <p:nvPr/>
                    </p:nvPicPr>
                    <p:blipFill>
                      <a:blip r:embed="rId4"/>
                      <a:stretch>
                        <a:fillRect/>
                      </a:stretch>
                    </p:blipFill>
                    <p:spPr>
                      <a:xfrm>
                        <a:off x="1833339" y="4187503"/>
                        <a:ext cx="506413" cy="897681"/>
                      </a:xfrm>
                      <a:prstGeom prst="rect">
                        <a:avLst/>
                      </a:prstGeom>
                      <a:noFill/>
                      <a:ln w="9525">
                        <a:noFill/>
                        <a:miter/>
                      </a:ln>
                    </p:spPr>
                  </p:pic>
                </p:oleObj>
              </mc:Fallback>
            </mc:AlternateContent>
          </a:graphicData>
        </a:graphic>
      </p:graphicFrame>
      <p:graphicFrame>
        <p:nvGraphicFramePr>
          <p:cNvPr id="4" name="Object 4"/>
          <p:cNvGraphicFramePr>
            <a:graphicFrameLocks noChangeAspect="1"/>
          </p:cNvGraphicFramePr>
          <p:nvPr/>
        </p:nvGraphicFramePr>
        <p:xfrm>
          <a:off x="3491880" y="4149080"/>
          <a:ext cx="506412" cy="896938"/>
        </p:xfrm>
        <a:graphic>
          <a:graphicData uri="http://schemas.openxmlformats.org/presentationml/2006/ole">
            <mc:AlternateContent xmlns:mc="http://schemas.openxmlformats.org/markup-compatibility/2006">
              <mc:Choice xmlns:v="urn:schemas-microsoft-com:vml" Requires="v">
                <p:oleObj spid="_x0000_s3074" name="Equation" r:id="rId5" imgW="3657600" imgH="9448800" progId="Equation.DSMT4">
                  <p:embed/>
                </p:oleObj>
              </mc:Choice>
              <mc:Fallback>
                <p:oleObj name="Equation" r:id="rId5" imgW="3657600" imgH="9448800" progId="Equation.DSMT4">
                  <p:embed/>
                  <p:pic>
                    <p:nvPicPr>
                      <p:cNvPr id="0" name="图片 3073"/>
                      <p:cNvPicPr>
                        <a:picLocks noChangeAspect="1"/>
                      </p:cNvPicPr>
                      <p:nvPr/>
                    </p:nvPicPr>
                    <p:blipFill>
                      <a:blip r:embed="rId4"/>
                      <a:stretch>
                        <a:fillRect/>
                      </a:stretch>
                    </p:blipFill>
                    <p:spPr>
                      <a:xfrm>
                        <a:off x="3491880" y="4149080"/>
                        <a:ext cx="506412" cy="896938"/>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par>
                                <p:cTn id="10" presetID="5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par>
                                <p:cTn id="22" presetID="55"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par>
                                <p:cTn id="27" presetID="55"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1000" fill="hold"/>
                                        <p:tgtEl>
                                          <p:spTgt spid="3"/>
                                        </p:tgtEl>
                                        <p:attrNameLst>
                                          <p:attrName>ppt_w</p:attrName>
                                        </p:attrNameLst>
                                      </p:cBhvr>
                                      <p:tavLst>
                                        <p:tav tm="0">
                                          <p:val>
                                            <p:strVal val="#ppt_w*0.70"/>
                                          </p:val>
                                        </p:tav>
                                        <p:tav tm="100000">
                                          <p:val>
                                            <p:strVal val="#ppt_w"/>
                                          </p:val>
                                        </p:tav>
                                      </p:tavLst>
                                    </p:anim>
                                    <p:anim calcmode="lin" valueType="num">
                                      <p:cBhvr>
                                        <p:cTn id="30" dur="1000" fill="hold"/>
                                        <p:tgtEl>
                                          <p:spTgt spid="3"/>
                                        </p:tgtEl>
                                        <p:attrNameLst>
                                          <p:attrName>ppt_h</p:attrName>
                                        </p:attrNameLst>
                                      </p:cBhvr>
                                      <p:tavLst>
                                        <p:tav tm="0">
                                          <p:val>
                                            <p:strVal val="#ppt_h"/>
                                          </p:val>
                                        </p:tav>
                                        <p:tav tm="100000">
                                          <p:val>
                                            <p:strVal val="#ppt_h"/>
                                          </p:val>
                                        </p:tav>
                                      </p:tavLst>
                                    </p:anim>
                                    <p:animEffect transition="in" filter="fade">
                                      <p:cBhvr>
                                        <p:cTn id="31" dur="1000"/>
                                        <p:tgtEl>
                                          <p:spTgt spid="3"/>
                                        </p:tgtEl>
                                      </p:cBhvr>
                                    </p:animEffect>
                                  </p:childTnLst>
                                </p:cTn>
                              </p:par>
                              <p:par>
                                <p:cTn id="32" presetID="55"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1000" fill="hold"/>
                                        <p:tgtEl>
                                          <p:spTgt spid="4"/>
                                        </p:tgtEl>
                                        <p:attrNameLst>
                                          <p:attrName>ppt_w</p:attrName>
                                        </p:attrNameLst>
                                      </p:cBhvr>
                                      <p:tavLst>
                                        <p:tav tm="0">
                                          <p:val>
                                            <p:strVal val="#ppt_w*0.70"/>
                                          </p:val>
                                        </p:tav>
                                        <p:tav tm="100000">
                                          <p:val>
                                            <p:strVal val="#ppt_w"/>
                                          </p:val>
                                        </p:tav>
                                      </p:tavLst>
                                    </p:anim>
                                    <p:anim calcmode="lin" valueType="num">
                                      <p:cBhvr>
                                        <p:cTn id="35" dur="1000" fill="hold"/>
                                        <p:tgtEl>
                                          <p:spTgt spid="4"/>
                                        </p:tgtEl>
                                        <p:attrNameLst>
                                          <p:attrName>ppt_h</p:attrName>
                                        </p:attrNameLst>
                                      </p:cBhvr>
                                      <p:tavLst>
                                        <p:tav tm="0">
                                          <p:val>
                                            <p:strVal val="#ppt_h"/>
                                          </p:val>
                                        </p:tav>
                                        <p:tav tm="100000">
                                          <p:val>
                                            <p:strVal val="#ppt_h"/>
                                          </p:val>
                                        </p:tav>
                                      </p:tavLst>
                                    </p:anim>
                                    <p:animEffect transition="in" filter="fade">
                                      <p:cBhvr>
                                        <p:cTn id="36" dur="10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ppt_w</p:attrName>
                                        </p:attrNameLst>
                                      </p:cBhvr>
                                      <p:tavLst>
                                        <p:tav tm="0">
                                          <p:val>
                                            <p:strVal val="#ppt_w*0.70"/>
                                          </p:val>
                                        </p:tav>
                                        <p:tav tm="100000">
                                          <p:val>
                                            <p:strVal val="#ppt_w"/>
                                          </p:val>
                                        </p:tav>
                                      </p:tavLst>
                                    </p:anim>
                                    <p:anim calcmode="lin" valueType="num">
                                      <p:cBhvr>
                                        <p:cTn id="42" dur="1000" fill="hold"/>
                                        <p:tgtEl>
                                          <p:spTgt spid="13"/>
                                        </p:tgtEl>
                                        <p:attrNameLst>
                                          <p:attrName>ppt_h</p:attrName>
                                        </p:attrNameLst>
                                      </p:cBhvr>
                                      <p:tavLst>
                                        <p:tav tm="0">
                                          <p:val>
                                            <p:strVal val="#ppt_h"/>
                                          </p:val>
                                        </p:tav>
                                        <p:tav tm="100000">
                                          <p:val>
                                            <p:strVal val="#ppt_h"/>
                                          </p:val>
                                        </p:tav>
                                      </p:tavLst>
                                    </p:anim>
                                    <p:animEffect transition="in" filter="fade">
                                      <p:cBhvr>
                                        <p:cTn id="4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9"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55576" y="77723"/>
            <a:ext cx="7560840" cy="830997"/>
          </a:xfrm>
          <a:prstGeom prst="rect">
            <a:avLst/>
          </a:prstGeom>
        </p:spPr>
        <p:txBody>
          <a:bodyPr wrap="square">
            <a:spAutoFit/>
          </a:bodyPr>
          <a:lstStyle/>
          <a:p>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     </a:t>
            </a:r>
            <a:r>
              <a:rPr lang="zh-CN" altLang="en-US" sz="2400" dirty="0" smtClean="0">
                <a:latin typeface="Times New Roman" pitchFamily="18" charset="0"/>
                <a:cs typeface="Times New Roman" pitchFamily="18" charset="0"/>
              </a:rPr>
              <a:t>例：</a:t>
            </a:r>
            <a:r>
              <a:rPr lang="en-US" altLang="zh-CN" sz="2400" dirty="0" smtClean="0">
                <a:solidFill>
                  <a:srgbClr val="FF0000"/>
                </a:solidFill>
                <a:latin typeface="Times New Roman" pitchFamily="18" charset="0"/>
                <a:cs typeface="Times New Roman" pitchFamily="18" charset="0"/>
              </a:rPr>
              <a:t> (</a:t>
            </a:r>
            <a:r>
              <a:rPr lang="zh-CN" altLang="zh-CN" sz="2400" dirty="0" smtClean="0">
                <a:solidFill>
                  <a:srgbClr val="FF0000"/>
                </a:solidFill>
                <a:latin typeface="Times New Roman" pitchFamily="18" charset="0"/>
                <a:cs typeface="Times New Roman" pitchFamily="18" charset="0"/>
              </a:rPr>
              <a:t>补充</a:t>
            </a:r>
            <a:r>
              <a:rPr lang="en-US" altLang="zh-CN" sz="2400" dirty="0" smtClean="0">
                <a:solidFill>
                  <a:srgbClr val="FF0000"/>
                </a:solidFill>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如图</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在四边形</a:t>
            </a:r>
            <a:r>
              <a:rPr lang="en-US" altLang="zh-CN" sz="2400" i="1" dirty="0" smtClean="0">
                <a:latin typeface="Times New Roman" pitchFamily="18" charset="0"/>
                <a:cs typeface="Times New Roman" pitchFamily="18" charset="0"/>
              </a:rPr>
              <a:t>ABCD</a:t>
            </a:r>
            <a:r>
              <a:rPr lang="zh-CN" altLang="zh-CN" sz="2400" dirty="0" smtClean="0">
                <a:latin typeface="Times New Roman" pitchFamily="18" charset="0"/>
                <a:cs typeface="Times New Roman" pitchFamily="18" charset="0"/>
              </a:rPr>
              <a:t>中</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E,F,G,H</a:t>
            </a:r>
            <a:r>
              <a:rPr lang="zh-CN" altLang="zh-CN" sz="2400" dirty="0" smtClean="0">
                <a:latin typeface="Times New Roman" pitchFamily="18" charset="0"/>
                <a:cs typeface="Times New Roman" pitchFamily="18" charset="0"/>
              </a:rPr>
              <a:t>分别是</a:t>
            </a:r>
            <a:r>
              <a:rPr lang="en-US" altLang="zh-CN" sz="2400" i="1" dirty="0" smtClean="0">
                <a:latin typeface="Times New Roman" pitchFamily="18" charset="0"/>
                <a:cs typeface="Times New Roman" pitchFamily="18" charset="0"/>
              </a:rPr>
              <a:t>AB,BC,CD,DA</a:t>
            </a:r>
            <a:r>
              <a:rPr lang="zh-CN" altLang="zh-CN" sz="2400" dirty="0" smtClean="0">
                <a:latin typeface="Times New Roman" pitchFamily="18" charset="0"/>
                <a:cs typeface="Times New Roman" pitchFamily="18" charset="0"/>
              </a:rPr>
              <a:t>的中点</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求证四边形</a:t>
            </a:r>
            <a:r>
              <a:rPr lang="en-US" altLang="zh-CN" sz="2400" i="1" dirty="0" smtClean="0">
                <a:latin typeface="Times New Roman" pitchFamily="18" charset="0"/>
                <a:cs typeface="Times New Roman" pitchFamily="18" charset="0"/>
              </a:rPr>
              <a:t>EFGH</a:t>
            </a:r>
            <a:r>
              <a:rPr lang="zh-CN" altLang="zh-CN" sz="2400" dirty="0" smtClean="0">
                <a:latin typeface="Times New Roman" pitchFamily="18" charset="0"/>
                <a:cs typeface="Times New Roman" pitchFamily="18" charset="0"/>
              </a:rPr>
              <a:t>是平行四边形</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
        <p:nvSpPr>
          <p:cNvPr id="9" name="矩形 8"/>
          <p:cNvSpPr/>
          <p:nvPr/>
        </p:nvSpPr>
        <p:spPr>
          <a:xfrm>
            <a:off x="107504" y="908720"/>
            <a:ext cx="8640960" cy="1938992"/>
          </a:xfrm>
          <a:prstGeom prst="rect">
            <a:avLst/>
          </a:prstGeom>
        </p:spPr>
        <p:txBody>
          <a:bodyPr wrap="square">
            <a:spAutoFit/>
          </a:bodyPr>
          <a:lstStyle/>
          <a:p>
            <a:r>
              <a:rPr lang="zh-CN" altLang="zh-CN" sz="2400" dirty="0" smtClean="0">
                <a:solidFill>
                  <a:srgbClr val="FF0000"/>
                </a:solidFill>
                <a:latin typeface="Times New Roman" pitchFamily="18" charset="0"/>
                <a:cs typeface="Times New Roman" pitchFamily="18" charset="0"/>
              </a:rPr>
              <a:t>　</a:t>
            </a:r>
            <a:r>
              <a:rPr lang="zh-CN" altLang="zh-CN" sz="2400" dirty="0" smtClean="0">
                <a:solidFill>
                  <a:srgbClr val="FF0000"/>
                </a:solidFill>
                <a:latin typeface="Times New Roman" pitchFamily="18" charset="0"/>
                <a:ea typeface="楷体_GB2312" pitchFamily="49" charset="-122"/>
                <a:cs typeface="Times New Roman" pitchFamily="18" charset="0"/>
              </a:rPr>
              <a:t>〔解析〕</a:t>
            </a:r>
            <a:r>
              <a:rPr lang="zh-CN" altLang="zh-CN" sz="2400" dirty="0" smtClean="0">
                <a:latin typeface="Times New Roman" pitchFamily="18" charset="0"/>
                <a:ea typeface="楷体_GB2312" pitchFamily="49" charset="-122"/>
                <a:cs typeface="Times New Roman" pitchFamily="18" charset="0"/>
              </a:rPr>
              <a:t>因为已知点</a:t>
            </a:r>
            <a:r>
              <a:rPr lang="en-US" altLang="zh-CN" sz="2400" i="1" dirty="0" smtClean="0">
                <a:latin typeface="Times New Roman" pitchFamily="18" charset="0"/>
                <a:ea typeface="楷体_GB2312" pitchFamily="49" charset="-122"/>
                <a:cs typeface="Times New Roman" pitchFamily="18" charset="0"/>
              </a:rPr>
              <a:t>E,F,G,H</a:t>
            </a:r>
            <a:r>
              <a:rPr lang="zh-CN" altLang="zh-CN" sz="2400" dirty="0" smtClean="0">
                <a:latin typeface="Times New Roman" pitchFamily="18" charset="0"/>
                <a:ea typeface="楷体_GB2312" pitchFamily="49" charset="-122"/>
                <a:cs typeface="Times New Roman" pitchFamily="18" charset="0"/>
              </a:rPr>
              <a:t>分别是线段的中点</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所以可以设法应用三角形中位线性质找到四边形</a:t>
            </a:r>
            <a:r>
              <a:rPr lang="en-US" altLang="zh-CN" sz="2400" i="1" dirty="0" smtClean="0">
                <a:latin typeface="Times New Roman" pitchFamily="18" charset="0"/>
                <a:ea typeface="楷体_GB2312" pitchFamily="49" charset="-122"/>
                <a:cs typeface="Times New Roman" pitchFamily="18" charset="0"/>
              </a:rPr>
              <a:t>EFGH</a:t>
            </a:r>
            <a:r>
              <a:rPr lang="zh-CN" altLang="zh-CN" sz="2400" dirty="0" smtClean="0">
                <a:latin typeface="Times New Roman" pitchFamily="18" charset="0"/>
                <a:ea typeface="楷体_GB2312" pitchFamily="49" charset="-122"/>
                <a:cs typeface="Times New Roman" pitchFamily="18" charset="0"/>
              </a:rPr>
              <a:t>的边之间的关系</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由于四边形的一条对角线可以把四边形分成两个三角形</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所以考虑添加辅助线</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连接</a:t>
            </a:r>
            <a:r>
              <a:rPr lang="en-US" altLang="zh-CN" sz="2400" i="1" dirty="0" smtClean="0">
                <a:latin typeface="Times New Roman" pitchFamily="18" charset="0"/>
                <a:ea typeface="楷体_GB2312" pitchFamily="49" charset="-122"/>
                <a:cs typeface="Times New Roman" pitchFamily="18" charset="0"/>
              </a:rPr>
              <a:t>AC</a:t>
            </a:r>
            <a:r>
              <a:rPr lang="zh-CN" altLang="zh-CN" sz="2400" dirty="0" smtClean="0">
                <a:latin typeface="Times New Roman" pitchFamily="18" charset="0"/>
                <a:ea typeface="楷体_GB2312" pitchFamily="49" charset="-122"/>
                <a:cs typeface="Times New Roman" pitchFamily="18" charset="0"/>
              </a:rPr>
              <a:t>或</a:t>
            </a:r>
            <a:r>
              <a:rPr lang="en-US" altLang="zh-CN" sz="2400" i="1" dirty="0" smtClean="0">
                <a:latin typeface="Times New Roman" pitchFamily="18" charset="0"/>
                <a:ea typeface="楷体_GB2312" pitchFamily="49" charset="-122"/>
                <a:cs typeface="Times New Roman" pitchFamily="18" charset="0"/>
              </a:rPr>
              <a:t>BD</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构造含有三角形中位线的基本图形后</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此题便可得证</a:t>
            </a:r>
            <a:r>
              <a:rPr lang="en-US" altLang="zh-CN" sz="2400" dirty="0" smtClean="0">
                <a:latin typeface="Times New Roman" pitchFamily="18" charset="0"/>
                <a:ea typeface="楷体_GB2312" pitchFamily="49" charset="-122"/>
                <a:cs typeface="Times New Roman" pitchFamily="18" charset="0"/>
              </a:rPr>
              <a:t>.</a:t>
            </a:r>
            <a:endParaRPr lang="zh-CN" altLang="zh-CN" sz="2400" dirty="0">
              <a:latin typeface="Times New Roman" pitchFamily="18" charset="0"/>
              <a:ea typeface="楷体_GB2312" pitchFamily="49" charset="-122"/>
              <a:cs typeface="Times New Roman" pitchFamily="18" charset="0"/>
            </a:endParaRPr>
          </a:p>
        </p:txBody>
      </p:sp>
      <p:sp>
        <p:nvSpPr>
          <p:cNvPr id="13" name="矩形 12"/>
          <p:cNvSpPr/>
          <p:nvPr/>
        </p:nvSpPr>
        <p:spPr>
          <a:xfrm>
            <a:off x="-36512" y="2708920"/>
            <a:ext cx="8568952" cy="2862322"/>
          </a:xfrm>
          <a:prstGeom prst="rect">
            <a:avLst/>
          </a:prstGeom>
        </p:spPr>
        <p:txBody>
          <a:bodyPr wrap="square">
            <a:spAutoFit/>
          </a:bodyPr>
          <a:lstStyle/>
          <a:p>
            <a:pPr>
              <a:lnSpc>
                <a:spcPct val="150000"/>
              </a:lnSpc>
            </a:pPr>
            <a:r>
              <a:rPr lang="zh-CN" altLang="zh-CN" sz="2400" dirty="0" smtClean="0">
                <a:solidFill>
                  <a:srgbClr val="FF0000"/>
                </a:solidFill>
                <a:latin typeface="Times New Roman" pitchFamily="18" charset="0"/>
                <a:cs typeface="Times New Roman" pitchFamily="18" charset="0"/>
              </a:rPr>
              <a:t>　证明</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连接</a:t>
            </a:r>
            <a:r>
              <a:rPr lang="en-US" altLang="zh-CN" sz="2400" i="1" dirty="0" smtClean="0">
                <a:solidFill>
                  <a:srgbClr val="FF0000"/>
                </a:solidFill>
                <a:latin typeface="Times New Roman" pitchFamily="18" charset="0"/>
                <a:cs typeface="Times New Roman" pitchFamily="18" charset="0"/>
              </a:rPr>
              <a:t>AC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如图所示</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　在</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DAC</a:t>
            </a:r>
            <a:r>
              <a:rPr lang="zh-CN" altLang="zh-CN" sz="2400" dirty="0" smtClean="0">
                <a:solidFill>
                  <a:srgbClr val="FF0000"/>
                </a:solidFill>
                <a:latin typeface="Times New Roman" pitchFamily="18" charset="0"/>
                <a:cs typeface="Times New Roman" pitchFamily="18" charset="0"/>
              </a:rPr>
              <a:t>中</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AH=HD,CG=GD</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HG</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AC,HG</a:t>
            </a:r>
            <a:r>
              <a:rPr lang="en-US"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AC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三角形中位线性质</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　同理可得</a:t>
            </a:r>
            <a:r>
              <a:rPr lang="en-US" altLang="zh-CN" sz="2400" i="1" dirty="0" smtClean="0">
                <a:solidFill>
                  <a:srgbClr val="FF0000"/>
                </a:solidFill>
                <a:latin typeface="Times New Roman" pitchFamily="18" charset="0"/>
                <a:cs typeface="Times New Roman" pitchFamily="18" charset="0"/>
              </a:rPr>
              <a:t>EF</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AC,EF</a:t>
            </a:r>
            <a:r>
              <a:rPr lang="en-US"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AC.</a:t>
            </a:r>
            <a:r>
              <a:rPr lang="en-US" altLang="zh-CN" sz="2400" dirty="0" smtClean="0">
                <a:solidFill>
                  <a:srgbClr val="FF0000"/>
                </a:solidFill>
                <a:latin typeface="Times New Roman" pitchFamily="18" charset="0"/>
                <a:cs typeface="Times New Roman" pitchFamily="18" charset="0"/>
              </a:rPr>
              <a:t>    </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HG</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EF</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且</a:t>
            </a:r>
            <a:r>
              <a:rPr lang="en-US" altLang="zh-CN" sz="2400" i="1" dirty="0" smtClean="0">
                <a:solidFill>
                  <a:srgbClr val="FF0000"/>
                </a:solidFill>
                <a:latin typeface="Times New Roman" pitchFamily="18" charset="0"/>
                <a:cs typeface="Times New Roman" pitchFamily="18" charset="0"/>
              </a:rPr>
              <a:t>HG=EF</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　∴四边形</a:t>
            </a:r>
            <a:r>
              <a:rPr lang="en-US" altLang="zh-CN" sz="2400" i="1" dirty="0" smtClean="0">
                <a:solidFill>
                  <a:srgbClr val="FF0000"/>
                </a:solidFill>
                <a:latin typeface="Times New Roman" pitchFamily="18" charset="0"/>
                <a:cs typeface="Times New Roman" pitchFamily="18" charset="0"/>
              </a:rPr>
              <a:t>EFGH</a:t>
            </a:r>
            <a:r>
              <a:rPr lang="zh-CN" altLang="zh-CN" sz="2400" dirty="0" smtClean="0">
                <a:solidFill>
                  <a:srgbClr val="FF0000"/>
                </a:solidFill>
                <a:latin typeface="Times New Roman" pitchFamily="18" charset="0"/>
                <a:cs typeface="Times New Roman" pitchFamily="18" charset="0"/>
              </a:rPr>
              <a:t>是平行四边形</a:t>
            </a:r>
            <a:r>
              <a:rPr lang="en-US" altLang="zh-CN" sz="2400" dirty="0" smtClean="0">
                <a:solidFill>
                  <a:srgbClr val="FF0000"/>
                </a:solidFill>
                <a:latin typeface="Times New Roman" pitchFamily="18" charset="0"/>
                <a:cs typeface="Times New Roman" pitchFamily="18" charset="0"/>
              </a:rPr>
              <a:t>.</a:t>
            </a:r>
            <a:endParaRPr lang="zh-CN" altLang="zh-CN" sz="2400" dirty="0">
              <a:solidFill>
                <a:srgbClr val="FF0000"/>
              </a:solidFill>
              <a:latin typeface="Times New Roman" pitchFamily="18" charset="0"/>
              <a:cs typeface="Times New Roman" pitchFamily="18" charset="0"/>
            </a:endParaRPr>
          </a:p>
        </p:txBody>
      </p:sp>
      <p:graphicFrame>
        <p:nvGraphicFramePr>
          <p:cNvPr id="3" name="Object 2"/>
          <p:cNvGraphicFramePr>
            <a:graphicFrameLocks noChangeAspect="1"/>
          </p:cNvGraphicFramePr>
          <p:nvPr/>
        </p:nvGraphicFramePr>
        <p:xfrm>
          <a:off x="3417515" y="4365104"/>
          <a:ext cx="506413" cy="720080"/>
        </p:xfrm>
        <a:graphic>
          <a:graphicData uri="http://schemas.openxmlformats.org/presentationml/2006/ole">
            <mc:AlternateContent xmlns:mc="http://schemas.openxmlformats.org/markup-compatibility/2006">
              <mc:Choice xmlns:v="urn:schemas-microsoft-com:vml" Requires="v">
                <p:oleObj spid="_x0000_s4097" name="Equation" r:id="rId1" imgW="3657600" imgH="9448800" progId="Equation.DSMT4">
                  <p:embed/>
                </p:oleObj>
              </mc:Choice>
              <mc:Fallback>
                <p:oleObj name="Equation" r:id="rId1" imgW="3657600" imgH="9448800" progId="Equation.DSMT4">
                  <p:embed/>
                  <p:pic>
                    <p:nvPicPr>
                      <p:cNvPr id="0" name="图片 4096"/>
                      <p:cNvPicPr>
                        <a:picLocks noChangeAspect="1"/>
                      </p:cNvPicPr>
                      <p:nvPr/>
                    </p:nvPicPr>
                    <p:blipFill>
                      <a:blip r:embed="rId2"/>
                      <a:stretch>
                        <a:fillRect/>
                      </a:stretch>
                    </p:blipFill>
                    <p:spPr>
                      <a:xfrm>
                        <a:off x="3417515" y="4365104"/>
                        <a:ext cx="506413" cy="720080"/>
                      </a:xfrm>
                      <a:prstGeom prst="rect">
                        <a:avLst/>
                      </a:prstGeom>
                      <a:noFill/>
                      <a:ln w="9525">
                        <a:noFill/>
                        <a:miter/>
                      </a:ln>
                    </p:spPr>
                  </p:pic>
                </p:oleObj>
              </mc:Fallback>
            </mc:AlternateContent>
          </a:graphicData>
        </a:graphic>
      </p:graphicFrame>
      <p:graphicFrame>
        <p:nvGraphicFramePr>
          <p:cNvPr id="4" name="Object 4"/>
          <p:cNvGraphicFramePr>
            <a:graphicFrameLocks noChangeAspect="1"/>
          </p:cNvGraphicFramePr>
          <p:nvPr/>
        </p:nvGraphicFramePr>
        <p:xfrm>
          <a:off x="2625428" y="3789040"/>
          <a:ext cx="506412" cy="792088"/>
        </p:xfrm>
        <a:graphic>
          <a:graphicData uri="http://schemas.openxmlformats.org/presentationml/2006/ole">
            <mc:AlternateContent xmlns:mc="http://schemas.openxmlformats.org/markup-compatibility/2006">
              <mc:Choice xmlns:v="urn:schemas-microsoft-com:vml" Requires="v">
                <p:oleObj spid="_x0000_s4098" name="Equation" r:id="rId3" imgW="3657600" imgH="9448800" progId="Equation.DSMT4">
                  <p:embed/>
                </p:oleObj>
              </mc:Choice>
              <mc:Fallback>
                <p:oleObj name="Equation" r:id="rId3" imgW="3657600" imgH="9448800" progId="Equation.DSMT4">
                  <p:embed/>
                  <p:pic>
                    <p:nvPicPr>
                      <p:cNvPr id="0" name="图片 4097"/>
                      <p:cNvPicPr>
                        <a:picLocks noChangeAspect="1"/>
                      </p:cNvPicPr>
                      <p:nvPr/>
                    </p:nvPicPr>
                    <p:blipFill>
                      <a:blip r:embed="rId2"/>
                      <a:stretch>
                        <a:fillRect/>
                      </a:stretch>
                    </p:blipFill>
                    <p:spPr>
                      <a:xfrm>
                        <a:off x="2625428" y="3789040"/>
                        <a:ext cx="506412" cy="792088"/>
                      </a:xfrm>
                      <a:prstGeom prst="rect">
                        <a:avLst/>
                      </a:prstGeom>
                      <a:noFill/>
                      <a:ln w="9525">
                        <a:noFill/>
                        <a:miter/>
                      </a:ln>
                    </p:spPr>
                  </p:pic>
                </p:oleObj>
              </mc:Fallback>
            </mc:AlternateContent>
          </a:graphicData>
        </a:graphic>
      </p:graphicFrame>
      <p:pic>
        <p:nvPicPr>
          <p:cNvPr id="10" name="图片 9"/>
          <p:cNvPicPr/>
          <p:nvPr/>
        </p:nvPicPr>
        <p:blipFill>
          <a:blip r:embed="rId4" cstate="print"/>
          <a:srcRect/>
          <a:stretch>
            <a:fillRect/>
          </a:stretch>
        </p:blipFill>
        <p:spPr bwMode="auto">
          <a:xfrm>
            <a:off x="6444208" y="2615381"/>
            <a:ext cx="2271688" cy="1533699"/>
          </a:xfrm>
          <a:prstGeom prst="rect">
            <a:avLst/>
          </a:prstGeom>
          <a:noFill/>
          <a:ln w="9525">
            <a:noFill/>
            <a:miter lim="800000"/>
            <a:headEnd/>
            <a:tailEnd/>
          </a:ln>
        </p:spPr>
      </p:pic>
      <p:pic>
        <p:nvPicPr>
          <p:cNvPr id="11" name="图片 10"/>
          <p:cNvPicPr/>
          <p:nvPr/>
        </p:nvPicPr>
        <p:blipFill>
          <a:blip r:embed="rId5" cstate="print">
            <a:duotone>
              <a:prstClr val="black"/>
              <a:schemeClr val="accent3">
                <a:tint val="45000"/>
                <a:satMod val="400000"/>
              </a:schemeClr>
            </a:duotone>
          </a:blip>
          <a:srcRect/>
          <a:stretch>
            <a:fillRect/>
          </a:stretch>
        </p:blipFill>
        <p:spPr bwMode="auto">
          <a:xfrm>
            <a:off x="6444208" y="2636912"/>
            <a:ext cx="2304256" cy="1656184"/>
          </a:xfrm>
          <a:prstGeom prst="rect">
            <a:avLst/>
          </a:prstGeom>
          <a:noFill/>
          <a:ln w="9525">
            <a:noFill/>
            <a:miter lim="800000"/>
            <a:headEnd/>
            <a:tailEnd/>
          </a:ln>
        </p:spPr>
      </p:pic>
      <p:sp>
        <p:nvSpPr>
          <p:cNvPr id="12" name="矩形 11"/>
          <p:cNvSpPr/>
          <p:nvPr/>
        </p:nvSpPr>
        <p:spPr>
          <a:xfrm>
            <a:off x="500034" y="5572140"/>
            <a:ext cx="7500990" cy="830997"/>
          </a:xfrm>
          <a:prstGeom prst="rect">
            <a:avLst/>
          </a:prstGeom>
        </p:spPr>
        <p:txBody>
          <a:bodyPr wrap="square">
            <a:spAutoFit/>
          </a:bodyPr>
          <a:lstStyle/>
          <a:p>
            <a:r>
              <a:rPr lang="en-US" altLang="zh-CN" sz="2400" dirty="0" smtClean="0">
                <a:solidFill>
                  <a:srgbClr val="FF0000"/>
                </a:solidFill>
                <a:latin typeface="楷体_GB2312" pitchFamily="49" charset="-122"/>
                <a:ea typeface="楷体_GB2312" pitchFamily="49" charset="-122"/>
                <a:cs typeface="Times New Roman" pitchFamily="18" charset="0"/>
              </a:rPr>
              <a:t>[</a:t>
            </a:r>
            <a:r>
              <a:rPr lang="zh-CN" altLang="zh-CN" sz="2400" dirty="0" smtClean="0">
                <a:solidFill>
                  <a:srgbClr val="FF0000"/>
                </a:solidFill>
                <a:latin typeface="楷体_GB2312" pitchFamily="49" charset="-122"/>
                <a:ea typeface="楷体_GB2312" pitchFamily="49" charset="-122"/>
                <a:cs typeface="Times New Roman" pitchFamily="18" charset="0"/>
              </a:rPr>
              <a:t>归纳总结</a:t>
            </a:r>
            <a:r>
              <a:rPr lang="en-US" altLang="zh-CN" sz="2400" dirty="0" smtClean="0">
                <a:solidFill>
                  <a:srgbClr val="FF0000"/>
                </a:solidFill>
                <a:latin typeface="楷体_GB2312" pitchFamily="49" charset="-122"/>
                <a:ea typeface="楷体_GB2312" pitchFamily="49" charset="-122"/>
                <a:cs typeface="Times New Roman" pitchFamily="18" charset="0"/>
              </a:rPr>
              <a:t>]</a:t>
            </a:r>
            <a:r>
              <a:rPr lang="zh-CN" altLang="zh-CN" sz="2400" dirty="0" smtClean="0">
                <a:latin typeface="楷体_GB2312" pitchFamily="49" charset="-122"/>
                <a:ea typeface="楷体_GB2312" pitchFamily="49" charset="-122"/>
                <a:cs typeface="Times New Roman" pitchFamily="18" charset="0"/>
              </a:rPr>
              <a:t>顺次连接四边形四条边的中点</a:t>
            </a:r>
            <a:r>
              <a:rPr lang="en-US" altLang="zh-CN" sz="2400" dirty="0" smtClean="0">
                <a:latin typeface="楷体_GB2312" pitchFamily="49" charset="-122"/>
                <a:ea typeface="楷体_GB2312" pitchFamily="49" charset="-122"/>
                <a:cs typeface="Times New Roman" pitchFamily="18" charset="0"/>
              </a:rPr>
              <a:t>,</a:t>
            </a:r>
            <a:r>
              <a:rPr lang="zh-CN" altLang="zh-CN" sz="2400" dirty="0" smtClean="0">
                <a:latin typeface="楷体_GB2312" pitchFamily="49" charset="-122"/>
                <a:ea typeface="楷体_GB2312" pitchFamily="49" charset="-122"/>
                <a:cs typeface="Times New Roman" pitchFamily="18" charset="0"/>
              </a:rPr>
              <a:t>所得的四边</a:t>
            </a:r>
            <a:r>
              <a:rPr lang="en-US" altLang="zh-CN" sz="2400" dirty="0" smtClean="0">
                <a:latin typeface="楷体_GB2312" pitchFamily="49" charset="-122"/>
                <a:ea typeface="楷体_GB2312" pitchFamily="49" charset="-122"/>
                <a:cs typeface="Times New Roman" pitchFamily="18" charset="0"/>
              </a:rPr>
              <a:t>         </a:t>
            </a:r>
            <a:r>
              <a:rPr lang="zh-CN" altLang="zh-CN" sz="2400" dirty="0" smtClean="0">
                <a:latin typeface="楷体_GB2312" pitchFamily="49" charset="-122"/>
                <a:ea typeface="楷体_GB2312" pitchFamily="49" charset="-122"/>
                <a:cs typeface="Times New Roman" pitchFamily="18" charset="0"/>
              </a:rPr>
              <a:t>形是平行四边形</a:t>
            </a:r>
            <a:r>
              <a:rPr lang="en-US" altLang="zh-CN" sz="2400" dirty="0" smtClean="0">
                <a:latin typeface="楷体_GB2312" pitchFamily="49" charset="-122"/>
                <a:ea typeface="楷体_GB2312" pitchFamily="49" charset="-122"/>
                <a:cs typeface="Times New Roman" pitchFamily="18" charset="0"/>
              </a:rPr>
              <a:t>.</a:t>
            </a:r>
            <a:endParaRPr lang="zh-CN" altLang="zh-CN" sz="2400" dirty="0">
              <a:latin typeface="楷体_GB2312" pitchFamily="49" charset="-122"/>
              <a:ea typeface="楷体_GB2312" pitchFamily="49"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par>
                                <p:cTn id="10" presetID="55"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strVal val="#ppt_w*0.70"/>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Effect transition="in" filter="fade">
                                      <p:cBhvr>
                                        <p:cTn id="28" dur="1000"/>
                                        <p:tgtEl>
                                          <p:spTgt spid="13"/>
                                        </p:tgtEl>
                                      </p:cBhvr>
                                    </p:animEffect>
                                  </p:childTnLst>
                                </p:cTn>
                              </p:par>
                              <p:par>
                                <p:cTn id="29" presetID="55"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strVal val="#ppt_w*0.70"/>
                                          </p:val>
                                        </p:tav>
                                        <p:tav tm="100000">
                                          <p:val>
                                            <p:strVal val="#ppt_w"/>
                                          </p:val>
                                        </p:tav>
                                      </p:tavLst>
                                    </p:anim>
                                    <p:anim calcmode="lin" valueType="num">
                                      <p:cBhvr>
                                        <p:cTn id="32" dur="1000" fill="hold"/>
                                        <p:tgtEl>
                                          <p:spTgt spid="3"/>
                                        </p:tgtEl>
                                        <p:attrNameLst>
                                          <p:attrName>ppt_h</p:attrName>
                                        </p:attrNameLst>
                                      </p:cBhvr>
                                      <p:tavLst>
                                        <p:tav tm="0">
                                          <p:val>
                                            <p:strVal val="#ppt_h"/>
                                          </p:val>
                                        </p:tav>
                                        <p:tav tm="100000">
                                          <p:val>
                                            <p:strVal val="#ppt_h"/>
                                          </p:val>
                                        </p:tav>
                                      </p:tavLst>
                                    </p:anim>
                                    <p:animEffect transition="in" filter="fade">
                                      <p:cBhvr>
                                        <p:cTn id="33" dur="1000"/>
                                        <p:tgtEl>
                                          <p:spTgt spid="3"/>
                                        </p:tgtEl>
                                      </p:cBhvr>
                                    </p:animEffect>
                                  </p:childTnLst>
                                </p:cTn>
                              </p:par>
                              <p:par>
                                <p:cTn id="34" presetID="55"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1000" fill="hold"/>
                                        <p:tgtEl>
                                          <p:spTgt spid="4"/>
                                        </p:tgtEl>
                                        <p:attrNameLst>
                                          <p:attrName>ppt_w</p:attrName>
                                        </p:attrNameLst>
                                      </p:cBhvr>
                                      <p:tavLst>
                                        <p:tav tm="0">
                                          <p:val>
                                            <p:strVal val="#ppt_w*0.70"/>
                                          </p:val>
                                        </p:tav>
                                        <p:tav tm="100000">
                                          <p:val>
                                            <p:strVal val="#ppt_w"/>
                                          </p:val>
                                        </p:tav>
                                      </p:tavLst>
                                    </p:anim>
                                    <p:anim calcmode="lin" valueType="num">
                                      <p:cBhvr>
                                        <p:cTn id="37" dur="1000" fill="hold"/>
                                        <p:tgtEl>
                                          <p:spTgt spid="4"/>
                                        </p:tgtEl>
                                        <p:attrNameLst>
                                          <p:attrName>ppt_h</p:attrName>
                                        </p:attrNameLst>
                                      </p:cBhvr>
                                      <p:tavLst>
                                        <p:tav tm="0">
                                          <p:val>
                                            <p:strVal val="#ppt_h"/>
                                          </p:val>
                                        </p:tav>
                                        <p:tav tm="100000">
                                          <p:val>
                                            <p:strVal val="#ppt_h"/>
                                          </p:val>
                                        </p:tav>
                                      </p:tavLst>
                                    </p:anim>
                                    <p:animEffect transition="in" filter="fade">
                                      <p:cBhvr>
                                        <p:cTn id="38" dur="1000"/>
                                        <p:tgtEl>
                                          <p:spTgt spid="4"/>
                                        </p:tgtEl>
                                      </p:cBhvr>
                                    </p:animEffect>
                                  </p:childTnLst>
                                </p:cTn>
                              </p:par>
                              <p:par>
                                <p:cTn id="39" presetID="55"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ppt_w</p:attrName>
                                        </p:attrNameLst>
                                      </p:cBhvr>
                                      <p:tavLst>
                                        <p:tav tm="0">
                                          <p:val>
                                            <p:strVal val="#ppt_w*0.70"/>
                                          </p:val>
                                        </p:tav>
                                        <p:tav tm="100000">
                                          <p:val>
                                            <p:strVal val="#ppt_w"/>
                                          </p:val>
                                        </p:tav>
                                      </p:tavLst>
                                    </p:anim>
                                    <p:anim calcmode="lin" valueType="num">
                                      <p:cBhvr>
                                        <p:cTn id="42" dur="1000" fill="hold"/>
                                        <p:tgtEl>
                                          <p:spTgt spid="11"/>
                                        </p:tgtEl>
                                        <p:attrNameLst>
                                          <p:attrName>ppt_h</p:attrName>
                                        </p:attrNameLst>
                                      </p:cBhvr>
                                      <p:tavLst>
                                        <p:tav tm="0">
                                          <p:val>
                                            <p:strVal val="#ppt_h"/>
                                          </p:val>
                                        </p:tav>
                                        <p:tav tm="100000">
                                          <p:val>
                                            <p:strVal val="#ppt_h"/>
                                          </p:val>
                                        </p:tav>
                                      </p:tavLst>
                                    </p:anim>
                                    <p:animEffect transition="in" filter="fade">
                                      <p:cBhvr>
                                        <p:cTn id="43" dur="1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43"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
                                        <p:tgtEl>
                                          <p:spTgt spid="12"/>
                                        </p:tgtEl>
                                      </p:cBhvr>
                                    </p:animEffect>
                                    <p:anim calcmode="lin" valueType="num">
                                      <p:cBhvr>
                                        <p:cTn id="49" dur="400" fill="hold"/>
                                        <p:tgtEl>
                                          <p:spTgt spid="12"/>
                                        </p:tgtEl>
                                        <p:attrNameLst>
                                          <p:attrName>ppt_x</p:attrName>
                                        </p:attrNameLst>
                                      </p:cBhvr>
                                      <p:tavLst>
                                        <p:tav tm="0">
                                          <p:val>
                                            <p:strVal val="#ppt_x"/>
                                          </p:val>
                                        </p:tav>
                                        <p:tav tm="100000">
                                          <p:val>
                                            <p:strVal val="#ppt_x"/>
                                          </p:val>
                                        </p:tav>
                                      </p:tavLst>
                                    </p:anim>
                                    <p:anim calcmode="lin" valueType="num">
                                      <p:cBhvr>
                                        <p:cTn id="50" dur="400" fill="hold"/>
                                        <p:tgtEl>
                                          <p:spTgt spid="12"/>
                                        </p:tgtEl>
                                        <p:attrNameLst>
                                          <p:attrName>ppt_y</p:attrName>
                                        </p:attrNameLst>
                                      </p:cBhvr>
                                      <p:tavLst>
                                        <p:tav tm="0">
                                          <p:val>
                                            <p:strVal val="#ppt_y+0.31"/>
                                          </p:val>
                                        </p:tav>
                                        <p:tav tm="100000">
                                          <p:val>
                                            <p:strVal val="#ppt_y+0.31"/>
                                          </p:val>
                                        </p:tav>
                                      </p:tavLst>
                                    </p:anim>
                                    <p:anim calcmode="lin" valueType="num">
                                      <p:cBhvr>
                                        <p:cTn id="51"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2"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9" grpId="0"/>
      <p:bldP spid="13"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000100" y="500042"/>
            <a:ext cx="2088232" cy="646986"/>
          </a:xfrm>
          <a:prstGeom prst="roundRect">
            <a:avLst/>
          </a:prstGeom>
          <a:ln w="76200">
            <a:solidFill>
              <a:schemeClr val="bg1"/>
            </a:solidFill>
          </a:ln>
          <a:effectLst>
            <a:glow rad="228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课堂小结</a:t>
            </a:r>
            <a:endParaRPr lang="zh-CN" altLang="zh-CN" sz="3200" b="1" dirty="0">
              <a:latin typeface="Times New Roman" pitchFamily="18" charset="0"/>
              <a:cs typeface="Times New Roman" pitchFamily="18" charset="0"/>
            </a:endParaRPr>
          </a:p>
        </p:txBody>
      </p:sp>
      <p:sp>
        <p:nvSpPr>
          <p:cNvPr id="9" name="矩形 8"/>
          <p:cNvSpPr/>
          <p:nvPr/>
        </p:nvSpPr>
        <p:spPr>
          <a:xfrm>
            <a:off x="214282" y="1214422"/>
            <a:ext cx="8424936" cy="1077218"/>
          </a:xfrm>
          <a:prstGeom prst="rect">
            <a:avLst/>
          </a:prstGeom>
        </p:spPr>
        <p:txBody>
          <a:bodyPr wrap="square">
            <a:spAutoFit/>
          </a:bodyPr>
          <a:lstStyle/>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三角形的中位线的定义</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连接三角形两边中点的线段叫做三角形的中位线</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p:txBody>
      </p:sp>
      <p:pic>
        <p:nvPicPr>
          <p:cNvPr id="10" name="图片 9"/>
          <p:cNvPicPr/>
          <p:nvPr/>
        </p:nvPicPr>
        <p:blipFill>
          <a:blip r:embed="rId1" cstate="print">
            <a:duotone>
              <a:prstClr val="black"/>
              <a:schemeClr val="accent2">
                <a:tint val="45000"/>
                <a:satMod val="400000"/>
              </a:schemeClr>
            </a:duotone>
          </a:blip>
          <a:srcRect/>
          <a:stretch>
            <a:fillRect/>
          </a:stretch>
        </p:blipFill>
        <p:spPr bwMode="auto">
          <a:xfrm>
            <a:off x="5929322" y="3071810"/>
            <a:ext cx="2193082" cy="2232248"/>
          </a:xfrm>
          <a:prstGeom prst="rect">
            <a:avLst/>
          </a:prstGeom>
          <a:noFill/>
          <a:ln w="9525">
            <a:noFill/>
            <a:miter lim="800000"/>
            <a:headEnd/>
            <a:tailEnd/>
          </a:ln>
        </p:spPr>
      </p:pic>
      <p:sp>
        <p:nvSpPr>
          <p:cNvPr id="11" name="矩形 10"/>
          <p:cNvSpPr/>
          <p:nvPr/>
        </p:nvSpPr>
        <p:spPr>
          <a:xfrm>
            <a:off x="571472" y="2357430"/>
            <a:ext cx="8424936" cy="584775"/>
          </a:xfrm>
          <a:prstGeom prst="rect">
            <a:avLst/>
          </a:prstGeom>
        </p:spPr>
        <p:txBody>
          <a:bodyPr wrap="square">
            <a:spAutoFit/>
          </a:bodyPr>
          <a:lstStyle/>
          <a:p>
            <a:r>
              <a:rPr lang="zh-CN" altLang="zh-CN" sz="3200" dirty="0" smtClean="0">
                <a:latin typeface="Times New Roman" pitchFamily="18" charset="0"/>
                <a:cs typeface="Times New Roman" pitchFamily="18" charset="0"/>
              </a:rPr>
              <a:t>两层含义</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如图</a:t>
            </a:r>
            <a:r>
              <a:rPr lang="en-US" altLang="zh-CN" sz="3200" dirty="0" smtClean="0">
                <a:latin typeface="Times New Roman" pitchFamily="18" charset="0"/>
                <a:cs typeface="Times New Roman" pitchFamily="18" charset="0"/>
              </a:rPr>
              <a:t>,</a:t>
            </a:r>
          </a:p>
        </p:txBody>
      </p:sp>
      <p:sp>
        <p:nvSpPr>
          <p:cNvPr id="13" name="矩形 12"/>
          <p:cNvSpPr/>
          <p:nvPr/>
        </p:nvSpPr>
        <p:spPr>
          <a:xfrm>
            <a:off x="500034" y="3071810"/>
            <a:ext cx="8424936" cy="1077218"/>
          </a:xfrm>
          <a:prstGeom prst="rect">
            <a:avLst/>
          </a:prstGeom>
        </p:spPr>
        <p:txBody>
          <a:bodyPr wrap="square">
            <a:spAutoFit/>
          </a:bodyPr>
          <a:lstStyle/>
          <a:p>
            <a:r>
              <a:rPr lang="zh-CN" altLang="zh-CN" sz="3200" dirty="0" smtClean="0">
                <a:latin typeface="Times New Roman" pitchFamily="18" charset="0"/>
                <a:cs typeface="Times New Roman" pitchFamily="18" charset="0"/>
              </a:rPr>
              <a:t>①∵</a:t>
            </a:r>
            <a:r>
              <a:rPr lang="en-US" altLang="zh-CN" sz="3200" i="1" dirty="0" smtClean="0">
                <a:latin typeface="Times New Roman" pitchFamily="18" charset="0"/>
                <a:cs typeface="Times New Roman" pitchFamily="18" charset="0"/>
              </a:rPr>
              <a:t>D,E</a:t>
            </a:r>
            <a:r>
              <a:rPr lang="zh-CN" altLang="zh-CN" sz="3200" dirty="0" smtClean="0">
                <a:latin typeface="Times New Roman" pitchFamily="18" charset="0"/>
                <a:cs typeface="Times New Roman" pitchFamily="18" charset="0"/>
              </a:rPr>
              <a:t>分别为</a:t>
            </a:r>
            <a:r>
              <a:rPr lang="en-US" altLang="zh-CN" sz="3200" i="1" dirty="0" smtClean="0">
                <a:latin typeface="Times New Roman" pitchFamily="18" charset="0"/>
                <a:cs typeface="Times New Roman" pitchFamily="18" charset="0"/>
              </a:rPr>
              <a:t>AB,AC</a:t>
            </a:r>
            <a:r>
              <a:rPr lang="zh-CN" altLang="zh-CN" sz="3200" dirty="0" smtClean="0">
                <a:latin typeface="Times New Roman" pitchFamily="18" charset="0"/>
                <a:cs typeface="Times New Roman" pitchFamily="18" charset="0"/>
              </a:rPr>
              <a:t>的中点</a:t>
            </a:r>
            <a:r>
              <a:rPr lang="en-US" altLang="zh-CN" sz="3200" dirty="0" smtClean="0">
                <a:latin typeface="Times New Roman" pitchFamily="18" charset="0"/>
                <a:cs typeface="Times New Roman" pitchFamily="18" charset="0"/>
              </a:rPr>
              <a:t>,</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DE</a:t>
            </a:r>
            <a:r>
              <a:rPr lang="zh-CN" altLang="zh-CN" sz="3200" dirty="0" smtClean="0">
                <a:latin typeface="Times New Roman" pitchFamily="18" charset="0"/>
                <a:cs typeface="Times New Roman" pitchFamily="18" charset="0"/>
              </a:rPr>
              <a:t>为</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ABC</a:t>
            </a:r>
            <a:r>
              <a:rPr lang="zh-CN" altLang="zh-CN" sz="3200" dirty="0" smtClean="0">
                <a:latin typeface="Times New Roman" pitchFamily="18" charset="0"/>
                <a:cs typeface="Times New Roman" pitchFamily="18" charset="0"/>
              </a:rPr>
              <a:t>的中位线</a:t>
            </a:r>
            <a:r>
              <a:rPr lang="en-US" altLang="zh-CN" sz="3200" dirty="0" smtClean="0">
                <a:latin typeface="Times New Roman" pitchFamily="18" charset="0"/>
                <a:cs typeface="Times New Roman" pitchFamily="18" charset="0"/>
              </a:rPr>
              <a:t>;</a:t>
            </a:r>
          </a:p>
        </p:txBody>
      </p:sp>
      <p:sp>
        <p:nvSpPr>
          <p:cNvPr id="14" name="矩形 13"/>
          <p:cNvSpPr/>
          <p:nvPr/>
        </p:nvSpPr>
        <p:spPr>
          <a:xfrm>
            <a:off x="500034" y="4572008"/>
            <a:ext cx="8424936" cy="1077218"/>
          </a:xfrm>
          <a:prstGeom prst="rect">
            <a:avLst/>
          </a:prstGeom>
        </p:spPr>
        <p:txBody>
          <a:bodyPr wrap="square">
            <a:spAutoFit/>
          </a:bodyPr>
          <a:lstStyle/>
          <a:p>
            <a:r>
              <a:rPr lang="zh-CN" altLang="zh-CN" sz="3200" dirty="0" smtClean="0">
                <a:latin typeface="Times New Roman" pitchFamily="18" charset="0"/>
                <a:cs typeface="Times New Roman" pitchFamily="18" charset="0"/>
              </a:rPr>
              <a:t>②∵</a:t>
            </a:r>
            <a:r>
              <a:rPr lang="en-US" altLang="zh-CN" sz="3200" i="1" dirty="0" smtClean="0">
                <a:latin typeface="Times New Roman" pitchFamily="18" charset="0"/>
                <a:cs typeface="Times New Roman" pitchFamily="18" charset="0"/>
              </a:rPr>
              <a:t>DE</a:t>
            </a:r>
            <a:r>
              <a:rPr lang="zh-CN" altLang="zh-CN" sz="3200" dirty="0" smtClean="0">
                <a:latin typeface="Times New Roman" pitchFamily="18" charset="0"/>
                <a:cs typeface="Times New Roman" pitchFamily="18" charset="0"/>
              </a:rPr>
              <a:t>为</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ABC</a:t>
            </a:r>
            <a:r>
              <a:rPr lang="zh-CN" altLang="zh-CN" sz="3200" dirty="0" smtClean="0">
                <a:latin typeface="Times New Roman" pitchFamily="18" charset="0"/>
                <a:cs typeface="Times New Roman" pitchFamily="18" charset="0"/>
              </a:rPr>
              <a:t>的中位线</a:t>
            </a:r>
            <a:r>
              <a:rPr lang="en-US" altLang="zh-CN" sz="3200" dirty="0" smtClean="0">
                <a:latin typeface="Times New Roman" pitchFamily="18" charset="0"/>
                <a:cs typeface="Times New Roman" pitchFamily="18" charset="0"/>
              </a:rPr>
              <a:t>,</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D,E</a:t>
            </a:r>
            <a:r>
              <a:rPr lang="zh-CN" altLang="zh-CN" sz="3200" dirty="0" smtClean="0">
                <a:latin typeface="Times New Roman" pitchFamily="18" charset="0"/>
                <a:cs typeface="Times New Roman" pitchFamily="18" charset="0"/>
              </a:rPr>
              <a:t>分别为</a:t>
            </a:r>
            <a:r>
              <a:rPr lang="en-US" altLang="zh-CN" sz="3200" i="1" dirty="0" smtClean="0">
                <a:latin typeface="Times New Roman" pitchFamily="18" charset="0"/>
                <a:cs typeface="Times New Roman" pitchFamily="18" charset="0"/>
              </a:rPr>
              <a:t>AB,AC</a:t>
            </a:r>
            <a:r>
              <a:rPr lang="zh-CN" altLang="zh-CN" sz="3200" dirty="0" smtClean="0">
                <a:latin typeface="Times New Roman" pitchFamily="18" charset="0"/>
                <a:cs typeface="Times New Roman" pitchFamily="18" charset="0"/>
              </a:rPr>
              <a:t>的中点</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endParaRPr lang="zh-CN" altLang="zh-CN"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strVal val="#ppt_w*0.70"/>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Effect transition="in" filter="fade">
                                      <p:cBhvr>
                                        <p:cTn id="16" dur="1000"/>
                                        <p:tgtEl>
                                          <p:spTgt spid="11"/>
                                        </p:tgtEl>
                                      </p:cBhvr>
                                    </p:animEffect>
                                  </p:childTnLst>
                                </p:cTn>
                              </p:par>
                              <p:par>
                                <p:cTn id="17" presetID="55"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strVal val="#ppt_w*0.70"/>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Effect transition="in" filter="fade">
                                      <p:cBhvr>
                                        <p:cTn id="28" dur="1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strVal val="#ppt_w*0.70"/>
                                          </p:val>
                                        </p:tav>
                                        <p:tav tm="100000">
                                          <p:val>
                                            <p:strVal val="#ppt_w"/>
                                          </p:val>
                                        </p:tav>
                                      </p:tavLst>
                                    </p:anim>
                                    <p:anim calcmode="lin" valueType="num">
                                      <p:cBhvr>
                                        <p:cTn id="34" dur="1000" fill="hold"/>
                                        <p:tgtEl>
                                          <p:spTgt spid="14"/>
                                        </p:tgtEl>
                                        <p:attrNameLst>
                                          <p:attrName>ppt_h</p:attrName>
                                        </p:attrNameLst>
                                      </p:cBhvr>
                                      <p:tavLst>
                                        <p:tav tm="0">
                                          <p:val>
                                            <p:strVal val="#ppt_h"/>
                                          </p:val>
                                        </p:tav>
                                        <p:tav tm="100000">
                                          <p:val>
                                            <p:strVal val="#ppt_h"/>
                                          </p:val>
                                        </p:tav>
                                      </p:tavLst>
                                    </p:anim>
                                    <p:animEffect transition="in" filter="fade">
                                      <p:cBhvr>
                                        <p:cTn id="3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51520" y="188640"/>
            <a:ext cx="8424936" cy="1384995"/>
          </a:xfrm>
          <a:prstGeom prst="rect">
            <a:avLst/>
          </a:prstGeom>
        </p:spPr>
        <p:txBody>
          <a:bodyPr wrap="square">
            <a:spAutoFit/>
          </a:bodyPr>
          <a:lstStyle/>
          <a:p>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三角形中位线的性质</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三角形的中位线平行于三角形的第三边</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并且等于第三边的一半</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p:txBody>
      </p:sp>
      <p:sp>
        <p:nvSpPr>
          <p:cNvPr id="7" name="矩形 6"/>
          <p:cNvSpPr/>
          <p:nvPr/>
        </p:nvSpPr>
        <p:spPr>
          <a:xfrm>
            <a:off x="251520" y="1628800"/>
            <a:ext cx="8424936" cy="954107"/>
          </a:xfrm>
          <a:prstGeom prst="rect">
            <a:avLst/>
          </a:prstGeom>
        </p:spPr>
        <p:txBody>
          <a:bodyPr wrap="square">
            <a:spAutoFit/>
          </a:bodyPr>
          <a:lstStyle/>
          <a:p>
            <a:r>
              <a:rPr lang="en-US" altLang="zh-CN" sz="2800" dirty="0" smtClean="0">
                <a:latin typeface="Times New Roman" pitchFamily="18" charset="0"/>
                <a:cs typeface="Times New Roman" pitchFamily="18" charset="0"/>
              </a:rPr>
              <a:t>        </a:t>
            </a:r>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特点</a:t>
            </a:r>
            <a:r>
              <a:rPr lang="en-US" altLang="zh-CN" sz="2800" dirty="0" smtClean="0">
                <a:solidFill>
                  <a:srgbClr val="FF0000"/>
                </a:solidFill>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在一个题设下</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有两个结论</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一个表示位置关系</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另一个表示数量关系</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8" name="矩形 7"/>
          <p:cNvSpPr/>
          <p:nvPr/>
        </p:nvSpPr>
        <p:spPr>
          <a:xfrm>
            <a:off x="323528" y="2708920"/>
            <a:ext cx="8424936" cy="954107"/>
          </a:xfrm>
          <a:prstGeom prst="rect">
            <a:avLst/>
          </a:prstGeom>
        </p:spPr>
        <p:txBody>
          <a:bodyPr wrap="square">
            <a:spAutoFit/>
          </a:bodyPr>
          <a:lstStyle/>
          <a:p>
            <a:r>
              <a:rPr lang="en-US" altLang="zh-CN" sz="2800" dirty="0" smtClean="0">
                <a:latin typeface="Times New Roman" pitchFamily="18" charset="0"/>
                <a:cs typeface="Times New Roman" pitchFamily="18" charset="0"/>
              </a:rPr>
              <a:t>       </a:t>
            </a:r>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结论</a:t>
            </a:r>
            <a:r>
              <a:rPr lang="en-US" altLang="zh-CN" sz="2800" dirty="0" smtClean="0">
                <a:solidFill>
                  <a:srgbClr val="FF0000"/>
                </a:solidFill>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有两个</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一个表明中位线与第三边的位置关系</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另一个表明中位线与第三边的数量关系</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p:txBody>
      </p:sp>
      <p:sp>
        <p:nvSpPr>
          <p:cNvPr id="13" name="矩形 12"/>
          <p:cNvSpPr/>
          <p:nvPr/>
        </p:nvSpPr>
        <p:spPr>
          <a:xfrm>
            <a:off x="323528" y="3789040"/>
            <a:ext cx="8424936" cy="1384995"/>
          </a:xfrm>
          <a:prstGeom prst="rect">
            <a:avLst/>
          </a:prstGeom>
        </p:spPr>
        <p:txBody>
          <a:bodyPr wrap="square">
            <a:spAutoFit/>
          </a:bodyPr>
          <a:lstStyle/>
          <a:p>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三角形中位线的性质</a:t>
            </a:r>
            <a:r>
              <a:rPr lang="en-US" altLang="zh-CN" sz="2800" dirty="0" smtClean="0">
                <a:solidFill>
                  <a:srgbClr val="FF0000"/>
                </a:solidFill>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三角形的中位线平行于第三边并且等于第三边的一半</a:t>
            </a:r>
            <a:r>
              <a:rPr lang="en-US" altLang="zh-CN" sz="2800" dirty="0" smtClean="0">
                <a:latin typeface="Times New Roman" pitchFamily="18" charset="0"/>
                <a:cs typeface="Times New Roman" pitchFamily="18" charset="0"/>
              </a:rPr>
              <a:t>.</a:t>
            </a:r>
            <a:endParaRPr lang="en-US" altLang="zh-CN" sz="2800" dirty="0" smtClean="0">
              <a:latin typeface="Times New Roman" pitchFamily="18" charset="0"/>
              <a:cs typeface="Times New Roman" pitchFamily="18" charset="0"/>
            </a:endParaRPr>
          </a:p>
          <a:p>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D,E</a:t>
            </a:r>
            <a:r>
              <a:rPr lang="zh-CN" altLang="zh-CN" sz="2800" dirty="0" smtClean="0">
                <a:latin typeface="Times New Roman" pitchFamily="18" charset="0"/>
                <a:cs typeface="Times New Roman" pitchFamily="18" charset="0"/>
              </a:rPr>
              <a:t>分别是</a:t>
            </a:r>
            <a:r>
              <a:rPr lang="en-US" altLang="zh-CN" sz="2800" i="1" dirty="0" smtClean="0">
                <a:latin typeface="Times New Roman" pitchFamily="18" charset="0"/>
                <a:cs typeface="Times New Roman" pitchFamily="18" charset="0"/>
              </a:rPr>
              <a:t>AB,AC</a:t>
            </a:r>
            <a:r>
              <a:rPr lang="zh-CN" altLang="zh-CN" sz="2800" dirty="0" smtClean="0">
                <a:latin typeface="Times New Roman" pitchFamily="18" charset="0"/>
                <a:cs typeface="Times New Roman" pitchFamily="18" charset="0"/>
              </a:rPr>
              <a:t>的中点</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DE</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BC,      DE=BC</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p:txBody>
      </p:sp>
      <p:sp>
        <p:nvSpPr>
          <p:cNvPr id="14" name="矩形 13"/>
          <p:cNvSpPr/>
          <p:nvPr/>
        </p:nvSpPr>
        <p:spPr>
          <a:xfrm>
            <a:off x="323528" y="5445224"/>
            <a:ext cx="8424936" cy="954107"/>
          </a:xfrm>
          <a:prstGeom prst="rect">
            <a:avLst/>
          </a:prstGeom>
        </p:spPr>
        <p:txBody>
          <a:bodyPr wrap="square">
            <a:spAutoFit/>
          </a:bodyPr>
          <a:lstStyle/>
          <a:p>
            <a:r>
              <a:rPr lang="en-US" altLang="zh-CN" sz="2800" dirty="0" smtClean="0">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作用</a:t>
            </a:r>
            <a:r>
              <a:rPr lang="en-US" altLang="zh-CN" sz="2800" dirty="0" smtClean="0">
                <a:solidFill>
                  <a:srgbClr val="FF0000"/>
                </a:solidFill>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在已知两边中点的条件下</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证明线段的平行关系及线段的倍分关系</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graphicFrame>
        <p:nvGraphicFramePr>
          <p:cNvPr id="15" name="对象 14"/>
          <p:cNvGraphicFramePr>
            <a:graphicFrameLocks noChangeAspect="1"/>
          </p:cNvGraphicFramePr>
          <p:nvPr/>
        </p:nvGraphicFramePr>
        <p:xfrm>
          <a:off x="6516216" y="4437112"/>
          <a:ext cx="360040" cy="864096"/>
        </p:xfrm>
        <a:graphic>
          <a:graphicData uri="http://schemas.openxmlformats.org/presentationml/2006/ole">
            <mc:AlternateContent xmlns:mc="http://schemas.openxmlformats.org/markup-compatibility/2006">
              <mc:Choice xmlns:v="urn:schemas-microsoft-com:vml" Requires="v">
                <p:oleObj spid="_x0000_s5121" name="Equation" r:id="rId1" imgW="3657600" imgH="9448800" progId="Equation.DSMT4">
                  <p:embed/>
                </p:oleObj>
              </mc:Choice>
              <mc:Fallback>
                <p:oleObj name="Equation" r:id="rId1" imgW="3657600" imgH="9448800" progId="Equation.DSMT4">
                  <p:embed/>
                  <p:pic>
                    <p:nvPicPr>
                      <p:cNvPr id="0" name="图片 5120"/>
                      <p:cNvPicPr>
                        <a:picLocks noChangeAspect="1"/>
                      </p:cNvPicPr>
                      <p:nvPr/>
                    </p:nvPicPr>
                    <p:blipFill>
                      <a:blip r:embed="rId2"/>
                      <a:stretch>
                        <a:fillRect/>
                      </a:stretch>
                    </p:blipFill>
                    <p:spPr>
                      <a:xfrm>
                        <a:off x="6516216" y="4437112"/>
                        <a:ext cx="360040" cy="864096"/>
                      </a:xfrm>
                      <a:prstGeom prst="rect">
                        <a:avLst/>
                      </a:prstGeom>
                      <a:noFill/>
                      <a:ln w="9525">
                        <a:noFill/>
                        <a:miter/>
                      </a:ln>
                    </p:spPr>
                  </p:pic>
                </p:oleObj>
              </mc:Fallback>
            </mc:AlternateContent>
          </a:graphicData>
        </a:graphic>
      </p:graphicFrame>
      <p:sp>
        <p:nvSpPr>
          <p:cNvPr id="9" name="动作按钮: 第一张 8">
            <a:hlinkClick r:id="" action="ppaction://hlinkshowjump?jump=firstslide" highlightClick="1"/>
          </p:cNvPr>
          <p:cNvSpPr/>
          <p:nvPr/>
        </p:nvSpPr>
        <p:spPr>
          <a:xfrm>
            <a:off x="7215206" y="6143644"/>
            <a:ext cx="571504" cy="57150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strVal val="#ppt_w*0.70"/>
                                          </p:val>
                                        </p:tav>
                                        <p:tav tm="100000">
                                          <p:val>
                                            <p:strVal val="#ppt_w"/>
                                          </p:val>
                                        </p:tav>
                                      </p:tavLst>
                                    </p:anim>
                                    <p:anim calcmode="lin" valueType="num">
                                      <p:cBhvr>
                                        <p:cTn id="29" dur="1000" fill="hold"/>
                                        <p:tgtEl>
                                          <p:spTgt spid="13"/>
                                        </p:tgtEl>
                                        <p:attrNameLst>
                                          <p:attrName>ppt_h</p:attrName>
                                        </p:attrNameLst>
                                      </p:cBhvr>
                                      <p:tavLst>
                                        <p:tav tm="0">
                                          <p:val>
                                            <p:strVal val="#ppt_h"/>
                                          </p:val>
                                        </p:tav>
                                        <p:tav tm="100000">
                                          <p:val>
                                            <p:strVal val="#ppt_h"/>
                                          </p:val>
                                        </p:tav>
                                      </p:tavLst>
                                    </p:anim>
                                    <p:animEffect transition="in" filter="fade">
                                      <p:cBhvr>
                                        <p:cTn id="30" dur="1000"/>
                                        <p:tgtEl>
                                          <p:spTgt spid="13"/>
                                        </p:tgtEl>
                                      </p:cBhvr>
                                    </p:animEffect>
                                  </p:childTnLst>
                                </p:cTn>
                              </p:par>
                              <p:par>
                                <p:cTn id="31" presetID="55"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1000" fill="hold"/>
                                        <p:tgtEl>
                                          <p:spTgt spid="15"/>
                                        </p:tgtEl>
                                        <p:attrNameLst>
                                          <p:attrName>ppt_w</p:attrName>
                                        </p:attrNameLst>
                                      </p:cBhvr>
                                      <p:tavLst>
                                        <p:tav tm="0">
                                          <p:val>
                                            <p:strVal val="#ppt_w*0.70"/>
                                          </p:val>
                                        </p:tav>
                                        <p:tav tm="100000">
                                          <p:val>
                                            <p:strVal val="#ppt_w"/>
                                          </p:val>
                                        </p:tav>
                                      </p:tavLst>
                                    </p:anim>
                                    <p:anim calcmode="lin" valueType="num">
                                      <p:cBhvr>
                                        <p:cTn id="34" dur="1000" fill="hold"/>
                                        <p:tgtEl>
                                          <p:spTgt spid="15"/>
                                        </p:tgtEl>
                                        <p:attrNameLst>
                                          <p:attrName>ppt_h</p:attrName>
                                        </p:attrNameLst>
                                      </p:cBhvr>
                                      <p:tavLst>
                                        <p:tav tm="0">
                                          <p:val>
                                            <p:strVal val="#ppt_h"/>
                                          </p:val>
                                        </p:tav>
                                        <p:tav tm="100000">
                                          <p:val>
                                            <p:strVal val="#ppt_h"/>
                                          </p:val>
                                        </p:tav>
                                      </p:tavLst>
                                    </p:anim>
                                    <p:animEffect transition="in" filter="fade">
                                      <p:cBhvr>
                                        <p:cTn id="35" dur="10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ppt_w</p:attrName>
                                        </p:attrNameLst>
                                      </p:cBhvr>
                                      <p:tavLst>
                                        <p:tav tm="0">
                                          <p:val>
                                            <p:strVal val="#ppt_w*0.70"/>
                                          </p:val>
                                        </p:tav>
                                        <p:tav tm="100000">
                                          <p:val>
                                            <p:strVal val="#ppt_w"/>
                                          </p:val>
                                        </p:tav>
                                      </p:tavLst>
                                    </p:anim>
                                    <p:anim calcmode="lin" valueType="num">
                                      <p:cBhvr>
                                        <p:cTn id="41" dur="1000" fill="hold"/>
                                        <p:tgtEl>
                                          <p:spTgt spid="14"/>
                                        </p:tgtEl>
                                        <p:attrNameLst>
                                          <p:attrName>ppt_h</p:attrName>
                                        </p:attrNameLst>
                                      </p:cBhvr>
                                      <p:tavLst>
                                        <p:tav tm="0">
                                          <p:val>
                                            <p:strVal val="#ppt_h"/>
                                          </p:val>
                                        </p:tav>
                                        <p:tav tm="100000">
                                          <p:val>
                                            <p:strVal val="#ppt_h"/>
                                          </p:val>
                                        </p:tav>
                                      </p:tavLst>
                                    </p:anim>
                                    <p:animEffect transition="in" filter="fade">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P spid="8"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bwMode="auto">
          <a:xfrm>
            <a:off x="5929354" y="142852"/>
            <a:ext cx="2928926" cy="928694"/>
            <a:chOff x="-205" y="0"/>
            <a:chExt cx="1838" cy="635"/>
          </a:xfrm>
        </p:grpSpPr>
        <p:pic>
          <p:nvPicPr>
            <p:cNvPr id="3" name="Picture 10"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4" name="Rectangle 2"/>
            <p:cNvSpPr txBox="1">
              <a:spLocks noChangeArrowheads="1"/>
            </p:cNvSpPr>
            <p:nvPr/>
          </p:nvSpPr>
          <p:spPr bwMode="auto">
            <a:xfrm>
              <a:off x="-205" y="0"/>
              <a:ext cx="1604" cy="635"/>
            </a:xfrm>
            <a:prstGeom prst="rect">
              <a:avLst/>
            </a:prstGeom>
            <a:noFill/>
            <a:ln w="9525">
              <a:noFill/>
              <a:miter lim="800000"/>
            </a:ln>
          </p:spPr>
          <p:txBody>
            <a:bodyPr lIns="91403" tIns="45700" rIns="91403" bIns="45700" anchor="ctr"/>
            <a:lstStyle/>
            <a:p>
              <a:pPr algn="r" defTabSz="923925">
                <a:buFont typeface="Arial" charset="0"/>
                <a:buNone/>
              </a:pPr>
              <a:r>
                <a:rPr lang="zh-CN" altLang="en-US" sz="3200" b="1" dirty="0" smtClean="0">
                  <a:solidFill>
                    <a:srgbClr val="CC0000"/>
                  </a:solidFill>
                  <a:latin typeface="Times New Roman" pitchFamily="18" charset="0"/>
                  <a:ea typeface="黑体" pitchFamily="2" charset="-122"/>
                  <a:cs typeface="Times New Roman" pitchFamily="18" charset="0"/>
                </a:rPr>
                <a:t> 检测</a:t>
              </a:r>
              <a:r>
                <a:rPr lang="zh-CN" altLang="en-US" sz="3200" b="1" dirty="0">
                  <a:solidFill>
                    <a:srgbClr val="CC0000"/>
                  </a:solidFill>
                  <a:latin typeface="Times New Roman" pitchFamily="18" charset="0"/>
                  <a:ea typeface="黑体" pitchFamily="2" charset="-122"/>
                  <a:cs typeface="Times New Roman" pitchFamily="18" charset="0"/>
                </a:rPr>
                <a:t>反馈</a:t>
              </a:r>
            </a:p>
          </p:txBody>
        </p:sp>
      </p:grpSp>
      <p:sp>
        <p:nvSpPr>
          <p:cNvPr id="5" name="圆角矩形 4"/>
          <p:cNvSpPr/>
          <p:nvPr/>
        </p:nvSpPr>
        <p:spPr>
          <a:xfrm>
            <a:off x="251520" y="1196752"/>
            <a:ext cx="8568952" cy="1872853"/>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sz="2800" dirty="0" smtClean="0">
                <a:latin typeface="Times New Roman" pitchFamily="18" charset="0"/>
                <a:cs typeface="Times New Roman" pitchFamily="18" charset="0"/>
              </a:rPr>
              <a:t>1.</a:t>
            </a:r>
            <a:r>
              <a:rPr lang="zh-CN" altLang="zh-CN" sz="2400" dirty="0" smtClean="0">
                <a:latin typeface="Times New Roman" pitchFamily="18" charset="0"/>
                <a:cs typeface="Times New Roman" pitchFamily="18" charset="0"/>
              </a:rPr>
              <a:t>如图</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A,B</a:t>
            </a:r>
            <a:r>
              <a:rPr lang="zh-CN" altLang="zh-CN" sz="2400" dirty="0" smtClean="0">
                <a:latin typeface="Times New Roman" pitchFamily="18" charset="0"/>
                <a:cs typeface="Times New Roman" pitchFamily="18" charset="0"/>
              </a:rPr>
              <a:t>两点被池塘隔开</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在</a:t>
            </a:r>
            <a:r>
              <a:rPr lang="en-US" altLang="zh-CN" sz="2400" i="1" dirty="0" smtClean="0">
                <a:latin typeface="Times New Roman" pitchFamily="18" charset="0"/>
                <a:cs typeface="Times New Roman" pitchFamily="18" charset="0"/>
              </a:rPr>
              <a:t>AB</a:t>
            </a:r>
            <a:r>
              <a:rPr lang="zh-CN" altLang="zh-CN" sz="2400" dirty="0" smtClean="0">
                <a:latin typeface="Times New Roman" pitchFamily="18" charset="0"/>
                <a:cs typeface="Times New Roman" pitchFamily="18" charset="0"/>
              </a:rPr>
              <a:t>外选一点</a:t>
            </a:r>
            <a:r>
              <a:rPr lang="en-US" altLang="zh-CN" sz="2400" i="1" dirty="0" smtClean="0">
                <a:latin typeface="Times New Roman" pitchFamily="18" charset="0"/>
                <a:cs typeface="Times New Roman" pitchFamily="18" charset="0"/>
              </a:rPr>
              <a:t>C</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连接</a:t>
            </a:r>
            <a:r>
              <a:rPr lang="en-US" altLang="zh-CN" sz="2400" i="1" dirty="0" smtClean="0">
                <a:latin typeface="Times New Roman" pitchFamily="18" charset="0"/>
                <a:cs typeface="Times New Roman" pitchFamily="18" charset="0"/>
              </a:rPr>
              <a:t>AC</a:t>
            </a:r>
            <a:r>
              <a:rPr lang="zh-CN" altLang="zh-CN" sz="2400" dirty="0" smtClean="0">
                <a:latin typeface="Times New Roman" pitchFamily="18" charset="0"/>
                <a:cs typeface="Times New Roman" pitchFamily="18" charset="0"/>
              </a:rPr>
              <a:t>和</a:t>
            </a:r>
            <a:r>
              <a:rPr lang="en-US" altLang="zh-CN" sz="2400" i="1" dirty="0" smtClean="0">
                <a:latin typeface="Times New Roman" pitchFamily="18" charset="0"/>
                <a:cs typeface="Times New Roman" pitchFamily="18" charset="0"/>
              </a:rPr>
              <a:t>BC</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并分别找出</a:t>
            </a:r>
            <a:r>
              <a:rPr lang="en-US" altLang="zh-CN" sz="2400" i="1" dirty="0" smtClean="0">
                <a:latin typeface="Times New Roman" pitchFamily="18" charset="0"/>
                <a:cs typeface="Times New Roman" pitchFamily="18" charset="0"/>
              </a:rPr>
              <a:t>AC</a:t>
            </a:r>
            <a:r>
              <a:rPr lang="zh-CN" altLang="zh-CN" sz="2400" dirty="0" smtClean="0">
                <a:latin typeface="Times New Roman" pitchFamily="18" charset="0"/>
                <a:cs typeface="Times New Roman" pitchFamily="18" charset="0"/>
              </a:rPr>
              <a:t>和</a:t>
            </a:r>
            <a:r>
              <a:rPr lang="en-US" altLang="zh-CN" sz="2400" i="1" dirty="0" smtClean="0">
                <a:latin typeface="Times New Roman" pitchFamily="18" charset="0"/>
                <a:cs typeface="Times New Roman" pitchFamily="18" charset="0"/>
              </a:rPr>
              <a:t>BC</a:t>
            </a:r>
            <a:r>
              <a:rPr lang="zh-CN" altLang="zh-CN" sz="2400" dirty="0" smtClean="0">
                <a:latin typeface="Times New Roman" pitchFamily="18" charset="0"/>
                <a:cs typeface="Times New Roman" pitchFamily="18" charset="0"/>
              </a:rPr>
              <a:t>的中点</a:t>
            </a:r>
            <a:r>
              <a:rPr lang="en-US" altLang="zh-CN" sz="2400" i="1" dirty="0" smtClean="0">
                <a:latin typeface="Times New Roman" pitchFamily="18" charset="0"/>
                <a:cs typeface="Times New Roman" pitchFamily="18" charset="0"/>
              </a:rPr>
              <a:t>M,N,</a:t>
            </a:r>
            <a:r>
              <a:rPr lang="zh-CN" altLang="zh-CN" sz="2400" dirty="0" smtClean="0">
                <a:latin typeface="Times New Roman" pitchFamily="18" charset="0"/>
                <a:cs typeface="Times New Roman" pitchFamily="18" charset="0"/>
              </a:rPr>
              <a:t>如果测得</a:t>
            </a:r>
            <a:r>
              <a:rPr lang="en-US" altLang="zh-CN" sz="2400" i="1" dirty="0" smtClean="0">
                <a:latin typeface="Times New Roman" pitchFamily="18" charset="0"/>
                <a:cs typeface="Times New Roman" pitchFamily="18" charset="0"/>
              </a:rPr>
              <a:t>MN</a:t>
            </a:r>
            <a:r>
              <a:rPr lang="en-US" altLang="zh-CN" sz="2400" dirty="0" smtClean="0">
                <a:latin typeface="Times New Roman" pitchFamily="18" charset="0"/>
                <a:cs typeface="Times New Roman" pitchFamily="18" charset="0"/>
              </a:rPr>
              <a:t>=20 m,</a:t>
            </a:r>
            <a:r>
              <a:rPr lang="zh-CN" altLang="zh-CN" sz="2400" dirty="0" smtClean="0">
                <a:latin typeface="Times New Roman" pitchFamily="18" charset="0"/>
                <a:cs typeface="Times New Roman" pitchFamily="18" charset="0"/>
              </a:rPr>
              <a:t>那么</a:t>
            </a:r>
            <a:r>
              <a:rPr lang="en-US" altLang="zh-CN" sz="2400" i="1" dirty="0" smtClean="0">
                <a:latin typeface="Times New Roman" pitchFamily="18" charset="0"/>
                <a:cs typeface="Times New Roman" pitchFamily="18" charset="0"/>
              </a:rPr>
              <a:t>A,B</a:t>
            </a:r>
            <a:r>
              <a:rPr lang="zh-CN" altLang="zh-CN" sz="2400" dirty="0" smtClean="0">
                <a:latin typeface="Times New Roman" pitchFamily="18" charset="0"/>
                <a:cs typeface="Times New Roman" pitchFamily="18" charset="0"/>
              </a:rPr>
              <a:t>两点间的距离是</a:t>
            </a:r>
            <a:r>
              <a:rPr lang="zh-CN" altLang="zh-CN" sz="2400" u="sng"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m,</a:t>
            </a:r>
            <a:endParaRPr lang="en-US" altLang="zh-CN" sz="2400" dirty="0" smtClean="0">
              <a:latin typeface="Times New Roman" pitchFamily="18" charset="0"/>
              <a:cs typeface="Times New Roman" pitchFamily="18" charset="0"/>
            </a:endParaRPr>
          </a:p>
          <a:p>
            <a:r>
              <a:rPr lang="zh-CN" altLang="zh-CN" sz="2400" dirty="0" smtClean="0">
                <a:latin typeface="Times New Roman" pitchFamily="18" charset="0"/>
                <a:cs typeface="Times New Roman" pitchFamily="18" charset="0"/>
              </a:rPr>
              <a:t>理由是</a:t>
            </a:r>
            <a:r>
              <a:rPr lang="en-US" altLang="zh-CN" sz="2400" u="sng" dirty="0" smtClean="0">
                <a:latin typeface="Times New Roman" pitchFamily="18" charset="0"/>
                <a:cs typeface="Times New Roman" pitchFamily="18" charset="0"/>
              </a:rPr>
              <a:t>           </a:t>
            </a:r>
            <a:r>
              <a:rPr lang="zh-CN" altLang="zh-CN" sz="2400" u="sng" dirty="0" smtClean="0">
                <a:latin typeface="Times New Roman" pitchFamily="18" charset="0"/>
                <a:cs typeface="Times New Roman" pitchFamily="18" charset="0"/>
              </a:rPr>
              <a:t>　</a:t>
            </a:r>
            <a:r>
              <a:rPr lang="en-US" altLang="zh-CN" sz="2400" u="sng"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6" name="TextBox 5"/>
          <p:cNvSpPr txBox="1"/>
          <p:nvPr/>
        </p:nvSpPr>
        <p:spPr>
          <a:xfrm>
            <a:off x="571472" y="3214686"/>
            <a:ext cx="5034860" cy="3415963"/>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nSpc>
                <a:spcPct val="150000"/>
              </a:lnSpc>
            </a:pPr>
            <a:r>
              <a:rPr lang="zh-CN" altLang="zh-CN" sz="2400" b="1" dirty="0" smtClean="0">
                <a:solidFill>
                  <a:srgbClr val="FF0000"/>
                </a:solidFill>
                <a:latin typeface="Times New Roman" pitchFamily="18" charset="0"/>
                <a:ea typeface="楷体_GB2312" pitchFamily="49" charset="-122"/>
                <a:cs typeface="Times New Roman" pitchFamily="18" charset="0"/>
              </a:rPr>
              <a:t>解析</a:t>
            </a:r>
            <a:r>
              <a:rPr lang="en-US" altLang="zh-CN" sz="2400" b="1" dirty="0" smtClean="0">
                <a:solidFill>
                  <a:srgbClr val="FF0000"/>
                </a:solidFill>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因为</a:t>
            </a:r>
            <a:r>
              <a:rPr lang="en-US" altLang="zh-CN" sz="2400" i="1" dirty="0" smtClean="0">
                <a:latin typeface="Times New Roman" pitchFamily="18" charset="0"/>
                <a:ea typeface="楷体_GB2312" pitchFamily="49" charset="-122"/>
                <a:cs typeface="Times New Roman" pitchFamily="18" charset="0"/>
              </a:rPr>
              <a:t>M,N</a:t>
            </a:r>
            <a:r>
              <a:rPr lang="zh-CN" altLang="zh-CN" sz="2400" dirty="0" smtClean="0">
                <a:latin typeface="Times New Roman" pitchFamily="18" charset="0"/>
                <a:ea typeface="楷体_GB2312" pitchFamily="49" charset="-122"/>
                <a:cs typeface="Times New Roman" pitchFamily="18" charset="0"/>
              </a:rPr>
              <a:t>分别是</a:t>
            </a:r>
            <a:r>
              <a:rPr lang="en-US" altLang="zh-CN" sz="2400" i="1" dirty="0" smtClean="0">
                <a:latin typeface="Times New Roman" pitchFamily="18" charset="0"/>
                <a:ea typeface="楷体_GB2312" pitchFamily="49" charset="-122"/>
                <a:cs typeface="Times New Roman" pitchFamily="18" charset="0"/>
              </a:rPr>
              <a:t>AC</a:t>
            </a:r>
            <a:r>
              <a:rPr lang="zh-CN" altLang="zh-CN" sz="2400" dirty="0" smtClean="0">
                <a:latin typeface="Times New Roman" pitchFamily="18" charset="0"/>
                <a:ea typeface="楷体_GB2312" pitchFamily="49" charset="-122"/>
                <a:cs typeface="Times New Roman" pitchFamily="18" charset="0"/>
              </a:rPr>
              <a:t>和</a:t>
            </a:r>
            <a:r>
              <a:rPr lang="en-US" altLang="zh-CN" sz="2400" i="1" dirty="0" smtClean="0">
                <a:latin typeface="Times New Roman" pitchFamily="18" charset="0"/>
                <a:ea typeface="楷体_GB2312" pitchFamily="49" charset="-122"/>
                <a:cs typeface="Times New Roman" pitchFamily="18" charset="0"/>
              </a:rPr>
              <a:t>BC</a:t>
            </a:r>
            <a:r>
              <a:rPr lang="zh-CN" altLang="zh-CN" sz="2400" dirty="0" smtClean="0">
                <a:latin typeface="Times New Roman" pitchFamily="18" charset="0"/>
                <a:ea typeface="楷体_GB2312" pitchFamily="49" charset="-122"/>
                <a:cs typeface="Times New Roman" pitchFamily="18" charset="0"/>
              </a:rPr>
              <a:t>的中点</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所以</a:t>
            </a:r>
            <a:r>
              <a:rPr lang="en-US" altLang="zh-CN" sz="2400" dirty="0" smtClean="0">
                <a:latin typeface="Times New Roman" pitchFamily="18" charset="0"/>
                <a:ea typeface="楷体_GB2312" pitchFamily="49" charset="-122"/>
                <a:cs typeface="Times New Roman" pitchFamily="18" charset="0"/>
              </a:rPr>
              <a:t>2</a:t>
            </a:r>
            <a:r>
              <a:rPr lang="en-US" altLang="zh-CN" sz="2400" i="1" dirty="0" smtClean="0">
                <a:latin typeface="Times New Roman" pitchFamily="18" charset="0"/>
                <a:ea typeface="楷体_GB2312" pitchFamily="49" charset="-122"/>
                <a:cs typeface="Times New Roman" pitchFamily="18" charset="0"/>
              </a:rPr>
              <a:t>MN=AB</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所以</a:t>
            </a:r>
            <a:r>
              <a:rPr lang="en-US" altLang="zh-CN" sz="2400" i="1" dirty="0" smtClean="0">
                <a:latin typeface="Times New Roman" pitchFamily="18" charset="0"/>
                <a:ea typeface="楷体_GB2312" pitchFamily="49" charset="-122"/>
                <a:cs typeface="Times New Roman" pitchFamily="18" charset="0"/>
              </a:rPr>
              <a:t>AB</a:t>
            </a:r>
            <a:r>
              <a:rPr lang="en-US" altLang="zh-CN" sz="2400" dirty="0" smtClean="0">
                <a:latin typeface="Times New Roman" pitchFamily="18" charset="0"/>
                <a:ea typeface="楷体_GB2312" pitchFamily="49" charset="-122"/>
                <a:cs typeface="Times New Roman" pitchFamily="18" charset="0"/>
              </a:rPr>
              <a:t>=2</a:t>
            </a:r>
            <a:r>
              <a:rPr lang="en-US" altLang="zh-CN" sz="2400" i="1" dirty="0" smtClean="0">
                <a:latin typeface="Times New Roman" pitchFamily="18" charset="0"/>
                <a:ea typeface="楷体_GB2312" pitchFamily="49" charset="-122"/>
                <a:cs typeface="Times New Roman" pitchFamily="18" charset="0"/>
              </a:rPr>
              <a:t>MN</a:t>
            </a:r>
            <a:r>
              <a:rPr lang="en-US" altLang="zh-CN" sz="2400" dirty="0" smtClean="0">
                <a:latin typeface="Times New Roman" pitchFamily="18" charset="0"/>
                <a:ea typeface="楷体_GB2312" pitchFamily="49" charset="-122"/>
                <a:cs typeface="Times New Roman" pitchFamily="18" charset="0"/>
              </a:rPr>
              <a:t>=40 m.</a:t>
            </a:r>
            <a:r>
              <a:rPr lang="zh-CN" altLang="zh-CN" sz="2400" dirty="0" smtClean="0">
                <a:latin typeface="Times New Roman" pitchFamily="18" charset="0"/>
                <a:ea typeface="楷体_GB2312" pitchFamily="49" charset="-122"/>
                <a:cs typeface="Times New Roman" pitchFamily="18" charset="0"/>
              </a:rPr>
              <a:t>理由是</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三角形的中位线平行于三角形的第三边</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并且等于第三边的一半</a:t>
            </a:r>
            <a:r>
              <a:rPr lang="en-US" altLang="zh-CN" sz="2400" dirty="0" smtClean="0">
                <a:latin typeface="Times New Roman" pitchFamily="18" charset="0"/>
                <a:ea typeface="楷体_GB2312" pitchFamily="49" charset="-122"/>
                <a:cs typeface="Times New Roman" pitchFamily="18" charset="0"/>
              </a:rPr>
              <a:t>.</a:t>
            </a:r>
            <a:endParaRPr lang="zh-CN" altLang="zh-CN" sz="2400" dirty="0">
              <a:latin typeface="Times New Roman" pitchFamily="18" charset="0"/>
              <a:ea typeface="楷体_GB2312" pitchFamily="49" charset="-122"/>
              <a:cs typeface="Times New Roman" pitchFamily="18" charset="0"/>
            </a:endParaRPr>
          </a:p>
        </p:txBody>
      </p:sp>
      <p:sp>
        <p:nvSpPr>
          <p:cNvPr id="8" name="TextBox 7"/>
          <p:cNvSpPr txBox="1"/>
          <p:nvPr/>
        </p:nvSpPr>
        <p:spPr>
          <a:xfrm>
            <a:off x="1643042" y="2071678"/>
            <a:ext cx="1152128" cy="461665"/>
          </a:xfrm>
          <a:prstGeom prst="rect">
            <a:avLst/>
          </a:prstGeom>
          <a:noFill/>
        </p:spPr>
        <p:txBody>
          <a:bodyPr wrap="square" rtlCol="0">
            <a:spAutoFit/>
          </a:bodyPr>
          <a:lstStyle/>
          <a:p>
            <a:r>
              <a:rPr lang="en-US" altLang="zh-CN" sz="2400" dirty="0" smtClean="0">
                <a:solidFill>
                  <a:srgbClr val="FF0000"/>
                </a:solidFill>
                <a:latin typeface="Times New Roman" pitchFamily="18" charset="0"/>
                <a:cs typeface="Times New Roman" pitchFamily="18" charset="0"/>
              </a:rPr>
              <a:t>40</a:t>
            </a:r>
            <a:r>
              <a:rPr lang="zh-CN" altLang="zh-CN" sz="2400" b="1" dirty="0" smtClean="0">
                <a:solidFill>
                  <a:srgbClr val="FF0000"/>
                </a:solidFill>
                <a:latin typeface="Times New Roman" pitchFamily="18" charset="0"/>
                <a:cs typeface="Times New Roman" pitchFamily="18" charset="0"/>
              </a:rPr>
              <a:t>　</a:t>
            </a:r>
            <a:endParaRPr lang="zh-CN" altLang="zh-CN" sz="2400" b="1" dirty="0">
              <a:solidFill>
                <a:srgbClr val="FF0000"/>
              </a:solidFill>
              <a:latin typeface="Times New Roman" pitchFamily="18" charset="0"/>
              <a:cs typeface="Times New Roman" pitchFamily="18" charset="0"/>
            </a:endParaRPr>
          </a:p>
        </p:txBody>
      </p:sp>
      <p:pic>
        <p:nvPicPr>
          <p:cNvPr id="9" name="图片 8"/>
          <p:cNvPicPr/>
          <p:nvPr/>
        </p:nvPicPr>
        <p:blipFill>
          <a:blip r:embed="rId2" cstate="print">
            <a:duotone>
              <a:prstClr val="black"/>
              <a:schemeClr val="accent2">
                <a:tint val="45000"/>
                <a:satMod val="400000"/>
              </a:schemeClr>
            </a:duotone>
          </a:blip>
          <a:srcRect/>
          <a:stretch>
            <a:fillRect/>
          </a:stretch>
        </p:blipFill>
        <p:spPr bwMode="auto">
          <a:xfrm>
            <a:off x="6429388" y="3357562"/>
            <a:ext cx="2405406" cy="1368152"/>
          </a:xfrm>
          <a:prstGeom prst="rect">
            <a:avLst/>
          </a:prstGeom>
          <a:noFill/>
          <a:ln w="9525">
            <a:noFill/>
            <a:miter lim="800000"/>
            <a:headEnd/>
            <a:tailEnd/>
          </a:ln>
        </p:spPr>
      </p:pic>
      <p:sp>
        <p:nvSpPr>
          <p:cNvPr id="10" name="TextBox 9"/>
          <p:cNvSpPr txBox="1"/>
          <p:nvPr/>
        </p:nvSpPr>
        <p:spPr>
          <a:xfrm>
            <a:off x="1428728" y="2500306"/>
            <a:ext cx="7344816" cy="400110"/>
          </a:xfrm>
          <a:prstGeom prst="rect">
            <a:avLst/>
          </a:prstGeom>
          <a:noFill/>
        </p:spPr>
        <p:txBody>
          <a:bodyPr wrap="square" rtlCol="0">
            <a:spAutoFit/>
          </a:bodyPr>
          <a:lstStyle/>
          <a:p>
            <a:r>
              <a:rPr lang="zh-CN" altLang="zh-CN" sz="2000" dirty="0" smtClean="0">
                <a:solidFill>
                  <a:srgbClr val="FF0000"/>
                </a:solidFill>
                <a:latin typeface="Times New Roman" pitchFamily="18" charset="0"/>
                <a:cs typeface="Times New Roman" pitchFamily="18" charset="0"/>
              </a:rPr>
              <a:t>三角形的中位线平行于三角形的第三边</a:t>
            </a:r>
            <a:r>
              <a:rPr lang="en-US" altLang="zh-CN" sz="2000" dirty="0" smtClean="0">
                <a:solidFill>
                  <a:srgbClr val="FF0000"/>
                </a:solidFill>
                <a:latin typeface="Times New Roman" pitchFamily="18" charset="0"/>
                <a:cs typeface="Times New Roman" pitchFamily="18" charset="0"/>
              </a:rPr>
              <a:t>,</a:t>
            </a:r>
            <a:r>
              <a:rPr lang="zh-CN" altLang="zh-CN" sz="2000" dirty="0" smtClean="0">
                <a:solidFill>
                  <a:srgbClr val="FF0000"/>
                </a:solidFill>
                <a:latin typeface="Times New Roman" pitchFamily="18" charset="0"/>
                <a:cs typeface="Times New Roman" pitchFamily="18" charset="0"/>
              </a:rPr>
              <a:t>并且等于第三边的一半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7"/>
                                            </p:cond>
                                          </p:stCondLst>
                                          <p:endCondLst>
                                            <p:cond evt="onStopAudio" delay="0">
                                              <p:tgtEl>
                                                <p:sldTgt/>
                                              </p:tgtEl>
                                            </p:cond>
                                          </p:endCondLst>
                                        </p:cTn>
                                        <p:tgtEl>
                                          <p:sndTgt r:embed="rId3" name="type.wav"/>
                                        </p:tgtEl>
                                      </p:cMediaNode>
                                    </p:audio>
                                  </p:subTnLst>
                                </p:cTn>
                              </p:par>
                            </p:childTnLst>
                          </p:cTn>
                        </p:par>
                      </p:childTnLst>
                    </p:cTn>
                  </p:par>
                  <p:par>
                    <p:cTn id="23" fill="hold">
                      <p:stCondLst>
                        <p:cond delay="indefinite"/>
                      </p:stCondLst>
                      <p:childTnLst>
                        <p:par>
                          <p:cTn id="24" fill="hold">
                            <p:stCondLst>
                              <p:cond delay="0"/>
                            </p:stCondLst>
                            <p:childTnLst>
                              <p:par>
                                <p:cTn id="25" presetID="37"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900" decel="100000" fill="hold"/>
                                        <p:tgtEl>
                                          <p:spTgt spid="8"/>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5"/>
                                            </p:cond>
                                          </p:stCondLst>
                                          <p:endCondLst>
                                            <p:cond evt="onStopAudio" delay="0">
                                              <p:tgtEl>
                                                <p:sldTgt/>
                                              </p:tgtEl>
                                            </p:cond>
                                          </p:endCondLst>
                                        </p:cTn>
                                        <p:tgtEl>
                                          <p:sndTgt r:embed="rId3" name="type.wav"/>
                                        </p:tgtEl>
                                      </p:cMediaNode>
                                    </p:audio>
                                  </p:subTnLst>
                                </p:cTn>
                              </p:par>
                            </p:childTnLst>
                          </p:cTn>
                        </p:par>
                      </p:childTnLst>
                    </p:cTn>
                  </p:par>
                  <p:par>
                    <p:cTn id="31" fill="hold">
                      <p:stCondLst>
                        <p:cond delay="indefinite"/>
                      </p:stCondLst>
                      <p:childTnLst>
                        <p:par>
                          <p:cTn id="32" fill="hold">
                            <p:stCondLst>
                              <p:cond delay="0"/>
                            </p:stCondLst>
                            <p:childTnLst>
                              <p:par>
                                <p:cTn id="33" presetID="37"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900" decel="100000" fill="hold"/>
                                        <p:tgtEl>
                                          <p:spTgt spid="10"/>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33"/>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85720" y="785794"/>
            <a:ext cx="8568952" cy="1940957"/>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400" dirty="0" smtClean="0">
                <a:latin typeface="Times New Roman" pitchFamily="18" charset="0"/>
                <a:cs typeface="Times New Roman" pitchFamily="18" charset="0"/>
              </a:rPr>
              <a:t>2.Rt△</a:t>
            </a:r>
            <a:r>
              <a:rPr lang="en-US" altLang="zh-CN" sz="2400" i="1" dirty="0" smtClean="0">
                <a:latin typeface="Times New Roman" pitchFamily="18" charset="0"/>
                <a:cs typeface="Times New Roman" pitchFamily="18" charset="0"/>
              </a:rPr>
              <a:t>ABC</a:t>
            </a:r>
            <a:r>
              <a:rPr lang="zh-CN" altLang="zh-CN" sz="2400" dirty="0" smtClean="0">
                <a:latin typeface="Times New Roman" pitchFamily="18" charset="0"/>
                <a:cs typeface="Times New Roman" pitchFamily="18" charset="0"/>
              </a:rPr>
              <a:t>中</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C</a:t>
            </a:r>
            <a:r>
              <a:rPr lang="en-US" altLang="zh-CN" sz="2400" dirty="0" smtClean="0">
                <a:latin typeface="Times New Roman" pitchFamily="18" charset="0"/>
                <a:cs typeface="Times New Roman" pitchFamily="18" charset="0"/>
              </a:rPr>
              <a:t>=90°,</a:t>
            </a:r>
            <a:r>
              <a:rPr lang="en-US" altLang="zh-CN" sz="2400" i="1" dirty="0" smtClean="0">
                <a:latin typeface="Times New Roman" pitchFamily="18" charset="0"/>
                <a:cs typeface="Times New Roman" pitchFamily="18" charset="0"/>
              </a:rPr>
              <a:t>AB=</a:t>
            </a:r>
            <a:r>
              <a:rPr lang="en-US" altLang="zh-CN" sz="2400" dirty="0" smtClean="0">
                <a:latin typeface="Times New Roman" pitchFamily="18" charset="0"/>
                <a:cs typeface="Times New Roman" pitchFamily="18" charset="0"/>
              </a:rPr>
              <a:t>10</a:t>
            </a:r>
            <a:r>
              <a:rPr lang="en-US" altLang="zh-CN" sz="2400" i="1" dirty="0" smtClean="0">
                <a:latin typeface="Times New Roman" pitchFamily="18" charset="0"/>
                <a:cs typeface="Times New Roman" pitchFamily="18" charset="0"/>
              </a:rPr>
              <a:t>,AC</a:t>
            </a:r>
            <a:r>
              <a:rPr lang="en-US" altLang="zh-CN" sz="2400" dirty="0" smtClean="0">
                <a:latin typeface="Times New Roman" pitchFamily="18" charset="0"/>
                <a:cs typeface="Times New Roman" pitchFamily="18" charset="0"/>
              </a:rPr>
              <a:t>=8,</a:t>
            </a:r>
            <a:r>
              <a:rPr lang="en-US" altLang="zh-CN" sz="2400" i="1" dirty="0" smtClean="0">
                <a:latin typeface="Times New Roman" pitchFamily="18" charset="0"/>
                <a:cs typeface="Times New Roman" pitchFamily="18" charset="0"/>
              </a:rPr>
              <a:t>BC</a:t>
            </a:r>
            <a:r>
              <a:rPr lang="en-US" altLang="zh-CN" sz="2400" dirty="0" smtClean="0">
                <a:latin typeface="Times New Roman" pitchFamily="18" charset="0"/>
                <a:cs typeface="Times New Roman" pitchFamily="18" charset="0"/>
              </a:rPr>
              <a:t>=6,</a:t>
            </a:r>
            <a:r>
              <a:rPr lang="zh-CN" altLang="zh-CN" sz="2400" dirty="0" smtClean="0">
                <a:latin typeface="Times New Roman" pitchFamily="18" charset="0"/>
                <a:cs typeface="Times New Roman" pitchFamily="18" charset="0"/>
              </a:rPr>
              <a:t>点</a:t>
            </a:r>
            <a:r>
              <a:rPr lang="en-US" altLang="zh-CN" sz="2400" i="1" dirty="0" smtClean="0">
                <a:latin typeface="Times New Roman" pitchFamily="18" charset="0"/>
                <a:cs typeface="Times New Roman" pitchFamily="18" charset="0"/>
              </a:rPr>
              <a:t>D,E,F</a:t>
            </a:r>
            <a:r>
              <a:rPr lang="zh-CN" altLang="zh-CN" sz="2400" dirty="0" smtClean="0">
                <a:latin typeface="Times New Roman" pitchFamily="18" charset="0"/>
                <a:cs typeface="Times New Roman" pitchFamily="18" charset="0"/>
              </a:rPr>
              <a:t>分别是</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ABC</a:t>
            </a:r>
            <a:r>
              <a:rPr lang="zh-CN" altLang="zh-CN" sz="2400" dirty="0" smtClean="0">
                <a:latin typeface="Times New Roman" pitchFamily="18" charset="0"/>
                <a:cs typeface="Times New Roman" pitchFamily="18" charset="0"/>
              </a:rPr>
              <a:t>三边的中点</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则</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DEF</a:t>
            </a:r>
            <a:r>
              <a:rPr lang="zh-CN" altLang="zh-CN" sz="2400" dirty="0" smtClean="0">
                <a:latin typeface="Times New Roman" pitchFamily="18" charset="0"/>
                <a:cs typeface="Times New Roman" pitchFamily="18" charset="0"/>
              </a:rPr>
              <a:t>的周长是</a:t>
            </a:r>
            <a:r>
              <a:rPr lang="zh-CN" altLang="zh-CN" sz="2400" u="sng"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面积是</a:t>
            </a:r>
            <a:r>
              <a:rPr lang="zh-CN" altLang="zh-CN" sz="2400" u="sng"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 </a:t>
            </a:r>
            <a:endParaRPr lang="zh-CN" altLang="zh-CN" sz="2400" dirty="0">
              <a:latin typeface="Times New Roman" pitchFamily="18" charset="0"/>
              <a:cs typeface="Times New Roman" pitchFamily="18" charset="0"/>
            </a:endParaRPr>
          </a:p>
        </p:txBody>
      </p:sp>
      <p:sp>
        <p:nvSpPr>
          <p:cNvPr id="6" name="TextBox 5"/>
          <p:cNvSpPr txBox="1"/>
          <p:nvPr/>
        </p:nvSpPr>
        <p:spPr>
          <a:xfrm>
            <a:off x="251520" y="3194471"/>
            <a:ext cx="8568952" cy="3195578"/>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2400" b="1" dirty="0" smtClean="0">
                <a:solidFill>
                  <a:srgbClr val="FF0000"/>
                </a:solidFill>
                <a:latin typeface="Times New Roman" pitchFamily="18" charset="0"/>
                <a:ea typeface="楷体_GB2312" pitchFamily="49" charset="-122"/>
                <a:cs typeface="Times New Roman" pitchFamily="18" charset="0"/>
              </a:rPr>
              <a:t>解析</a:t>
            </a:r>
            <a:r>
              <a:rPr lang="en-US" altLang="zh-CN" sz="2400" b="1" dirty="0" smtClean="0">
                <a:solidFill>
                  <a:srgbClr val="FF0000"/>
                </a:solidFill>
                <a:latin typeface="Times New Roman" pitchFamily="18" charset="0"/>
                <a:ea typeface="楷体_GB2312" pitchFamily="49" charset="-122"/>
                <a:cs typeface="Times New Roman" pitchFamily="18" charset="0"/>
              </a:rPr>
              <a:t>:</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DEF</a:t>
            </a:r>
            <a:r>
              <a:rPr lang="zh-CN" altLang="zh-CN" sz="2400" dirty="0" smtClean="0">
                <a:latin typeface="Times New Roman" pitchFamily="18" charset="0"/>
                <a:ea typeface="楷体_GB2312" pitchFamily="49" charset="-122"/>
                <a:cs typeface="Times New Roman" pitchFamily="18" charset="0"/>
              </a:rPr>
              <a:t>的三条边分别是</a:t>
            </a:r>
            <a:r>
              <a:rPr lang="en-US" altLang="zh-CN" sz="2400" dirty="0" smtClean="0">
                <a:latin typeface="Times New Roman" pitchFamily="18" charset="0"/>
                <a:ea typeface="楷体_GB2312" pitchFamily="49" charset="-122"/>
                <a:cs typeface="Times New Roman" pitchFamily="18" charset="0"/>
              </a:rPr>
              <a:t>Rt△</a:t>
            </a:r>
            <a:r>
              <a:rPr lang="en-US" altLang="zh-CN" sz="2400" i="1" dirty="0" smtClean="0">
                <a:latin typeface="Times New Roman" pitchFamily="18" charset="0"/>
                <a:ea typeface="楷体_GB2312" pitchFamily="49" charset="-122"/>
                <a:cs typeface="Times New Roman" pitchFamily="18" charset="0"/>
              </a:rPr>
              <a:t>ABC</a:t>
            </a:r>
            <a:r>
              <a:rPr lang="zh-CN" altLang="zh-CN" sz="2400" dirty="0" smtClean="0">
                <a:latin typeface="Times New Roman" pitchFamily="18" charset="0"/>
                <a:ea typeface="楷体_GB2312" pitchFamily="49" charset="-122"/>
                <a:cs typeface="Times New Roman" pitchFamily="18" charset="0"/>
              </a:rPr>
              <a:t>的三条中位线</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所以</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DEF</a:t>
            </a:r>
            <a:r>
              <a:rPr lang="zh-CN" altLang="zh-CN" sz="2400" dirty="0" smtClean="0">
                <a:latin typeface="Times New Roman" pitchFamily="18" charset="0"/>
                <a:ea typeface="楷体_GB2312" pitchFamily="49" charset="-122"/>
                <a:cs typeface="Times New Roman" pitchFamily="18" charset="0"/>
              </a:rPr>
              <a:t>的三条边长分别是</a:t>
            </a:r>
            <a:r>
              <a:rPr lang="en-US" altLang="zh-CN" sz="2400" dirty="0" smtClean="0">
                <a:latin typeface="Times New Roman" pitchFamily="18" charset="0"/>
                <a:ea typeface="楷体_GB2312" pitchFamily="49" charset="-122"/>
                <a:cs typeface="Times New Roman" pitchFamily="18" charset="0"/>
              </a:rPr>
              <a:t>Rt△</a:t>
            </a:r>
            <a:r>
              <a:rPr lang="en-US" altLang="zh-CN" sz="2400" i="1" dirty="0" smtClean="0">
                <a:latin typeface="Times New Roman" pitchFamily="18" charset="0"/>
                <a:ea typeface="楷体_GB2312" pitchFamily="49" charset="-122"/>
                <a:cs typeface="Times New Roman" pitchFamily="18" charset="0"/>
              </a:rPr>
              <a:t>ABC</a:t>
            </a:r>
            <a:r>
              <a:rPr lang="zh-CN" altLang="zh-CN" sz="2400" dirty="0" smtClean="0">
                <a:latin typeface="Times New Roman" pitchFamily="18" charset="0"/>
                <a:ea typeface="楷体_GB2312" pitchFamily="49" charset="-122"/>
                <a:cs typeface="Times New Roman" pitchFamily="18" charset="0"/>
              </a:rPr>
              <a:t>的三边长的一半</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所以</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DEF</a:t>
            </a:r>
            <a:r>
              <a:rPr lang="zh-CN" altLang="zh-CN" sz="2400" dirty="0" smtClean="0">
                <a:latin typeface="Times New Roman" pitchFamily="18" charset="0"/>
                <a:ea typeface="楷体_GB2312" pitchFamily="49" charset="-122"/>
                <a:cs typeface="Times New Roman" pitchFamily="18" charset="0"/>
              </a:rPr>
              <a:t>的周长是</a:t>
            </a:r>
            <a:r>
              <a:rPr lang="en-US" altLang="zh-CN" sz="2400" dirty="0" smtClean="0">
                <a:latin typeface="Times New Roman" pitchFamily="18" charset="0"/>
                <a:ea typeface="楷体_GB2312" pitchFamily="49" charset="-122"/>
                <a:cs typeface="Times New Roman" pitchFamily="18" charset="0"/>
              </a:rPr>
              <a:t>Rt△</a:t>
            </a:r>
            <a:r>
              <a:rPr lang="en-US" altLang="zh-CN" sz="2400" i="1" dirty="0" smtClean="0">
                <a:latin typeface="Times New Roman" pitchFamily="18" charset="0"/>
                <a:ea typeface="楷体_GB2312" pitchFamily="49" charset="-122"/>
                <a:cs typeface="Times New Roman" pitchFamily="18" charset="0"/>
              </a:rPr>
              <a:t>ABC</a:t>
            </a:r>
            <a:r>
              <a:rPr lang="zh-CN" altLang="zh-CN" sz="2400" dirty="0" smtClean="0">
                <a:latin typeface="Times New Roman" pitchFamily="18" charset="0"/>
                <a:ea typeface="楷体_GB2312" pitchFamily="49" charset="-122"/>
                <a:cs typeface="Times New Roman" pitchFamily="18" charset="0"/>
              </a:rPr>
              <a:t>的周长的一半</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ABC</a:t>
            </a:r>
            <a:r>
              <a:rPr lang="zh-CN" altLang="zh-CN" sz="2400" dirty="0" smtClean="0">
                <a:latin typeface="Times New Roman" pitchFamily="18" charset="0"/>
                <a:ea typeface="楷体_GB2312" pitchFamily="49" charset="-122"/>
                <a:cs typeface="Times New Roman" pitchFamily="18" charset="0"/>
              </a:rPr>
              <a:t>的周长是</a:t>
            </a:r>
            <a:r>
              <a:rPr lang="en-US" altLang="zh-CN" sz="2400" dirty="0" smtClean="0">
                <a:latin typeface="Times New Roman" pitchFamily="18" charset="0"/>
                <a:ea typeface="楷体_GB2312" pitchFamily="49" charset="-122"/>
                <a:cs typeface="Times New Roman" pitchFamily="18" charset="0"/>
              </a:rPr>
              <a:t>24,</a:t>
            </a:r>
            <a:r>
              <a:rPr lang="zh-CN" altLang="zh-CN" sz="2400" dirty="0" smtClean="0">
                <a:latin typeface="Times New Roman" pitchFamily="18" charset="0"/>
                <a:ea typeface="楷体_GB2312" pitchFamily="49" charset="-122"/>
                <a:cs typeface="Times New Roman" pitchFamily="18" charset="0"/>
              </a:rPr>
              <a:t>则</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DEF</a:t>
            </a:r>
            <a:r>
              <a:rPr lang="zh-CN" altLang="zh-CN" sz="2400" dirty="0" smtClean="0">
                <a:latin typeface="Times New Roman" pitchFamily="18" charset="0"/>
                <a:ea typeface="楷体_GB2312" pitchFamily="49" charset="-122"/>
                <a:cs typeface="Times New Roman" pitchFamily="18" charset="0"/>
              </a:rPr>
              <a:t>的周长是</a:t>
            </a:r>
            <a:r>
              <a:rPr lang="en-US" altLang="zh-CN" sz="2400" dirty="0" smtClean="0">
                <a:latin typeface="Times New Roman" pitchFamily="18" charset="0"/>
                <a:ea typeface="楷体_GB2312" pitchFamily="49" charset="-122"/>
                <a:cs typeface="Times New Roman" pitchFamily="18" charset="0"/>
              </a:rPr>
              <a:t>12.</a:t>
            </a:r>
            <a:r>
              <a:rPr lang="zh-CN" altLang="zh-CN" sz="2400" dirty="0" smtClean="0">
                <a:latin typeface="Times New Roman" pitchFamily="18" charset="0"/>
                <a:ea typeface="楷体_GB2312" pitchFamily="49" charset="-122"/>
                <a:cs typeface="Times New Roman" pitchFamily="18" charset="0"/>
              </a:rPr>
              <a:t>三角形的三条中位线在三角形中可以构成三个平行四边形和四个全等的三角形</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所以</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DEF</a:t>
            </a:r>
            <a:r>
              <a:rPr lang="zh-CN" altLang="zh-CN" sz="2400" dirty="0" smtClean="0">
                <a:latin typeface="Times New Roman" pitchFamily="18" charset="0"/>
                <a:ea typeface="楷体_GB2312" pitchFamily="49" charset="-122"/>
                <a:cs typeface="Times New Roman" pitchFamily="18" charset="0"/>
              </a:rPr>
              <a:t>的面积是</a:t>
            </a:r>
            <a:r>
              <a:rPr lang="en-US" altLang="zh-CN" sz="2400" dirty="0" smtClean="0">
                <a:latin typeface="Times New Roman" pitchFamily="18" charset="0"/>
                <a:ea typeface="楷体_GB2312" pitchFamily="49" charset="-122"/>
                <a:cs typeface="Times New Roman" pitchFamily="18" charset="0"/>
              </a:rPr>
              <a:t>Rt△</a:t>
            </a:r>
            <a:r>
              <a:rPr lang="en-US" altLang="zh-CN" sz="2400" i="1" dirty="0" smtClean="0">
                <a:latin typeface="Times New Roman" pitchFamily="18" charset="0"/>
                <a:ea typeface="楷体_GB2312" pitchFamily="49" charset="-122"/>
                <a:cs typeface="Times New Roman" pitchFamily="18" charset="0"/>
              </a:rPr>
              <a:t>ABC</a:t>
            </a:r>
            <a:r>
              <a:rPr lang="zh-CN" altLang="zh-CN" sz="2400" dirty="0" smtClean="0">
                <a:latin typeface="Times New Roman" pitchFamily="18" charset="0"/>
                <a:ea typeface="楷体_GB2312" pitchFamily="49" charset="-122"/>
                <a:cs typeface="Times New Roman" pitchFamily="18" charset="0"/>
              </a:rPr>
              <a:t>的面积的四分之一</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ABC</a:t>
            </a:r>
            <a:r>
              <a:rPr lang="zh-CN" altLang="zh-CN" sz="2400" dirty="0" smtClean="0">
                <a:latin typeface="Times New Roman" pitchFamily="18" charset="0"/>
                <a:ea typeface="楷体_GB2312" pitchFamily="49" charset="-122"/>
                <a:cs typeface="Times New Roman" pitchFamily="18" charset="0"/>
              </a:rPr>
              <a:t>的面积</a:t>
            </a:r>
            <a:r>
              <a:rPr lang="en-US" altLang="zh-CN" sz="2400" dirty="0" smtClean="0">
                <a:latin typeface="Times New Roman" pitchFamily="18" charset="0"/>
                <a:ea typeface="楷体_GB2312" pitchFamily="49" charset="-122"/>
                <a:cs typeface="Times New Roman" pitchFamily="18" charset="0"/>
              </a:rPr>
              <a:t>=                          </a:t>
            </a:r>
            <a:endParaRPr lang="en-US" altLang="zh-CN" sz="2400" dirty="0" smtClean="0">
              <a:latin typeface="Times New Roman" pitchFamily="18" charset="0"/>
              <a:ea typeface="楷体_GB2312" pitchFamily="49" charset="-122"/>
              <a:cs typeface="Times New Roman" pitchFamily="18" charset="0"/>
            </a:endParaRPr>
          </a:p>
          <a:p>
            <a:r>
              <a:rPr lang="en-US" altLang="zh-CN" sz="2400" dirty="0" smtClean="0">
                <a:latin typeface="Times New Roman" pitchFamily="18" charset="0"/>
                <a:ea typeface="楷体_GB2312" pitchFamily="49" charset="-122"/>
                <a:cs typeface="Times New Roman" pitchFamily="18" charset="0"/>
              </a:rPr>
              <a:t>         8× 6=24,</a:t>
            </a:r>
            <a:r>
              <a:rPr lang="zh-CN" altLang="en-US" sz="2400" dirty="0" smtClean="0">
                <a:latin typeface="Times New Roman" pitchFamily="18" charset="0"/>
                <a:ea typeface="楷体_GB2312" pitchFamily="49" charset="-122"/>
                <a:cs typeface="Times New Roman" pitchFamily="18" charset="0"/>
              </a:rPr>
              <a:t>因此</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DEF</a:t>
            </a:r>
            <a:r>
              <a:rPr lang="zh-CN" altLang="en-US" sz="2400" dirty="0" smtClean="0">
                <a:latin typeface="Times New Roman" pitchFamily="18" charset="0"/>
                <a:ea typeface="楷体_GB2312" pitchFamily="49" charset="-122"/>
                <a:cs typeface="Times New Roman" pitchFamily="18" charset="0"/>
              </a:rPr>
              <a:t>的面积为</a:t>
            </a:r>
            <a:r>
              <a:rPr lang="en-US" altLang="zh-CN" sz="2400" dirty="0" smtClean="0">
                <a:latin typeface="Times New Roman" pitchFamily="18" charset="0"/>
                <a:ea typeface="楷体_GB2312" pitchFamily="49" charset="-122"/>
                <a:cs typeface="Times New Roman" pitchFamily="18" charset="0"/>
              </a:rPr>
              <a:t>6.</a:t>
            </a:r>
            <a:endParaRPr lang="zh-CN" altLang="zh-CN" sz="2400" dirty="0">
              <a:latin typeface="Times New Roman" pitchFamily="18" charset="0"/>
              <a:ea typeface="楷体_GB2312" pitchFamily="49" charset="-122"/>
              <a:cs typeface="Times New Roman" pitchFamily="18" charset="0"/>
            </a:endParaRPr>
          </a:p>
        </p:txBody>
      </p:sp>
      <p:sp>
        <p:nvSpPr>
          <p:cNvPr id="9" name="TextBox 8"/>
          <p:cNvSpPr txBox="1"/>
          <p:nvPr/>
        </p:nvSpPr>
        <p:spPr>
          <a:xfrm>
            <a:off x="5572132" y="1357298"/>
            <a:ext cx="1152128" cy="584775"/>
          </a:xfrm>
          <a:prstGeom prst="rect">
            <a:avLst/>
          </a:prstGeom>
          <a:noFill/>
        </p:spPr>
        <p:txBody>
          <a:bodyPr wrap="square" rtlCol="0">
            <a:spAutoFit/>
          </a:bodyPr>
          <a:lstStyle/>
          <a:p>
            <a:r>
              <a:rPr lang="en-US" altLang="zh-CN" sz="3200" dirty="0" smtClean="0">
                <a:solidFill>
                  <a:srgbClr val="FF0000"/>
                </a:solidFill>
                <a:latin typeface="Times New Roman" pitchFamily="18" charset="0"/>
                <a:cs typeface="Times New Roman" pitchFamily="18" charset="0"/>
              </a:rPr>
              <a:t>12</a:t>
            </a:r>
            <a:r>
              <a:rPr lang="zh-CN" altLang="zh-CN" sz="3200" b="1" dirty="0" smtClean="0">
                <a:solidFill>
                  <a:srgbClr val="FF0000"/>
                </a:solidFill>
                <a:latin typeface="Times New Roman" pitchFamily="18" charset="0"/>
                <a:cs typeface="Times New Roman" pitchFamily="18" charset="0"/>
              </a:rPr>
              <a:t>　</a:t>
            </a:r>
            <a:endParaRPr lang="zh-CN" altLang="zh-CN" sz="3200" b="1" dirty="0">
              <a:solidFill>
                <a:srgbClr val="FF0000"/>
              </a:solidFill>
              <a:latin typeface="Times New Roman" pitchFamily="18" charset="0"/>
              <a:cs typeface="Times New Roman" pitchFamily="18" charset="0"/>
            </a:endParaRPr>
          </a:p>
        </p:txBody>
      </p:sp>
      <p:sp>
        <p:nvSpPr>
          <p:cNvPr id="7" name="TextBox 6"/>
          <p:cNvSpPr txBox="1"/>
          <p:nvPr/>
        </p:nvSpPr>
        <p:spPr>
          <a:xfrm>
            <a:off x="1071538" y="1928802"/>
            <a:ext cx="1152128" cy="584775"/>
          </a:xfrm>
          <a:prstGeom prst="rect">
            <a:avLst/>
          </a:prstGeom>
          <a:noFill/>
        </p:spPr>
        <p:txBody>
          <a:bodyPr wrap="square" rtlCol="0">
            <a:spAutoFit/>
          </a:bodyPr>
          <a:lstStyle/>
          <a:p>
            <a:r>
              <a:rPr lang="en-US" altLang="zh-CN" sz="3200" dirty="0" smtClean="0">
                <a:solidFill>
                  <a:srgbClr val="FF0000"/>
                </a:solidFill>
                <a:latin typeface="Times New Roman" pitchFamily="18" charset="0"/>
                <a:cs typeface="Times New Roman" pitchFamily="18" charset="0"/>
              </a:rPr>
              <a:t>6</a:t>
            </a:r>
            <a:r>
              <a:rPr lang="zh-CN" altLang="zh-CN" sz="3200" b="1" dirty="0" smtClean="0">
                <a:solidFill>
                  <a:srgbClr val="FF0000"/>
                </a:solidFill>
                <a:latin typeface="Times New Roman" pitchFamily="18" charset="0"/>
                <a:cs typeface="Times New Roman" pitchFamily="18" charset="0"/>
              </a:rPr>
              <a:t>　</a:t>
            </a:r>
            <a:endParaRPr lang="zh-CN" altLang="zh-CN" sz="3200" b="1" dirty="0">
              <a:solidFill>
                <a:srgbClr val="FF0000"/>
              </a:solidFill>
              <a:latin typeface="Times New Roman" pitchFamily="18" charset="0"/>
              <a:cs typeface="Times New Roman" pitchFamily="18" charset="0"/>
            </a:endParaRPr>
          </a:p>
        </p:txBody>
      </p:sp>
      <p:graphicFrame>
        <p:nvGraphicFramePr>
          <p:cNvPr id="8" name="对象 7"/>
          <p:cNvGraphicFramePr>
            <a:graphicFrameLocks noChangeAspect="1"/>
          </p:cNvGraphicFramePr>
          <p:nvPr/>
        </p:nvGraphicFramePr>
        <p:xfrm>
          <a:off x="6929454" y="5214950"/>
          <a:ext cx="1214446" cy="684506"/>
        </p:xfrm>
        <a:graphic>
          <a:graphicData uri="http://schemas.openxmlformats.org/presentationml/2006/ole">
            <mc:AlternateContent xmlns:mc="http://schemas.openxmlformats.org/markup-compatibility/2006">
              <mc:Choice xmlns:v="urn:schemas-microsoft-com:vml" Requires="v">
                <p:oleObj spid="_x0000_s6145" name="Equation" r:id="rId1" imgW="16764000" imgH="9448800" progId="Equation.DSMT4">
                  <p:embed/>
                </p:oleObj>
              </mc:Choice>
              <mc:Fallback>
                <p:oleObj name="Equation" r:id="rId1" imgW="16764000" imgH="9448800" progId="Equation.DSMT4">
                  <p:embed/>
                  <p:pic>
                    <p:nvPicPr>
                      <p:cNvPr id="0" name="图片 6144"/>
                      <p:cNvPicPr>
                        <a:picLocks noChangeAspect="1"/>
                      </p:cNvPicPr>
                      <p:nvPr/>
                    </p:nvPicPr>
                    <p:blipFill>
                      <a:blip r:embed="rId2"/>
                      <a:stretch>
                        <a:fillRect/>
                      </a:stretch>
                    </p:blipFill>
                    <p:spPr>
                      <a:xfrm>
                        <a:off x="6929454" y="5214950"/>
                        <a:ext cx="1214446" cy="684506"/>
                      </a:xfrm>
                      <a:prstGeom prst="rect">
                        <a:avLst/>
                      </a:prstGeom>
                      <a:noFill/>
                      <a:ln w="9525">
                        <a:noFill/>
                        <a:miter/>
                      </a:ln>
                    </p:spPr>
                  </p:pic>
                </p:oleObj>
              </mc:Fallback>
            </mc:AlternateContent>
          </a:graphicData>
        </a:graphic>
      </p:graphicFrame>
      <p:graphicFrame>
        <p:nvGraphicFramePr>
          <p:cNvPr id="11" name="对象 10"/>
          <p:cNvGraphicFramePr>
            <a:graphicFrameLocks noChangeAspect="1"/>
          </p:cNvGraphicFramePr>
          <p:nvPr/>
        </p:nvGraphicFramePr>
        <p:xfrm>
          <a:off x="714348" y="5572140"/>
          <a:ext cx="500066" cy="814501"/>
        </p:xfrm>
        <a:graphic>
          <a:graphicData uri="http://schemas.openxmlformats.org/presentationml/2006/ole">
            <mc:AlternateContent xmlns:mc="http://schemas.openxmlformats.org/markup-compatibility/2006">
              <mc:Choice xmlns:v="urn:schemas-microsoft-com:vml" Requires="v">
                <p:oleObj spid="_x0000_s6146" name="Equation" r:id="rId3" imgW="5791200" imgH="9448800" progId="Equation.DSMT4">
                  <p:embed/>
                </p:oleObj>
              </mc:Choice>
              <mc:Fallback>
                <p:oleObj name="Equation" r:id="rId3" imgW="5791200" imgH="9448800" progId="Equation.DSMT4">
                  <p:embed/>
                  <p:pic>
                    <p:nvPicPr>
                      <p:cNvPr id="0" name="图片 6145"/>
                      <p:cNvPicPr>
                        <a:picLocks noChangeAspect="1"/>
                      </p:cNvPicPr>
                      <p:nvPr/>
                    </p:nvPicPr>
                    <p:blipFill>
                      <a:blip r:embed="rId4"/>
                      <a:stretch>
                        <a:fillRect/>
                      </a:stretch>
                    </p:blipFill>
                    <p:spPr>
                      <a:xfrm>
                        <a:off x="714348" y="5572140"/>
                        <a:ext cx="500066" cy="814501"/>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par>
                                <p:cTn id="15" presetID="3" presetClass="entr" presetSubtype="1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par>
                                <p:cTn id="18" presetID="3" presetClass="entr" presetSubtype="1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900" decel="100000" fill="hold"/>
                                        <p:tgtEl>
                                          <p:spTgt spid="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3"/>
                                            </p:cond>
                                          </p:stCondLst>
                                          <p:endCondLst>
                                            <p:cond evt="onStopAudio" delay="0">
                                              <p:tgtEl>
                                                <p:sldTgt/>
                                              </p:tgtEl>
                                            </p:cond>
                                          </p:endCondLst>
                                        </p:cTn>
                                        <p:tgtEl>
                                          <p:sndTgt r:embed="rId5" name="type.wav"/>
                                        </p:tgtEl>
                                      </p:cMediaNode>
                                    </p:audio>
                                  </p:subTnLst>
                                </p:cTn>
                              </p:par>
                            </p:childTnLst>
                          </p:cTn>
                        </p:par>
                      </p:childTnLst>
                    </p:cTn>
                  </p:par>
                  <p:par>
                    <p:cTn id="29" fill="hold">
                      <p:stCondLst>
                        <p:cond delay="indefinite"/>
                      </p:stCondLst>
                      <p:childTnLst>
                        <p:par>
                          <p:cTn id="30" fill="hold">
                            <p:stCondLst>
                              <p:cond delay="0"/>
                            </p:stCondLst>
                            <p:childTnLst>
                              <p:par>
                                <p:cTn id="31" presetID="37"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900" decel="100000" fill="hold"/>
                                        <p:tgtEl>
                                          <p:spTgt spid="7"/>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31"/>
                                            </p:cond>
                                          </p:stCondLst>
                                          <p:endCondLst>
                                            <p:cond evt="onStopAudio" delay="0">
                                              <p:tgtEl>
                                                <p:sldTgt/>
                                              </p:tgtEl>
                                            </p:cond>
                                          </p:endCondLst>
                                        </p:cTn>
                                        <p:tgtEl>
                                          <p:sndTgt r:embed="rId5"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79512" y="960562"/>
            <a:ext cx="8568952" cy="2247424"/>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如图</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ABC</a:t>
            </a:r>
            <a:r>
              <a:rPr lang="zh-CN" altLang="zh-CN" sz="2800" dirty="0" smtClean="0">
                <a:latin typeface="Times New Roman" pitchFamily="18" charset="0"/>
                <a:cs typeface="Times New Roman" pitchFamily="18" charset="0"/>
              </a:rPr>
              <a:t>中</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D,E,F</a:t>
            </a:r>
            <a:r>
              <a:rPr lang="zh-CN" altLang="zh-CN" sz="2800" dirty="0" smtClean="0">
                <a:latin typeface="Times New Roman" pitchFamily="18" charset="0"/>
                <a:cs typeface="Times New Roman" pitchFamily="18" charset="0"/>
              </a:rPr>
              <a:t>分别是</a:t>
            </a:r>
            <a:r>
              <a:rPr lang="en-US" altLang="zh-CN" sz="2800" i="1" dirty="0" smtClean="0">
                <a:latin typeface="Times New Roman" pitchFamily="18" charset="0"/>
                <a:cs typeface="Times New Roman" pitchFamily="18" charset="0"/>
              </a:rPr>
              <a:t>AB,AC,BC</a:t>
            </a:r>
            <a:r>
              <a:rPr lang="zh-CN" altLang="zh-CN" sz="2800" dirty="0" smtClean="0">
                <a:latin typeface="Times New Roman" pitchFamily="18" charset="0"/>
                <a:cs typeface="Times New Roman" pitchFamily="18" charset="0"/>
              </a:rPr>
              <a:t>的中点</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a:p>
            <a:pPr>
              <a:lnSpc>
                <a:spcPct val="150000"/>
              </a:lnSpc>
            </a:pP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若</a:t>
            </a:r>
            <a:r>
              <a:rPr lang="en-US" altLang="zh-CN" sz="2800" i="1" dirty="0" smtClean="0">
                <a:latin typeface="Times New Roman" pitchFamily="18" charset="0"/>
                <a:cs typeface="Times New Roman" pitchFamily="18" charset="0"/>
              </a:rPr>
              <a:t>EF</a:t>
            </a:r>
            <a:r>
              <a:rPr lang="en-US" altLang="zh-CN" sz="2800" dirty="0" smtClean="0">
                <a:latin typeface="Times New Roman" pitchFamily="18" charset="0"/>
                <a:cs typeface="Times New Roman" pitchFamily="18" charset="0"/>
              </a:rPr>
              <a:t>=5 cm,</a:t>
            </a:r>
            <a:r>
              <a:rPr lang="zh-CN" altLang="zh-CN" sz="2800" dirty="0" smtClean="0">
                <a:latin typeface="Times New Roman" pitchFamily="18" charset="0"/>
                <a:cs typeface="Times New Roman" pitchFamily="18" charset="0"/>
              </a:rPr>
              <a:t>则</a:t>
            </a:r>
            <a:r>
              <a:rPr lang="en-US" altLang="zh-CN" sz="2800" i="1" dirty="0" smtClean="0">
                <a:latin typeface="Times New Roman" pitchFamily="18" charset="0"/>
                <a:cs typeface="Times New Roman" pitchFamily="18" charset="0"/>
              </a:rPr>
              <a:t>AB</a:t>
            </a:r>
            <a:r>
              <a:rPr lang="en-US" altLang="zh-CN" sz="2800" dirty="0" smtClean="0">
                <a:latin typeface="Times New Roman" pitchFamily="18" charset="0"/>
                <a:cs typeface="Times New Roman" pitchFamily="18" charset="0"/>
              </a:rPr>
              <a:t>=</a:t>
            </a:r>
            <a:r>
              <a:rPr lang="zh-CN" altLang="zh-CN" sz="2800" u="sng"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cm;</a:t>
            </a:r>
            <a:r>
              <a:rPr lang="zh-CN" altLang="zh-CN" sz="2800" dirty="0" smtClean="0">
                <a:latin typeface="Times New Roman" pitchFamily="18" charset="0"/>
                <a:cs typeface="Times New Roman" pitchFamily="18" charset="0"/>
              </a:rPr>
              <a:t>若</a:t>
            </a:r>
            <a:r>
              <a:rPr lang="en-US" altLang="zh-CN" sz="2800" i="1" dirty="0" smtClean="0">
                <a:latin typeface="Times New Roman" pitchFamily="18" charset="0"/>
                <a:cs typeface="Times New Roman" pitchFamily="18" charset="0"/>
              </a:rPr>
              <a:t>BC</a:t>
            </a:r>
            <a:r>
              <a:rPr lang="en-US" altLang="zh-CN" sz="2800" dirty="0" smtClean="0">
                <a:latin typeface="Times New Roman" pitchFamily="18" charset="0"/>
                <a:cs typeface="Times New Roman" pitchFamily="18" charset="0"/>
              </a:rPr>
              <a:t>=9 cm,</a:t>
            </a:r>
            <a:r>
              <a:rPr lang="zh-CN" altLang="zh-CN" sz="2800" dirty="0" smtClean="0">
                <a:latin typeface="Times New Roman" pitchFamily="18" charset="0"/>
                <a:cs typeface="Times New Roman" pitchFamily="18" charset="0"/>
              </a:rPr>
              <a:t>则</a:t>
            </a:r>
            <a:endParaRPr lang="en-US" altLang="zh-CN" sz="2800" dirty="0" smtClean="0">
              <a:latin typeface="Times New Roman" pitchFamily="18" charset="0"/>
              <a:cs typeface="Times New Roman" pitchFamily="18" charset="0"/>
            </a:endParaRPr>
          </a:p>
          <a:p>
            <a:pPr>
              <a:lnSpc>
                <a:spcPct val="150000"/>
              </a:lnSpc>
            </a:pPr>
            <a:r>
              <a:rPr lang="en-US" altLang="zh-CN" sz="2800"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DE</a:t>
            </a:r>
            <a:r>
              <a:rPr lang="en-US" altLang="zh-CN" sz="2800" dirty="0" smtClean="0">
                <a:latin typeface="Times New Roman" pitchFamily="18" charset="0"/>
                <a:cs typeface="Times New Roman" pitchFamily="18" charset="0"/>
              </a:rPr>
              <a:t>=</a:t>
            </a:r>
            <a:r>
              <a:rPr lang="zh-CN" altLang="zh-CN" sz="2800" u="sng"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cm. </a:t>
            </a:r>
            <a:endParaRPr lang="zh-CN" altLang="zh-CN" sz="2800" dirty="0">
              <a:latin typeface="Times New Roman" pitchFamily="18" charset="0"/>
              <a:cs typeface="Times New Roman" pitchFamily="18" charset="0"/>
            </a:endParaRPr>
          </a:p>
        </p:txBody>
      </p:sp>
      <p:sp>
        <p:nvSpPr>
          <p:cNvPr id="9" name="矩形 8"/>
          <p:cNvSpPr/>
          <p:nvPr/>
        </p:nvSpPr>
        <p:spPr>
          <a:xfrm>
            <a:off x="107504" y="3509186"/>
            <a:ext cx="8280920" cy="2308324"/>
          </a:xfrm>
          <a:prstGeom prst="rect">
            <a:avLst/>
          </a:prstGeom>
        </p:spPr>
        <p:txBody>
          <a:bodyPr wrap="square">
            <a:spAutoFit/>
          </a:bodyPr>
          <a:lstStyle/>
          <a:p>
            <a:pPr>
              <a:lnSpc>
                <a:spcPct val="150000"/>
              </a:lnSpc>
            </a:pPr>
            <a:r>
              <a:rPr lang="zh-CN" altLang="zh-CN" sz="3200" dirty="0" smtClean="0">
                <a:solidFill>
                  <a:srgbClr val="FF0000"/>
                </a:solidFill>
                <a:latin typeface="Times New Roman" pitchFamily="18" charset="0"/>
                <a:cs typeface="Times New Roman" pitchFamily="18" charset="0"/>
              </a:rPr>
              <a:t>解</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D,E,F</a:t>
            </a:r>
            <a:r>
              <a:rPr lang="zh-CN" altLang="zh-CN" sz="3200" dirty="0" smtClean="0">
                <a:solidFill>
                  <a:srgbClr val="FF0000"/>
                </a:solidFill>
                <a:latin typeface="Times New Roman" pitchFamily="18" charset="0"/>
                <a:cs typeface="Times New Roman" pitchFamily="18" charset="0"/>
              </a:rPr>
              <a:t>分别是</a:t>
            </a:r>
            <a:r>
              <a:rPr lang="en-US" altLang="zh-CN" sz="3200" i="1" dirty="0" smtClean="0">
                <a:solidFill>
                  <a:srgbClr val="FF0000"/>
                </a:solidFill>
                <a:latin typeface="Times New Roman" pitchFamily="18" charset="0"/>
                <a:cs typeface="Times New Roman" pitchFamily="18" charset="0"/>
              </a:rPr>
              <a:t>AB,AC,BC</a:t>
            </a:r>
            <a:r>
              <a:rPr lang="zh-CN" altLang="zh-CN" sz="3200" dirty="0" smtClean="0">
                <a:solidFill>
                  <a:srgbClr val="FF0000"/>
                </a:solidFill>
                <a:latin typeface="Times New Roman" pitchFamily="18" charset="0"/>
                <a:cs typeface="Times New Roman" pitchFamily="18" charset="0"/>
              </a:rPr>
              <a:t>的中点</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pPr>
              <a:lnSpc>
                <a:spcPct val="150000"/>
              </a:lnSpc>
            </a:pPr>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DE</a:t>
            </a:r>
            <a:r>
              <a:rPr lang="en-US" altLang="zh-CN" sz="3200" dirty="0" smtClean="0">
                <a:solidFill>
                  <a:srgbClr val="FF0000"/>
                </a:solidFill>
                <a:latin typeface="Times New Roman" pitchFamily="18" charset="0"/>
                <a:cs typeface="Times New Roman" pitchFamily="18" charset="0"/>
              </a:rPr>
              <a:t>=      </a:t>
            </a:r>
            <a:r>
              <a:rPr lang="en-US" altLang="zh-CN" sz="3200" i="1" dirty="0" smtClean="0">
                <a:solidFill>
                  <a:srgbClr val="FF0000"/>
                </a:solidFill>
                <a:latin typeface="Times New Roman" pitchFamily="18" charset="0"/>
                <a:cs typeface="Times New Roman" pitchFamily="18" charset="0"/>
              </a:rPr>
              <a:t>BC,EF</a:t>
            </a:r>
            <a:r>
              <a:rPr lang="en-US" altLang="zh-CN" sz="3200" dirty="0" smtClean="0">
                <a:solidFill>
                  <a:srgbClr val="FF0000"/>
                </a:solidFill>
                <a:latin typeface="Times New Roman" pitchFamily="18" charset="0"/>
                <a:cs typeface="Times New Roman" pitchFamily="18" charset="0"/>
              </a:rPr>
              <a:t>=      </a:t>
            </a:r>
            <a:r>
              <a:rPr lang="en-US" altLang="zh-CN" sz="3200" i="1" dirty="0" smtClean="0">
                <a:solidFill>
                  <a:srgbClr val="FF0000"/>
                </a:solidFill>
                <a:latin typeface="Times New Roman" pitchFamily="18" charset="0"/>
                <a:cs typeface="Times New Roman" pitchFamily="18" charset="0"/>
              </a:rPr>
              <a:t>AB</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且</a:t>
            </a:r>
            <a:r>
              <a:rPr lang="en-US" altLang="zh-CN" sz="3200" i="1" dirty="0" smtClean="0">
                <a:solidFill>
                  <a:srgbClr val="FF0000"/>
                </a:solidFill>
                <a:latin typeface="Times New Roman" pitchFamily="18" charset="0"/>
                <a:cs typeface="Times New Roman" pitchFamily="18" charset="0"/>
              </a:rPr>
              <a:t>EF</a:t>
            </a:r>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AB</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pPr>
              <a:lnSpc>
                <a:spcPct val="150000"/>
              </a:lnSpc>
            </a:pPr>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AB</a:t>
            </a:r>
            <a:r>
              <a:rPr lang="en-US" altLang="zh-CN" sz="3200" dirty="0" smtClean="0">
                <a:solidFill>
                  <a:srgbClr val="FF0000"/>
                </a:solidFill>
                <a:latin typeface="Times New Roman" pitchFamily="18" charset="0"/>
                <a:cs typeface="Times New Roman" pitchFamily="18" charset="0"/>
              </a:rPr>
              <a:t>=2</a:t>
            </a:r>
            <a:r>
              <a:rPr lang="en-US" altLang="zh-CN" sz="3200" i="1" dirty="0" smtClean="0">
                <a:solidFill>
                  <a:srgbClr val="FF0000"/>
                </a:solidFill>
                <a:latin typeface="Times New Roman" pitchFamily="18" charset="0"/>
                <a:cs typeface="Times New Roman" pitchFamily="18" charset="0"/>
              </a:rPr>
              <a:t>EF</a:t>
            </a:r>
            <a:r>
              <a:rPr lang="en-US" altLang="zh-CN" sz="3200" dirty="0" smtClean="0">
                <a:solidFill>
                  <a:srgbClr val="FF0000"/>
                </a:solidFill>
                <a:latin typeface="Times New Roman" pitchFamily="18" charset="0"/>
                <a:cs typeface="Times New Roman" pitchFamily="18" charset="0"/>
              </a:rPr>
              <a:t>=10 cm,</a:t>
            </a:r>
            <a:r>
              <a:rPr lang="en-US" altLang="zh-CN" sz="3200" i="1" dirty="0" smtClean="0">
                <a:solidFill>
                  <a:srgbClr val="FF0000"/>
                </a:solidFill>
                <a:latin typeface="Times New Roman" pitchFamily="18" charset="0"/>
                <a:cs typeface="Times New Roman" pitchFamily="18" charset="0"/>
              </a:rPr>
              <a:t>DE</a:t>
            </a:r>
            <a:r>
              <a:rPr lang="en-US" altLang="zh-CN" sz="3200" dirty="0" smtClean="0">
                <a:solidFill>
                  <a:srgbClr val="FF0000"/>
                </a:solidFill>
                <a:latin typeface="Times New Roman" pitchFamily="18" charset="0"/>
                <a:cs typeface="Times New Roman" pitchFamily="18" charset="0"/>
              </a:rPr>
              <a:t>=      </a:t>
            </a:r>
            <a:r>
              <a:rPr lang="en-US" altLang="zh-CN" sz="3200" i="1" dirty="0" smtClean="0">
                <a:solidFill>
                  <a:srgbClr val="FF0000"/>
                </a:solidFill>
                <a:latin typeface="Times New Roman" pitchFamily="18" charset="0"/>
                <a:cs typeface="Times New Roman" pitchFamily="18" charset="0"/>
              </a:rPr>
              <a:t>BC</a:t>
            </a:r>
            <a:r>
              <a:rPr lang="en-US" altLang="zh-CN" sz="3200" dirty="0" smtClean="0">
                <a:solidFill>
                  <a:srgbClr val="FF0000"/>
                </a:solidFill>
                <a:latin typeface="Times New Roman" pitchFamily="18" charset="0"/>
                <a:cs typeface="Times New Roman" pitchFamily="18" charset="0"/>
              </a:rPr>
              <a:t>=4.5 cm.</a:t>
            </a:r>
            <a:r>
              <a:rPr lang="zh-CN" altLang="zh-CN" sz="3200" dirty="0" smtClean="0">
                <a:solidFill>
                  <a:srgbClr val="FF0000"/>
                </a:solidFill>
                <a:latin typeface="Times New Roman" pitchFamily="18" charset="0"/>
                <a:cs typeface="Times New Roman" pitchFamily="18" charset="0"/>
              </a:rPr>
              <a:t>　</a:t>
            </a:r>
            <a:endParaRPr lang="zh-CN" altLang="zh-CN" sz="3200" dirty="0">
              <a:solidFill>
                <a:srgbClr val="FF0000"/>
              </a:solidFill>
              <a:latin typeface="Times New Roman" pitchFamily="18" charset="0"/>
              <a:cs typeface="Times New Roman" pitchFamily="18" charset="0"/>
            </a:endParaRPr>
          </a:p>
        </p:txBody>
      </p:sp>
      <p:graphicFrame>
        <p:nvGraphicFramePr>
          <p:cNvPr id="3" name="Object 2"/>
          <p:cNvGraphicFramePr>
            <a:graphicFrameLocks noChangeAspect="1"/>
          </p:cNvGraphicFramePr>
          <p:nvPr/>
        </p:nvGraphicFramePr>
        <p:xfrm>
          <a:off x="1473299" y="4260254"/>
          <a:ext cx="506413" cy="896938"/>
        </p:xfrm>
        <a:graphic>
          <a:graphicData uri="http://schemas.openxmlformats.org/presentationml/2006/ole">
            <mc:AlternateContent xmlns:mc="http://schemas.openxmlformats.org/markup-compatibility/2006">
              <mc:Choice xmlns:v="urn:schemas-microsoft-com:vml" Requires="v">
                <p:oleObj spid="_x0000_s7169" name="Equation" r:id="rId1" imgW="3657600" imgH="9448800" progId="Equation.DSMT4">
                  <p:embed/>
                </p:oleObj>
              </mc:Choice>
              <mc:Fallback>
                <p:oleObj name="Equation" r:id="rId1" imgW="3657600" imgH="9448800" progId="Equation.DSMT4">
                  <p:embed/>
                  <p:pic>
                    <p:nvPicPr>
                      <p:cNvPr id="0" name="图片 7168"/>
                      <p:cNvPicPr>
                        <a:picLocks noChangeAspect="1"/>
                      </p:cNvPicPr>
                      <p:nvPr/>
                    </p:nvPicPr>
                    <p:blipFill>
                      <a:blip r:embed="rId2"/>
                      <a:stretch>
                        <a:fillRect/>
                      </a:stretch>
                    </p:blipFill>
                    <p:spPr>
                      <a:xfrm>
                        <a:off x="1473299" y="4260254"/>
                        <a:ext cx="506413" cy="896938"/>
                      </a:xfrm>
                      <a:prstGeom prst="rect">
                        <a:avLst/>
                      </a:prstGeom>
                      <a:noFill/>
                      <a:ln w="9525">
                        <a:noFill/>
                        <a:miter/>
                      </a:ln>
                    </p:spPr>
                  </p:pic>
                </p:oleObj>
              </mc:Fallback>
            </mc:AlternateContent>
          </a:graphicData>
        </a:graphic>
      </p:graphicFrame>
      <p:graphicFrame>
        <p:nvGraphicFramePr>
          <p:cNvPr id="2" name="Object 3"/>
          <p:cNvGraphicFramePr>
            <a:graphicFrameLocks noChangeAspect="1"/>
          </p:cNvGraphicFramePr>
          <p:nvPr/>
        </p:nvGraphicFramePr>
        <p:xfrm>
          <a:off x="3345507" y="4260254"/>
          <a:ext cx="506413" cy="896938"/>
        </p:xfrm>
        <a:graphic>
          <a:graphicData uri="http://schemas.openxmlformats.org/presentationml/2006/ole">
            <mc:AlternateContent xmlns:mc="http://schemas.openxmlformats.org/markup-compatibility/2006">
              <mc:Choice xmlns:v="urn:schemas-microsoft-com:vml" Requires="v">
                <p:oleObj spid="_x0000_s7170" name="Equation" r:id="rId3" imgW="3657600" imgH="9448800" progId="Equation.DSMT4">
                  <p:embed/>
                </p:oleObj>
              </mc:Choice>
              <mc:Fallback>
                <p:oleObj name="Equation" r:id="rId3" imgW="3657600" imgH="9448800" progId="Equation.DSMT4">
                  <p:embed/>
                  <p:pic>
                    <p:nvPicPr>
                      <p:cNvPr id="0" name="图片 7169"/>
                      <p:cNvPicPr>
                        <a:picLocks noChangeAspect="1"/>
                      </p:cNvPicPr>
                      <p:nvPr/>
                    </p:nvPicPr>
                    <p:blipFill>
                      <a:blip r:embed="rId2"/>
                      <a:stretch>
                        <a:fillRect/>
                      </a:stretch>
                    </p:blipFill>
                    <p:spPr>
                      <a:xfrm>
                        <a:off x="3345507" y="4260254"/>
                        <a:ext cx="506413" cy="896938"/>
                      </a:xfrm>
                      <a:prstGeom prst="rect">
                        <a:avLst/>
                      </a:prstGeom>
                      <a:noFill/>
                      <a:ln w="9525">
                        <a:noFill/>
                        <a:miter/>
                      </a:ln>
                    </p:spPr>
                  </p:pic>
                </p:oleObj>
              </mc:Fallback>
            </mc:AlternateContent>
          </a:graphicData>
        </a:graphic>
      </p:graphicFrame>
      <p:graphicFrame>
        <p:nvGraphicFramePr>
          <p:cNvPr id="4" name="Object 4"/>
          <p:cNvGraphicFramePr>
            <a:graphicFrameLocks noChangeAspect="1"/>
          </p:cNvGraphicFramePr>
          <p:nvPr/>
        </p:nvGraphicFramePr>
        <p:xfrm>
          <a:off x="4143372" y="4929198"/>
          <a:ext cx="506413" cy="896938"/>
        </p:xfrm>
        <a:graphic>
          <a:graphicData uri="http://schemas.openxmlformats.org/presentationml/2006/ole">
            <mc:AlternateContent xmlns:mc="http://schemas.openxmlformats.org/markup-compatibility/2006">
              <mc:Choice xmlns:v="urn:schemas-microsoft-com:vml" Requires="v">
                <p:oleObj spid="_x0000_s7171" name="Equation" r:id="rId4" imgW="3657600" imgH="9448800" progId="Equation.DSMT4">
                  <p:embed/>
                </p:oleObj>
              </mc:Choice>
              <mc:Fallback>
                <p:oleObj name="Equation" r:id="rId4" imgW="3657600" imgH="9448800" progId="Equation.DSMT4">
                  <p:embed/>
                  <p:pic>
                    <p:nvPicPr>
                      <p:cNvPr id="0" name="图片 7170"/>
                      <p:cNvPicPr>
                        <a:picLocks noChangeAspect="1"/>
                      </p:cNvPicPr>
                      <p:nvPr/>
                    </p:nvPicPr>
                    <p:blipFill>
                      <a:blip r:embed="rId2"/>
                      <a:stretch>
                        <a:fillRect/>
                      </a:stretch>
                    </p:blipFill>
                    <p:spPr>
                      <a:xfrm>
                        <a:off x="4143372" y="4929198"/>
                        <a:ext cx="506413" cy="896938"/>
                      </a:xfrm>
                      <a:prstGeom prst="rect">
                        <a:avLst/>
                      </a:prstGeom>
                      <a:noFill/>
                      <a:ln w="9525">
                        <a:noFill/>
                        <a:miter/>
                      </a:ln>
                    </p:spPr>
                  </p:pic>
                </p:oleObj>
              </mc:Fallback>
            </mc:AlternateContent>
          </a:graphicData>
        </a:graphic>
      </p:graphicFrame>
      <p:pic>
        <p:nvPicPr>
          <p:cNvPr id="10" name="图片 9"/>
          <p:cNvPicPr/>
          <p:nvPr/>
        </p:nvPicPr>
        <p:blipFill>
          <a:blip r:embed="rId5" cstate="print">
            <a:duotone>
              <a:prstClr val="black"/>
              <a:schemeClr val="accent6">
                <a:tint val="45000"/>
                <a:satMod val="400000"/>
              </a:schemeClr>
            </a:duotone>
          </a:blip>
          <a:srcRect/>
          <a:stretch>
            <a:fillRect/>
          </a:stretch>
        </p:blipFill>
        <p:spPr bwMode="auto">
          <a:xfrm>
            <a:off x="6643702" y="3500438"/>
            <a:ext cx="2080047" cy="2282354"/>
          </a:xfrm>
          <a:prstGeom prst="rect">
            <a:avLst/>
          </a:prstGeom>
          <a:noFill/>
          <a:ln w="9525">
            <a:noFill/>
            <a:miter lim="800000"/>
            <a:headEnd/>
            <a:tailEnd/>
          </a:ln>
        </p:spPr>
      </p:pic>
      <p:sp>
        <p:nvSpPr>
          <p:cNvPr id="8" name="矩形 7"/>
          <p:cNvSpPr/>
          <p:nvPr/>
        </p:nvSpPr>
        <p:spPr>
          <a:xfrm>
            <a:off x="4429124" y="1571612"/>
            <a:ext cx="999728" cy="742511"/>
          </a:xfrm>
          <a:prstGeom prst="rect">
            <a:avLst/>
          </a:prstGeom>
        </p:spPr>
        <p:txBody>
          <a:bodyPr wrap="square">
            <a:spAutoFit/>
          </a:bodyPr>
          <a:lstStyle/>
          <a:p>
            <a:pPr>
              <a:lnSpc>
                <a:spcPct val="150000"/>
              </a:lnSpc>
            </a:pPr>
            <a:r>
              <a:rPr lang="en-US" altLang="zh-CN" sz="3200" dirty="0" smtClean="0">
                <a:solidFill>
                  <a:srgbClr val="FF0000"/>
                </a:solidFill>
                <a:latin typeface="Times New Roman" pitchFamily="18" charset="0"/>
                <a:cs typeface="Times New Roman" pitchFamily="18" charset="0"/>
              </a:rPr>
              <a:t>10</a:t>
            </a:r>
            <a:endParaRPr lang="zh-CN" altLang="zh-CN" sz="3200" dirty="0">
              <a:solidFill>
                <a:srgbClr val="FF0000"/>
              </a:solidFill>
              <a:latin typeface="Times New Roman" pitchFamily="18" charset="0"/>
              <a:cs typeface="Times New Roman" pitchFamily="18" charset="0"/>
            </a:endParaRPr>
          </a:p>
        </p:txBody>
      </p:sp>
      <p:sp>
        <p:nvSpPr>
          <p:cNvPr id="11" name="矩形 10"/>
          <p:cNvSpPr/>
          <p:nvPr/>
        </p:nvSpPr>
        <p:spPr>
          <a:xfrm>
            <a:off x="2276128" y="2254441"/>
            <a:ext cx="999728" cy="742511"/>
          </a:xfrm>
          <a:prstGeom prst="rect">
            <a:avLst/>
          </a:prstGeom>
        </p:spPr>
        <p:txBody>
          <a:bodyPr wrap="square">
            <a:spAutoFit/>
          </a:bodyPr>
          <a:lstStyle/>
          <a:p>
            <a:pPr>
              <a:lnSpc>
                <a:spcPct val="150000"/>
              </a:lnSpc>
            </a:pPr>
            <a:r>
              <a:rPr lang="en-US" altLang="zh-CN" sz="3200" dirty="0" smtClean="0">
                <a:solidFill>
                  <a:srgbClr val="FF0000"/>
                </a:solidFill>
                <a:latin typeface="Times New Roman" pitchFamily="18" charset="0"/>
                <a:cs typeface="Times New Roman" pitchFamily="18" charset="0"/>
              </a:rPr>
              <a:t>4.5</a:t>
            </a:r>
            <a:endParaRPr lang="zh-CN" altLang="zh-CN"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par>
                                <p:cTn id="17" presetID="55"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par>
                                <p:cTn id="22" presetID="55"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strVal val="#ppt_w*0.70"/>
                                          </p:val>
                                        </p:tav>
                                        <p:tav tm="100000">
                                          <p:val>
                                            <p:strVal val="#ppt_w"/>
                                          </p:val>
                                        </p:tav>
                                      </p:tavLst>
                                    </p:anim>
                                    <p:anim calcmode="lin" valueType="num">
                                      <p:cBhvr>
                                        <p:cTn id="25" dur="1000" fill="hold"/>
                                        <p:tgtEl>
                                          <p:spTgt spid="2"/>
                                        </p:tgtEl>
                                        <p:attrNameLst>
                                          <p:attrName>ppt_h</p:attrName>
                                        </p:attrNameLst>
                                      </p:cBhvr>
                                      <p:tavLst>
                                        <p:tav tm="0">
                                          <p:val>
                                            <p:strVal val="#ppt_h"/>
                                          </p:val>
                                        </p:tav>
                                        <p:tav tm="100000">
                                          <p:val>
                                            <p:strVal val="#ppt_h"/>
                                          </p:val>
                                        </p:tav>
                                      </p:tavLst>
                                    </p:anim>
                                    <p:animEffect transition="in" filter="fade">
                                      <p:cBhvr>
                                        <p:cTn id="26" dur="1000"/>
                                        <p:tgtEl>
                                          <p:spTgt spid="2"/>
                                        </p:tgtEl>
                                      </p:cBhvr>
                                    </p:animEffect>
                                  </p:childTnLst>
                                </p:cTn>
                              </p:par>
                              <p:par>
                                <p:cTn id="27" presetID="55"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strVal val="#ppt_w*0.70"/>
                                          </p:val>
                                        </p:tav>
                                        <p:tav tm="100000">
                                          <p:val>
                                            <p:strVal val="#ppt_w"/>
                                          </p:val>
                                        </p:tav>
                                      </p:tavLst>
                                    </p:anim>
                                    <p:anim calcmode="lin" valueType="num">
                                      <p:cBhvr>
                                        <p:cTn id="30" dur="1000" fill="hold"/>
                                        <p:tgtEl>
                                          <p:spTgt spid="4"/>
                                        </p:tgtEl>
                                        <p:attrNameLst>
                                          <p:attrName>ppt_h</p:attrName>
                                        </p:attrNameLst>
                                      </p:cBhvr>
                                      <p:tavLst>
                                        <p:tav tm="0">
                                          <p:val>
                                            <p:strVal val="#ppt_h"/>
                                          </p:val>
                                        </p:tav>
                                        <p:tav tm="100000">
                                          <p:val>
                                            <p:strVal val="#ppt_h"/>
                                          </p:val>
                                        </p:tav>
                                      </p:tavLst>
                                    </p:anim>
                                    <p:animEffect transition="in" filter="fade">
                                      <p:cBhvr>
                                        <p:cTn id="31" dur="1000"/>
                                        <p:tgtEl>
                                          <p:spTgt spid="4"/>
                                        </p:tgtEl>
                                      </p:cBhvr>
                                    </p:animEffect>
                                  </p:childTnLst>
                                </p:cTn>
                              </p:par>
                              <p:par>
                                <p:cTn id="32" presetID="55"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strVal val="#ppt_w*0.70"/>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Effect transition="in" filter="fade">
                                      <p:cBhvr>
                                        <p:cTn id="36" dur="10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strVal val="#ppt_w*0.70"/>
                                          </p:val>
                                        </p:tav>
                                        <p:tav tm="100000">
                                          <p:val>
                                            <p:strVal val="#ppt_w"/>
                                          </p:val>
                                        </p:tav>
                                      </p:tavLst>
                                    </p:anim>
                                    <p:anim calcmode="lin" valueType="num">
                                      <p:cBhvr>
                                        <p:cTn id="42" dur="1000" fill="hold"/>
                                        <p:tgtEl>
                                          <p:spTgt spid="8"/>
                                        </p:tgtEl>
                                        <p:attrNameLst>
                                          <p:attrName>ppt_h</p:attrName>
                                        </p:attrNameLst>
                                      </p:cBhvr>
                                      <p:tavLst>
                                        <p:tav tm="0">
                                          <p:val>
                                            <p:strVal val="#ppt_h"/>
                                          </p:val>
                                        </p:tav>
                                        <p:tav tm="100000">
                                          <p:val>
                                            <p:strVal val="#ppt_h"/>
                                          </p:val>
                                        </p:tav>
                                      </p:tavLst>
                                    </p:anim>
                                    <p:animEffect transition="in" filter="fade">
                                      <p:cBhvr>
                                        <p:cTn id="43" dur="10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ppt_w</p:attrName>
                                        </p:attrNameLst>
                                      </p:cBhvr>
                                      <p:tavLst>
                                        <p:tav tm="0">
                                          <p:val>
                                            <p:strVal val="#ppt_w*0.70"/>
                                          </p:val>
                                        </p:tav>
                                        <p:tav tm="100000">
                                          <p:val>
                                            <p:strVal val="#ppt_w"/>
                                          </p:val>
                                        </p:tav>
                                      </p:tavLst>
                                    </p:anim>
                                    <p:anim calcmode="lin" valueType="num">
                                      <p:cBhvr>
                                        <p:cTn id="49" dur="1000" fill="hold"/>
                                        <p:tgtEl>
                                          <p:spTgt spid="11"/>
                                        </p:tgtEl>
                                        <p:attrNameLst>
                                          <p:attrName>ppt_h</p:attrName>
                                        </p:attrNameLst>
                                      </p:cBhvr>
                                      <p:tavLst>
                                        <p:tav tm="0">
                                          <p:val>
                                            <p:strVal val="#ppt_h"/>
                                          </p:val>
                                        </p:tav>
                                        <p:tav tm="100000">
                                          <p:val>
                                            <p:strVal val="#ppt_h"/>
                                          </p:val>
                                        </p:tav>
                                      </p:tavLst>
                                    </p:anim>
                                    <p:animEffect transition="in" filter="fade">
                                      <p:cBhvr>
                                        <p:cTn id="5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utoUpdateAnimBg="0"/>
      <p:bldP spid="8" grpId="0" autoUpdateAnimBg="0"/>
      <p:bldP spid="1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67544" y="861224"/>
            <a:ext cx="8100392" cy="1055608"/>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中线</a:t>
            </a:r>
            <a:r>
              <a:rPr lang="en-US" altLang="zh-CN" sz="2800" dirty="0" smtClean="0">
                <a:latin typeface="Times New Roman" pitchFamily="18" charset="0"/>
                <a:cs typeface="Times New Roman" pitchFamily="18" charset="0"/>
              </a:rPr>
              <a:t>AF</a:t>
            </a:r>
            <a:r>
              <a:rPr lang="zh-CN" altLang="zh-CN" sz="2800" dirty="0" smtClean="0">
                <a:latin typeface="Times New Roman" pitchFamily="18" charset="0"/>
                <a:cs typeface="Times New Roman" pitchFamily="18" charset="0"/>
              </a:rPr>
              <a:t>与中位线</a:t>
            </a:r>
            <a:r>
              <a:rPr lang="en-US" altLang="zh-CN" sz="2800" i="1" dirty="0" smtClean="0">
                <a:latin typeface="Times New Roman" pitchFamily="18" charset="0"/>
                <a:cs typeface="Times New Roman" pitchFamily="18" charset="0"/>
              </a:rPr>
              <a:t>DE</a:t>
            </a:r>
            <a:r>
              <a:rPr lang="zh-CN" altLang="zh-CN" sz="2800" dirty="0" smtClean="0">
                <a:latin typeface="Times New Roman" pitchFamily="18" charset="0"/>
                <a:cs typeface="Times New Roman" pitchFamily="18" charset="0"/>
              </a:rPr>
              <a:t>有什么特殊的关系</a:t>
            </a:r>
            <a:r>
              <a:rPr lang="en-US" altLang="zh-CN" sz="2800" dirty="0" smtClean="0">
                <a:latin typeface="Times New Roman" pitchFamily="18" charset="0"/>
                <a:cs typeface="Times New Roman" pitchFamily="18" charset="0"/>
              </a:rPr>
              <a:t>?</a:t>
            </a:r>
            <a:endParaRPr lang="en-US" altLang="zh-CN" sz="2800" dirty="0" smtClean="0">
              <a:latin typeface="Times New Roman" pitchFamily="18" charset="0"/>
              <a:cs typeface="Times New Roman" pitchFamily="18" charset="0"/>
            </a:endParaRPr>
          </a:p>
          <a:p>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证明你的猜想</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9" name="TextBox 8"/>
          <p:cNvSpPr txBox="1"/>
          <p:nvPr/>
        </p:nvSpPr>
        <p:spPr>
          <a:xfrm>
            <a:off x="251520" y="2339002"/>
            <a:ext cx="6696744" cy="3970318"/>
          </a:xfrm>
          <a:prstGeom prst="rect">
            <a:avLst/>
          </a:prstGeom>
          <a:noFill/>
        </p:spPr>
        <p:txBody>
          <a:bodyPr wrap="square" rtlCol="0">
            <a:spAutoFit/>
          </a:bodyPr>
          <a:lstStyle/>
          <a:p>
            <a:pPr>
              <a:lnSpc>
                <a:spcPct val="150000"/>
              </a:lnSpc>
            </a:pPr>
            <a:r>
              <a:rPr lang="zh-CN" altLang="en-US" sz="2800" dirty="0" smtClean="0">
                <a:solidFill>
                  <a:srgbClr val="FF0000"/>
                </a:solidFill>
                <a:latin typeface="Times New Roman" pitchFamily="18" charset="0"/>
                <a:cs typeface="Times New Roman" pitchFamily="18" charset="0"/>
              </a:rPr>
              <a:t>解：</a:t>
            </a:r>
            <a:r>
              <a:rPr lang="en-US" altLang="zh-CN" sz="2800" i="1" dirty="0" smtClean="0">
                <a:solidFill>
                  <a:srgbClr val="FF0000"/>
                </a:solidFill>
                <a:latin typeface="Times New Roman" pitchFamily="18" charset="0"/>
                <a:cs typeface="Times New Roman" pitchFamily="18" charset="0"/>
              </a:rPr>
              <a:t>AF</a:t>
            </a:r>
            <a:r>
              <a:rPr lang="zh-CN" altLang="zh-CN" sz="2800" dirty="0" smtClean="0">
                <a:solidFill>
                  <a:srgbClr val="FF0000"/>
                </a:solidFill>
                <a:latin typeface="Times New Roman" pitchFamily="18" charset="0"/>
                <a:cs typeface="Times New Roman" pitchFamily="18" charset="0"/>
              </a:rPr>
              <a:t>与</a:t>
            </a:r>
            <a:r>
              <a:rPr lang="en-US" altLang="zh-CN" sz="2800" i="1" dirty="0" smtClean="0">
                <a:solidFill>
                  <a:srgbClr val="FF0000"/>
                </a:solidFill>
                <a:latin typeface="Times New Roman" pitchFamily="18" charset="0"/>
                <a:cs typeface="Times New Roman" pitchFamily="18" charset="0"/>
              </a:rPr>
              <a:t>DE</a:t>
            </a:r>
            <a:r>
              <a:rPr lang="zh-CN" altLang="zh-CN" sz="2800" dirty="0" smtClean="0">
                <a:solidFill>
                  <a:srgbClr val="FF0000"/>
                </a:solidFill>
                <a:latin typeface="Times New Roman" pitchFamily="18" charset="0"/>
                <a:cs typeface="Times New Roman" pitchFamily="18" charset="0"/>
              </a:rPr>
              <a:t>互相平分</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证明如下</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连接</a:t>
            </a:r>
            <a:r>
              <a:rPr lang="en-US" altLang="zh-CN" sz="2800" i="1" dirty="0" smtClean="0">
                <a:solidFill>
                  <a:srgbClr val="FF0000"/>
                </a:solidFill>
                <a:latin typeface="Times New Roman" pitchFamily="18" charset="0"/>
                <a:cs typeface="Times New Roman" pitchFamily="18" charset="0"/>
              </a:rPr>
              <a:t>DF</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如图所示</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D</a:t>
            </a:r>
            <a:r>
              <a:rPr lang="zh-CN" altLang="zh-CN" sz="2800" dirty="0" smtClean="0">
                <a:solidFill>
                  <a:srgbClr val="FF0000"/>
                </a:solidFill>
                <a:latin typeface="Times New Roman" pitchFamily="18" charset="0"/>
                <a:cs typeface="Times New Roman" pitchFamily="18" charset="0"/>
              </a:rPr>
              <a:t>为</a:t>
            </a:r>
            <a:r>
              <a:rPr lang="en-US" altLang="zh-CN" sz="2800" i="1" dirty="0" smtClean="0">
                <a:solidFill>
                  <a:srgbClr val="FF0000"/>
                </a:solidFill>
                <a:latin typeface="Times New Roman" pitchFamily="18" charset="0"/>
                <a:cs typeface="Times New Roman" pitchFamily="18" charset="0"/>
              </a:rPr>
              <a:t>AB</a:t>
            </a:r>
            <a:r>
              <a:rPr lang="zh-CN" altLang="zh-CN" sz="2800" dirty="0" smtClean="0">
                <a:solidFill>
                  <a:srgbClr val="FF0000"/>
                </a:solidFill>
                <a:latin typeface="Times New Roman" pitchFamily="18" charset="0"/>
                <a:cs typeface="Times New Roman" pitchFamily="18" charset="0"/>
              </a:rPr>
              <a:t>的中点</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AD=BD</a:t>
            </a:r>
            <a:r>
              <a:rPr lang="en-US" altLang="zh-CN" sz="2800" dirty="0" smtClean="0">
                <a:solidFill>
                  <a:srgbClr val="FF0000"/>
                </a:solidFill>
                <a:latin typeface="Times New Roman" pitchFamily="18" charset="0"/>
                <a:cs typeface="Times New Roman" pitchFamily="18" charset="0"/>
              </a:rPr>
              <a:t>=      </a:t>
            </a:r>
            <a:r>
              <a:rPr lang="en-US" altLang="zh-CN" sz="2800" i="1" dirty="0" smtClean="0">
                <a:solidFill>
                  <a:srgbClr val="FF0000"/>
                </a:solidFill>
                <a:latin typeface="Times New Roman" pitchFamily="18" charset="0"/>
                <a:cs typeface="Times New Roman" pitchFamily="18" charset="0"/>
              </a:rPr>
              <a:t>AB</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由</a:t>
            </a:r>
            <a:r>
              <a:rPr lang="en-US" altLang="zh-CN" sz="2800" dirty="0" smtClean="0">
                <a:solidFill>
                  <a:srgbClr val="FF0000"/>
                </a:solidFill>
                <a:latin typeface="Times New Roman" pitchFamily="18" charset="0"/>
                <a:cs typeface="Times New Roman" pitchFamily="18" charset="0"/>
              </a:rPr>
              <a:t>(1)</a:t>
            </a:r>
            <a:r>
              <a:rPr lang="zh-CN" altLang="zh-CN" sz="2800" dirty="0" smtClean="0">
                <a:solidFill>
                  <a:srgbClr val="FF0000"/>
                </a:solidFill>
                <a:latin typeface="Times New Roman" pitchFamily="18" charset="0"/>
                <a:cs typeface="Times New Roman" pitchFamily="18" charset="0"/>
              </a:rPr>
              <a:t>知</a:t>
            </a:r>
            <a:r>
              <a:rPr lang="en-US" altLang="zh-CN" sz="2800" i="1" dirty="0" smtClean="0">
                <a:solidFill>
                  <a:srgbClr val="FF0000"/>
                </a:solidFill>
                <a:latin typeface="Times New Roman" pitchFamily="18" charset="0"/>
                <a:cs typeface="Times New Roman" pitchFamily="18" charset="0"/>
              </a:rPr>
              <a:t>EF</a:t>
            </a:r>
            <a:r>
              <a:rPr lang="en-US" altLang="zh-CN" sz="2800" dirty="0" smtClean="0">
                <a:solidFill>
                  <a:srgbClr val="FF0000"/>
                </a:solidFill>
                <a:latin typeface="Times New Roman" pitchFamily="18" charset="0"/>
                <a:cs typeface="Times New Roman" pitchFamily="18" charset="0"/>
              </a:rPr>
              <a:t>=     </a:t>
            </a:r>
            <a:r>
              <a:rPr lang="en-US" altLang="zh-CN" sz="2800" i="1" dirty="0" smtClean="0">
                <a:solidFill>
                  <a:srgbClr val="FF0000"/>
                </a:solidFill>
                <a:latin typeface="Times New Roman" pitchFamily="18" charset="0"/>
                <a:cs typeface="Times New Roman" pitchFamily="18" charset="0"/>
              </a:rPr>
              <a:t> AB,EF</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AB</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AD=EF</a:t>
            </a:r>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∴四边形</a:t>
            </a:r>
            <a:r>
              <a:rPr lang="en-US" altLang="zh-CN" sz="2800" i="1" dirty="0" smtClean="0">
                <a:solidFill>
                  <a:srgbClr val="FF0000"/>
                </a:solidFill>
                <a:latin typeface="Times New Roman" pitchFamily="18" charset="0"/>
                <a:cs typeface="Times New Roman" pitchFamily="18" charset="0"/>
              </a:rPr>
              <a:t>ADFE</a:t>
            </a:r>
            <a:r>
              <a:rPr lang="zh-CN" altLang="zh-CN" sz="2800" dirty="0" smtClean="0">
                <a:solidFill>
                  <a:srgbClr val="FF0000"/>
                </a:solidFill>
                <a:latin typeface="Times New Roman" pitchFamily="18" charset="0"/>
                <a:cs typeface="Times New Roman" pitchFamily="18" charset="0"/>
              </a:rPr>
              <a:t>是平行四边形</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AF</a:t>
            </a:r>
            <a:r>
              <a:rPr lang="zh-CN" altLang="zh-CN" sz="2800" dirty="0" smtClean="0">
                <a:solidFill>
                  <a:srgbClr val="FF0000"/>
                </a:solidFill>
                <a:latin typeface="Times New Roman" pitchFamily="18" charset="0"/>
                <a:cs typeface="Times New Roman" pitchFamily="18" charset="0"/>
              </a:rPr>
              <a:t>与</a:t>
            </a:r>
            <a:r>
              <a:rPr lang="en-US" altLang="zh-CN" sz="2800" i="1" dirty="0" smtClean="0">
                <a:solidFill>
                  <a:srgbClr val="FF0000"/>
                </a:solidFill>
                <a:latin typeface="Times New Roman" pitchFamily="18" charset="0"/>
                <a:cs typeface="Times New Roman" pitchFamily="18" charset="0"/>
              </a:rPr>
              <a:t>DE</a:t>
            </a:r>
            <a:r>
              <a:rPr lang="zh-CN" altLang="zh-CN" sz="2800" dirty="0" smtClean="0">
                <a:solidFill>
                  <a:srgbClr val="FF0000"/>
                </a:solidFill>
                <a:latin typeface="Times New Roman" pitchFamily="18" charset="0"/>
                <a:cs typeface="Times New Roman" pitchFamily="18" charset="0"/>
              </a:rPr>
              <a:t>互相平分</a:t>
            </a:r>
            <a:r>
              <a:rPr lang="en-US" altLang="zh-CN" sz="2800" dirty="0" smtClean="0">
                <a:solidFill>
                  <a:srgbClr val="FF0000"/>
                </a:solidFill>
                <a:latin typeface="Times New Roman" pitchFamily="18" charset="0"/>
                <a:cs typeface="Times New Roman" pitchFamily="18" charset="0"/>
              </a:rPr>
              <a:t>.</a:t>
            </a:r>
            <a:endParaRPr lang="zh-CN" altLang="zh-CN" sz="2800" dirty="0">
              <a:solidFill>
                <a:srgbClr val="FF0000"/>
              </a:solidFill>
              <a:latin typeface="Times New Roman" pitchFamily="18" charset="0"/>
              <a:cs typeface="Times New Roman" pitchFamily="18" charset="0"/>
            </a:endParaRPr>
          </a:p>
        </p:txBody>
      </p:sp>
      <p:pic>
        <p:nvPicPr>
          <p:cNvPr id="6" name="图片 5"/>
          <p:cNvPicPr/>
          <p:nvPr/>
        </p:nvPicPr>
        <p:blipFill>
          <a:blip r:embed="rId1" cstate="print">
            <a:duotone>
              <a:prstClr val="black"/>
              <a:schemeClr val="accent2">
                <a:tint val="45000"/>
                <a:satMod val="400000"/>
              </a:schemeClr>
            </a:duotone>
          </a:blip>
          <a:srcRect/>
          <a:stretch>
            <a:fillRect/>
          </a:stretch>
        </p:blipFill>
        <p:spPr bwMode="auto">
          <a:xfrm>
            <a:off x="6572264" y="2643182"/>
            <a:ext cx="2080047" cy="2282354"/>
          </a:xfrm>
          <a:prstGeom prst="rect">
            <a:avLst/>
          </a:prstGeom>
          <a:noFill/>
          <a:ln w="9525">
            <a:noFill/>
            <a:miter lim="800000"/>
            <a:headEnd/>
            <a:tailEnd/>
          </a:ln>
        </p:spPr>
      </p:pic>
      <p:graphicFrame>
        <p:nvGraphicFramePr>
          <p:cNvPr id="3" name="Object 2"/>
          <p:cNvGraphicFramePr>
            <a:graphicFrameLocks noChangeAspect="1"/>
          </p:cNvGraphicFramePr>
          <p:nvPr/>
        </p:nvGraphicFramePr>
        <p:xfrm>
          <a:off x="4688803" y="3499266"/>
          <a:ext cx="603277" cy="896938"/>
        </p:xfrm>
        <a:graphic>
          <a:graphicData uri="http://schemas.openxmlformats.org/presentationml/2006/ole">
            <mc:AlternateContent xmlns:mc="http://schemas.openxmlformats.org/markup-compatibility/2006">
              <mc:Choice xmlns:v="urn:schemas-microsoft-com:vml" Requires="v">
                <p:oleObj spid="_x0000_s8193" name="Equation" r:id="rId2" imgW="3657600" imgH="9448800" progId="Equation.DSMT4">
                  <p:embed/>
                </p:oleObj>
              </mc:Choice>
              <mc:Fallback>
                <p:oleObj name="Equation" r:id="rId2" imgW="3657600" imgH="9448800" progId="Equation.DSMT4">
                  <p:embed/>
                  <p:pic>
                    <p:nvPicPr>
                      <p:cNvPr id="0" name="图片 8192"/>
                      <p:cNvPicPr>
                        <a:picLocks noChangeAspect="1"/>
                      </p:cNvPicPr>
                      <p:nvPr/>
                    </p:nvPicPr>
                    <p:blipFill>
                      <a:blip r:embed="rId3"/>
                      <a:stretch>
                        <a:fillRect/>
                      </a:stretch>
                    </p:blipFill>
                    <p:spPr>
                      <a:xfrm>
                        <a:off x="4688803" y="3499266"/>
                        <a:ext cx="603277" cy="896938"/>
                      </a:xfrm>
                      <a:prstGeom prst="rect">
                        <a:avLst/>
                      </a:prstGeom>
                      <a:noFill/>
                      <a:ln w="9525">
                        <a:noFill/>
                        <a:miter/>
                      </a:ln>
                    </p:spPr>
                  </p:pic>
                </p:oleObj>
              </mc:Fallback>
            </mc:AlternateContent>
          </a:graphicData>
        </a:graphic>
      </p:graphicFrame>
      <p:graphicFrame>
        <p:nvGraphicFramePr>
          <p:cNvPr id="2" name="Object 3"/>
          <p:cNvGraphicFramePr>
            <a:graphicFrameLocks noChangeAspect="1"/>
          </p:cNvGraphicFramePr>
          <p:nvPr/>
        </p:nvGraphicFramePr>
        <p:xfrm>
          <a:off x="2051720" y="4219346"/>
          <a:ext cx="603250" cy="896937"/>
        </p:xfrm>
        <a:graphic>
          <a:graphicData uri="http://schemas.openxmlformats.org/presentationml/2006/ole">
            <mc:AlternateContent xmlns:mc="http://schemas.openxmlformats.org/markup-compatibility/2006">
              <mc:Choice xmlns:v="urn:schemas-microsoft-com:vml" Requires="v">
                <p:oleObj spid="_x0000_s8194" name="Equation" r:id="rId4" imgW="3657600" imgH="9448800" progId="Equation.DSMT4">
                  <p:embed/>
                </p:oleObj>
              </mc:Choice>
              <mc:Fallback>
                <p:oleObj name="Equation" r:id="rId4" imgW="3657600" imgH="9448800" progId="Equation.DSMT4">
                  <p:embed/>
                  <p:pic>
                    <p:nvPicPr>
                      <p:cNvPr id="0" name="图片 8193"/>
                      <p:cNvPicPr>
                        <a:picLocks noChangeAspect="1"/>
                      </p:cNvPicPr>
                      <p:nvPr/>
                    </p:nvPicPr>
                    <p:blipFill>
                      <a:blip r:embed="rId3"/>
                      <a:stretch>
                        <a:fillRect/>
                      </a:stretch>
                    </p:blipFill>
                    <p:spPr>
                      <a:xfrm>
                        <a:off x="2051720" y="4219346"/>
                        <a:ext cx="603250" cy="896937"/>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900" decel="100000" fill="hold"/>
                                        <p:tgtEl>
                                          <p:spTgt spid="9"/>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9"/>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2"/>
                                            </p:cond>
                                          </p:stCondLst>
                                          <p:endCondLst>
                                            <p:cond evt="onStopAudio" delay="0">
                                              <p:tgtEl>
                                                <p:sldTgt/>
                                              </p:tgtEl>
                                            </p:cond>
                                          </p:endCondLst>
                                        </p:cTn>
                                        <p:tgtEl>
                                          <p:sndTgt r:embed="rId5" name="type.wav"/>
                                        </p:tgtEl>
                                      </p:cMediaNode>
                                    </p:audio>
                                  </p:subTnLst>
                                </p:cTn>
                              </p:par>
                              <p:par>
                                <p:cTn id="18" presetID="55"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strVal val="#ppt_w*0.70"/>
                                          </p:val>
                                        </p:tav>
                                        <p:tav tm="100000">
                                          <p:val>
                                            <p:strVal val="#ppt_w"/>
                                          </p:val>
                                        </p:tav>
                                      </p:tavLst>
                                    </p:anim>
                                    <p:anim calcmode="lin" valueType="num">
                                      <p:cBhvr>
                                        <p:cTn id="21" dur="1000" fill="hold"/>
                                        <p:tgtEl>
                                          <p:spTgt spid="6"/>
                                        </p:tgtEl>
                                        <p:attrNameLst>
                                          <p:attrName>ppt_h</p:attrName>
                                        </p:attrNameLst>
                                      </p:cBhvr>
                                      <p:tavLst>
                                        <p:tav tm="0">
                                          <p:val>
                                            <p:strVal val="#ppt_h"/>
                                          </p:val>
                                        </p:tav>
                                        <p:tav tm="100000">
                                          <p:val>
                                            <p:strVal val="#ppt_h"/>
                                          </p:val>
                                        </p:tav>
                                      </p:tavLst>
                                    </p:anim>
                                    <p:animEffect transition="in" filter="fade">
                                      <p:cBhvr>
                                        <p:cTn id="22" dur="1000"/>
                                        <p:tgtEl>
                                          <p:spTgt spid="6"/>
                                        </p:tgtEl>
                                      </p:cBhvr>
                                    </p:animEffect>
                                  </p:childTnLst>
                                </p:cTn>
                              </p:par>
                              <p:par>
                                <p:cTn id="23" presetID="37"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900" decel="100000" fill="hold"/>
                                        <p:tgtEl>
                                          <p:spTgt spid="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900" decel="100000" fill="hold"/>
                                        <p:tgtEl>
                                          <p:spTgt spid="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1428736"/>
            <a:ext cx="7822082" cy="2492990"/>
          </a:xfrm>
          <a:prstGeom prst="rect">
            <a:avLst/>
          </a:prstGeom>
        </p:spPr>
        <p:txBody>
          <a:bodyPr wrap="square">
            <a:spAutoFit/>
          </a:bodyPr>
          <a:lstStyle/>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a:t>
            </a:r>
            <a:r>
              <a:rPr lang="zh-CN" altLang="en-US" sz="2400" dirty="0" smtClean="0">
                <a:latin typeface="楷体_GB2312" pitchFamily="49" charset="-122"/>
                <a:ea typeface="楷体_GB2312" pitchFamily="49" charset="-122"/>
                <a:cs typeface="Times New Roman" pitchFamily="18" charset="0"/>
              </a:rPr>
              <a:t>为</a:t>
            </a:r>
            <a:r>
              <a:rPr lang="zh-CN" altLang="zh-CN" sz="2400" dirty="0" smtClean="0">
                <a:latin typeface="Times New Roman" pitchFamily="18" charset="0"/>
                <a:ea typeface="楷体_GB2312" pitchFamily="49" charset="-122"/>
                <a:cs typeface="Times New Roman" pitchFamily="18" charset="0"/>
              </a:rPr>
              <a:t>了测量一个池塘的宽</a:t>
            </a:r>
            <a:r>
              <a:rPr lang="en-US" altLang="zh-CN" sz="2400" i="1" dirty="0" smtClean="0">
                <a:latin typeface="Times New Roman" pitchFamily="18" charset="0"/>
                <a:ea typeface="楷体_GB2312" pitchFamily="49" charset="-122"/>
                <a:cs typeface="Times New Roman" pitchFamily="18" charset="0"/>
              </a:rPr>
              <a:t>BC</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在池塘一侧的平地上选一点</a:t>
            </a:r>
            <a:r>
              <a:rPr lang="en-US" altLang="zh-CN" sz="2400" i="1" dirty="0" smtClean="0">
                <a:latin typeface="Times New Roman" pitchFamily="18" charset="0"/>
                <a:ea typeface="楷体_GB2312" pitchFamily="49" charset="-122"/>
                <a:cs typeface="Times New Roman" pitchFamily="18" charset="0"/>
              </a:rPr>
              <a:t>A</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再分别找出线段</a:t>
            </a:r>
            <a:r>
              <a:rPr lang="en-US" altLang="zh-CN" sz="2400" i="1" dirty="0" smtClean="0">
                <a:latin typeface="Times New Roman" pitchFamily="18" charset="0"/>
                <a:ea typeface="楷体_GB2312" pitchFamily="49" charset="-122"/>
                <a:cs typeface="Times New Roman" pitchFamily="18" charset="0"/>
              </a:rPr>
              <a:t>AB</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AC</a:t>
            </a:r>
            <a:r>
              <a:rPr lang="zh-CN" altLang="zh-CN" sz="2400" dirty="0" smtClean="0">
                <a:latin typeface="Times New Roman" pitchFamily="18" charset="0"/>
                <a:ea typeface="楷体_GB2312" pitchFamily="49" charset="-122"/>
                <a:cs typeface="Times New Roman" pitchFamily="18" charset="0"/>
              </a:rPr>
              <a:t>的中点</a:t>
            </a:r>
            <a:r>
              <a:rPr lang="en-US" altLang="zh-CN" sz="2400" i="1" dirty="0" smtClean="0">
                <a:latin typeface="Times New Roman" pitchFamily="18" charset="0"/>
                <a:ea typeface="楷体_GB2312" pitchFamily="49" charset="-122"/>
                <a:cs typeface="Times New Roman" pitchFamily="18" charset="0"/>
              </a:rPr>
              <a:t>D</a:t>
            </a:r>
            <a:r>
              <a:rPr lang="en-US" altLang="zh-CN" sz="2400" dirty="0" smtClean="0">
                <a:latin typeface="Times New Roman" pitchFamily="18" charset="0"/>
                <a:ea typeface="楷体_GB2312" pitchFamily="49" charset="-122"/>
                <a:cs typeface="Times New Roman" pitchFamily="18" charset="0"/>
              </a:rPr>
              <a:t>,</a:t>
            </a:r>
            <a:r>
              <a:rPr lang="en-US" altLang="zh-CN" sz="2400" i="1" dirty="0" smtClean="0">
                <a:latin typeface="Times New Roman" pitchFamily="18" charset="0"/>
                <a:ea typeface="楷体_GB2312" pitchFamily="49" charset="-122"/>
                <a:cs typeface="Times New Roman" pitchFamily="18" charset="0"/>
              </a:rPr>
              <a:t>E</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若测出</a:t>
            </a:r>
            <a:r>
              <a:rPr lang="en-US" altLang="zh-CN" sz="2400" i="1" dirty="0" smtClean="0">
                <a:latin typeface="Times New Roman" pitchFamily="18" charset="0"/>
                <a:ea typeface="楷体_GB2312" pitchFamily="49" charset="-122"/>
                <a:cs typeface="Times New Roman" pitchFamily="18" charset="0"/>
              </a:rPr>
              <a:t>DE</a:t>
            </a:r>
            <a:r>
              <a:rPr lang="zh-CN" altLang="zh-CN" sz="2400" dirty="0" smtClean="0">
                <a:latin typeface="Times New Roman" pitchFamily="18" charset="0"/>
                <a:ea typeface="楷体_GB2312" pitchFamily="49" charset="-122"/>
                <a:cs typeface="Times New Roman" pitchFamily="18" charset="0"/>
              </a:rPr>
              <a:t>的长</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就能求出池塘的宽</a:t>
            </a:r>
            <a:r>
              <a:rPr lang="en-US" altLang="zh-CN" sz="2400" i="1" dirty="0" smtClean="0">
                <a:latin typeface="Times New Roman" pitchFamily="18" charset="0"/>
                <a:ea typeface="楷体_GB2312" pitchFamily="49" charset="-122"/>
                <a:cs typeface="Times New Roman" pitchFamily="18" charset="0"/>
              </a:rPr>
              <a:t>BC</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你知道为什么吗</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今天这堂课我们就来探究其中的学问</a:t>
            </a:r>
            <a:r>
              <a:rPr lang="en-US" altLang="zh-CN" sz="2400" dirty="0" smtClean="0">
                <a:latin typeface="Times New Roman" pitchFamily="18" charset="0"/>
                <a:ea typeface="楷体_GB2312" pitchFamily="49" charset="-122"/>
                <a:cs typeface="Times New Roman" pitchFamily="18" charset="0"/>
              </a:rPr>
              <a:t>.</a:t>
            </a:r>
            <a:endParaRPr lang="zh-CN" altLang="zh-CN" sz="2400" dirty="0">
              <a:latin typeface="Times New Roman" pitchFamily="18" charset="0"/>
              <a:ea typeface="楷体_GB2312" pitchFamily="49" charset="-122"/>
              <a:cs typeface="Times New Roman" pitchFamily="18" charset="0"/>
            </a:endParaRPr>
          </a:p>
        </p:txBody>
      </p:sp>
      <p:sp>
        <p:nvSpPr>
          <p:cNvPr id="11" name="十二角星 10"/>
          <p:cNvSpPr/>
          <p:nvPr/>
        </p:nvSpPr>
        <p:spPr>
          <a:xfrm>
            <a:off x="1475656" y="319008"/>
            <a:ext cx="3427618" cy="1093768"/>
          </a:xfrm>
          <a:prstGeom prst="star12">
            <a:avLst/>
          </a:prstGeom>
        </p:spPr>
        <p:style>
          <a:lnRef idx="0">
            <a:schemeClr val="accent4"/>
          </a:lnRef>
          <a:fillRef idx="3">
            <a:schemeClr val="accent4"/>
          </a:fillRef>
          <a:effectRef idx="3">
            <a:schemeClr val="accent4"/>
          </a:effectRef>
          <a:fontRef idx="minor">
            <a:schemeClr val="lt1"/>
          </a:fontRef>
        </p:style>
        <p:txBody>
          <a:bodyPr wrap="none">
            <a:spAutoFit/>
          </a:bodyPr>
          <a:lstStyle/>
          <a:p>
            <a:r>
              <a:rPr lang="zh-CN" altLang="en-US" sz="3200" b="1" dirty="0" smtClean="0">
                <a:solidFill>
                  <a:schemeClr val="bg1"/>
                </a:solidFill>
                <a:latin typeface="Times New Roman" pitchFamily="18" charset="0"/>
                <a:ea typeface="隶书" pitchFamily="49" charset="-122"/>
                <a:cs typeface="Times New Roman" pitchFamily="18" charset="0"/>
              </a:rPr>
              <a:t>观察思考</a:t>
            </a:r>
            <a:endParaRPr lang="zh-CN" altLang="en-US" sz="3200" b="1" dirty="0">
              <a:solidFill>
                <a:schemeClr val="bg1"/>
              </a:solidFill>
              <a:latin typeface="Times New Roman" pitchFamily="18" charset="0"/>
              <a:ea typeface="隶书" pitchFamily="49" charset="-122"/>
              <a:cs typeface="Times New Roman" pitchFamily="18" charset="0"/>
            </a:endParaRPr>
          </a:p>
        </p:txBody>
      </p:sp>
      <p:pic>
        <p:nvPicPr>
          <p:cNvPr id="6" name="图片 5"/>
          <p:cNvPicPr/>
          <p:nvPr/>
        </p:nvPicPr>
        <p:blipFill>
          <a:blip r:embed="rId1" cstate="print">
            <a:duotone>
              <a:prstClr val="black"/>
              <a:schemeClr val="accent4">
                <a:tint val="45000"/>
                <a:satMod val="400000"/>
              </a:schemeClr>
            </a:duotone>
          </a:blip>
          <a:srcRect/>
          <a:stretch>
            <a:fillRect/>
          </a:stretch>
        </p:blipFill>
        <p:spPr bwMode="auto">
          <a:xfrm>
            <a:off x="2843808" y="3933056"/>
            <a:ext cx="2448272" cy="208823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55"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strVal val="#ppt_w*0.70"/>
                                          </p:val>
                                        </p:tav>
                                        <p:tav tm="100000">
                                          <p:val>
                                            <p:strVal val="#ppt_w"/>
                                          </p:val>
                                        </p:tav>
                                      </p:tavLst>
                                    </p:anim>
                                    <p:anim calcmode="lin" valueType="num">
                                      <p:cBhvr>
                                        <p:cTn id="11" dur="1000" fill="hold"/>
                                        <p:tgtEl>
                                          <p:spTgt spid="6"/>
                                        </p:tgtEl>
                                        <p:attrNameLst>
                                          <p:attrName>ppt_h</p:attrName>
                                        </p:attrNameLst>
                                      </p:cBhvr>
                                      <p:tavLst>
                                        <p:tav tm="0">
                                          <p:val>
                                            <p:strVal val="#ppt_h"/>
                                          </p:val>
                                        </p:tav>
                                        <p:tav tm="100000">
                                          <p:val>
                                            <p:strVal val="#ppt_h"/>
                                          </p:val>
                                        </p:tav>
                                      </p:tavLst>
                                    </p:anim>
                                    <p:animEffect transition="in" filter="fade">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11560" y="797024"/>
            <a:ext cx="7992888" cy="1191816"/>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4.</a:t>
            </a:r>
            <a:r>
              <a:rPr lang="zh-CN" altLang="zh-CN" sz="3200" dirty="0" smtClean="0">
                <a:latin typeface="Times New Roman" pitchFamily="18" charset="0"/>
                <a:cs typeface="Times New Roman" pitchFamily="18" charset="0"/>
              </a:rPr>
              <a:t>如图</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E,F,G,H</a:t>
            </a:r>
            <a:r>
              <a:rPr lang="zh-CN" altLang="zh-CN" sz="3200" dirty="0" smtClean="0">
                <a:latin typeface="Times New Roman" pitchFamily="18" charset="0"/>
                <a:cs typeface="Times New Roman" pitchFamily="18" charset="0"/>
              </a:rPr>
              <a:t>分别是</a:t>
            </a:r>
            <a:r>
              <a:rPr lang="en-US" altLang="zh-CN" sz="3200" i="1" dirty="0" smtClean="0">
                <a:latin typeface="Times New Roman" pitchFamily="18" charset="0"/>
                <a:cs typeface="Times New Roman" pitchFamily="18" charset="0"/>
              </a:rPr>
              <a:t>AB,BC,CD,DA</a:t>
            </a:r>
            <a:r>
              <a:rPr lang="zh-CN" altLang="zh-CN" sz="3200" dirty="0" smtClean="0">
                <a:latin typeface="Times New Roman" pitchFamily="18" charset="0"/>
                <a:cs typeface="Times New Roman" pitchFamily="18" charset="0"/>
              </a:rPr>
              <a:t>的中点</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求证四边形</a:t>
            </a:r>
            <a:r>
              <a:rPr lang="en-US" altLang="zh-CN" sz="3200" i="1" dirty="0" smtClean="0">
                <a:latin typeface="Times New Roman" pitchFamily="18" charset="0"/>
                <a:cs typeface="Times New Roman" pitchFamily="18" charset="0"/>
              </a:rPr>
              <a:t>EFGH</a:t>
            </a:r>
            <a:r>
              <a:rPr lang="zh-CN" altLang="zh-CN" sz="3200" dirty="0" smtClean="0">
                <a:latin typeface="Times New Roman" pitchFamily="18" charset="0"/>
                <a:cs typeface="Times New Roman" pitchFamily="18" charset="0"/>
              </a:rPr>
              <a:t>是平行四边形</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9" name="矩形 8"/>
          <p:cNvSpPr/>
          <p:nvPr/>
        </p:nvSpPr>
        <p:spPr>
          <a:xfrm>
            <a:off x="323528" y="2265834"/>
            <a:ext cx="5688632" cy="3539430"/>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证明</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连接</a:t>
            </a:r>
            <a:r>
              <a:rPr lang="en-US" altLang="zh-CN" sz="3200" i="1" dirty="0" smtClean="0">
                <a:solidFill>
                  <a:srgbClr val="FF0000"/>
                </a:solidFill>
                <a:latin typeface="Times New Roman" pitchFamily="18" charset="0"/>
                <a:cs typeface="Times New Roman" pitchFamily="18" charset="0"/>
              </a:rPr>
              <a:t>AC</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如图所示</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G,H</a:t>
            </a:r>
            <a:r>
              <a:rPr lang="zh-CN" altLang="zh-CN" sz="3200" dirty="0" smtClean="0">
                <a:solidFill>
                  <a:srgbClr val="FF0000"/>
                </a:solidFill>
                <a:latin typeface="Times New Roman" pitchFamily="18" charset="0"/>
                <a:cs typeface="Times New Roman" pitchFamily="18" charset="0"/>
              </a:rPr>
              <a:t>分别是</a:t>
            </a:r>
            <a:r>
              <a:rPr lang="en-US" altLang="zh-CN" sz="3200" i="1" dirty="0" smtClean="0">
                <a:solidFill>
                  <a:srgbClr val="FF0000"/>
                </a:solidFill>
                <a:latin typeface="Times New Roman" pitchFamily="18" charset="0"/>
                <a:cs typeface="Times New Roman" pitchFamily="18" charset="0"/>
              </a:rPr>
              <a:t>CD,AD</a:t>
            </a:r>
            <a:r>
              <a:rPr lang="zh-CN" altLang="zh-CN" sz="3200" dirty="0" smtClean="0">
                <a:solidFill>
                  <a:srgbClr val="FF0000"/>
                </a:solidFill>
                <a:latin typeface="Times New Roman" pitchFamily="18" charset="0"/>
                <a:cs typeface="Times New Roman" pitchFamily="18" charset="0"/>
              </a:rPr>
              <a:t>的中点</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a:t>
            </a:r>
            <a:r>
              <a:rPr lang="en-US" altLang="zh-CN" sz="3200" dirty="0" smtClean="0">
                <a:solidFill>
                  <a:srgbClr val="FF0000"/>
                </a:solidFill>
                <a:latin typeface="Times New Roman" pitchFamily="18" charset="0"/>
                <a:cs typeface="Times New Roman" pitchFamily="18" charset="0"/>
              </a:rPr>
              <a:t>2</a:t>
            </a:r>
            <a:r>
              <a:rPr lang="en-US" altLang="zh-CN" sz="3200" i="1" dirty="0" smtClean="0">
                <a:solidFill>
                  <a:srgbClr val="FF0000"/>
                </a:solidFill>
                <a:latin typeface="Times New Roman" pitchFamily="18" charset="0"/>
                <a:cs typeface="Times New Roman" pitchFamily="18" charset="0"/>
              </a:rPr>
              <a:t>GH=AC</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且</a:t>
            </a:r>
            <a:r>
              <a:rPr lang="en-US" altLang="zh-CN" sz="3200" i="1" dirty="0" smtClean="0">
                <a:solidFill>
                  <a:srgbClr val="FF0000"/>
                </a:solidFill>
                <a:latin typeface="Times New Roman" pitchFamily="18" charset="0"/>
                <a:cs typeface="Times New Roman" pitchFamily="18" charset="0"/>
              </a:rPr>
              <a:t>GH</a:t>
            </a:r>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AC</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E,F</a:t>
            </a:r>
            <a:r>
              <a:rPr lang="zh-CN" altLang="zh-CN" sz="3200" dirty="0" smtClean="0">
                <a:solidFill>
                  <a:srgbClr val="FF0000"/>
                </a:solidFill>
                <a:latin typeface="Times New Roman" pitchFamily="18" charset="0"/>
                <a:cs typeface="Times New Roman" pitchFamily="18" charset="0"/>
              </a:rPr>
              <a:t>分别是</a:t>
            </a:r>
            <a:r>
              <a:rPr lang="en-US" altLang="zh-CN" sz="3200" i="1" dirty="0" smtClean="0">
                <a:solidFill>
                  <a:srgbClr val="FF0000"/>
                </a:solidFill>
                <a:latin typeface="Times New Roman" pitchFamily="18" charset="0"/>
                <a:cs typeface="Times New Roman" pitchFamily="18" charset="0"/>
              </a:rPr>
              <a:t>AB,BC</a:t>
            </a:r>
            <a:r>
              <a:rPr lang="zh-CN" altLang="zh-CN" sz="3200" dirty="0" smtClean="0">
                <a:solidFill>
                  <a:srgbClr val="FF0000"/>
                </a:solidFill>
                <a:latin typeface="Times New Roman" pitchFamily="18" charset="0"/>
                <a:cs typeface="Times New Roman" pitchFamily="18" charset="0"/>
              </a:rPr>
              <a:t>的中点</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a:t>
            </a:r>
            <a:r>
              <a:rPr lang="en-US" altLang="zh-CN" sz="3200" dirty="0" smtClean="0">
                <a:solidFill>
                  <a:srgbClr val="FF0000"/>
                </a:solidFill>
                <a:latin typeface="Times New Roman" pitchFamily="18" charset="0"/>
                <a:cs typeface="Times New Roman" pitchFamily="18" charset="0"/>
              </a:rPr>
              <a:t>2</a:t>
            </a:r>
            <a:r>
              <a:rPr lang="en-US" altLang="zh-CN" sz="3200" i="1" dirty="0" smtClean="0">
                <a:solidFill>
                  <a:srgbClr val="FF0000"/>
                </a:solidFill>
                <a:latin typeface="Times New Roman" pitchFamily="18" charset="0"/>
                <a:cs typeface="Times New Roman" pitchFamily="18" charset="0"/>
              </a:rPr>
              <a:t>EF=AC</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且</a:t>
            </a:r>
            <a:r>
              <a:rPr lang="en-US" altLang="zh-CN" sz="3200" i="1" dirty="0" smtClean="0">
                <a:solidFill>
                  <a:srgbClr val="FF0000"/>
                </a:solidFill>
                <a:latin typeface="Times New Roman" pitchFamily="18" charset="0"/>
                <a:cs typeface="Times New Roman" pitchFamily="18" charset="0"/>
              </a:rPr>
              <a:t>EF</a:t>
            </a:r>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AC</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EF=GH,EF</a:t>
            </a:r>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GH</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∴四边形</a:t>
            </a:r>
            <a:r>
              <a:rPr lang="en-US" altLang="zh-CN" sz="3200" i="1" dirty="0" smtClean="0">
                <a:solidFill>
                  <a:srgbClr val="FF0000"/>
                </a:solidFill>
                <a:latin typeface="Times New Roman" pitchFamily="18" charset="0"/>
                <a:cs typeface="Times New Roman" pitchFamily="18" charset="0"/>
              </a:rPr>
              <a:t>EFGH</a:t>
            </a:r>
            <a:r>
              <a:rPr lang="zh-CN" altLang="zh-CN" sz="3200" dirty="0" smtClean="0">
                <a:solidFill>
                  <a:srgbClr val="FF0000"/>
                </a:solidFill>
                <a:latin typeface="Times New Roman" pitchFamily="18" charset="0"/>
                <a:cs typeface="Times New Roman" pitchFamily="18" charset="0"/>
              </a:rPr>
              <a:t>是平行四边形</a:t>
            </a:r>
            <a:r>
              <a:rPr lang="en-US" altLang="zh-CN" sz="3200" dirty="0" smtClean="0">
                <a:solidFill>
                  <a:srgbClr val="FF0000"/>
                </a:solidFill>
                <a:latin typeface="Times New Roman" pitchFamily="18" charset="0"/>
                <a:cs typeface="Times New Roman" pitchFamily="18" charset="0"/>
              </a:rPr>
              <a:t>.</a:t>
            </a:r>
            <a:endParaRPr lang="zh-CN" altLang="zh-CN" sz="3200" dirty="0">
              <a:solidFill>
                <a:srgbClr val="FF0000"/>
              </a:solidFill>
              <a:latin typeface="Times New Roman" pitchFamily="18" charset="0"/>
              <a:cs typeface="Times New Roman" pitchFamily="18" charset="0"/>
            </a:endParaRPr>
          </a:p>
        </p:txBody>
      </p:sp>
      <p:pic>
        <p:nvPicPr>
          <p:cNvPr id="8" name="图片 7"/>
          <p:cNvPicPr/>
          <p:nvPr/>
        </p:nvPicPr>
        <p:blipFill>
          <a:blip r:embed="rId1" cstate="print">
            <a:duotone>
              <a:prstClr val="black"/>
              <a:schemeClr val="accent3">
                <a:tint val="45000"/>
                <a:satMod val="400000"/>
              </a:schemeClr>
            </a:duotone>
          </a:blip>
          <a:srcRect/>
          <a:stretch>
            <a:fillRect/>
          </a:stretch>
        </p:blipFill>
        <p:spPr bwMode="auto">
          <a:xfrm>
            <a:off x="6300192" y="2808163"/>
            <a:ext cx="2171105" cy="2133005"/>
          </a:xfrm>
          <a:prstGeom prst="rect">
            <a:avLst/>
          </a:prstGeom>
          <a:noFill/>
          <a:ln w="9525">
            <a:noFill/>
            <a:miter lim="800000"/>
            <a:headEnd/>
            <a:tailEnd/>
          </a:ln>
        </p:spPr>
      </p:pic>
      <p:sp>
        <p:nvSpPr>
          <p:cNvPr id="10" name="动作按钮: 第一张 9">
            <a:hlinkClick r:id="" action="ppaction://hlinkshowjump?jump=firstslide" highlightClick="1"/>
          </p:cNvPr>
          <p:cNvSpPr/>
          <p:nvPr/>
        </p:nvSpPr>
        <p:spPr>
          <a:xfrm>
            <a:off x="7215206" y="6143644"/>
            <a:ext cx="571504" cy="57150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par>
                                <p:cTn id="17" presetID="55"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strVal val="#ppt_w*0.70"/>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animEffect transition="in" filter="fade">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067252"/>
            <a:ext cx="8568952" cy="1569660"/>
          </a:xfrm>
          <a:prstGeom prst="rect">
            <a:avLst/>
          </a:prstGeom>
        </p:spPr>
        <p:txBody>
          <a:bodyPr wrap="square">
            <a:spAutoFit/>
          </a:bodyPr>
          <a:lstStyle/>
          <a:p>
            <a:r>
              <a:rPr lang="zh-CN" altLang="zh-CN" sz="3200" b="1"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如图</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D</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E</a:t>
            </a:r>
            <a:r>
              <a:rPr lang="zh-CN" altLang="zh-CN" sz="3200" dirty="0" smtClean="0">
                <a:latin typeface="Times New Roman" pitchFamily="18" charset="0"/>
                <a:cs typeface="Times New Roman" pitchFamily="18" charset="0"/>
              </a:rPr>
              <a:t>分别是</a:t>
            </a:r>
            <a:r>
              <a:rPr lang="en-US" altLang="zh-CN" sz="3200" i="1" dirty="0" smtClean="0">
                <a:latin typeface="Times New Roman" pitchFamily="18" charset="0"/>
                <a:cs typeface="Times New Roman" pitchFamily="18" charset="0"/>
              </a:rPr>
              <a:t>AB</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AC</a:t>
            </a:r>
            <a:r>
              <a:rPr lang="zh-CN" altLang="zh-CN" sz="3200" dirty="0" smtClean="0">
                <a:latin typeface="Times New Roman" pitchFamily="18" charset="0"/>
                <a:cs typeface="Times New Roman" pitchFamily="18" charset="0"/>
              </a:rPr>
              <a:t>的中点</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连接</a:t>
            </a:r>
            <a:r>
              <a:rPr lang="en-US" altLang="zh-CN" sz="3200" i="1" dirty="0" smtClean="0">
                <a:latin typeface="Times New Roman" pitchFamily="18" charset="0"/>
                <a:cs typeface="Times New Roman" pitchFamily="18" charset="0"/>
              </a:rPr>
              <a:t>DE</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像</a:t>
            </a:r>
            <a:r>
              <a:rPr lang="en-US" altLang="zh-CN" sz="3200" i="1" dirty="0" smtClean="0">
                <a:latin typeface="Times New Roman" pitchFamily="18" charset="0"/>
                <a:cs typeface="Times New Roman" pitchFamily="18" charset="0"/>
              </a:rPr>
              <a:t>DE</a:t>
            </a:r>
            <a:r>
              <a:rPr lang="zh-CN" altLang="zh-CN" sz="3200" dirty="0" smtClean="0">
                <a:latin typeface="Times New Roman" pitchFamily="18" charset="0"/>
                <a:cs typeface="Times New Roman" pitchFamily="18" charset="0"/>
              </a:rPr>
              <a:t>这样</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连接三角形两边中点的线段叫做三角形的中位线</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grpSp>
        <p:nvGrpSpPr>
          <p:cNvPr id="6" name="Group 4"/>
          <p:cNvGrpSpPr/>
          <p:nvPr/>
        </p:nvGrpSpPr>
        <p:grpSpPr bwMode="auto">
          <a:xfrm>
            <a:off x="6215105" y="71414"/>
            <a:ext cx="2857489" cy="1000108"/>
            <a:chOff x="45" y="0"/>
            <a:chExt cx="1664" cy="635"/>
          </a:xfrm>
        </p:grpSpPr>
        <p:pic>
          <p:nvPicPr>
            <p:cNvPr id="7" name="Picture 5"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6" y="0"/>
              <a:ext cx="1633" cy="635"/>
            </a:xfrm>
            <a:prstGeom prst="rect">
              <a:avLst/>
            </a:prstGeom>
            <a:noFill/>
            <a:ln w="9525">
              <a:noFill/>
              <a:miter lim="800000"/>
              <a:headEnd/>
              <a:tailEnd/>
            </a:ln>
          </p:spPr>
        </p:pic>
        <p:sp>
          <p:nvSpPr>
            <p:cNvPr id="8" name="Rectangle 2"/>
            <p:cNvSpPr txBox="1">
              <a:spLocks noChangeArrowheads="1"/>
            </p:cNvSpPr>
            <p:nvPr/>
          </p:nvSpPr>
          <p:spPr bwMode="auto">
            <a:xfrm>
              <a:off x="45" y="55"/>
              <a:ext cx="1497" cy="535"/>
            </a:xfrm>
            <a:prstGeom prst="rect">
              <a:avLst/>
            </a:prstGeom>
            <a:noFill/>
            <a:ln w="9525">
              <a:noFill/>
              <a:miter lim="800000"/>
            </a:ln>
          </p:spPr>
          <p:txBody>
            <a:bodyPr lIns="91403" tIns="45700" rIns="91403" bIns="45700" anchor="ctr"/>
            <a:lstStyle/>
            <a:p>
              <a:pPr algn="r" defTabSz="923925">
                <a:buFont typeface="Arial" charset="0"/>
                <a:buNone/>
              </a:pPr>
              <a:r>
                <a:rPr lang="zh-CN" altLang="en-US" sz="3200" b="1" dirty="0">
                  <a:solidFill>
                    <a:srgbClr val="CC0000"/>
                  </a:solidFill>
                  <a:latin typeface="Times New Roman" pitchFamily="18" charset="0"/>
                  <a:ea typeface="黑体" pitchFamily="2" charset="-122"/>
                  <a:cs typeface="Times New Roman" pitchFamily="18" charset="0"/>
                </a:rPr>
                <a:t>学 习 新 知</a:t>
              </a:r>
            </a:p>
          </p:txBody>
        </p:sp>
      </p:grpSp>
      <p:pic>
        <p:nvPicPr>
          <p:cNvPr id="9" name="图片 8"/>
          <p:cNvPicPr/>
          <p:nvPr/>
        </p:nvPicPr>
        <p:blipFill>
          <a:blip r:embed="rId2" cstate="print">
            <a:duotone>
              <a:prstClr val="black"/>
              <a:schemeClr val="accent2">
                <a:tint val="45000"/>
                <a:satMod val="400000"/>
              </a:schemeClr>
            </a:duotone>
          </a:blip>
          <a:srcRect/>
          <a:stretch>
            <a:fillRect/>
          </a:stretch>
        </p:blipFill>
        <p:spPr bwMode="auto">
          <a:xfrm>
            <a:off x="7020272" y="2348880"/>
            <a:ext cx="1599803" cy="2166913"/>
          </a:xfrm>
          <a:prstGeom prst="rect">
            <a:avLst/>
          </a:prstGeom>
          <a:noFill/>
          <a:ln w="9525">
            <a:noFill/>
            <a:miter lim="800000"/>
            <a:headEnd/>
            <a:tailEnd/>
          </a:ln>
        </p:spPr>
      </p:pic>
      <p:sp>
        <p:nvSpPr>
          <p:cNvPr id="10" name="矩形 9"/>
          <p:cNvSpPr/>
          <p:nvPr/>
        </p:nvSpPr>
        <p:spPr>
          <a:xfrm>
            <a:off x="251520" y="2636912"/>
            <a:ext cx="8568952" cy="1077218"/>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D</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E</a:t>
            </a:r>
            <a:r>
              <a:rPr lang="zh-CN" altLang="zh-CN" sz="3200" dirty="0" smtClean="0">
                <a:solidFill>
                  <a:srgbClr val="FF0000"/>
                </a:solidFill>
                <a:latin typeface="Times New Roman" pitchFamily="18" charset="0"/>
                <a:cs typeface="Times New Roman" pitchFamily="18" charset="0"/>
              </a:rPr>
              <a:t>分别为</a:t>
            </a:r>
            <a:r>
              <a:rPr lang="en-US" altLang="zh-CN" sz="3200" i="1" dirty="0" smtClean="0">
                <a:solidFill>
                  <a:srgbClr val="FF0000"/>
                </a:solidFill>
                <a:latin typeface="Times New Roman" pitchFamily="18" charset="0"/>
                <a:cs typeface="Times New Roman" pitchFamily="18" charset="0"/>
              </a:rPr>
              <a:t>AB</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AC</a:t>
            </a:r>
            <a:r>
              <a:rPr lang="zh-CN" altLang="zh-CN" sz="3200" dirty="0" smtClean="0">
                <a:solidFill>
                  <a:srgbClr val="FF0000"/>
                </a:solidFill>
                <a:latin typeface="Times New Roman" pitchFamily="18" charset="0"/>
                <a:cs typeface="Times New Roman" pitchFamily="18" charset="0"/>
              </a:rPr>
              <a:t>的中点</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en-US" altLang="zh-CN" sz="3200" dirty="0" smtClean="0">
                <a:solidFill>
                  <a:srgbClr val="FF0000"/>
                </a:solidFill>
                <a:latin typeface="Times New Roman" pitchFamily="18" charset="0"/>
                <a:cs typeface="Times New Roman" pitchFamily="18" charset="0"/>
              </a:rPr>
              <a:t> </a:t>
            </a:r>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DE</a:t>
            </a:r>
            <a:r>
              <a:rPr lang="zh-CN" altLang="zh-CN" sz="3200" dirty="0" smtClean="0">
                <a:solidFill>
                  <a:srgbClr val="FF0000"/>
                </a:solidFill>
                <a:latin typeface="Times New Roman" pitchFamily="18" charset="0"/>
                <a:cs typeface="Times New Roman" pitchFamily="18" charset="0"/>
              </a:rPr>
              <a:t>为</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ABC</a:t>
            </a:r>
            <a:r>
              <a:rPr lang="zh-CN" altLang="zh-CN" sz="3200" dirty="0" smtClean="0">
                <a:solidFill>
                  <a:srgbClr val="FF0000"/>
                </a:solidFill>
                <a:latin typeface="Times New Roman" pitchFamily="18" charset="0"/>
                <a:cs typeface="Times New Roman" pitchFamily="18" charset="0"/>
              </a:rPr>
              <a:t>的中位线</a:t>
            </a:r>
            <a:r>
              <a:rPr lang="en-US" altLang="zh-CN" sz="3200" dirty="0" smtClean="0">
                <a:solidFill>
                  <a:srgbClr val="FF0000"/>
                </a:solidFill>
                <a:latin typeface="Times New Roman" pitchFamily="18" charset="0"/>
                <a:cs typeface="Times New Roman" pitchFamily="18" charset="0"/>
              </a:rPr>
              <a:t>.</a:t>
            </a:r>
            <a:endParaRPr lang="zh-CN" altLang="zh-CN" sz="3200" dirty="0" smtClean="0">
              <a:solidFill>
                <a:srgbClr val="FF0000"/>
              </a:solidFill>
              <a:latin typeface="Times New Roman" pitchFamily="18" charset="0"/>
              <a:cs typeface="Times New Roman" pitchFamily="18" charset="0"/>
            </a:endParaRPr>
          </a:p>
        </p:txBody>
      </p:sp>
      <p:sp>
        <p:nvSpPr>
          <p:cNvPr id="11" name="矩形 10"/>
          <p:cNvSpPr/>
          <p:nvPr/>
        </p:nvSpPr>
        <p:spPr>
          <a:xfrm>
            <a:off x="403920" y="5151383"/>
            <a:ext cx="8568952" cy="584775"/>
          </a:xfrm>
          <a:prstGeom prst="rect">
            <a:avLst/>
          </a:prstGeom>
        </p:spPr>
        <p:txBody>
          <a:bodyPr wrap="square">
            <a:spAutoFit/>
          </a:bodyPr>
          <a:lstStyle/>
          <a:p>
            <a:r>
              <a:rPr lang="zh-CN" altLang="zh-CN" sz="3200" dirty="0" smtClean="0">
                <a:latin typeface="Times New Roman" pitchFamily="18" charset="0"/>
                <a:cs typeface="Times New Roman" pitchFamily="18" charset="0"/>
              </a:rPr>
              <a:t>三角形有几条中位线</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你能画出来吗</a:t>
            </a:r>
            <a:r>
              <a:rPr lang="en-US" altLang="zh-CN" sz="3200" dirty="0" smtClean="0">
                <a:latin typeface="Times New Roman" pitchFamily="18" charset="0"/>
                <a:cs typeface="Times New Roman" pitchFamily="18" charset="0"/>
              </a:rPr>
              <a:t>?</a:t>
            </a:r>
            <a:endParaRPr lang="zh-CN" altLang="zh-CN" sz="3200" dirty="0" smtClean="0">
              <a:solidFill>
                <a:srgbClr val="FF0000"/>
              </a:solidFill>
              <a:latin typeface="Times New Roman" pitchFamily="18" charset="0"/>
              <a:cs typeface="Times New Roman" pitchFamily="18" charset="0"/>
            </a:endParaRPr>
          </a:p>
        </p:txBody>
      </p:sp>
      <p:sp>
        <p:nvSpPr>
          <p:cNvPr id="12" name="矩形 11"/>
          <p:cNvSpPr/>
          <p:nvPr/>
        </p:nvSpPr>
        <p:spPr>
          <a:xfrm>
            <a:off x="642910" y="5786454"/>
            <a:ext cx="5500726" cy="584775"/>
          </a:xfrm>
          <a:prstGeom prst="rect">
            <a:avLst/>
          </a:prstGeom>
        </p:spPr>
        <p:txBody>
          <a:bodyPr wrap="square">
            <a:spAutoFit/>
          </a:bodyPr>
          <a:lstStyle/>
          <a:p>
            <a:r>
              <a:rPr lang="zh-CN" altLang="en-US" sz="3200" dirty="0" smtClean="0">
                <a:solidFill>
                  <a:srgbClr val="FF0000"/>
                </a:solidFill>
                <a:latin typeface="Times New Roman" pitchFamily="18" charset="0"/>
                <a:cs typeface="Times New Roman" pitchFamily="18" charset="0"/>
              </a:rPr>
              <a:t>三角形中有</a:t>
            </a:r>
            <a:r>
              <a:rPr lang="zh-CN" altLang="zh-CN" sz="3200" dirty="0" smtClean="0">
                <a:solidFill>
                  <a:srgbClr val="FF0000"/>
                </a:solidFill>
                <a:latin typeface="Times New Roman" pitchFamily="18" charset="0"/>
                <a:cs typeface="Times New Roman" pitchFamily="18" charset="0"/>
              </a:rPr>
              <a:t>三条中位线</a:t>
            </a:r>
          </a:p>
        </p:txBody>
      </p:sp>
      <p:pic>
        <p:nvPicPr>
          <p:cNvPr id="13" name="图片 12"/>
          <p:cNvPicPr/>
          <p:nvPr/>
        </p:nvPicPr>
        <p:blipFill>
          <a:blip r:embed="rId3" cstate="print">
            <a:duotone>
              <a:prstClr val="black"/>
              <a:schemeClr val="accent6">
                <a:tint val="45000"/>
                <a:satMod val="400000"/>
              </a:schemeClr>
            </a:duotone>
          </a:blip>
          <a:srcRect/>
          <a:stretch>
            <a:fillRect/>
          </a:stretch>
        </p:blipFill>
        <p:spPr bwMode="auto">
          <a:xfrm>
            <a:off x="6643702" y="2571744"/>
            <a:ext cx="1777727" cy="2300833"/>
          </a:xfrm>
          <a:prstGeom prst="rect">
            <a:avLst/>
          </a:prstGeom>
          <a:noFill/>
          <a:ln w="9525">
            <a:noFill/>
            <a:miter lim="800000"/>
            <a:headEnd/>
            <a:tailEnd/>
          </a:ln>
        </p:spPr>
      </p:pic>
      <p:sp>
        <p:nvSpPr>
          <p:cNvPr id="14" name="矩形 13"/>
          <p:cNvSpPr/>
          <p:nvPr/>
        </p:nvSpPr>
        <p:spPr>
          <a:xfrm>
            <a:off x="403920" y="3861048"/>
            <a:ext cx="8568952" cy="1077218"/>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DE</a:t>
            </a:r>
            <a:r>
              <a:rPr lang="zh-CN" altLang="zh-CN" sz="3200" dirty="0" smtClean="0">
                <a:solidFill>
                  <a:srgbClr val="FF0000"/>
                </a:solidFill>
                <a:latin typeface="Times New Roman" pitchFamily="18" charset="0"/>
                <a:cs typeface="Times New Roman" pitchFamily="18" charset="0"/>
              </a:rPr>
              <a:t>为</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ABC</a:t>
            </a:r>
            <a:r>
              <a:rPr lang="zh-CN" altLang="zh-CN" sz="3200" dirty="0" smtClean="0">
                <a:solidFill>
                  <a:srgbClr val="FF0000"/>
                </a:solidFill>
                <a:latin typeface="Times New Roman" pitchFamily="18" charset="0"/>
                <a:cs typeface="Times New Roman" pitchFamily="18" charset="0"/>
              </a:rPr>
              <a:t>的中位线</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r>
              <a:rPr lang="en-US" altLang="zh-CN" sz="3200" dirty="0" smtClean="0">
                <a:solidFill>
                  <a:srgbClr val="FF0000"/>
                </a:solidFill>
                <a:latin typeface="Times New Roman" pitchFamily="18" charset="0"/>
                <a:cs typeface="Times New Roman" pitchFamily="18" charset="0"/>
              </a:rPr>
              <a:t> </a:t>
            </a:r>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D</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E</a:t>
            </a:r>
            <a:r>
              <a:rPr lang="zh-CN" altLang="zh-CN" sz="3200" dirty="0" smtClean="0">
                <a:solidFill>
                  <a:srgbClr val="FF0000"/>
                </a:solidFill>
                <a:latin typeface="Times New Roman" pitchFamily="18" charset="0"/>
                <a:cs typeface="Times New Roman" pitchFamily="18" charset="0"/>
              </a:rPr>
              <a:t>分别为</a:t>
            </a:r>
            <a:r>
              <a:rPr lang="en-US" altLang="zh-CN" sz="3200" i="1" dirty="0" smtClean="0">
                <a:solidFill>
                  <a:srgbClr val="FF0000"/>
                </a:solidFill>
                <a:latin typeface="Times New Roman" pitchFamily="18" charset="0"/>
                <a:cs typeface="Times New Roman" pitchFamily="18" charset="0"/>
              </a:rPr>
              <a:t>AB</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AC</a:t>
            </a:r>
            <a:r>
              <a:rPr lang="zh-CN" altLang="zh-CN" sz="3200" dirty="0" smtClean="0">
                <a:solidFill>
                  <a:srgbClr val="FF0000"/>
                </a:solidFill>
                <a:latin typeface="Times New Roman" pitchFamily="18" charset="0"/>
                <a:cs typeface="Times New Roman" pitchFamily="18" charset="0"/>
              </a:rPr>
              <a:t>的中点</a:t>
            </a:r>
            <a:r>
              <a:rPr lang="en-US" altLang="zh-CN" sz="3200" dirty="0" smtClean="0">
                <a:solidFill>
                  <a:srgbClr val="FF0000"/>
                </a:solidFill>
                <a:latin typeface="Times New Roman" pitchFamily="18" charset="0"/>
                <a:cs typeface="Times New Roman" pitchFamily="18" charset="0"/>
              </a:rPr>
              <a:t>.</a:t>
            </a:r>
            <a:endParaRPr lang="zh-CN" altLang="zh-CN" sz="3200"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strVal val="#ppt_w*0.70"/>
                                          </p:val>
                                        </p:tav>
                                        <p:tav tm="100000">
                                          <p:val>
                                            <p:strVal val="#ppt_w"/>
                                          </p:val>
                                        </p:tav>
                                      </p:tavLst>
                                    </p:anim>
                                    <p:anim calcmode="lin" valueType="num">
                                      <p:cBhvr>
                                        <p:cTn id="27" dur="1000" fill="hold"/>
                                        <p:tgtEl>
                                          <p:spTgt spid="14"/>
                                        </p:tgtEl>
                                        <p:attrNameLst>
                                          <p:attrName>ppt_h</p:attrName>
                                        </p:attrNameLst>
                                      </p:cBhvr>
                                      <p:tavLst>
                                        <p:tav tm="0">
                                          <p:val>
                                            <p:strVal val="#ppt_h"/>
                                          </p:val>
                                        </p:tav>
                                        <p:tav tm="100000">
                                          <p:val>
                                            <p:strVal val="#ppt_h"/>
                                          </p:val>
                                        </p:tav>
                                      </p:tavLst>
                                    </p:anim>
                                    <p:animEffect transition="in" filter="fade">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strVal val="#ppt_w*0.70"/>
                                          </p:val>
                                        </p:tav>
                                        <p:tav tm="100000">
                                          <p:val>
                                            <p:strVal val="#ppt_w"/>
                                          </p:val>
                                        </p:tav>
                                      </p:tavLst>
                                    </p:anim>
                                    <p:anim calcmode="lin" valueType="num">
                                      <p:cBhvr>
                                        <p:cTn id="34" dur="1000" fill="hold"/>
                                        <p:tgtEl>
                                          <p:spTgt spid="11"/>
                                        </p:tgtEl>
                                        <p:attrNameLst>
                                          <p:attrName>ppt_h</p:attrName>
                                        </p:attrNameLst>
                                      </p:cBhvr>
                                      <p:tavLst>
                                        <p:tav tm="0">
                                          <p:val>
                                            <p:strVal val="#ppt_h"/>
                                          </p:val>
                                        </p:tav>
                                        <p:tav tm="100000">
                                          <p:val>
                                            <p:strVal val="#ppt_h"/>
                                          </p:val>
                                        </p:tav>
                                      </p:tavLst>
                                    </p:anim>
                                    <p:animEffect transition="in" filter="fade">
                                      <p:cBhvr>
                                        <p:cTn id="35" dur="10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1000" fill="hold"/>
                                        <p:tgtEl>
                                          <p:spTgt spid="12"/>
                                        </p:tgtEl>
                                        <p:attrNameLst>
                                          <p:attrName>ppt_w</p:attrName>
                                        </p:attrNameLst>
                                      </p:cBhvr>
                                      <p:tavLst>
                                        <p:tav tm="0">
                                          <p:val>
                                            <p:strVal val="#ppt_w*0.70"/>
                                          </p:val>
                                        </p:tav>
                                        <p:tav tm="100000">
                                          <p:val>
                                            <p:strVal val="#ppt_w"/>
                                          </p:val>
                                        </p:tav>
                                      </p:tavLst>
                                    </p:anim>
                                    <p:anim calcmode="lin" valueType="num">
                                      <p:cBhvr>
                                        <p:cTn id="41" dur="1000" fill="hold"/>
                                        <p:tgtEl>
                                          <p:spTgt spid="12"/>
                                        </p:tgtEl>
                                        <p:attrNameLst>
                                          <p:attrName>ppt_h</p:attrName>
                                        </p:attrNameLst>
                                      </p:cBhvr>
                                      <p:tavLst>
                                        <p:tav tm="0">
                                          <p:val>
                                            <p:strVal val="#ppt_h"/>
                                          </p:val>
                                        </p:tav>
                                        <p:tav tm="100000">
                                          <p:val>
                                            <p:strVal val="#ppt_h"/>
                                          </p:val>
                                        </p:tav>
                                      </p:tavLst>
                                    </p:anim>
                                    <p:animEffect transition="in" filter="fade">
                                      <p:cBhvr>
                                        <p:cTn id="42" dur="1000"/>
                                        <p:tgtEl>
                                          <p:spTgt spid="12"/>
                                        </p:tgtEl>
                                      </p:cBhvr>
                                    </p:animEffect>
                                  </p:childTnLst>
                                </p:cTn>
                              </p:par>
                              <p:par>
                                <p:cTn id="43" presetID="55"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1000" fill="hold"/>
                                        <p:tgtEl>
                                          <p:spTgt spid="13"/>
                                        </p:tgtEl>
                                        <p:attrNameLst>
                                          <p:attrName>ppt_w</p:attrName>
                                        </p:attrNameLst>
                                      </p:cBhvr>
                                      <p:tavLst>
                                        <p:tav tm="0">
                                          <p:val>
                                            <p:strVal val="#ppt_w*0.70"/>
                                          </p:val>
                                        </p:tav>
                                        <p:tav tm="100000">
                                          <p:val>
                                            <p:strVal val="#ppt_w"/>
                                          </p:val>
                                        </p:tav>
                                      </p:tavLst>
                                    </p:anim>
                                    <p:anim calcmode="lin" valueType="num">
                                      <p:cBhvr>
                                        <p:cTn id="46" dur="1000" fill="hold"/>
                                        <p:tgtEl>
                                          <p:spTgt spid="13"/>
                                        </p:tgtEl>
                                        <p:attrNameLst>
                                          <p:attrName>ppt_h</p:attrName>
                                        </p:attrNameLst>
                                      </p:cBhvr>
                                      <p:tavLst>
                                        <p:tav tm="0">
                                          <p:val>
                                            <p:strVal val="#ppt_h"/>
                                          </p:val>
                                        </p:tav>
                                        <p:tav tm="100000">
                                          <p:val>
                                            <p:strVal val="#ppt_h"/>
                                          </p:val>
                                        </p:tav>
                                      </p:tavLst>
                                    </p:anim>
                                    <p:animEffect transition="in" filter="fade">
                                      <p:cBhvr>
                                        <p:cTn id="4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1520" y="1559694"/>
            <a:ext cx="8640960" cy="1077218"/>
          </a:xfrm>
          <a:prstGeom prst="rect">
            <a:avLst/>
          </a:prstGeom>
        </p:spPr>
        <p:txBody>
          <a:bodyPr wrap="square">
            <a:spAutoFit/>
          </a:bodyPr>
          <a:lstStyle/>
          <a:p>
            <a:r>
              <a:rPr lang="zh-CN" altLang="zh-CN" sz="3200" dirty="0" smtClean="0">
                <a:latin typeface="Times New Roman" pitchFamily="18" charset="0"/>
                <a:cs typeface="Times New Roman" pitchFamily="18" charset="0"/>
              </a:rPr>
              <a:t>　　说出三角形的中位线与中线有何相同点和不同点</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9" name="矩形 8"/>
          <p:cNvSpPr/>
          <p:nvPr/>
        </p:nvSpPr>
        <p:spPr>
          <a:xfrm>
            <a:off x="428596" y="2786058"/>
            <a:ext cx="8568952" cy="584775"/>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相同之处</a:t>
            </a:r>
            <a:r>
              <a:rPr lang="en-US" altLang="zh-CN" sz="3200" dirty="0" smtClean="0">
                <a:solidFill>
                  <a:srgbClr val="FF0000"/>
                </a:solidFill>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都是和边的中点有关的线段</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6" name="矩形 5"/>
          <p:cNvSpPr/>
          <p:nvPr/>
        </p:nvSpPr>
        <p:spPr>
          <a:xfrm>
            <a:off x="428596" y="3929066"/>
            <a:ext cx="8568952" cy="1569660"/>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不同之处</a:t>
            </a:r>
            <a:r>
              <a:rPr lang="en-US" altLang="zh-CN" sz="3200" dirty="0" smtClean="0">
                <a:solidFill>
                  <a:srgbClr val="FF0000"/>
                </a:solidFill>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三角形中位线的两个端点都是边的中</a:t>
            </a:r>
            <a:r>
              <a:rPr lang="en-US" altLang="zh-CN" sz="3200" dirty="0" smtClean="0">
                <a:latin typeface="Times New Roman" pitchFamily="18" charset="0"/>
                <a:cs typeface="Times New Roman" pitchFamily="18" charset="0"/>
              </a:rPr>
              <a:t>  </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点</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三角形中线只有一个端点是边的中</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点</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另一端点是三角形的顶点</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8" name="十二角星 7"/>
          <p:cNvSpPr/>
          <p:nvPr/>
        </p:nvSpPr>
        <p:spPr>
          <a:xfrm>
            <a:off x="1475656" y="188640"/>
            <a:ext cx="1886509" cy="1093768"/>
          </a:xfrm>
          <a:prstGeom prst="star12">
            <a:avLst/>
          </a:prstGeom>
        </p:spPr>
        <p:style>
          <a:lnRef idx="0">
            <a:schemeClr val="accent4"/>
          </a:lnRef>
          <a:fillRef idx="3">
            <a:schemeClr val="accent4"/>
          </a:fillRef>
          <a:effectRef idx="3">
            <a:schemeClr val="accent4"/>
          </a:effectRef>
          <a:fontRef idx="minor">
            <a:schemeClr val="lt1"/>
          </a:fontRef>
        </p:style>
        <p:txBody>
          <a:bodyPr wrap="none">
            <a:spAutoFit/>
          </a:bodyPr>
          <a:lstStyle/>
          <a:p>
            <a:r>
              <a:rPr lang="zh-CN" altLang="en-US" sz="3200" b="1" dirty="0" smtClean="0">
                <a:solidFill>
                  <a:schemeClr val="bg1"/>
                </a:solidFill>
                <a:latin typeface="Times New Roman" pitchFamily="18" charset="0"/>
                <a:ea typeface="隶书" pitchFamily="49" charset="-122"/>
                <a:cs typeface="Times New Roman" pitchFamily="18" charset="0"/>
              </a:rPr>
              <a:t>思考</a:t>
            </a:r>
            <a:endParaRPr lang="zh-CN" altLang="en-US" sz="3200" b="1" dirty="0">
              <a:solidFill>
                <a:schemeClr val="bg1"/>
              </a:solidFill>
              <a:latin typeface="Times New Roman" pitchFamily="18" charset="0"/>
              <a:ea typeface="隶书" pitchFamily="49"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strVal val="#ppt_w*0.70"/>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Effect transition="in" filter="fade">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1520" y="1559694"/>
            <a:ext cx="8640960" cy="1077218"/>
          </a:xfrm>
          <a:prstGeom prst="rect">
            <a:avLst/>
          </a:prstGeom>
        </p:spPr>
        <p:txBody>
          <a:bodyPr wrap="square">
            <a:spAutoFit/>
          </a:bodyPr>
          <a:lstStyle/>
          <a:p>
            <a:r>
              <a:rPr lang="zh-CN" altLang="zh-CN" sz="3200" dirty="0" smtClean="0">
                <a:latin typeface="Times New Roman" pitchFamily="18" charset="0"/>
                <a:cs typeface="Times New Roman" pitchFamily="18" charset="0"/>
              </a:rPr>
              <a:t>　　探索</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如图</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三角形的中位线</a:t>
            </a:r>
            <a:r>
              <a:rPr lang="en-US" altLang="zh-CN" sz="3200" i="1" dirty="0" smtClean="0">
                <a:latin typeface="Times New Roman" pitchFamily="18" charset="0"/>
                <a:cs typeface="Times New Roman" pitchFamily="18" charset="0"/>
              </a:rPr>
              <a:t>DE</a:t>
            </a:r>
            <a:r>
              <a:rPr lang="zh-CN" altLang="zh-CN" sz="3200" dirty="0" smtClean="0">
                <a:latin typeface="Times New Roman" pitchFamily="18" charset="0"/>
                <a:cs typeface="Times New Roman" pitchFamily="18" charset="0"/>
              </a:rPr>
              <a:t>与</a:t>
            </a:r>
            <a:r>
              <a:rPr lang="en-US" altLang="zh-CN" sz="3200" i="1" dirty="0" smtClean="0">
                <a:latin typeface="Times New Roman" pitchFamily="18" charset="0"/>
                <a:cs typeface="Times New Roman" pitchFamily="18" charset="0"/>
              </a:rPr>
              <a:t>BC</a:t>
            </a:r>
            <a:r>
              <a:rPr lang="zh-CN" altLang="zh-CN" sz="3200" dirty="0" smtClean="0">
                <a:latin typeface="Times New Roman" pitchFamily="18" charset="0"/>
                <a:cs typeface="Times New Roman" pitchFamily="18" charset="0"/>
              </a:rPr>
              <a:t>有什么样的关系</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为什么</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p:txBody>
      </p:sp>
      <p:sp>
        <p:nvSpPr>
          <p:cNvPr id="9" name="矩形 8"/>
          <p:cNvSpPr/>
          <p:nvPr/>
        </p:nvSpPr>
        <p:spPr>
          <a:xfrm>
            <a:off x="323528" y="3141543"/>
            <a:ext cx="8568952" cy="584775"/>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猜想</a:t>
            </a:r>
            <a:r>
              <a:rPr lang="zh-CN" altLang="en-US"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DE</a:t>
            </a:r>
            <a:r>
              <a:rPr lang="zh-CN"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BC</a:t>
            </a:r>
            <a:r>
              <a:rPr lang="zh-CN" altLang="en-US" sz="3200" dirty="0" smtClean="0">
                <a:solidFill>
                  <a:srgbClr val="FF0000"/>
                </a:solidFill>
                <a:latin typeface="Times New Roman" pitchFamily="18" charset="0"/>
                <a:cs typeface="Times New Roman" pitchFamily="18" charset="0"/>
              </a:rPr>
              <a:t>   </a:t>
            </a:r>
            <a:r>
              <a:rPr lang="en-US" altLang="zh-CN" sz="3200" dirty="0" smtClean="0">
                <a:solidFill>
                  <a:srgbClr val="FF0000"/>
                </a:solidFill>
                <a:latin typeface="Times New Roman" pitchFamily="18" charset="0"/>
                <a:cs typeface="Times New Roman" pitchFamily="18" charset="0"/>
              </a:rPr>
              <a:t>2</a:t>
            </a:r>
            <a:r>
              <a:rPr lang="en-US" altLang="zh-CN" sz="3200" i="1" dirty="0" smtClean="0">
                <a:solidFill>
                  <a:srgbClr val="FF0000"/>
                </a:solidFill>
                <a:latin typeface="Times New Roman" pitchFamily="18" charset="0"/>
                <a:cs typeface="Times New Roman" pitchFamily="18" charset="0"/>
              </a:rPr>
              <a:t>DE</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BC</a:t>
            </a:r>
            <a:endParaRPr lang="zh-CN" altLang="zh-CN" sz="3200" i="1" dirty="0">
              <a:solidFill>
                <a:srgbClr val="FF0000"/>
              </a:solidFill>
              <a:latin typeface="Times New Roman" pitchFamily="18" charset="0"/>
              <a:cs typeface="Times New Roman" pitchFamily="18" charset="0"/>
            </a:endParaRPr>
          </a:p>
        </p:txBody>
      </p:sp>
      <p:sp>
        <p:nvSpPr>
          <p:cNvPr id="6" name="矩形 5"/>
          <p:cNvSpPr/>
          <p:nvPr/>
        </p:nvSpPr>
        <p:spPr>
          <a:xfrm>
            <a:off x="357158" y="3929066"/>
            <a:ext cx="8568952" cy="584775"/>
          </a:xfrm>
          <a:prstGeom prst="rect">
            <a:avLst/>
          </a:prstGeom>
        </p:spPr>
        <p:txBody>
          <a:bodyPr wrap="square">
            <a:spAutoFit/>
          </a:bodyPr>
          <a:lstStyle/>
          <a:p>
            <a:r>
              <a:rPr lang="zh-CN" altLang="en-US" sz="3200" dirty="0" smtClean="0">
                <a:latin typeface="Times New Roman" pitchFamily="18" charset="0"/>
                <a:cs typeface="Times New Roman" pitchFamily="18" charset="0"/>
              </a:rPr>
              <a:t>你能证明以上猜想吗？</a:t>
            </a:r>
            <a:endParaRPr lang="zh-CN" altLang="zh-CN" sz="3200" dirty="0">
              <a:latin typeface="Times New Roman" pitchFamily="18" charset="0"/>
              <a:cs typeface="Times New Roman" pitchFamily="18" charset="0"/>
            </a:endParaRPr>
          </a:p>
        </p:txBody>
      </p:sp>
      <p:sp>
        <p:nvSpPr>
          <p:cNvPr id="8" name="十二角星 7"/>
          <p:cNvSpPr/>
          <p:nvPr/>
        </p:nvSpPr>
        <p:spPr>
          <a:xfrm>
            <a:off x="1475656" y="188640"/>
            <a:ext cx="1886509" cy="1093768"/>
          </a:xfrm>
          <a:prstGeom prst="star12">
            <a:avLst/>
          </a:prstGeom>
        </p:spPr>
        <p:style>
          <a:lnRef idx="0">
            <a:schemeClr val="accent4"/>
          </a:lnRef>
          <a:fillRef idx="3">
            <a:schemeClr val="accent4"/>
          </a:fillRef>
          <a:effectRef idx="3">
            <a:schemeClr val="accent4"/>
          </a:effectRef>
          <a:fontRef idx="minor">
            <a:schemeClr val="lt1"/>
          </a:fontRef>
        </p:style>
        <p:txBody>
          <a:bodyPr wrap="none">
            <a:spAutoFit/>
          </a:bodyPr>
          <a:lstStyle/>
          <a:p>
            <a:r>
              <a:rPr lang="zh-CN" altLang="en-US" sz="3200" b="1" dirty="0" smtClean="0">
                <a:solidFill>
                  <a:schemeClr val="bg1"/>
                </a:solidFill>
                <a:latin typeface="Times New Roman" pitchFamily="18" charset="0"/>
                <a:ea typeface="隶书" pitchFamily="49" charset="-122"/>
                <a:cs typeface="Times New Roman" pitchFamily="18" charset="0"/>
              </a:rPr>
              <a:t>思考</a:t>
            </a:r>
            <a:endParaRPr lang="zh-CN" altLang="en-US" sz="3200" b="1" dirty="0">
              <a:solidFill>
                <a:schemeClr val="bg1"/>
              </a:solidFill>
              <a:latin typeface="Times New Roman" pitchFamily="18" charset="0"/>
              <a:ea typeface="隶书" pitchFamily="49" charset="-122"/>
              <a:cs typeface="Times New Roman" pitchFamily="18" charset="0"/>
            </a:endParaRPr>
          </a:p>
        </p:txBody>
      </p:sp>
      <p:pic>
        <p:nvPicPr>
          <p:cNvPr id="7" name="图片 6"/>
          <p:cNvPicPr/>
          <p:nvPr/>
        </p:nvPicPr>
        <p:blipFill>
          <a:blip r:embed="rId1" cstate="print">
            <a:duotone>
              <a:prstClr val="black"/>
              <a:schemeClr val="accent6">
                <a:tint val="45000"/>
                <a:satMod val="400000"/>
              </a:schemeClr>
            </a:duotone>
          </a:blip>
          <a:srcRect/>
          <a:stretch>
            <a:fillRect/>
          </a:stretch>
        </p:blipFill>
        <p:spPr bwMode="auto">
          <a:xfrm>
            <a:off x="6000760" y="2285992"/>
            <a:ext cx="1944216" cy="223224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strVal val="#ppt_w*0.70"/>
                                          </p:val>
                                        </p:tav>
                                        <p:tav tm="100000">
                                          <p:val>
                                            <p:strVal val="#ppt_w"/>
                                          </p:val>
                                        </p:tav>
                                      </p:tavLst>
                                    </p:anim>
                                    <p:anim calcmode="lin" valueType="num">
                                      <p:cBhvr>
                                        <p:cTn id="27" dur="1000" fill="hold"/>
                                        <p:tgtEl>
                                          <p:spTgt spid="6"/>
                                        </p:tgtEl>
                                        <p:attrNameLst>
                                          <p:attrName>ppt_h</p:attrName>
                                        </p:attrNameLst>
                                      </p:cBhvr>
                                      <p:tavLst>
                                        <p:tav tm="0">
                                          <p:val>
                                            <p:strVal val="#ppt_h"/>
                                          </p:val>
                                        </p:tav>
                                        <p:tav tm="100000">
                                          <p:val>
                                            <p:strVal val="#ppt_h"/>
                                          </p:val>
                                        </p:tav>
                                      </p:tavLst>
                                    </p:anim>
                                    <p:animEffect transition="in" filter="fade">
                                      <p:cBhvr>
                                        <p:cTn id="2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87624" y="116632"/>
            <a:ext cx="7632848" cy="1384995"/>
          </a:xfrm>
          <a:prstGeom prst="rect">
            <a:avLst/>
          </a:prstGeom>
        </p:spPr>
        <p:txBody>
          <a:bodyPr wrap="square">
            <a:spAutoFit/>
          </a:bodyPr>
          <a:lstStyle/>
          <a:p>
            <a:pPr>
              <a:lnSpc>
                <a:spcPct val="150000"/>
              </a:lnSpc>
            </a:pPr>
            <a:r>
              <a:rPr lang="zh-CN" altLang="zh-CN" sz="2800" dirty="0" smtClean="0">
                <a:latin typeface="Times New Roman" pitchFamily="18" charset="0"/>
                <a:cs typeface="Times New Roman" pitchFamily="18" charset="0"/>
              </a:rPr>
              <a:t>　已知</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如图</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点</a:t>
            </a:r>
            <a:r>
              <a:rPr lang="en-US" altLang="zh-CN" sz="2800" i="1" dirty="0" smtClean="0">
                <a:latin typeface="Times New Roman" pitchFamily="18" charset="0"/>
                <a:cs typeface="Times New Roman" pitchFamily="18" charset="0"/>
              </a:rPr>
              <a:t>D</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E</a:t>
            </a:r>
            <a:r>
              <a:rPr lang="zh-CN" altLang="zh-CN" sz="2800" dirty="0" smtClean="0">
                <a:latin typeface="Times New Roman" pitchFamily="18" charset="0"/>
                <a:cs typeface="Times New Roman" pitchFamily="18" charset="0"/>
              </a:rPr>
              <a:t>分别为</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ABC</a:t>
            </a:r>
            <a:r>
              <a:rPr lang="zh-CN" altLang="zh-CN" sz="2800" dirty="0" smtClean="0">
                <a:latin typeface="Times New Roman" pitchFamily="18" charset="0"/>
                <a:cs typeface="Times New Roman" pitchFamily="18" charset="0"/>
              </a:rPr>
              <a:t>边</a:t>
            </a:r>
            <a:r>
              <a:rPr lang="en-US" altLang="zh-CN" sz="2800" i="1" dirty="0" smtClean="0">
                <a:latin typeface="Times New Roman" pitchFamily="18" charset="0"/>
                <a:cs typeface="Times New Roman" pitchFamily="18" charset="0"/>
              </a:rPr>
              <a:t>AB</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AC</a:t>
            </a:r>
            <a:r>
              <a:rPr lang="zh-CN" altLang="zh-CN" sz="2800" dirty="0" smtClean="0">
                <a:latin typeface="Times New Roman" pitchFamily="18" charset="0"/>
                <a:cs typeface="Times New Roman" pitchFamily="18" charset="0"/>
              </a:rPr>
              <a:t>的中点</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求证</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DE</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BC</a:t>
            </a:r>
            <a:r>
              <a:rPr lang="zh-CN" altLang="zh-CN" sz="2800" dirty="0" smtClean="0">
                <a:latin typeface="Times New Roman" pitchFamily="18" charset="0"/>
                <a:cs typeface="Times New Roman" pitchFamily="18" charset="0"/>
              </a:rPr>
              <a:t>且</a:t>
            </a:r>
            <a:r>
              <a:rPr lang="en-US" altLang="zh-CN" sz="2800" i="1" dirty="0" smtClean="0">
                <a:latin typeface="Times New Roman" pitchFamily="18" charset="0"/>
                <a:cs typeface="Times New Roman" pitchFamily="18" charset="0"/>
              </a:rPr>
              <a:t>DE</a:t>
            </a:r>
            <a:r>
              <a:rPr lang="en-US" altLang="zh-CN" sz="2800"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BC</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　</a:t>
            </a:r>
            <a:endParaRPr lang="zh-CN" altLang="zh-CN" sz="2800" dirty="0">
              <a:latin typeface="Times New Roman" pitchFamily="18" charset="0"/>
              <a:cs typeface="Times New Roman" pitchFamily="18" charset="0"/>
            </a:endParaRPr>
          </a:p>
        </p:txBody>
      </p:sp>
      <p:sp>
        <p:nvSpPr>
          <p:cNvPr id="15" name="矩形 14"/>
          <p:cNvSpPr/>
          <p:nvPr/>
        </p:nvSpPr>
        <p:spPr>
          <a:xfrm>
            <a:off x="214282" y="1643050"/>
            <a:ext cx="8643396" cy="1569660"/>
          </a:xfrm>
          <a:prstGeom prst="rect">
            <a:avLst/>
          </a:prstGeom>
        </p:spPr>
        <p:txBody>
          <a:bodyPr wrap="square">
            <a:spAutoFit/>
          </a:bodyPr>
          <a:lstStyle/>
          <a:p>
            <a:r>
              <a:rPr lang="zh-CN" altLang="zh-CN" sz="2400" dirty="0" smtClean="0">
                <a:solidFill>
                  <a:srgbClr val="FF0000"/>
                </a:solidFill>
                <a:latin typeface="楷体_GB2312" pitchFamily="49" charset="-122"/>
                <a:ea typeface="楷体_GB2312" pitchFamily="49" charset="-122"/>
                <a:cs typeface="Times New Roman" pitchFamily="18" charset="0"/>
              </a:rPr>
              <a:t>〔解析〕　</a:t>
            </a:r>
            <a:r>
              <a:rPr lang="zh-CN" altLang="zh-CN" sz="2400" dirty="0" smtClean="0">
                <a:latin typeface="楷体_GB2312" pitchFamily="49" charset="-122"/>
                <a:ea typeface="楷体_GB2312" pitchFamily="49" charset="-122"/>
                <a:cs typeface="Times New Roman" pitchFamily="18" charset="0"/>
              </a:rPr>
              <a:t>所证明的结论既有位置关系</a:t>
            </a:r>
            <a:r>
              <a:rPr lang="en-US" altLang="zh-CN" sz="2400" dirty="0" smtClean="0">
                <a:latin typeface="楷体_GB2312" pitchFamily="49" charset="-122"/>
                <a:ea typeface="楷体_GB2312" pitchFamily="49" charset="-122"/>
                <a:cs typeface="Times New Roman" pitchFamily="18" charset="0"/>
              </a:rPr>
              <a:t>,</a:t>
            </a:r>
            <a:r>
              <a:rPr lang="zh-CN" altLang="zh-CN" sz="2400" dirty="0" smtClean="0">
                <a:latin typeface="楷体_GB2312" pitchFamily="49" charset="-122"/>
                <a:ea typeface="楷体_GB2312" pitchFamily="49" charset="-122"/>
                <a:cs typeface="Times New Roman" pitchFamily="18" charset="0"/>
              </a:rPr>
              <a:t>又有数量关系</a:t>
            </a:r>
            <a:r>
              <a:rPr lang="en-US" altLang="zh-CN" sz="2400" dirty="0" smtClean="0">
                <a:latin typeface="楷体_GB2312" pitchFamily="49" charset="-122"/>
                <a:ea typeface="楷体_GB2312" pitchFamily="49" charset="-122"/>
                <a:cs typeface="Times New Roman" pitchFamily="18" charset="0"/>
              </a:rPr>
              <a:t>,</a:t>
            </a:r>
            <a:r>
              <a:rPr lang="zh-CN" altLang="zh-CN" sz="2400" dirty="0" smtClean="0">
                <a:latin typeface="楷体_GB2312" pitchFamily="49" charset="-122"/>
                <a:ea typeface="楷体_GB2312" pitchFamily="49" charset="-122"/>
                <a:cs typeface="Times New Roman" pitchFamily="18" charset="0"/>
              </a:rPr>
              <a:t>联想已学过的知识</a:t>
            </a:r>
            <a:r>
              <a:rPr lang="en-US" altLang="zh-CN" sz="2400" dirty="0" smtClean="0">
                <a:latin typeface="楷体_GB2312" pitchFamily="49" charset="-122"/>
                <a:ea typeface="楷体_GB2312" pitchFamily="49" charset="-122"/>
                <a:cs typeface="Times New Roman" pitchFamily="18" charset="0"/>
              </a:rPr>
              <a:t>,</a:t>
            </a:r>
            <a:r>
              <a:rPr lang="zh-CN" altLang="zh-CN" sz="2400" dirty="0" smtClean="0">
                <a:latin typeface="楷体_GB2312" pitchFamily="49" charset="-122"/>
                <a:ea typeface="楷体_GB2312" pitchFamily="49" charset="-122"/>
                <a:cs typeface="Times New Roman" pitchFamily="18" charset="0"/>
              </a:rPr>
              <a:t>可以把要证明的内容转化到一个平行四边形中</a:t>
            </a:r>
            <a:r>
              <a:rPr lang="en-US" altLang="zh-CN" sz="2400" dirty="0" smtClean="0">
                <a:latin typeface="楷体_GB2312" pitchFamily="49" charset="-122"/>
                <a:ea typeface="楷体_GB2312" pitchFamily="49" charset="-122"/>
                <a:cs typeface="Times New Roman" pitchFamily="18" charset="0"/>
              </a:rPr>
              <a:t>,</a:t>
            </a:r>
            <a:r>
              <a:rPr lang="zh-CN" altLang="zh-CN" sz="2400" dirty="0" smtClean="0">
                <a:latin typeface="楷体_GB2312" pitchFamily="49" charset="-122"/>
                <a:ea typeface="楷体_GB2312" pitchFamily="49" charset="-122"/>
                <a:cs typeface="Times New Roman" pitchFamily="18" charset="0"/>
              </a:rPr>
              <a:t>利用平行四边形的对边平行且相等的性质来证明结论成立</a:t>
            </a:r>
            <a:r>
              <a:rPr lang="en-US" altLang="zh-CN" sz="2400" dirty="0" smtClean="0">
                <a:latin typeface="楷体_GB2312" pitchFamily="49" charset="-122"/>
                <a:ea typeface="楷体_GB2312" pitchFamily="49" charset="-122"/>
                <a:cs typeface="Times New Roman" pitchFamily="18" charset="0"/>
              </a:rPr>
              <a:t>,</a:t>
            </a:r>
            <a:r>
              <a:rPr lang="zh-CN" altLang="zh-CN" sz="2400" dirty="0" smtClean="0">
                <a:latin typeface="楷体_GB2312" pitchFamily="49" charset="-122"/>
                <a:ea typeface="楷体_GB2312" pitchFamily="49" charset="-122"/>
                <a:cs typeface="Times New Roman" pitchFamily="18" charset="0"/>
              </a:rPr>
              <a:t>从而使问题得到解决</a:t>
            </a:r>
            <a:r>
              <a:rPr lang="en-US" altLang="zh-CN" sz="2400" dirty="0" smtClean="0">
                <a:latin typeface="楷体_GB2312" pitchFamily="49" charset="-122"/>
                <a:ea typeface="楷体_GB2312" pitchFamily="49" charset="-122"/>
                <a:cs typeface="Times New Roman" pitchFamily="18" charset="0"/>
              </a:rPr>
              <a:t>,</a:t>
            </a:r>
            <a:r>
              <a:rPr lang="zh-CN" altLang="zh-CN" sz="2400" dirty="0" smtClean="0">
                <a:latin typeface="楷体_GB2312" pitchFamily="49" charset="-122"/>
                <a:ea typeface="楷体_GB2312" pitchFamily="49" charset="-122"/>
                <a:cs typeface="Times New Roman" pitchFamily="18" charset="0"/>
              </a:rPr>
              <a:t>这就需要添加适当的辅助线来构造平行四边形</a:t>
            </a:r>
            <a:r>
              <a:rPr lang="en-US" altLang="zh-CN" sz="2400" dirty="0" smtClean="0">
                <a:latin typeface="楷体_GB2312" pitchFamily="49" charset="-122"/>
                <a:ea typeface="楷体_GB2312" pitchFamily="49" charset="-122"/>
                <a:cs typeface="Times New Roman" pitchFamily="18" charset="0"/>
              </a:rPr>
              <a:t>.</a:t>
            </a:r>
            <a:endParaRPr lang="zh-CN" altLang="zh-CN" sz="2400" dirty="0">
              <a:latin typeface="楷体_GB2312" pitchFamily="49" charset="-122"/>
              <a:ea typeface="楷体_GB2312" pitchFamily="49" charset="-122"/>
              <a:cs typeface="Times New Roman" pitchFamily="18" charset="0"/>
            </a:endParaRPr>
          </a:p>
        </p:txBody>
      </p:sp>
      <p:graphicFrame>
        <p:nvGraphicFramePr>
          <p:cNvPr id="11" name="对象 10"/>
          <p:cNvGraphicFramePr>
            <a:graphicFrameLocks noChangeAspect="1"/>
          </p:cNvGraphicFramePr>
          <p:nvPr/>
        </p:nvGraphicFramePr>
        <p:xfrm>
          <a:off x="4357686" y="714356"/>
          <a:ext cx="491209" cy="864096"/>
        </p:xfrm>
        <a:graphic>
          <a:graphicData uri="http://schemas.openxmlformats.org/presentationml/2006/ole">
            <mc:AlternateContent xmlns:mc="http://schemas.openxmlformats.org/markup-compatibility/2006">
              <mc:Choice xmlns:v="urn:schemas-microsoft-com:vml" Requires="v">
                <p:oleObj spid="_x0000_s1025" name="Equation" r:id="rId1" imgW="3657600" imgH="9448800" progId="Equation.DSMT4">
                  <p:embed/>
                </p:oleObj>
              </mc:Choice>
              <mc:Fallback>
                <p:oleObj name="Equation" r:id="rId1" imgW="3657600" imgH="9448800" progId="Equation.DSMT4">
                  <p:embed/>
                  <p:pic>
                    <p:nvPicPr>
                      <p:cNvPr id="0" name="图片 1024"/>
                      <p:cNvPicPr>
                        <a:picLocks noChangeAspect="1"/>
                      </p:cNvPicPr>
                      <p:nvPr/>
                    </p:nvPicPr>
                    <p:blipFill>
                      <a:blip r:embed="rId2"/>
                      <a:stretch>
                        <a:fillRect/>
                      </a:stretch>
                    </p:blipFill>
                    <p:spPr>
                      <a:xfrm>
                        <a:off x="4357686" y="714356"/>
                        <a:ext cx="491209" cy="864096"/>
                      </a:xfrm>
                      <a:prstGeom prst="rect">
                        <a:avLst/>
                      </a:prstGeom>
                      <a:noFill/>
                      <a:ln w="9525">
                        <a:noFill/>
                        <a:miter/>
                      </a:ln>
                    </p:spPr>
                  </p:pic>
                </p:oleObj>
              </mc:Fallback>
            </mc:AlternateContent>
          </a:graphicData>
        </a:graphic>
      </p:graphicFrame>
      <p:pic>
        <p:nvPicPr>
          <p:cNvPr id="14" name="图片 13"/>
          <p:cNvPicPr/>
          <p:nvPr/>
        </p:nvPicPr>
        <p:blipFill>
          <a:blip r:embed="rId3" cstate="print">
            <a:duotone>
              <a:prstClr val="black"/>
              <a:schemeClr val="accent2">
                <a:tint val="45000"/>
                <a:satMod val="400000"/>
              </a:schemeClr>
            </a:duotone>
          </a:blip>
          <a:srcRect/>
          <a:stretch>
            <a:fillRect/>
          </a:stretch>
        </p:blipFill>
        <p:spPr bwMode="auto">
          <a:xfrm>
            <a:off x="6143636" y="3714752"/>
            <a:ext cx="2328838" cy="1778298"/>
          </a:xfrm>
          <a:prstGeom prst="rect">
            <a:avLst/>
          </a:prstGeom>
          <a:noFill/>
          <a:ln w="9525">
            <a:noFill/>
            <a:miter lim="800000"/>
            <a:headEnd/>
            <a:tailEnd/>
          </a:ln>
        </p:spPr>
      </p:pic>
      <p:sp>
        <p:nvSpPr>
          <p:cNvPr id="16" name="矩形 15"/>
          <p:cNvSpPr/>
          <p:nvPr/>
        </p:nvSpPr>
        <p:spPr>
          <a:xfrm>
            <a:off x="251520" y="3286124"/>
            <a:ext cx="8892480" cy="3108543"/>
          </a:xfrm>
          <a:prstGeom prst="rect">
            <a:avLst/>
          </a:prstGeom>
        </p:spPr>
        <p:txBody>
          <a:bodyPr wrap="square">
            <a:spAutoFit/>
          </a:bodyPr>
          <a:lstStyle/>
          <a:p>
            <a:r>
              <a:rPr lang="zh-CN" altLang="zh-CN" sz="2800" dirty="0" smtClean="0">
                <a:solidFill>
                  <a:srgbClr val="FF0000"/>
                </a:solidFill>
                <a:latin typeface="Times New Roman" pitchFamily="18" charset="0"/>
                <a:cs typeface="Times New Roman" pitchFamily="18" charset="0"/>
              </a:rPr>
              <a:t>如图</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延长</a:t>
            </a:r>
            <a:r>
              <a:rPr lang="en-US" altLang="zh-CN" sz="2800" i="1" dirty="0" smtClean="0">
                <a:solidFill>
                  <a:srgbClr val="FF0000"/>
                </a:solidFill>
                <a:latin typeface="Times New Roman" pitchFamily="18" charset="0"/>
                <a:cs typeface="Times New Roman" pitchFamily="18" charset="0"/>
              </a:rPr>
              <a:t>DE</a:t>
            </a:r>
            <a:r>
              <a:rPr lang="zh-CN" altLang="zh-CN" sz="2800" dirty="0" smtClean="0">
                <a:solidFill>
                  <a:srgbClr val="FF0000"/>
                </a:solidFill>
                <a:latin typeface="Times New Roman" pitchFamily="18" charset="0"/>
                <a:cs typeface="Times New Roman" pitchFamily="18" charset="0"/>
              </a:rPr>
              <a:t>到</a:t>
            </a:r>
            <a:r>
              <a:rPr lang="en-US" altLang="zh-CN" sz="2800" i="1" dirty="0" smtClean="0">
                <a:solidFill>
                  <a:srgbClr val="FF0000"/>
                </a:solidFill>
                <a:latin typeface="Times New Roman" pitchFamily="18" charset="0"/>
                <a:cs typeface="Times New Roman" pitchFamily="18" charset="0"/>
              </a:rPr>
              <a:t>F</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使</a:t>
            </a:r>
            <a:r>
              <a:rPr lang="en-US" altLang="zh-CN" sz="2800" i="1" dirty="0" smtClean="0">
                <a:solidFill>
                  <a:srgbClr val="FF0000"/>
                </a:solidFill>
                <a:latin typeface="Times New Roman" pitchFamily="18" charset="0"/>
                <a:cs typeface="Times New Roman" pitchFamily="18" charset="0"/>
              </a:rPr>
              <a:t>EF=DE</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连接</a:t>
            </a:r>
            <a:r>
              <a:rPr lang="en-US" altLang="zh-CN" sz="2800" i="1" dirty="0" smtClean="0">
                <a:solidFill>
                  <a:srgbClr val="FF0000"/>
                </a:solidFill>
                <a:latin typeface="Times New Roman" pitchFamily="18" charset="0"/>
                <a:cs typeface="Times New Roman" pitchFamily="18" charset="0"/>
              </a:rPr>
              <a:t>CF</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由题意易得</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ADE</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CFE</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从而可得</a:t>
            </a:r>
            <a:r>
              <a:rPr lang="en-US" altLang="zh-CN" sz="2800" i="1" dirty="0" smtClean="0">
                <a:solidFill>
                  <a:srgbClr val="FF0000"/>
                </a:solidFill>
                <a:latin typeface="Times New Roman" pitchFamily="18" charset="0"/>
                <a:cs typeface="Times New Roman" pitchFamily="18" charset="0"/>
              </a:rPr>
              <a:t>AD</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FC</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且</a:t>
            </a:r>
            <a:r>
              <a:rPr lang="en-US" altLang="zh-CN" sz="2800" i="1" dirty="0" smtClean="0">
                <a:solidFill>
                  <a:srgbClr val="FF0000"/>
                </a:solidFill>
                <a:latin typeface="Times New Roman" pitchFamily="18" charset="0"/>
                <a:cs typeface="Times New Roman" pitchFamily="18" charset="0"/>
              </a:rPr>
              <a:t>AD</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FC</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因此</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有</a:t>
            </a:r>
            <a:r>
              <a:rPr lang="en-US" altLang="zh-CN" sz="2800" i="1" dirty="0" smtClean="0">
                <a:solidFill>
                  <a:srgbClr val="FF0000"/>
                </a:solidFill>
                <a:latin typeface="Times New Roman" pitchFamily="18" charset="0"/>
                <a:cs typeface="Times New Roman" pitchFamily="18" charset="0"/>
              </a:rPr>
              <a:t>BD</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FC</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BD</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FC</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所以四边形</a:t>
            </a:r>
            <a:r>
              <a:rPr lang="en-US" altLang="zh-CN" sz="2800" i="1" dirty="0" smtClean="0">
                <a:solidFill>
                  <a:srgbClr val="FF0000"/>
                </a:solidFill>
                <a:latin typeface="Times New Roman" pitchFamily="18" charset="0"/>
                <a:cs typeface="Times New Roman" pitchFamily="18" charset="0"/>
              </a:rPr>
              <a:t>BCFD</a:t>
            </a:r>
            <a:r>
              <a:rPr lang="zh-CN" altLang="zh-CN" sz="2800" dirty="0" smtClean="0">
                <a:solidFill>
                  <a:srgbClr val="FF0000"/>
                </a:solidFill>
                <a:latin typeface="Times New Roman" pitchFamily="18" charset="0"/>
                <a:cs typeface="Times New Roman" pitchFamily="18" charset="0"/>
              </a:rPr>
              <a:t>是平行四边形</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所以</a:t>
            </a:r>
            <a:r>
              <a:rPr lang="en-US" altLang="zh-CN" sz="2800" i="1" dirty="0" smtClean="0">
                <a:solidFill>
                  <a:srgbClr val="FF0000"/>
                </a:solidFill>
                <a:latin typeface="Times New Roman" pitchFamily="18" charset="0"/>
                <a:cs typeface="Times New Roman" pitchFamily="18" charset="0"/>
              </a:rPr>
              <a:t>DF</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BC</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DF</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BC</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由作图知</a:t>
            </a:r>
            <a:r>
              <a:rPr lang="en-US" altLang="zh-CN" sz="2800" dirty="0" smtClean="0">
                <a:solidFill>
                  <a:srgbClr val="FF0000"/>
                </a:solidFill>
                <a:latin typeface="Times New Roman" pitchFamily="18" charset="0"/>
                <a:cs typeface="Times New Roman" pitchFamily="18" charset="0"/>
              </a:rPr>
              <a:t>2</a:t>
            </a:r>
            <a:r>
              <a:rPr lang="en-US" altLang="zh-CN" sz="2800" i="1" dirty="0" smtClean="0">
                <a:solidFill>
                  <a:srgbClr val="FF0000"/>
                </a:solidFill>
                <a:latin typeface="Times New Roman" pitchFamily="18" charset="0"/>
                <a:cs typeface="Times New Roman" pitchFamily="18" charset="0"/>
              </a:rPr>
              <a:t>DE</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DF</a:t>
            </a:r>
            <a:endParaRPr lang="en-US" altLang="zh-CN" sz="2800" i="1" dirty="0" smtClean="0">
              <a:solidFill>
                <a:srgbClr val="FF0000"/>
              </a:solidFill>
              <a:latin typeface="Times New Roman" pitchFamily="18" charset="0"/>
              <a:cs typeface="Times New Roman" pitchFamily="18" charset="0"/>
            </a:endParaRPr>
          </a:p>
          <a:p>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所以</a:t>
            </a:r>
            <a:r>
              <a:rPr lang="en-US" altLang="zh-CN" sz="2800" i="1" dirty="0" smtClean="0">
                <a:solidFill>
                  <a:srgbClr val="FF0000"/>
                </a:solidFill>
                <a:latin typeface="Times New Roman" pitchFamily="18" charset="0"/>
                <a:cs typeface="Times New Roman" pitchFamily="18" charset="0"/>
              </a:rPr>
              <a:t>DE</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BC</a:t>
            </a:r>
            <a:r>
              <a:rPr lang="zh-CN" altLang="zh-CN" sz="2800" dirty="0" smtClean="0">
                <a:solidFill>
                  <a:srgbClr val="FF0000"/>
                </a:solidFill>
                <a:latin typeface="Times New Roman" pitchFamily="18" charset="0"/>
                <a:cs typeface="Times New Roman" pitchFamily="18" charset="0"/>
              </a:rPr>
              <a:t>且</a:t>
            </a:r>
            <a:r>
              <a:rPr lang="en-US" altLang="zh-CN" sz="2800" dirty="0" smtClean="0">
                <a:solidFill>
                  <a:srgbClr val="FF0000"/>
                </a:solidFill>
                <a:latin typeface="Times New Roman" pitchFamily="18" charset="0"/>
                <a:cs typeface="Times New Roman" pitchFamily="18" charset="0"/>
              </a:rPr>
              <a:t>2</a:t>
            </a:r>
            <a:r>
              <a:rPr lang="en-US" altLang="zh-CN" sz="2800" i="1" dirty="0" smtClean="0">
                <a:solidFill>
                  <a:srgbClr val="FF0000"/>
                </a:solidFill>
                <a:latin typeface="Times New Roman" pitchFamily="18" charset="0"/>
                <a:cs typeface="Times New Roman" pitchFamily="18" charset="0"/>
              </a:rPr>
              <a:t>DE</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BC</a:t>
            </a:r>
            <a:r>
              <a:rPr lang="en-US" altLang="zh-CN" sz="2800" dirty="0" smtClean="0">
                <a:solidFill>
                  <a:srgbClr val="FF0000"/>
                </a:solidFill>
                <a:latin typeface="Times New Roman" pitchFamily="18" charset="0"/>
                <a:cs typeface="Times New Roman" pitchFamily="18" charset="0"/>
              </a:rPr>
              <a:t>.</a:t>
            </a:r>
            <a:endParaRPr lang="zh-CN" altLang="zh-CN" sz="28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5"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0.70"/>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strVal val="#ppt_w*0.70"/>
                                          </p:val>
                                        </p:tav>
                                        <p:tav tm="100000">
                                          <p:val>
                                            <p:strVal val="#ppt_w"/>
                                          </p:val>
                                        </p:tav>
                                      </p:tavLst>
                                    </p:anim>
                                    <p:anim calcmode="lin" valueType="num">
                                      <p:cBhvr>
                                        <p:cTn id="20" dur="1000" fill="hold"/>
                                        <p:tgtEl>
                                          <p:spTgt spid="15"/>
                                        </p:tgtEl>
                                        <p:attrNameLst>
                                          <p:attrName>ppt_h</p:attrName>
                                        </p:attrNameLst>
                                      </p:cBhvr>
                                      <p:tavLst>
                                        <p:tav tm="0">
                                          <p:val>
                                            <p:strVal val="#ppt_h"/>
                                          </p:val>
                                        </p:tav>
                                        <p:tav tm="100000">
                                          <p:val>
                                            <p:strVal val="#ppt_h"/>
                                          </p:val>
                                        </p:tav>
                                      </p:tavLst>
                                    </p:anim>
                                    <p:animEffect transition="in" filter="fade">
                                      <p:cBhvr>
                                        <p:cTn id="21" dur="10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strVal val="#ppt_w*0.70"/>
                                          </p:val>
                                        </p:tav>
                                        <p:tav tm="100000">
                                          <p:val>
                                            <p:strVal val="#ppt_w"/>
                                          </p:val>
                                        </p:tav>
                                      </p:tavLst>
                                    </p:anim>
                                    <p:anim calcmode="lin" valueType="num">
                                      <p:cBhvr>
                                        <p:cTn id="27" dur="1000" fill="hold"/>
                                        <p:tgtEl>
                                          <p:spTgt spid="14"/>
                                        </p:tgtEl>
                                        <p:attrNameLst>
                                          <p:attrName>ppt_h</p:attrName>
                                        </p:attrNameLst>
                                      </p:cBhvr>
                                      <p:tavLst>
                                        <p:tav tm="0">
                                          <p:val>
                                            <p:strVal val="#ppt_h"/>
                                          </p:val>
                                        </p:tav>
                                        <p:tav tm="100000">
                                          <p:val>
                                            <p:strVal val="#ppt_h"/>
                                          </p:val>
                                        </p:tav>
                                      </p:tavLst>
                                    </p:anim>
                                    <p:animEffect transition="in" filter="fade">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1000" fill="hold"/>
                                        <p:tgtEl>
                                          <p:spTgt spid="16"/>
                                        </p:tgtEl>
                                        <p:attrNameLst>
                                          <p:attrName>ppt_w</p:attrName>
                                        </p:attrNameLst>
                                      </p:cBhvr>
                                      <p:tavLst>
                                        <p:tav tm="0">
                                          <p:val>
                                            <p:strVal val="#ppt_w*0.70"/>
                                          </p:val>
                                        </p:tav>
                                        <p:tav tm="100000">
                                          <p:val>
                                            <p:strVal val="#ppt_w"/>
                                          </p:val>
                                        </p:tav>
                                      </p:tavLst>
                                    </p:anim>
                                    <p:anim calcmode="lin" valueType="num">
                                      <p:cBhvr>
                                        <p:cTn id="34" dur="1000" fill="hold"/>
                                        <p:tgtEl>
                                          <p:spTgt spid="16"/>
                                        </p:tgtEl>
                                        <p:attrNameLst>
                                          <p:attrName>ppt_h</p:attrName>
                                        </p:attrNameLst>
                                      </p:cBhvr>
                                      <p:tavLst>
                                        <p:tav tm="0">
                                          <p:val>
                                            <p:strVal val="#ppt_h"/>
                                          </p:val>
                                        </p:tav>
                                        <p:tav tm="100000">
                                          <p:val>
                                            <p:strVal val="#ppt_h"/>
                                          </p:val>
                                        </p:tav>
                                      </p:tavLst>
                                    </p:anim>
                                    <p:animEffect transition="in" filter="fade">
                                      <p:cBhvr>
                                        <p:cTn id="3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0034" y="571480"/>
            <a:ext cx="1714512" cy="830997"/>
          </a:xfrm>
          <a:prstGeom prst="rect">
            <a:avLst/>
          </a:prstGeom>
        </p:spPr>
        <p:txBody>
          <a:bodyPr wrap="square">
            <a:spAutoFit/>
          </a:bodyPr>
          <a:lstStyle/>
          <a:p>
            <a:pPr>
              <a:lnSpc>
                <a:spcPct val="150000"/>
              </a:lnSpc>
            </a:pPr>
            <a:r>
              <a:rPr lang="zh-CN" altLang="en-US" sz="3200" dirty="0" smtClean="0">
                <a:latin typeface="Times New Roman" pitchFamily="18" charset="0"/>
                <a:cs typeface="Times New Roman" pitchFamily="18" charset="0"/>
              </a:rPr>
              <a:t>方法二：</a:t>
            </a:r>
            <a:r>
              <a:rPr lang="zh-CN" altLang="zh-CN" sz="3200" dirty="0" smtClean="0">
                <a:latin typeface="Times New Roman" pitchFamily="18" charset="0"/>
                <a:cs typeface="Times New Roman" pitchFamily="18" charset="0"/>
              </a:rPr>
              <a:t>　</a:t>
            </a:r>
            <a:endParaRPr lang="zh-CN" altLang="zh-CN" sz="3200" dirty="0">
              <a:latin typeface="Times New Roman" pitchFamily="18" charset="0"/>
              <a:cs typeface="Times New Roman" pitchFamily="18" charset="0"/>
            </a:endParaRPr>
          </a:p>
        </p:txBody>
      </p:sp>
      <p:sp>
        <p:nvSpPr>
          <p:cNvPr id="16" name="矩形 15"/>
          <p:cNvSpPr/>
          <p:nvPr/>
        </p:nvSpPr>
        <p:spPr>
          <a:xfrm>
            <a:off x="357158" y="1285860"/>
            <a:ext cx="6192688" cy="3346237"/>
          </a:xfrm>
          <a:prstGeom prst="rect">
            <a:avLst/>
          </a:prstGeom>
        </p:spPr>
        <p:txBody>
          <a:bodyPr wrap="square">
            <a:spAutoFit/>
          </a:bodyPr>
          <a:lstStyle/>
          <a:p>
            <a:pPr>
              <a:lnSpc>
                <a:spcPct val="150000"/>
              </a:lnSpc>
            </a:pPr>
            <a:r>
              <a:rPr lang="zh-CN" altLang="zh-CN" sz="2400" dirty="0" smtClean="0">
                <a:solidFill>
                  <a:srgbClr val="FF0000"/>
                </a:solidFill>
                <a:latin typeface="Times New Roman" pitchFamily="18" charset="0"/>
                <a:cs typeface="Times New Roman" pitchFamily="18" charset="0"/>
              </a:rPr>
              <a:t>如图</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延长</a:t>
            </a:r>
            <a:r>
              <a:rPr lang="en-US" altLang="zh-CN" sz="2400" i="1" dirty="0" smtClean="0">
                <a:solidFill>
                  <a:srgbClr val="FF0000"/>
                </a:solidFill>
                <a:latin typeface="Times New Roman" pitchFamily="18" charset="0"/>
                <a:cs typeface="Times New Roman" pitchFamily="18" charset="0"/>
              </a:rPr>
              <a:t>DE</a:t>
            </a:r>
            <a:r>
              <a:rPr lang="zh-CN" altLang="zh-CN" sz="2400" dirty="0" smtClean="0">
                <a:solidFill>
                  <a:srgbClr val="FF0000"/>
                </a:solidFill>
                <a:latin typeface="Times New Roman" pitchFamily="18" charset="0"/>
                <a:cs typeface="Times New Roman" pitchFamily="18" charset="0"/>
              </a:rPr>
              <a:t>到</a:t>
            </a:r>
            <a:r>
              <a:rPr lang="en-US" altLang="zh-CN" sz="2400" i="1" dirty="0" smtClean="0">
                <a:solidFill>
                  <a:srgbClr val="FF0000"/>
                </a:solidFill>
                <a:latin typeface="Times New Roman" pitchFamily="18" charset="0"/>
                <a:cs typeface="Times New Roman" pitchFamily="18" charset="0"/>
              </a:rPr>
              <a:t>F</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使</a:t>
            </a:r>
            <a:r>
              <a:rPr lang="en-US" altLang="zh-CN" sz="2400" i="1" dirty="0" smtClean="0">
                <a:solidFill>
                  <a:srgbClr val="FF0000"/>
                </a:solidFill>
                <a:latin typeface="Times New Roman" pitchFamily="18" charset="0"/>
                <a:cs typeface="Times New Roman" pitchFamily="18" charset="0"/>
              </a:rPr>
              <a:t>EF=DE</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连接</a:t>
            </a:r>
            <a:r>
              <a:rPr lang="en-US" altLang="zh-CN" sz="2400" i="1" dirty="0" smtClean="0">
                <a:solidFill>
                  <a:srgbClr val="FF0000"/>
                </a:solidFill>
                <a:latin typeface="Times New Roman" pitchFamily="18" charset="0"/>
                <a:cs typeface="Times New Roman" pitchFamily="18" charset="0"/>
              </a:rPr>
              <a:t>CF</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CD</a:t>
            </a:r>
            <a:r>
              <a:rPr lang="zh-CN" altLang="zh-CN" sz="2400" dirty="0" smtClean="0">
                <a:solidFill>
                  <a:srgbClr val="FF0000"/>
                </a:solidFill>
                <a:latin typeface="Times New Roman" pitchFamily="18" charset="0"/>
                <a:cs typeface="Times New Roman" pitchFamily="18" charset="0"/>
              </a:rPr>
              <a:t>和</a:t>
            </a:r>
            <a:r>
              <a:rPr lang="en-US" altLang="zh-CN" sz="2400" i="1" dirty="0" smtClean="0">
                <a:solidFill>
                  <a:srgbClr val="FF0000"/>
                </a:solidFill>
                <a:latin typeface="Times New Roman" pitchFamily="18" charset="0"/>
                <a:cs typeface="Times New Roman" pitchFamily="18" charset="0"/>
              </a:rPr>
              <a:t>AF</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因为</a:t>
            </a:r>
            <a:r>
              <a:rPr lang="en-US" altLang="zh-CN" sz="2400" i="1" dirty="0" smtClean="0">
                <a:solidFill>
                  <a:srgbClr val="FF0000"/>
                </a:solidFill>
                <a:latin typeface="Times New Roman" pitchFamily="18" charset="0"/>
                <a:cs typeface="Times New Roman" pitchFamily="18" charset="0"/>
              </a:rPr>
              <a:t>AE=EC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所以四边形</a:t>
            </a:r>
            <a:r>
              <a:rPr lang="en-US" altLang="zh-CN" sz="2400" i="1" dirty="0" smtClean="0">
                <a:solidFill>
                  <a:srgbClr val="FF0000"/>
                </a:solidFill>
                <a:latin typeface="Times New Roman" pitchFamily="18" charset="0"/>
                <a:cs typeface="Times New Roman" pitchFamily="18" charset="0"/>
              </a:rPr>
              <a:t>ADCF</a:t>
            </a:r>
            <a:r>
              <a:rPr lang="zh-CN" altLang="zh-CN" sz="2400" dirty="0" smtClean="0">
                <a:solidFill>
                  <a:srgbClr val="FF0000"/>
                </a:solidFill>
                <a:latin typeface="Times New Roman" pitchFamily="18" charset="0"/>
                <a:cs typeface="Times New Roman" pitchFamily="18" charset="0"/>
              </a:rPr>
              <a:t>是平行四边形</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a:t>
            </a:r>
            <a:r>
              <a:rPr lang="en-US" altLang="zh-CN" sz="2400" i="1" dirty="0" smtClean="0">
                <a:solidFill>
                  <a:srgbClr val="FF0000"/>
                </a:solidFill>
                <a:latin typeface="Times New Roman" pitchFamily="18" charset="0"/>
                <a:cs typeface="Times New Roman" pitchFamily="18" charset="0"/>
              </a:rPr>
              <a:t>AD</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FC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且</a:t>
            </a:r>
            <a:r>
              <a:rPr lang="en-US" altLang="zh-CN" sz="2400" i="1" dirty="0" smtClean="0">
                <a:solidFill>
                  <a:srgbClr val="FF0000"/>
                </a:solidFill>
                <a:latin typeface="Times New Roman" pitchFamily="18" charset="0"/>
                <a:cs typeface="Times New Roman" pitchFamily="18" charset="0"/>
              </a:rPr>
              <a:t>AD</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FC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因为</a:t>
            </a:r>
            <a:r>
              <a:rPr lang="en-US" altLang="zh-CN" sz="2400" i="1" dirty="0" smtClean="0">
                <a:solidFill>
                  <a:srgbClr val="FF0000"/>
                </a:solidFill>
                <a:latin typeface="Times New Roman" pitchFamily="18" charset="0"/>
                <a:cs typeface="Times New Roman" pitchFamily="18" charset="0"/>
              </a:rPr>
              <a:t>AD=BD</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a:t>
            </a:r>
            <a:r>
              <a:rPr lang="en-US" altLang="zh-CN" sz="2400" i="1" dirty="0" smtClean="0">
                <a:solidFill>
                  <a:srgbClr val="FF0000"/>
                </a:solidFill>
                <a:latin typeface="Times New Roman" pitchFamily="18" charset="0"/>
                <a:cs typeface="Times New Roman" pitchFamily="18" charset="0"/>
              </a:rPr>
              <a:t>BD</a:t>
            </a:r>
            <a:r>
              <a:rPr lang="zh-CN" altLang="zh-CN" sz="2400" i="1"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FC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且</a:t>
            </a:r>
            <a:r>
              <a:rPr lang="en-US" altLang="zh-CN" sz="2400" i="1" dirty="0" smtClean="0">
                <a:solidFill>
                  <a:srgbClr val="FF0000"/>
                </a:solidFill>
                <a:latin typeface="Times New Roman" pitchFamily="18" charset="0"/>
                <a:cs typeface="Times New Roman" pitchFamily="18" charset="0"/>
              </a:rPr>
              <a:t>BD=FC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所以四边形</a:t>
            </a:r>
            <a:r>
              <a:rPr lang="en-US" altLang="zh-CN" sz="2400" i="1" dirty="0" smtClean="0">
                <a:solidFill>
                  <a:srgbClr val="FF0000"/>
                </a:solidFill>
                <a:latin typeface="Times New Roman" pitchFamily="18" charset="0"/>
                <a:cs typeface="Times New Roman" pitchFamily="18" charset="0"/>
              </a:rPr>
              <a:t>BCFD</a:t>
            </a:r>
            <a:r>
              <a:rPr lang="zh-CN" altLang="zh-CN" sz="2400" dirty="0" smtClean="0">
                <a:solidFill>
                  <a:srgbClr val="FF0000"/>
                </a:solidFill>
                <a:latin typeface="Times New Roman" pitchFamily="18" charset="0"/>
                <a:cs typeface="Times New Roman" pitchFamily="18" charset="0"/>
              </a:rPr>
              <a:t>是平行四边形</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a:t>
            </a:r>
            <a:r>
              <a:rPr lang="en-US" altLang="zh-CN" sz="2400" i="1" dirty="0" smtClean="0">
                <a:solidFill>
                  <a:srgbClr val="FF0000"/>
                </a:solidFill>
                <a:latin typeface="Times New Roman" pitchFamily="18" charset="0"/>
                <a:cs typeface="Times New Roman" pitchFamily="18" charset="0"/>
              </a:rPr>
              <a:t>DF</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且</a:t>
            </a:r>
            <a:r>
              <a:rPr lang="en-US" altLang="zh-CN" sz="2400" i="1" dirty="0" smtClean="0">
                <a:solidFill>
                  <a:srgbClr val="FF0000"/>
                </a:solidFill>
                <a:latin typeface="Times New Roman" pitchFamily="18" charset="0"/>
                <a:cs typeface="Times New Roman" pitchFamily="18" charset="0"/>
              </a:rPr>
              <a:t>DF=BC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因为</a:t>
            </a:r>
            <a:r>
              <a:rPr lang="en-US" altLang="zh-CN" sz="2400" dirty="0" smtClean="0">
                <a:solidFill>
                  <a:srgbClr val="FF0000"/>
                </a:solidFill>
                <a:latin typeface="Times New Roman" pitchFamily="18" charset="0"/>
                <a:cs typeface="Times New Roman" pitchFamily="18" charset="0"/>
              </a:rPr>
              <a:t>2</a:t>
            </a:r>
            <a:r>
              <a:rPr lang="en-US" altLang="zh-CN" sz="2400" i="1" dirty="0" smtClean="0">
                <a:solidFill>
                  <a:srgbClr val="FF0000"/>
                </a:solidFill>
                <a:latin typeface="Times New Roman" pitchFamily="18" charset="0"/>
                <a:cs typeface="Times New Roman" pitchFamily="18" charset="0"/>
              </a:rPr>
              <a:t>DE=DF</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a:t>
            </a:r>
            <a:r>
              <a:rPr lang="en-US" altLang="zh-CN" sz="2400" i="1" dirty="0" smtClean="0">
                <a:solidFill>
                  <a:srgbClr val="FF0000"/>
                </a:solidFill>
                <a:latin typeface="Times New Roman" pitchFamily="18" charset="0"/>
                <a:cs typeface="Times New Roman" pitchFamily="18" charset="0"/>
              </a:rPr>
              <a:t>DE</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BC</a:t>
            </a:r>
            <a:r>
              <a:rPr lang="zh-CN" altLang="zh-CN" sz="2400" dirty="0" smtClean="0">
                <a:solidFill>
                  <a:srgbClr val="FF0000"/>
                </a:solidFill>
                <a:latin typeface="Times New Roman" pitchFamily="18" charset="0"/>
                <a:cs typeface="Times New Roman" pitchFamily="18" charset="0"/>
              </a:rPr>
              <a:t>且</a:t>
            </a:r>
            <a:r>
              <a:rPr lang="en-US" altLang="zh-CN" sz="2400" dirty="0" smtClean="0">
                <a:solidFill>
                  <a:srgbClr val="FF0000"/>
                </a:solidFill>
                <a:latin typeface="Times New Roman" pitchFamily="18" charset="0"/>
                <a:cs typeface="Times New Roman" pitchFamily="18" charset="0"/>
              </a:rPr>
              <a:t>2</a:t>
            </a:r>
            <a:r>
              <a:rPr lang="en-US" altLang="zh-CN" sz="2400" i="1" dirty="0" smtClean="0">
                <a:solidFill>
                  <a:srgbClr val="FF0000"/>
                </a:solidFill>
                <a:latin typeface="Times New Roman" pitchFamily="18" charset="0"/>
                <a:cs typeface="Times New Roman" pitchFamily="18" charset="0"/>
              </a:rPr>
              <a:t>DE</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BC</a:t>
            </a:r>
            <a:r>
              <a:rPr lang="en-US" altLang="zh-CN" sz="2400" dirty="0" smtClean="0">
                <a:solidFill>
                  <a:srgbClr val="FF0000"/>
                </a:solidFill>
                <a:latin typeface="Times New Roman" pitchFamily="18" charset="0"/>
                <a:cs typeface="Times New Roman" pitchFamily="18" charset="0"/>
              </a:rPr>
              <a:t>.</a:t>
            </a:r>
            <a:endParaRPr lang="zh-CN" altLang="zh-CN" sz="2400" dirty="0">
              <a:solidFill>
                <a:srgbClr val="FF0000"/>
              </a:solidFill>
              <a:latin typeface="Times New Roman" pitchFamily="18" charset="0"/>
              <a:cs typeface="Times New Roman" pitchFamily="18" charset="0"/>
            </a:endParaRPr>
          </a:p>
        </p:txBody>
      </p:sp>
      <p:pic>
        <p:nvPicPr>
          <p:cNvPr id="7" name="图片 6"/>
          <p:cNvPicPr/>
          <p:nvPr/>
        </p:nvPicPr>
        <p:blipFill>
          <a:blip r:embed="rId1" cstate="print">
            <a:duotone>
              <a:prstClr val="black"/>
              <a:schemeClr val="accent3">
                <a:tint val="45000"/>
                <a:satMod val="400000"/>
              </a:schemeClr>
            </a:duotone>
          </a:blip>
          <a:srcRect/>
          <a:stretch>
            <a:fillRect/>
          </a:stretch>
        </p:blipFill>
        <p:spPr bwMode="auto">
          <a:xfrm>
            <a:off x="6500826" y="1500174"/>
            <a:ext cx="2071702" cy="242889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edge">
                                      <p:cBhvr>
                                        <p:cTn id="19"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87624" y="116632"/>
            <a:ext cx="7632848" cy="830997"/>
          </a:xfrm>
          <a:prstGeom prst="rect">
            <a:avLst/>
          </a:prstGeom>
        </p:spPr>
        <p:txBody>
          <a:bodyPr wrap="square">
            <a:spAutoFit/>
          </a:bodyPr>
          <a:lstStyle/>
          <a:p>
            <a:pPr>
              <a:lnSpc>
                <a:spcPct val="150000"/>
              </a:lnSpc>
            </a:pPr>
            <a:r>
              <a:rPr lang="zh-CN" altLang="en-US" sz="3200" dirty="0" smtClean="0">
                <a:latin typeface="Times New Roman" pitchFamily="18" charset="0"/>
                <a:cs typeface="Times New Roman" pitchFamily="18" charset="0"/>
              </a:rPr>
              <a:t>方法三：</a:t>
            </a:r>
            <a:r>
              <a:rPr lang="zh-CN" altLang="zh-CN" sz="3200" dirty="0" smtClean="0">
                <a:latin typeface="Times New Roman" pitchFamily="18" charset="0"/>
                <a:cs typeface="Times New Roman" pitchFamily="18" charset="0"/>
              </a:rPr>
              <a:t>　</a:t>
            </a:r>
            <a:endParaRPr lang="zh-CN" altLang="zh-CN" sz="3200" dirty="0">
              <a:latin typeface="Times New Roman" pitchFamily="18" charset="0"/>
              <a:cs typeface="Times New Roman" pitchFamily="18" charset="0"/>
            </a:endParaRPr>
          </a:p>
        </p:txBody>
      </p:sp>
      <p:sp>
        <p:nvSpPr>
          <p:cNvPr id="16" name="矩形 15"/>
          <p:cNvSpPr/>
          <p:nvPr/>
        </p:nvSpPr>
        <p:spPr>
          <a:xfrm>
            <a:off x="285720" y="1142984"/>
            <a:ext cx="6192688" cy="4524315"/>
          </a:xfrm>
          <a:prstGeom prst="rect">
            <a:avLst/>
          </a:prstGeom>
        </p:spPr>
        <p:txBody>
          <a:bodyPr wrap="square">
            <a:spAutoFit/>
          </a:bodyPr>
          <a:lstStyle/>
          <a:p>
            <a:pPr>
              <a:lnSpc>
                <a:spcPct val="150000"/>
              </a:lnSpc>
            </a:pPr>
            <a:r>
              <a:rPr lang="zh-CN" altLang="zh-CN" sz="2400" dirty="0" smtClean="0">
                <a:solidFill>
                  <a:srgbClr val="FF0000"/>
                </a:solidFill>
                <a:latin typeface="Times New Roman" pitchFamily="18" charset="0"/>
                <a:cs typeface="Times New Roman" pitchFamily="18" charset="0"/>
              </a:rPr>
              <a:t>如图</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过</a:t>
            </a:r>
            <a:r>
              <a:rPr lang="en-US" altLang="zh-CN" sz="2400" dirty="0" smtClean="0">
                <a:solidFill>
                  <a:srgbClr val="FF0000"/>
                </a:solidFill>
                <a:latin typeface="Times New Roman" pitchFamily="18" charset="0"/>
                <a:cs typeface="Times New Roman" pitchFamily="18" charset="0"/>
              </a:rPr>
              <a:t>E</a:t>
            </a:r>
            <a:r>
              <a:rPr lang="zh-CN" altLang="zh-CN" sz="2400" dirty="0" smtClean="0">
                <a:solidFill>
                  <a:srgbClr val="FF0000"/>
                </a:solidFill>
                <a:latin typeface="Times New Roman" pitchFamily="18" charset="0"/>
                <a:cs typeface="Times New Roman" pitchFamily="18" charset="0"/>
              </a:rPr>
              <a:t>点作</a:t>
            </a:r>
            <a:r>
              <a:rPr lang="en-US" altLang="zh-CN" sz="2400" i="1" dirty="0" smtClean="0">
                <a:solidFill>
                  <a:srgbClr val="FF0000"/>
                </a:solidFill>
                <a:latin typeface="Times New Roman" pitchFamily="18" charset="0"/>
                <a:cs typeface="Times New Roman" pitchFamily="18" charset="0"/>
              </a:rPr>
              <a:t>AB</a:t>
            </a:r>
            <a:r>
              <a:rPr lang="zh-CN" altLang="zh-CN" sz="2400" dirty="0" smtClean="0">
                <a:solidFill>
                  <a:srgbClr val="FF0000"/>
                </a:solidFill>
                <a:latin typeface="Times New Roman" pitchFamily="18" charset="0"/>
                <a:cs typeface="Times New Roman" pitchFamily="18" charset="0"/>
              </a:rPr>
              <a:t>的平行线交</a:t>
            </a:r>
            <a:r>
              <a:rPr lang="en-US" altLang="zh-CN" sz="2400" i="1" dirty="0" smtClean="0">
                <a:solidFill>
                  <a:srgbClr val="FF0000"/>
                </a:solidFill>
                <a:latin typeface="Times New Roman" pitchFamily="18" charset="0"/>
                <a:cs typeface="Times New Roman" pitchFamily="18" charset="0"/>
              </a:rPr>
              <a:t>BC</a:t>
            </a:r>
            <a:r>
              <a:rPr lang="zh-CN" altLang="zh-CN" sz="2400" dirty="0" smtClean="0">
                <a:solidFill>
                  <a:srgbClr val="FF0000"/>
                </a:solidFill>
                <a:latin typeface="Times New Roman" pitchFamily="18" charset="0"/>
                <a:cs typeface="Times New Roman" pitchFamily="18" charset="0"/>
              </a:rPr>
              <a:t>于</a:t>
            </a:r>
            <a:r>
              <a:rPr lang="en-US" altLang="zh-CN" sz="2400" i="1" dirty="0" smtClean="0">
                <a:solidFill>
                  <a:srgbClr val="FF0000"/>
                </a:solidFill>
                <a:latin typeface="Times New Roman" pitchFamily="18" charset="0"/>
                <a:cs typeface="Times New Roman" pitchFamily="18" charset="0"/>
              </a:rPr>
              <a:t>N,</a:t>
            </a:r>
            <a:r>
              <a:rPr lang="zh-CN" altLang="zh-CN" sz="2400" dirty="0" smtClean="0">
                <a:solidFill>
                  <a:srgbClr val="FF0000"/>
                </a:solidFill>
                <a:latin typeface="Times New Roman" pitchFamily="18" charset="0"/>
                <a:cs typeface="Times New Roman" pitchFamily="18" charset="0"/>
              </a:rPr>
              <a:t>交过</a:t>
            </a:r>
            <a:r>
              <a:rPr lang="en-US" altLang="zh-CN" sz="2400" i="1" dirty="0" smtClean="0">
                <a:solidFill>
                  <a:srgbClr val="FF0000"/>
                </a:solidFill>
                <a:latin typeface="Times New Roman" pitchFamily="18" charset="0"/>
                <a:cs typeface="Times New Roman" pitchFamily="18" charset="0"/>
              </a:rPr>
              <a:t>A</a:t>
            </a:r>
            <a:r>
              <a:rPr lang="zh-CN" altLang="zh-CN" sz="2400" dirty="0" smtClean="0">
                <a:solidFill>
                  <a:srgbClr val="FF0000"/>
                </a:solidFill>
                <a:latin typeface="Times New Roman" pitchFamily="18" charset="0"/>
                <a:cs typeface="Times New Roman" pitchFamily="18" charset="0"/>
              </a:rPr>
              <a:t>点与</a:t>
            </a:r>
            <a:r>
              <a:rPr lang="en-US" altLang="zh-CN" sz="2400" i="1" dirty="0" smtClean="0">
                <a:solidFill>
                  <a:srgbClr val="FF0000"/>
                </a:solidFill>
                <a:latin typeface="Times New Roman" pitchFamily="18" charset="0"/>
                <a:cs typeface="Times New Roman" pitchFamily="18" charset="0"/>
              </a:rPr>
              <a:t>BC</a:t>
            </a:r>
            <a:r>
              <a:rPr lang="zh-CN" altLang="zh-CN" sz="2400" dirty="0" smtClean="0">
                <a:solidFill>
                  <a:srgbClr val="FF0000"/>
                </a:solidFill>
                <a:latin typeface="Times New Roman" pitchFamily="18" charset="0"/>
                <a:cs typeface="Times New Roman" pitchFamily="18" charset="0"/>
              </a:rPr>
              <a:t>平行的直线于</a:t>
            </a:r>
            <a:r>
              <a:rPr lang="en-US" altLang="zh-CN" sz="2400" i="1" dirty="0" smtClean="0">
                <a:solidFill>
                  <a:srgbClr val="FF0000"/>
                </a:solidFill>
                <a:latin typeface="Times New Roman" pitchFamily="18" charset="0"/>
                <a:cs typeface="Times New Roman" pitchFamily="18" charset="0"/>
              </a:rPr>
              <a:t>M</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由题意及作图易知</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AEM</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CEN</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可得</a:t>
            </a:r>
            <a:r>
              <a:rPr lang="en-US" altLang="zh-CN" sz="2400" i="1" dirty="0" smtClean="0">
                <a:solidFill>
                  <a:srgbClr val="FF0000"/>
                </a:solidFill>
                <a:latin typeface="Times New Roman" pitchFamily="18" charset="0"/>
                <a:cs typeface="Times New Roman" pitchFamily="18" charset="0"/>
              </a:rPr>
              <a:t>ME=EN</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AM=CN</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因为</a:t>
            </a:r>
            <a:r>
              <a:rPr lang="en-US" altLang="zh-CN" sz="2400" i="1" dirty="0" smtClean="0">
                <a:solidFill>
                  <a:srgbClr val="FF0000"/>
                </a:solidFill>
                <a:latin typeface="Times New Roman" pitchFamily="18" charset="0"/>
                <a:cs typeface="Times New Roman" pitchFamily="18" charset="0"/>
              </a:rPr>
              <a:t>AM</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BC</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AB</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MN</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所以四边形</a:t>
            </a:r>
            <a:r>
              <a:rPr lang="en-US" altLang="zh-CN" sz="2400" i="1" dirty="0" smtClean="0">
                <a:solidFill>
                  <a:srgbClr val="FF0000"/>
                </a:solidFill>
                <a:latin typeface="Times New Roman" pitchFamily="18" charset="0"/>
                <a:cs typeface="Times New Roman" pitchFamily="18" charset="0"/>
              </a:rPr>
              <a:t>AMNB</a:t>
            </a:r>
            <a:r>
              <a:rPr lang="zh-CN" altLang="zh-CN" sz="2400" dirty="0" smtClean="0">
                <a:solidFill>
                  <a:srgbClr val="FF0000"/>
                </a:solidFill>
                <a:latin typeface="Times New Roman" pitchFamily="18" charset="0"/>
                <a:cs typeface="Times New Roman" pitchFamily="18" charset="0"/>
              </a:rPr>
              <a:t>是平行四边形</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a:t>
            </a:r>
            <a:r>
              <a:rPr lang="en-US" altLang="zh-CN" sz="2400" i="1" dirty="0" smtClean="0">
                <a:solidFill>
                  <a:srgbClr val="FF0000"/>
                </a:solidFill>
                <a:latin typeface="Times New Roman" pitchFamily="18" charset="0"/>
                <a:cs typeface="Times New Roman" pitchFamily="18" charset="0"/>
              </a:rPr>
              <a:t>AB=MN</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AM=BN</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又因为</a:t>
            </a:r>
            <a:r>
              <a:rPr lang="en-US" altLang="zh-CN" sz="2400" dirty="0" smtClean="0">
                <a:solidFill>
                  <a:srgbClr val="FF0000"/>
                </a:solidFill>
                <a:latin typeface="Times New Roman" pitchFamily="18" charset="0"/>
                <a:cs typeface="Times New Roman" pitchFamily="18" charset="0"/>
              </a:rPr>
              <a:t>2</a:t>
            </a:r>
            <a:r>
              <a:rPr lang="en-US" altLang="zh-CN" sz="2400" i="1" dirty="0" smtClean="0">
                <a:solidFill>
                  <a:srgbClr val="FF0000"/>
                </a:solidFill>
                <a:latin typeface="Times New Roman" pitchFamily="18" charset="0"/>
                <a:cs typeface="Times New Roman" pitchFamily="18" charset="0"/>
              </a:rPr>
              <a:t>BD=AB</a:t>
            </a:r>
            <a:r>
              <a:rPr lang="en-US" altLang="zh-CN" sz="2400" dirty="0" smtClean="0">
                <a:solidFill>
                  <a:srgbClr val="FF0000"/>
                </a:solidFill>
                <a:latin typeface="Times New Roman" pitchFamily="18" charset="0"/>
                <a:cs typeface="Times New Roman" pitchFamily="18" charset="0"/>
              </a:rPr>
              <a:t>,2</a:t>
            </a:r>
            <a:r>
              <a:rPr lang="en-US" altLang="zh-CN" sz="2400" i="1" dirty="0" smtClean="0">
                <a:solidFill>
                  <a:srgbClr val="FF0000"/>
                </a:solidFill>
                <a:latin typeface="Times New Roman" pitchFamily="18" charset="0"/>
                <a:cs typeface="Times New Roman" pitchFamily="18" charset="0"/>
              </a:rPr>
              <a:t>EN=MN</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a:t>
            </a:r>
            <a:r>
              <a:rPr lang="en-US" altLang="zh-CN" sz="2400" i="1" dirty="0" smtClean="0">
                <a:solidFill>
                  <a:srgbClr val="FF0000"/>
                </a:solidFill>
                <a:latin typeface="Times New Roman" pitchFamily="18" charset="0"/>
                <a:cs typeface="Times New Roman" pitchFamily="18" charset="0"/>
              </a:rPr>
              <a:t>BD=EN</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所以四边形</a:t>
            </a:r>
            <a:r>
              <a:rPr lang="en-US" altLang="zh-CN" sz="2400" i="1" dirty="0" smtClean="0">
                <a:solidFill>
                  <a:srgbClr val="FF0000"/>
                </a:solidFill>
                <a:latin typeface="Times New Roman" pitchFamily="18" charset="0"/>
                <a:cs typeface="Times New Roman" pitchFamily="18" charset="0"/>
              </a:rPr>
              <a:t>BDEN</a:t>
            </a:r>
            <a:r>
              <a:rPr lang="zh-CN" altLang="zh-CN" sz="2400" dirty="0" smtClean="0">
                <a:solidFill>
                  <a:srgbClr val="FF0000"/>
                </a:solidFill>
                <a:latin typeface="Times New Roman" pitchFamily="18" charset="0"/>
                <a:cs typeface="Times New Roman" pitchFamily="18" charset="0"/>
              </a:rPr>
              <a:t>是平行四边形</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则</a:t>
            </a:r>
            <a:r>
              <a:rPr lang="en-US" altLang="zh-CN" sz="2400" i="1" dirty="0" smtClean="0">
                <a:solidFill>
                  <a:srgbClr val="FF0000"/>
                </a:solidFill>
                <a:latin typeface="Times New Roman" pitchFamily="18" charset="0"/>
                <a:cs typeface="Times New Roman" pitchFamily="18" charset="0"/>
              </a:rPr>
              <a:t>DE=BN</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DE</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a:t>
            </a:r>
            <a:r>
              <a:rPr lang="en-US" altLang="zh-CN" sz="2400" i="1" dirty="0" smtClean="0">
                <a:solidFill>
                  <a:srgbClr val="FF0000"/>
                </a:solidFill>
                <a:latin typeface="Times New Roman" pitchFamily="18" charset="0"/>
                <a:cs typeface="Times New Roman" pitchFamily="18" charset="0"/>
              </a:rPr>
              <a:t>DE=BN=AM=CN</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即</a:t>
            </a:r>
            <a:r>
              <a:rPr lang="en-US" altLang="zh-CN" sz="2400" dirty="0" smtClean="0">
                <a:solidFill>
                  <a:srgbClr val="FF0000"/>
                </a:solidFill>
                <a:latin typeface="Times New Roman" pitchFamily="18" charset="0"/>
                <a:cs typeface="Times New Roman" pitchFamily="18" charset="0"/>
              </a:rPr>
              <a:t>2</a:t>
            </a:r>
            <a:r>
              <a:rPr lang="en-US" altLang="zh-CN" sz="2400" i="1" dirty="0" smtClean="0">
                <a:solidFill>
                  <a:srgbClr val="FF0000"/>
                </a:solidFill>
                <a:latin typeface="Times New Roman" pitchFamily="18" charset="0"/>
                <a:cs typeface="Times New Roman" pitchFamily="18" charset="0"/>
              </a:rPr>
              <a:t>DE=BC</a:t>
            </a:r>
            <a:r>
              <a:rPr lang="en-US" altLang="zh-CN" sz="2400" dirty="0" smtClean="0">
                <a:solidFill>
                  <a:srgbClr val="FF0000"/>
                </a:solidFill>
                <a:latin typeface="Times New Roman" pitchFamily="18" charset="0"/>
                <a:cs typeface="Times New Roman" pitchFamily="18" charset="0"/>
              </a:rPr>
              <a:t>.</a:t>
            </a:r>
            <a:endParaRPr lang="zh-CN" altLang="zh-CN" sz="2400" dirty="0">
              <a:solidFill>
                <a:srgbClr val="FF0000"/>
              </a:solidFill>
              <a:latin typeface="Times New Roman" pitchFamily="18" charset="0"/>
              <a:cs typeface="Times New Roman" pitchFamily="18" charset="0"/>
            </a:endParaRPr>
          </a:p>
        </p:txBody>
      </p:sp>
      <p:pic>
        <p:nvPicPr>
          <p:cNvPr id="5" name="图片 4"/>
          <p:cNvPicPr/>
          <p:nvPr/>
        </p:nvPicPr>
        <p:blipFill>
          <a:blip r:embed="rId1" cstate="print">
            <a:duotone>
              <a:prstClr val="black"/>
              <a:schemeClr val="accent6">
                <a:tint val="45000"/>
                <a:satMod val="400000"/>
              </a:schemeClr>
            </a:duotone>
          </a:blip>
          <a:srcRect/>
          <a:stretch>
            <a:fillRect/>
          </a:stretch>
        </p:blipFill>
        <p:spPr bwMode="auto">
          <a:xfrm>
            <a:off x="6516216" y="1700808"/>
            <a:ext cx="2391891" cy="226806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edge">
                                      <p:cBhvr>
                                        <p:cTn id="19"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87624" y="116632"/>
            <a:ext cx="7632848" cy="830997"/>
          </a:xfrm>
          <a:prstGeom prst="rect">
            <a:avLst/>
          </a:prstGeom>
        </p:spPr>
        <p:txBody>
          <a:bodyPr wrap="square">
            <a:spAutoFit/>
          </a:bodyPr>
          <a:lstStyle/>
          <a:p>
            <a:pPr>
              <a:lnSpc>
                <a:spcPct val="150000"/>
              </a:lnSpc>
            </a:pPr>
            <a:r>
              <a:rPr lang="zh-CN" altLang="en-US" sz="3200" dirty="0" smtClean="0">
                <a:latin typeface="Times New Roman" pitchFamily="18" charset="0"/>
                <a:cs typeface="Times New Roman" pitchFamily="18" charset="0"/>
              </a:rPr>
              <a:t>方法四：</a:t>
            </a:r>
            <a:r>
              <a:rPr lang="zh-CN" altLang="zh-CN" sz="3200" dirty="0" smtClean="0">
                <a:latin typeface="Times New Roman" pitchFamily="18" charset="0"/>
                <a:cs typeface="Times New Roman" pitchFamily="18" charset="0"/>
              </a:rPr>
              <a:t>　</a:t>
            </a:r>
            <a:endParaRPr lang="zh-CN" altLang="zh-CN" sz="3200" dirty="0">
              <a:latin typeface="Times New Roman" pitchFamily="18" charset="0"/>
              <a:cs typeface="Times New Roman" pitchFamily="18" charset="0"/>
            </a:endParaRPr>
          </a:p>
        </p:txBody>
      </p:sp>
      <p:sp>
        <p:nvSpPr>
          <p:cNvPr id="16" name="矩形 15"/>
          <p:cNvSpPr/>
          <p:nvPr/>
        </p:nvSpPr>
        <p:spPr>
          <a:xfrm>
            <a:off x="251520" y="1004530"/>
            <a:ext cx="6192688" cy="4524315"/>
          </a:xfrm>
          <a:prstGeom prst="rect">
            <a:avLst/>
          </a:prstGeom>
        </p:spPr>
        <p:txBody>
          <a:bodyPr wrap="square">
            <a:spAutoFit/>
          </a:bodyPr>
          <a:lstStyle/>
          <a:p>
            <a:pPr>
              <a:lnSpc>
                <a:spcPct val="150000"/>
              </a:lnSpc>
            </a:pPr>
            <a:r>
              <a:rPr lang="zh-CN" altLang="zh-CN" sz="2400" dirty="0" smtClean="0">
                <a:solidFill>
                  <a:srgbClr val="FF0000"/>
                </a:solidFill>
                <a:latin typeface="Times New Roman" pitchFamily="18" charset="0"/>
                <a:cs typeface="Times New Roman" pitchFamily="18" charset="0"/>
              </a:rPr>
              <a:t>如图</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过</a:t>
            </a:r>
            <a:r>
              <a:rPr lang="en-US" altLang="zh-CN" sz="2400" i="1" dirty="0" smtClean="0">
                <a:solidFill>
                  <a:srgbClr val="FF0000"/>
                </a:solidFill>
                <a:latin typeface="Times New Roman" pitchFamily="18" charset="0"/>
                <a:cs typeface="Times New Roman" pitchFamily="18" charset="0"/>
              </a:rPr>
              <a:t>A</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C</a:t>
            </a:r>
            <a:r>
              <a:rPr lang="zh-CN" altLang="zh-CN" sz="2400" dirty="0" smtClean="0">
                <a:solidFill>
                  <a:srgbClr val="FF0000"/>
                </a:solidFill>
                <a:latin typeface="Times New Roman" pitchFamily="18" charset="0"/>
                <a:cs typeface="Times New Roman" pitchFamily="18" charset="0"/>
              </a:rPr>
              <a:t>三点分别作</a:t>
            </a:r>
            <a:r>
              <a:rPr lang="en-US" altLang="zh-CN" sz="2400" i="1" dirty="0" smtClean="0">
                <a:solidFill>
                  <a:srgbClr val="FF0000"/>
                </a:solidFill>
                <a:latin typeface="Times New Roman" pitchFamily="18" charset="0"/>
                <a:cs typeface="Times New Roman" pitchFamily="18" charset="0"/>
              </a:rPr>
              <a:t>DE</a:t>
            </a:r>
            <a:r>
              <a:rPr lang="zh-CN" altLang="zh-CN" sz="2400" dirty="0" smtClean="0">
                <a:solidFill>
                  <a:srgbClr val="FF0000"/>
                </a:solidFill>
                <a:latin typeface="Times New Roman" pitchFamily="18" charset="0"/>
                <a:cs typeface="Times New Roman" pitchFamily="18" charset="0"/>
              </a:rPr>
              <a:t>的垂线</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分别交直线</a:t>
            </a:r>
            <a:r>
              <a:rPr lang="en-US" altLang="zh-CN" sz="2400" i="1" dirty="0" smtClean="0">
                <a:solidFill>
                  <a:srgbClr val="FF0000"/>
                </a:solidFill>
                <a:latin typeface="Times New Roman" pitchFamily="18" charset="0"/>
                <a:cs typeface="Times New Roman" pitchFamily="18" charset="0"/>
              </a:rPr>
              <a:t>DE</a:t>
            </a:r>
            <a:r>
              <a:rPr lang="zh-CN" altLang="zh-CN" sz="2400" dirty="0" smtClean="0">
                <a:solidFill>
                  <a:srgbClr val="FF0000"/>
                </a:solidFill>
                <a:latin typeface="Times New Roman" pitchFamily="18" charset="0"/>
                <a:cs typeface="Times New Roman" pitchFamily="18" charset="0"/>
              </a:rPr>
              <a:t>于点</a:t>
            </a:r>
            <a:r>
              <a:rPr lang="en-US" altLang="zh-CN" sz="2400" i="1" dirty="0" smtClean="0">
                <a:solidFill>
                  <a:srgbClr val="FF0000"/>
                </a:solidFill>
                <a:latin typeface="Times New Roman" pitchFamily="18" charset="0"/>
                <a:cs typeface="Times New Roman" pitchFamily="18" charset="0"/>
              </a:rPr>
              <a:t>P</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M</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N</a:t>
            </a:r>
            <a:r>
              <a:rPr lang="en-US" altLang="zh-CN" sz="2400" dirty="0" smtClean="0">
                <a:solidFill>
                  <a:srgbClr val="FF0000"/>
                </a:solidFill>
                <a:latin typeface="Times New Roman" pitchFamily="18" charset="0"/>
                <a:cs typeface="Times New Roman" pitchFamily="18" charset="0"/>
              </a:rPr>
              <a:t>.</a:t>
            </a:r>
            <a:endParaRPr lang="en-US"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因为</a:t>
            </a:r>
            <a:r>
              <a:rPr lang="en-US" altLang="zh-CN" sz="2400" i="1" dirty="0" smtClean="0">
                <a:solidFill>
                  <a:srgbClr val="FF0000"/>
                </a:solidFill>
                <a:latin typeface="Times New Roman" pitchFamily="18" charset="0"/>
                <a:cs typeface="Times New Roman" pitchFamily="18" charset="0"/>
              </a:rPr>
              <a:t>AP</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BM</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CN</a:t>
            </a:r>
            <a:r>
              <a:rPr lang="zh-CN" altLang="zh-CN" sz="2400" dirty="0" smtClean="0">
                <a:solidFill>
                  <a:srgbClr val="FF0000"/>
                </a:solidFill>
                <a:latin typeface="Times New Roman" pitchFamily="18" charset="0"/>
                <a:cs typeface="Times New Roman" pitchFamily="18" charset="0"/>
              </a:rPr>
              <a:t>都垂直于</a:t>
            </a:r>
            <a:r>
              <a:rPr lang="en-US" altLang="zh-CN" sz="2400" i="1" dirty="0" smtClean="0">
                <a:solidFill>
                  <a:srgbClr val="FF0000"/>
                </a:solidFill>
                <a:latin typeface="Times New Roman" pitchFamily="18" charset="0"/>
                <a:cs typeface="Times New Roman" pitchFamily="18" charset="0"/>
              </a:rPr>
              <a:t>DE</a:t>
            </a:r>
            <a:r>
              <a:rPr lang="en-US" altLang="zh-CN" sz="2400" dirty="0" smtClean="0">
                <a:solidFill>
                  <a:srgbClr val="FF0000"/>
                </a:solidFill>
                <a:latin typeface="Times New Roman" pitchFamily="18" charset="0"/>
                <a:cs typeface="Times New Roman" pitchFamily="18" charset="0"/>
              </a:rPr>
              <a:t>,</a:t>
            </a:r>
            <a:endParaRPr lang="en-US"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所以</a:t>
            </a:r>
            <a:r>
              <a:rPr lang="en-US" altLang="zh-CN" sz="2400" i="1" dirty="0" smtClean="0">
                <a:solidFill>
                  <a:srgbClr val="FF0000"/>
                </a:solidFill>
                <a:latin typeface="Times New Roman" pitchFamily="18" charset="0"/>
                <a:cs typeface="Times New Roman" pitchFamily="18" charset="0"/>
              </a:rPr>
              <a:t>AP</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BM</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CN</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可证明</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APE</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CNE</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则</a:t>
            </a:r>
            <a:r>
              <a:rPr lang="en-US" altLang="zh-CN" sz="2400" i="1" dirty="0" smtClean="0">
                <a:solidFill>
                  <a:srgbClr val="FF0000"/>
                </a:solidFill>
                <a:latin typeface="Times New Roman" pitchFamily="18" charset="0"/>
                <a:cs typeface="Times New Roman" pitchFamily="18" charset="0"/>
              </a:rPr>
              <a:t>AP=CN</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PE=EN</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ADP</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BDM</a:t>
            </a:r>
            <a:r>
              <a:rPr lang="zh-CN" altLang="en-US"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则</a:t>
            </a:r>
            <a:r>
              <a:rPr lang="en-US" altLang="zh-CN" sz="2400" i="1" dirty="0" smtClean="0">
                <a:solidFill>
                  <a:srgbClr val="FF0000"/>
                </a:solidFill>
                <a:latin typeface="Times New Roman" pitchFamily="18" charset="0"/>
                <a:cs typeface="Times New Roman" pitchFamily="18" charset="0"/>
              </a:rPr>
              <a:t>AP=BM</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MD=DP</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a:t>
            </a:r>
            <a:r>
              <a:rPr lang="en-US" altLang="zh-CN" sz="2400" i="1" dirty="0" smtClean="0">
                <a:solidFill>
                  <a:srgbClr val="FF0000"/>
                </a:solidFill>
                <a:latin typeface="Times New Roman" pitchFamily="18" charset="0"/>
                <a:cs typeface="Times New Roman" pitchFamily="18" charset="0"/>
              </a:rPr>
              <a:t>BM=CN</a:t>
            </a:r>
            <a:r>
              <a:rPr lang="en-US" altLang="zh-CN" sz="2400" dirty="0" smtClean="0">
                <a:solidFill>
                  <a:srgbClr val="FF0000"/>
                </a:solidFill>
                <a:latin typeface="Times New Roman" pitchFamily="18" charset="0"/>
                <a:cs typeface="Times New Roman" pitchFamily="18" charset="0"/>
              </a:rPr>
              <a:t>,2</a:t>
            </a:r>
            <a:r>
              <a:rPr lang="en-US" altLang="zh-CN" sz="2400" i="1" dirty="0" smtClean="0">
                <a:solidFill>
                  <a:srgbClr val="FF0000"/>
                </a:solidFill>
                <a:latin typeface="Times New Roman" pitchFamily="18" charset="0"/>
                <a:cs typeface="Times New Roman" pitchFamily="18" charset="0"/>
              </a:rPr>
              <a:t>DE=MN</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所以四边形</a:t>
            </a:r>
            <a:r>
              <a:rPr lang="en-US" altLang="zh-CN" sz="2400" i="1" dirty="0" smtClean="0">
                <a:solidFill>
                  <a:srgbClr val="FF0000"/>
                </a:solidFill>
                <a:latin typeface="Times New Roman" pitchFamily="18" charset="0"/>
                <a:cs typeface="Times New Roman" pitchFamily="18" charset="0"/>
              </a:rPr>
              <a:t>BMNC</a:t>
            </a:r>
            <a:r>
              <a:rPr lang="zh-CN" altLang="zh-CN" sz="2400" dirty="0" smtClean="0">
                <a:solidFill>
                  <a:srgbClr val="FF0000"/>
                </a:solidFill>
                <a:latin typeface="Times New Roman" pitchFamily="18" charset="0"/>
                <a:cs typeface="Times New Roman" pitchFamily="18" charset="0"/>
              </a:rPr>
              <a:t>是平行四边形</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所以</a:t>
            </a:r>
            <a:r>
              <a:rPr lang="en-US" altLang="zh-CN" sz="2400" i="1" dirty="0" smtClean="0">
                <a:solidFill>
                  <a:srgbClr val="FF0000"/>
                </a:solidFill>
                <a:latin typeface="Times New Roman" pitchFamily="18" charset="0"/>
                <a:cs typeface="Times New Roman" pitchFamily="18" charset="0"/>
              </a:rPr>
              <a:t>DE</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BC,</a:t>
            </a:r>
            <a:r>
              <a:rPr lang="en-US" altLang="zh-CN" sz="2400" dirty="0" smtClean="0">
                <a:solidFill>
                  <a:srgbClr val="FF0000"/>
                </a:solidFill>
                <a:latin typeface="Times New Roman" pitchFamily="18" charset="0"/>
                <a:cs typeface="Times New Roman" pitchFamily="18" charset="0"/>
              </a:rPr>
              <a:t>2</a:t>
            </a:r>
            <a:r>
              <a:rPr lang="en-US" altLang="zh-CN" sz="2400" i="1" dirty="0" smtClean="0">
                <a:solidFill>
                  <a:srgbClr val="FF0000"/>
                </a:solidFill>
                <a:latin typeface="Times New Roman" pitchFamily="18" charset="0"/>
                <a:cs typeface="Times New Roman" pitchFamily="18" charset="0"/>
              </a:rPr>
              <a:t>DE=MN=BC</a:t>
            </a:r>
            <a:r>
              <a:rPr lang="en-US" altLang="zh-CN" sz="2400" dirty="0" smtClean="0">
                <a:solidFill>
                  <a:srgbClr val="FF0000"/>
                </a:solidFill>
                <a:latin typeface="Times New Roman" pitchFamily="18" charset="0"/>
                <a:cs typeface="Times New Roman" pitchFamily="18" charset="0"/>
              </a:rPr>
              <a:t>.</a:t>
            </a:r>
            <a:endParaRPr lang="zh-CN" altLang="zh-CN" sz="2400" dirty="0">
              <a:solidFill>
                <a:srgbClr val="FF0000"/>
              </a:solidFill>
              <a:latin typeface="Times New Roman" pitchFamily="18" charset="0"/>
              <a:cs typeface="Times New Roman" pitchFamily="18" charset="0"/>
            </a:endParaRPr>
          </a:p>
        </p:txBody>
      </p:sp>
      <p:pic>
        <p:nvPicPr>
          <p:cNvPr id="6" name="图片 5"/>
          <p:cNvPicPr/>
          <p:nvPr/>
        </p:nvPicPr>
        <p:blipFill>
          <a:blip r:embed="rId1" cstate="print">
            <a:duotone>
              <a:prstClr val="black"/>
              <a:schemeClr val="accent2">
                <a:tint val="45000"/>
                <a:satMod val="400000"/>
              </a:schemeClr>
            </a:duotone>
          </a:blip>
          <a:srcRect/>
          <a:stretch>
            <a:fillRect/>
          </a:stretch>
        </p:blipFill>
        <p:spPr bwMode="auto">
          <a:xfrm>
            <a:off x="6500826" y="1214422"/>
            <a:ext cx="2214578" cy="185791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5"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ox(in)">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3631</Words>
  <Application>Kingsoft Office WPP</Application>
  <PresentationFormat>全屏显示(4:3)</PresentationFormat>
  <Paragraphs>190</Paragraphs>
  <Slides>20</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默认设计模板</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数学备课大师【全免费】</dc:title>
  <dc:creator>数学备课大师【全免费】</dc:creator>
  <dc:description>数学备课大师【全免费】</dc:description>
  <cp:lastModifiedBy>Administrator</cp:lastModifiedBy>
  <cp:revision>数学备课大师【全免费】</cp:revision>
  <dcterms:created xsi:type="dcterms:W3CDTF">2015-11-21T07:20:00Z</dcterms:created>
  <dcterms:modified xsi:type="dcterms:W3CDTF">2017-02-07T05:53:03Z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数学备课大师【全免费】</vt:lpwstr>
  </property>
</Properties>
</file>