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3"/>
    <p:sldId id="283" r:id="rId4"/>
    <p:sldId id="278" r:id="rId5"/>
    <p:sldId id="306" r:id="rId6"/>
    <p:sldId id="281" r:id="rId7"/>
    <p:sldId id="323" r:id="rId8"/>
    <p:sldId id="324" r:id="rId9"/>
    <p:sldId id="307" r:id="rId10"/>
    <p:sldId id="317" r:id="rId11"/>
    <p:sldId id="327" r:id="rId12"/>
    <p:sldId id="325" r:id="rId13"/>
    <p:sldId id="326" r:id="rId14"/>
    <p:sldId id="329" r:id="rId15"/>
    <p:sldId id="330" r:id="rId16"/>
    <p:sldId id="331" r:id="rId18"/>
    <p:sldId id="332" r:id="rId19"/>
    <p:sldId id="333" r:id="rId20"/>
    <p:sldId id="334" r:id="rId21"/>
    <p:sldId id="335" r:id="rId22"/>
    <p:sldId id="269" r:id="rId23"/>
    <p:sldId id="270" r:id="rId24"/>
    <p:sldId id="296" r:id="rId25"/>
    <p:sldId id="319" r:id="rId26"/>
    <p:sldId id="314" r:id="rId27"/>
    <p:sldId id="322" r:id="rId28"/>
    <p:sldId id="328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15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0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285852" y="1428736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第十八章　平行四边形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4016" y="2577108"/>
            <a:ext cx="8820472" cy="144655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18.1.1</a:t>
            </a:r>
            <a:r>
              <a:rPr lang="zh-CN" altLang="zh-CN" sz="4800" b="1" dirty="0" smtClean="0">
                <a:solidFill>
                  <a:srgbClr val="7030A0"/>
                </a:solidFill>
                <a:latin typeface="+mj-lt"/>
              </a:rPr>
              <a:t>　平行四边形的性质</a:t>
            </a:r>
            <a:endParaRPr lang="en-US" altLang="zh-CN" sz="4800" b="1" dirty="0" smtClean="0">
              <a:solidFill>
                <a:srgbClr val="7030A0"/>
              </a:solidFill>
              <a:latin typeface="+mj-lt"/>
            </a:endParaRPr>
          </a:p>
          <a:p>
            <a:pPr algn="ctr"/>
            <a:r>
              <a:rPr lang="zh-CN" altLang="en-US" sz="40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4000" b="1" dirty="0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zh-CN" altLang="en-US" sz="40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23945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520779"/>
            <a:ext cx="8568952" cy="1569660"/>
          </a:xfrm>
          <a:prstGeom prst="rect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运用平行四边形的这两条性质可以直接证明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线段相等和角相等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3671785"/>
            <a:ext cx="8568952" cy="1485407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四边形的问题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常常通过连接对角线转化成三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角形的问题解决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260648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3200" i="1" dirty="0" smtClean="0"/>
              <a:t>□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AB,BF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垂足分别为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E,F.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=CF.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060848"/>
            <a:ext cx="60486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又∠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CBF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AE=CF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156176" y="2924944"/>
            <a:ext cx="216024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698501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en-US" sz="3200" b="1" dirty="0" smtClean="0">
                <a:latin typeface="+mn-ea"/>
                <a:cs typeface="Times New Roman" pitchFamily="18" charset="0"/>
              </a:rPr>
              <a:t>例：</a:t>
            </a:r>
            <a:r>
              <a:rPr lang="en-US" altLang="zh-CN" sz="24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补充</a:t>
            </a:r>
            <a:r>
              <a:rPr lang="en-US" altLang="zh-CN" sz="24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+mn-ea"/>
                <a:cs typeface="Times New Roman" pitchFamily="18" charset="0"/>
              </a:rPr>
              <a:t>如图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+mn-ea"/>
                <a:cs typeface="Times New Roman" pitchFamily="18" charset="0"/>
              </a:rPr>
              <a:t>在</a:t>
            </a:r>
            <a:r>
              <a:rPr lang="zh-CN" altLang="en-US" sz="2400" i="1" dirty="0" smtClean="0">
                <a:latin typeface="+mn-ea"/>
              </a:rPr>
              <a:t>□ 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+mn-ea"/>
                <a:cs typeface="Times New Roman" pitchFamily="18" charset="0"/>
              </a:rPr>
              <a:t>中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dirty="0" smtClean="0">
                <a:latin typeface="+mn-ea"/>
                <a:cs typeface="Times New Roman" pitchFamily="18" charset="0"/>
              </a:rPr>
              <a:t>是平行四边形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+mn-ea"/>
                <a:cs typeface="Times New Roman" pitchFamily="18" charset="0"/>
              </a:rPr>
              <a:t>的对角线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.(1)</a:t>
            </a:r>
            <a:r>
              <a:rPr lang="zh-CN" altLang="zh-CN" sz="2400" dirty="0" smtClean="0">
                <a:latin typeface="+mn-ea"/>
                <a:cs typeface="Times New Roman" pitchFamily="18" charset="0"/>
              </a:rPr>
              <a:t>请你说出图中的相等的角、相等的线段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;</a:t>
            </a:r>
            <a:endParaRPr lang="zh-CN" altLang="zh-CN" sz="2400" dirty="0">
              <a:latin typeface="+mn-ea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300192" y="2124145"/>
            <a:ext cx="2444279" cy="1711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000100" y="2214554"/>
            <a:ext cx="6048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D.</a:t>
            </a:r>
            <a:endParaRPr lang="zh-CN" altLang="zh-CN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016" y="3780329"/>
            <a:ext cx="8820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对角线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需添加一个什么条件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能使平行四边形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的四条边相等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2976" y="5572140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添加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平分∠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DAB.</a:t>
            </a:r>
            <a:endParaRPr lang="zh-CN" altLang="zh-CN" sz="32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7" grpId="0" autoUpdateAnimBg="0"/>
      <p:bldP spid="8" grpId="0" autoUpdateAnimBg="0"/>
      <p:bldP spid="1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698501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请同学们拿出方格纸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在方格纸上画两条互相平行的直线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在其中一条直线上任取若干点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过这些点作另一条直线的垂线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请同学们用刻度尺量一下方格纸上两平行线间的所有垂线段的长度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你发现了什么现象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285720" y="4286256"/>
            <a:ext cx="8532440" cy="1873270"/>
          </a:xfrm>
          <a:prstGeom prst="snip2DiagRect">
            <a:avLst/>
          </a:prstGeom>
          <a:ln w="762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两条平行线中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一条直线上任意一点到另一条直线的距离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叫做这两条平行线之间的距离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平行线间的距离相等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yl196.jpg" descr="id:2147503780;FounderCES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71538" y="2643182"/>
            <a:ext cx="3214710" cy="1512168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0" y="2636912"/>
            <a:ext cx="288032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8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836712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符号语言表述：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214282" y="1785926"/>
            <a:ext cx="8532440" cy="1873270"/>
          </a:xfrm>
          <a:prstGeom prst="snip2DiagRect">
            <a:avLst/>
          </a:prstGeom>
          <a:noFill/>
          <a:ln w="76200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156176" y="1700808"/>
            <a:ext cx="2372841" cy="205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928662" y="4000504"/>
            <a:ext cx="5318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两平行线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 ,l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之间的距离是指什么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528" y="4797152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指在一条直线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上任取一点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过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作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于点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线段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的长度叫做两平行线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 ,l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间的距离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8" grpId="0"/>
      <p:bldP spid="10" grpId="0" autoUpdateAnimBg="0"/>
      <p:bldP spid="1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95536" y="1871585"/>
            <a:ext cx="8352928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   </a:t>
            </a:r>
            <a:r>
              <a:rPr lang="zh-CN" altLang="zh-CN" sz="3200" dirty="0" smtClean="0"/>
              <a:t>两平行线之间的距离、点与直线的距离、点与点之间的距离的区别与联系</a:t>
            </a:r>
            <a:r>
              <a:rPr lang="en-US" altLang="zh-CN" sz="3200" dirty="0" smtClean="0"/>
              <a:t>.</a:t>
            </a:r>
            <a:endParaRPr lang="zh-CN" altLang="zh-CN" sz="3200" dirty="0"/>
          </a:p>
        </p:txBody>
      </p:sp>
      <p:sp>
        <p:nvSpPr>
          <p:cNvPr id="8" name="剪去对角的矩形 7"/>
          <p:cNvSpPr/>
          <p:nvPr/>
        </p:nvSpPr>
        <p:spPr>
          <a:xfrm>
            <a:off x="323528" y="3816521"/>
            <a:ext cx="8532440" cy="1772719"/>
          </a:xfrm>
          <a:prstGeom prst="snip2Diag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</a:rPr>
              <a:t>两平行线间的距离</a:t>
            </a:r>
            <a:r>
              <a:rPr lang="en-US" altLang="zh-CN" sz="3200" dirty="0" smtClean="0">
                <a:solidFill>
                  <a:srgbClr val="FF0000"/>
                </a:solidFill>
              </a:rPr>
              <a:t>⇒</a:t>
            </a:r>
            <a:r>
              <a:rPr lang="zh-CN" altLang="zh-CN" sz="3200" dirty="0" smtClean="0">
                <a:solidFill>
                  <a:srgbClr val="FF0000"/>
                </a:solidFill>
              </a:rPr>
              <a:t>点到直线的距离</a:t>
            </a:r>
            <a:r>
              <a:rPr lang="en-US" altLang="zh-CN" sz="3200" dirty="0" smtClean="0">
                <a:solidFill>
                  <a:srgbClr val="FF0000"/>
                </a:solidFill>
              </a:rPr>
              <a:t>⇒</a:t>
            </a:r>
            <a:r>
              <a:rPr lang="zh-CN" altLang="zh-CN" sz="3200" dirty="0" smtClean="0">
                <a:solidFill>
                  <a:srgbClr val="FF0000"/>
                </a:solidFill>
              </a:rPr>
              <a:t>点与点之间的距离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endParaRPr lang="zh-CN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9" name="十二角星 8"/>
          <p:cNvSpPr/>
          <p:nvPr/>
        </p:nvSpPr>
        <p:spPr>
          <a:xfrm>
            <a:off x="1504422" y="247000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观察思考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85720" y="128586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是夹在两平行线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,l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之间的两条平行线段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仍相等吗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8032" y="2841898"/>
            <a:ext cx="5508104" cy="3539430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如图所示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,a</a:t>
            </a:r>
            <a:r>
              <a:rPr lang="zh-CN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b,c</a:t>
            </a:r>
            <a:r>
              <a:rPr lang="zh-CN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d,c,d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分别相交于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由平行四边形的概念和性质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可知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ABDC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边形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说明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两条平行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线之间的任何两条平行线段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都相等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十二角星 8"/>
          <p:cNvSpPr/>
          <p:nvPr/>
        </p:nvSpPr>
        <p:spPr>
          <a:xfrm>
            <a:off x="1504422" y="247000"/>
            <a:ext cx="2657065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想一想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96136" y="2996952"/>
            <a:ext cx="302433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23945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520779"/>
            <a:ext cx="8568952" cy="1569660"/>
          </a:xfrm>
          <a:prstGeom prst="rect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当两条平行线确定后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两条平行线之间的距离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是一定值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不随垂线段位置的变化而改变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3671785"/>
            <a:ext cx="8568952" cy="1485407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平行线之间的距离处处相等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因此在作平行四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边形的高时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可以灵活选择位置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116632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          例：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400" i="1" dirty="0" smtClean="0"/>
              <a:t>□ 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边上的高为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4,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=5,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=2      ,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试求</a:t>
            </a:r>
            <a:r>
              <a:rPr lang="zh-CN" altLang="en-US" sz="2400" i="1" dirty="0" smtClean="0"/>
              <a:t>□ 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的周长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6024" y="908720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本题考查了平行四边形的性质及勾股定理的应用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解题的关键是分别画出符合题意的图形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设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边上的高为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AE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分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AE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</a:t>
            </a:r>
            <a:r>
              <a:rPr lang="zh-CN" altLang="en-US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□ 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的内部和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AE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在</a:t>
            </a:r>
            <a:r>
              <a:rPr lang="zh-CN" altLang="en-US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□ 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的外部两种情况计算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04" y="2073037"/>
            <a:ext cx="8892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400" i="1" dirty="0" smtClean="0">
                <a:solidFill>
                  <a:srgbClr val="FF0000"/>
                </a:solidFill>
              </a:rPr>
              <a:t>□</a:t>
            </a:r>
            <a:r>
              <a:rPr lang="zh-CN" altLang="en-US" sz="2400" i="1" dirty="0" smtClean="0"/>
              <a:t>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边上的高为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400" i="1" dirty="0" smtClean="0">
                <a:solidFill>
                  <a:srgbClr val="FF0000"/>
                </a:solidFill>
              </a:rPr>
              <a:t>□</a:t>
            </a:r>
            <a:r>
              <a:rPr lang="zh-CN" altLang="en-US" sz="2400" i="1" dirty="0" smtClean="0"/>
              <a:t>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的内部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如图①所示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根据勾股定理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endParaRPr lang="zh-CN" altLang="zh-CN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ACE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,AC=2       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根据勾股定理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endParaRPr lang="zh-CN" altLang="zh-CN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=3+2=5.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en-US" sz="2400" i="1" dirty="0" smtClean="0"/>
              <a:t> </a:t>
            </a:r>
            <a:r>
              <a:rPr lang="zh-CN" altLang="en-US" sz="2400" i="1" dirty="0" smtClean="0">
                <a:solidFill>
                  <a:srgbClr val="FF0000"/>
                </a:solidFill>
              </a:rPr>
              <a:t>□</a:t>
            </a:r>
            <a:r>
              <a:rPr lang="zh-CN" altLang="en-US" sz="2400" i="1" dirty="0" smtClean="0"/>
              <a:t>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的周长为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2×(5+5)=20.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51064" b="-3448"/>
          <a:stretch>
            <a:fillRect/>
          </a:stretch>
        </p:blipFill>
        <p:spPr bwMode="auto">
          <a:xfrm>
            <a:off x="5715008" y="2857496"/>
            <a:ext cx="295232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000100" y="4357694"/>
          <a:ext cx="41656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53340000" imgH="6400800" progId="Equation.DSMT4">
                  <p:embed/>
                </p:oleObj>
              </mc:Choice>
              <mc:Fallback>
                <p:oleObj name="Equation" r:id="rId2" imgW="53340000" imgH="6400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0100" y="4357694"/>
                        <a:ext cx="4165600" cy="530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3214678" y="5286388"/>
          <a:ext cx="4784725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61264800" imgH="9144000" progId="Equation.DSMT4">
                  <p:embed/>
                </p:oleObj>
              </mc:Choice>
              <mc:Fallback>
                <p:oleObj name="Equation" r:id="rId4" imgW="61264800" imgH="91440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14678" y="5286388"/>
                        <a:ext cx="4784725" cy="7572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286776" y="214290"/>
          <a:ext cx="357190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5486400" imgH="5486400" progId="Equation.DSMT4">
                  <p:embed/>
                </p:oleObj>
              </mc:Choice>
              <mc:Fallback>
                <p:oleObj name="Equation" r:id="rId6" imgW="5486400" imgH="54864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86776" y="214290"/>
                        <a:ext cx="357190" cy="3571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3143240" y="4929198"/>
          <a:ext cx="4286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8" imgW="5486400" imgH="5486400" progId="Equation.DSMT4">
                  <p:embed/>
                </p:oleObj>
              </mc:Choice>
              <mc:Fallback>
                <p:oleObj name="Equation" r:id="rId8" imgW="5486400" imgH="54864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43240" y="4929198"/>
                        <a:ext cx="428625" cy="454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7504" y="718825"/>
            <a:ext cx="8748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(2)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800" i="1" dirty="0" smtClean="0">
                <a:solidFill>
                  <a:srgbClr val="FF0000"/>
                </a:solidFill>
              </a:rPr>
              <a:t>□</a:t>
            </a:r>
            <a:r>
              <a:rPr lang="zh-CN" altLang="en-US" sz="2800" i="1" dirty="0" smtClean="0"/>
              <a:t>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的外部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如图②所示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同理可得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=3-2=1,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en-US" sz="2800" i="1" dirty="0" smtClean="0"/>
              <a:t> </a:t>
            </a:r>
            <a:r>
              <a:rPr lang="zh-CN" altLang="en-US" sz="2800" i="1" dirty="0" smtClean="0">
                <a:solidFill>
                  <a:srgbClr val="FF0000"/>
                </a:solidFill>
              </a:rPr>
              <a:t>□</a:t>
            </a:r>
            <a:r>
              <a:rPr lang="zh-CN" altLang="en-US" sz="2800" i="1" dirty="0" smtClean="0"/>
              <a:t>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的周长为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2×(5+1)=12.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综上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2800" i="1" dirty="0" smtClean="0"/>
              <a:t> </a:t>
            </a:r>
            <a:r>
              <a:rPr lang="zh-CN" altLang="en-US" sz="2800" i="1" dirty="0" smtClean="0">
                <a:solidFill>
                  <a:srgbClr val="FF0000"/>
                </a:solidFill>
              </a:rPr>
              <a:t>□</a:t>
            </a:r>
            <a:r>
              <a:rPr lang="zh-CN" altLang="en-US" sz="2800" i="1" dirty="0" smtClean="0"/>
              <a:t>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的周长为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3140968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  [</a:t>
            </a:r>
            <a:r>
              <a:rPr lang="zh-CN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解题策略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]</a:t>
            </a:r>
            <a:r>
              <a:rPr lang="zh-CN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本题相当于已知一个三角形的两条边以及第三条边上的高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求第三条边的长度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因为三角形的高可能在三角形的内部、也可能在三角形的外部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所以作图时应分两种情况讨论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如下图所示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49137" t="7310" r="10411" b="7411"/>
          <a:stretch>
            <a:fillRect/>
          </a:stretch>
        </p:blipFill>
        <p:spPr bwMode="auto">
          <a:xfrm>
            <a:off x="6215074" y="500042"/>
            <a:ext cx="237626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/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39752" y="4941168"/>
            <a:ext cx="324036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510913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观察下图中的小区的伸缩门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庭院的竹篱笆和载重汽车的防护栏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它们是什么几何图形的形象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十二角星 10"/>
          <p:cNvSpPr/>
          <p:nvPr/>
        </p:nvSpPr>
        <p:spPr>
          <a:xfrm>
            <a:off x="1475656" y="319008"/>
            <a:ext cx="3427618" cy="1093768"/>
          </a:xfrm>
          <a:prstGeom prst="star1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观察思考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6" name="图片 5" descr="t017cc88f10473d3c9c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72000" y="2924944"/>
            <a:ext cx="3456384" cy="2448272"/>
          </a:xfrm>
          <a:prstGeom prst="rect">
            <a:avLst/>
          </a:prstGeom>
        </p:spPr>
      </p:pic>
      <p:pic>
        <p:nvPicPr>
          <p:cNvPr id="7" name="图片 6" descr="t01fa5e94efcf55b7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924944"/>
            <a:ext cx="3352800" cy="2430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403648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1520" y="1556588"/>
            <a:ext cx="8568952" cy="4392692"/>
          </a:xfrm>
          <a:prstGeom prst="round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平行四边形的定义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两组对边分别平行的四边形叫做平行四边形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平行四边形的性质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平行四边形的对边相等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平行四边形的对角相等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平行线间的距离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两条平行线中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一条直线上任意一点到另一条直线的距离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叫做这两条平行线之间的距离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平行线间的距离相等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两条平行线之间的任何两条平行线段都相等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251520" y="1392610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zh-CN" altLang="en-US" sz="3200" i="1" dirty="0" smtClean="0"/>
              <a:t>□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=200°,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的度数是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A.100°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B.160°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C.80°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D.60°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500438"/>
            <a:ext cx="8640960" cy="242423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　∵∠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=200°,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=100°,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又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=180°,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=180°-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=80°.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200024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764704"/>
            <a:ext cx="8568952" cy="153233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在平行四边形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GH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EF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GH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相交于点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则图中共有平行四边形的个数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A.6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B.7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C.8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D.9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708920"/>
            <a:ext cx="6336704" cy="3195578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图中的平行四边形有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AEOG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BHOE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CHOF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OFDG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ABHG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CHGD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AEFD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BEFC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、平行四边形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8148" y="128586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858016" y="3571876"/>
            <a:ext cx="1928826" cy="22145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764704"/>
            <a:ext cx="8568952" cy="224742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3.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2800" i="1" dirty="0" smtClean="0">
                <a:latin typeface="Times New Roman" pitchFamily="18" charset="0"/>
                <a:cs typeface="Times New Roman" pitchFamily="18" charset="0"/>
              </a:rPr>
              <a:t>□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平分∠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交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边于点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=3,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800" dirty="0" smtClean="0"/>
              <a:t>长为　　</a:t>
            </a:r>
            <a:r>
              <a:rPr lang="en-US" altLang="zh-CN" sz="2800" dirty="0" smtClean="0"/>
              <a:t>(</a:t>
            </a:r>
            <a:r>
              <a:rPr lang="zh-CN" altLang="zh-CN" sz="2800" dirty="0" smtClean="0"/>
              <a:t>　　</a:t>
            </a:r>
            <a:r>
              <a:rPr lang="en-US" altLang="zh-CN" sz="2800" dirty="0" smtClean="0"/>
              <a:t>)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A.4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B.3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D.2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388" y="1500174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000892" y="3857628"/>
            <a:ext cx="1838578" cy="185795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23528" y="3284984"/>
            <a:ext cx="6552728" cy="370980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∵四边形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DEC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∵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CE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平分∠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DCB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BCE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DEC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∵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CD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CD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DC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DE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571868" y="2214554"/>
          <a:ext cx="480813" cy="721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71868" y="2214554"/>
                        <a:ext cx="480813" cy="7212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14282" y="714356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en-US" sz="3200" i="1" dirty="0" smtClean="0"/>
              <a:t>□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DBC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的面积的大小关系是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572132" y="2357430"/>
            <a:ext cx="1643074" cy="135732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85720" y="3786190"/>
            <a:ext cx="8568952" cy="242423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∵两平行线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AD,BC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间的距离相等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ABC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△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DBC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是同底等高的两个三角形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∴它们的面积相等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故填相等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7554" y="1571612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相等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8" grpId="0" animBg="1"/>
      <p:bldP spid="9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00266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5.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已知在平行四边形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=60°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DF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EDF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的度数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2643182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=60°.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=180°.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=60°,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=180°-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=120°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DF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DFB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=90°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EDF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=360°-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DFB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=60°.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516216" y="2780928"/>
            <a:ext cx="2056312" cy="1791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9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85720" y="785794"/>
            <a:ext cx="8568952" cy="64698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=4,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=7,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求平行四边形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的周长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2319890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Rt△</a:t>
            </a:r>
            <a:r>
              <a:rPr lang="en-US" altLang="zh-CN" sz="32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CDF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=60°,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ADE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CDF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=30°,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=8,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=14,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∴平行四边形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的周长为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2×(8+14)=44.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143636" y="2500306"/>
            <a:ext cx="2343774" cy="186251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动作按钮: 第一张 11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484784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你知道什么样的图形叫做平行四边形吗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67544" y="2435404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两组对边分别平行的四边形叫做平行四边形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说明定义的两方面作用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既可以作为性质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又可以作为判定平行四边形的依据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596" y="4643446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平行四边形如何好记好读呢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83961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平行四边形用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“</a:t>
            </a:r>
            <a:r>
              <a:rPr lang="zh-CN" altLang="en-US" sz="3200" i="1" dirty="0" smtClean="0"/>
              <a:t>□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平行四边形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记作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“</a:t>
            </a:r>
            <a:r>
              <a:rPr lang="zh-CN" altLang="en-US" sz="3200" i="1" dirty="0" smtClean="0">
                <a:latin typeface="+mn-ea"/>
              </a:rPr>
              <a:t>□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”.</a:t>
            </a:r>
            <a:endParaRPr lang="zh-CN" altLang="zh-CN" sz="3200" dirty="0" smtClean="0">
              <a:latin typeface="+mn-ea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5436096" y="2348880"/>
            <a:ext cx="259915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23528" y="2435404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如右图所示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对角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85720" y="4286256"/>
            <a:ext cx="8568952" cy="1191816"/>
          </a:xfrm>
          <a:prstGeom prst="round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总结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四边形中不相邻的边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也就是没有公共顶点的边叫做对边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没有公共边的角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叫做对角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8032" y="908720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+mn-ea"/>
                <a:cs typeface="Times New Roman" pitchFamily="18" charset="0"/>
              </a:rPr>
              <a:t>平行四边形是一种特殊的四边形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+mn-ea"/>
                <a:cs typeface="Times New Roman" pitchFamily="18" charset="0"/>
              </a:rPr>
              <a:t>它除具有四边形的性质和两组对边分别平行外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+mn-ea"/>
                <a:cs typeface="Times New Roman" pitchFamily="18" charset="0"/>
              </a:rPr>
              <a:t>还有什么特殊的性质呢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?</a:t>
            </a:r>
            <a:endParaRPr lang="zh-CN" altLang="zh-CN" sz="3200" dirty="0">
              <a:latin typeface="+mn-ea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2879697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猜想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zh-CN" altLang="zh-CN" sz="3200" dirty="0" smtClean="0">
                <a:latin typeface="+mn-ea"/>
                <a:cs typeface="Times New Roman" pitchFamily="18" charset="0"/>
              </a:rPr>
              <a:t>平行四边形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,</a:t>
            </a:r>
            <a:endParaRPr lang="en-US" altLang="zh-CN" sz="3200" dirty="0" smtClean="0">
              <a:latin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AB=CD,AD=BC.</a:t>
            </a:r>
            <a:endParaRPr lang="zh-CN" altLang="zh-CN" sz="32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149305" y="2996952"/>
            <a:ext cx="259915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79512" y="4535881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猜想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zh-CN" altLang="zh-CN" sz="3200" dirty="0" smtClean="0">
                <a:latin typeface="+mn-ea"/>
                <a:cs typeface="Times New Roman" pitchFamily="18" charset="0"/>
              </a:rPr>
              <a:t>平行四边形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,</a:t>
            </a:r>
            <a:endParaRPr lang="en-US" altLang="zh-CN" sz="3200" dirty="0" smtClean="0">
              <a:latin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476672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证明：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D.</a:t>
            </a:r>
            <a:endParaRPr lang="zh-CN" altLang="zh-CN" sz="32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2214554"/>
            <a:ext cx="5400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+mn-ea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=180°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=180°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同理可得∠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5148064" y="2780928"/>
            <a:ext cx="259915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44624"/>
            <a:ext cx="8424936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方法二：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504" y="836712"/>
            <a:ext cx="66247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BC,AB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CD,</a:t>
            </a:r>
            <a:endParaRPr lang="zh-CN" altLang="zh-CN" sz="32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又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的公共边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≌△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AD=CB,AB=CD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DCB.</a:t>
            </a:r>
            <a:endParaRPr lang="zh-CN" altLang="zh-CN" sz="32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120680" y="2492896"/>
            <a:ext cx="284380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爆炸形 1 25"/>
          <p:cNvSpPr/>
          <p:nvPr/>
        </p:nvSpPr>
        <p:spPr>
          <a:xfrm>
            <a:off x="2339752" y="260648"/>
            <a:ext cx="3240360" cy="1642348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907976" y="2276872"/>
            <a:ext cx="6760368" cy="3636347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平行四边形性质：</a:t>
            </a:r>
            <a:endParaRPr lang="en-US" altLang="zh-CN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/>
              <a:t>平行四边形的对边相等</a:t>
            </a:r>
            <a:r>
              <a:rPr lang="en-US" altLang="zh-CN" sz="3200" dirty="0" smtClean="0"/>
              <a:t>;</a:t>
            </a:r>
            <a:endParaRPr lang="zh-CN" altLang="zh-CN" sz="3200" dirty="0" smtClean="0"/>
          </a:p>
          <a:p>
            <a:pPr>
              <a:lnSpc>
                <a:spcPct val="200000"/>
              </a:lnSpc>
            </a:pPr>
            <a:r>
              <a:rPr lang="zh-CN" altLang="zh-CN" sz="3200" dirty="0" smtClean="0"/>
              <a:t>平行四边形的对角相等</a:t>
            </a:r>
            <a:r>
              <a:rPr lang="en-US" altLang="zh-CN" sz="3200" dirty="0" smtClean="0"/>
              <a:t>.</a:t>
            </a:r>
            <a:endParaRPr lang="zh-CN" altLang="zh-CN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1476073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∵四边形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是平行四边形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（            ），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68144" y="1476073"/>
            <a:ext cx="1440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已知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2147372"/>
            <a:ext cx="8535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（                                        ），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6182" y="2143116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平行四边形的对边相等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2924944"/>
            <a:ext cx="8606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∠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（                                        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9058" y="2928934"/>
            <a:ext cx="4248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平行四边形的对角相等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68" y="620688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明确应用性质进行推理的基本模式</a:t>
            </a:r>
            <a:r>
              <a:rPr lang="en-US" altLang="zh-CN" sz="3200" dirty="0" smtClean="0"/>
              <a:t>:</a:t>
            </a:r>
            <a:endParaRPr lang="zh-CN" altLang="zh-CN" sz="3200" dirty="0"/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5285209" y="3645024"/>
            <a:ext cx="259915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3507</Words>
  <Application>Kingsoft Office WPP</Application>
  <PresentationFormat>全屏显示(4:3)</PresentationFormat>
  <Paragraphs>230</Paragraphs>
  <Slides>26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