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wav" ContentType="audio/x-wav"/>
  <Default Extension="png" ContentType="image/png"/>
  <Default Extension="wmf" ContentType="image/x-wmf"/>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6" r:id="rId3"/>
    <p:sldId id="283" r:id="rId4"/>
    <p:sldId id="278" r:id="rId5"/>
    <p:sldId id="306" r:id="rId6"/>
    <p:sldId id="281" r:id="rId7"/>
    <p:sldId id="323" r:id="rId8"/>
    <p:sldId id="324" r:id="rId9"/>
    <p:sldId id="307" r:id="rId10"/>
    <p:sldId id="317" r:id="rId11"/>
    <p:sldId id="328" r:id="rId12"/>
    <p:sldId id="327" r:id="rId13"/>
    <p:sldId id="325" r:id="rId14"/>
    <p:sldId id="326" r:id="rId15"/>
    <p:sldId id="269" r:id="rId16"/>
    <p:sldId id="270" r:id="rId17"/>
    <p:sldId id="296" r:id="rId18"/>
    <p:sldId id="319" r:id="rId19"/>
    <p:sldId id="314" r:id="rId2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0D048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1598" autoAdjust="0"/>
    <p:restoredTop sz="94614" autoAdjust="0"/>
  </p:normalViewPr>
  <p:slideViewPr>
    <p:cSldViewPr>
      <p:cViewPr varScale="1">
        <p:scale>
          <a:sx n="66" d="100"/>
          <a:sy n="66" d="100"/>
        </p:scale>
        <p:origin x="-1650" y="-11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78" d="100"/>
          <a:sy n="78" d="100"/>
        </p:scale>
        <p:origin x="-3246"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notesMaster" Target="notesMasters/notesMaster1.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image" Target="../media/image13.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image" Target="../media/image15.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4A0DA02-8245-483F-B186-669594630F9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26FEB5E-BC6D-41BE-BB09-784541D8D48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1"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8" name="页脚占位符 7"/>
          <p:cNvSpPr>
            <a:spLocks noGrp="1"/>
          </p:cNvSpPr>
          <p:nvPr>
            <p:ph type="ftr" sz="quarter" idx="11"/>
          </p:nvPr>
        </p:nvSpPr>
        <p:spPr/>
        <p:txBody>
          <a:bodyPr/>
          <a:lstStyle/>
          <a:p>
            <a:pPr lvl="0" eaLnBrk="1" hangingPunct="1"/>
            <a:endParaRPr lang="zh-CN" altLang="en-US" dirty="0"/>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4" name="页脚占位符 3"/>
          <p:cNvSpPr>
            <a:spLocks noGrp="1"/>
          </p:cNvSpPr>
          <p:nvPr>
            <p:ph type="ftr" sz="quarter" idx="11"/>
          </p:nvPr>
        </p:nvSpPr>
        <p:spPr/>
        <p:txBody>
          <a:bodyPr/>
          <a:lstStyle/>
          <a:p>
            <a:pPr lvl="0" eaLnBrk="1" hangingPunct="1"/>
            <a:endParaRPr lang="zh-CN" altLang="en-US" dirty="0"/>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3" name="页脚占位符 2"/>
          <p:cNvSpPr>
            <a:spLocks noGrp="1"/>
          </p:cNvSpPr>
          <p:nvPr>
            <p:ph type="ftr" sz="quarter" idx="11"/>
          </p:nvPr>
        </p:nvSpPr>
        <p:spPr/>
        <p:txBody>
          <a:bodyPr/>
          <a:lstStyle/>
          <a:p>
            <a:pPr lvl="0" eaLnBrk="1" hangingPunct="1"/>
            <a:endParaRPr lang="zh-CN" altLang="en-US" dirty="0"/>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1026" name="Rectangle 2"/>
          <p:cNvSpPr>
            <a:spLocks noGrp="1"/>
          </p:cNvSpPr>
          <p:nvPr>
            <p:ph type="title"/>
          </p:nvPr>
        </p:nvSpPr>
        <p:spPr>
          <a:xfrm>
            <a:off x="457200" y="274638"/>
            <a:ext cx="8229600" cy="1143000"/>
          </a:xfrm>
          <a:prstGeom prst="rect">
            <a:avLst/>
          </a:prstGeom>
          <a:noFill/>
          <a:ln w="9525">
            <a:noFill/>
            <a:miter/>
          </a:ln>
        </p:spPr>
        <p:txBody>
          <a:bodyPr anchor="ctr"/>
          <a:p>
            <a:pPr lvl="0"/>
            <a:r>
              <a:rPr lang="zh-CN" altLang="en-US"/>
              <a:t>单击此处编辑母版标题样式</a:t>
            </a:r>
            <a:endParaRPr lang="zh-CN" altLang="en-US"/>
          </a:p>
        </p:txBody>
      </p:sp>
      <p:sp>
        <p:nvSpPr>
          <p:cNvPr id="1027" name="Rectangle 3"/>
          <p:cNvSpPr>
            <a:spLocks noGrp="1"/>
          </p:cNvSpPr>
          <p:nvPr>
            <p:ph type="body" idx="1"/>
          </p:nvPr>
        </p:nvSpPr>
        <p:spPr>
          <a:xfrm>
            <a:off x="457200" y="1600200"/>
            <a:ext cx="8229600" cy="4525963"/>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p:cNvSpPr>
          <p:nvPr>
            <p:ph type="dt" sz="half" idx="2"/>
          </p:nvPr>
        </p:nvSpPr>
        <p:spPr>
          <a:xfrm>
            <a:off x="457200" y="6245225"/>
            <a:ext cx="2133600" cy="476250"/>
          </a:xfrm>
          <a:prstGeom prst="rect">
            <a:avLst/>
          </a:prstGeom>
          <a:noFill/>
          <a:ln w="9525">
            <a:noFill/>
            <a:miter/>
          </a:ln>
        </p:spPr>
        <p:txBody>
          <a:bodyPr/>
          <a:lstStyle>
            <a:lvl1pPr>
              <a:defRPr sz="1400"/>
            </a:lvl1pPr>
          </a:lstStyle>
          <a:p>
            <a:pPr lvl="0" eaLnBrk="1" hangingPunct="1"/>
            <a:fld id="{BB962C8B-B14F-4D97-AF65-F5344CB8AC3E}" type="datetime1">
              <a:rPr lang="zh-CN" altLang="en-US" dirty="0"/>
            </a:fld>
            <a:endParaRPr lang="zh-CN" altLang="en-US" dirty="0"/>
          </a:p>
        </p:txBody>
      </p:sp>
      <p:sp>
        <p:nvSpPr>
          <p:cNvPr id="1029" name="Rectangle 5"/>
          <p:cNvSpPr>
            <a:spLocks noGrp="1"/>
          </p:cNvSpPr>
          <p:nvPr>
            <p:ph type="ftr" sz="quarter" idx="3"/>
          </p:nvPr>
        </p:nvSpPr>
        <p:spPr>
          <a:xfrm>
            <a:off x="3124200" y="6245225"/>
            <a:ext cx="2895600" cy="476250"/>
          </a:xfrm>
          <a:prstGeom prst="rect">
            <a:avLst/>
          </a:prstGeom>
          <a:noFill/>
          <a:ln w="9525">
            <a:noFill/>
            <a:miter/>
          </a:ln>
        </p:spPr>
        <p:txBody>
          <a:bodyPr/>
          <a:lstStyle>
            <a:lvl1pPr algn="ctr">
              <a:defRPr sz="1400"/>
            </a:lvl1pPr>
          </a:lstStyle>
          <a:p>
            <a:pPr lvl="0" eaLnBrk="1" hangingPunct="1"/>
            <a:endParaRPr lang="zh-CN" altLang="en-US" dirty="0"/>
          </a:p>
        </p:txBody>
      </p:sp>
      <p:sp>
        <p:nvSpPr>
          <p:cNvPr id="1030" name="Rectangle 6"/>
          <p:cNvSpPr>
            <a:spLocks noGrp="1"/>
          </p:cNvSpPr>
          <p:nvPr>
            <p:ph type="sldNum" sz="quarter" idx="4"/>
          </p:nvPr>
        </p:nvSpPr>
        <p:spPr>
          <a:xfrm>
            <a:off x="6553200" y="6245225"/>
            <a:ext cx="2133600" cy="476250"/>
          </a:xfrm>
          <a:prstGeom prst="rect">
            <a:avLst/>
          </a:prstGeom>
          <a:noFill/>
          <a:ln w="9525">
            <a:noFill/>
            <a:miter/>
          </a:ln>
        </p:spPr>
        <p:txBody>
          <a:bodyPr/>
          <a:lstStyle>
            <a:lvl1pPr algn="r">
              <a:defRPr sz="1400"/>
            </a:lvl1pPr>
          </a:lstStyle>
          <a:p>
            <a:pPr lvl="0" eaLnBrk="1" hangingPunct="1"/>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slide" Target="slide15.xml"/><Relationship Id="rId1" Type="http://schemas.openxmlformats.org/officeDocument/2006/relationships/slide" Target="slide3.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7" Type="http://schemas.openxmlformats.org/officeDocument/2006/relationships/vmlDrawing" Target="../drawings/vmlDrawing1.vml"/><Relationship Id="rId6" Type="http://schemas.openxmlformats.org/officeDocument/2006/relationships/slideLayout" Target="../slideLayouts/slideLayout2.xml"/><Relationship Id="rId5" Type="http://schemas.openxmlformats.org/officeDocument/2006/relationships/image" Target="../media/image14.wmf"/><Relationship Id="rId4" Type="http://schemas.openxmlformats.org/officeDocument/2006/relationships/oleObject" Target="../embeddings/oleObject2.bin"/><Relationship Id="rId3" Type="http://schemas.openxmlformats.org/officeDocument/2006/relationships/image" Target="../media/image13.wmf"/><Relationship Id="rId2" Type="http://schemas.openxmlformats.org/officeDocument/2006/relationships/oleObject" Target="../embeddings/oleObject1.bin"/><Relationship Id="rId1" Type="http://schemas.openxmlformats.org/officeDocument/2006/relationships/image" Target="../media/image12.png"/></Relationships>
</file>

<file path=ppt/slides/_rels/slide13.xml.rels><?xml version="1.0" encoding="UTF-8" standalone="yes"?>
<Relationships xmlns="http://schemas.openxmlformats.org/package/2006/relationships"><Relationship Id="rId6" Type="http://schemas.openxmlformats.org/officeDocument/2006/relationships/vmlDrawing" Target="../drawings/vmlDrawing2.vml"/><Relationship Id="rId5" Type="http://schemas.openxmlformats.org/officeDocument/2006/relationships/slideLayout" Target="../slideLayouts/slideLayout2.xml"/><Relationship Id="rId4" Type="http://schemas.openxmlformats.org/officeDocument/2006/relationships/image" Target="../media/image16.wmf"/><Relationship Id="rId3" Type="http://schemas.openxmlformats.org/officeDocument/2006/relationships/oleObject" Target="../embeddings/oleObject4.bin"/><Relationship Id="rId2" Type="http://schemas.openxmlformats.org/officeDocument/2006/relationships/image" Target="../media/image15.wmf"/><Relationship Id="rId1" Type="http://schemas.openxmlformats.org/officeDocument/2006/relationships/oleObject" Target="../embeddings/oleObject3.bin"/></Relationships>
</file>

<file path=ppt/slides/_rels/slide14.xml.rels><?xml version="1.0" encoding="UTF-8" standalone="yes"?>
<Relationships xmlns="http://schemas.openxmlformats.org/package/2006/relationships"><Relationship Id="rId4" Type="http://schemas.openxmlformats.org/officeDocument/2006/relationships/vmlDrawing" Target="../drawings/vmlDrawing3.vml"/><Relationship Id="rId3" Type="http://schemas.openxmlformats.org/officeDocument/2006/relationships/slideLayout" Target="../slideLayouts/slideLayout2.xml"/><Relationship Id="rId2" Type="http://schemas.openxmlformats.org/officeDocument/2006/relationships/image" Target="../media/image17.wmf"/><Relationship Id="rId1" Type="http://schemas.openxmlformats.org/officeDocument/2006/relationships/oleObject" Target="../embeddings/oleObject5.bin"/></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18.png"/><Relationship Id="rId1" Type="http://schemas.openxmlformats.org/officeDocument/2006/relationships/image" Target="../media/image2.jpeg"/></Relationships>
</file>

<file path=ppt/slides/_rels/slide16.xml.rels><?xml version="1.0" encoding="UTF-8" standalone="yes"?>
<Relationships xmlns="http://schemas.openxmlformats.org/package/2006/relationships"><Relationship Id="rId6" Type="http://schemas.openxmlformats.org/officeDocument/2006/relationships/vmlDrawing" Target="../drawings/vmlDrawing4.vml"/><Relationship Id="rId5" Type="http://schemas.openxmlformats.org/officeDocument/2006/relationships/slideLayout" Target="../slideLayouts/slideLayout2.xml"/><Relationship Id="rId4" Type="http://schemas.openxmlformats.org/officeDocument/2006/relationships/audio" Target="../media/audio1.wav"/><Relationship Id="rId3" Type="http://schemas.openxmlformats.org/officeDocument/2006/relationships/image" Target="../media/image20.wmf"/><Relationship Id="rId2" Type="http://schemas.openxmlformats.org/officeDocument/2006/relationships/oleObject" Target="../embeddings/oleObject6.bin"/><Relationship Id="rId1" Type="http://schemas.openxmlformats.org/officeDocument/2006/relationships/image" Target="../media/image19.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8.xml.rels><?xml version="1.0" encoding="UTF-8" standalone="yes"?>
<Relationships xmlns="http://schemas.openxmlformats.org/package/2006/relationships"><Relationship Id="rId6" Type="http://schemas.openxmlformats.org/officeDocument/2006/relationships/vmlDrawing" Target="../drawings/vmlDrawing5.vml"/><Relationship Id="rId5" Type="http://schemas.openxmlformats.org/officeDocument/2006/relationships/slideLayout" Target="../slideLayouts/slideLayout2.xml"/><Relationship Id="rId4" Type="http://schemas.openxmlformats.org/officeDocument/2006/relationships/audio" Target="../media/audio1.wav"/><Relationship Id="rId3" Type="http://schemas.openxmlformats.org/officeDocument/2006/relationships/image" Target="../media/image22.wmf"/><Relationship Id="rId2" Type="http://schemas.openxmlformats.org/officeDocument/2006/relationships/oleObject" Target="../embeddings/oleObject7.bin"/><Relationship Id="rId1" Type="http://schemas.openxmlformats.org/officeDocument/2006/relationships/image" Target="../media/image21.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GIF"/><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image" Target="../media/image6.jpe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9.jpeg"/><Relationship Id="rId2" Type="http://schemas.openxmlformats.org/officeDocument/2006/relationships/image" Target="../media/image7.jpeg"/><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0.jpeg"/><Relationship Id="rId2" Type="http://schemas.openxmlformats.org/officeDocument/2006/relationships/image" Target="../media/image7.jpeg"/><Relationship Id="rId1" Type="http://schemas.openxmlformats.org/officeDocument/2006/relationships/image" Target="../media/image6.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928662" y="285728"/>
            <a:ext cx="5256212" cy="519112"/>
          </a:xfrm>
          <a:prstGeom prst="rect">
            <a:avLst/>
          </a:prstGeom>
          <a:noFill/>
          <a:ln w="9525">
            <a:noFill/>
            <a:miter lim="800000"/>
          </a:ln>
        </p:spPr>
        <p:txBody>
          <a:bodyPr>
            <a:spAutoFit/>
          </a:bodyPr>
          <a:lstStyle/>
          <a:p>
            <a:pPr algn="ctr">
              <a:spcBef>
                <a:spcPct val="50000"/>
              </a:spcBef>
            </a:pPr>
            <a:r>
              <a:rPr lang="zh-CN" altLang="en-US" sz="2800" b="1" dirty="0" smtClean="0">
                <a:solidFill>
                  <a:srgbClr val="CC0000"/>
                </a:solidFill>
                <a:latin typeface="Calibri" pitchFamily="34" charset="0"/>
                <a:ea typeface="楷体_GB2312" pitchFamily="49" charset="-122"/>
              </a:rPr>
              <a:t>八年级数学</a:t>
            </a:r>
            <a:r>
              <a:rPr lang="en-US" altLang="zh-CN" sz="2800" b="1" dirty="0" smtClean="0">
                <a:solidFill>
                  <a:srgbClr val="CC0000"/>
                </a:solidFill>
                <a:latin typeface="Calibri" pitchFamily="34" charset="0"/>
                <a:ea typeface="楷体_GB2312" pitchFamily="49" charset="-122"/>
              </a:rPr>
              <a:t>·</a:t>
            </a:r>
            <a:r>
              <a:rPr lang="zh-CN" altLang="en-US" sz="2800" b="1" dirty="0" smtClean="0">
                <a:solidFill>
                  <a:srgbClr val="CC0000"/>
                </a:solidFill>
                <a:latin typeface="Calibri" pitchFamily="34" charset="0"/>
                <a:ea typeface="楷体_GB2312" pitchFamily="49" charset="-122"/>
              </a:rPr>
              <a:t>下    新课标</a:t>
            </a:r>
            <a:r>
              <a:rPr lang="en-US" altLang="zh-CN" sz="2800" b="1" dirty="0" smtClean="0">
                <a:solidFill>
                  <a:srgbClr val="CC0000"/>
                </a:solidFill>
                <a:latin typeface="Calibri" pitchFamily="34" charset="0"/>
                <a:ea typeface="楷体_GB2312" pitchFamily="49" charset="-122"/>
              </a:rPr>
              <a:t>[</a:t>
            </a:r>
            <a:r>
              <a:rPr lang="zh-CN" altLang="en-US" sz="2800" b="1" dirty="0" smtClean="0">
                <a:solidFill>
                  <a:srgbClr val="CC0000"/>
                </a:solidFill>
                <a:latin typeface="Calibri" pitchFamily="34" charset="0"/>
                <a:ea typeface="楷体_GB2312" pitchFamily="49" charset="-122"/>
              </a:rPr>
              <a:t>人</a:t>
            </a:r>
            <a:r>
              <a:rPr lang="en-US" altLang="zh-CN" sz="2800" b="1" dirty="0" smtClean="0">
                <a:solidFill>
                  <a:srgbClr val="CC0000"/>
                </a:solidFill>
                <a:latin typeface="Calibri" pitchFamily="34" charset="0"/>
                <a:ea typeface="楷体_GB2312" pitchFamily="49" charset="-122"/>
              </a:rPr>
              <a:t>]</a:t>
            </a:r>
            <a:endParaRPr lang="zh-CN" altLang="en-US" b="1" dirty="0">
              <a:solidFill>
                <a:srgbClr val="CC0000"/>
              </a:solidFill>
              <a:latin typeface="Calibri" pitchFamily="34" charset="0"/>
              <a:ea typeface="楷体_GB2312" pitchFamily="49" charset="-122"/>
            </a:endParaRPr>
          </a:p>
        </p:txBody>
      </p:sp>
      <p:sp>
        <p:nvSpPr>
          <p:cNvPr id="3" name="TextBox 16"/>
          <p:cNvSpPr txBox="1">
            <a:spLocks noChangeArrowheads="1"/>
          </p:cNvSpPr>
          <p:nvPr/>
        </p:nvSpPr>
        <p:spPr bwMode="auto">
          <a:xfrm>
            <a:off x="1357290" y="1285860"/>
            <a:ext cx="6084168" cy="646331"/>
          </a:xfrm>
          <a:prstGeom prst="rect">
            <a:avLst/>
          </a:prstGeom>
          <a:noFill/>
          <a:ln w="9525">
            <a:noFill/>
            <a:miter lim="800000"/>
          </a:ln>
        </p:spPr>
        <p:txBody>
          <a:bodyPr wrap="square">
            <a:spAutoFit/>
          </a:bodyPr>
          <a:lstStyle/>
          <a:p>
            <a:r>
              <a:rPr lang="zh-CN" altLang="zh-CN" sz="3600" b="1" dirty="0" smtClean="0">
                <a:solidFill>
                  <a:srgbClr val="C00000"/>
                </a:solidFill>
              </a:rPr>
              <a:t>第十七章　勾股定理</a:t>
            </a:r>
            <a:endParaRPr lang="zh-CN" altLang="zh-CN" sz="3600" b="1" dirty="0">
              <a:solidFill>
                <a:srgbClr val="C00000"/>
              </a:solidFill>
            </a:endParaRPr>
          </a:p>
        </p:txBody>
      </p:sp>
      <p:grpSp>
        <p:nvGrpSpPr>
          <p:cNvPr id="4" name="Group 4"/>
          <p:cNvGrpSpPr/>
          <p:nvPr/>
        </p:nvGrpSpPr>
        <p:grpSpPr bwMode="auto">
          <a:xfrm>
            <a:off x="1714480" y="5000636"/>
            <a:ext cx="2016125" cy="1009650"/>
            <a:chOff x="340" y="3022"/>
            <a:chExt cx="1270" cy="636"/>
          </a:xfrm>
        </p:grpSpPr>
        <p:sp>
          <p:nvSpPr>
            <p:cNvPr id="5" name="Oval 5">
              <a:hlinkClick r:id="rId1" action="ppaction://hlinksldjump"/>
            </p:cNvPr>
            <p:cNvSpPr>
              <a:spLocks noChangeArrowheads="1"/>
            </p:cNvSpPr>
            <p:nvPr/>
          </p:nvSpPr>
          <p:spPr bwMode="auto">
            <a:xfrm>
              <a:off x="340" y="3022"/>
              <a:ext cx="1224" cy="636"/>
            </a:xfrm>
            <a:prstGeom prst="ellipse">
              <a:avLst/>
            </a:prstGeom>
            <a:gradFill rotWithShape="1">
              <a:gsLst>
                <a:gs pos="0">
                  <a:srgbClr val="D3E11F"/>
                </a:gs>
                <a:gs pos="100000">
                  <a:srgbClr val="DEEC22"/>
                </a:gs>
              </a:gsLst>
              <a:path path="rect">
                <a:fillToRect r="100000" b="100000"/>
              </a:path>
            </a:gradFill>
            <a:ln w="9525" algn="ctr">
              <a:solidFill>
                <a:schemeClr val="hlink"/>
              </a:solidFill>
              <a:round/>
            </a:ln>
          </p:spPr>
          <p:txBody>
            <a:bodyPr wrap="none" anchor="ctr"/>
            <a:lstStyle/>
            <a:p>
              <a:endParaRPr lang="zh-CN" altLang="en-US" sz="1800"/>
            </a:p>
          </p:txBody>
        </p:sp>
        <p:sp>
          <p:nvSpPr>
            <p:cNvPr id="6" name="Rectangle 6">
              <a:hlinkClick r:id="rId1" action="ppaction://hlinksldjump"/>
            </p:cNvPr>
            <p:cNvSpPr>
              <a:spLocks noChangeArrowheads="1"/>
            </p:cNvSpPr>
            <p:nvPr/>
          </p:nvSpPr>
          <p:spPr bwMode="auto">
            <a:xfrm>
              <a:off x="340" y="3149"/>
              <a:ext cx="1270" cy="327"/>
            </a:xfrm>
            <a:prstGeom prst="rect">
              <a:avLst/>
            </a:prstGeom>
            <a:noFill/>
            <a:ln w="9525">
              <a:noFill/>
              <a:miter lim="800000"/>
            </a:ln>
          </p:spPr>
          <p:txBody>
            <a:bodyPr>
              <a:spAutoFit/>
            </a:bodyPr>
            <a:lstStyle/>
            <a:p>
              <a:r>
                <a:rPr lang="zh-CN" altLang="en-US" sz="2800" dirty="0">
                  <a:latin typeface="宋体" charset="-122"/>
                </a:rPr>
                <a:t> </a:t>
              </a:r>
              <a:r>
                <a:rPr lang="zh-CN" altLang="en-US" sz="2800" b="1" dirty="0">
                  <a:solidFill>
                    <a:srgbClr val="CC0000"/>
                  </a:solidFill>
                  <a:latin typeface="宋体" charset="-122"/>
                </a:rPr>
                <a:t>学习新知</a:t>
              </a:r>
            </a:p>
          </p:txBody>
        </p:sp>
      </p:grpSp>
      <p:grpSp>
        <p:nvGrpSpPr>
          <p:cNvPr id="7" name="Group 7"/>
          <p:cNvGrpSpPr/>
          <p:nvPr/>
        </p:nvGrpSpPr>
        <p:grpSpPr bwMode="auto">
          <a:xfrm>
            <a:off x="5143504" y="5000636"/>
            <a:ext cx="2160587" cy="1009650"/>
            <a:chOff x="2018" y="2976"/>
            <a:chExt cx="1361" cy="636"/>
          </a:xfrm>
        </p:grpSpPr>
        <p:sp>
          <p:nvSpPr>
            <p:cNvPr id="8" name="Oval 8">
              <a:hlinkClick r:id="rId2" action="ppaction://hlinksldjump"/>
            </p:cNvPr>
            <p:cNvSpPr>
              <a:spLocks noChangeArrowheads="1"/>
            </p:cNvSpPr>
            <p:nvPr/>
          </p:nvSpPr>
          <p:spPr bwMode="auto">
            <a:xfrm>
              <a:off x="2018" y="2976"/>
              <a:ext cx="1224" cy="636"/>
            </a:xfrm>
            <a:prstGeom prst="ellipse">
              <a:avLst/>
            </a:prstGeom>
            <a:gradFill rotWithShape="1">
              <a:gsLst>
                <a:gs pos="0">
                  <a:srgbClr val="D3E11F"/>
                </a:gs>
                <a:gs pos="100000">
                  <a:srgbClr val="DEEC22"/>
                </a:gs>
              </a:gsLst>
              <a:path path="rect">
                <a:fillToRect r="100000" b="100000"/>
              </a:path>
            </a:gradFill>
            <a:ln w="9525" algn="ctr">
              <a:solidFill>
                <a:schemeClr val="hlink"/>
              </a:solidFill>
              <a:round/>
            </a:ln>
          </p:spPr>
          <p:txBody>
            <a:bodyPr wrap="none" anchor="ctr"/>
            <a:lstStyle/>
            <a:p>
              <a:endParaRPr lang="zh-CN" altLang="en-US" sz="1800"/>
            </a:p>
          </p:txBody>
        </p:sp>
        <p:sp>
          <p:nvSpPr>
            <p:cNvPr id="9" name="Rectangle 9">
              <a:hlinkClick r:id="rId2" action="ppaction://hlinksldjump"/>
            </p:cNvPr>
            <p:cNvSpPr>
              <a:spLocks noChangeArrowheads="1"/>
            </p:cNvSpPr>
            <p:nvPr/>
          </p:nvSpPr>
          <p:spPr bwMode="auto">
            <a:xfrm>
              <a:off x="2109" y="3113"/>
              <a:ext cx="1270" cy="327"/>
            </a:xfrm>
            <a:prstGeom prst="rect">
              <a:avLst/>
            </a:prstGeom>
            <a:noFill/>
            <a:ln w="9525">
              <a:noFill/>
              <a:miter lim="800000"/>
            </a:ln>
          </p:spPr>
          <p:txBody>
            <a:bodyPr>
              <a:spAutoFit/>
            </a:bodyPr>
            <a:lstStyle/>
            <a:p>
              <a:r>
                <a:rPr lang="zh-CN" altLang="en-US" sz="2800" b="1" dirty="0">
                  <a:solidFill>
                    <a:srgbClr val="CC0000"/>
                  </a:solidFill>
                  <a:latin typeface="宋体" charset="-122"/>
                </a:rPr>
                <a:t>检测反馈</a:t>
              </a:r>
            </a:p>
          </p:txBody>
        </p:sp>
      </p:grpSp>
      <p:sp>
        <p:nvSpPr>
          <p:cNvPr id="10" name="矩形 9"/>
          <p:cNvSpPr/>
          <p:nvPr/>
        </p:nvSpPr>
        <p:spPr>
          <a:xfrm>
            <a:off x="714348" y="2643182"/>
            <a:ext cx="7463182" cy="923330"/>
          </a:xfrm>
          <a:prstGeom prst="rect">
            <a:avLst/>
          </a:prstGeom>
          <a:noFill/>
          <a:effectLst/>
        </p:spPr>
        <p:txBody>
          <a:bodyPr wrap="square" lIns="91440" tIns="45720" rIns="91440" bIns="45720">
            <a:spAutoFit/>
          </a:bodyPr>
          <a:lstStyle/>
          <a:p>
            <a:pPr algn="ctr"/>
            <a:r>
              <a:rPr lang="en-US" altLang="zh-CN" sz="5400" b="1" dirty="0" smtClean="0">
                <a:solidFill>
                  <a:srgbClr val="7030A0"/>
                </a:solidFill>
                <a:latin typeface="+mj-lt"/>
              </a:rPr>
              <a:t>17.1</a:t>
            </a:r>
            <a:r>
              <a:rPr lang="zh-CN" altLang="zh-CN" sz="5400" b="1" dirty="0" smtClean="0">
                <a:solidFill>
                  <a:srgbClr val="7030A0"/>
                </a:solidFill>
                <a:latin typeface="+mj-lt"/>
              </a:rPr>
              <a:t>　勾股定理</a:t>
            </a:r>
            <a:r>
              <a:rPr lang="zh-CN" altLang="en-US" sz="4400" b="1" dirty="0" smtClean="0">
                <a:solidFill>
                  <a:srgbClr val="7030A0"/>
                </a:solidFill>
                <a:latin typeface="+mj-lt"/>
              </a:rPr>
              <a:t>（第</a:t>
            </a:r>
            <a:r>
              <a:rPr lang="en-US" altLang="zh-CN" sz="4400" b="1" dirty="0" smtClean="0">
                <a:solidFill>
                  <a:srgbClr val="7030A0"/>
                </a:solidFill>
                <a:latin typeface="+mj-lt"/>
              </a:rPr>
              <a:t>1</a:t>
            </a:r>
            <a:r>
              <a:rPr lang="zh-CN" altLang="en-US" sz="4400" b="1" dirty="0" smtClean="0">
                <a:solidFill>
                  <a:srgbClr val="7030A0"/>
                </a:solidFill>
                <a:latin typeface="+mj-lt"/>
              </a:rPr>
              <a:t>课时）</a:t>
            </a:r>
            <a:endParaRPr lang="zh-CN" altLang="en-US" sz="4400" b="1" cap="all" dirty="0">
              <a:ln w="9000" cmpd="sng">
                <a:solidFill>
                  <a:schemeClr val="accent4">
                    <a:shade val="50000"/>
                    <a:satMod val="120000"/>
                  </a:schemeClr>
                </a:solidFill>
                <a:prstDash val="solid"/>
              </a:ln>
              <a:solidFill>
                <a:srgbClr val="7030A0"/>
              </a:solidFill>
              <a:effectLst>
                <a:reflection blurRad="12700" stA="28000" endPos="45000" dist="1000" dir="5400000" sy="-100000" algn="bl" rotWithShape="0"/>
              </a:effectLst>
              <a:latin typeface="+mj-lt"/>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爆炸形 2 25"/>
          <p:cNvSpPr/>
          <p:nvPr/>
        </p:nvSpPr>
        <p:spPr>
          <a:xfrm>
            <a:off x="642910" y="1000108"/>
            <a:ext cx="2088232" cy="4634746"/>
          </a:xfrm>
          <a:prstGeom prst="irregularSeal2">
            <a:avLst/>
          </a:prstGeom>
        </p:spPr>
        <p:style>
          <a:lnRef idx="3">
            <a:schemeClr val="lt1"/>
          </a:lnRef>
          <a:fillRef idx="1">
            <a:schemeClr val="accent6"/>
          </a:fillRef>
          <a:effectRef idx="1">
            <a:schemeClr val="accent6"/>
          </a:effectRef>
          <a:fontRef idx="minor">
            <a:schemeClr val="lt1"/>
          </a:fontRef>
        </p:style>
        <p:txBody>
          <a:bodyPr wrap="square">
            <a:spAutoFit/>
          </a:bodyPr>
          <a:lstStyle/>
          <a:p>
            <a:r>
              <a:rPr lang="zh-CN" altLang="zh-CN" sz="3200" b="1" dirty="0" smtClean="0">
                <a:latin typeface="Times New Roman" pitchFamily="18" charset="0"/>
                <a:cs typeface="Times New Roman" pitchFamily="18" charset="0"/>
              </a:rPr>
              <a:t>　</a:t>
            </a:r>
            <a:r>
              <a:rPr lang="zh-CN" altLang="en-US" sz="3200" b="1" dirty="0" smtClean="0">
                <a:latin typeface="Times New Roman" pitchFamily="18" charset="0"/>
                <a:cs typeface="Times New Roman" pitchFamily="18" charset="0"/>
              </a:rPr>
              <a:t>剪一剪</a:t>
            </a:r>
            <a:endParaRPr lang="zh-CN" altLang="zh-CN" sz="3200" dirty="0">
              <a:latin typeface="Times New Roman" pitchFamily="18" charset="0"/>
              <a:cs typeface="Times New Roman" pitchFamily="18" charset="0"/>
            </a:endParaRPr>
          </a:p>
        </p:txBody>
      </p:sp>
      <p:sp>
        <p:nvSpPr>
          <p:cNvPr id="4" name="矩形 3"/>
          <p:cNvSpPr/>
          <p:nvPr/>
        </p:nvSpPr>
        <p:spPr>
          <a:xfrm>
            <a:off x="2987824" y="764704"/>
            <a:ext cx="5688632" cy="1569660"/>
          </a:xfrm>
          <a:prstGeom prst="rect">
            <a:avLst/>
          </a:prstGeom>
        </p:spPr>
        <p:txBody>
          <a:bodyPr wrap="square">
            <a:spAutoFit/>
          </a:bodyPr>
          <a:lstStyle/>
          <a:p>
            <a:r>
              <a:rPr lang="zh-CN" altLang="zh-CN" sz="3200" dirty="0" smtClean="0"/>
              <a:t>剪</a:t>
            </a:r>
            <a:r>
              <a:rPr lang="en-US" altLang="zh-CN" sz="3200" dirty="0" smtClean="0">
                <a:latin typeface="Times New Roman" pitchFamily="18" charset="0"/>
                <a:cs typeface="Times New Roman" pitchFamily="18" charset="0"/>
              </a:rPr>
              <a:t>4</a:t>
            </a:r>
            <a:r>
              <a:rPr lang="zh-CN" altLang="zh-CN" sz="3200" dirty="0" smtClean="0"/>
              <a:t>个全等的直角三角形</a:t>
            </a:r>
            <a:r>
              <a:rPr lang="en-US" altLang="zh-CN" sz="3200" dirty="0" smtClean="0"/>
              <a:t>,</a:t>
            </a:r>
            <a:r>
              <a:rPr lang="zh-CN" altLang="zh-CN" sz="3200" dirty="0" smtClean="0"/>
              <a:t>拼成如图所示的图形</a:t>
            </a:r>
            <a:r>
              <a:rPr lang="en-US" altLang="zh-CN" sz="3200" dirty="0" smtClean="0"/>
              <a:t>,</a:t>
            </a:r>
            <a:r>
              <a:rPr lang="zh-CN" altLang="en-US" sz="3200" dirty="0" smtClean="0"/>
              <a:t>你能否利用</a:t>
            </a:r>
            <a:r>
              <a:rPr lang="zh-CN" altLang="zh-CN" sz="3200" dirty="0" smtClean="0"/>
              <a:t>面积证明</a:t>
            </a:r>
            <a:r>
              <a:rPr lang="zh-CN" altLang="en-US" sz="3200" dirty="0" smtClean="0"/>
              <a:t>勾股定理？</a:t>
            </a:r>
            <a:endParaRPr lang="zh-CN" altLang="zh-CN" sz="3200" dirty="0"/>
          </a:p>
        </p:txBody>
      </p:sp>
      <p:pic>
        <p:nvPicPr>
          <p:cNvPr id="167937" name="Picture 1"/>
          <p:cNvPicPr>
            <a:picLocks noChangeAspect="1" noChangeArrowheads="1"/>
          </p:cNvPicPr>
          <p:nvPr/>
        </p:nvPicPr>
        <p:blipFill>
          <a:blip r:embed="rId1"/>
          <a:srcRect/>
          <a:stretch>
            <a:fillRect/>
          </a:stretch>
        </p:blipFill>
        <p:spPr bwMode="auto">
          <a:xfrm>
            <a:off x="3824288" y="2814638"/>
            <a:ext cx="3962422" cy="3255748"/>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259632" y="116632"/>
            <a:ext cx="2016224" cy="584775"/>
          </a:xfrm>
          <a:prstGeom prst="rect">
            <a:avLst/>
          </a:prstGeom>
          <a:effectLst>
            <a:glow rad="228600">
              <a:schemeClr val="accent1">
                <a:satMod val="175000"/>
                <a:alpha val="40000"/>
              </a:schemeClr>
            </a:glow>
            <a:outerShdw blurRad="40000" dist="23000" dir="5400000" rotWithShape="0">
              <a:srgbClr val="000000">
                <a:alpha val="35000"/>
              </a:srgbClr>
            </a:outerShdw>
          </a:effectLst>
          <a:scene3d>
            <a:camera prst="orthographicFront"/>
            <a:lightRig rig="threePt" dir="t"/>
          </a:scene3d>
          <a:sp3d>
            <a:bevelT prst="slope"/>
          </a:sp3d>
        </p:spPr>
        <p:style>
          <a:lnRef idx="1">
            <a:schemeClr val="accent1"/>
          </a:lnRef>
          <a:fillRef idx="3">
            <a:schemeClr val="accent1"/>
          </a:fillRef>
          <a:effectRef idx="2">
            <a:schemeClr val="accent1"/>
          </a:effectRef>
          <a:fontRef idx="minor">
            <a:schemeClr val="lt1"/>
          </a:fontRef>
        </p:style>
        <p:txBody>
          <a:bodyPr wrap="square">
            <a:spAutoFit/>
          </a:bodyPr>
          <a:lstStyle/>
          <a:p>
            <a:r>
              <a:rPr lang="zh-CN" altLang="en-US" sz="3200" b="1" dirty="0" smtClean="0">
                <a:latin typeface="Times New Roman" pitchFamily="18" charset="0"/>
                <a:cs typeface="Times New Roman" pitchFamily="18" charset="0"/>
              </a:rPr>
              <a:t>知识拓展</a:t>
            </a:r>
            <a:endParaRPr lang="zh-CN" altLang="zh-CN" sz="3200" b="1" dirty="0">
              <a:latin typeface="Times New Roman" pitchFamily="18" charset="0"/>
              <a:cs typeface="Times New Roman" pitchFamily="18" charset="0"/>
            </a:endParaRPr>
          </a:p>
        </p:txBody>
      </p:sp>
      <p:sp>
        <p:nvSpPr>
          <p:cNvPr id="4" name="矩形 3"/>
          <p:cNvSpPr/>
          <p:nvPr/>
        </p:nvSpPr>
        <p:spPr>
          <a:xfrm>
            <a:off x="575048" y="714356"/>
            <a:ext cx="8568952" cy="461665"/>
          </a:xfrm>
          <a:prstGeom prst="rect">
            <a:avLst/>
          </a:prstGeom>
        </p:spPr>
        <p:txBody>
          <a:bodyPr wrap="square">
            <a:spAutoFit/>
          </a:bodyPr>
          <a:lstStyle/>
          <a:p>
            <a:r>
              <a:rPr lang="zh-CN" altLang="zh-CN" sz="2400" dirty="0" smtClean="0">
                <a:latin typeface="Times New Roman" pitchFamily="18" charset="0"/>
                <a:cs typeface="Times New Roman" pitchFamily="18" charset="0"/>
              </a:rPr>
              <a:t>解决直角三角形有关计算和证明的问题时</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要注意</a:t>
            </a:r>
            <a:r>
              <a:rPr lang="zh-CN" altLang="en-US" sz="2400" dirty="0" smtClean="0">
                <a:latin typeface="Times New Roman" pitchFamily="18" charset="0"/>
                <a:cs typeface="Times New Roman" pitchFamily="18" charset="0"/>
              </a:rPr>
              <a:t>：</a:t>
            </a:r>
            <a:endParaRPr lang="zh-CN" altLang="zh-CN" sz="2400" dirty="0">
              <a:latin typeface="Times New Roman" pitchFamily="18" charset="0"/>
              <a:cs typeface="Times New Roman" pitchFamily="18" charset="0"/>
            </a:endParaRPr>
          </a:p>
        </p:txBody>
      </p:sp>
      <p:sp>
        <p:nvSpPr>
          <p:cNvPr id="5" name="矩形 4"/>
          <p:cNvSpPr/>
          <p:nvPr/>
        </p:nvSpPr>
        <p:spPr>
          <a:xfrm>
            <a:off x="214282" y="1428736"/>
            <a:ext cx="8568952" cy="830997"/>
          </a:xfrm>
          <a:prstGeom prst="rect">
            <a:avLst/>
          </a:prstGeom>
          <a:ln w="76200"/>
        </p:spPr>
        <p:style>
          <a:lnRef idx="2">
            <a:schemeClr val="accent3"/>
          </a:lnRef>
          <a:fillRef idx="1">
            <a:schemeClr val="lt1"/>
          </a:fillRef>
          <a:effectRef idx="0">
            <a:schemeClr val="accent3"/>
          </a:effectRef>
          <a:fontRef idx="minor">
            <a:schemeClr val="dk1"/>
          </a:fontRef>
        </p:style>
        <p:txBody>
          <a:bodyPr wrap="square">
            <a:spAutoFit/>
          </a:bodyPr>
          <a:lstStyle/>
          <a:p>
            <a:r>
              <a:rPr lang="zh-CN" altLang="en-US" sz="2400" dirty="0" smtClean="0">
                <a:latin typeface="Times New Roman" pitchFamily="18" charset="0"/>
                <a:cs typeface="Times New Roman" pitchFamily="18" charset="0"/>
              </a:rPr>
              <a:t>（</a:t>
            </a:r>
            <a:r>
              <a:rPr lang="en-US" altLang="zh-CN" sz="2400" dirty="0" smtClean="0">
                <a:latin typeface="Times New Roman" pitchFamily="18" charset="0"/>
                <a:cs typeface="Times New Roman" pitchFamily="18" charset="0"/>
              </a:rPr>
              <a:t>1</a:t>
            </a:r>
            <a:r>
              <a:rPr lang="zh-CN" altLang="en-US"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求直角三角形斜边上的高常运用勾股定理和面积</a:t>
            </a:r>
            <a:endParaRPr lang="en-US" altLang="zh-CN" sz="2400" dirty="0" smtClean="0">
              <a:latin typeface="Times New Roman" pitchFamily="18" charset="0"/>
              <a:cs typeface="Times New Roman" pitchFamily="18" charset="0"/>
            </a:endParaRPr>
          </a:p>
          <a:p>
            <a:r>
              <a:rPr lang="en-US" altLang="zh-CN" sz="2400" dirty="0" smtClean="0">
                <a:latin typeface="Times New Roman" pitchFamily="18" charset="0"/>
                <a:cs typeface="Times New Roman" pitchFamily="18" charset="0"/>
              </a:rPr>
              <a:t>            </a:t>
            </a:r>
            <a:r>
              <a:rPr lang="zh-CN" altLang="zh-CN" sz="2400" dirty="0" smtClean="0">
                <a:latin typeface="Times New Roman" pitchFamily="18" charset="0"/>
                <a:cs typeface="Times New Roman" pitchFamily="18" charset="0"/>
              </a:rPr>
              <a:t>关系式联合求解</a:t>
            </a:r>
            <a:r>
              <a:rPr lang="en-US" altLang="zh-CN" sz="2400" dirty="0" smtClean="0">
                <a:latin typeface="Times New Roman" pitchFamily="18" charset="0"/>
                <a:cs typeface="Times New Roman" pitchFamily="18" charset="0"/>
              </a:rPr>
              <a:t>.</a:t>
            </a:r>
            <a:endParaRPr lang="zh-CN" altLang="zh-CN" sz="2400" dirty="0">
              <a:latin typeface="Times New Roman" pitchFamily="18" charset="0"/>
              <a:cs typeface="Times New Roman" pitchFamily="18" charset="0"/>
            </a:endParaRPr>
          </a:p>
        </p:txBody>
      </p:sp>
      <p:sp>
        <p:nvSpPr>
          <p:cNvPr id="6" name="矩形 5"/>
          <p:cNvSpPr/>
          <p:nvPr/>
        </p:nvSpPr>
        <p:spPr>
          <a:xfrm>
            <a:off x="214282" y="2428868"/>
            <a:ext cx="8568952" cy="1200329"/>
          </a:xfrm>
          <a:prstGeom prst="rect">
            <a:avLst/>
          </a:prstGeom>
          <a:ln w="76200"/>
        </p:spPr>
        <p:style>
          <a:lnRef idx="2">
            <a:schemeClr val="accent4"/>
          </a:lnRef>
          <a:fillRef idx="1">
            <a:schemeClr val="lt1"/>
          </a:fillRef>
          <a:effectRef idx="0">
            <a:schemeClr val="accent4"/>
          </a:effectRef>
          <a:fontRef idx="minor">
            <a:schemeClr val="dk1"/>
          </a:fontRef>
        </p:style>
        <p:txBody>
          <a:bodyPr wrap="square">
            <a:spAutoFit/>
          </a:bodyPr>
          <a:lstStyle/>
          <a:p>
            <a:r>
              <a:rPr lang="en-US" altLang="zh-CN" sz="2400" dirty="0" smtClean="0">
                <a:latin typeface="Times New Roman" pitchFamily="18" charset="0"/>
                <a:cs typeface="Times New Roman" pitchFamily="18" charset="0"/>
              </a:rPr>
              <a:t>(2)</a:t>
            </a:r>
            <a:r>
              <a:rPr lang="zh-CN" altLang="zh-CN" sz="2400" dirty="0" smtClean="0">
                <a:latin typeface="Times New Roman" pitchFamily="18" charset="0"/>
                <a:cs typeface="Times New Roman" pitchFamily="18" charset="0"/>
              </a:rPr>
              <a:t>要证明线段的平方关系</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首先考虑使用勾股定理</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从</a:t>
            </a:r>
            <a:endParaRPr lang="en-US" altLang="zh-CN" sz="2400" dirty="0" smtClean="0">
              <a:latin typeface="Times New Roman" pitchFamily="18" charset="0"/>
              <a:cs typeface="Times New Roman" pitchFamily="18" charset="0"/>
            </a:endParaRPr>
          </a:p>
          <a:p>
            <a:r>
              <a:rPr lang="en-US" altLang="zh-CN" sz="2400" dirty="0" smtClean="0">
                <a:latin typeface="Times New Roman" pitchFamily="18" charset="0"/>
                <a:cs typeface="Times New Roman" pitchFamily="18" charset="0"/>
              </a:rPr>
              <a:t>      </a:t>
            </a:r>
            <a:r>
              <a:rPr lang="zh-CN" altLang="zh-CN" sz="2400" dirty="0" smtClean="0">
                <a:latin typeface="Times New Roman" pitchFamily="18" charset="0"/>
                <a:cs typeface="Times New Roman" pitchFamily="18" charset="0"/>
              </a:rPr>
              <a:t>图中寻找或构造包含所证线段的直角三角形</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利用</a:t>
            </a:r>
            <a:endParaRPr lang="en-US" altLang="zh-CN" sz="2400" dirty="0" smtClean="0">
              <a:latin typeface="Times New Roman" pitchFamily="18" charset="0"/>
              <a:cs typeface="Times New Roman" pitchFamily="18" charset="0"/>
            </a:endParaRPr>
          </a:p>
          <a:p>
            <a:r>
              <a:rPr lang="en-US" altLang="zh-CN" sz="2400" dirty="0" smtClean="0">
                <a:latin typeface="Times New Roman" pitchFamily="18" charset="0"/>
                <a:cs typeface="Times New Roman" pitchFamily="18" charset="0"/>
              </a:rPr>
              <a:t>      </a:t>
            </a:r>
            <a:r>
              <a:rPr lang="zh-CN" altLang="zh-CN" sz="2400" dirty="0" smtClean="0">
                <a:latin typeface="Times New Roman" pitchFamily="18" charset="0"/>
                <a:cs typeface="Times New Roman" pitchFamily="18" charset="0"/>
              </a:rPr>
              <a:t>等量代换和代数中的恒等变换进行论证</a:t>
            </a:r>
            <a:r>
              <a:rPr lang="en-US" altLang="zh-CN" sz="2400" dirty="0" smtClean="0">
                <a:latin typeface="Times New Roman" pitchFamily="18" charset="0"/>
                <a:cs typeface="Times New Roman" pitchFamily="18" charset="0"/>
              </a:rPr>
              <a:t>.</a:t>
            </a:r>
            <a:endParaRPr lang="zh-CN" altLang="zh-CN" sz="2400" dirty="0">
              <a:latin typeface="Times New Roman" pitchFamily="18" charset="0"/>
              <a:cs typeface="Times New Roman" pitchFamily="18" charset="0"/>
            </a:endParaRPr>
          </a:p>
        </p:txBody>
      </p:sp>
      <p:sp>
        <p:nvSpPr>
          <p:cNvPr id="7" name="矩形 6"/>
          <p:cNvSpPr/>
          <p:nvPr/>
        </p:nvSpPr>
        <p:spPr>
          <a:xfrm>
            <a:off x="285720" y="3786190"/>
            <a:ext cx="8568952" cy="830997"/>
          </a:xfrm>
          <a:prstGeom prst="rect">
            <a:avLst/>
          </a:prstGeom>
          <a:ln w="76200"/>
        </p:spPr>
        <p:style>
          <a:lnRef idx="2">
            <a:schemeClr val="accent5"/>
          </a:lnRef>
          <a:fillRef idx="1">
            <a:schemeClr val="lt1"/>
          </a:fillRef>
          <a:effectRef idx="0">
            <a:schemeClr val="accent5"/>
          </a:effectRef>
          <a:fontRef idx="minor">
            <a:schemeClr val="dk1"/>
          </a:fontRef>
        </p:style>
        <p:txBody>
          <a:bodyPr wrap="square">
            <a:spAutoFit/>
          </a:bodyPr>
          <a:lstStyle/>
          <a:p>
            <a:r>
              <a:rPr lang="en-US" altLang="zh-CN" sz="2400" dirty="0" smtClean="0">
                <a:latin typeface="Times New Roman" pitchFamily="18" charset="0"/>
                <a:cs typeface="Times New Roman" pitchFamily="18" charset="0"/>
              </a:rPr>
              <a:t>(3)</a:t>
            </a:r>
            <a:r>
              <a:rPr lang="zh-CN" altLang="en-US" sz="2400" dirty="0" smtClean="0">
                <a:latin typeface="Times New Roman" pitchFamily="18" charset="0"/>
                <a:cs typeface="Times New Roman" pitchFamily="18" charset="0"/>
              </a:rPr>
              <a:t>由</a:t>
            </a:r>
            <a:r>
              <a:rPr lang="zh-CN" altLang="zh-CN" sz="2400" dirty="0" smtClean="0">
                <a:latin typeface="Times New Roman" pitchFamily="18" charset="0"/>
                <a:cs typeface="Times New Roman" pitchFamily="18" charset="0"/>
              </a:rPr>
              <a:t>勾股定理的基本形式</a:t>
            </a:r>
            <a:r>
              <a:rPr lang="en-US" altLang="zh-CN" sz="2400" i="1" dirty="0" smtClean="0">
                <a:latin typeface="Times New Roman" pitchFamily="18" charset="0"/>
                <a:cs typeface="Times New Roman" pitchFamily="18" charset="0"/>
              </a:rPr>
              <a:t>a</a:t>
            </a:r>
            <a:r>
              <a:rPr lang="en-US" altLang="zh-CN" sz="2400" baseline="30000" dirty="0" smtClean="0">
                <a:latin typeface="Times New Roman" pitchFamily="18" charset="0"/>
                <a:cs typeface="Times New Roman" pitchFamily="18" charset="0"/>
              </a:rPr>
              <a:t>2</a:t>
            </a:r>
            <a:r>
              <a:rPr lang="en-US" altLang="zh-CN" sz="2400" i="1" dirty="0" smtClean="0">
                <a:latin typeface="Times New Roman" pitchFamily="18" charset="0"/>
                <a:cs typeface="Times New Roman" pitchFamily="18" charset="0"/>
              </a:rPr>
              <a:t>+b</a:t>
            </a:r>
            <a:r>
              <a:rPr lang="en-US" altLang="zh-CN" sz="2400" baseline="30000" dirty="0" smtClean="0">
                <a:latin typeface="Times New Roman" pitchFamily="18" charset="0"/>
                <a:cs typeface="Times New Roman" pitchFamily="18" charset="0"/>
              </a:rPr>
              <a:t>2</a:t>
            </a:r>
            <a:r>
              <a:rPr lang="en-US" altLang="zh-CN" sz="2400" i="1" dirty="0" smtClean="0">
                <a:latin typeface="Times New Roman" pitchFamily="18" charset="0"/>
                <a:cs typeface="Times New Roman" pitchFamily="18" charset="0"/>
              </a:rPr>
              <a:t>=c</a:t>
            </a:r>
            <a:r>
              <a:rPr lang="en-US" altLang="zh-CN" sz="2400" baseline="30000" dirty="0" smtClean="0">
                <a:latin typeface="Times New Roman" pitchFamily="18" charset="0"/>
                <a:cs typeface="Times New Roman" pitchFamily="18" charset="0"/>
              </a:rPr>
              <a:t>2</a:t>
            </a:r>
            <a:r>
              <a:rPr lang="zh-CN" altLang="zh-CN" sz="2400" dirty="0" smtClean="0">
                <a:latin typeface="Times New Roman" pitchFamily="18" charset="0"/>
                <a:cs typeface="Times New Roman" pitchFamily="18" charset="0"/>
              </a:rPr>
              <a:t>可</a:t>
            </a:r>
            <a:r>
              <a:rPr lang="zh-CN" altLang="en-US" sz="2400" dirty="0" smtClean="0">
                <a:latin typeface="Times New Roman" pitchFamily="18" charset="0"/>
                <a:cs typeface="Times New Roman" pitchFamily="18" charset="0"/>
              </a:rPr>
              <a:t>以得到一些变形关系式</a:t>
            </a:r>
            <a:r>
              <a:rPr lang="en-US" altLang="zh-CN" sz="2400" dirty="0" smtClean="0">
                <a:latin typeface="Times New Roman" pitchFamily="18" charset="0"/>
                <a:cs typeface="Times New Roman" pitchFamily="18" charset="0"/>
              </a:rPr>
              <a:t>,</a:t>
            </a:r>
            <a:endParaRPr lang="en-US" altLang="zh-CN" sz="2400" dirty="0" smtClean="0">
              <a:latin typeface="Times New Roman" pitchFamily="18" charset="0"/>
              <a:cs typeface="Times New Roman" pitchFamily="18" charset="0"/>
            </a:endParaRPr>
          </a:p>
          <a:p>
            <a:r>
              <a:rPr lang="en-US" altLang="zh-CN" sz="2400" dirty="0" smtClean="0">
                <a:latin typeface="Times New Roman" pitchFamily="18" charset="0"/>
                <a:cs typeface="Times New Roman" pitchFamily="18" charset="0"/>
              </a:rPr>
              <a:t>     </a:t>
            </a:r>
            <a:r>
              <a:rPr lang="zh-CN" altLang="zh-CN" sz="2400" dirty="0" smtClean="0">
                <a:latin typeface="Times New Roman" pitchFamily="18" charset="0"/>
                <a:cs typeface="Times New Roman" pitchFamily="18" charset="0"/>
              </a:rPr>
              <a:t>如</a:t>
            </a:r>
            <a:r>
              <a:rPr lang="en-US" altLang="zh-CN" sz="2400" i="1" dirty="0" smtClean="0">
                <a:latin typeface="Times New Roman" pitchFamily="18" charset="0"/>
                <a:cs typeface="Times New Roman" pitchFamily="18" charset="0"/>
              </a:rPr>
              <a:t>a</a:t>
            </a:r>
            <a:r>
              <a:rPr lang="en-US" altLang="zh-CN" sz="2400" baseline="30000" dirty="0" smtClean="0">
                <a:latin typeface="Times New Roman" pitchFamily="18" charset="0"/>
                <a:cs typeface="Times New Roman" pitchFamily="18" charset="0"/>
              </a:rPr>
              <a:t>2</a:t>
            </a:r>
            <a:r>
              <a:rPr lang="en-US" altLang="zh-CN" sz="2400" i="1" dirty="0" smtClean="0">
                <a:latin typeface="Times New Roman" pitchFamily="18" charset="0"/>
                <a:cs typeface="Times New Roman" pitchFamily="18" charset="0"/>
              </a:rPr>
              <a:t>=c</a:t>
            </a:r>
            <a:r>
              <a:rPr lang="en-US" altLang="zh-CN" sz="2400" baseline="30000" dirty="0" smtClean="0">
                <a:latin typeface="Times New Roman" pitchFamily="18" charset="0"/>
                <a:cs typeface="Times New Roman" pitchFamily="18" charset="0"/>
              </a:rPr>
              <a:t>2</a:t>
            </a:r>
            <a:r>
              <a:rPr lang="en-US" altLang="zh-CN" sz="2400" i="1" dirty="0" smtClean="0">
                <a:latin typeface="Times New Roman" pitchFamily="18" charset="0"/>
                <a:cs typeface="Times New Roman" pitchFamily="18" charset="0"/>
              </a:rPr>
              <a:t>-b</a:t>
            </a:r>
            <a:r>
              <a:rPr lang="en-US" altLang="zh-CN" sz="2400" baseline="30000" dirty="0" smtClean="0">
                <a:latin typeface="Times New Roman" pitchFamily="18" charset="0"/>
                <a:cs typeface="Times New Roman" pitchFamily="18" charset="0"/>
              </a:rPr>
              <a:t>2</a:t>
            </a:r>
            <a:r>
              <a:rPr lang="en-US" altLang="zh-CN" sz="2400" i="1" dirty="0" smtClean="0">
                <a:latin typeface="Times New Roman" pitchFamily="18" charset="0"/>
                <a:cs typeface="Times New Roman" pitchFamily="18" charset="0"/>
              </a:rPr>
              <a:t>=</a:t>
            </a:r>
            <a:r>
              <a:rPr lang="en-US" altLang="zh-CN" sz="2400" dirty="0" smtClean="0">
                <a:latin typeface="Times New Roman" pitchFamily="18" charset="0"/>
                <a:cs typeface="Times New Roman" pitchFamily="18" charset="0"/>
              </a:rPr>
              <a:t>(</a:t>
            </a:r>
            <a:r>
              <a:rPr lang="en-US" altLang="zh-CN" sz="2400" i="1" dirty="0" smtClean="0">
                <a:latin typeface="Times New Roman" pitchFamily="18" charset="0"/>
                <a:cs typeface="Times New Roman" pitchFamily="18" charset="0"/>
              </a:rPr>
              <a:t>c+b</a:t>
            </a:r>
            <a:r>
              <a:rPr lang="en-US" altLang="zh-CN" sz="2400" dirty="0" smtClean="0">
                <a:latin typeface="Times New Roman" pitchFamily="18" charset="0"/>
                <a:cs typeface="Times New Roman" pitchFamily="18" charset="0"/>
              </a:rPr>
              <a:t>)(</a:t>
            </a:r>
            <a:r>
              <a:rPr lang="en-US" altLang="zh-CN" sz="2400" i="1" dirty="0" smtClean="0">
                <a:latin typeface="Times New Roman" pitchFamily="18" charset="0"/>
                <a:cs typeface="Times New Roman" pitchFamily="18" charset="0"/>
              </a:rPr>
              <a:t>c-b</a:t>
            </a:r>
            <a:r>
              <a:rPr lang="en-US" altLang="zh-CN" sz="2400" dirty="0" smtClean="0">
                <a:latin typeface="Times New Roman" pitchFamily="18" charset="0"/>
                <a:cs typeface="Times New Roman" pitchFamily="18" charset="0"/>
              </a:rPr>
              <a:t>)</a:t>
            </a:r>
            <a:r>
              <a:rPr lang="en-US" altLang="zh-CN" sz="2400" i="1" dirty="0" smtClean="0">
                <a:latin typeface="Times New Roman" pitchFamily="18" charset="0"/>
                <a:cs typeface="Times New Roman" pitchFamily="18" charset="0"/>
              </a:rPr>
              <a:t>,b</a:t>
            </a:r>
            <a:r>
              <a:rPr lang="en-US" altLang="zh-CN" sz="2400" baseline="30000" dirty="0" smtClean="0">
                <a:latin typeface="Times New Roman" pitchFamily="18" charset="0"/>
                <a:cs typeface="Times New Roman" pitchFamily="18" charset="0"/>
              </a:rPr>
              <a:t>2</a:t>
            </a:r>
            <a:r>
              <a:rPr lang="en-US" altLang="zh-CN" sz="2400" i="1" dirty="0" smtClean="0">
                <a:latin typeface="Times New Roman" pitchFamily="18" charset="0"/>
                <a:cs typeface="Times New Roman" pitchFamily="18" charset="0"/>
              </a:rPr>
              <a:t>=c</a:t>
            </a:r>
            <a:r>
              <a:rPr lang="en-US" altLang="zh-CN" sz="2400" baseline="30000" dirty="0" smtClean="0">
                <a:latin typeface="Times New Roman" pitchFamily="18" charset="0"/>
                <a:cs typeface="Times New Roman" pitchFamily="18" charset="0"/>
              </a:rPr>
              <a:t>2</a:t>
            </a:r>
            <a:r>
              <a:rPr lang="en-US" altLang="zh-CN" sz="2400" i="1" dirty="0" smtClean="0">
                <a:latin typeface="Times New Roman" pitchFamily="18" charset="0"/>
                <a:cs typeface="Times New Roman" pitchFamily="18" charset="0"/>
              </a:rPr>
              <a:t>-a</a:t>
            </a:r>
            <a:r>
              <a:rPr lang="en-US" altLang="zh-CN" sz="2400" baseline="30000" dirty="0" smtClean="0">
                <a:latin typeface="Times New Roman" pitchFamily="18" charset="0"/>
                <a:cs typeface="Times New Roman" pitchFamily="18" charset="0"/>
              </a:rPr>
              <a:t>2</a:t>
            </a:r>
            <a:r>
              <a:rPr lang="en-US" altLang="zh-CN" sz="2400" i="1" dirty="0" smtClean="0">
                <a:latin typeface="Times New Roman" pitchFamily="18" charset="0"/>
                <a:cs typeface="Times New Roman" pitchFamily="18" charset="0"/>
              </a:rPr>
              <a:t>=</a:t>
            </a:r>
            <a:r>
              <a:rPr lang="en-US" altLang="zh-CN" sz="2400" dirty="0" smtClean="0">
                <a:latin typeface="Times New Roman" pitchFamily="18" charset="0"/>
                <a:cs typeface="Times New Roman" pitchFamily="18" charset="0"/>
              </a:rPr>
              <a:t>(</a:t>
            </a:r>
            <a:r>
              <a:rPr lang="en-US" altLang="zh-CN" sz="2400" i="1" dirty="0" smtClean="0">
                <a:latin typeface="Times New Roman" pitchFamily="18" charset="0"/>
                <a:cs typeface="Times New Roman" pitchFamily="18" charset="0"/>
              </a:rPr>
              <a:t>c+a</a:t>
            </a:r>
            <a:r>
              <a:rPr lang="en-US" altLang="zh-CN" sz="2400" dirty="0" smtClean="0">
                <a:latin typeface="Times New Roman" pitchFamily="18" charset="0"/>
                <a:cs typeface="Times New Roman" pitchFamily="18" charset="0"/>
              </a:rPr>
              <a:t>)(</a:t>
            </a:r>
            <a:r>
              <a:rPr lang="en-US" altLang="zh-CN" sz="2400" i="1" dirty="0" smtClean="0">
                <a:latin typeface="Times New Roman" pitchFamily="18" charset="0"/>
                <a:cs typeface="Times New Roman" pitchFamily="18" charset="0"/>
              </a:rPr>
              <a:t>c-a</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等</a:t>
            </a:r>
            <a:r>
              <a:rPr lang="en-US" altLang="zh-CN" sz="2400" dirty="0" smtClean="0">
                <a:latin typeface="Times New Roman" pitchFamily="18" charset="0"/>
                <a:cs typeface="Times New Roman" pitchFamily="18" charset="0"/>
              </a:rPr>
              <a:t>.</a:t>
            </a:r>
            <a:endParaRPr lang="zh-CN" altLang="zh-CN" sz="2400" dirty="0">
              <a:latin typeface="Times New Roman" pitchFamily="18" charset="0"/>
              <a:cs typeface="Times New Roman" pitchFamily="18" charset="0"/>
            </a:endParaRPr>
          </a:p>
        </p:txBody>
      </p:sp>
      <p:sp>
        <p:nvSpPr>
          <p:cNvPr id="8" name="矩形 7"/>
          <p:cNvSpPr/>
          <p:nvPr/>
        </p:nvSpPr>
        <p:spPr>
          <a:xfrm>
            <a:off x="214282" y="4857760"/>
            <a:ext cx="8568952" cy="1200329"/>
          </a:xfrm>
          <a:prstGeom prst="rect">
            <a:avLst/>
          </a:prstGeom>
          <a:ln w="76200"/>
        </p:spPr>
        <p:style>
          <a:lnRef idx="2">
            <a:schemeClr val="accent6"/>
          </a:lnRef>
          <a:fillRef idx="1">
            <a:schemeClr val="lt1"/>
          </a:fillRef>
          <a:effectRef idx="0">
            <a:schemeClr val="accent6"/>
          </a:effectRef>
          <a:fontRef idx="minor">
            <a:schemeClr val="dk1"/>
          </a:fontRef>
        </p:style>
        <p:txBody>
          <a:bodyPr wrap="square">
            <a:spAutoFit/>
          </a:bodyPr>
          <a:lstStyle/>
          <a:p>
            <a:r>
              <a:rPr lang="en-US" altLang="zh-CN" sz="2400" dirty="0" smtClean="0">
                <a:latin typeface="Times New Roman" pitchFamily="18" charset="0"/>
                <a:cs typeface="Times New Roman" pitchFamily="18" charset="0"/>
              </a:rPr>
              <a:t>(4)</a:t>
            </a:r>
            <a:r>
              <a:rPr lang="zh-CN" altLang="zh-CN" sz="2400" dirty="0" smtClean="0">
                <a:latin typeface="Times New Roman" pitchFamily="18" charset="0"/>
                <a:cs typeface="Times New Roman" pitchFamily="18" charset="0"/>
              </a:rPr>
              <a:t>在钝角三角形中</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三角形三边长分别为</a:t>
            </a:r>
            <a:r>
              <a:rPr lang="en-US" altLang="zh-CN" sz="2400" i="1" dirty="0" smtClean="0">
                <a:latin typeface="Times New Roman" pitchFamily="18" charset="0"/>
                <a:cs typeface="Times New Roman" pitchFamily="18" charset="0"/>
              </a:rPr>
              <a:t>a,b,c,</a:t>
            </a:r>
            <a:r>
              <a:rPr lang="zh-CN" altLang="zh-CN" sz="2400" dirty="0" smtClean="0">
                <a:latin typeface="Times New Roman" pitchFamily="18" charset="0"/>
                <a:cs typeface="Times New Roman" pitchFamily="18" charset="0"/>
              </a:rPr>
              <a:t>若</a:t>
            </a:r>
            <a:r>
              <a:rPr lang="en-US" altLang="zh-CN" sz="2400" i="1" dirty="0" smtClean="0">
                <a:latin typeface="Times New Roman" pitchFamily="18" charset="0"/>
                <a:cs typeface="Times New Roman" pitchFamily="18" charset="0"/>
              </a:rPr>
              <a:t>c</a:t>
            </a:r>
            <a:r>
              <a:rPr lang="zh-CN" altLang="zh-CN" sz="2400" dirty="0" smtClean="0">
                <a:latin typeface="Times New Roman" pitchFamily="18" charset="0"/>
                <a:cs typeface="Times New Roman" pitchFamily="18" charset="0"/>
              </a:rPr>
              <a:t>为最</a:t>
            </a:r>
            <a:endParaRPr lang="en-US" altLang="zh-CN" sz="2400" dirty="0" smtClean="0">
              <a:latin typeface="Times New Roman" pitchFamily="18" charset="0"/>
              <a:cs typeface="Times New Roman" pitchFamily="18" charset="0"/>
            </a:endParaRPr>
          </a:p>
          <a:p>
            <a:r>
              <a:rPr lang="en-US" altLang="zh-CN" sz="2400" dirty="0" smtClean="0">
                <a:latin typeface="Times New Roman" pitchFamily="18" charset="0"/>
                <a:cs typeface="Times New Roman" pitchFamily="18" charset="0"/>
              </a:rPr>
              <a:t>     </a:t>
            </a:r>
            <a:r>
              <a:rPr lang="zh-CN" altLang="zh-CN" sz="2400" dirty="0" smtClean="0">
                <a:latin typeface="Times New Roman" pitchFamily="18" charset="0"/>
                <a:cs typeface="Times New Roman" pitchFamily="18" charset="0"/>
              </a:rPr>
              <a:t>大边长</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则有</a:t>
            </a:r>
            <a:r>
              <a:rPr lang="en-US" altLang="zh-CN" sz="2400" i="1" dirty="0" smtClean="0">
                <a:latin typeface="Times New Roman" pitchFamily="18" charset="0"/>
                <a:cs typeface="Times New Roman" pitchFamily="18" charset="0"/>
              </a:rPr>
              <a:t>a</a:t>
            </a:r>
            <a:r>
              <a:rPr lang="en-US" altLang="zh-CN" sz="2400" baseline="30000" dirty="0" smtClean="0">
                <a:latin typeface="Times New Roman" pitchFamily="18" charset="0"/>
                <a:cs typeface="Times New Roman" pitchFamily="18" charset="0"/>
              </a:rPr>
              <a:t>2</a:t>
            </a:r>
            <a:r>
              <a:rPr lang="en-US" altLang="zh-CN" sz="2400" i="1" dirty="0" smtClean="0">
                <a:latin typeface="Times New Roman" pitchFamily="18" charset="0"/>
                <a:cs typeface="Times New Roman" pitchFamily="18" charset="0"/>
              </a:rPr>
              <a:t>+b</a:t>
            </a:r>
            <a:r>
              <a:rPr lang="en-US" altLang="zh-CN" sz="2400" baseline="30000" dirty="0" smtClean="0">
                <a:latin typeface="Times New Roman" pitchFamily="18" charset="0"/>
                <a:cs typeface="Times New Roman" pitchFamily="18" charset="0"/>
              </a:rPr>
              <a:t>2</a:t>
            </a:r>
            <a:r>
              <a:rPr lang="en-US" altLang="zh-CN" sz="2400" i="1" dirty="0" smtClean="0">
                <a:latin typeface="Times New Roman" pitchFamily="18" charset="0"/>
                <a:cs typeface="Times New Roman" pitchFamily="18" charset="0"/>
              </a:rPr>
              <a:t>&lt;c</a:t>
            </a:r>
            <a:r>
              <a:rPr lang="en-US" altLang="zh-CN" sz="2400" baseline="30000" dirty="0" smtClean="0">
                <a:latin typeface="Times New Roman" pitchFamily="18" charset="0"/>
                <a:cs typeface="Times New Roman" pitchFamily="18" charset="0"/>
              </a:rPr>
              <a:t>2</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在锐角三角形中</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三角形三边</a:t>
            </a:r>
            <a:endParaRPr lang="en-US" altLang="zh-CN" sz="2400" dirty="0" smtClean="0">
              <a:latin typeface="Times New Roman" pitchFamily="18" charset="0"/>
              <a:cs typeface="Times New Roman" pitchFamily="18" charset="0"/>
            </a:endParaRPr>
          </a:p>
          <a:p>
            <a:r>
              <a:rPr lang="en-US" altLang="zh-CN" sz="2400" dirty="0" smtClean="0">
                <a:latin typeface="Times New Roman" pitchFamily="18" charset="0"/>
                <a:cs typeface="Times New Roman" pitchFamily="18" charset="0"/>
              </a:rPr>
              <a:t>     </a:t>
            </a:r>
            <a:r>
              <a:rPr lang="zh-CN" altLang="zh-CN" sz="2400" dirty="0" smtClean="0">
                <a:latin typeface="Times New Roman" pitchFamily="18" charset="0"/>
                <a:cs typeface="Times New Roman" pitchFamily="18" charset="0"/>
              </a:rPr>
              <a:t>长分别为</a:t>
            </a:r>
            <a:r>
              <a:rPr lang="en-US" altLang="zh-CN" sz="2400" i="1" dirty="0" smtClean="0">
                <a:latin typeface="Times New Roman" pitchFamily="18" charset="0"/>
                <a:cs typeface="Times New Roman" pitchFamily="18" charset="0"/>
              </a:rPr>
              <a:t>a,b,c,</a:t>
            </a:r>
            <a:r>
              <a:rPr lang="zh-CN" altLang="zh-CN" sz="2400" dirty="0" smtClean="0">
                <a:latin typeface="Times New Roman" pitchFamily="18" charset="0"/>
                <a:cs typeface="Times New Roman" pitchFamily="18" charset="0"/>
              </a:rPr>
              <a:t>若</a:t>
            </a:r>
            <a:r>
              <a:rPr lang="en-US" altLang="zh-CN" sz="2400" i="1" dirty="0" smtClean="0">
                <a:latin typeface="Times New Roman" pitchFamily="18" charset="0"/>
                <a:cs typeface="Times New Roman" pitchFamily="18" charset="0"/>
              </a:rPr>
              <a:t>c</a:t>
            </a:r>
            <a:r>
              <a:rPr lang="zh-CN" altLang="zh-CN" sz="2400" dirty="0" smtClean="0">
                <a:latin typeface="Times New Roman" pitchFamily="18" charset="0"/>
                <a:cs typeface="Times New Roman" pitchFamily="18" charset="0"/>
              </a:rPr>
              <a:t>为最大边长</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则有</a:t>
            </a:r>
            <a:r>
              <a:rPr lang="en-US" altLang="zh-CN" sz="2400" i="1" dirty="0" smtClean="0">
                <a:latin typeface="Times New Roman" pitchFamily="18" charset="0"/>
                <a:cs typeface="Times New Roman" pitchFamily="18" charset="0"/>
              </a:rPr>
              <a:t>a</a:t>
            </a:r>
            <a:r>
              <a:rPr lang="en-US" altLang="zh-CN" sz="2400" baseline="30000" dirty="0" smtClean="0">
                <a:latin typeface="Times New Roman" pitchFamily="18" charset="0"/>
                <a:cs typeface="Times New Roman" pitchFamily="18" charset="0"/>
              </a:rPr>
              <a:t>2</a:t>
            </a:r>
            <a:r>
              <a:rPr lang="en-US" altLang="zh-CN" sz="2400" i="1" dirty="0" smtClean="0">
                <a:latin typeface="Times New Roman" pitchFamily="18" charset="0"/>
                <a:cs typeface="Times New Roman" pitchFamily="18" charset="0"/>
              </a:rPr>
              <a:t>+b</a:t>
            </a:r>
            <a:r>
              <a:rPr lang="en-US" altLang="zh-CN" sz="2400" baseline="30000" dirty="0" smtClean="0">
                <a:latin typeface="Times New Roman" pitchFamily="18" charset="0"/>
                <a:cs typeface="Times New Roman" pitchFamily="18" charset="0"/>
              </a:rPr>
              <a:t>2</a:t>
            </a:r>
            <a:r>
              <a:rPr lang="en-US" altLang="zh-CN" sz="2400" i="1" dirty="0" smtClean="0">
                <a:latin typeface="Times New Roman" pitchFamily="18" charset="0"/>
                <a:cs typeface="Times New Roman" pitchFamily="18" charset="0"/>
              </a:rPr>
              <a:t>&gt;c</a:t>
            </a:r>
            <a:r>
              <a:rPr lang="en-US" altLang="zh-CN" sz="2400" baseline="30000" dirty="0" smtClean="0">
                <a:latin typeface="Times New Roman" pitchFamily="18" charset="0"/>
                <a:cs typeface="Times New Roman" pitchFamily="18" charset="0"/>
              </a:rPr>
              <a:t>2</a:t>
            </a:r>
            <a:r>
              <a:rPr lang="en-US" altLang="zh-CN" sz="2400" i="1" dirty="0" smtClean="0">
                <a:latin typeface="Times New Roman" pitchFamily="18" charset="0"/>
                <a:cs typeface="Times New Roman" pitchFamily="18" charset="0"/>
              </a:rPr>
              <a:t>.</a:t>
            </a:r>
            <a:endParaRPr lang="zh-CN" altLang="zh-CN" sz="2400" i="1"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strVal val="#ppt_w*0.70"/>
                                          </p:val>
                                        </p:tav>
                                        <p:tav tm="100000">
                                          <p:val>
                                            <p:strVal val="#ppt_w"/>
                                          </p:val>
                                        </p:tav>
                                      </p:tavLst>
                                    </p:anim>
                                    <p:anim calcmode="lin" valueType="num">
                                      <p:cBhvr>
                                        <p:cTn id="15" dur="1000" fill="hold"/>
                                        <p:tgtEl>
                                          <p:spTgt spid="6"/>
                                        </p:tgtEl>
                                        <p:attrNameLst>
                                          <p:attrName>ppt_h</p:attrName>
                                        </p:attrNameLst>
                                      </p:cBhvr>
                                      <p:tavLst>
                                        <p:tav tm="0">
                                          <p:val>
                                            <p:strVal val="#ppt_h"/>
                                          </p:val>
                                        </p:tav>
                                        <p:tav tm="100000">
                                          <p:val>
                                            <p:strVal val="#ppt_h"/>
                                          </p:val>
                                        </p:tav>
                                      </p:tavLst>
                                    </p:anim>
                                    <p:animEffect transition="in" filter="fade">
                                      <p:cBhvr>
                                        <p:cTn id="16" dur="10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1000" fill="hold"/>
                                        <p:tgtEl>
                                          <p:spTgt spid="7"/>
                                        </p:tgtEl>
                                        <p:attrNameLst>
                                          <p:attrName>ppt_w</p:attrName>
                                        </p:attrNameLst>
                                      </p:cBhvr>
                                      <p:tavLst>
                                        <p:tav tm="0">
                                          <p:val>
                                            <p:strVal val="#ppt_w*0.70"/>
                                          </p:val>
                                        </p:tav>
                                        <p:tav tm="100000">
                                          <p:val>
                                            <p:strVal val="#ppt_w"/>
                                          </p:val>
                                        </p:tav>
                                      </p:tavLst>
                                    </p:anim>
                                    <p:anim calcmode="lin" valueType="num">
                                      <p:cBhvr>
                                        <p:cTn id="22" dur="1000" fill="hold"/>
                                        <p:tgtEl>
                                          <p:spTgt spid="7"/>
                                        </p:tgtEl>
                                        <p:attrNameLst>
                                          <p:attrName>ppt_h</p:attrName>
                                        </p:attrNameLst>
                                      </p:cBhvr>
                                      <p:tavLst>
                                        <p:tav tm="0">
                                          <p:val>
                                            <p:strVal val="#ppt_h"/>
                                          </p:val>
                                        </p:tav>
                                        <p:tav tm="100000">
                                          <p:val>
                                            <p:strVal val="#ppt_h"/>
                                          </p:val>
                                        </p:tav>
                                      </p:tavLst>
                                    </p:anim>
                                    <p:animEffect transition="in" filter="fade">
                                      <p:cBhvr>
                                        <p:cTn id="23" dur="10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1000" fill="hold"/>
                                        <p:tgtEl>
                                          <p:spTgt spid="8"/>
                                        </p:tgtEl>
                                        <p:attrNameLst>
                                          <p:attrName>ppt_w</p:attrName>
                                        </p:attrNameLst>
                                      </p:cBhvr>
                                      <p:tavLst>
                                        <p:tav tm="0">
                                          <p:val>
                                            <p:strVal val="#ppt_w*0.70"/>
                                          </p:val>
                                        </p:tav>
                                        <p:tav tm="100000">
                                          <p:val>
                                            <p:strVal val="#ppt_w"/>
                                          </p:val>
                                        </p:tav>
                                      </p:tavLst>
                                    </p:anim>
                                    <p:anim calcmode="lin" valueType="num">
                                      <p:cBhvr>
                                        <p:cTn id="29" dur="1000" fill="hold"/>
                                        <p:tgtEl>
                                          <p:spTgt spid="8"/>
                                        </p:tgtEl>
                                        <p:attrNameLst>
                                          <p:attrName>ppt_h</p:attrName>
                                        </p:attrNameLst>
                                      </p:cBhvr>
                                      <p:tavLst>
                                        <p:tav tm="0">
                                          <p:val>
                                            <p:strVal val="#ppt_h"/>
                                          </p:val>
                                        </p:tav>
                                        <p:tav tm="100000">
                                          <p:val>
                                            <p:strVal val="#ppt_h"/>
                                          </p:val>
                                        </p:tav>
                                      </p:tavLst>
                                    </p:anim>
                                    <p:animEffect transition="in" filter="fade">
                                      <p:cBhvr>
                                        <p:cTn id="30"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autoUpdateAnimBg="0"/>
      <p:bldP spid="6" grpId="0" animBg="1" autoUpdateAnimBg="0"/>
      <p:bldP spid="7" grpId="0" animBg="1" autoUpdateAnimBg="0"/>
      <p:bldP spid="8" grpId="0" animBg="1"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395536" y="260648"/>
            <a:ext cx="8280920" cy="1077218"/>
          </a:xfrm>
          <a:prstGeom prst="rect">
            <a:avLst/>
          </a:prstGeom>
        </p:spPr>
        <p:txBody>
          <a:bodyPr wrap="square">
            <a:spAutoFit/>
          </a:bodyPr>
          <a:lstStyle/>
          <a:p>
            <a:r>
              <a:rPr lang="zh-CN" altLang="en-US" sz="3200" b="1" dirty="0" smtClean="0">
                <a:latin typeface="Times New Roman" pitchFamily="18" charset="0"/>
                <a:cs typeface="Times New Roman" pitchFamily="18" charset="0"/>
              </a:rPr>
              <a:t>        例：</a:t>
            </a:r>
            <a:r>
              <a:rPr lang="en-US" altLang="zh-CN" sz="3200" dirty="0" smtClean="0">
                <a:solidFill>
                  <a:srgbClr val="FF0000"/>
                </a:solidFill>
              </a:rPr>
              <a:t>(</a:t>
            </a:r>
            <a:r>
              <a:rPr lang="zh-CN" altLang="zh-CN" sz="3200" dirty="0" smtClean="0">
                <a:solidFill>
                  <a:srgbClr val="FF0000"/>
                </a:solidFill>
              </a:rPr>
              <a:t>补充</a:t>
            </a:r>
            <a:r>
              <a:rPr lang="en-US" altLang="zh-CN" sz="3200" dirty="0" smtClean="0">
                <a:solidFill>
                  <a:srgbClr val="FF0000"/>
                </a:solidFill>
              </a:rPr>
              <a:t>)</a:t>
            </a:r>
            <a:r>
              <a:rPr lang="zh-CN" altLang="zh-CN" sz="3200" dirty="0" smtClean="0"/>
              <a:t>在直角三角形中</a:t>
            </a:r>
            <a:r>
              <a:rPr lang="zh-CN" altLang="en-US" sz="3200" dirty="0" smtClean="0"/>
              <a:t>，</a:t>
            </a:r>
            <a:r>
              <a:rPr lang="zh-CN" altLang="zh-CN" sz="3200" dirty="0" smtClean="0"/>
              <a:t>各边的长如图</a:t>
            </a:r>
            <a:r>
              <a:rPr lang="zh-CN" altLang="en-US" sz="3200" dirty="0" smtClean="0"/>
              <a:t>，</a:t>
            </a:r>
            <a:r>
              <a:rPr lang="zh-CN" altLang="zh-CN" sz="3200" dirty="0" smtClean="0"/>
              <a:t>求出未知边的长度</a:t>
            </a:r>
            <a:r>
              <a:rPr lang="en-US" altLang="zh-CN" sz="3200" dirty="0" smtClean="0"/>
              <a:t>.</a:t>
            </a:r>
            <a:endParaRPr lang="zh-CN" altLang="zh-CN" sz="3200" dirty="0"/>
          </a:p>
        </p:txBody>
      </p:sp>
      <p:sp>
        <p:nvSpPr>
          <p:cNvPr id="4" name="矩形 3"/>
          <p:cNvSpPr/>
          <p:nvPr/>
        </p:nvSpPr>
        <p:spPr>
          <a:xfrm>
            <a:off x="3275856" y="1340768"/>
            <a:ext cx="4680520" cy="1569660"/>
          </a:xfrm>
          <a:prstGeom prst="rect">
            <a:avLst/>
          </a:prstGeom>
        </p:spPr>
        <p:txBody>
          <a:bodyPr wrap="square">
            <a:spAutoFit/>
          </a:bodyPr>
          <a:lstStyle/>
          <a:p>
            <a:pPr>
              <a:lnSpc>
                <a:spcPct val="150000"/>
              </a:lnSpc>
            </a:pPr>
            <a:r>
              <a:rPr lang="zh-CN" altLang="zh-CN" sz="3200" dirty="0" smtClean="0">
                <a:solidFill>
                  <a:srgbClr val="FF0000"/>
                </a:solidFill>
              </a:rPr>
              <a:t>解</a:t>
            </a:r>
            <a:r>
              <a:rPr lang="en-US" altLang="zh-CN" sz="3200" dirty="0" smtClean="0">
                <a:solidFill>
                  <a:srgbClr val="FF0000"/>
                </a:solidFill>
              </a:rPr>
              <a:t>:</a:t>
            </a:r>
            <a:r>
              <a:rPr lang="zh-CN" altLang="zh-CN" sz="3200" dirty="0" smtClean="0">
                <a:solidFill>
                  <a:srgbClr val="FF0000"/>
                </a:solidFill>
              </a:rPr>
              <a:t>根据勾股定理</a:t>
            </a:r>
            <a:r>
              <a:rPr lang="en-US" altLang="zh-CN" sz="3200" dirty="0" smtClean="0">
                <a:solidFill>
                  <a:srgbClr val="FF0000"/>
                </a:solidFill>
              </a:rPr>
              <a:t>,</a:t>
            </a:r>
            <a:r>
              <a:rPr lang="zh-CN" altLang="zh-CN" sz="3200" dirty="0" smtClean="0">
                <a:solidFill>
                  <a:srgbClr val="FF0000"/>
                </a:solidFill>
              </a:rPr>
              <a:t>得</a:t>
            </a:r>
            <a:endParaRPr lang="en-US" altLang="zh-CN" sz="3200" dirty="0" smtClean="0">
              <a:solidFill>
                <a:srgbClr val="FF0000"/>
              </a:solidFill>
            </a:endParaRPr>
          </a:p>
          <a:p>
            <a:pPr>
              <a:lnSpc>
                <a:spcPct val="150000"/>
              </a:lnSpc>
            </a:pPr>
            <a:r>
              <a:rPr lang="en-US" altLang="zh-CN" sz="3200" i="1" dirty="0" smtClean="0">
                <a:solidFill>
                  <a:srgbClr val="FF0000"/>
                </a:solidFill>
                <a:latin typeface="Times New Roman" pitchFamily="18" charset="0"/>
                <a:cs typeface="Times New Roman" pitchFamily="18" charset="0"/>
              </a:rPr>
              <a:t>AB</a:t>
            </a:r>
            <a:endParaRPr lang="zh-CN" altLang="zh-CN" sz="3200" i="1" dirty="0" smtClean="0">
              <a:solidFill>
                <a:srgbClr val="FF0000"/>
              </a:solidFill>
              <a:latin typeface="Times New Roman" pitchFamily="18" charset="0"/>
              <a:cs typeface="Times New Roman" pitchFamily="18" charset="0"/>
            </a:endParaRPr>
          </a:p>
        </p:txBody>
      </p:sp>
      <p:pic>
        <p:nvPicPr>
          <p:cNvPr id="5" name="图片 4"/>
          <p:cNvPicPr/>
          <p:nvPr/>
        </p:nvPicPr>
        <p:blipFill>
          <a:blip r:embed="rId1" cstate="print">
            <a:duotone>
              <a:prstClr val="black"/>
              <a:schemeClr val="accent4">
                <a:tint val="45000"/>
                <a:satMod val="400000"/>
              </a:schemeClr>
            </a:duotone>
          </a:blip>
          <a:srcRect l="6452" r="54839" b="22222"/>
          <a:stretch>
            <a:fillRect/>
          </a:stretch>
        </p:blipFill>
        <p:spPr bwMode="auto">
          <a:xfrm>
            <a:off x="539552" y="1412776"/>
            <a:ext cx="2032184" cy="1512168"/>
          </a:xfrm>
          <a:prstGeom prst="rect">
            <a:avLst/>
          </a:prstGeom>
          <a:noFill/>
          <a:ln w="9525">
            <a:noFill/>
            <a:miter lim="800000"/>
            <a:headEnd/>
            <a:tailEnd/>
          </a:ln>
        </p:spPr>
      </p:pic>
      <p:graphicFrame>
        <p:nvGraphicFramePr>
          <p:cNvPr id="3" name="Object 2"/>
          <p:cNvGraphicFramePr>
            <a:graphicFrameLocks noChangeAspect="1"/>
          </p:cNvGraphicFramePr>
          <p:nvPr/>
        </p:nvGraphicFramePr>
        <p:xfrm>
          <a:off x="3751263" y="2133600"/>
          <a:ext cx="5100637" cy="698500"/>
        </p:xfrm>
        <a:graphic>
          <a:graphicData uri="http://schemas.openxmlformats.org/presentationml/2006/ole">
            <mc:AlternateContent xmlns:mc="http://schemas.openxmlformats.org/markup-compatibility/2006">
              <mc:Choice xmlns:v="urn:schemas-microsoft-com:vml" Requires="v">
                <p:oleObj spid="_x0000_s1025" name="Equation" r:id="rId2" imgW="49987200" imgH="6096000" progId="Equation.DSMT4">
                  <p:embed/>
                </p:oleObj>
              </mc:Choice>
              <mc:Fallback>
                <p:oleObj name="Equation" r:id="rId2" imgW="49987200" imgH="6096000" progId="Equation.DSMT4">
                  <p:embed/>
                  <p:pic>
                    <p:nvPicPr>
                      <p:cNvPr id="0" name="图片 1024"/>
                      <p:cNvPicPr>
                        <a:picLocks noChangeAspect="1"/>
                      </p:cNvPicPr>
                      <p:nvPr/>
                    </p:nvPicPr>
                    <p:blipFill>
                      <a:blip r:embed="rId3"/>
                      <a:stretch>
                        <a:fillRect/>
                      </a:stretch>
                    </p:blipFill>
                    <p:spPr>
                      <a:xfrm>
                        <a:off x="3751263" y="2133600"/>
                        <a:ext cx="5100637" cy="698500"/>
                      </a:xfrm>
                      <a:prstGeom prst="rect">
                        <a:avLst/>
                      </a:prstGeom>
                      <a:noFill/>
                      <a:ln w="9525">
                        <a:noFill/>
                        <a:miter/>
                      </a:ln>
                    </p:spPr>
                  </p:pic>
                </p:oleObj>
              </mc:Fallback>
            </mc:AlternateContent>
          </a:graphicData>
        </a:graphic>
      </p:graphicFrame>
      <p:graphicFrame>
        <p:nvGraphicFramePr>
          <p:cNvPr id="2" name="Object 3"/>
          <p:cNvGraphicFramePr>
            <a:graphicFrameLocks noChangeAspect="1"/>
          </p:cNvGraphicFramePr>
          <p:nvPr/>
        </p:nvGraphicFramePr>
        <p:xfrm>
          <a:off x="3894138" y="4170363"/>
          <a:ext cx="5068887" cy="698500"/>
        </p:xfrm>
        <a:graphic>
          <a:graphicData uri="http://schemas.openxmlformats.org/presentationml/2006/ole">
            <mc:AlternateContent xmlns:mc="http://schemas.openxmlformats.org/markup-compatibility/2006">
              <mc:Choice xmlns:v="urn:schemas-microsoft-com:vml" Requires="v">
                <p:oleObj spid="_x0000_s1026" name="Equation" r:id="rId4" imgW="50596800" imgH="6096000" progId="Equation.DSMT4">
                  <p:embed/>
                </p:oleObj>
              </mc:Choice>
              <mc:Fallback>
                <p:oleObj name="Equation" r:id="rId4" imgW="50596800" imgH="6096000" progId="Equation.DSMT4">
                  <p:embed/>
                  <p:pic>
                    <p:nvPicPr>
                      <p:cNvPr id="0" name="图片 1025"/>
                      <p:cNvPicPr>
                        <a:picLocks noChangeAspect="1"/>
                      </p:cNvPicPr>
                      <p:nvPr/>
                    </p:nvPicPr>
                    <p:blipFill>
                      <a:blip r:embed="rId5"/>
                      <a:stretch>
                        <a:fillRect/>
                      </a:stretch>
                    </p:blipFill>
                    <p:spPr>
                      <a:xfrm>
                        <a:off x="3894138" y="4170363"/>
                        <a:ext cx="5068887" cy="698500"/>
                      </a:xfrm>
                      <a:prstGeom prst="rect">
                        <a:avLst/>
                      </a:prstGeom>
                      <a:noFill/>
                      <a:ln w="9525">
                        <a:noFill/>
                        <a:miter/>
                      </a:ln>
                    </p:spPr>
                  </p:pic>
                </p:oleObj>
              </mc:Fallback>
            </mc:AlternateContent>
          </a:graphicData>
        </a:graphic>
      </p:graphicFrame>
      <p:pic>
        <p:nvPicPr>
          <p:cNvPr id="7" name="图片 6"/>
          <p:cNvPicPr/>
          <p:nvPr/>
        </p:nvPicPr>
        <p:blipFill>
          <a:blip r:embed="rId1" cstate="print">
            <a:duotone>
              <a:prstClr val="black"/>
              <a:schemeClr val="accent6">
                <a:tint val="45000"/>
                <a:satMod val="400000"/>
              </a:schemeClr>
            </a:duotone>
          </a:blip>
          <a:srcRect l="43548" r="8065" b="22222"/>
          <a:stretch>
            <a:fillRect/>
          </a:stretch>
        </p:blipFill>
        <p:spPr bwMode="auto">
          <a:xfrm>
            <a:off x="539552" y="3212976"/>
            <a:ext cx="2448272" cy="1512168"/>
          </a:xfrm>
          <a:prstGeom prst="rect">
            <a:avLst/>
          </a:prstGeom>
          <a:noFill/>
          <a:ln w="9525">
            <a:noFill/>
            <a:miter lim="800000"/>
            <a:headEnd/>
            <a:tailEnd/>
          </a:ln>
        </p:spPr>
      </p:pic>
      <p:sp>
        <p:nvSpPr>
          <p:cNvPr id="8" name="矩形 7"/>
          <p:cNvSpPr/>
          <p:nvPr/>
        </p:nvSpPr>
        <p:spPr>
          <a:xfrm>
            <a:off x="3275856" y="3284984"/>
            <a:ext cx="5256584" cy="1569660"/>
          </a:xfrm>
          <a:prstGeom prst="rect">
            <a:avLst/>
          </a:prstGeom>
        </p:spPr>
        <p:txBody>
          <a:bodyPr wrap="square">
            <a:spAutoFit/>
          </a:bodyPr>
          <a:lstStyle/>
          <a:p>
            <a:pPr>
              <a:lnSpc>
                <a:spcPct val="150000"/>
              </a:lnSpc>
            </a:pPr>
            <a:r>
              <a:rPr lang="zh-CN" altLang="zh-CN" sz="3200" dirty="0" smtClean="0">
                <a:solidFill>
                  <a:srgbClr val="FF0000"/>
                </a:solidFill>
              </a:rPr>
              <a:t>解</a:t>
            </a:r>
            <a:r>
              <a:rPr lang="en-US" altLang="zh-CN" sz="3200" dirty="0" smtClean="0">
                <a:solidFill>
                  <a:srgbClr val="FF0000"/>
                </a:solidFill>
              </a:rPr>
              <a:t>: </a:t>
            </a:r>
            <a:r>
              <a:rPr lang="zh-CN" altLang="zh-CN" sz="3200" dirty="0" smtClean="0">
                <a:solidFill>
                  <a:srgbClr val="FF0000"/>
                </a:solidFill>
              </a:rPr>
              <a:t>根据勾股定理</a:t>
            </a:r>
            <a:r>
              <a:rPr lang="en-US" altLang="zh-CN" sz="3200" dirty="0" smtClean="0">
                <a:solidFill>
                  <a:srgbClr val="FF0000"/>
                </a:solidFill>
              </a:rPr>
              <a:t>,</a:t>
            </a:r>
            <a:r>
              <a:rPr lang="zh-CN" altLang="zh-CN" sz="3200" dirty="0" smtClean="0">
                <a:solidFill>
                  <a:srgbClr val="FF0000"/>
                </a:solidFill>
              </a:rPr>
              <a:t>得</a:t>
            </a:r>
            <a:endParaRPr lang="en-US" altLang="zh-CN" sz="3200" dirty="0" smtClean="0">
              <a:solidFill>
                <a:srgbClr val="FF0000"/>
              </a:solidFill>
            </a:endParaRPr>
          </a:p>
          <a:p>
            <a:pPr>
              <a:lnSpc>
                <a:spcPct val="150000"/>
              </a:lnSpc>
            </a:pPr>
            <a:r>
              <a:rPr lang="en-US" altLang="zh-CN" sz="3200" i="1" dirty="0" smtClean="0">
                <a:solidFill>
                  <a:srgbClr val="FF0000"/>
                </a:solidFill>
                <a:latin typeface="Times New Roman" pitchFamily="18" charset="0"/>
                <a:cs typeface="Times New Roman" pitchFamily="18" charset="0"/>
              </a:rPr>
              <a:t>AB</a:t>
            </a:r>
            <a:r>
              <a:rPr lang="en-US" altLang="zh-CN" sz="3200" dirty="0" smtClean="0">
                <a:solidFill>
                  <a:srgbClr val="FF0000"/>
                </a:solidFill>
              </a:rPr>
              <a:t>=</a:t>
            </a:r>
            <a:endParaRPr lang="zh-CN" altLang="zh-CN" sz="3200" dirty="0">
              <a:solidFill>
                <a:srgbClr val="FF0000"/>
              </a:solidFill>
            </a:endParaRPr>
          </a:p>
        </p:txBody>
      </p:sp>
      <p:sp>
        <p:nvSpPr>
          <p:cNvPr id="9" name="圆角矩形 8"/>
          <p:cNvSpPr/>
          <p:nvPr/>
        </p:nvSpPr>
        <p:spPr>
          <a:xfrm>
            <a:off x="285720" y="5000636"/>
            <a:ext cx="8352928" cy="1123712"/>
          </a:xfrm>
          <a:prstGeom prst="roundRect">
            <a:avLst/>
          </a:prstGeom>
          <a:ln w="57150"/>
        </p:spPr>
        <p:style>
          <a:lnRef idx="1">
            <a:schemeClr val="accent3"/>
          </a:lnRef>
          <a:fillRef idx="2">
            <a:schemeClr val="accent3"/>
          </a:fillRef>
          <a:effectRef idx="1">
            <a:schemeClr val="accent3"/>
          </a:effectRef>
          <a:fontRef idx="minor">
            <a:schemeClr val="dk1"/>
          </a:fontRef>
        </p:style>
        <p:txBody>
          <a:bodyPr wrap="square">
            <a:spAutoFit/>
          </a:bodyPr>
          <a:lstStyle/>
          <a:p>
            <a:r>
              <a:rPr lang="zh-CN" altLang="zh-CN" sz="3200" dirty="0" smtClean="0">
                <a:solidFill>
                  <a:srgbClr val="FF0000"/>
                </a:solidFill>
              </a:rPr>
              <a:t>　</a:t>
            </a:r>
            <a:r>
              <a:rPr lang="en-US" altLang="zh-CN" sz="2800" dirty="0" smtClean="0">
                <a:solidFill>
                  <a:srgbClr val="FF0000"/>
                </a:solidFill>
                <a:latin typeface="Times New Roman" pitchFamily="18" charset="0"/>
                <a:cs typeface="Times New Roman" pitchFamily="18" charset="0"/>
              </a:rPr>
              <a:t>[</a:t>
            </a:r>
            <a:r>
              <a:rPr lang="zh-CN" altLang="zh-CN" sz="2800" dirty="0" smtClean="0">
                <a:solidFill>
                  <a:srgbClr val="FF0000"/>
                </a:solidFill>
                <a:latin typeface="Times New Roman" pitchFamily="18" charset="0"/>
                <a:cs typeface="Times New Roman" pitchFamily="18" charset="0"/>
              </a:rPr>
              <a:t>解题策略</a:t>
            </a:r>
            <a:r>
              <a:rPr lang="en-US" altLang="zh-CN" sz="2800" dirty="0" smtClean="0">
                <a:solidFill>
                  <a:srgbClr val="FF0000"/>
                </a:solidFill>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　在直角三角形中</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已知两边长</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求第三边长</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应用勾股定理求解</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也可建立方程解决问题</a:t>
            </a:r>
            <a:r>
              <a:rPr lang="en-US" altLang="zh-CN" sz="2800" dirty="0" smtClean="0">
                <a:latin typeface="Times New Roman" pitchFamily="18" charset="0"/>
                <a:cs typeface="Times New Roman" pitchFamily="18" charset="0"/>
              </a:rPr>
              <a:t>.</a:t>
            </a:r>
            <a:endParaRPr lang="zh-CN" altLang="zh-CN" sz="28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ppt_w</p:attrName>
                                        </p:attrNameLst>
                                      </p:cBhvr>
                                      <p:tavLst>
                                        <p:tav tm="0">
                                          <p:val>
                                            <p:strVal val="#ppt_w*0.70"/>
                                          </p:val>
                                        </p:tav>
                                        <p:tav tm="100000">
                                          <p:val>
                                            <p:strVal val="#ppt_w"/>
                                          </p:val>
                                        </p:tav>
                                      </p:tavLst>
                                    </p:anim>
                                    <p:anim calcmode="lin" valueType="num">
                                      <p:cBhvr>
                                        <p:cTn id="8" dur="1000" fill="hold"/>
                                        <p:tgtEl>
                                          <p:spTgt spid="26"/>
                                        </p:tgtEl>
                                        <p:attrNameLst>
                                          <p:attrName>ppt_h</p:attrName>
                                        </p:attrNameLst>
                                      </p:cBhvr>
                                      <p:tavLst>
                                        <p:tav tm="0">
                                          <p:val>
                                            <p:strVal val="#ppt_h"/>
                                          </p:val>
                                        </p:tav>
                                        <p:tav tm="100000">
                                          <p:val>
                                            <p:strVal val="#ppt_h"/>
                                          </p:val>
                                        </p:tav>
                                      </p:tavLst>
                                    </p:anim>
                                    <p:animEffect transition="in" filter="fade">
                                      <p:cBhvr>
                                        <p:cTn id="9" dur="1000"/>
                                        <p:tgtEl>
                                          <p:spTgt spid="26"/>
                                        </p:tgtEl>
                                      </p:cBhvr>
                                    </p:animEffect>
                                  </p:childTnLst>
                                </p:cTn>
                              </p:par>
                              <p:par>
                                <p:cTn id="10" presetID="55"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strVal val="#ppt_w*0.70"/>
                                          </p:val>
                                        </p:tav>
                                        <p:tav tm="100000">
                                          <p:val>
                                            <p:strVal val="#ppt_w"/>
                                          </p:val>
                                        </p:tav>
                                      </p:tavLst>
                                    </p:anim>
                                    <p:anim calcmode="lin" valueType="num">
                                      <p:cBhvr>
                                        <p:cTn id="13" dur="1000" fill="hold"/>
                                        <p:tgtEl>
                                          <p:spTgt spid="5"/>
                                        </p:tgtEl>
                                        <p:attrNameLst>
                                          <p:attrName>ppt_h</p:attrName>
                                        </p:attrNameLst>
                                      </p:cBhvr>
                                      <p:tavLst>
                                        <p:tav tm="0">
                                          <p:val>
                                            <p:strVal val="#ppt_h"/>
                                          </p:val>
                                        </p:tav>
                                        <p:tav tm="100000">
                                          <p:val>
                                            <p:strVal val="#ppt_h"/>
                                          </p:val>
                                        </p:tav>
                                      </p:tavLst>
                                    </p:anim>
                                    <p:animEffect transition="in" filter="fade">
                                      <p:cBhvr>
                                        <p:cTn id="14" dur="10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1000" fill="hold"/>
                                        <p:tgtEl>
                                          <p:spTgt spid="4"/>
                                        </p:tgtEl>
                                        <p:attrNameLst>
                                          <p:attrName>ppt_w</p:attrName>
                                        </p:attrNameLst>
                                      </p:cBhvr>
                                      <p:tavLst>
                                        <p:tav tm="0">
                                          <p:val>
                                            <p:strVal val="#ppt_w*0.70"/>
                                          </p:val>
                                        </p:tav>
                                        <p:tav tm="100000">
                                          <p:val>
                                            <p:strVal val="#ppt_w"/>
                                          </p:val>
                                        </p:tav>
                                      </p:tavLst>
                                    </p:anim>
                                    <p:anim calcmode="lin" valueType="num">
                                      <p:cBhvr>
                                        <p:cTn id="20" dur="1000" fill="hold"/>
                                        <p:tgtEl>
                                          <p:spTgt spid="4"/>
                                        </p:tgtEl>
                                        <p:attrNameLst>
                                          <p:attrName>ppt_h</p:attrName>
                                        </p:attrNameLst>
                                      </p:cBhvr>
                                      <p:tavLst>
                                        <p:tav tm="0">
                                          <p:val>
                                            <p:strVal val="#ppt_h"/>
                                          </p:val>
                                        </p:tav>
                                        <p:tav tm="100000">
                                          <p:val>
                                            <p:strVal val="#ppt_h"/>
                                          </p:val>
                                        </p:tav>
                                      </p:tavLst>
                                    </p:anim>
                                    <p:animEffect transition="in" filter="fade">
                                      <p:cBhvr>
                                        <p:cTn id="21" dur="1000"/>
                                        <p:tgtEl>
                                          <p:spTgt spid="4"/>
                                        </p:tgtEl>
                                      </p:cBhvr>
                                    </p:animEffect>
                                  </p:childTnLst>
                                </p:cTn>
                              </p:par>
                              <p:par>
                                <p:cTn id="22" presetID="55" presetClass="entr" presetSubtype="0"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1000" fill="hold"/>
                                        <p:tgtEl>
                                          <p:spTgt spid="3"/>
                                        </p:tgtEl>
                                        <p:attrNameLst>
                                          <p:attrName>ppt_w</p:attrName>
                                        </p:attrNameLst>
                                      </p:cBhvr>
                                      <p:tavLst>
                                        <p:tav tm="0">
                                          <p:val>
                                            <p:strVal val="#ppt_w*0.70"/>
                                          </p:val>
                                        </p:tav>
                                        <p:tav tm="100000">
                                          <p:val>
                                            <p:strVal val="#ppt_w"/>
                                          </p:val>
                                        </p:tav>
                                      </p:tavLst>
                                    </p:anim>
                                    <p:anim calcmode="lin" valueType="num">
                                      <p:cBhvr>
                                        <p:cTn id="25" dur="1000" fill="hold"/>
                                        <p:tgtEl>
                                          <p:spTgt spid="3"/>
                                        </p:tgtEl>
                                        <p:attrNameLst>
                                          <p:attrName>ppt_h</p:attrName>
                                        </p:attrNameLst>
                                      </p:cBhvr>
                                      <p:tavLst>
                                        <p:tav tm="0">
                                          <p:val>
                                            <p:strVal val="#ppt_h"/>
                                          </p:val>
                                        </p:tav>
                                        <p:tav tm="100000">
                                          <p:val>
                                            <p:strVal val="#ppt_h"/>
                                          </p:val>
                                        </p:tav>
                                      </p:tavLst>
                                    </p:anim>
                                    <p:animEffect transition="in" filter="fade">
                                      <p:cBhvr>
                                        <p:cTn id="26" dur="1000"/>
                                        <p:tgtEl>
                                          <p:spTgt spid="3"/>
                                        </p:tgtEl>
                                      </p:cBhvr>
                                    </p:animEffect>
                                  </p:childTnLst>
                                </p:cTn>
                              </p:par>
                            </p:childTnLst>
                          </p:cTn>
                        </p:par>
                      </p:childTnLst>
                    </p:cTn>
                  </p:par>
                  <p:par>
                    <p:cTn id="27" fill="hold">
                      <p:stCondLst>
                        <p:cond delay="indefinite"/>
                      </p:stCondLst>
                      <p:childTnLst>
                        <p:par>
                          <p:cTn id="28" fill="hold">
                            <p:stCondLst>
                              <p:cond delay="0"/>
                            </p:stCondLst>
                            <p:childTnLst>
                              <p:par>
                                <p:cTn id="29" presetID="55" presetClass="entr" presetSubtype="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1000" fill="hold"/>
                                        <p:tgtEl>
                                          <p:spTgt spid="7"/>
                                        </p:tgtEl>
                                        <p:attrNameLst>
                                          <p:attrName>ppt_w</p:attrName>
                                        </p:attrNameLst>
                                      </p:cBhvr>
                                      <p:tavLst>
                                        <p:tav tm="0">
                                          <p:val>
                                            <p:strVal val="#ppt_w*0.70"/>
                                          </p:val>
                                        </p:tav>
                                        <p:tav tm="100000">
                                          <p:val>
                                            <p:strVal val="#ppt_w"/>
                                          </p:val>
                                        </p:tav>
                                      </p:tavLst>
                                    </p:anim>
                                    <p:anim calcmode="lin" valueType="num">
                                      <p:cBhvr>
                                        <p:cTn id="32" dur="1000" fill="hold"/>
                                        <p:tgtEl>
                                          <p:spTgt spid="7"/>
                                        </p:tgtEl>
                                        <p:attrNameLst>
                                          <p:attrName>ppt_h</p:attrName>
                                        </p:attrNameLst>
                                      </p:cBhvr>
                                      <p:tavLst>
                                        <p:tav tm="0">
                                          <p:val>
                                            <p:strVal val="#ppt_h"/>
                                          </p:val>
                                        </p:tav>
                                        <p:tav tm="100000">
                                          <p:val>
                                            <p:strVal val="#ppt_h"/>
                                          </p:val>
                                        </p:tav>
                                      </p:tavLst>
                                    </p:anim>
                                    <p:animEffect transition="in" filter="fade">
                                      <p:cBhvr>
                                        <p:cTn id="33" dur="10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55" presetClass="entr" presetSubtype="0"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1000" fill="hold"/>
                                        <p:tgtEl>
                                          <p:spTgt spid="8"/>
                                        </p:tgtEl>
                                        <p:attrNameLst>
                                          <p:attrName>ppt_w</p:attrName>
                                        </p:attrNameLst>
                                      </p:cBhvr>
                                      <p:tavLst>
                                        <p:tav tm="0">
                                          <p:val>
                                            <p:strVal val="#ppt_w*0.70"/>
                                          </p:val>
                                        </p:tav>
                                        <p:tav tm="100000">
                                          <p:val>
                                            <p:strVal val="#ppt_w"/>
                                          </p:val>
                                        </p:tav>
                                      </p:tavLst>
                                    </p:anim>
                                    <p:anim calcmode="lin" valueType="num">
                                      <p:cBhvr>
                                        <p:cTn id="39" dur="1000" fill="hold"/>
                                        <p:tgtEl>
                                          <p:spTgt spid="8"/>
                                        </p:tgtEl>
                                        <p:attrNameLst>
                                          <p:attrName>ppt_h</p:attrName>
                                        </p:attrNameLst>
                                      </p:cBhvr>
                                      <p:tavLst>
                                        <p:tav tm="0">
                                          <p:val>
                                            <p:strVal val="#ppt_h"/>
                                          </p:val>
                                        </p:tav>
                                        <p:tav tm="100000">
                                          <p:val>
                                            <p:strVal val="#ppt_h"/>
                                          </p:val>
                                        </p:tav>
                                      </p:tavLst>
                                    </p:anim>
                                    <p:animEffect transition="in" filter="fade">
                                      <p:cBhvr>
                                        <p:cTn id="40" dur="1000"/>
                                        <p:tgtEl>
                                          <p:spTgt spid="8"/>
                                        </p:tgtEl>
                                      </p:cBhvr>
                                    </p:animEffect>
                                  </p:childTnLst>
                                </p:cTn>
                              </p:par>
                              <p:par>
                                <p:cTn id="41" presetID="55" presetClass="entr" presetSubtype="0" fill="hold" nodeType="withEffect">
                                  <p:stCondLst>
                                    <p:cond delay="0"/>
                                  </p:stCondLst>
                                  <p:childTnLst>
                                    <p:set>
                                      <p:cBhvr>
                                        <p:cTn id="42" dur="1" fill="hold">
                                          <p:stCondLst>
                                            <p:cond delay="0"/>
                                          </p:stCondLst>
                                        </p:cTn>
                                        <p:tgtEl>
                                          <p:spTgt spid="2"/>
                                        </p:tgtEl>
                                        <p:attrNameLst>
                                          <p:attrName>style.visibility</p:attrName>
                                        </p:attrNameLst>
                                      </p:cBhvr>
                                      <p:to>
                                        <p:strVal val="visible"/>
                                      </p:to>
                                    </p:set>
                                    <p:anim calcmode="lin" valueType="num">
                                      <p:cBhvr>
                                        <p:cTn id="43" dur="1000" fill="hold"/>
                                        <p:tgtEl>
                                          <p:spTgt spid="2"/>
                                        </p:tgtEl>
                                        <p:attrNameLst>
                                          <p:attrName>ppt_w</p:attrName>
                                        </p:attrNameLst>
                                      </p:cBhvr>
                                      <p:tavLst>
                                        <p:tav tm="0">
                                          <p:val>
                                            <p:strVal val="#ppt_w*0.70"/>
                                          </p:val>
                                        </p:tav>
                                        <p:tav tm="100000">
                                          <p:val>
                                            <p:strVal val="#ppt_w"/>
                                          </p:val>
                                        </p:tav>
                                      </p:tavLst>
                                    </p:anim>
                                    <p:anim calcmode="lin" valueType="num">
                                      <p:cBhvr>
                                        <p:cTn id="44" dur="1000" fill="hold"/>
                                        <p:tgtEl>
                                          <p:spTgt spid="2"/>
                                        </p:tgtEl>
                                        <p:attrNameLst>
                                          <p:attrName>ppt_h</p:attrName>
                                        </p:attrNameLst>
                                      </p:cBhvr>
                                      <p:tavLst>
                                        <p:tav tm="0">
                                          <p:val>
                                            <p:strVal val="#ppt_h"/>
                                          </p:val>
                                        </p:tav>
                                        <p:tav tm="100000">
                                          <p:val>
                                            <p:strVal val="#ppt_h"/>
                                          </p:val>
                                        </p:tav>
                                      </p:tavLst>
                                    </p:anim>
                                    <p:animEffect transition="in" filter="fade">
                                      <p:cBhvr>
                                        <p:cTn id="45" dur="1000"/>
                                        <p:tgtEl>
                                          <p:spTgt spid="2"/>
                                        </p:tgtEl>
                                      </p:cBhvr>
                                    </p:animEffect>
                                  </p:childTnLst>
                                </p:cTn>
                              </p:par>
                            </p:childTnLst>
                          </p:cTn>
                        </p:par>
                      </p:childTnLst>
                    </p:cTn>
                  </p:par>
                  <p:par>
                    <p:cTn id="46" fill="hold">
                      <p:stCondLst>
                        <p:cond delay="indefinite"/>
                      </p:stCondLst>
                      <p:childTnLst>
                        <p:par>
                          <p:cTn id="47" fill="hold">
                            <p:stCondLst>
                              <p:cond delay="0"/>
                            </p:stCondLst>
                            <p:childTnLst>
                              <p:par>
                                <p:cTn id="48" presetID="43" presetClass="entr" presetSubtype="0" fill="hold" grpId="0" nodeType="click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fade">
                                      <p:cBhvr>
                                        <p:cTn id="50" dur="100"/>
                                        <p:tgtEl>
                                          <p:spTgt spid="9"/>
                                        </p:tgtEl>
                                      </p:cBhvr>
                                    </p:animEffect>
                                    <p:anim calcmode="lin" valueType="num">
                                      <p:cBhvr>
                                        <p:cTn id="51" dur="400" fill="hold"/>
                                        <p:tgtEl>
                                          <p:spTgt spid="9"/>
                                        </p:tgtEl>
                                        <p:attrNameLst>
                                          <p:attrName>ppt_x</p:attrName>
                                        </p:attrNameLst>
                                      </p:cBhvr>
                                      <p:tavLst>
                                        <p:tav tm="0">
                                          <p:val>
                                            <p:strVal val="#ppt_x"/>
                                          </p:val>
                                        </p:tav>
                                        <p:tav tm="100000">
                                          <p:val>
                                            <p:strVal val="#ppt_x"/>
                                          </p:val>
                                        </p:tav>
                                      </p:tavLst>
                                    </p:anim>
                                    <p:anim calcmode="lin" valueType="num">
                                      <p:cBhvr>
                                        <p:cTn id="52" dur="400" fill="hold"/>
                                        <p:tgtEl>
                                          <p:spTgt spid="9"/>
                                        </p:tgtEl>
                                        <p:attrNameLst>
                                          <p:attrName>ppt_y</p:attrName>
                                        </p:attrNameLst>
                                      </p:cBhvr>
                                      <p:tavLst>
                                        <p:tav tm="0">
                                          <p:val>
                                            <p:strVal val="#ppt_y+0.31"/>
                                          </p:val>
                                        </p:tav>
                                        <p:tav tm="100000">
                                          <p:val>
                                            <p:strVal val="#ppt_y+0.31"/>
                                          </p:val>
                                        </p:tav>
                                      </p:tavLst>
                                    </p:anim>
                                    <p:anim calcmode="lin" valueType="num">
                                      <p:cBhvr>
                                        <p:cTn id="53" dur="600" decel="50000" fill="hold">
                                          <p:stCondLst>
                                            <p:cond delay="400"/>
                                          </p:stCondLst>
                                        </p:cTn>
                                        <p:tgtEl>
                                          <p:spTgt spid="9"/>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54" dur="600" decel="50000" fill="hold">
                                          <p:stCondLst>
                                            <p:cond delay="400"/>
                                          </p:stCondLst>
                                        </p:cTn>
                                        <p:tgtEl>
                                          <p:spTgt spid="9"/>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utoUpdateAnimBg="0"/>
      <p:bldP spid="4" grpId="0" autoUpdateAnimBg="0"/>
      <p:bldP spid="8" grpId="0" autoUpdateAnimBg="0"/>
      <p:bldP spid="9" grpId="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395536" y="44624"/>
            <a:ext cx="8280920" cy="1569660"/>
          </a:xfrm>
          <a:prstGeom prst="rect">
            <a:avLst/>
          </a:prstGeom>
        </p:spPr>
        <p:txBody>
          <a:bodyPr wrap="square">
            <a:spAutoFit/>
          </a:bodyPr>
          <a:lstStyle/>
          <a:p>
            <a:pPr>
              <a:lnSpc>
                <a:spcPct val="150000"/>
              </a:lnSpc>
            </a:pPr>
            <a:r>
              <a:rPr lang="zh-CN" altLang="en-US" sz="3200" b="1" dirty="0" smtClean="0">
                <a:latin typeface="Times New Roman" pitchFamily="18" charset="0"/>
                <a:cs typeface="Times New Roman" pitchFamily="18" charset="0"/>
              </a:rPr>
              <a:t>        例：</a:t>
            </a:r>
            <a:r>
              <a:rPr lang="en-US" altLang="zh-CN" sz="3200" dirty="0" smtClean="0">
                <a:solidFill>
                  <a:srgbClr val="FF0000"/>
                </a:solidFill>
                <a:latin typeface="Times New Roman" pitchFamily="18" charset="0"/>
                <a:cs typeface="Times New Roman" pitchFamily="18" charset="0"/>
              </a:rPr>
              <a:t>(</a:t>
            </a:r>
            <a:r>
              <a:rPr lang="zh-CN" altLang="zh-CN" sz="3200" dirty="0" smtClean="0">
                <a:solidFill>
                  <a:srgbClr val="FF0000"/>
                </a:solidFill>
                <a:latin typeface="Times New Roman" pitchFamily="18" charset="0"/>
                <a:cs typeface="Times New Roman" pitchFamily="18" charset="0"/>
              </a:rPr>
              <a:t>补充</a:t>
            </a:r>
            <a:r>
              <a:rPr lang="en-US" altLang="zh-CN" sz="3200" dirty="0" smtClean="0">
                <a:solidFill>
                  <a:srgbClr val="FF0000"/>
                </a:solidFill>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有两边长分别为</a:t>
            </a:r>
            <a:r>
              <a:rPr lang="en-US" altLang="zh-CN" sz="3200" dirty="0" smtClean="0">
                <a:latin typeface="Times New Roman" pitchFamily="18" charset="0"/>
                <a:cs typeface="Times New Roman" pitchFamily="18" charset="0"/>
              </a:rPr>
              <a:t>3 cm,4 cm</a:t>
            </a:r>
            <a:r>
              <a:rPr lang="zh-CN" altLang="zh-CN" sz="3200" dirty="0" smtClean="0">
                <a:latin typeface="Times New Roman" pitchFamily="18" charset="0"/>
                <a:cs typeface="Times New Roman" pitchFamily="18" charset="0"/>
              </a:rPr>
              <a:t>的直角三角形</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其第三边长为</a:t>
            </a:r>
            <a:r>
              <a:rPr lang="zh-CN" altLang="zh-CN" sz="3200" u="sng" dirty="0" smtClean="0">
                <a:latin typeface="Times New Roman" pitchFamily="18" charset="0"/>
                <a:cs typeface="Times New Roman" pitchFamily="18" charset="0"/>
              </a:rPr>
              <a:t>　　　　</a:t>
            </a:r>
            <a:r>
              <a:rPr lang="en-US" altLang="zh-CN" sz="3200" i="1" dirty="0" smtClean="0">
                <a:latin typeface="Times New Roman" pitchFamily="18" charset="0"/>
                <a:cs typeface="Times New Roman" pitchFamily="18" charset="0"/>
              </a:rPr>
              <a:t> </a:t>
            </a:r>
            <a:r>
              <a:rPr lang="en-US" altLang="zh-CN" sz="3200" dirty="0" smtClean="0">
                <a:latin typeface="Times New Roman" pitchFamily="18" charset="0"/>
                <a:cs typeface="Times New Roman" pitchFamily="18" charset="0"/>
              </a:rPr>
              <a:t>cm. </a:t>
            </a:r>
            <a:endParaRPr lang="zh-CN" altLang="zh-CN" sz="3200" dirty="0" smtClean="0">
              <a:latin typeface="Times New Roman" pitchFamily="18" charset="0"/>
              <a:cs typeface="Times New Roman" pitchFamily="18" charset="0"/>
            </a:endParaRPr>
          </a:p>
        </p:txBody>
      </p:sp>
      <p:graphicFrame>
        <p:nvGraphicFramePr>
          <p:cNvPr id="3" name="Object 2"/>
          <p:cNvGraphicFramePr>
            <a:graphicFrameLocks noChangeAspect="1"/>
          </p:cNvGraphicFramePr>
          <p:nvPr/>
        </p:nvGraphicFramePr>
        <p:xfrm>
          <a:off x="4932040" y="856134"/>
          <a:ext cx="1119187" cy="628650"/>
        </p:xfrm>
        <a:graphic>
          <a:graphicData uri="http://schemas.openxmlformats.org/presentationml/2006/ole">
            <mc:AlternateContent xmlns:mc="http://schemas.openxmlformats.org/markup-compatibility/2006">
              <mc:Choice xmlns:v="urn:schemas-microsoft-com:vml" Requires="v">
                <p:oleObj spid="_x0000_s2049" name="Equation" r:id="rId1" imgW="10972800" imgH="5486400" progId="Equation.DSMT4">
                  <p:embed/>
                </p:oleObj>
              </mc:Choice>
              <mc:Fallback>
                <p:oleObj name="Equation" r:id="rId1" imgW="10972800" imgH="5486400" progId="Equation.DSMT4">
                  <p:embed/>
                  <p:pic>
                    <p:nvPicPr>
                      <p:cNvPr id="0" name="图片 2048"/>
                      <p:cNvPicPr>
                        <a:picLocks noChangeAspect="1"/>
                      </p:cNvPicPr>
                      <p:nvPr/>
                    </p:nvPicPr>
                    <p:blipFill>
                      <a:blip r:embed="rId2"/>
                      <a:stretch>
                        <a:fillRect/>
                      </a:stretch>
                    </p:blipFill>
                    <p:spPr>
                      <a:xfrm>
                        <a:off x="4932040" y="856134"/>
                        <a:ext cx="1119187" cy="628650"/>
                      </a:xfrm>
                      <a:prstGeom prst="rect">
                        <a:avLst/>
                      </a:prstGeom>
                      <a:noFill/>
                      <a:ln w="9525">
                        <a:noFill/>
                        <a:miter/>
                      </a:ln>
                    </p:spPr>
                  </p:pic>
                </p:oleObj>
              </mc:Fallback>
            </mc:AlternateContent>
          </a:graphicData>
        </a:graphic>
      </p:graphicFrame>
      <p:graphicFrame>
        <p:nvGraphicFramePr>
          <p:cNvPr id="2" name="Object 3"/>
          <p:cNvGraphicFramePr>
            <a:graphicFrameLocks noChangeAspect="1"/>
          </p:cNvGraphicFramePr>
          <p:nvPr/>
        </p:nvGraphicFramePr>
        <p:xfrm>
          <a:off x="467544" y="1772816"/>
          <a:ext cx="7753350" cy="3240360"/>
        </p:xfrm>
        <a:graphic>
          <a:graphicData uri="http://schemas.openxmlformats.org/presentationml/2006/ole">
            <mc:AlternateContent xmlns:mc="http://schemas.openxmlformats.org/markup-compatibility/2006">
              <mc:Choice xmlns:v="urn:schemas-microsoft-com:vml" Requires="v">
                <p:oleObj spid="_x0000_s2050" name="Equation" r:id="rId3" imgW="77419200" imgH="37795200" progId="Equation.DSMT4">
                  <p:embed/>
                </p:oleObj>
              </mc:Choice>
              <mc:Fallback>
                <p:oleObj name="Equation" r:id="rId3" imgW="77419200" imgH="37795200" progId="Equation.DSMT4">
                  <p:embed/>
                  <p:pic>
                    <p:nvPicPr>
                      <p:cNvPr id="0" name="图片 2049"/>
                      <p:cNvPicPr>
                        <a:picLocks noChangeAspect="1"/>
                      </p:cNvPicPr>
                      <p:nvPr/>
                    </p:nvPicPr>
                    <p:blipFill>
                      <a:blip r:embed="rId4"/>
                      <a:stretch>
                        <a:fillRect/>
                      </a:stretch>
                    </p:blipFill>
                    <p:spPr>
                      <a:xfrm>
                        <a:off x="467544" y="1772816"/>
                        <a:ext cx="7753350" cy="3240360"/>
                      </a:xfrm>
                      <a:prstGeom prst="rect">
                        <a:avLst/>
                      </a:prstGeom>
                      <a:noFill/>
                      <a:ln w="9525">
                        <a:noFill/>
                        <a:miter/>
                      </a:ln>
                    </p:spPr>
                  </p:pic>
                </p:oleObj>
              </mc:Fallback>
            </mc:AlternateContent>
          </a:graphicData>
        </a:graphic>
      </p:graphicFrame>
      <p:sp>
        <p:nvSpPr>
          <p:cNvPr id="9" name="圆角矩形 8"/>
          <p:cNvSpPr/>
          <p:nvPr/>
        </p:nvSpPr>
        <p:spPr>
          <a:xfrm>
            <a:off x="214282" y="5286388"/>
            <a:ext cx="7572428" cy="1123712"/>
          </a:xfrm>
          <a:prstGeom prst="roundRect">
            <a:avLst/>
          </a:prstGeom>
          <a:ln w="57150"/>
        </p:spPr>
        <p:style>
          <a:lnRef idx="1">
            <a:schemeClr val="accent3"/>
          </a:lnRef>
          <a:fillRef idx="2">
            <a:schemeClr val="accent3"/>
          </a:fillRef>
          <a:effectRef idx="1">
            <a:schemeClr val="accent3"/>
          </a:effectRef>
          <a:fontRef idx="minor">
            <a:schemeClr val="dk1"/>
          </a:fontRef>
        </p:style>
        <p:txBody>
          <a:bodyPr wrap="square">
            <a:spAutoFit/>
          </a:bodyPr>
          <a:lstStyle/>
          <a:p>
            <a:r>
              <a:rPr lang="zh-CN" altLang="zh-CN" sz="3200" dirty="0" smtClean="0">
                <a:solidFill>
                  <a:srgbClr val="FF0000"/>
                </a:solidFill>
              </a:rPr>
              <a:t>　</a:t>
            </a:r>
            <a:r>
              <a:rPr lang="en-US" altLang="zh-CN" sz="2800" dirty="0" smtClean="0">
                <a:solidFill>
                  <a:srgbClr val="FF0000"/>
                </a:solidFill>
                <a:latin typeface="Times New Roman" pitchFamily="18" charset="0"/>
                <a:cs typeface="Times New Roman" pitchFamily="18" charset="0"/>
              </a:rPr>
              <a:t>[</a:t>
            </a:r>
            <a:r>
              <a:rPr lang="zh-CN" altLang="zh-CN" sz="2800" dirty="0" smtClean="0">
                <a:solidFill>
                  <a:srgbClr val="FF0000"/>
                </a:solidFill>
                <a:latin typeface="Times New Roman" pitchFamily="18" charset="0"/>
                <a:cs typeface="Times New Roman" pitchFamily="18" charset="0"/>
              </a:rPr>
              <a:t>解题策略</a:t>
            </a:r>
            <a:r>
              <a:rPr lang="en-US" altLang="zh-CN" sz="2800" dirty="0" smtClean="0">
                <a:solidFill>
                  <a:srgbClr val="FF0000"/>
                </a:solidFill>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　</a:t>
            </a:r>
            <a:r>
              <a:rPr lang="zh-CN" altLang="zh-CN" sz="2800" dirty="0" smtClean="0"/>
              <a:t>注意掌握勾股定理的表达式</a:t>
            </a:r>
            <a:r>
              <a:rPr lang="en-US" altLang="zh-CN" sz="2800" dirty="0" smtClean="0"/>
              <a:t>,</a:t>
            </a:r>
            <a:r>
              <a:rPr lang="zh-CN" altLang="zh-CN" sz="2800" dirty="0" smtClean="0"/>
              <a:t>分类讨论是解决此题的关键</a:t>
            </a:r>
            <a:r>
              <a:rPr lang="en-US" altLang="zh-CN" sz="2800" dirty="0" smtClean="0"/>
              <a:t>,</a:t>
            </a:r>
            <a:r>
              <a:rPr lang="zh-CN" altLang="zh-CN" sz="2800" dirty="0" smtClean="0"/>
              <a:t>难点在于容易漏解</a:t>
            </a:r>
            <a:r>
              <a:rPr lang="en-US" altLang="zh-CN" sz="2800" dirty="0" smtClean="0"/>
              <a:t>.</a:t>
            </a:r>
            <a:endParaRPr lang="zh-CN" altLang="zh-CN"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ppt_w</p:attrName>
                                        </p:attrNameLst>
                                      </p:cBhvr>
                                      <p:tavLst>
                                        <p:tav tm="0">
                                          <p:val>
                                            <p:strVal val="#ppt_w*0.70"/>
                                          </p:val>
                                        </p:tav>
                                        <p:tav tm="100000">
                                          <p:val>
                                            <p:strVal val="#ppt_w"/>
                                          </p:val>
                                        </p:tav>
                                      </p:tavLst>
                                    </p:anim>
                                    <p:anim calcmode="lin" valueType="num">
                                      <p:cBhvr>
                                        <p:cTn id="8" dur="1000" fill="hold"/>
                                        <p:tgtEl>
                                          <p:spTgt spid="26"/>
                                        </p:tgtEl>
                                        <p:attrNameLst>
                                          <p:attrName>ppt_h</p:attrName>
                                        </p:attrNameLst>
                                      </p:cBhvr>
                                      <p:tavLst>
                                        <p:tav tm="0">
                                          <p:val>
                                            <p:strVal val="#ppt_h"/>
                                          </p:val>
                                        </p:tav>
                                        <p:tav tm="100000">
                                          <p:val>
                                            <p:strVal val="#ppt_h"/>
                                          </p:val>
                                        </p:tav>
                                      </p:tavLst>
                                    </p:anim>
                                    <p:animEffect transition="in" filter="fade">
                                      <p:cBhvr>
                                        <p:cTn id="9" dur="1000"/>
                                        <p:tgtEl>
                                          <p:spTgt spid="26"/>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strVal val="#ppt_w*0.70"/>
                                          </p:val>
                                        </p:tav>
                                        <p:tav tm="100000">
                                          <p:val>
                                            <p:strVal val="#ppt_w"/>
                                          </p:val>
                                        </p:tav>
                                      </p:tavLst>
                                    </p:anim>
                                    <p:anim calcmode="lin" valueType="num">
                                      <p:cBhvr>
                                        <p:cTn id="20" dur="1000" fill="hold"/>
                                        <p:tgtEl>
                                          <p:spTgt spid="3"/>
                                        </p:tgtEl>
                                        <p:attrNameLst>
                                          <p:attrName>ppt_h</p:attrName>
                                        </p:attrNameLst>
                                      </p:cBhvr>
                                      <p:tavLst>
                                        <p:tav tm="0">
                                          <p:val>
                                            <p:strVal val="#ppt_h"/>
                                          </p:val>
                                        </p:tav>
                                        <p:tav tm="100000">
                                          <p:val>
                                            <p:strVal val="#ppt_h"/>
                                          </p:val>
                                        </p:tav>
                                      </p:tavLst>
                                    </p:anim>
                                    <p:animEffect transition="in" filter="fade">
                                      <p:cBhvr>
                                        <p:cTn id="21" dur="1000"/>
                                        <p:tgtEl>
                                          <p:spTgt spid="3"/>
                                        </p:tgtEl>
                                      </p:cBhvr>
                                    </p:animEffect>
                                  </p:childTnLst>
                                </p:cTn>
                              </p:par>
                            </p:childTnLst>
                          </p:cTn>
                        </p:par>
                      </p:childTnLst>
                    </p:cTn>
                  </p:par>
                  <p:par>
                    <p:cTn id="22" fill="hold">
                      <p:stCondLst>
                        <p:cond delay="indefinite"/>
                      </p:stCondLst>
                      <p:childTnLst>
                        <p:par>
                          <p:cTn id="23" fill="hold">
                            <p:stCondLst>
                              <p:cond delay="0"/>
                            </p:stCondLst>
                            <p:childTnLst>
                              <p:par>
                                <p:cTn id="24" presetID="55" presetClass="entr" presetSubtype="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1000" fill="hold"/>
                                        <p:tgtEl>
                                          <p:spTgt spid="9"/>
                                        </p:tgtEl>
                                        <p:attrNameLst>
                                          <p:attrName>ppt_w</p:attrName>
                                        </p:attrNameLst>
                                      </p:cBhvr>
                                      <p:tavLst>
                                        <p:tav tm="0">
                                          <p:val>
                                            <p:strVal val="#ppt_w*0.70"/>
                                          </p:val>
                                        </p:tav>
                                        <p:tav tm="100000">
                                          <p:val>
                                            <p:strVal val="#ppt_w"/>
                                          </p:val>
                                        </p:tav>
                                      </p:tavLst>
                                    </p:anim>
                                    <p:anim calcmode="lin" valueType="num">
                                      <p:cBhvr>
                                        <p:cTn id="27" dur="1000" fill="hold"/>
                                        <p:tgtEl>
                                          <p:spTgt spid="9"/>
                                        </p:tgtEl>
                                        <p:attrNameLst>
                                          <p:attrName>ppt_h</p:attrName>
                                        </p:attrNameLst>
                                      </p:cBhvr>
                                      <p:tavLst>
                                        <p:tav tm="0">
                                          <p:val>
                                            <p:strVal val="#ppt_h"/>
                                          </p:val>
                                        </p:tav>
                                        <p:tav tm="100000">
                                          <p:val>
                                            <p:strVal val="#ppt_h"/>
                                          </p:val>
                                        </p:tav>
                                      </p:tavLst>
                                    </p:anim>
                                    <p:animEffect transition="in" filter="fade">
                                      <p:cBhvr>
                                        <p:cTn id="28"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utoUpdateAnimBg="0"/>
      <p:bldP spid="9" grpId="0" animBg="1"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857224" y="928670"/>
            <a:ext cx="2088232" cy="646986"/>
          </a:xfrm>
          <a:prstGeom prst="roundRect">
            <a:avLst/>
          </a:prstGeom>
          <a:ln w="76200">
            <a:solidFill>
              <a:schemeClr val="bg1"/>
            </a:solidFill>
          </a:ln>
          <a:effectLst>
            <a:glow rad="228600">
              <a:schemeClr val="accent1">
                <a:satMod val="175000"/>
                <a:alpha val="40000"/>
              </a:schemeClr>
            </a:glow>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prst="slope"/>
          </a:sp3d>
        </p:spPr>
        <p:style>
          <a:lnRef idx="0">
            <a:schemeClr val="accent1"/>
          </a:lnRef>
          <a:fillRef idx="3">
            <a:schemeClr val="accent1"/>
          </a:fillRef>
          <a:effectRef idx="3">
            <a:schemeClr val="accent1"/>
          </a:effectRef>
          <a:fontRef idx="minor">
            <a:schemeClr val="lt1"/>
          </a:fontRef>
        </p:style>
        <p:txBody>
          <a:bodyPr wrap="square">
            <a:spAutoFit/>
          </a:bodyPr>
          <a:lstStyle/>
          <a:p>
            <a:r>
              <a:rPr lang="zh-CN" altLang="en-US" sz="3200" b="1" dirty="0" smtClean="0">
                <a:latin typeface="Times New Roman" pitchFamily="18" charset="0"/>
                <a:cs typeface="Times New Roman" pitchFamily="18" charset="0"/>
              </a:rPr>
              <a:t>课堂小结</a:t>
            </a:r>
            <a:endParaRPr lang="zh-CN" altLang="zh-CN" sz="3200" b="1" dirty="0">
              <a:latin typeface="Times New Roman" pitchFamily="18" charset="0"/>
              <a:cs typeface="Times New Roman" pitchFamily="18" charset="0"/>
            </a:endParaRPr>
          </a:p>
        </p:txBody>
      </p:sp>
      <p:sp>
        <p:nvSpPr>
          <p:cNvPr id="4" name="圆角矩形 3"/>
          <p:cNvSpPr/>
          <p:nvPr/>
        </p:nvSpPr>
        <p:spPr>
          <a:xfrm>
            <a:off x="3214678" y="285728"/>
            <a:ext cx="5497150" cy="2009061"/>
          </a:xfrm>
          <a:prstGeom prst="roundRect">
            <a:avLst/>
          </a:prstGeom>
          <a:ln w="76200"/>
        </p:spPr>
        <p:style>
          <a:lnRef idx="2">
            <a:schemeClr val="accent3"/>
          </a:lnRef>
          <a:fillRef idx="1">
            <a:schemeClr val="lt1"/>
          </a:fillRef>
          <a:effectRef idx="0">
            <a:schemeClr val="accent3"/>
          </a:effectRef>
          <a:fontRef idx="minor">
            <a:schemeClr val="dk1"/>
          </a:fontRef>
        </p:style>
        <p:txBody>
          <a:bodyPr wrap="square">
            <a:spAutoFit/>
          </a:bodyPr>
          <a:lstStyle/>
          <a:p>
            <a:r>
              <a:rPr lang="zh-CN" altLang="zh-CN" sz="2800" dirty="0" smtClean="0">
                <a:latin typeface="Times New Roman" pitchFamily="18" charset="0"/>
                <a:cs typeface="Times New Roman" pitchFamily="18" charset="0"/>
              </a:rPr>
              <a:t>　</a:t>
            </a:r>
            <a:r>
              <a:rPr lang="en-US" altLang="zh-CN" sz="2800" dirty="0" smtClean="0">
                <a:latin typeface="Times New Roman" pitchFamily="18" charset="0"/>
                <a:cs typeface="Times New Roman" pitchFamily="18" charset="0"/>
              </a:rPr>
              <a:t>1.</a:t>
            </a:r>
            <a:r>
              <a:rPr lang="zh-CN" altLang="zh-CN" sz="2800" dirty="0" smtClean="0">
                <a:latin typeface="Times New Roman" pitchFamily="18" charset="0"/>
                <a:cs typeface="Times New Roman" pitchFamily="18" charset="0"/>
              </a:rPr>
              <a:t>如果直角三角形两直角边长分别为</a:t>
            </a:r>
            <a:r>
              <a:rPr lang="en-US" altLang="zh-CN" sz="2800" i="1" dirty="0" smtClean="0">
                <a:latin typeface="Times New Roman" pitchFamily="18" charset="0"/>
                <a:cs typeface="Times New Roman" pitchFamily="18" charset="0"/>
              </a:rPr>
              <a:t>a,b,</a:t>
            </a:r>
            <a:r>
              <a:rPr lang="zh-CN" altLang="zh-CN" sz="2800" dirty="0" smtClean="0">
                <a:latin typeface="Times New Roman" pitchFamily="18" charset="0"/>
                <a:cs typeface="Times New Roman" pitchFamily="18" charset="0"/>
              </a:rPr>
              <a:t>斜边长为</a:t>
            </a:r>
            <a:r>
              <a:rPr lang="en-US" altLang="zh-CN" sz="2800" i="1" dirty="0" smtClean="0">
                <a:latin typeface="Times New Roman" pitchFamily="18" charset="0"/>
                <a:cs typeface="Times New Roman" pitchFamily="18" charset="0"/>
              </a:rPr>
              <a:t>c,</a:t>
            </a:r>
            <a:r>
              <a:rPr lang="zh-CN" altLang="zh-CN" sz="2800" dirty="0" smtClean="0">
                <a:latin typeface="Times New Roman" pitchFamily="18" charset="0"/>
                <a:cs typeface="Times New Roman" pitchFamily="18" charset="0"/>
              </a:rPr>
              <a:t>那么</a:t>
            </a:r>
            <a:r>
              <a:rPr lang="en-US" altLang="zh-CN" sz="2800" i="1" dirty="0" smtClean="0">
                <a:latin typeface="Times New Roman" pitchFamily="18" charset="0"/>
                <a:cs typeface="Times New Roman" pitchFamily="18" charset="0"/>
              </a:rPr>
              <a:t>a</a:t>
            </a:r>
            <a:r>
              <a:rPr lang="en-US" altLang="zh-CN" sz="2800" baseline="30000" dirty="0" smtClean="0">
                <a:latin typeface="Times New Roman" pitchFamily="18" charset="0"/>
                <a:cs typeface="Times New Roman" pitchFamily="18" charset="0"/>
              </a:rPr>
              <a:t>2</a:t>
            </a:r>
            <a:r>
              <a:rPr lang="en-US" altLang="zh-CN" sz="2800" i="1" dirty="0" smtClean="0">
                <a:latin typeface="Times New Roman" pitchFamily="18" charset="0"/>
                <a:cs typeface="Times New Roman" pitchFamily="18" charset="0"/>
              </a:rPr>
              <a:t>+b</a:t>
            </a:r>
            <a:r>
              <a:rPr lang="en-US" altLang="zh-CN" sz="2800" baseline="30000" dirty="0" smtClean="0">
                <a:latin typeface="Times New Roman" pitchFamily="18" charset="0"/>
                <a:cs typeface="Times New Roman" pitchFamily="18" charset="0"/>
              </a:rPr>
              <a:t>2</a:t>
            </a:r>
            <a:r>
              <a:rPr lang="en-US" altLang="zh-CN" sz="2800" i="1" dirty="0" smtClean="0">
                <a:latin typeface="Times New Roman" pitchFamily="18" charset="0"/>
                <a:cs typeface="Times New Roman" pitchFamily="18" charset="0"/>
              </a:rPr>
              <a:t>=c</a:t>
            </a:r>
            <a:r>
              <a:rPr lang="en-US" altLang="zh-CN" sz="2800" baseline="30000" dirty="0" smtClean="0">
                <a:latin typeface="Times New Roman" pitchFamily="18" charset="0"/>
                <a:cs typeface="Times New Roman" pitchFamily="18" charset="0"/>
              </a:rPr>
              <a:t>2</a:t>
            </a:r>
            <a:r>
              <a:rPr lang="en-US" altLang="zh-CN" sz="2800" i="1"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即直角三角形两直角边长的平方和等于斜边长的平方</a:t>
            </a:r>
            <a:r>
              <a:rPr lang="en-US" altLang="zh-CN" sz="2800" dirty="0" smtClean="0">
                <a:latin typeface="Times New Roman" pitchFamily="18" charset="0"/>
                <a:cs typeface="Times New Roman" pitchFamily="18" charset="0"/>
              </a:rPr>
              <a:t>.</a:t>
            </a:r>
            <a:endParaRPr lang="zh-CN" altLang="zh-CN" sz="2800" dirty="0">
              <a:latin typeface="Times New Roman" pitchFamily="18" charset="0"/>
              <a:cs typeface="Times New Roman" pitchFamily="18" charset="0"/>
            </a:endParaRPr>
          </a:p>
        </p:txBody>
      </p:sp>
      <p:sp>
        <p:nvSpPr>
          <p:cNvPr id="5" name="圆角矩形 4"/>
          <p:cNvSpPr/>
          <p:nvPr/>
        </p:nvSpPr>
        <p:spPr>
          <a:xfrm>
            <a:off x="285720" y="2500306"/>
            <a:ext cx="8568952" cy="3507343"/>
          </a:xfrm>
          <a:prstGeom prst="roundRect">
            <a:avLst/>
          </a:prstGeom>
          <a:ln w="76200"/>
        </p:spPr>
        <p:style>
          <a:lnRef idx="2">
            <a:schemeClr val="accent4"/>
          </a:lnRef>
          <a:fillRef idx="1">
            <a:schemeClr val="lt1"/>
          </a:fillRef>
          <a:effectRef idx="0">
            <a:schemeClr val="accent4"/>
          </a:effectRef>
          <a:fontRef idx="minor">
            <a:schemeClr val="dk1"/>
          </a:fontRef>
        </p:style>
        <p:txBody>
          <a:bodyPr wrap="square">
            <a:spAutoFit/>
          </a:bodyPr>
          <a:lstStyle/>
          <a:p>
            <a:r>
              <a:rPr lang="zh-CN" altLang="zh-CN" sz="2800" dirty="0" smtClean="0">
                <a:latin typeface="Times New Roman" pitchFamily="18" charset="0"/>
                <a:cs typeface="Times New Roman" pitchFamily="18" charset="0"/>
              </a:rPr>
              <a:t>　</a:t>
            </a:r>
            <a:r>
              <a:rPr lang="en-US" altLang="zh-CN" sz="2400" dirty="0" smtClean="0">
                <a:latin typeface="Times New Roman" pitchFamily="18" charset="0"/>
                <a:cs typeface="Times New Roman" pitchFamily="18" charset="0"/>
              </a:rPr>
              <a:t>2.</a:t>
            </a:r>
            <a:r>
              <a:rPr lang="zh-CN" altLang="zh-CN" sz="2400" dirty="0" smtClean="0">
                <a:latin typeface="Times New Roman" pitchFamily="18" charset="0"/>
                <a:cs typeface="Times New Roman" pitchFamily="18" charset="0"/>
              </a:rPr>
              <a:t>注意事项</a:t>
            </a:r>
            <a:r>
              <a:rPr lang="en-US" altLang="zh-CN" sz="2400" dirty="0" smtClean="0">
                <a:latin typeface="Times New Roman" pitchFamily="18" charset="0"/>
                <a:cs typeface="Times New Roman" pitchFamily="18" charset="0"/>
              </a:rPr>
              <a:t>:</a:t>
            </a:r>
            <a:endParaRPr lang="zh-CN" altLang="zh-CN" sz="2400" dirty="0" smtClean="0">
              <a:latin typeface="Times New Roman" pitchFamily="18" charset="0"/>
              <a:cs typeface="Times New Roman" pitchFamily="18" charset="0"/>
            </a:endParaRPr>
          </a:p>
          <a:p>
            <a:r>
              <a:rPr lang="zh-CN" altLang="zh-CN" sz="2400" dirty="0" smtClean="0">
                <a:latin typeface="Times New Roman" pitchFamily="18" charset="0"/>
                <a:cs typeface="Times New Roman" pitchFamily="18" charset="0"/>
              </a:rPr>
              <a:t>　</a:t>
            </a:r>
            <a:r>
              <a:rPr lang="en-US" altLang="zh-CN" sz="2400" dirty="0" smtClean="0">
                <a:latin typeface="Times New Roman" pitchFamily="18" charset="0"/>
                <a:cs typeface="Times New Roman" pitchFamily="18" charset="0"/>
              </a:rPr>
              <a:t>(1)</a:t>
            </a:r>
            <a:r>
              <a:rPr lang="zh-CN" altLang="zh-CN" sz="2400" dirty="0" smtClean="0">
                <a:latin typeface="Times New Roman" pitchFamily="18" charset="0"/>
                <a:cs typeface="Times New Roman" pitchFamily="18" charset="0"/>
              </a:rPr>
              <a:t>注意勾股定理的使用条件</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只对直角三角形适用</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而不适用于锐角三角形和钝角三角形</a:t>
            </a:r>
            <a:r>
              <a:rPr lang="en-US" altLang="zh-CN" sz="2400" dirty="0" smtClean="0">
                <a:latin typeface="Times New Roman" pitchFamily="18" charset="0"/>
                <a:cs typeface="Times New Roman" pitchFamily="18" charset="0"/>
              </a:rPr>
              <a:t>.</a:t>
            </a:r>
            <a:endParaRPr lang="zh-CN" altLang="zh-CN" sz="2400" dirty="0" smtClean="0">
              <a:latin typeface="Times New Roman" pitchFamily="18" charset="0"/>
              <a:cs typeface="Times New Roman" pitchFamily="18" charset="0"/>
            </a:endParaRPr>
          </a:p>
          <a:p>
            <a:r>
              <a:rPr lang="zh-CN" altLang="zh-CN" sz="2400" dirty="0" smtClean="0">
                <a:latin typeface="Times New Roman" pitchFamily="18" charset="0"/>
                <a:cs typeface="Times New Roman" pitchFamily="18" charset="0"/>
              </a:rPr>
              <a:t>　</a:t>
            </a:r>
            <a:r>
              <a:rPr lang="en-US" altLang="zh-CN" sz="2400" dirty="0" smtClean="0">
                <a:latin typeface="Times New Roman" pitchFamily="18" charset="0"/>
                <a:cs typeface="Times New Roman" pitchFamily="18" charset="0"/>
              </a:rPr>
              <a:t>(2)</a:t>
            </a:r>
            <a:r>
              <a:rPr lang="zh-CN" altLang="zh-CN" sz="2400" dirty="0" smtClean="0">
                <a:latin typeface="Times New Roman" pitchFamily="18" charset="0"/>
                <a:cs typeface="Times New Roman" pitchFamily="18" charset="0"/>
              </a:rPr>
              <a:t>注意分清斜边和直角边</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避免盲目代入公式致错</a:t>
            </a:r>
            <a:r>
              <a:rPr lang="en-US" altLang="zh-CN" sz="2400" dirty="0" smtClean="0">
                <a:latin typeface="Times New Roman" pitchFamily="18" charset="0"/>
                <a:cs typeface="Times New Roman" pitchFamily="18" charset="0"/>
              </a:rPr>
              <a:t>.</a:t>
            </a:r>
            <a:endParaRPr lang="zh-CN" altLang="zh-CN" sz="2400" dirty="0" smtClean="0">
              <a:latin typeface="Times New Roman" pitchFamily="18" charset="0"/>
              <a:cs typeface="Times New Roman" pitchFamily="18" charset="0"/>
            </a:endParaRPr>
          </a:p>
          <a:p>
            <a:r>
              <a:rPr lang="zh-CN" altLang="zh-CN" sz="2400" dirty="0" smtClean="0">
                <a:latin typeface="Times New Roman" pitchFamily="18" charset="0"/>
                <a:cs typeface="Times New Roman" pitchFamily="18" charset="0"/>
              </a:rPr>
              <a:t>　</a:t>
            </a:r>
            <a:r>
              <a:rPr lang="en-US" altLang="zh-CN" sz="2400" dirty="0" smtClean="0">
                <a:latin typeface="Times New Roman" pitchFamily="18" charset="0"/>
                <a:cs typeface="Times New Roman" pitchFamily="18" charset="0"/>
              </a:rPr>
              <a:t>(3)</a:t>
            </a:r>
            <a:r>
              <a:rPr lang="zh-CN" altLang="zh-CN" sz="2400" dirty="0" smtClean="0">
                <a:latin typeface="Times New Roman" pitchFamily="18" charset="0"/>
                <a:cs typeface="Times New Roman" pitchFamily="18" charset="0"/>
              </a:rPr>
              <a:t>注意勾股定理公式的变形</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在直角三角形中</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已知任意两边长</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可求第三边长</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即</a:t>
            </a:r>
            <a:endParaRPr lang="en-US" altLang="zh-CN" sz="2400" dirty="0" smtClean="0">
              <a:latin typeface="Times New Roman" pitchFamily="18" charset="0"/>
              <a:cs typeface="Times New Roman" pitchFamily="18" charset="0"/>
            </a:endParaRPr>
          </a:p>
          <a:p>
            <a:endParaRPr lang="en-US" altLang="zh-CN" sz="2400" dirty="0" smtClean="0">
              <a:latin typeface="Times New Roman" pitchFamily="18" charset="0"/>
              <a:cs typeface="Times New Roman" pitchFamily="18" charset="0"/>
            </a:endParaRPr>
          </a:p>
          <a:p>
            <a:endParaRPr lang="zh-CN" altLang="zh-CN" sz="2800" dirty="0" smtClean="0">
              <a:latin typeface="Times New Roman" pitchFamily="18" charset="0"/>
              <a:cs typeface="Times New Roman" pitchFamily="18" charset="0"/>
            </a:endParaRPr>
          </a:p>
        </p:txBody>
      </p:sp>
      <p:graphicFrame>
        <p:nvGraphicFramePr>
          <p:cNvPr id="3" name="Object 1"/>
          <p:cNvGraphicFramePr>
            <a:graphicFrameLocks noChangeAspect="1"/>
          </p:cNvGraphicFramePr>
          <p:nvPr/>
        </p:nvGraphicFramePr>
        <p:xfrm>
          <a:off x="684213" y="5072063"/>
          <a:ext cx="6105525" cy="522287"/>
        </p:xfrm>
        <a:graphic>
          <a:graphicData uri="http://schemas.openxmlformats.org/presentationml/2006/ole">
            <mc:AlternateContent xmlns:mc="http://schemas.openxmlformats.org/markup-compatibility/2006">
              <mc:Choice xmlns:v="urn:schemas-microsoft-com:vml" Requires="v">
                <p:oleObj spid="_x0000_s3073" name="Equation" r:id="rId1" imgW="60960000" imgH="6096000" progId="Equation.DSMT4">
                  <p:embed/>
                </p:oleObj>
              </mc:Choice>
              <mc:Fallback>
                <p:oleObj name="Equation" r:id="rId1" imgW="60960000" imgH="6096000" progId="Equation.DSMT4">
                  <p:embed/>
                  <p:pic>
                    <p:nvPicPr>
                      <p:cNvPr id="0" name="图片 3072"/>
                      <p:cNvPicPr>
                        <a:picLocks noChangeAspect="1"/>
                      </p:cNvPicPr>
                      <p:nvPr/>
                    </p:nvPicPr>
                    <p:blipFill>
                      <a:blip r:embed="rId2"/>
                      <a:stretch>
                        <a:fillRect/>
                      </a:stretch>
                    </p:blipFill>
                    <p:spPr>
                      <a:xfrm>
                        <a:off x="684213" y="5072063"/>
                        <a:ext cx="6105525" cy="522287"/>
                      </a:xfrm>
                      <a:prstGeom prst="rect">
                        <a:avLst/>
                      </a:prstGeom>
                      <a:noFill/>
                      <a:ln w="9525">
                        <a:noFill/>
                        <a:miter/>
                      </a:ln>
                    </p:spPr>
                  </p:pic>
                </p:oleObj>
              </mc:Fallback>
            </mc:AlternateContent>
          </a:graphicData>
        </a:graphic>
      </p:graphicFrame>
      <p:sp>
        <p:nvSpPr>
          <p:cNvPr id="7" name="动作按钮: 第一张 6">
            <a:hlinkClick r:id="" action="ppaction://hlinkshowjump?jump=firstslide" highlightClick="1"/>
          </p:cNvPr>
          <p:cNvSpPr/>
          <p:nvPr/>
        </p:nvSpPr>
        <p:spPr>
          <a:xfrm>
            <a:off x="7143768" y="6286520"/>
            <a:ext cx="571504" cy="428628"/>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1000" fill="hold"/>
                                        <p:tgtEl>
                                          <p:spTgt spid="5"/>
                                        </p:tgtEl>
                                        <p:attrNameLst>
                                          <p:attrName>ppt_w</p:attrName>
                                        </p:attrNameLst>
                                      </p:cBhvr>
                                      <p:tavLst>
                                        <p:tav tm="0">
                                          <p:val>
                                            <p:strVal val="#ppt_w*0.70"/>
                                          </p:val>
                                        </p:tav>
                                        <p:tav tm="100000">
                                          <p:val>
                                            <p:strVal val="#ppt_w"/>
                                          </p:val>
                                        </p:tav>
                                      </p:tavLst>
                                    </p:anim>
                                    <p:anim calcmode="lin" valueType="num">
                                      <p:cBhvr>
                                        <p:cTn id="15" dur="1000" fill="hold"/>
                                        <p:tgtEl>
                                          <p:spTgt spid="5"/>
                                        </p:tgtEl>
                                        <p:attrNameLst>
                                          <p:attrName>ppt_h</p:attrName>
                                        </p:attrNameLst>
                                      </p:cBhvr>
                                      <p:tavLst>
                                        <p:tav tm="0">
                                          <p:val>
                                            <p:strVal val="#ppt_h"/>
                                          </p:val>
                                        </p:tav>
                                        <p:tav tm="100000">
                                          <p:val>
                                            <p:strVal val="#ppt_h"/>
                                          </p:val>
                                        </p:tav>
                                      </p:tavLst>
                                    </p:anim>
                                    <p:animEffect transition="in" filter="fade">
                                      <p:cBhvr>
                                        <p:cTn id="16" dur="1000"/>
                                        <p:tgtEl>
                                          <p:spTgt spid="5"/>
                                        </p:tgtEl>
                                      </p:cBhvr>
                                    </p:animEffect>
                                  </p:childTnLst>
                                </p:cTn>
                              </p:par>
                              <p:par>
                                <p:cTn id="17" presetID="55"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strVal val="#ppt_w*0.70"/>
                                          </p:val>
                                        </p:tav>
                                        <p:tav tm="100000">
                                          <p:val>
                                            <p:strVal val="#ppt_w"/>
                                          </p:val>
                                        </p:tav>
                                      </p:tavLst>
                                    </p:anim>
                                    <p:anim calcmode="lin" valueType="num">
                                      <p:cBhvr>
                                        <p:cTn id="20" dur="1000" fill="hold"/>
                                        <p:tgtEl>
                                          <p:spTgt spid="3"/>
                                        </p:tgtEl>
                                        <p:attrNameLst>
                                          <p:attrName>ppt_h</p:attrName>
                                        </p:attrNameLst>
                                      </p:cBhvr>
                                      <p:tavLst>
                                        <p:tav tm="0">
                                          <p:val>
                                            <p:strVal val="#ppt_h"/>
                                          </p:val>
                                        </p:tav>
                                        <p:tav tm="100000">
                                          <p:val>
                                            <p:strVal val="#ppt_h"/>
                                          </p:val>
                                        </p:tav>
                                      </p:tavLst>
                                    </p:anim>
                                    <p:animEffect transition="in" filter="fade">
                                      <p:cBhvr>
                                        <p:cTn id="21"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autoUpdateAnimBg="0"/>
      <p:bldP spid="5" grpId="0" animBg="1"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9"/>
          <p:cNvGrpSpPr/>
          <p:nvPr/>
        </p:nvGrpSpPr>
        <p:grpSpPr bwMode="auto">
          <a:xfrm>
            <a:off x="5929354" y="44624"/>
            <a:ext cx="2928926" cy="928694"/>
            <a:chOff x="-205" y="0"/>
            <a:chExt cx="1838" cy="635"/>
          </a:xfrm>
        </p:grpSpPr>
        <p:pic>
          <p:nvPicPr>
            <p:cNvPr id="3" name="Picture 10" descr="1"/>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0" y="0"/>
              <a:ext cx="1633" cy="635"/>
            </a:xfrm>
            <a:prstGeom prst="rect">
              <a:avLst/>
            </a:prstGeom>
            <a:noFill/>
            <a:ln w="9525">
              <a:noFill/>
              <a:miter lim="800000"/>
              <a:headEnd/>
              <a:tailEnd/>
            </a:ln>
          </p:spPr>
        </p:pic>
        <p:sp>
          <p:nvSpPr>
            <p:cNvPr id="4" name="Rectangle 2"/>
            <p:cNvSpPr txBox="1">
              <a:spLocks noChangeArrowheads="1"/>
            </p:cNvSpPr>
            <p:nvPr/>
          </p:nvSpPr>
          <p:spPr bwMode="auto">
            <a:xfrm>
              <a:off x="-205" y="0"/>
              <a:ext cx="1604" cy="635"/>
            </a:xfrm>
            <a:prstGeom prst="rect">
              <a:avLst/>
            </a:prstGeom>
            <a:noFill/>
            <a:ln w="9525">
              <a:noFill/>
              <a:miter lim="800000"/>
            </a:ln>
          </p:spPr>
          <p:txBody>
            <a:bodyPr lIns="91403" tIns="45700" rIns="91403" bIns="45700" anchor="ctr"/>
            <a:lstStyle/>
            <a:p>
              <a:pPr algn="r" defTabSz="923925">
                <a:buFont typeface="Arial" charset="0"/>
                <a:buNone/>
              </a:pPr>
              <a:r>
                <a:rPr lang="zh-CN" altLang="en-US" sz="3200" b="1" dirty="0" smtClean="0">
                  <a:solidFill>
                    <a:srgbClr val="CC0000"/>
                  </a:solidFill>
                  <a:latin typeface="Times New Roman" pitchFamily="18" charset="0"/>
                  <a:ea typeface="黑体" pitchFamily="2" charset="-122"/>
                  <a:cs typeface="Times New Roman" pitchFamily="18" charset="0"/>
                </a:rPr>
                <a:t> 检测</a:t>
              </a:r>
              <a:r>
                <a:rPr lang="zh-CN" altLang="en-US" sz="3200" b="1" dirty="0">
                  <a:solidFill>
                    <a:srgbClr val="CC0000"/>
                  </a:solidFill>
                  <a:latin typeface="Times New Roman" pitchFamily="18" charset="0"/>
                  <a:ea typeface="黑体" pitchFamily="2" charset="-122"/>
                  <a:cs typeface="Times New Roman" pitchFamily="18" charset="0"/>
                </a:rPr>
                <a:t>反馈</a:t>
              </a:r>
            </a:p>
          </p:txBody>
        </p:sp>
      </p:grpSp>
      <p:sp>
        <p:nvSpPr>
          <p:cNvPr id="5" name="圆角矩形 4"/>
          <p:cNvSpPr/>
          <p:nvPr/>
        </p:nvSpPr>
        <p:spPr>
          <a:xfrm>
            <a:off x="251520" y="1052736"/>
            <a:ext cx="8568952" cy="3677603"/>
          </a:xfrm>
          <a:prstGeom prst="roundRect">
            <a:avLst/>
          </a:prstGeom>
          <a:ln w="76200"/>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sz="2800" dirty="0" smtClean="0"/>
              <a:t>1.</a:t>
            </a:r>
            <a:r>
              <a:rPr lang="zh-CN" altLang="zh-CN" sz="2800" dirty="0" smtClean="0"/>
              <a:t>如图</a:t>
            </a:r>
            <a:r>
              <a:rPr lang="zh-CN" altLang="en-US" sz="2800" dirty="0" smtClean="0"/>
              <a:t>所示</a:t>
            </a:r>
            <a:r>
              <a:rPr lang="en-US" altLang="zh-CN" sz="2800" dirty="0" smtClean="0"/>
              <a:t>,</a:t>
            </a:r>
            <a:r>
              <a:rPr lang="zh-CN" altLang="zh-CN" sz="2800" dirty="0" smtClean="0"/>
              <a:t>字母</a:t>
            </a:r>
            <a:r>
              <a:rPr lang="en-US" altLang="zh-CN" sz="2800" i="1" dirty="0" smtClean="0">
                <a:latin typeface="Times New Roman" pitchFamily="18" charset="0"/>
                <a:cs typeface="Times New Roman" pitchFamily="18" charset="0"/>
              </a:rPr>
              <a:t>B</a:t>
            </a:r>
            <a:r>
              <a:rPr lang="zh-CN" altLang="zh-CN" sz="2800" dirty="0" smtClean="0"/>
              <a:t>所代表的正方形的面积是</a:t>
            </a:r>
            <a:r>
              <a:rPr lang="en-US" altLang="zh-CN" sz="2800" dirty="0" smtClean="0"/>
              <a:t>(</a:t>
            </a:r>
            <a:r>
              <a:rPr lang="zh-CN" altLang="zh-CN" sz="2800" dirty="0" smtClean="0"/>
              <a:t>　　</a:t>
            </a:r>
            <a:r>
              <a:rPr lang="en-US" altLang="zh-CN" sz="2800" dirty="0" smtClean="0"/>
              <a:t>)</a:t>
            </a:r>
            <a:endParaRPr lang="zh-CN" altLang="zh-CN" sz="2800" dirty="0" smtClean="0"/>
          </a:p>
          <a:p>
            <a:pPr>
              <a:lnSpc>
                <a:spcPct val="150000"/>
              </a:lnSpc>
            </a:pPr>
            <a:r>
              <a:rPr lang="en-US" altLang="zh-CN" sz="2800" dirty="0" smtClean="0">
                <a:latin typeface="Times New Roman" pitchFamily="18" charset="0"/>
                <a:cs typeface="Times New Roman" pitchFamily="18" charset="0"/>
              </a:rPr>
              <a:t>A.12</a:t>
            </a:r>
            <a:r>
              <a:rPr lang="zh-CN" altLang="zh-CN" sz="2800" dirty="0" smtClean="0">
                <a:latin typeface="Times New Roman" pitchFamily="18" charset="0"/>
                <a:cs typeface="Times New Roman" pitchFamily="18" charset="0"/>
              </a:rPr>
              <a:t>　　　　</a:t>
            </a:r>
            <a:endParaRPr lang="en-US" altLang="zh-CN" sz="2800" dirty="0" smtClean="0">
              <a:latin typeface="Times New Roman" pitchFamily="18" charset="0"/>
              <a:cs typeface="Times New Roman" pitchFamily="18" charset="0"/>
            </a:endParaRPr>
          </a:p>
          <a:p>
            <a:pPr>
              <a:lnSpc>
                <a:spcPct val="150000"/>
              </a:lnSpc>
            </a:pPr>
            <a:r>
              <a:rPr lang="en-US" altLang="zh-CN" sz="2800" dirty="0" smtClean="0">
                <a:latin typeface="Times New Roman" pitchFamily="18" charset="0"/>
                <a:cs typeface="Times New Roman" pitchFamily="18" charset="0"/>
              </a:rPr>
              <a:t>B.13              </a:t>
            </a:r>
            <a:endParaRPr lang="en-US" altLang="zh-CN" sz="2800" dirty="0" smtClean="0">
              <a:latin typeface="Times New Roman" pitchFamily="18" charset="0"/>
              <a:cs typeface="Times New Roman" pitchFamily="18" charset="0"/>
            </a:endParaRPr>
          </a:p>
          <a:p>
            <a:pPr>
              <a:lnSpc>
                <a:spcPct val="150000"/>
              </a:lnSpc>
            </a:pPr>
            <a:r>
              <a:rPr lang="en-US" altLang="zh-CN" sz="2800" dirty="0" smtClean="0">
                <a:latin typeface="Times New Roman" pitchFamily="18" charset="0"/>
                <a:cs typeface="Times New Roman" pitchFamily="18" charset="0"/>
              </a:rPr>
              <a:t>C.144</a:t>
            </a:r>
            <a:r>
              <a:rPr lang="zh-CN" altLang="zh-CN" sz="2800" dirty="0" smtClean="0">
                <a:latin typeface="Times New Roman" pitchFamily="18" charset="0"/>
                <a:cs typeface="Times New Roman" pitchFamily="18" charset="0"/>
              </a:rPr>
              <a:t>　</a:t>
            </a:r>
            <a:r>
              <a:rPr lang="en-US" altLang="zh-CN" sz="2800" dirty="0" smtClean="0">
                <a:latin typeface="Times New Roman" pitchFamily="18" charset="0"/>
                <a:cs typeface="Times New Roman" pitchFamily="18" charset="0"/>
              </a:rPr>
              <a:t>   </a:t>
            </a:r>
            <a:r>
              <a:rPr lang="zh-CN" altLang="zh-CN" sz="2800" dirty="0" smtClean="0">
                <a:latin typeface="Times New Roman" pitchFamily="18" charset="0"/>
                <a:cs typeface="Times New Roman" pitchFamily="18" charset="0"/>
              </a:rPr>
              <a:t>　</a:t>
            </a:r>
            <a:endParaRPr lang="en-US" altLang="zh-CN" sz="2800" dirty="0" smtClean="0">
              <a:latin typeface="Times New Roman" pitchFamily="18" charset="0"/>
              <a:cs typeface="Times New Roman" pitchFamily="18" charset="0"/>
            </a:endParaRPr>
          </a:p>
          <a:p>
            <a:pPr>
              <a:lnSpc>
                <a:spcPct val="150000"/>
              </a:lnSpc>
            </a:pPr>
            <a:r>
              <a:rPr lang="en-US" altLang="zh-CN" sz="2800" dirty="0" smtClean="0">
                <a:latin typeface="Times New Roman" pitchFamily="18" charset="0"/>
                <a:cs typeface="Times New Roman" pitchFamily="18" charset="0"/>
              </a:rPr>
              <a:t>D.194</a:t>
            </a:r>
            <a:endParaRPr lang="zh-CN" altLang="zh-CN" sz="2800" dirty="0" smtClean="0">
              <a:latin typeface="Times New Roman" pitchFamily="18" charset="0"/>
              <a:cs typeface="Times New Roman" pitchFamily="18" charset="0"/>
            </a:endParaRPr>
          </a:p>
        </p:txBody>
      </p:sp>
      <p:sp>
        <p:nvSpPr>
          <p:cNvPr id="6" name="TextBox 5"/>
          <p:cNvSpPr txBox="1"/>
          <p:nvPr/>
        </p:nvSpPr>
        <p:spPr>
          <a:xfrm>
            <a:off x="142844" y="4714884"/>
            <a:ext cx="8640960" cy="1432500"/>
          </a:xfrm>
          <a:prstGeom prst="snip2DiagRect">
            <a:avLst/>
          </a:prstGeom>
          <a:ln w="76200">
            <a:solidFill>
              <a:schemeClr val="bg1"/>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zh-CN" sz="2400" b="1" dirty="0" smtClean="0">
                <a:solidFill>
                  <a:srgbClr val="FF0000"/>
                </a:solidFill>
                <a:latin typeface="楷体_GB2312" pitchFamily="49" charset="-122"/>
                <a:ea typeface="楷体_GB2312" pitchFamily="49" charset="-122"/>
                <a:cs typeface="Times New Roman" pitchFamily="18" charset="0"/>
              </a:rPr>
              <a:t>解析</a:t>
            </a:r>
            <a:r>
              <a:rPr lang="en-US" altLang="zh-CN" sz="2400" b="1" dirty="0" smtClean="0">
                <a:solidFill>
                  <a:srgbClr val="FF0000"/>
                </a:solidFill>
                <a:latin typeface="楷体_GB2312" pitchFamily="49" charset="-122"/>
                <a:ea typeface="楷体_GB2312" pitchFamily="49" charset="-122"/>
                <a:cs typeface="Times New Roman" pitchFamily="18" charset="0"/>
              </a:rPr>
              <a:t>:</a:t>
            </a:r>
            <a:r>
              <a:rPr lang="zh-CN" altLang="zh-CN" sz="2400" dirty="0" smtClean="0">
                <a:latin typeface="楷体_GB2312" pitchFamily="49" charset="-122"/>
                <a:ea typeface="楷体_GB2312" pitchFamily="49" charset="-122"/>
              </a:rPr>
              <a:t>斜边长的平方等于两直角边长的平方和</a:t>
            </a:r>
            <a:r>
              <a:rPr lang="en-US" altLang="zh-CN" sz="2400" dirty="0" smtClean="0">
                <a:latin typeface="楷体_GB2312" pitchFamily="49" charset="-122"/>
                <a:ea typeface="楷体_GB2312" pitchFamily="49" charset="-122"/>
              </a:rPr>
              <a:t>,</a:t>
            </a:r>
            <a:r>
              <a:rPr lang="zh-CN" altLang="zh-CN" sz="2400" dirty="0" smtClean="0">
                <a:latin typeface="楷体_GB2312" pitchFamily="49" charset="-122"/>
                <a:ea typeface="楷体_GB2312" pitchFamily="49" charset="-122"/>
              </a:rPr>
              <a:t>则字母</a:t>
            </a:r>
            <a:r>
              <a:rPr lang="en-US" altLang="zh-CN" sz="2400" dirty="0" smtClean="0">
                <a:latin typeface="楷体_GB2312" pitchFamily="49" charset="-122"/>
                <a:ea typeface="楷体_GB2312" pitchFamily="49" charset="-122"/>
              </a:rPr>
              <a:t>B</a:t>
            </a:r>
            <a:r>
              <a:rPr lang="zh-CN" altLang="zh-CN" sz="2400" dirty="0" smtClean="0">
                <a:latin typeface="楷体_GB2312" pitchFamily="49" charset="-122"/>
                <a:ea typeface="楷体_GB2312" pitchFamily="49" charset="-122"/>
              </a:rPr>
              <a:t>所代表的正方形的面积等于以三角形斜边长为边长的正方形的面积减去以另一直角边长为边长的正方形的面积</a:t>
            </a:r>
            <a:r>
              <a:rPr lang="en-US" altLang="zh-CN" sz="2400" dirty="0" smtClean="0">
                <a:latin typeface="楷体_GB2312" pitchFamily="49" charset="-122"/>
                <a:ea typeface="楷体_GB2312" pitchFamily="49" charset="-122"/>
              </a:rPr>
              <a:t>,</a:t>
            </a:r>
            <a:r>
              <a:rPr lang="zh-CN" altLang="zh-CN" sz="2400" dirty="0" smtClean="0">
                <a:latin typeface="楷体_GB2312" pitchFamily="49" charset="-122"/>
                <a:ea typeface="楷体_GB2312" pitchFamily="49" charset="-122"/>
              </a:rPr>
              <a:t>即</a:t>
            </a:r>
            <a:r>
              <a:rPr lang="en-US" altLang="zh-CN" sz="2400" dirty="0" smtClean="0">
                <a:latin typeface="Times New Roman" pitchFamily="18" charset="0"/>
                <a:ea typeface="楷体_GB2312" pitchFamily="49" charset="-122"/>
                <a:cs typeface="Times New Roman" pitchFamily="18" charset="0"/>
              </a:rPr>
              <a:t>169-25=144</a:t>
            </a:r>
            <a:r>
              <a:rPr lang="en-US" altLang="zh-CN" sz="2400" dirty="0" smtClean="0">
                <a:latin typeface="楷体_GB2312" pitchFamily="49" charset="-122"/>
                <a:ea typeface="楷体_GB2312" pitchFamily="49" charset="-122"/>
              </a:rPr>
              <a:t>.</a:t>
            </a:r>
            <a:endParaRPr lang="zh-CN" altLang="zh-CN" sz="2400" dirty="0">
              <a:latin typeface="楷体_GB2312" pitchFamily="49" charset="-122"/>
              <a:ea typeface="楷体_GB2312" pitchFamily="49" charset="-122"/>
            </a:endParaRPr>
          </a:p>
        </p:txBody>
      </p:sp>
      <p:sp>
        <p:nvSpPr>
          <p:cNvPr id="9" name="TextBox 8"/>
          <p:cNvSpPr txBox="1"/>
          <p:nvPr/>
        </p:nvSpPr>
        <p:spPr>
          <a:xfrm>
            <a:off x="7286644" y="1357298"/>
            <a:ext cx="509186" cy="584775"/>
          </a:xfrm>
          <a:prstGeom prst="rect">
            <a:avLst/>
          </a:prstGeom>
          <a:noFill/>
        </p:spPr>
        <p:txBody>
          <a:bodyPr wrap="square" rtlCol="0">
            <a:spAutoFit/>
          </a:bodyPr>
          <a:lstStyle/>
          <a:p>
            <a:r>
              <a:rPr lang="en-US" altLang="zh-CN" sz="3200" dirty="0" smtClean="0">
                <a:solidFill>
                  <a:srgbClr val="FF0000"/>
                </a:solidFill>
                <a:latin typeface="Times New Roman" pitchFamily="18" charset="0"/>
                <a:cs typeface="Times New Roman" pitchFamily="18" charset="0"/>
              </a:rPr>
              <a:t>C</a:t>
            </a:r>
            <a:r>
              <a:rPr lang="zh-CN" altLang="zh-CN" sz="3200" b="1" dirty="0" smtClean="0">
                <a:solidFill>
                  <a:srgbClr val="FF0000"/>
                </a:solidFill>
                <a:latin typeface="Times New Roman" pitchFamily="18" charset="0"/>
                <a:cs typeface="Times New Roman" pitchFamily="18" charset="0"/>
              </a:rPr>
              <a:t>　</a:t>
            </a:r>
            <a:endParaRPr lang="zh-CN" altLang="zh-CN" sz="3200" b="1" dirty="0">
              <a:solidFill>
                <a:srgbClr val="FF0000"/>
              </a:solidFill>
              <a:latin typeface="Times New Roman" pitchFamily="18" charset="0"/>
              <a:cs typeface="Times New Roman" pitchFamily="18" charset="0"/>
            </a:endParaRPr>
          </a:p>
        </p:txBody>
      </p:sp>
      <p:pic>
        <p:nvPicPr>
          <p:cNvPr id="8" name="图片 7"/>
          <p:cNvPicPr/>
          <p:nvPr/>
        </p:nvPicPr>
        <p:blipFill>
          <a:blip r:embed="rId2" cstate="print">
            <a:duotone>
              <a:prstClr val="black"/>
              <a:schemeClr val="accent4">
                <a:tint val="45000"/>
                <a:satMod val="400000"/>
              </a:schemeClr>
            </a:duotone>
          </a:blip>
          <a:srcRect/>
          <a:stretch>
            <a:fillRect/>
          </a:stretch>
        </p:blipFill>
        <p:spPr bwMode="auto">
          <a:xfrm>
            <a:off x="3571868" y="2214554"/>
            <a:ext cx="3357586" cy="2008244"/>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par>
                                <p:cTn id="10" presetID="55"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1000" fill="hold"/>
                                        <p:tgtEl>
                                          <p:spTgt spid="8"/>
                                        </p:tgtEl>
                                        <p:attrNameLst>
                                          <p:attrName>ppt_w</p:attrName>
                                        </p:attrNameLst>
                                      </p:cBhvr>
                                      <p:tavLst>
                                        <p:tav tm="0">
                                          <p:val>
                                            <p:strVal val="#ppt_w*0.70"/>
                                          </p:val>
                                        </p:tav>
                                        <p:tav tm="100000">
                                          <p:val>
                                            <p:strVal val="#ppt_w"/>
                                          </p:val>
                                        </p:tav>
                                      </p:tavLst>
                                    </p:anim>
                                    <p:anim calcmode="lin" valueType="num">
                                      <p:cBhvr>
                                        <p:cTn id="13" dur="1000" fill="hold"/>
                                        <p:tgtEl>
                                          <p:spTgt spid="8"/>
                                        </p:tgtEl>
                                        <p:attrNameLst>
                                          <p:attrName>ppt_h</p:attrName>
                                        </p:attrNameLst>
                                      </p:cBhvr>
                                      <p:tavLst>
                                        <p:tav tm="0">
                                          <p:val>
                                            <p:strVal val="#ppt_h"/>
                                          </p:val>
                                        </p:tav>
                                        <p:tav tm="100000">
                                          <p:val>
                                            <p:strVal val="#ppt_h"/>
                                          </p:val>
                                        </p:tav>
                                      </p:tavLst>
                                    </p:anim>
                                    <p:animEffect transition="in" filter="fade">
                                      <p:cBhvr>
                                        <p:cTn id="14" dur="10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37"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900" decel="100000" fill="hold"/>
                                        <p:tgtEl>
                                          <p:spTgt spid="6"/>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6"/>
                                        </p:tgtEl>
                                        <p:attrNameLst>
                                          <p:attrName>ppt_y</p:attrName>
                                        </p:attrNameLst>
                                      </p:cBhvr>
                                      <p:tavLst>
                                        <p:tav tm="0">
                                          <p:val>
                                            <p:strVal val="#ppt_y-.03"/>
                                          </p:val>
                                        </p:tav>
                                        <p:tav tm="100000">
                                          <p:val>
                                            <p:strVal val="#ppt_y"/>
                                          </p:val>
                                        </p:tav>
                                      </p:tavLst>
                                    </p:anim>
                                  </p:childTnLst>
                                  <p:subTnLst>
                                    <p:audio>
                                      <p:cMediaNode mute="1">
                                        <p:cTn display="0" masterRel="sameClick">
                                          <p:stCondLst>
                                            <p:cond evt="begin" delay="0">
                                              <p:tn val="17"/>
                                            </p:cond>
                                          </p:stCondLst>
                                          <p:endCondLst>
                                            <p:cond evt="onStopAudio" delay="0">
                                              <p:tgtEl>
                                                <p:sldTgt/>
                                              </p:tgtEl>
                                            </p:cond>
                                          </p:endCondLst>
                                        </p:cTn>
                                        <p:tgtEl>
                                          <p:sndTgt r:embed="rId3" name="type.wav"/>
                                        </p:tgtEl>
                                      </p:cMediaNode>
                                    </p:audio>
                                  </p:sub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subTnLst>
                                    <p:audio>
                                      <p:cMediaNode mute="1">
                                        <p:cTn display="0" masterRel="sameClick">
                                          <p:stCondLst>
                                            <p:cond evt="begin" delay="0">
                                              <p:tn val="25"/>
                                            </p:cond>
                                          </p:stCondLst>
                                          <p:endCondLst>
                                            <p:cond evt="onStopAudio" delay="0">
                                              <p:tgtEl>
                                                <p:sldTgt/>
                                              </p:tgtEl>
                                            </p:cond>
                                          </p:endCondLst>
                                        </p:cTn>
                                        <p:tgtEl>
                                          <p:sndTgt r:embed="rId3"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251520" y="900266"/>
            <a:ext cx="8568952" cy="1736646"/>
          </a:xfrm>
          <a:prstGeom prst="roundRect">
            <a:avLst/>
          </a:prstGeom>
          <a:ln w="76200"/>
        </p:spPr>
        <p:style>
          <a:lnRef idx="2">
            <a:schemeClr val="accent1"/>
          </a:lnRef>
          <a:fillRef idx="1">
            <a:schemeClr val="lt1"/>
          </a:fillRef>
          <a:effectRef idx="0">
            <a:schemeClr val="accent1"/>
          </a:effectRef>
          <a:fontRef idx="minor">
            <a:schemeClr val="dk1"/>
          </a:fontRef>
        </p:style>
        <p:txBody>
          <a:bodyPr wrap="square">
            <a:spAutoFit/>
          </a:bodyPr>
          <a:lstStyle/>
          <a:p>
            <a:r>
              <a:rPr lang="en-US" altLang="zh-CN" sz="3200" dirty="0" smtClean="0">
                <a:latin typeface="Times New Roman" pitchFamily="18" charset="0"/>
                <a:cs typeface="Times New Roman" pitchFamily="18" charset="0"/>
              </a:rPr>
              <a:t>2.</a:t>
            </a:r>
            <a:r>
              <a:rPr lang="zh-CN" altLang="zh-CN" sz="3200" dirty="0" smtClean="0">
                <a:latin typeface="Times New Roman" pitchFamily="18" charset="0"/>
                <a:cs typeface="Times New Roman" pitchFamily="18" charset="0"/>
              </a:rPr>
              <a:t>如图所示</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若∠</a:t>
            </a:r>
            <a:r>
              <a:rPr lang="en-US" altLang="zh-CN" sz="3200" i="1" dirty="0" smtClean="0">
                <a:latin typeface="Times New Roman" pitchFamily="18" charset="0"/>
                <a:cs typeface="Times New Roman" pitchFamily="18" charset="0"/>
              </a:rPr>
              <a:t>A</a:t>
            </a:r>
            <a:r>
              <a:rPr lang="en-US" altLang="zh-CN" sz="3200" dirty="0" smtClean="0">
                <a:latin typeface="Times New Roman" pitchFamily="18" charset="0"/>
                <a:cs typeface="Times New Roman" pitchFamily="18" charset="0"/>
              </a:rPr>
              <a:t>=60°,</a:t>
            </a:r>
            <a:r>
              <a:rPr lang="en-US" altLang="zh-CN" sz="3200" i="1" dirty="0" smtClean="0">
                <a:latin typeface="Times New Roman" pitchFamily="18" charset="0"/>
                <a:cs typeface="Times New Roman" pitchFamily="18" charset="0"/>
              </a:rPr>
              <a:t>AC</a:t>
            </a:r>
            <a:r>
              <a:rPr lang="en-US" altLang="zh-CN" sz="3200" dirty="0" smtClean="0">
                <a:latin typeface="Times New Roman" pitchFamily="18" charset="0"/>
                <a:cs typeface="Times New Roman" pitchFamily="18" charset="0"/>
              </a:rPr>
              <a:t>=20 m,</a:t>
            </a:r>
            <a:r>
              <a:rPr lang="zh-CN" altLang="zh-CN" sz="3200" dirty="0" smtClean="0">
                <a:latin typeface="Times New Roman" pitchFamily="18" charset="0"/>
                <a:cs typeface="Times New Roman" pitchFamily="18" charset="0"/>
              </a:rPr>
              <a:t>则</a:t>
            </a:r>
            <a:r>
              <a:rPr lang="en-US" altLang="zh-CN" sz="3200" i="1" dirty="0" smtClean="0">
                <a:latin typeface="Times New Roman" pitchFamily="18" charset="0"/>
                <a:cs typeface="Times New Roman" pitchFamily="18" charset="0"/>
              </a:rPr>
              <a:t>BC</a:t>
            </a:r>
            <a:r>
              <a:rPr lang="zh-CN" altLang="zh-CN" sz="3200" dirty="0" smtClean="0">
                <a:latin typeface="Times New Roman" pitchFamily="18" charset="0"/>
                <a:cs typeface="Times New Roman" pitchFamily="18" charset="0"/>
              </a:rPr>
              <a:t>大约是</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结果精确到</a:t>
            </a:r>
            <a:r>
              <a:rPr lang="en-US" altLang="zh-CN" sz="3200" dirty="0" smtClean="0">
                <a:latin typeface="Times New Roman" pitchFamily="18" charset="0"/>
                <a:cs typeface="Times New Roman" pitchFamily="18" charset="0"/>
              </a:rPr>
              <a:t>0.1</a:t>
            </a:r>
            <a:r>
              <a:rPr lang="en-US" altLang="zh-CN" sz="3200" i="1" dirty="0" smtClean="0">
                <a:latin typeface="Times New Roman" pitchFamily="18" charset="0"/>
                <a:cs typeface="Times New Roman" pitchFamily="18" charset="0"/>
              </a:rPr>
              <a:t> </a:t>
            </a:r>
            <a:r>
              <a:rPr lang="en-US" altLang="zh-CN" sz="3200" dirty="0" smtClean="0">
                <a:latin typeface="Times New Roman" pitchFamily="18" charset="0"/>
                <a:cs typeface="Times New Roman" pitchFamily="18" charset="0"/>
              </a:rPr>
              <a:t>m)</a:t>
            </a:r>
            <a:r>
              <a:rPr lang="zh-CN" altLang="zh-CN" sz="3200" dirty="0" smtClean="0">
                <a:latin typeface="Times New Roman" pitchFamily="18" charset="0"/>
                <a:cs typeface="Times New Roman" pitchFamily="18" charset="0"/>
              </a:rPr>
              <a:t>　　</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　　</a:t>
            </a:r>
            <a:r>
              <a:rPr lang="en-US" altLang="zh-CN" sz="3200" dirty="0" smtClean="0">
                <a:latin typeface="Times New Roman" pitchFamily="18" charset="0"/>
                <a:cs typeface="Times New Roman" pitchFamily="18" charset="0"/>
              </a:rPr>
              <a:t>)</a:t>
            </a:r>
            <a:endParaRPr lang="zh-CN" altLang="zh-CN" sz="3200" dirty="0" smtClean="0">
              <a:latin typeface="Times New Roman" pitchFamily="18" charset="0"/>
              <a:cs typeface="Times New Roman" pitchFamily="18" charset="0"/>
            </a:endParaRPr>
          </a:p>
          <a:p>
            <a:r>
              <a:rPr lang="en-US" altLang="zh-CN" sz="3200" dirty="0" smtClean="0">
                <a:latin typeface="Times New Roman" pitchFamily="18" charset="0"/>
                <a:cs typeface="Times New Roman" pitchFamily="18" charset="0"/>
              </a:rPr>
              <a:t>A.34.64 m</a:t>
            </a:r>
            <a:r>
              <a:rPr lang="zh-CN" altLang="zh-CN" sz="3200" dirty="0" smtClean="0">
                <a:latin typeface="Times New Roman" pitchFamily="18" charset="0"/>
                <a:cs typeface="Times New Roman" pitchFamily="18" charset="0"/>
              </a:rPr>
              <a:t>　</a:t>
            </a:r>
            <a:r>
              <a:rPr lang="en-US" altLang="zh-CN" sz="3200" dirty="0" smtClean="0">
                <a:latin typeface="Times New Roman" pitchFamily="18" charset="0"/>
                <a:cs typeface="Times New Roman" pitchFamily="18" charset="0"/>
              </a:rPr>
              <a:t>  B.34.6 m       C.28.3 m</a:t>
            </a:r>
            <a:r>
              <a:rPr lang="zh-CN" altLang="zh-CN" sz="3200" dirty="0" smtClean="0">
                <a:latin typeface="Times New Roman" pitchFamily="18" charset="0"/>
                <a:cs typeface="Times New Roman" pitchFamily="18" charset="0"/>
              </a:rPr>
              <a:t>　</a:t>
            </a:r>
            <a:r>
              <a:rPr lang="en-US" altLang="zh-CN" sz="3200" dirty="0" smtClean="0">
                <a:latin typeface="Times New Roman" pitchFamily="18" charset="0"/>
                <a:cs typeface="Times New Roman" pitchFamily="18" charset="0"/>
              </a:rPr>
              <a:t> D.17.3 m</a:t>
            </a:r>
            <a:endParaRPr lang="zh-CN" altLang="zh-CN" sz="3200" dirty="0">
              <a:latin typeface="Times New Roman" pitchFamily="18" charset="0"/>
              <a:cs typeface="Times New Roman" pitchFamily="18" charset="0"/>
            </a:endParaRPr>
          </a:p>
        </p:txBody>
      </p:sp>
      <p:sp>
        <p:nvSpPr>
          <p:cNvPr id="6" name="TextBox 5"/>
          <p:cNvSpPr txBox="1"/>
          <p:nvPr/>
        </p:nvSpPr>
        <p:spPr>
          <a:xfrm>
            <a:off x="251520" y="3344302"/>
            <a:ext cx="6768752" cy="2460962"/>
          </a:xfrm>
          <a:prstGeom prst="snip2DiagRect">
            <a:avLst/>
          </a:prstGeom>
          <a:ln w="76200">
            <a:solidFill>
              <a:schemeClr val="bg1"/>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zh-CN" sz="3200" b="1" dirty="0" smtClean="0">
                <a:solidFill>
                  <a:srgbClr val="FF0000"/>
                </a:solidFill>
                <a:latin typeface="楷体_GB2312" pitchFamily="49" charset="-122"/>
                <a:ea typeface="楷体_GB2312" pitchFamily="49" charset="-122"/>
                <a:cs typeface="Times New Roman" pitchFamily="18" charset="0"/>
              </a:rPr>
              <a:t>解析</a:t>
            </a:r>
            <a:r>
              <a:rPr lang="en-US" altLang="zh-CN" sz="3200" b="1" dirty="0" smtClean="0">
                <a:solidFill>
                  <a:srgbClr val="FF0000"/>
                </a:solidFill>
                <a:latin typeface="楷体_GB2312" pitchFamily="49" charset="-122"/>
                <a:ea typeface="楷体_GB2312" pitchFamily="49" charset="-122"/>
                <a:cs typeface="Times New Roman" pitchFamily="18" charset="0"/>
              </a:rPr>
              <a:t>:</a:t>
            </a:r>
            <a:endParaRPr lang="en-US" altLang="zh-CN" sz="3200" b="1" dirty="0" smtClean="0">
              <a:solidFill>
                <a:srgbClr val="FF0000"/>
              </a:solidFill>
              <a:latin typeface="楷体_GB2312" pitchFamily="49" charset="-122"/>
              <a:ea typeface="楷体_GB2312" pitchFamily="49" charset="-122"/>
              <a:cs typeface="Times New Roman" pitchFamily="18" charset="0"/>
            </a:endParaRPr>
          </a:p>
          <a:p>
            <a:endParaRPr lang="en-US" altLang="zh-CN" sz="3200" b="1" dirty="0" smtClean="0">
              <a:solidFill>
                <a:srgbClr val="FF0000"/>
              </a:solidFill>
              <a:latin typeface="Times New Roman" pitchFamily="18" charset="0"/>
              <a:cs typeface="Times New Roman" pitchFamily="18" charset="0"/>
            </a:endParaRPr>
          </a:p>
          <a:p>
            <a:endParaRPr lang="en-US" altLang="zh-CN" sz="3200" b="1" dirty="0" smtClean="0">
              <a:solidFill>
                <a:srgbClr val="FF0000"/>
              </a:solidFill>
              <a:latin typeface="Times New Roman" pitchFamily="18" charset="0"/>
              <a:cs typeface="Times New Roman" pitchFamily="18" charset="0"/>
            </a:endParaRPr>
          </a:p>
          <a:p>
            <a:endParaRPr lang="zh-CN" altLang="zh-CN" sz="3200" dirty="0">
              <a:latin typeface="Times New Roman" pitchFamily="18" charset="0"/>
              <a:cs typeface="Times New Roman" pitchFamily="18" charset="0"/>
            </a:endParaRPr>
          </a:p>
        </p:txBody>
      </p:sp>
      <p:sp>
        <p:nvSpPr>
          <p:cNvPr id="9" name="TextBox 8"/>
          <p:cNvSpPr txBox="1"/>
          <p:nvPr/>
        </p:nvSpPr>
        <p:spPr>
          <a:xfrm>
            <a:off x="4716016" y="1476073"/>
            <a:ext cx="1080120" cy="584775"/>
          </a:xfrm>
          <a:prstGeom prst="rect">
            <a:avLst/>
          </a:prstGeom>
          <a:noFill/>
        </p:spPr>
        <p:txBody>
          <a:bodyPr wrap="square" rtlCol="0">
            <a:spAutoFit/>
          </a:bodyPr>
          <a:lstStyle/>
          <a:p>
            <a:r>
              <a:rPr lang="en-US" altLang="zh-CN" sz="3200" b="1" dirty="0" smtClean="0">
                <a:solidFill>
                  <a:srgbClr val="FF0000"/>
                </a:solidFill>
                <a:latin typeface="Times New Roman" pitchFamily="18" charset="0"/>
                <a:cs typeface="Times New Roman" pitchFamily="18" charset="0"/>
              </a:rPr>
              <a:t>B</a:t>
            </a:r>
            <a:endParaRPr lang="zh-CN" altLang="zh-CN" sz="3200" b="1" dirty="0">
              <a:solidFill>
                <a:srgbClr val="FF0000"/>
              </a:solidFill>
              <a:latin typeface="Times New Roman" pitchFamily="18" charset="0"/>
              <a:cs typeface="Times New Roman" pitchFamily="18" charset="0"/>
            </a:endParaRPr>
          </a:p>
        </p:txBody>
      </p:sp>
      <p:pic>
        <p:nvPicPr>
          <p:cNvPr id="7" name="图片 6"/>
          <p:cNvPicPr/>
          <p:nvPr/>
        </p:nvPicPr>
        <p:blipFill>
          <a:blip r:embed="rId1" cstate="print">
            <a:duotone>
              <a:prstClr val="black"/>
              <a:schemeClr val="accent6">
                <a:tint val="45000"/>
                <a:satMod val="400000"/>
              </a:schemeClr>
            </a:duotone>
          </a:blip>
          <a:stretch>
            <a:fillRect/>
          </a:stretch>
        </p:blipFill>
        <p:spPr bwMode="auto">
          <a:xfrm>
            <a:off x="7143768" y="3714752"/>
            <a:ext cx="1714512" cy="2000264"/>
          </a:xfrm>
          <a:prstGeom prst="rect">
            <a:avLst/>
          </a:prstGeom>
          <a:noFill/>
          <a:ln>
            <a:noFill/>
          </a:ln>
        </p:spPr>
      </p:pic>
      <p:graphicFrame>
        <p:nvGraphicFramePr>
          <p:cNvPr id="3" name="Object 1"/>
          <p:cNvGraphicFramePr>
            <a:graphicFrameLocks noChangeAspect="1"/>
          </p:cNvGraphicFramePr>
          <p:nvPr/>
        </p:nvGraphicFramePr>
        <p:xfrm>
          <a:off x="1619672" y="3608619"/>
          <a:ext cx="5099050" cy="2039938"/>
        </p:xfrm>
        <a:graphic>
          <a:graphicData uri="http://schemas.openxmlformats.org/presentationml/2006/ole">
            <mc:AlternateContent xmlns:mc="http://schemas.openxmlformats.org/markup-compatibility/2006">
              <mc:Choice xmlns:v="urn:schemas-microsoft-com:vml" Requires="v">
                <p:oleObj spid="_x0000_s4097" name="Equation" r:id="rId2" imgW="53949600" imgH="23774400" progId="Equation.DSMT4">
                  <p:embed/>
                </p:oleObj>
              </mc:Choice>
              <mc:Fallback>
                <p:oleObj name="Equation" r:id="rId2" imgW="53949600" imgH="23774400" progId="Equation.DSMT4">
                  <p:embed/>
                  <p:pic>
                    <p:nvPicPr>
                      <p:cNvPr id="0" name="图片 4096"/>
                      <p:cNvPicPr>
                        <a:picLocks noChangeAspect="1"/>
                      </p:cNvPicPr>
                      <p:nvPr/>
                    </p:nvPicPr>
                    <p:blipFill>
                      <a:blip r:embed="rId3"/>
                      <a:stretch>
                        <a:fillRect/>
                      </a:stretch>
                    </p:blipFill>
                    <p:spPr>
                      <a:xfrm>
                        <a:off x="1619672" y="3608619"/>
                        <a:ext cx="5099050" cy="2039938"/>
                      </a:xfrm>
                      <a:prstGeom prst="rect">
                        <a:avLst/>
                      </a:prstGeom>
                      <a:noFill/>
                      <a:ln w="9525">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par>
                                <p:cTn id="10" presetID="55"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strVal val="#ppt_w*0.70"/>
                                          </p:val>
                                        </p:tav>
                                        <p:tav tm="100000">
                                          <p:val>
                                            <p:strVal val="#ppt_w"/>
                                          </p:val>
                                        </p:tav>
                                      </p:tavLst>
                                    </p:anim>
                                    <p:anim calcmode="lin" valueType="num">
                                      <p:cBhvr>
                                        <p:cTn id="13" dur="1000" fill="hold"/>
                                        <p:tgtEl>
                                          <p:spTgt spid="7"/>
                                        </p:tgtEl>
                                        <p:attrNameLst>
                                          <p:attrName>ppt_h</p:attrName>
                                        </p:attrNameLst>
                                      </p:cBhvr>
                                      <p:tavLst>
                                        <p:tav tm="0">
                                          <p:val>
                                            <p:strVal val="#ppt_h"/>
                                          </p:val>
                                        </p:tav>
                                        <p:tav tm="100000">
                                          <p:val>
                                            <p:strVal val="#ppt_h"/>
                                          </p:val>
                                        </p:tav>
                                      </p:tavLst>
                                    </p:anim>
                                    <p:animEffect transition="in" filter="fade">
                                      <p:cBhvr>
                                        <p:cTn id="14" dur="1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37"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900" decel="100000" fill="hold"/>
                                        <p:tgtEl>
                                          <p:spTgt spid="6"/>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6"/>
                                        </p:tgtEl>
                                        <p:attrNameLst>
                                          <p:attrName>ppt_y</p:attrName>
                                        </p:attrNameLst>
                                      </p:cBhvr>
                                      <p:tavLst>
                                        <p:tav tm="0">
                                          <p:val>
                                            <p:strVal val="#ppt_y-.03"/>
                                          </p:val>
                                        </p:tav>
                                        <p:tav tm="100000">
                                          <p:val>
                                            <p:strVal val="#ppt_y"/>
                                          </p:val>
                                        </p:tav>
                                      </p:tavLst>
                                    </p:anim>
                                  </p:childTnLst>
                                  <p:subTnLst>
                                    <p:audio>
                                      <p:cMediaNode mute="1">
                                        <p:cTn display="0" masterRel="sameClick">
                                          <p:stCondLst>
                                            <p:cond evt="begin" delay="0">
                                              <p:tn val="17"/>
                                            </p:cond>
                                          </p:stCondLst>
                                          <p:endCondLst>
                                            <p:cond evt="onStopAudio" delay="0">
                                              <p:tgtEl>
                                                <p:sldTgt/>
                                              </p:tgtEl>
                                            </p:cond>
                                          </p:endCondLst>
                                        </p:cTn>
                                        <p:tgtEl>
                                          <p:sndTgt r:embed="rId4" name="type.wav"/>
                                        </p:tgtEl>
                                      </p:cMediaNode>
                                    </p:audio>
                                  </p:subTnLst>
                                </p:cTn>
                              </p:par>
                              <p:par>
                                <p:cTn id="23" presetID="37" presetClass="entr" presetSubtype="0" fill="hold" nodeType="with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1000"/>
                                        <p:tgtEl>
                                          <p:spTgt spid="3"/>
                                        </p:tgtEl>
                                      </p:cBhvr>
                                    </p:animEffect>
                                    <p:anim calcmode="lin" valueType="num">
                                      <p:cBhvr>
                                        <p:cTn id="26" dur="1000" fill="hold"/>
                                        <p:tgtEl>
                                          <p:spTgt spid="3"/>
                                        </p:tgtEl>
                                        <p:attrNameLst>
                                          <p:attrName>ppt_x</p:attrName>
                                        </p:attrNameLst>
                                      </p:cBhvr>
                                      <p:tavLst>
                                        <p:tav tm="0">
                                          <p:val>
                                            <p:strVal val="#ppt_x"/>
                                          </p:val>
                                        </p:tav>
                                        <p:tav tm="100000">
                                          <p:val>
                                            <p:strVal val="#ppt_x"/>
                                          </p:val>
                                        </p:tav>
                                      </p:tavLst>
                                    </p:anim>
                                    <p:anim calcmode="lin" valueType="num">
                                      <p:cBhvr>
                                        <p:cTn id="27" dur="900" decel="100000" fill="hold"/>
                                        <p:tgtEl>
                                          <p:spTgt spid="3"/>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37" presetClass="entr" presetSubtype="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900" decel="100000" fill="hold"/>
                                        <p:tgtEl>
                                          <p:spTgt spid="9"/>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9"/>
                                        </p:tgtEl>
                                        <p:attrNameLst>
                                          <p:attrName>ppt_y</p:attrName>
                                        </p:attrNameLst>
                                      </p:cBhvr>
                                      <p:tavLst>
                                        <p:tav tm="0">
                                          <p:val>
                                            <p:strVal val="#ppt_y-.03"/>
                                          </p:val>
                                        </p:tav>
                                        <p:tav tm="100000">
                                          <p:val>
                                            <p:strVal val="#ppt_y"/>
                                          </p:val>
                                        </p:tav>
                                      </p:tavLst>
                                    </p:anim>
                                  </p:childTnLst>
                                  <p:subTnLst>
                                    <p:audio>
                                      <p:cMediaNode mute="1">
                                        <p:cTn display="0" masterRel="sameClick">
                                          <p:stCondLst>
                                            <p:cond evt="begin" delay="0">
                                              <p:tn val="31"/>
                                            </p:cond>
                                          </p:stCondLst>
                                          <p:endCondLst>
                                            <p:cond evt="onStopAudio" delay="0">
                                              <p:tgtEl>
                                                <p:sldTgt/>
                                              </p:tgtEl>
                                            </p:cond>
                                          </p:endCondLst>
                                        </p:cTn>
                                        <p:tgtEl>
                                          <p:sndTgt r:embed="rId4"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323528" y="980728"/>
            <a:ext cx="8568952" cy="4188381"/>
          </a:xfrm>
          <a:prstGeom prst="roundRect">
            <a:avLst/>
          </a:prstGeom>
          <a:ln w="76200"/>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sz="3200" dirty="0" smtClean="0">
                <a:latin typeface="Times New Roman" pitchFamily="18" charset="0"/>
                <a:cs typeface="Times New Roman" pitchFamily="18" charset="0"/>
              </a:rPr>
              <a:t>3.</a:t>
            </a:r>
            <a:r>
              <a:rPr lang="zh-CN" altLang="zh-CN" sz="3200" dirty="0" smtClean="0">
                <a:latin typeface="Times New Roman" pitchFamily="18" charset="0"/>
                <a:cs typeface="Times New Roman" pitchFamily="18" charset="0"/>
              </a:rPr>
              <a:t>在</a:t>
            </a:r>
            <a:r>
              <a:rPr lang="en-US" altLang="zh-CN" sz="3200" dirty="0" smtClean="0">
                <a:latin typeface="Times New Roman" pitchFamily="18" charset="0"/>
                <a:cs typeface="Times New Roman" pitchFamily="18" charset="0"/>
              </a:rPr>
              <a:t>Rt△</a:t>
            </a:r>
            <a:r>
              <a:rPr lang="en-US" altLang="zh-CN" sz="3200" i="1" dirty="0" smtClean="0">
                <a:latin typeface="Times New Roman" pitchFamily="18" charset="0"/>
                <a:cs typeface="Times New Roman" pitchFamily="18" charset="0"/>
              </a:rPr>
              <a:t>ABC</a:t>
            </a:r>
            <a:r>
              <a:rPr lang="zh-CN" altLang="zh-CN" sz="3200" dirty="0" smtClean="0">
                <a:latin typeface="Times New Roman" pitchFamily="18" charset="0"/>
                <a:cs typeface="Times New Roman" pitchFamily="18" charset="0"/>
              </a:rPr>
              <a:t>中</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a:t>
            </a:r>
            <a:r>
              <a:rPr lang="en-US" altLang="zh-CN" sz="3200" i="1" dirty="0" smtClean="0">
                <a:latin typeface="Times New Roman" pitchFamily="18" charset="0"/>
                <a:cs typeface="Times New Roman" pitchFamily="18" charset="0"/>
              </a:rPr>
              <a:t>C</a:t>
            </a:r>
            <a:r>
              <a:rPr lang="en-US" altLang="zh-CN" sz="3200" dirty="0" smtClean="0">
                <a:latin typeface="Times New Roman" pitchFamily="18" charset="0"/>
                <a:cs typeface="Times New Roman" pitchFamily="18" charset="0"/>
              </a:rPr>
              <a:t>=90°.</a:t>
            </a:r>
            <a:endParaRPr lang="zh-CN" altLang="zh-CN" sz="3200" dirty="0" smtClean="0">
              <a:latin typeface="Times New Roman" pitchFamily="18" charset="0"/>
              <a:cs typeface="Times New Roman" pitchFamily="18" charset="0"/>
            </a:endParaRPr>
          </a:p>
          <a:p>
            <a:pPr>
              <a:lnSpc>
                <a:spcPct val="150000"/>
              </a:lnSpc>
            </a:pPr>
            <a:r>
              <a:rPr lang="zh-CN" altLang="zh-CN" sz="3200" dirty="0" smtClean="0">
                <a:latin typeface="Times New Roman" pitchFamily="18" charset="0"/>
                <a:cs typeface="Times New Roman" pitchFamily="18" charset="0"/>
              </a:rPr>
              <a:t>　</a:t>
            </a:r>
            <a:r>
              <a:rPr lang="en-US" altLang="zh-CN" sz="3200" dirty="0" smtClean="0">
                <a:latin typeface="Times New Roman" pitchFamily="18" charset="0"/>
                <a:cs typeface="Times New Roman" pitchFamily="18" charset="0"/>
              </a:rPr>
              <a:t>(1)</a:t>
            </a:r>
            <a:r>
              <a:rPr lang="zh-CN" altLang="zh-CN" sz="3200" dirty="0" smtClean="0">
                <a:latin typeface="Times New Roman" pitchFamily="18" charset="0"/>
                <a:cs typeface="Times New Roman" pitchFamily="18" charset="0"/>
              </a:rPr>
              <a:t>若</a:t>
            </a:r>
            <a:r>
              <a:rPr lang="en-US" altLang="zh-CN" sz="3200" i="1" dirty="0" smtClean="0">
                <a:latin typeface="Times New Roman" pitchFamily="18" charset="0"/>
                <a:cs typeface="Times New Roman" pitchFamily="18" charset="0"/>
              </a:rPr>
              <a:t>a</a:t>
            </a:r>
            <a:r>
              <a:rPr lang="en-US" altLang="zh-CN" sz="3200" dirty="0" smtClean="0">
                <a:latin typeface="Times New Roman" pitchFamily="18" charset="0"/>
                <a:cs typeface="Times New Roman" pitchFamily="18" charset="0"/>
              </a:rPr>
              <a:t>=3,</a:t>
            </a:r>
            <a:r>
              <a:rPr lang="en-US" altLang="zh-CN" sz="3200" i="1" dirty="0" smtClean="0">
                <a:latin typeface="Times New Roman" pitchFamily="18" charset="0"/>
                <a:cs typeface="Times New Roman" pitchFamily="18" charset="0"/>
              </a:rPr>
              <a:t>b</a:t>
            </a:r>
            <a:r>
              <a:rPr lang="en-US" altLang="zh-CN" sz="3200" dirty="0" smtClean="0">
                <a:latin typeface="Times New Roman" pitchFamily="18" charset="0"/>
                <a:cs typeface="Times New Roman" pitchFamily="18" charset="0"/>
              </a:rPr>
              <a:t>=4,</a:t>
            </a:r>
            <a:r>
              <a:rPr lang="zh-CN" altLang="zh-CN" sz="3200" dirty="0" smtClean="0">
                <a:latin typeface="Times New Roman" pitchFamily="18" charset="0"/>
                <a:cs typeface="Times New Roman" pitchFamily="18" charset="0"/>
              </a:rPr>
              <a:t>则</a:t>
            </a:r>
            <a:r>
              <a:rPr lang="en-US" altLang="zh-CN" sz="3200" i="1" dirty="0" smtClean="0">
                <a:latin typeface="Times New Roman" pitchFamily="18" charset="0"/>
                <a:cs typeface="Times New Roman" pitchFamily="18" charset="0"/>
              </a:rPr>
              <a:t>c</a:t>
            </a:r>
            <a:r>
              <a:rPr lang="en-US" altLang="zh-CN" sz="3200" dirty="0" smtClean="0">
                <a:latin typeface="Times New Roman" pitchFamily="18" charset="0"/>
                <a:cs typeface="Times New Roman" pitchFamily="18" charset="0"/>
              </a:rPr>
              <a:t>=</a:t>
            </a:r>
            <a:r>
              <a:rPr lang="zh-CN" altLang="zh-CN" sz="3200" u="sng" dirty="0" smtClean="0">
                <a:latin typeface="Times New Roman" pitchFamily="18" charset="0"/>
                <a:cs typeface="Times New Roman" pitchFamily="18" charset="0"/>
              </a:rPr>
              <a:t>　　　　</a:t>
            </a:r>
            <a:r>
              <a:rPr lang="en-US" altLang="zh-CN" sz="3200" dirty="0" smtClean="0">
                <a:latin typeface="Times New Roman" pitchFamily="18" charset="0"/>
                <a:cs typeface="Times New Roman" pitchFamily="18" charset="0"/>
              </a:rPr>
              <a:t>; </a:t>
            </a:r>
            <a:endParaRPr lang="zh-CN" altLang="zh-CN" sz="3200" dirty="0" smtClean="0">
              <a:latin typeface="Times New Roman" pitchFamily="18" charset="0"/>
              <a:cs typeface="Times New Roman" pitchFamily="18" charset="0"/>
            </a:endParaRPr>
          </a:p>
          <a:p>
            <a:pPr>
              <a:lnSpc>
                <a:spcPct val="150000"/>
              </a:lnSpc>
            </a:pPr>
            <a:r>
              <a:rPr lang="zh-CN" altLang="zh-CN" sz="3200" dirty="0" smtClean="0">
                <a:latin typeface="Times New Roman" pitchFamily="18" charset="0"/>
                <a:cs typeface="Times New Roman" pitchFamily="18" charset="0"/>
              </a:rPr>
              <a:t>　</a:t>
            </a:r>
            <a:r>
              <a:rPr lang="en-US" altLang="zh-CN" sz="3200" dirty="0" smtClean="0">
                <a:latin typeface="Times New Roman" pitchFamily="18" charset="0"/>
                <a:cs typeface="Times New Roman" pitchFamily="18" charset="0"/>
              </a:rPr>
              <a:t>(2)</a:t>
            </a:r>
            <a:r>
              <a:rPr lang="zh-CN" altLang="zh-CN" sz="3200" dirty="0" smtClean="0">
                <a:latin typeface="Times New Roman" pitchFamily="18" charset="0"/>
                <a:cs typeface="Times New Roman" pitchFamily="18" charset="0"/>
              </a:rPr>
              <a:t>若</a:t>
            </a:r>
            <a:r>
              <a:rPr lang="en-US" altLang="zh-CN" sz="3200" i="1" dirty="0" smtClean="0">
                <a:latin typeface="Times New Roman" pitchFamily="18" charset="0"/>
                <a:cs typeface="Times New Roman" pitchFamily="18" charset="0"/>
              </a:rPr>
              <a:t>b</a:t>
            </a:r>
            <a:r>
              <a:rPr lang="en-US" altLang="zh-CN" sz="3200" dirty="0" smtClean="0">
                <a:latin typeface="Times New Roman" pitchFamily="18" charset="0"/>
                <a:cs typeface="Times New Roman" pitchFamily="18" charset="0"/>
              </a:rPr>
              <a:t>=6,</a:t>
            </a:r>
            <a:r>
              <a:rPr lang="en-US" altLang="zh-CN" sz="3200" i="1" dirty="0" smtClean="0">
                <a:latin typeface="Times New Roman" pitchFamily="18" charset="0"/>
                <a:cs typeface="Times New Roman" pitchFamily="18" charset="0"/>
              </a:rPr>
              <a:t>c</a:t>
            </a:r>
            <a:r>
              <a:rPr lang="en-US" altLang="zh-CN" sz="3200" dirty="0" smtClean="0">
                <a:latin typeface="Times New Roman" pitchFamily="18" charset="0"/>
                <a:cs typeface="Times New Roman" pitchFamily="18" charset="0"/>
              </a:rPr>
              <a:t>=10,</a:t>
            </a:r>
            <a:r>
              <a:rPr lang="zh-CN" altLang="zh-CN" sz="3200" dirty="0" smtClean="0">
                <a:latin typeface="Times New Roman" pitchFamily="18" charset="0"/>
                <a:cs typeface="Times New Roman" pitchFamily="18" charset="0"/>
              </a:rPr>
              <a:t>则</a:t>
            </a:r>
            <a:r>
              <a:rPr lang="en-US" altLang="zh-CN" sz="3200" i="1" dirty="0" smtClean="0">
                <a:latin typeface="Times New Roman" pitchFamily="18" charset="0"/>
                <a:cs typeface="Times New Roman" pitchFamily="18" charset="0"/>
              </a:rPr>
              <a:t>a</a:t>
            </a:r>
            <a:r>
              <a:rPr lang="en-US" altLang="zh-CN" sz="3200" dirty="0" smtClean="0">
                <a:latin typeface="Times New Roman" pitchFamily="18" charset="0"/>
                <a:cs typeface="Times New Roman" pitchFamily="18" charset="0"/>
              </a:rPr>
              <a:t>=</a:t>
            </a:r>
            <a:r>
              <a:rPr lang="zh-CN" altLang="zh-CN" sz="3200" u="sng" dirty="0" smtClean="0">
                <a:latin typeface="Times New Roman" pitchFamily="18" charset="0"/>
                <a:cs typeface="Times New Roman" pitchFamily="18" charset="0"/>
              </a:rPr>
              <a:t>　　　　</a:t>
            </a:r>
            <a:r>
              <a:rPr lang="en-US" altLang="zh-CN" sz="3200" dirty="0" smtClean="0">
                <a:latin typeface="Times New Roman" pitchFamily="18" charset="0"/>
                <a:cs typeface="Times New Roman" pitchFamily="18" charset="0"/>
              </a:rPr>
              <a:t>; </a:t>
            </a:r>
            <a:endParaRPr lang="zh-CN" altLang="zh-CN" sz="3200" dirty="0" smtClean="0">
              <a:latin typeface="Times New Roman" pitchFamily="18" charset="0"/>
              <a:cs typeface="Times New Roman" pitchFamily="18" charset="0"/>
            </a:endParaRPr>
          </a:p>
          <a:p>
            <a:pPr>
              <a:lnSpc>
                <a:spcPct val="150000"/>
              </a:lnSpc>
            </a:pPr>
            <a:r>
              <a:rPr lang="zh-CN" altLang="zh-CN" sz="3200" dirty="0" smtClean="0">
                <a:latin typeface="Times New Roman" pitchFamily="18" charset="0"/>
                <a:cs typeface="Times New Roman" pitchFamily="18" charset="0"/>
              </a:rPr>
              <a:t>　</a:t>
            </a:r>
            <a:r>
              <a:rPr lang="en-US" altLang="zh-CN" sz="3200" dirty="0" smtClean="0">
                <a:latin typeface="Times New Roman" pitchFamily="18" charset="0"/>
                <a:cs typeface="Times New Roman" pitchFamily="18" charset="0"/>
              </a:rPr>
              <a:t>(3)</a:t>
            </a:r>
            <a:r>
              <a:rPr lang="zh-CN" altLang="zh-CN" sz="3200" dirty="0" smtClean="0">
                <a:latin typeface="Times New Roman" pitchFamily="18" charset="0"/>
                <a:cs typeface="Times New Roman" pitchFamily="18" charset="0"/>
              </a:rPr>
              <a:t>若</a:t>
            </a:r>
            <a:r>
              <a:rPr lang="en-US" altLang="zh-CN" sz="3200" i="1" dirty="0" smtClean="0">
                <a:latin typeface="Times New Roman" pitchFamily="18" charset="0"/>
                <a:cs typeface="Times New Roman" pitchFamily="18" charset="0"/>
              </a:rPr>
              <a:t>a</a:t>
            </a:r>
            <a:r>
              <a:rPr lang="en-US" altLang="zh-CN" sz="3200" dirty="0" smtClean="0">
                <a:latin typeface="Times New Roman" pitchFamily="18" charset="0"/>
                <a:cs typeface="Times New Roman" pitchFamily="18" charset="0"/>
              </a:rPr>
              <a:t>=5,</a:t>
            </a:r>
            <a:r>
              <a:rPr lang="en-US" altLang="zh-CN" sz="3200" i="1" dirty="0" smtClean="0">
                <a:latin typeface="Times New Roman" pitchFamily="18" charset="0"/>
                <a:cs typeface="Times New Roman" pitchFamily="18" charset="0"/>
              </a:rPr>
              <a:t>c</a:t>
            </a:r>
            <a:r>
              <a:rPr lang="en-US" altLang="zh-CN" sz="3200" dirty="0" smtClean="0">
                <a:latin typeface="Times New Roman" pitchFamily="18" charset="0"/>
                <a:cs typeface="Times New Roman" pitchFamily="18" charset="0"/>
              </a:rPr>
              <a:t>=13,</a:t>
            </a:r>
            <a:r>
              <a:rPr lang="zh-CN" altLang="zh-CN" sz="3200" dirty="0" smtClean="0">
                <a:latin typeface="Times New Roman" pitchFamily="18" charset="0"/>
                <a:cs typeface="Times New Roman" pitchFamily="18" charset="0"/>
              </a:rPr>
              <a:t>则</a:t>
            </a:r>
            <a:r>
              <a:rPr lang="en-US" altLang="zh-CN" sz="3200" i="1" dirty="0" smtClean="0">
                <a:latin typeface="Times New Roman" pitchFamily="18" charset="0"/>
                <a:cs typeface="Times New Roman" pitchFamily="18" charset="0"/>
              </a:rPr>
              <a:t>b</a:t>
            </a:r>
            <a:r>
              <a:rPr lang="en-US" altLang="zh-CN" sz="3200" dirty="0" smtClean="0">
                <a:latin typeface="Times New Roman" pitchFamily="18" charset="0"/>
                <a:cs typeface="Times New Roman" pitchFamily="18" charset="0"/>
              </a:rPr>
              <a:t>=</a:t>
            </a:r>
            <a:r>
              <a:rPr lang="zh-CN" altLang="zh-CN" sz="3200" u="sng" dirty="0" smtClean="0">
                <a:latin typeface="Times New Roman" pitchFamily="18" charset="0"/>
                <a:cs typeface="Times New Roman" pitchFamily="18" charset="0"/>
              </a:rPr>
              <a:t>　　　　</a:t>
            </a:r>
            <a:r>
              <a:rPr lang="en-US" altLang="zh-CN" sz="3200" dirty="0" smtClean="0">
                <a:latin typeface="Times New Roman" pitchFamily="18" charset="0"/>
                <a:cs typeface="Times New Roman" pitchFamily="18" charset="0"/>
              </a:rPr>
              <a:t>; </a:t>
            </a:r>
            <a:endParaRPr lang="zh-CN" altLang="zh-CN" sz="3200" dirty="0" smtClean="0">
              <a:latin typeface="Times New Roman" pitchFamily="18" charset="0"/>
              <a:cs typeface="Times New Roman" pitchFamily="18" charset="0"/>
            </a:endParaRPr>
          </a:p>
          <a:p>
            <a:pPr>
              <a:lnSpc>
                <a:spcPct val="150000"/>
              </a:lnSpc>
            </a:pPr>
            <a:r>
              <a:rPr lang="zh-CN" altLang="zh-CN" sz="3200" dirty="0" smtClean="0">
                <a:latin typeface="Times New Roman" pitchFamily="18" charset="0"/>
                <a:cs typeface="Times New Roman" pitchFamily="18" charset="0"/>
              </a:rPr>
              <a:t>　</a:t>
            </a:r>
            <a:r>
              <a:rPr lang="en-US" altLang="zh-CN" sz="3200" dirty="0" smtClean="0">
                <a:latin typeface="Times New Roman" pitchFamily="18" charset="0"/>
                <a:cs typeface="Times New Roman" pitchFamily="18" charset="0"/>
              </a:rPr>
              <a:t>(4)</a:t>
            </a:r>
            <a:r>
              <a:rPr lang="zh-CN" altLang="zh-CN" sz="3200" dirty="0" smtClean="0">
                <a:latin typeface="Times New Roman" pitchFamily="18" charset="0"/>
                <a:cs typeface="Times New Roman" pitchFamily="18" charset="0"/>
              </a:rPr>
              <a:t>若</a:t>
            </a:r>
            <a:r>
              <a:rPr lang="en-US" altLang="zh-CN" sz="3200" i="1" dirty="0" smtClean="0">
                <a:latin typeface="Times New Roman" pitchFamily="18" charset="0"/>
                <a:cs typeface="Times New Roman" pitchFamily="18" charset="0"/>
              </a:rPr>
              <a:t>a</a:t>
            </a:r>
            <a:r>
              <a:rPr lang="en-US" altLang="zh-CN" sz="3200" dirty="0" smtClean="0">
                <a:latin typeface="Times New Roman" pitchFamily="18" charset="0"/>
                <a:cs typeface="Times New Roman" pitchFamily="18" charset="0"/>
              </a:rPr>
              <a:t>=1.5,</a:t>
            </a:r>
            <a:r>
              <a:rPr lang="en-US" altLang="zh-CN" sz="3200" i="1" dirty="0" smtClean="0">
                <a:latin typeface="Times New Roman" pitchFamily="18" charset="0"/>
                <a:cs typeface="Times New Roman" pitchFamily="18" charset="0"/>
              </a:rPr>
              <a:t>b</a:t>
            </a:r>
            <a:r>
              <a:rPr lang="en-US" altLang="zh-CN" sz="3200" dirty="0" smtClean="0">
                <a:latin typeface="Times New Roman" pitchFamily="18" charset="0"/>
                <a:cs typeface="Times New Roman" pitchFamily="18" charset="0"/>
              </a:rPr>
              <a:t>=2,</a:t>
            </a:r>
            <a:r>
              <a:rPr lang="zh-CN" altLang="zh-CN" sz="3200" dirty="0" smtClean="0">
                <a:latin typeface="Times New Roman" pitchFamily="18" charset="0"/>
                <a:cs typeface="Times New Roman" pitchFamily="18" charset="0"/>
              </a:rPr>
              <a:t>则</a:t>
            </a:r>
            <a:r>
              <a:rPr lang="en-US" altLang="zh-CN" sz="3200" i="1" dirty="0" smtClean="0">
                <a:latin typeface="Times New Roman" pitchFamily="18" charset="0"/>
                <a:cs typeface="Times New Roman" pitchFamily="18" charset="0"/>
              </a:rPr>
              <a:t>c</a:t>
            </a:r>
            <a:r>
              <a:rPr lang="en-US" altLang="zh-CN" sz="3200" dirty="0" smtClean="0">
                <a:latin typeface="Times New Roman" pitchFamily="18" charset="0"/>
                <a:cs typeface="Times New Roman" pitchFamily="18" charset="0"/>
              </a:rPr>
              <a:t>=</a:t>
            </a:r>
            <a:r>
              <a:rPr lang="zh-CN" altLang="zh-CN" sz="3200" u="sng" dirty="0" smtClean="0">
                <a:latin typeface="Times New Roman" pitchFamily="18" charset="0"/>
                <a:cs typeface="Times New Roman" pitchFamily="18" charset="0"/>
              </a:rPr>
              <a:t>　　　　</a:t>
            </a:r>
            <a:r>
              <a:rPr lang="en-US" altLang="zh-CN" sz="3200" dirty="0" smtClean="0">
                <a:latin typeface="Times New Roman" pitchFamily="18" charset="0"/>
                <a:cs typeface="Times New Roman" pitchFamily="18" charset="0"/>
              </a:rPr>
              <a:t>. </a:t>
            </a:r>
            <a:endParaRPr lang="zh-CN" altLang="zh-CN" sz="3200" dirty="0">
              <a:latin typeface="Times New Roman" pitchFamily="18" charset="0"/>
              <a:cs typeface="Times New Roman" pitchFamily="18" charset="0"/>
            </a:endParaRPr>
          </a:p>
        </p:txBody>
      </p:sp>
      <p:sp>
        <p:nvSpPr>
          <p:cNvPr id="9" name="TextBox 8"/>
          <p:cNvSpPr txBox="1"/>
          <p:nvPr/>
        </p:nvSpPr>
        <p:spPr>
          <a:xfrm>
            <a:off x="4499992" y="1899402"/>
            <a:ext cx="576064" cy="737510"/>
          </a:xfrm>
          <a:prstGeom prst="rect">
            <a:avLst/>
          </a:prstGeom>
          <a:noFill/>
        </p:spPr>
        <p:txBody>
          <a:bodyPr wrap="square" rtlCol="0">
            <a:spAutoFit/>
          </a:bodyPr>
          <a:lstStyle/>
          <a:p>
            <a:pPr>
              <a:lnSpc>
                <a:spcPct val="150000"/>
              </a:lnSpc>
            </a:pPr>
            <a:r>
              <a:rPr lang="en-US" altLang="zh-CN" sz="3200" dirty="0" smtClean="0">
                <a:solidFill>
                  <a:srgbClr val="FF0000"/>
                </a:solidFill>
                <a:latin typeface="Times New Roman" pitchFamily="18" charset="0"/>
                <a:cs typeface="Times New Roman" pitchFamily="18" charset="0"/>
              </a:rPr>
              <a:t>5</a:t>
            </a:r>
            <a:r>
              <a:rPr lang="zh-CN" altLang="zh-CN" sz="3200" dirty="0" smtClean="0">
                <a:solidFill>
                  <a:srgbClr val="FF0000"/>
                </a:solidFill>
                <a:latin typeface="Times New Roman" pitchFamily="18" charset="0"/>
                <a:cs typeface="Times New Roman" pitchFamily="18" charset="0"/>
              </a:rPr>
              <a:t>　</a:t>
            </a:r>
            <a:endParaRPr lang="zh-CN" altLang="zh-CN" sz="3200" dirty="0">
              <a:solidFill>
                <a:srgbClr val="FF0000"/>
              </a:solidFill>
              <a:latin typeface="Times New Roman" pitchFamily="18" charset="0"/>
              <a:cs typeface="Times New Roman" pitchFamily="18" charset="0"/>
            </a:endParaRPr>
          </a:p>
        </p:txBody>
      </p:sp>
      <p:sp>
        <p:nvSpPr>
          <p:cNvPr id="7" name="TextBox 6"/>
          <p:cNvSpPr txBox="1"/>
          <p:nvPr/>
        </p:nvSpPr>
        <p:spPr>
          <a:xfrm>
            <a:off x="4572000" y="2619482"/>
            <a:ext cx="504056" cy="737510"/>
          </a:xfrm>
          <a:prstGeom prst="rect">
            <a:avLst/>
          </a:prstGeom>
          <a:noFill/>
        </p:spPr>
        <p:txBody>
          <a:bodyPr wrap="square" rtlCol="0">
            <a:spAutoFit/>
          </a:bodyPr>
          <a:lstStyle/>
          <a:p>
            <a:pPr>
              <a:lnSpc>
                <a:spcPct val="150000"/>
              </a:lnSpc>
            </a:pPr>
            <a:r>
              <a:rPr lang="en-US" altLang="zh-CN" sz="3200" dirty="0" smtClean="0">
                <a:solidFill>
                  <a:srgbClr val="FF0000"/>
                </a:solidFill>
                <a:latin typeface="Times New Roman" pitchFamily="18" charset="0"/>
                <a:cs typeface="Times New Roman" pitchFamily="18" charset="0"/>
              </a:rPr>
              <a:t>8</a:t>
            </a:r>
            <a:r>
              <a:rPr lang="zh-CN" altLang="zh-CN" sz="3200" dirty="0" smtClean="0">
                <a:solidFill>
                  <a:srgbClr val="FF0000"/>
                </a:solidFill>
                <a:latin typeface="Times New Roman" pitchFamily="18" charset="0"/>
                <a:cs typeface="Times New Roman" pitchFamily="18" charset="0"/>
              </a:rPr>
              <a:t>　</a:t>
            </a:r>
            <a:endParaRPr lang="zh-CN" altLang="zh-CN" sz="3200" dirty="0">
              <a:solidFill>
                <a:srgbClr val="FF0000"/>
              </a:solidFill>
              <a:latin typeface="Times New Roman" pitchFamily="18" charset="0"/>
              <a:cs typeface="Times New Roman" pitchFamily="18" charset="0"/>
            </a:endParaRPr>
          </a:p>
        </p:txBody>
      </p:sp>
      <p:sp>
        <p:nvSpPr>
          <p:cNvPr id="8" name="TextBox 7"/>
          <p:cNvSpPr txBox="1"/>
          <p:nvPr/>
        </p:nvSpPr>
        <p:spPr>
          <a:xfrm>
            <a:off x="4499992" y="3339562"/>
            <a:ext cx="648072" cy="737510"/>
          </a:xfrm>
          <a:prstGeom prst="rect">
            <a:avLst/>
          </a:prstGeom>
          <a:noFill/>
        </p:spPr>
        <p:txBody>
          <a:bodyPr wrap="square" rtlCol="0">
            <a:spAutoFit/>
          </a:bodyPr>
          <a:lstStyle/>
          <a:p>
            <a:pPr>
              <a:lnSpc>
                <a:spcPct val="150000"/>
              </a:lnSpc>
            </a:pPr>
            <a:r>
              <a:rPr lang="en-US" altLang="zh-CN" sz="3200" dirty="0" smtClean="0">
                <a:solidFill>
                  <a:srgbClr val="FF0000"/>
                </a:solidFill>
                <a:latin typeface="Times New Roman" pitchFamily="18" charset="0"/>
                <a:cs typeface="Times New Roman" pitchFamily="18" charset="0"/>
              </a:rPr>
              <a:t>12</a:t>
            </a:r>
            <a:r>
              <a:rPr lang="zh-CN" altLang="zh-CN" sz="3200" dirty="0" smtClean="0">
                <a:solidFill>
                  <a:srgbClr val="FF0000"/>
                </a:solidFill>
                <a:latin typeface="Times New Roman" pitchFamily="18" charset="0"/>
                <a:cs typeface="Times New Roman" pitchFamily="18" charset="0"/>
              </a:rPr>
              <a:t>　</a:t>
            </a:r>
            <a:endParaRPr lang="zh-CN" altLang="zh-CN" sz="3200" dirty="0">
              <a:solidFill>
                <a:srgbClr val="FF0000"/>
              </a:solidFill>
              <a:latin typeface="Times New Roman" pitchFamily="18" charset="0"/>
              <a:cs typeface="Times New Roman" pitchFamily="18" charset="0"/>
            </a:endParaRPr>
          </a:p>
        </p:txBody>
      </p:sp>
      <p:sp>
        <p:nvSpPr>
          <p:cNvPr id="10" name="TextBox 9"/>
          <p:cNvSpPr txBox="1"/>
          <p:nvPr/>
        </p:nvSpPr>
        <p:spPr>
          <a:xfrm>
            <a:off x="4716016" y="4054641"/>
            <a:ext cx="864096" cy="742511"/>
          </a:xfrm>
          <a:prstGeom prst="rect">
            <a:avLst/>
          </a:prstGeom>
          <a:noFill/>
        </p:spPr>
        <p:txBody>
          <a:bodyPr wrap="square" rtlCol="0">
            <a:spAutoFit/>
          </a:bodyPr>
          <a:lstStyle/>
          <a:p>
            <a:pPr>
              <a:lnSpc>
                <a:spcPct val="150000"/>
              </a:lnSpc>
            </a:pPr>
            <a:r>
              <a:rPr lang="en-US" altLang="zh-CN" sz="3200" dirty="0" smtClean="0">
                <a:solidFill>
                  <a:srgbClr val="FF0000"/>
                </a:solidFill>
                <a:latin typeface="Times New Roman" pitchFamily="18" charset="0"/>
                <a:cs typeface="Times New Roman" pitchFamily="18" charset="0"/>
              </a:rPr>
              <a:t>2.5</a:t>
            </a:r>
            <a:endParaRPr lang="zh-CN" altLang="zh-CN" sz="3200"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37"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900" decel="100000" fill="hold"/>
                                        <p:tgtEl>
                                          <p:spTgt spid="9"/>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9"/>
                                        </p:tgtEl>
                                        <p:attrNameLst>
                                          <p:attrName>ppt_y</p:attrName>
                                        </p:attrNameLst>
                                      </p:cBhvr>
                                      <p:tavLst>
                                        <p:tav tm="0">
                                          <p:val>
                                            <p:strVal val="#ppt_y-.03"/>
                                          </p:val>
                                        </p:tav>
                                        <p:tav tm="100000">
                                          <p:val>
                                            <p:strVal val="#ppt_y"/>
                                          </p:val>
                                        </p:tav>
                                      </p:tavLst>
                                    </p:anim>
                                  </p:childTnLst>
                                  <p:subTnLst>
                                    <p:audio>
                                      <p:cMediaNode mute="1">
                                        <p:cTn display="0" masterRel="sameClick">
                                          <p:stCondLst>
                                            <p:cond evt="begin" delay="0">
                                              <p:tn val="12"/>
                                            </p:cond>
                                          </p:stCondLst>
                                          <p:endCondLst>
                                            <p:cond evt="onStopAudio" delay="0">
                                              <p:tgtEl>
                                                <p:sldTgt/>
                                              </p:tgtEl>
                                            </p:cond>
                                          </p:endCondLst>
                                        </p:cTn>
                                        <p:tgtEl>
                                          <p:sndTgt r:embed="rId1" name="type.wav"/>
                                        </p:tgtEl>
                                      </p:cMediaNode>
                                    </p:audio>
                                  </p:subTnLst>
                                </p:cTn>
                              </p:par>
                            </p:childTnLst>
                          </p:cTn>
                        </p:par>
                      </p:childTnLst>
                    </p:cTn>
                  </p:par>
                  <p:par>
                    <p:cTn id="18" fill="hold">
                      <p:stCondLst>
                        <p:cond delay="indefinite"/>
                      </p:stCondLst>
                      <p:childTnLst>
                        <p:par>
                          <p:cTn id="19" fill="hold">
                            <p:stCondLst>
                              <p:cond delay="0"/>
                            </p:stCondLst>
                            <p:childTnLst>
                              <p:par>
                                <p:cTn id="20" presetID="37"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900" decel="100000" fill="hold"/>
                                        <p:tgtEl>
                                          <p:spTgt spid="7"/>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7"/>
                                        </p:tgtEl>
                                        <p:attrNameLst>
                                          <p:attrName>ppt_y</p:attrName>
                                        </p:attrNameLst>
                                      </p:cBhvr>
                                      <p:tavLst>
                                        <p:tav tm="0">
                                          <p:val>
                                            <p:strVal val="#ppt_y-.03"/>
                                          </p:val>
                                        </p:tav>
                                        <p:tav tm="100000">
                                          <p:val>
                                            <p:strVal val="#ppt_y"/>
                                          </p:val>
                                        </p:tav>
                                      </p:tavLst>
                                    </p:anim>
                                  </p:childTnLst>
                                  <p:subTnLst>
                                    <p:audio>
                                      <p:cMediaNode mute="1">
                                        <p:cTn display="0" masterRel="sameClick">
                                          <p:stCondLst>
                                            <p:cond evt="begin" delay="0">
                                              <p:tn val="20"/>
                                            </p:cond>
                                          </p:stCondLst>
                                          <p:endCondLst>
                                            <p:cond evt="onStopAudio" delay="0">
                                              <p:tgtEl>
                                                <p:sldTgt/>
                                              </p:tgtEl>
                                            </p:cond>
                                          </p:endCondLst>
                                        </p:cTn>
                                        <p:tgtEl>
                                          <p:sndTgt r:embed="rId1" name="type.wav"/>
                                        </p:tgtEl>
                                      </p:cMediaNode>
                                    </p:audio>
                                  </p:subTnLst>
                                </p:cTn>
                              </p:par>
                            </p:childTnLst>
                          </p:cTn>
                        </p:par>
                      </p:childTnLst>
                    </p:cTn>
                  </p:par>
                  <p:par>
                    <p:cTn id="26" fill="hold">
                      <p:stCondLst>
                        <p:cond delay="indefinite"/>
                      </p:stCondLst>
                      <p:childTnLst>
                        <p:par>
                          <p:cTn id="27" fill="hold">
                            <p:stCondLst>
                              <p:cond delay="0"/>
                            </p:stCondLst>
                            <p:childTnLst>
                              <p:par>
                                <p:cTn id="28" presetID="37" presetClass="entr" presetSubtype="0"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1000"/>
                                        <p:tgtEl>
                                          <p:spTgt spid="8"/>
                                        </p:tgtEl>
                                      </p:cBhvr>
                                    </p:animEffect>
                                    <p:anim calcmode="lin" valueType="num">
                                      <p:cBhvr>
                                        <p:cTn id="31" dur="1000" fill="hold"/>
                                        <p:tgtEl>
                                          <p:spTgt spid="8"/>
                                        </p:tgtEl>
                                        <p:attrNameLst>
                                          <p:attrName>ppt_x</p:attrName>
                                        </p:attrNameLst>
                                      </p:cBhvr>
                                      <p:tavLst>
                                        <p:tav tm="0">
                                          <p:val>
                                            <p:strVal val="#ppt_x"/>
                                          </p:val>
                                        </p:tav>
                                        <p:tav tm="100000">
                                          <p:val>
                                            <p:strVal val="#ppt_x"/>
                                          </p:val>
                                        </p:tav>
                                      </p:tavLst>
                                    </p:anim>
                                    <p:anim calcmode="lin" valueType="num">
                                      <p:cBhvr>
                                        <p:cTn id="32" dur="900" decel="100000" fill="hold"/>
                                        <p:tgtEl>
                                          <p:spTgt spid="8"/>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8"/>
                                        </p:tgtEl>
                                        <p:attrNameLst>
                                          <p:attrName>ppt_y</p:attrName>
                                        </p:attrNameLst>
                                      </p:cBhvr>
                                      <p:tavLst>
                                        <p:tav tm="0">
                                          <p:val>
                                            <p:strVal val="#ppt_y-.03"/>
                                          </p:val>
                                        </p:tav>
                                        <p:tav tm="100000">
                                          <p:val>
                                            <p:strVal val="#ppt_y"/>
                                          </p:val>
                                        </p:tav>
                                      </p:tavLst>
                                    </p:anim>
                                  </p:childTnLst>
                                  <p:subTnLst>
                                    <p:audio>
                                      <p:cMediaNode mute="1">
                                        <p:cTn display="0" masterRel="sameClick">
                                          <p:stCondLst>
                                            <p:cond evt="begin" delay="0">
                                              <p:tn val="28"/>
                                            </p:cond>
                                          </p:stCondLst>
                                          <p:endCondLst>
                                            <p:cond evt="onStopAudio" delay="0">
                                              <p:tgtEl>
                                                <p:sldTgt/>
                                              </p:tgtEl>
                                            </p:cond>
                                          </p:endCondLst>
                                        </p:cTn>
                                        <p:tgtEl>
                                          <p:sndTgt r:embed="rId1" name="type.wav"/>
                                        </p:tgtEl>
                                      </p:cMediaNode>
                                    </p:audio>
                                  </p:subTnLst>
                                </p:cTn>
                              </p:par>
                            </p:childTnLst>
                          </p:cTn>
                        </p:par>
                      </p:childTnLst>
                    </p:cTn>
                  </p:par>
                  <p:par>
                    <p:cTn id="34" fill="hold">
                      <p:stCondLst>
                        <p:cond delay="indefinite"/>
                      </p:stCondLst>
                      <p:childTnLst>
                        <p:par>
                          <p:cTn id="35" fill="hold">
                            <p:stCondLst>
                              <p:cond delay="0"/>
                            </p:stCondLst>
                            <p:childTnLst>
                              <p:par>
                                <p:cTn id="36" presetID="37" presetClass="entr" presetSubtype="0"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1000"/>
                                        <p:tgtEl>
                                          <p:spTgt spid="10"/>
                                        </p:tgtEl>
                                      </p:cBhvr>
                                    </p:animEffect>
                                    <p:anim calcmode="lin" valueType="num">
                                      <p:cBhvr>
                                        <p:cTn id="39" dur="1000" fill="hold"/>
                                        <p:tgtEl>
                                          <p:spTgt spid="10"/>
                                        </p:tgtEl>
                                        <p:attrNameLst>
                                          <p:attrName>ppt_x</p:attrName>
                                        </p:attrNameLst>
                                      </p:cBhvr>
                                      <p:tavLst>
                                        <p:tav tm="0">
                                          <p:val>
                                            <p:strVal val="#ppt_x"/>
                                          </p:val>
                                        </p:tav>
                                        <p:tav tm="100000">
                                          <p:val>
                                            <p:strVal val="#ppt_x"/>
                                          </p:val>
                                        </p:tav>
                                      </p:tavLst>
                                    </p:anim>
                                    <p:anim calcmode="lin" valueType="num">
                                      <p:cBhvr>
                                        <p:cTn id="40" dur="900" decel="100000" fill="hold"/>
                                        <p:tgtEl>
                                          <p:spTgt spid="10"/>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subTnLst>
                                    <p:audio>
                                      <p:cMediaNode mute="1">
                                        <p:cTn display="0" masterRel="sameClick">
                                          <p:stCondLst>
                                            <p:cond evt="begin" delay="0">
                                              <p:tn val="36"/>
                                            </p:cond>
                                          </p:stCondLst>
                                          <p:endCondLst>
                                            <p:cond evt="onStopAudio" delay="0">
                                              <p:tgtEl>
                                                <p:sldTgt/>
                                              </p:tgtEl>
                                            </p:cond>
                                          </p:endCondLst>
                                        </p:cTn>
                                        <p:tgtEl>
                                          <p:sndTgt r:embed="rId1"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p:bldP spid="7" grpId="0"/>
      <p:bldP spid="8"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28596" y="2357430"/>
            <a:ext cx="6156176" cy="2308324"/>
          </a:xfrm>
          <a:prstGeom prst="rect">
            <a:avLst/>
          </a:prstGeom>
          <a:noFill/>
        </p:spPr>
        <p:txBody>
          <a:bodyPr wrap="square" rtlCol="0">
            <a:spAutoFit/>
          </a:bodyPr>
          <a:lstStyle/>
          <a:p>
            <a:pPr>
              <a:lnSpc>
                <a:spcPct val="150000"/>
              </a:lnSpc>
            </a:pPr>
            <a:r>
              <a:rPr lang="zh-CN" altLang="zh-CN" sz="2400" dirty="0" smtClean="0">
                <a:solidFill>
                  <a:srgbClr val="FF0000"/>
                </a:solidFill>
                <a:latin typeface="Times New Roman" pitchFamily="18" charset="0"/>
                <a:cs typeface="Times New Roman" pitchFamily="18" charset="0"/>
              </a:rPr>
              <a:t>解</a:t>
            </a:r>
            <a:r>
              <a:rPr lang="en-US" altLang="zh-CN" sz="2400" dirty="0" smtClean="0">
                <a:solidFill>
                  <a:srgbClr val="FF0000"/>
                </a:solidFill>
                <a:latin typeface="Times New Roman" pitchFamily="18" charset="0"/>
                <a:cs typeface="Times New Roman" pitchFamily="18" charset="0"/>
              </a:rPr>
              <a:t>:(1)</a:t>
            </a:r>
            <a:r>
              <a:rPr lang="zh-CN"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AD</a:t>
            </a:r>
            <a:r>
              <a:rPr lang="zh-CN" altLang="zh-CN" sz="2400" dirty="0" smtClean="0">
                <a:solidFill>
                  <a:srgbClr val="FF0000"/>
                </a:solidFill>
                <a:latin typeface="Times New Roman" pitchFamily="18" charset="0"/>
                <a:cs typeface="Times New Roman" pitchFamily="18" charset="0"/>
              </a:rPr>
              <a:t>平分∠</a:t>
            </a:r>
            <a:r>
              <a:rPr lang="en-US" altLang="zh-CN" sz="2400" i="1" dirty="0" smtClean="0">
                <a:solidFill>
                  <a:srgbClr val="FF0000"/>
                </a:solidFill>
                <a:latin typeface="Times New Roman" pitchFamily="18" charset="0"/>
                <a:cs typeface="Times New Roman" pitchFamily="18" charset="0"/>
              </a:rPr>
              <a:t>CAB</a:t>
            </a:r>
            <a:r>
              <a:rPr lang="zh-CN" altLang="en-US" sz="2400" dirty="0" smtClean="0">
                <a:solidFill>
                  <a:srgbClr val="FF0000"/>
                </a:solidFill>
                <a:latin typeface="Times New Roman" pitchFamily="18" charset="0"/>
                <a:cs typeface="Times New Roman" pitchFamily="18" charset="0"/>
              </a:rPr>
              <a:t>，</a:t>
            </a:r>
            <a:endParaRPr lang="en-US" altLang="zh-CN" sz="2400" dirty="0" smtClean="0">
              <a:solidFill>
                <a:srgbClr val="FF0000"/>
              </a:solidFill>
              <a:latin typeface="Times New Roman" pitchFamily="18" charset="0"/>
              <a:cs typeface="Times New Roman" pitchFamily="18" charset="0"/>
            </a:endParaRPr>
          </a:p>
          <a:p>
            <a:pPr>
              <a:lnSpc>
                <a:spcPct val="150000"/>
              </a:lnSpc>
            </a:pPr>
            <a:r>
              <a:rPr lang="en-US" altLang="zh-CN" sz="2400" i="1" dirty="0" smtClean="0">
                <a:solidFill>
                  <a:srgbClr val="FF0000"/>
                </a:solidFill>
                <a:latin typeface="Times New Roman" pitchFamily="18" charset="0"/>
                <a:cs typeface="Times New Roman" pitchFamily="18" charset="0"/>
              </a:rPr>
              <a:t>          DE</a:t>
            </a:r>
            <a:r>
              <a:rPr lang="zh-CN"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AB,</a:t>
            </a:r>
            <a:r>
              <a:rPr lang="zh-CN"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C=</a:t>
            </a:r>
            <a:r>
              <a:rPr lang="en-US" altLang="zh-CN" sz="2400" dirty="0" smtClean="0">
                <a:solidFill>
                  <a:srgbClr val="FF0000"/>
                </a:solidFill>
                <a:latin typeface="Times New Roman" pitchFamily="18" charset="0"/>
                <a:cs typeface="Times New Roman" pitchFamily="18" charset="0"/>
              </a:rPr>
              <a:t>90°</a:t>
            </a:r>
            <a:r>
              <a:rPr lang="zh-CN" altLang="en-US" sz="2400" dirty="0" smtClean="0">
                <a:solidFill>
                  <a:srgbClr val="FF0000"/>
                </a:solidFill>
                <a:latin typeface="Times New Roman" pitchFamily="18" charset="0"/>
                <a:cs typeface="Times New Roman" pitchFamily="18" charset="0"/>
              </a:rPr>
              <a:t>，</a:t>
            </a:r>
            <a:endParaRPr lang="en-US" altLang="zh-CN" sz="2400" dirty="0" smtClean="0">
              <a:solidFill>
                <a:srgbClr val="FF0000"/>
              </a:solidFill>
              <a:latin typeface="Times New Roman" pitchFamily="18" charset="0"/>
              <a:cs typeface="Times New Roman" pitchFamily="18" charset="0"/>
            </a:endParaRPr>
          </a:p>
          <a:p>
            <a:pPr>
              <a:lnSpc>
                <a:spcPct val="150000"/>
              </a:lnSpc>
            </a:pPr>
            <a:r>
              <a:rPr lang="en-US" altLang="zh-CN" sz="2400" i="1" dirty="0" smtClean="0">
                <a:solidFill>
                  <a:srgbClr val="FF0000"/>
                </a:solidFill>
                <a:latin typeface="Times New Roman" pitchFamily="18" charset="0"/>
                <a:cs typeface="Times New Roman" pitchFamily="18" charset="0"/>
              </a:rPr>
              <a:t>       </a:t>
            </a:r>
            <a:r>
              <a:rPr lang="zh-CN"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CD=DE.</a:t>
            </a:r>
            <a:endParaRPr lang="en-US" altLang="zh-CN" sz="2400" i="1" dirty="0" smtClean="0">
              <a:solidFill>
                <a:srgbClr val="FF0000"/>
              </a:solidFill>
              <a:latin typeface="Times New Roman" pitchFamily="18" charset="0"/>
              <a:cs typeface="Times New Roman" pitchFamily="18" charset="0"/>
            </a:endParaRPr>
          </a:p>
          <a:p>
            <a:pPr>
              <a:lnSpc>
                <a:spcPct val="150000"/>
              </a:lnSpc>
            </a:pPr>
            <a:r>
              <a:rPr lang="en-US" altLang="zh-CN" sz="2400" i="1" dirty="0" smtClean="0">
                <a:solidFill>
                  <a:srgbClr val="FF0000"/>
                </a:solidFill>
                <a:latin typeface="Times New Roman" pitchFamily="18" charset="0"/>
                <a:cs typeface="Times New Roman" pitchFamily="18" charset="0"/>
              </a:rPr>
              <a:t>       </a:t>
            </a:r>
            <a:r>
              <a:rPr lang="zh-CN"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CD=</a:t>
            </a:r>
            <a:r>
              <a:rPr lang="en-US" altLang="zh-CN" sz="2400" dirty="0" smtClean="0">
                <a:solidFill>
                  <a:srgbClr val="FF0000"/>
                </a:solidFill>
                <a:latin typeface="Times New Roman" pitchFamily="18" charset="0"/>
                <a:cs typeface="Times New Roman" pitchFamily="18" charset="0"/>
              </a:rPr>
              <a:t>3</a:t>
            </a:r>
            <a:r>
              <a:rPr lang="zh-CN" altLang="en-US"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  </a:t>
            </a:r>
            <a:r>
              <a:rPr lang="zh-CN"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DE=</a:t>
            </a:r>
            <a:r>
              <a:rPr lang="en-US" altLang="zh-CN" sz="2400" dirty="0" smtClean="0">
                <a:solidFill>
                  <a:srgbClr val="FF0000"/>
                </a:solidFill>
                <a:latin typeface="Times New Roman" pitchFamily="18" charset="0"/>
                <a:cs typeface="Times New Roman" pitchFamily="18" charset="0"/>
              </a:rPr>
              <a:t>3.</a:t>
            </a:r>
            <a:r>
              <a:rPr lang="zh-CN" altLang="zh-CN" sz="2400" i="1" dirty="0" smtClean="0">
                <a:solidFill>
                  <a:srgbClr val="FF0000"/>
                </a:solidFill>
                <a:latin typeface="Times New Roman" pitchFamily="18" charset="0"/>
                <a:cs typeface="Times New Roman" pitchFamily="18" charset="0"/>
              </a:rPr>
              <a:t>　</a:t>
            </a:r>
            <a:endParaRPr lang="zh-CN" altLang="zh-CN" sz="2400" i="1" dirty="0">
              <a:solidFill>
                <a:srgbClr val="FF0000"/>
              </a:solidFill>
              <a:latin typeface="Times New Roman" pitchFamily="18" charset="0"/>
              <a:cs typeface="Times New Roman" pitchFamily="18" charset="0"/>
            </a:endParaRPr>
          </a:p>
        </p:txBody>
      </p:sp>
      <p:pic>
        <p:nvPicPr>
          <p:cNvPr id="6" name="图片 5"/>
          <p:cNvPicPr/>
          <p:nvPr/>
        </p:nvPicPr>
        <p:blipFill>
          <a:blip r:embed="rId1" cstate="print">
            <a:duotone>
              <a:prstClr val="black"/>
              <a:schemeClr val="accent2">
                <a:tint val="45000"/>
                <a:satMod val="400000"/>
              </a:schemeClr>
            </a:duotone>
          </a:blip>
          <a:stretch>
            <a:fillRect/>
          </a:stretch>
        </p:blipFill>
        <p:spPr bwMode="auto">
          <a:xfrm>
            <a:off x="6072198" y="1571612"/>
            <a:ext cx="2214578" cy="1714512"/>
          </a:xfrm>
          <a:prstGeom prst="rect">
            <a:avLst/>
          </a:prstGeom>
          <a:noFill/>
          <a:ln>
            <a:noFill/>
          </a:ln>
        </p:spPr>
      </p:pic>
      <p:sp>
        <p:nvSpPr>
          <p:cNvPr id="7" name="矩形 6"/>
          <p:cNvSpPr/>
          <p:nvPr/>
        </p:nvSpPr>
        <p:spPr>
          <a:xfrm>
            <a:off x="857224" y="214290"/>
            <a:ext cx="7358114" cy="2031325"/>
          </a:xfrm>
          <a:prstGeom prst="rect">
            <a:avLst/>
          </a:prstGeom>
        </p:spPr>
        <p:txBody>
          <a:bodyPr wrap="square">
            <a:spAutoFit/>
          </a:bodyPr>
          <a:lstStyle/>
          <a:p>
            <a:pPr>
              <a:lnSpc>
                <a:spcPct val="150000"/>
              </a:lnSpc>
            </a:pPr>
            <a:r>
              <a:rPr lang="en-US" altLang="zh-CN" sz="2800" dirty="0" smtClean="0">
                <a:latin typeface="Times New Roman" pitchFamily="18" charset="0"/>
                <a:cs typeface="Times New Roman" pitchFamily="18" charset="0"/>
              </a:rPr>
              <a:t> 4.</a:t>
            </a:r>
            <a:r>
              <a:rPr lang="zh-CN" altLang="zh-CN" sz="2800" dirty="0" smtClean="0">
                <a:latin typeface="Times New Roman" pitchFamily="18" charset="0"/>
                <a:cs typeface="Times New Roman" pitchFamily="18" charset="0"/>
              </a:rPr>
              <a:t>如图所示</a:t>
            </a:r>
            <a:r>
              <a:rPr lang="en-US" altLang="zh-CN" sz="2800" dirty="0" smtClean="0">
                <a:latin typeface="Times New Roman" pitchFamily="18" charset="0"/>
                <a:cs typeface="Times New Roman" pitchFamily="18" charset="0"/>
              </a:rPr>
              <a:t>,</a:t>
            </a:r>
            <a:r>
              <a:rPr lang="en-US" altLang="zh-CN" sz="2800" dirty="0" err="1" smtClean="0">
                <a:latin typeface="Times New Roman" pitchFamily="18" charset="0"/>
                <a:cs typeface="Times New Roman" pitchFamily="18" charset="0"/>
              </a:rPr>
              <a:t>Rt△</a:t>
            </a:r>
            <a:r>
              <a:rPr lang="en-US" altLang="zh-CN" sz="2800" i="1" dirty="0" err="1" smtClean="0">
                <a:latin typeface="Times New Roman" pitchFamily="18" charset="0"/>
                <a:cs typeface="Times New Roman" pitchFamily="18" charset="0"/>
              </a:rPr>
              <a:t>ABC</a:t>
            </a:r>
            <a:r>
              <a:rPr lang="zh-CN" altLang="zh-CN" sz="2800" dirty="0" smtClean="0">
                <a:latin typeface="Times New Roman" pitchFamily="18" charset="0"/>
                <a:cs typeface="Times New Roman" pitchFamily="18" charset="0"/>
              </a:rPr>
              <a:t>中</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C</a:t>
            </a:r>
            <a:r>
              <a:rPr lang="en-US" altLang="zh-CN" sz="2800" dirty="0" smtClean="0">
                <a:latin typeface="Times New Roman" pitchFamily="18" charset="0"/>
                <a:cs typeface="Times New Roman" pitchFamily="18" charset="0"/>
              </a:rPr>
              <a:t>=90°,</a:t>
            </a:r>
            <a:r>
              <a:rPr lang="en-US" altLang="zh-CN" sz="2800" i="1" dirty="0" smtClean="0">
                <a:latin typeface="Times New Roman" pitchFamily="18" charset="0"/>
                <a:cs typeface="Times New Roman" pitchFamily="18" charset="0"/>
              </a:rPr>
              <a:t>AD</a:t>
            </a:r>
            <a:r>
              <a:rPr lang="zh-CN" altLang="zh-CN" sz="2800" dirty="0" smtClean="0">
                <a:latin typeface="Times New Roman" pitchFamily="18" charset="0"/>
                <a:cs typeface="Times New Roman" pitchFamily="18" charset="0"/>
              </a:rPr>
              <a:t>平分∠</a:t>
            </a:r>
            <a:r>
              <a:rPr lang="en-US" altLang="zh-CN" sz="2800" i="1" dirty="0" smtClean="0">
                <a:latin typeface="Times New Roman" pitchFamily="18" charset="0"/>
                <a:cs typeface="Times New Roman" pitchFamily="18" charset="0"/>
              </a:rPr>
              <a:t>CAB</a:t>
            </a:r>
            <a:r>
              <a:rPr lang="en-US"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DE</a:t>
            </a:r>
            <a:r>
              <a:rPr lang="zh-CN"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AB</a:t>
            </a:r>
            <a:r>
              <a:rPr lang="zh-CN" altLang="zh-CN" sz="2800" dirty="0" smtClean="0">
                <a:latin typeface="Times New Roman" pitchFamily="18" charset="0"/>
                <a:cs typeface="Times New Roman" pitchFamily="18" charset="0"/>
              </a:rPr>
              <a:t>于</a:t>
            </a:r>
            <a:r>
              <a:rPr lang="en-US" altLang="zh-CN" sz="2800" i="1" dirty="0" smtClean="0">
                <a:latin typeface="Times New Roman" pitchFamily="18" charset="0"/>
                <a:cs typeface="Times New Roman" pitchFamily="18" charset="0"/>
              </a:rPr>
              <a:t>E</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若</a:t>
            </a:r>
            <a:r>
              <a:rPr lang="en-US" altLang="zh-CN" sz="2800" i="1" dirty="0" smtClean="0">
                <a:latin typeface="Times New Roman" pitchFamily="18" charset="0"/>
                <a:cs typeface="Times New Roman" pitchFamily="18" charset="0"/>
              </a:rPr>
              <a:t>AC</a:t>
            </a:r>
            <a:r>
              <a:rPr lang="en-US" altLang="zh-CN" sz="2800" dirty="0" smtClean="0">
                <a:latin typeface="Times New Roman" pitchFamily="18" charset="0"/>
                <a:cs typeface="Times New Roman" pitchFamily="18" charset="0"/>
              </a:rPr>
              <a:t>=6,</a:t>
            </a:r>
            <a:r>
              <a:rPr lang="en-US" altLang="zh-CN" sz="2800" i="1" dirty="0" smtClean="0">
                <a:latin typeface="Times New Roman" pitchFamily="18" charset="0"/>
                <a:cs typeface="Times New Roman" pitchFamily="18" charset="0"/>
              </a:rPr>
              <a:t>BC</a:t>
            </a:r>
            <a:r>
              <a:rPr lang="en-US" altLang="zh-CN" sz="2800" dirty="0" smtClean="0">
                <a:latin typeface="Times New Roman" pitchFamily="18" charset="0"/>
                <a:cs typeface="Times New Roman" pitchFamily="18" charset="0"/>
              </a:rPr>
              <a:t>=8,</a:t>
            </a:r>
            <a:r>
              <a:rPr lang="en-US" altLang="zh-CN" sz="2800" i="1" dirty="0" smtClean="0">
                <a:latin typeface="Times New Roman" pitchFamily="18" charset="0"/>
                <a:cs typeface="Times New Roman" pitchFamily="18" charset="0"/>
              </a:rPr>
              <a:t>CD</a:t>
            </a:r>
            <a:r>
              <a:rPr lang="en-US" altLang="zh-CN" sz="2800" dirty="0" smtClean="0">
                <a:latin typeface="Times New Roman" pitchFamily="18" charset="0"/>
                <a:cs typeface="Times New Roman" pitchFamily="18" charset="0"/>
              </a:rPr>
              <a:t>=3.</a:t>
            </a:r>
            <a:endParaRPr lang="en-US" altLang="zh-CN" sz="2800" dirty="0" smtClean="0">
              <a:latin typeface="Times New Roman" pitchFamily="18" charset="0"/>
              <a:cs typeface="Times New Roman" pitchFamily="18" charset="0"/>
            </a:endParaRPr>
          </a:p>
          <a:p>
            <a:pPr lvl="0">
              <a:lnSpc>
                <a:spcPct val="150000"/>
              </a:lnSpc>
            </a:pPr>
            <a:r>
              <a:rPr lang="en-US" altLang="zh-CN" sz="2800" dirty="0" smtClean="0">
                <a:latin typeface="Times New Roman" pitchFamily="18" charset="0"/>
                <a:cs typeface="Times New Roman" pitchFamily="18" charset="0"/>
              </a:rPr>
              <a:t>(1)</a:t>
            </a:r>
            <a:r>
              <a:rPr lang="zh-CN" altLang="zh-CN" sz="2800" dirty="0" smtClean="0">
                <a:latin typeface="Times New Roman" pitchFamily="18" charset="0"/>
                <a:cs typeface="Times New Roman" pitchFamily="18" charset="0"/>
              </a:rPr>
              <a:t>求</a:t>
            </a:r>
            <a:r>
              <a:rPr lang="en-US" altLang="zh-CN" sz="2800" i="1" dirty="0" smtClean="0">
                <a:latin typeface="Times New Roman" pitchFamily="18" charset="0"/>
                <a:cs typeface="Times New Roman" pitchFamily="18" charset="0"/>
              </a:rPr>
              <a:t>DE</a:t>
            </a:r>
            <a:r>
              <a:rPr lang="zh-CN" altLang="zh-CN" sz="2800" dirty="0" smtClean="0">
                <a:latin typeface="Times New Roman" pitchFamily="18" charset="0"/>
                <a:cs typeface="Times New Roman" pitchFamily="18" charset="0"/>
              </a:rPr>
              <a:t>的长</a:t>
            </a:r>
            <a:r>
              <a:rPr lang="en-US" altLang="zh-CN" sz="2800" dirty="0" smtClean="0">
                <a:latin typeface="Times New Roman" pitchFamily="18" charset="0"/>
                <a:cs typeface="Times New Roman" pitchFamily="18" charset="0"/>
              </a:rPr>
              <a:t>;</a:t>
            </a:r>
            <a:r>
              <a:rPr lang="en-US" altLang="zh-CN" sz="2800" dirty="0" smtClean="0">
                <a:solidFill>
                  <a:prstClr val="black"/>
                </a:solidFill>
                <a:latin typeface="Times New Roman" pitchFamily="18" charset="0"/>
                <a:cs typeface="Times New Roman" pitchFamily="18" charset="0"/>
              </a:rPr>
              <a:t> (2)</a:t>
            </a:r>
            <a:r>
              <a:rPr lang="zh-CN" altLang="zh-CN" sz="2800" dirty="0" smtClean="0">
                <a:solidFill>
                  <a:prstClr val="black"/>
                </a:solidFill>
                <a:latin typeface="Times New Roman" pitchFamily="18" charset="0"/>
                <a:cs typeface="Times New Roman" pitchFamily="18" charset="0"/>
              </a:rPr>
              <a:t>求</a:t>
            </a:r>
            <a:r>
              <a:rPr lang="en-US" altLang="zh-CN" sz="2800" dirty="0" smtClean="0">
                <a:solidFill>
                  <a:prstClr val="black"/>
                </a:solidFill>
                <a:latin typeface="Times New Roman" pitchFamily="18" charset="0"/>
                <a:cs typeface="Times New Roman" pitchFamily="18" charset="0"/>
              </a:rPr>
              <a:t>△</a:t>
            </a:r>
            <a:r>
              <a:rPr lang="en-US" altLang="zh-CN" sz="2800" i="1" dirty="0" smtClean="0">
                <a:solidFill>
                  <a:prstClr val="black"/>
                </a:solidFill>
                <a:latin typeface="Times New Roman" pitchFamily="18" charset="0"/>
                <a:cs typeface="Times New Roman" pitchFamily="18" charset="0"/>
              </a:rPr>
              <a:t>ADB</a:t>
            </a:r>
            <a:r>
              <a:rPr lang="zh-CN" altLang="zh-CN" sz="2800" dirty="0" smtClean="0">
                <a:solidFill>
                  <a:prstClr val="black"/>
                </a:solidFill>
                <a:latin typeface="Times New Roman" pitchFamily="18" charset="0"/>
                <a:cs typeface="Times New Roman" pitchFamily="18" charset="0"/>
              </a:rPr>
              <a:t>的面积</a:t>
            </a:r>
            <a:r>
              <a:rPr lang="en-US" altLang="zh-CN" sz="2800" dirty="0" smtClean="0">
                <a:solidFill>
                  <a:prstClr val="black"/>
                </a:solidFill>
                <a:latin typeface="Times New Roman" pitchFamily="18" charset="0"/>
                <a:cs typeface="Times New Roman" pitchFamily="18" charset="0"/>
              </a:rPr>
              <a:t>.</a:t>
            </a:r>
            <a:endParaRPr lang="zh-CN" altLang="en-US" sz="2800" dirty="0"/>
          </a:p>
        </p:txBody>
      </p:sp>
      <p:sp>
        <p:nvSpPr>
          <p:cNvPr id="8" name="矩形 7"/>
          <p:cNvSpPr/>
          <p:nvPr/>
        </p:nvSpPr>
        <p:spPr>
          <a:xfrm>
            <a:off x="500034" y="4572008"/>
            <a:ext cx="4551246" cy="461665"/>
          </a:xfrm>
          <a:prstGeom prst="rect">
            <a:avLst/>
          </a:prstGeom>
        </p:spPr>
        <p:txBody>
          <a:bodyPr wrap="none">
            <a:spAutoFit/>
          </a:bodyPr>
          <a:lstStyle/>
          <a:p>
            <a:r>
              <a:rPr lang="en-US" altLang="zh-CN" sz="2400" dirty="0" smtClean="0">
                <a:solidFill>
                  <a:srgbClr val="FF0000"/>
                </a:solidFill>
                <a:latin typeface="Times New Roman" pitchFamily="18" charset="0"/>
                <a:cs typeface="Times New Roman" pitchFamily="18" charset="0"/>
              </a:rPr>
              <a:t>(2)</a:t>
            </a:r>
            <a:r>
              <a:rPr lang="zh-CN" altLang="zh-CN" sz="2400" dirty="0" smtClean="0">
                <a:solidFill>
                  <a:srgbClr val="FF0000"/>
                </a:solidFill>
                <a:latin typeface="Times New Roman" pitchFamily="18" charset="0"/>
                <a:cs typeface="Times New Roman" pitchFamily="18" charset="0"/>
              </a:rPr>
              <a:t>在</a:t>
            </a:r>
            <a:r>
              <a:rPr lang="en-US" altLang="zh-CN" sz="2400" dirty="0" err="1" smtClean="0">
                <a:solidFill>
                  <a:srgbClr val="FF0000"/>
                </a:solidFill>
                <a:latin typeface="Times New Roman" pitchFamily="18" charset="0"/>
                <a:cs typeface="Times New Roman" pitchFamily="18" charset="0"/>
              </a:rPr>
              <a:t>Rt△</a:t>
            </a:r>
            <a:r>
              <a:rPr lang="en-US" altLang="zh-CN" sz="2400" i="1" dirty="0" err="1" smtClean="0">
                <a:solidFill>
                  <a:srgbClr val="FF0000"/>
                </a:solidFill>
                <a:latin typeface="Times New Roman" pitchFamily="18" charset="0"/>
                <a:cs typeface="Times New Roman" pitchFamily="18" charset="0"/>
              </a:rPr>
              <a:t>ABC</a:t>
            </a:r>
            <a:r>
              <a:rPr lang="zh-CN" altLang="zh-CN" sz="2400" dirty="0" smtClean="0">
                <a:solidFill>
                  <a:srgbClr val="FF0000"/>
                </a:solidFill>
                <a:latin typeface="Times New Roman" pitchFamily="18" charset="0"/>
                <a:cs typeface="Times New Roman" pitchFamily="18" charset="0"/>
              </a:rPr>
              <a:t>中</a:t>
            </a:r>
            <a:r>
              <a:rPr lang="en-US" altLang="zh-CN"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由勾股定理得</a:t>
            </a:r>
            <a:r>
              <a:rPr lang="zh-CN" altLang="en-US" sz="2400" dirty="0" smtClean="0">
                <a:solidFill>
                  <a:srgbClr val="FF0000"/>
                </a:solidFill>
                <a:latin typeface="Times New Roman" pitchFamily="18" charset="0"/>
                <a:cs typeface="Times New Roman" pitchFamily="18" charset="0"/>
              </a:rPr>
              <a:t>，</a:t>
            </a:r>
            <a:endParaRPr lang="zh-CN" altLang="zh-CN" sz="2400" dirty="0">
              <a:solidFill>
                <a:srgbClr val="FF0000"/>
              </a:solidFill>
              <a:latin typeface="Times New Roman" pitchFamily="18" charset="0"/>
              <a:cs typeface="Times New Roman" pitchFamily="18" charset="0"/>
            </a:endParaRPr>
          </a:p>
        </p:txBody>
      </p:sp>
      <p:graphicFrame>
        <p:nvGraphicFramePr>
          <p:cNvPr id="3" name="Object 1"/>
          <p:cNvGraphicFramePr>
            <a:graphicFrameLocks noChangeAspect="1"/>
          </p:cNvGraphicFramePr>
          <p:nvPr/>
        </p:nvGraphicFramePr>
        <p:xfrm>
          <a:off x="500034" y="5143512"/>
          <a:ext cx="5624523" cy="1363266"/>
        </p:xfrm>
        <a:graphic>
          <a:graphicData uri="http://schemas.openxmlformats.org/presentationml/2006/ole">
            <mc:AlternateContent xmlns:mc="http://schemas.openxmlformats.org/markup-compatibility/2006">
              <mc:Choice xmlns:v="urn:schemas-microsoft-com:vml" Requires="v">
                <p:oleObj spid="_x0000_s5121" name="Equation" r:id="rId2" imgW="55778400" imgH="16459200" progId="Equation.DSMT4">
                  <p:embed/>
                </p:oleObj>
              </mc:Choice>
              <mc:Fallback>
                <p:oleObj name="Equation" r:id="rId2" imgW="55778400" imgH="16459200" progId="Equation.DSMT4">
                  <p:embed/>
                  <p:pic>
                    <p:nvPicPr>
                      <p:cNvPr id="0" name="图片 5120"/>
                      <p:cNvPicPr>
                        <a:picLocks noChangeAspect="1"/>
                      </p:cNvPicPr>
                      <p:nvPr/>
                    </p:nvPicPr>
                    <p:blipFill>
                      <a:blip r:embed="rId3"/>
                      <a:stretch>
                        <a:fillRect/>
                      </a:stretch>
                    </p:blipFill>
                    <p:spPr>
                      <a:xfrm>
                        <a:off x="500034" y="5143512"/>
                        <a:ext cx="5624523" cy="1363266"/>
                      </a:xfrm>
                      <a:prstGeom prst="rect">
                        <a:avLst/>
                      </a:prstGeom>
                      <a:noFill/>
                      <a:ln w="9525">
                        <a:noFill/>
                        <a:miter/>
                      </a:ln>
                    </p:spPr>
                  </p:pic>
                </p:oleObj>
              </mc:Fallback>
            </mc:AlternateContent>
          </a:graphicData>
        </a:graphic>
      </p:graphicFrame>
      <p:sp>
        <p:nvSpPr>
          <p:cNvPr id="9" name="动作按钮: 第一张 8">
            <a:hlinkClick r:id="" action="ppaction://hlinkshowjump?jump=firstslide" highlightClick="1"/>
          </p:cNvPr>
          <p:cNvSpPr/>
          <p:nvPr/>
        </p:nvSpPr>
        <p:spPr>
          <a:xfrm>
            <a:off x="7143768" y="6286520"/>
            <a:ext cx="571504" cy="428628"/>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900" decel="100000" fill="hold"/>
                                        <p:tgtEl>
                                          <p:spTgt spid="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subTnLst>
                                    <p:audio>
                                      <p:cMediaNode mute="1">
                                        <p:cTn display="0" masterRel="sameClick">
                                          <p:stCondLst>
                                            <p:cond evt="begin" delay="0">
                                              <p:tn val="5"/>
                                            </p:cond>
                                          </p:stCondLst>
                                          <p:endCondLst>
                                            <p:cond evt="onStopAudio" delay="0">
                                              <p:tgtEl>
                                                <p:sldTgt/>
                                              </p:tgtEl>
                                            </p:cond>
                                          </p:endCondLst>
                                        </p:cTn>
                                        <p:tgtEl>
                                          <p:sndTgt r:embed="rId4" name="type.wav"/>
                                        </p:tgtEl>
                                      </p:cMediaNode>
                                    </p:audio>
                                  </p:sub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55" presetClass="entr" presetSubtype="0"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1000" fill="hold"/>
                                        <p:tgtEl>
                                          <p:spTgt spid="3"/>
                                        </p:tgtEl>
                                        <p:attrNameLst>
                                          <p:attrName>ppt_w</p:attrName>
                                        </p:attrNameLst>
                                      </p:cBhvr>
                                      <p:tavLst>
                                        <p:tav tm="0">
                                          <p:val>
                                            <p:strVal val="#ppt_w*0.70"/>
                                          </p:val>
                                        </p:tav>
                                        <p:tav tm="100000">
                                          <p:val>
                                            <p:strVal val="#ppt_w"/>
                                          </p:val>
                                        </p:tav>
                                      </p:tavLst>
                                    </p:anim>
                                    <p:anim calcmode="lin" valueType="num">
                                      <p:cBhvr>
                                        <p:cTn id="21" dur="1000" fill="hold"/>
                                        <p:tgtEl>
                                          <p:spTgt spid="3"/>
                                        </p:tgtEl>
                                        <p:attrNameLst>
                                          <p:attrName>ppt_h</p:attrName>
                                        </p:attrNameLst>
                                      </p:cBhvr>
                                      <p:tavLst>
                                        <p:tav tm="0">
                                          <p:val>
                                            <p:strVal val="#ppt_h"/>
                                          </p:val>
                                        </p:tav>
                                        <p:tav tm="100000">
                                          <p:val>
                                            <p:strVal val="#ppt_h"/>
                                          </p:val>
                                        </p:tav>
                                      </p:tavLst>
                                    </p:anim>
                                    <p:animEffect transition="in" filter="fade">
                                      <p:cBhvr>
                                        <p:cTn id="2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504" y="1510913"/>
            <a:ext cx="8892480" cy="2062103"/>
          </a:xfrm>
          <a:prstGeom prst="rect">
            <a:avLst/>
          </a:prstGeom>
        </p:spPr>
        <p:txBody>
          <a:bodyPr wrap="square">
            <a:spAutoFit/>
          </a:bodyPr>
          <a:lstStyle/>
          <a:p>
            <a:r>
              <a:rPr lang="zh-CN" altLang="zh-CN" sz="3200" dirty="0" smtClean="0">
                <a:latin typeface="Times New Roman" pitchFamily="18" charset="0"/>
                <a:cs typeface="Times New Roman" pitchFamily="18" charset="0"/>
              </a:rPr>
              <a:t>　</a:t>
            </a:r>
            <a:r>
              <a:rPr lang="zh-CN" altLang="zh-CN" sz="3200" dirty="0" smtClean="0"/>
              <a:t>国际数学家大会是最高水平的全球性数学学科学术会议</a:t>
            </a:r>
            <a:r>
              <a:rPr lang="en-US" altLang="zh-CN" sz="3200" dirty="0" smtClean="0"/>
              <a:t>,</a:t>
            </a:r>
            <a:r>
              <a:rPr lang="zh-CN" altLang="zh-CN" sz="3200" dirty="0" smtClean="0"/>
              <a:t>被誉为数学界的</a:t>
            </a:r>
            <a:r>
              <a:rPr lang="en-US" altLang="zh-CN" sz="3200" dirty="0" smtClean="0">
                <a:latin typeface="Times New Roman" pitchFamily="18" charset="0"/>
                <a:cs typeface="Times New Roman" pitchFamily="18" charset="0"/>
              </a:rPr>
              <a:t>“</a:t>
            </a:r>
            <a:r>
              <a:rPr lang="zh-CN" altLang="zh-CN" sz="3200" dirty="0" smtClean="0"/>
              <a:t>奥运会</a:t>
            </a:r>
            <a:r>
              <a:rPr lang="en-US" altLang="zh-CN" sz="3200" dirty="0" smtClean="0">
                <a:latin typeface="Times New Roman" pitchFamily="18" charset="0"/>
                <a:cs typeface="Times New Roman" pitchFamily="18" charset="0"/>
              </a:rPr>
              <a:t>”.2002</a:t>
            </a:r>
            <a:r>
              <a:rPr lang="zh-CN" altLang="zh-CN" sz="3200" dirty="0" smtClean="0"/>
              <a:t>年在北京召开了第</a:t>
            </a:r>
            <a:r>
              <a:rPr lang="en-US" altLang="zh-CN" sz="3200" dirty="0" smtClean="0">
                <a:latin typeface="Times New Roman" pitchFamily="18" charset="0"/>
                <a:cs typeface="Times New Roman" pitchFamily="18" charset="0"/>
              </a:rPr>
              <a:t>24</a:t>
            </a:r>
            <a:r>
              <a:rPr lang="zh-CN" altLang="zh-CN" sz="3200" dirty="0" smtClean="0"/>
              <a:t>届国际数学家大会</a:t>
            </a:r>
            <a:r>
              <a:rPr lang="en-US" altLang="zh-CN" sz="3200" dirty="0" smtClean="0"/>
              <a:t>.</a:t>
            </a:r>
            <a:r>
              <a:rPr lang="zh-CN" altLang="zh-CN" sz="3200" dirty="0" smtClean="0"/>
              <a:t>此图案就是大会会徽的图案</a:t>
            </a:r>
            <a:r>
              <a:rPr lang="en-US" altLang="zh-CN" sz="3200" dirty="0" smtClean="0"/>
              <a:t>.</a:t>
            </a:r>
            <a:endParaRPr lang="zh-CN" altLang="zh-CN" sz="3200" dirty="0" smtClean="0"/>
          </a:p>
        </p:txBody>
      </p:sp>
      <p:sp>
        <p:nvSpPr>
          <p:cNvPr id="11" name="十二角星 10"/>
          <p:cNvSpPr/>
          <p:nvPr/>
        </p:nvSpPr>
        <p:spPr>
          <a:xfrm>
            <a:off x="1475656" y="319008"/>
            <a:ext cx="5739283" cy="1093768"/>
          </a:xfrm>
          <a:prstGeom prst="star12">
            <a:avLst/>
          </a:prstGeom>
        </p:spPr>
        <p:style>
          <a:lnRef idx="0">
            <a:schemeClr val="accent4"/>
          </a:lnRef>
          <a:fillRef idx="3">
            <a:schemeClr val="accent4"/>
          </a:fillRef>
          <a:effectRef idx="3">
            <a:schemeClr val="accent4"/>
          </a:effectRef>
          <a:fontRef idx="minor">
            <a:schemeClr val="lt1"/>
          </a:fontRef>
        </p:style>
        <p:txBody>
          <a:bodyPr wrap="none">
            <a:spAutoFit/>
          </a:bodyPr>
          <a:lstStyle/>
          <a:p>
            <a:r>
              <a:rPr lang="zh-CN" altLang="en-US" sz="3200" b="1" dirty="0" smtClean="0">
                <a:solidFill>
                  <a:schemeClr val="bg1"/>
                </a:solidFill>
                <a:latin typeface="Times New Roman" pitchFamily="18" charset="0"/>
                <a:ea typeface="隶书" pitchFamily="49" charset="-122"/>
                <a:cs typeface="Times New Roman" pitchFamily="18" charset="0"/>
              </a:rPr>
              <a:t>正方形和三角形</a:t>
            </a:r>
            <a:endParaRPr lang="zh-CN" altLang="en-US" sz="3200" b="1" dirty="0">
              <a:solidFill>
                <a:schemeClr val="bg1"/>
              </a:solidFill>
              <a:latin typeface="Times New Roman" pitchFamily="18" charset="0"/>
              <a:ea typeface="隶书" pitchFamily="49" charset="-122"/>
              <a:cs typeface="Times New Roman" pitchFamily="18" charset="0"/>
            </a:endParaRPr>
          </a:p>
        </p:txBody>
      </p:sp>
      <p:pic>
        <p:nvPicPr>
          <p:cNvPr id="176130" name="Picture 2" descr="http://img775.ph.126.net/2ykslAP4kqPDb-LrEqNKaw==/4847843523888211818.png"/>
          <p:cNvPicPr>
            <a:picLocks noChangeAspect="1" noChangeArrowheads="1"/>
          </p:cNvPicPr>
          <p:nvPr/>
        </p:nvPicPr>
        <p:blipFill>
          <a:blip r:embed="rId1"/>
          <a:srcRect/>
          <a:stretch>
            <a:fillRect/>
          </a:stretch>
        </p:blipFill>
        <p:spPr bwMode="auto">
          <a:xfrm>
            <a:off x="3357554" y="3286124"/>
            <a:ext cx="1857388" cy="282705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176130"/>
                                        </p:tgtEl>
                                        <p:attrNameLst>
                                          <p:attrName>style.visibility</p:attrName>
                                        </p:attrNameLst>
                                      </p:cBhvr>
                                      <p:to>
                                        <p:strVal val="visible"/>
                                      </p:to>
                                    </p:set>
                                    <p:animEffect transition="in" filter="blinds(horizontal)">
                                      <p:cBhvr>
                                        <p:cTn id="14" dur="500"/>
                                        <p:tgtEl>
                                          <p:spTgt spid="176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1520" y="1124744"/>
            <a:ext cx="8568952" cy="1569660"/>
          </a:xfrm>
          <a:prstGeom prst="rect">
            <a:avLst/>
          </a:prstGeom>
        </p:spPr>
        <p:txBody>
          <a:bodyPr wrap="square">
            <a:spAutoFit/>
          </a:bodyPr>
          <a:lstStyle/>
          <a:p>
            <a:r>
              <a:rPr lang="zh-CN" altLang="zh-CN" sz="3200" b="1" dirty="0" smtClean="0">
                <a:latin typeface="Times New Roman" pitchFamily="18" charset="0"/>
                <a:cs typeface="Times New Roman" pitchFamily="18" charset="0"/>
              </a:rPr>
              <a:t>　</a:t>
            </a:r>
            <a:r>
              <a:rPr lang="zh-CN" altLang="zh-CN" sz="3200" dirty="0" smtClean="0">
                <a:latin typeface="Times New Roman" pitchFamily="18" charset="0"/>
                <a:cs typeface="Times New Roman" pitchFamily="18" charset="0"/>
              </a:rPr>
              <a:t>相传</a:t>
            </a:r>
            <a:r>
              <a:rPr lang="en-US" altLang="zh-CN" sz="3200" dirty="0" smtClean="0">
                <a:latin typeface="Times New Roman" pitchFamily="18" charset="0"/>
                <a:cs typeface="Times New Roman" pitchFamily="18" charset="0"/>
              </a:rPr>
              <a:t>2500</a:t>
            </a:r>
            <a:r>
              <a:rPr lang="zh-CN" altLang="zh-CN" sz="3200" dirty="0" smtClean="0">
                <a:latin typeface="Times New Roman" pitchFamily="18" charset="0"/>
                <a:cs typeface="Times New Roman" pitchFamily="18" charset="0"/>
              </a:rPr>
              <a:t>多年前</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毕达哥拉斯有一次在朋友家作客时</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发现朋友家用砖铺成的地面图案反映了直角三角形三边的某种数量关系</a:t>
            </a:r>
            <a:r>
              <a:rPr lang="en-US" altLang="zh-CN" sz="3200" dirty="0" smtClean="0">
                <a:latin typeface="Times New Roman" pitchFamily="18" charset="0"/>
                <a:cs typeface="Times New Roman" pitchFamily="18" charset="0"/>
              </a:rPr>
              <a:t>.</a:t>
            </a:r>
            <a:endParaRPr lang="zh-CN" altLang="zh-CN" sz="3200" dirty="0">
              <a:latin typeface="Times New Roman" pitchFamily="18" charset="0"/>
              <a:cs typeface="Times New Roman" pitchFamily="18" charset="0"/>
            </a:endParaRPr>
          </a:p>
        </p:txBody>
      </p:sp>
      <p:grpSp>
        <p:nvGrpSpPr>
          <p:cNvPr id="6" name="Group 4"/>
          <p:cNvGrpSpPr/>
          <p:nvPr/>
        </p:nvGrpSpPr>
        <p:grpSpPr bwMode="auto">
          <a:xfrm>
            <a:off x="6215105" y="71414"/>
            <a:ext cx="2857489" cy="1000108"/>
            <a:chOff x="45" y="0"/>
            <a:chExt cx="1664" cy="635"/>
          </a:xfrm>
        </p:grpSpPr>
        <p:pic>
          <p:nvPicPr>
            <p:cNvPr id="7" name="Picture 5" descr="1"/>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76" y="0"/>
              <a:ext cx="1633" cy="635"/>
            </a:xfrm>
            <a:prstGeom prst="rect">
              <a:avLst/>
            </a:prstGeom>
            <a:noFill/>
            <a:ln w="9525">
              <a:noFill/>
              <a:miter lim="800000"/>
              <a:headEnd/>
              <a:tailEnd/>
            </a:ln>
          </p:spPr>
        </p:pic>
        <p:sp>
          <p:nvSpPr>
            <p:cNvPr id="8" name="Rectangle 2"/>
            <p:cNvSpPr txBox="1">
              <a:spLocks noChangeArrowheads="1"/>
            </p:cNvSpPr>
            <p:nvPr/>
          </p:nvSpPr>
          <p:spPr bwMode="auto">
            <a:xfrm>
              <a:off x="45" y="55"/>
              <a:ext cx="1497" cy="535"/>
            </a:xfrm>
            <a:prstGeom prst="rect">
              <a:avLst/>
            </a:prstGeom>
            <a:noFill/>
            <a:ln w="9525">
              <a:noFill/>
              <a:miter lim="800000"/>
            </a:ln>
          </p:spPr>
          <p:txBody>
            <a:bodyPr lIns="91403" tIns="45700" rIns="91403" bIns="45700" anchor="ctr"/>
            <a:lstStyle/>
            <a:p>
              <a:pPr algn="r" defTabSz="923925">
                <a:buFont typeface="Arial" charset="0"/>
                <a:buNone/>
              </a:pPr>
              <a:r>
                <a:rPr lang="zh-CN" altLang="en-US" sz="3200" b="1" dirty="0">
                  <a:solidFill>
                    <a:srgbClr val="CC0000"/>
                  </a:solidFill>
                  <a:latin typeface="Times New Roman" pitchFamily="18" charset="0"/>
                  <a:ea typeface="黑体" pitchFamily="2" charset="-122"/>
                  <a:cs typeface="Times New Roman" pitchFamily="18" charset="0"/>
                </a:rPr>
                <a:t>学 习 新 知</a:t>
              </a:r>
            </a:p>
          </p:txBody>
        </p:sp>
      </p:grpSp>
      <p:pic>
        <p:nvPicPr>
          <p:cNvPr id="9" name="yl11.jpg" descr="id:2147501538;FounderCES"/>
          <p:cNvPicPr/>
          <p:nvPr/>
        </p:nvPicPr>
        <p:blipFill>
          <a:blip r:embed="rId2" cstate="print"/>
          <a:stretch>
            <a:fillRect/>
          </a:stretch>
        </p:blipFill>
        <p:spPr>
          <a:xfrm>
            <a:off x="5645336" y="3068960"/>
            <a:ext cx="2887104" cy="2777476"/>
          </a:xfrm>
          <a:prstGeom prst="rect">
            <a:avLst/>
          </a:prstGeom>
        </p:spPr>
      </p:pic>
      <p:sp>
        <p:nvSpPr>
          <p:cNvPr id="10" name="矩形 9"/>
          <p:cNvSpPr/>
          <p:nvPr/>
        </p:nvSpPr>
        <p:spPr>
          <a:xfrm>
            <a:off x="571472" y="3071810"/>
            <a:ext cx="4816152" cy="2062103"/>
          </a:xfrm>
          <a:prstGeom prst="rect">
            <a:avLst/>
          </a:prstGeom>
        </p:spPr>
        <p:txBody>
          <a:bodyPr wrap="square">
            <a:spAutoFit/>
          </a:bodyPr>
          <a:lstStyle/>
          <a:p>
            <a:r>
              <a:rPr lang="zh-CN" altLang="zh-CN" sz="3200" dirty="0" smtClean="0">
                <a:latin typeface="Times New Roman" pitchFamily="18" charset="0"/>
                <a:cs typeface="Times New Roman" pitchFamily="18" charset="0"/>
              </a:rPr>
              <a:t>这个地面图案中有大大小小、各种</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姿势</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的正方形</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毕达哥拉斯在这些正方形中发现了什么呢</a:t>
            </a:r>
            <a:r>
              <a:rPr lang="en-US" altLang="zh-CN" sz="3200" dirty="0" smtClean="0">
                <a:latin typeface="Times New Roman" pitchFamily="18" charset="0"/>
                <a:cs typeface="Times New Roman" pitchFamily="18" charset="0"/>
              </a:rPr>
              <a:t>?</a:t>
            </a:r>
            <a:endParaRPr lang="zh-CN" altLang="zh-CN" sz="32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1000" fill="hold"/>
                                        <p:tgtEl>
                                          <p:spTgt spid="10"/>
                                        </p:tgtEl>
                                        <p:attrNameLst>
                                          <p:attrName>ppt_w</p:attrName>
                                        </p:attrNameLst>
                                      </p:cBhvr>
                                      <p:tavLst>
                                        <p:tav tm="0">
                                          <p:val>
                                            <p:strVal val="#ppt_w*0.70"/>
                                          </p:val>
                                        </p:tav>
                                        <p:tav tm="100000">
                                          <p:val>
                                            <p:strVal val="#ppt_w"/>
                                          </p:val>
                                        </p:tav>
                                      </p:tavLst>
                                    </p:anim>
                                    <p:anim calcmode="lin" valueType="num">
                                      <p:cBhvr>
                                        <p:cTn id="15" dur="1000" fill="hold"/>
                                        <p:tgtEl>
                                          <p:spTgt spid="10"/>
                                        </p:tgtEl>
                                        <p:attrNameLst>
                                          <p:attrName>ppt_h</p:attrName>
                                        </p:attrNameLst>
                                      </p:cBhvr>
                                      <p:tavLst>
                                        <p:tav tm="0">
                                          <p:val>
                                            <p:strVal val="#ppt_h"/>
                                          </p:val>
                                        </p:tav>
                                        <p:tav tm="100000">
                                          <p:val>
                                            <p:strVal val="#ppt_h"/>
                                          </p:val>
                                        </p:tav>
                                      </p:tavLst>
                                    </p:anim>
                                    <p:animEffect transition="in" filter="fade">
                                      <p:cBhvr>
                                        <p:cTn id="16" dur="1000"/>
                                        <p:tgtEl>
                                          <p:spTgt spid="10"/>
                                        </p:tgtEl>
                                      </p:cBhvr>
                                    </p:animEffect>
                                  </p:childTnLst>
                                </p:cTn>
                              </p:par>
                              <p:par>
                                <p:cTn id="17" presetID="55"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1000" fill="hold"/>
                                        <p:tgtEl>
                                          <p:spTgt spid="9"/>
                                        </p:tgtEl>
                                        <p:attrNameLst>
                                          <p:attrName>ppt_w</p:attrName>
                                        </p:attrNameLst>
                                      </p:cBhvr>
                                      <p:tavLst>
                                        <p:tav tm="0">
                                          <p:val>
                                            <p:strVal val="#ppt_w*0.70"/>
                                          </p:val>
                                        </p:tav>
                                        <p:tav tm="100000">
                                          <p:val>
                                            <p:strVal val="#ppt_w"/>
                                          </p:val>
                                        </p:tav>
                                      </p:tavLst>
                                    </p:anim>
                                    <p:anim calcmode="lin" valueType="num">
                                      <p:cBhvr>
                                        <p:cTn id="20" dur="1000" fill="hold"/>
                                        <p:tgtEl>
                                          <p:spTgt spid="9"/>
                                        </p:tgtEl>
                                        <p:attrNameLst>
                                          <p:attrName>ppt_h</p:attrName>
                                        </p:attrNameLst>
                                      </p:cBhvr>
                                      <p:tavLst>
                                        <p:tav tm="0">
                                          <p:val>
                                            <p:strVal val="#ppt_h"/>
                                          </p:val>
                                        </p:tav>
                                        <p:tav tm="100000">
                                          <p:val>
                                            <p:strVal val="#ppt_h"/>
                                          </p:val>
                                        </p:tav>
                                      </p:tavLst>
                                    </p:anim>
                                    <p:animEffect transition="in" filter="fade">
                                      <p:cBhvr>
                                        <p:cTn id="2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23528" y="404664"/>
            <a:ext cx="8568952" cy="1569660"/>
          </a:xfrm>
          <a:prstGeom prst="rect">
            <a:avLst/>
          </a:prstGeom>
        </p:spPr>
        <p:txBody>
          <a:bodyPr wrap="square">
            <a:spAutoFit/>
          </a:bodyPr>
          <a:lstStyle/>
          <a:p>
            <a:r>
              <a:rPr lang="zh-CN" altLang="zh-CN" sz="3200" dirty="0" smtClean="0">
                <a:latin typeface="Times New Roman" pitchFamily="18" charset="0"/>
                <a:cs typeface="Times New Roman" pitchFamily="18" charset="0"/>
              </a:rPr>
              <a:t>　以等腰直角三角形三边为边长的三个正方形</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这三个正方形面积之间存在怎样的关系</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三个正方形之间的面积关系说明了什么</a:t>
            </a:r>
            <a:r>
              <a:rPr lang="en-US" altLang="zh-CN" sz="3200" dirty="0" smtClean="0">
                <a:latin typeface="Times New Roman" pitchFamily="18" charset="0"/>
                <a:cs typeface="Times New Roman" pitchFamily="18" charset="0"/>
              </a:rPr>
              <a:t>?</a:t>
            </a:r>
            <a:endParaRPr lang="zh-CN" altLang="zh-CN" sz="3200" dirty="0">
              <a:latin typeface="Times New Roman" pitchFamily="18" charset="0"/>
              <a:cs typeface="Times New Roman" pitchFamily="18" charset="0"/>
            </a:endParaRPr>
          </a:p>
        </p:txBody>
      </p:sp>
      <p:pic>
        <p:nvPicPr>
          <p:cNvPr id="4" name="图片 3" descr="t015c5495c03740cdd1.jpg"/>
          <p:cNvPicPr>
            <a:picLocks noChangeAspect="1"/>
          </p:cNvPicPr>
          <p:nvPr/>
        </p:nvPicPr>
        <p:blipFill>
          <a:blip r:embed="rId1" cstate="print"/>
          <a:srcRect l="50589"/>
          <a:stretch>
            <a:fillRect/>
          </a:stretch>
        </p:blipFill>
        <p:spPr>
          <a:xfrm>
            <a:off x="1214414" y="2000240"/>
            <a:ext cx="2786082" cy="3096344"/>
          </a:xfrm>
          <a:prstGeom prst="rect">
            <a:avLst/>
          </a:prstGeom>
          <a:ln>
            <a:noFill/>
          </a:ln>
          <a:effectLst>
            <a:softEdge rad="112500"/>
          </a:effectLst>
        </p:spPr>
      </p:pic>
      <p:sp>
        <p:nvSpPr>
          <p:cNvPr id="6" name="矩形 5"/>
          <p:cNvSpPr/>
          <p:nvPr/>
        </p:nvSpPr>
        <p:spPr>
          <a:xfrm>
            <a:off x="323528" y="5099700"/>
            <a:ext cx="8568952" cy="1569660"/>
          </a:xfrm>
          <a:prstGeom prst="rect">
            <a:avLst/>
          </a:prstGeom>
        </p:spPr>
        <p:txBody>
          <a:bodyPr wrap="square">
            <a:spAutoFit/>
          </a:bodyPr>
          <a:lstStyle/>
          <a:p>
            <a:r>
              <a:rPr lang="zh-CN" altLang="zh-CN" sz="3200" dirty="0" smtClean="0">
                <a:latin typeface="Times New Roman" pitchFamily="18" charset="0"/>
                <a:cs typeface="Times New Roman" pitchFamily="18" charset="0"/>
              </a:rPr>
              <a:t>　</a:t>
            </a:r>
            <a:r>
              <a:rPr lang="zh-CN" altLang="zh-CN" sz="3200" dirty="0" smtClean="0"/>
              <a:t>小正方形的面积之和等于大正方形的面积</a:t>
            </a:r>
            <a:r>
              <a:rPr lang="en-US" altLang="zh-CN" sz="3200" dirty="0" smtClean="0"/>
              <a:t>,</a:t>
            </a:r>
            <a:r>
              <a:rPr lang="zh-CN" altLang="zh-CN" sz="3200" dirty="0" smtClean="0"/>
              <a:t>也就是等腰直角三角形两条直角边的平方和等于斜边的平方</a:t>
            </a:r>
            <a:r>
              <a:rPr lang="en-US" altLang="zh-CN" sz="3200" dirty="0" smtClean="0"/>
              <a:t>.</a:t>
            </a:r>
            <a:endParaRPr lang="zh-CN" altLang="zh-CN" sz="3200" dirty="0"/>
          </a:p>
        </p:txBody>
      </p:sp>
      <p:pic>
        <p:nvPicPr>
          <p:cNvPr id="7" name="图片 6" descr="t013c43288c211f8d9d.gif"/>
          <p:cNvPicPr>
            <a:picLocks noChangeAspect="1"/>
          </p:cNvPicPr>
          <p:nvPr/>
        </p:nvPicPr>
        <p:blipFill>
          <a:blip r:embed="rId2" cstate="print"/>
          <a:stretch>
            <a:fillRect/>
          </a:stretch>
        </p:blipFill>
        <p:spPr>
          <a:xfrm>
            <a:off x="2771800" y="1484784"/>
            <a:ext cx="7269207" cy="409532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par>
                                <p:cTn id="10" presetID="55"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strVal val="#ppt_w*0.70"/>
                                          </p:val>
                                        </p:tav>
                                        <p:tav tm="100000">
                                          <p:val>
                                            <p:strVal val="#ppt_w"/>
                                          </p:val>
                                        </p:tav>
                                      </p:tavLst>
                                    </p:anim>
                                    <p:anim calcmode="lin" valueType="num">
                                      <p:cBhvr>
                                        <p:cTn id="13" dur="1000" fill="hold"/>
                                        <p:tgtEl>
                                          <p:spTgt spid="4"/>
                                        </p:tgtEl>
                                        <p:attrNameLst>
                                          <p:attrName>ppt_h</p:attrName>
                                        </p:attrNameLst>
                                      </p:cBhvr>
                                      <p:tavLst>
                                        <p:tav tm="0">
                                          <p:val>
                                            <p:strVal val="#ppt_h"/>
                                          </p:val>
                                        </p:tav>
                                        <p:tav tm="100000">
                                          <p:val>
                                            <p:strVal val="#ppt_h"/>
                                          </p:val>
                                        </p:tav>
                                      </p:tavLst>
                                    </p:anim>
                                    <p:animEffect transition="in" filter="fade">
                                      <p:cBhvr>
                                        <p:cTn id="14" dur="10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strVal val="#ppt_w*0.70"/>
                                          </p:val>
                                        </p:tav>
                                        <p:tav tm="100000">
                                          <p:val>
                                            <p:strVal val="#ppt_w"/>
                                          </p:val>
                                        </p:tav>
                                      </p:tavLst>
                                    </p:anim>
                                    <p:anim calcmode="lin" valueType="num">
                                      <p:cBhvr>
                                        <p:cTn id="20" dur="1000" fill="hold"/>
                                        <p:tgtEl>
                                          <p:spTgt spid="7"/>
                                        </p:tgtEl>
                                        <p:attrNameLst>
                                          <p:attrName>ppt_h</p:attrName>
                                        </p:attrNameLst>
                                      </p:cBhvr>
                                      <p:tavLst>
                                        <p:tav tm="0">
                                          <p:val>
                                            <p:strVal val="#ppt_h"/>
                                          </p:val>
                                        </p:tav>
                                        <p:tav tm="100000">
                                          <p:val>
                                            <p:strVal val="#ppt_h"/>
                                          </p:val>
                                        </p:tav>
                                      </p:tavLst>
                                    </p:anim>
                                    <p:animEffect transition="in" filter="fade">
                                      <p:cBhvr>
                                        <p:cTn id="21" dur="10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43" presetClass="entr" presetSubtype="0"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
                                        <p:tgtEl>
                                          <p:spTgt spid="6"/>
                                        </p:tgtEl>
                                      </p:cBhvr>
                                    </p:animEffect>
                                    <p:anim calcmode="lin" valueType="num">
                                      <p:cBhvr>
                                        <p:cTn id="27" dur="400" fill="hold"/>
                                        <p:tgtEl>
                                          <p:spTgt spid="6"/>
                                        </p:tgtEl>
                                        <p:attrNameLst>
                                          <p:attrName>ppt_x</p:attrName>
                                        </p:attrNameLst>
                                      </p:cBhvr>
                                      <p:tavLst>
                                        <p:tav tm="0">
                                          <p:val>
                                            <p:strVal val="#ppt_x"/>
                                          </p:val>
                                        </p:tav>
                                        <p:tav tm="100000">
                                          <p:val>
                                            <p:strVal val="#ppt_x"/>
                                          </p:val>
                                        </p:tav>
                                      </p:tavLst>
                                    </p:anim>
                                    <p:anim calcmode="lin" valueType="num">
                                      <p:cBhvr>
                                        <p:cTn id="28" dur="400" fill="hold"/>
                                        <p:tgtEl>
                                          <p:spTgt spid="6"/>
                                        </p:tgtEl>
                                        <p:attrNameLst>
                                          <p:attrName>ppt_y</p:attrName>
                                        </p:attrNameLst>
                                      </p:cBhvr>
                                      <p:tavLst>
                                        <p:tav tm="0">
                                          <p:val>
                                            <p:strVal val="#ppt_y+0.31"/>
                                          </p:val>
                                        </p:tav>
                                        <p:tav tm="100000">
                                          <p:val>
                                            <p:strVal val="#ppt_y+0.31"/>
                                          </p:val>
                                        </p:tav>
                                      </p:tavLst>
                                    </p:anim>
                                    <p:anim calcmode="lin" valueType="num">
                                      <p:cBhvr>
                                        <p:cTn id="29" dur="600" decel="50000" fill="hold">
                                          <p:stCondLst>
                                            <p:cond delay="400"/>
                                          </p:stCondLst>
                                        </p:cTn>
                                        <p:tgtEl>
                                          <p:spTgt spid="6"/>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0" dur="600" decel="50000" fill="hold">
                                          <p:stCondLst>
                                            <p:cond delay="400"/>
                                          </p:stCondLst>
                                        </p:cTn>
                                        <p:tgtEl>
                                          <p:spTgt spid="6"/>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88032" y="908720"/>
            <a:ext cx="8604448" cy="1569660"/>
          </a:xfrm>
          <a:prstGeom prst="rect">
            <a:avLst/>
          </a:prstGeom>
        </p:spPr>
        <p:txBody>
          <a:bodyPr wrap="square">
            <a:spAutoFit/>
          </a:bodyPr>
          <a:lstStyle/>
          <a:p>
            <a:r>
              <a:rPr lang="en-US" altLang="zh-CN" sz="3200" dirty="0" smtClean="0"/>
              <a:t>   </a:t>
            </a:r>
            <a:r>
              <a:rPr lang="zh-CN" altLang="en-US" sz="3200" dirty="0" smtClean="0"/>
              <a:t>如</a:t>
            </a:r>
            <a:r>
              <a:rPr lang="zh-CN" altLang="zh-CN" sz="3200" dirty="0" smtClean="0"/>
              <a:t>图</a:t>
            </a:r>
            <a:r>
              <a:rPr lang="en-US" altLang="zh-CN" sz="3200" dirty="0" smtClean="0"/>
              <a:t>,</a:t>
            </a:r>
            <a:r>
              <a:rPr lang="zh-CN" altLang="zh-CN" sz="3200" dirty="0" smtClean="0"/>
              <a:t>如果选取更大的等腰直角三角形</a:t>
            </a:r>
            <a:r>
              <a:rPr lang="en-US" altLang="zh-CN" sz="3200" dirty="0" smtClean="0"/>
              <a:t>,</a:t>
            </a:r>
            <a:r>
              <a:rPr lang="zh-CN" altLang="zh-CN" sz="3200" dirty="0" smtClean="0"/>
              <a:t>按照同样的方法作三个正方形</a:t>
            </a:r>
            <a:r>
              <a:rPr lang="en-US" altLang="zh-CN" sz="3200" dirty="0" smtClean="0"/>
              <a:t>,</a:t>
            </a:r>
            <a:r>
              <a:rPr lang="zh-CN" altLang="zh-CN" sz="3200" dirty="0" smtClean="0"/>
              <a:t>这三个正方形的面积关系还一样吗</a:t>
            </a:r>
            <a:r>
              <a:rPr lang="en-US" altLang="zh-CN" sz="3200" dirty="0" smtClean="0"/>
              <a:t>?</a:t>
            </a:r>
            <a:endParaRPr lang="zh-CN" altLang="zh-CN" sz="3200" dirty="0"/>
          </a:p>
        </p:txBody>
      </p:sp>
      <p:pic>
        <p:nvPicPr>
          <p:cNvPr id="99337" name="Picture 9"/>
          <p:cNvPicPr>
            <a:picLocks noChangeAspect="1" noChangeArrowheads="1"/>
          </p:cNvPicPr>
          <p:nvPr/>
        </p:nvPicPr>
        <p:blipFill>
          <a:blip r:embed="rId1" cstate="print"/>
          <a:srcRect/>
          <a:stretch>
            <a:fillRect/>
          </a:stretch>
        </p:blipFill>
        <p:spPr bwMode="auto">
          <a:xfrm>
            <a:off x="0" y="0"/>
            <a:ext cx="114300" cy="104775"/>
          </a:xfrm>
          <a:prstGeom prst="rect">
            <a:avLst/>
          </a:prstGeom>
          <a:noFill/>
        </p:spPr>
      </p:pic>
      <p:pic>
        <p:nvPicPr>
          <p:cNvPr id="99336" name="zz3.jpg"/>
          <p:cNvPicPr>
            <a:picLocks noChangeAspect="1" noChangeArrowheads="1"/>
          </p:cNvPicPr>
          <p:nvPr/>
        </p:nvPicPr>
        <p:blipFill>
          <a:blip r:embed="rId1" cstate="print"/>
          <a:srcRect/>
          <a:stretch>
            <a:fillRect/>
          </a:stretch>
        </p:blipFill>
        <p:spPr bwMode="auto">
          <a:xfrm>
            <a:off x="0" y="0"/>
            <a:ext cx="114300" cy="104775"/>
          </a:xfrm>
          <a:prstGeom prst="rect">
            <a:avLst/>
          </a:prstGeom>
          <a:noFill/>
        </p:spPr>
      </p:pic>
      <p:pic>
        <p:nvPicPr>
          <p:cNvPr id="99335" name="Picture 7"/>
          <p:cNvPicPr>
            <a:picLocks noChangeAspect="1" noChangeArrowheads="1"/>
          </p:cNvPicPr>
          <p:nvPr/>
        </p:nvPicPr>
        <p:blipFill>
          <a:blip r:embed="rId2" cstate="print"/>
          <a:srcRect/>
          <a:stretch>
            <a:fillRect/>
          </a:stretch>
        </p:blipFill>
        <p:spPr bwMode="auto">
          <a:xfrm>
            <a:off x="0" y="0"/>
            <a:ext cx="114300" cy="104775"/>
          </a:xfrm>
          <a:prstGeom prst="rect">
            <a:avLst/>
          </a:prstGeom>
          <a:noFill/>
        </p:spPr>
      </p:pic>
      <p:pic>
        <p:nvPicPr>
          <p:cNvPr id="99334" name="zz2.jpg"/>
          <p:cNvPicPr>
            <a:picLocks noChangeAspect="1" noChangeArrowheads="1"/>
          </p:cNvPicPr>
          <p:nvPr/>
        </p:nvPicPr>
        <p:blipFill>
          <a:blip r:embed="rId2" cstate="print"/>
          <a:srcRect/>
          <a:stretch>
            <a:fillRect/>
          </a:stretch>
        </p:blipFill>
        <p:spPr bwMode="auto">
          <a:xfrm>
            <a:off x="0" y="0"/>
            <a:ext cx="114300" cy="104775"/>
          </a:xfrm>
          <a:prstGeom prst="rect">
            <a:avLst/>
          </a:prstGeom>
          <a:noFill/>
        </p:spPr>
      </p:pic>
      <p:pic>
        <p:nvPicPr>
          <p:cNvPr id="10" name="图片 9"/>
          <p:cNvPicPr/>
          <p:nvPr/>
        </p:nvPicPr>
        <p:blipFill>
          <a:blip r:embed="rId3" cstate="print">
            <a:duotone>
              <a:prstClr val="black"/>
              <a:schemeClr val="accent3">
                <a:tint val="45000"/>
                <a:satMod val="400000"/>
              </a:schemeClr>
            </a:duotone>
          </a:blip>
          <a:srcRect/>
          <a:stretch>
            <a:fillRect/>
          </a:stretch>
        </p:blipFill>
        <p:spPr bwMode="auto">
          <a:xfrm>
            <a:off x="4786314" y="2071678"/>
            <a:ext cx="3322092" cy="302433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0.70"/>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par>
                                <p:cTn id="10" presetID="55"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1000" fill="hold"/>
                                        <p:tgtEl>
                                          <p:spTgt spid="10"/>
                                        </p:tgtEl>
                                        <p:attrNameLst>
                                          <p:attrName>ppt_w</p:attrName>
                                        </p:attrNameLst>
                                      </p:cBhvr>
                                      <p:tavLst>
                                        <p:tav tm="0">
                                          <p:val>
                                            <p:strVal val="#ppt_w*0.70"/>
                                          </p:val>
                                        </p:tav>
                                        <p:tav tm="100000">
                                          <p:val>
                                            <p:strVal val="#ppt_w"/>
                                          </p:val>
                                        </p:tav>
                                      </p:tavLst>
                                    </p:anim>
                                    <p:anim calcmode="lin" valueType="num">
                                      <p:cBhvr>
                                        <p:cTn id="13" dur="1000" fill="hold"/>
                                        <p:tgtEl>
                                          <p:spTgt spid="10"/>
                                        </p:tgtEl>
                                        <p:attrNameLst>
                                          <p:attrName>ppt_h</p:attrName>
                                        </p:attrNameLst>
                                      </p:cBhvr>
                                      <p:tavLst>
                                        <p:tav tm="0">
                                          <p:val>
                                            <p:strVal val="#ppt_h"/>
                                          </p:val>
                                        </p:tav>
                                        <p:tav tm="100000">
                                          <p:val>
                                            <p:strVal val="#ppt_h"/>
                                          </p:val>
                                        </p:tav>
                                      </p:tavLst>
                                    </p:anim>
                                    <p:animEffect transition="in" filter="fade">
                                      <p:cBhvr>
                                        <p:cTn id="14"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323528" y="476672"/>
            <a:ext cx="8280920" cy="1569660"/>
          </a:xfrm>
          <a:prstGeom prst="rect">
            <a:avLst/>
          </a:prstGeom>
        </p:spPr>
        <p:txBody>
          <a:bodyPr wrap="square">
            <a:spAutoFit/>
          </a:bodyPr>
          <a:lstStyle/>
          <a:p>
            <a:pPr>
              <a:lnSpc>
                <a:spcPct val="150000"/>
              </a:lnSpc>
            </a:pPr>
            <a:r>
              <a:rPr lang="zh-CN" altLang="zh-CN" sz="3200" b="1" dirty="0" smtClean="0">
                <a:latin typeface="Times New Roman" pitchFamily="18" charset="0"/>
                <a:cs typeface="Times New Roman" pitchFamily="18" charset="0"/>
              </a:rPr>
              <a:t>　</a:t>
            </a:r>
            <a:r>
              <a:rPr lang="en-US" altLang="zh-CN" sz="3200" b="1" dirty="0" smtClean="0">
                <a:latin typeface="Times New Roman" pitchFamily="18" charset="0"/>
                <a:cs typeface="Times New Roman" pitchFamily="18" charset="0"/>
              </a:rPr>
              <a:t> </a:t>
            </a:r>
            <a:r>
              <a:rPr lang="en-US" altLang="zh-CN" sz="3200" dirty="0" smtClean="0">
                <a:latin typeface="Times New Roman" pitchFamily="18" charset="0"/>
                <a:cs typeface="Times New Roman" pitchFamily="18" charset="0"/>
              </a:rPr>
              <a:t>1.</a:t>
            </a:r>
            <a:r>
              <a:rPr lang="zh-CN" altLang="zh-CN" sz="3200" dirty="0" smtClean="0">
                <a:latin typeface="Times New Roman" pitchFamily="18" charset="0"/>
                <a:cs typeface="Times New Roman" pitchFamily="18" charset="0"/>
              </a:rPr>
              <a:t>正方形</a:t>
            </a:r>
            <a:r>
              <a:rPr lang="en-US" altLang="zh-CN" sz="3200" i="1" dirty="0" smtClean="0">
                <a:latin typeface="Times New Roman" pitchFamily="18" charset="0"/>
                <a:cs typeface="Times New Roman" pitchFamily="18" charset="0"/>
              </a:rPr>
              <a:t>A,B,C</a:t>
            </a:r>
            <a:r>
              <a:rPr lang="zh-CN" altLang="zh-CN" sz="3200" dirty="0" smtClean="0">
                <a:latin typeface="Times New Roman" pitchFamily="18" charset="0"/>
                <a:cs typeface="Times New Roman" pitchFamily="18" charset="0"/>
              </a:rPr>
              <a:t>的面积分别是多少</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它们之间的数量关系说明了什么</a:t>
            </a:r>
            <a:r>
              <a:rPr lang="en-US" altLang="zh-CN" sz="3200" dirty="0" smtClean="0">
                <a:latin typeface="Times New Roman" pitchFamily="18" charset="0"/>
                <a:cs typeface="Times New Roman" pitchFamily="18" charset="0"/>
              </a:rPr>
              <a:t>?</a:t>
            </a:r>
            <a:endParaRPr lang="zh-CN" altLang="zh-CN" sz="3200" dirty="0">
              <a:latin typeface="Times New Roman" pitchFamily="18" charset="0"/>
              <a:cs typeface="Times New Roman" pitchFamily="18" charset="0"/>
            </a:endParaRPr>
          </a:p>
        </p:txBody>
      </p:sp>
      <p:pic>
        <p:nvPicPr>
          <p:cNvPr id="99337" name="Picture 9"/>
          <p:cNvPicPr>
            <a:picLocks noChangeAspect="1" noChangeArrowheads="1"/>
          </p:cNvPicPr>
          <p:nvPr/>
        </p:nvPicPr>
        <p:blipFill>
          <a:blip r:embed="rId1" cstate="print"/>
          <a:srcRect/>
          <a:stretch>
            <a:fillRect/>
          </a:stretch>
        </p:blipFill>
        <p:spPr bwMode="auto">
          <a:xfrm>
            <a:off x="0" y="0"/>
            <a:ext cx="114300" cy="104775"/>
          </a:xfrm>
          <a:prstGeom prst="rect">
            <a:avLst/>
          </a:prstGeom>
          <a:noFill/>
        </p:spPr>
      </p:pic>
      <p:pic>
        <p:nvPicPr>
          <p:cNvPr id="99336" name="zz3.jpg"/>
          <p:cNvPicPr>
            <a:picLocks noChangeAspect="1" noChangeArrowheads="1"/>
          </p:cNvPicPr>
          <p:nvPr/>
        </p:nvPicPr>
        <p:blipFill>
          <a:blip r:embed="rId1" cstate="print"/>
          <a:srcRect/>
          <a:stretch>
            <a:fillRect/>
          </a:stretch>
        </p:blipFill>
        <p:spPr bwMode="auto">
          <a:xfrm>
            <a:off x="0" y="0"/>
            <a:ext cx="114300" cy="104775"/>
          </a:xfrm>
          <a:prstGeom prst="rect">
            <a:avLst/>
          </a:prstGeom>
          <a:noFill/>
        </p:spPr>
      </p:pic>
      <p:pic>
        <p:nvPicPr>
          <p:cNvPr id="99335" name="Picture 7"/>
          <p:cNvPicPr>
            <a:picLocks noChangeAspect="1" noChangeArrowheads="1"/>
          </p:cNvPicPr>
          <p:nvPr/>
        </p:nvPicPr>
        <p:blipFill>
          <a:blip r:embed="rId2" cstate="print"/>
          <a:srcRect/>
          <a:stretch>
            <a:fillRect/>
          </a:stretch>
        </p:blipFill>
        <p:spPr bwMode="auto">
          <a:xfrm>
            <a:off x="0" y="0"/>
            <a:ext cx="114300" cy="104775"/>
          </a:xfrm>
          <a:prstGeom prst="rect">
            <a:avLst/>
          </a:prstGeom>
          <a:noFill/>
        </p:spPr>
      </p:pic>
      <p:pic>
        <p:nvPicPr>
          <p:cNvPr id="99334" name="zz2.jpg"/>
          <p:cNvPicPr>
            <a:picLocks noChangeAspect="1" noChangeArrowheads="1"/>
          </p:cNvPicPr>
          <p:nvPr/>
        </p:nvPicPr>
        <p:blipFill>
          <a:blip r:embed="rId2" cstate="print"/>
          <a:srcRect/>
          <a:stretch>
            <a:fillRect/>
          </a:stretch>
        </p:blipFill>
        <p:spPr bwMode="auto">
          <a:xfrm>
            <a:off x="0" y="0"/>
            <a:ext cx="114300" cy="104775"/>
          </a:xfrm>
          <a:prstGeom prst="rect">
            <a:avLst/>
          </a:prstGeom>
          <a:noFill/>
        </p:spPr>
      </p:pic>
      <p:pic>
        <p:nvPicPr>
          <p:cNvPr id="8" name="YL13.EPS" descr="id:2147501552;FounderCES"/>
          <p:cNvPicPr/>
          <p:nvPr/>
        </p:nvPicPr>
        <p:blipFill>
          <a:blip r:embed="rId3" cstate="print"/>
          <a:stretch>
            <a:fillRect/>
          </a:stretch>
        </p:blipFill>
        <p:spPr>
          <a:xfrm>
            <a:off x="4429124" y="2143116"/>
            <a:ext cx="4500594" cy="3990112"/>
          </a:xfrm>
          <a:prstGeom prst="rect">
            <a:avLst/>
          </a:prstGeom>
        </p:spPr>
      </p:pic>
      <p:sp>
        <p:nvSpPr>
          <p:cNvPr id="9" name="矩形 8"/>
          <p:cNvSpPr/>
          <p:nvPr/>
        </p:nvSpPr>
        <p:spPr>
          <a:xfrm>
            <a:off x="428596" y="2214554"/>
            <a:ext cx="3888432" cy="4031873"/>
          </a:xfrm>
          <a:prstGeom prst="rect">
            <a:avLst/>
          </a:prstGeom>
        </p:spPr>
        <p:txBody>
          <a:bodyPr wrap="square">
            <a:spAutoFit/>
          </a:bodyPr>
          <a:lstStyle/>
          <a:p>
            <a:r>
              <a:rPr lang="zh-CN" altLang="zh-CN" sz="3200" b="1" dirty="0" smtClean="0">
                <a:solidFill>
                  <a:srgbClr val="FF0000"/>
                </a:solidFill>
                <a:latin typeface="Times New Roman" pitchFamily="18" charset="0"/>
                <a:cs typeface="Times New Roman" pitchFamily="18" charset="0"/>
              </a:rPr>
              <a:t>　</a:t>
            </a:r>
            <a:r>
              <a:rPr lang="zh-CN" altLang="zh-CN" sz="3200" dirty="0" smtClean="0">
                <a:solidFill>
                  <a:srgbClr val="FF0000"/>
                </a:solidFill>
                <a:latin typeface="Times New Roman" pitchFamily="18" charset="0"/>
                <a:cs typeface="Times New Roman" pitchFamily="18" charset="0"/>
              </a:rPr>
              <a:t>正方形</a:t>
            </a:r>
            <a:r>
              <a:rPr lang="en-US" altLang="zh-CN" sz="3200" i="1" dirty="0" smtClean="0">
                <a:solidFill>
                  <a:srgbClr val="FF0000"/>
                </a:solidFill>
                <a:latin typeface="Times New Roman" pitchFamily="18" charset="0"/>
                <a:cs typeface="Times New Roman" pitchFamily="18" charset="0"/>
              </a:rPr>
              <a:t>A</a:t>
            </a:r>
            <a:r>
              <a:rPr lang="en-US" altLang="zh-CN" sz="3200" dirty="0" smtClean="0">
                <a:solidFill>
                  <a:srgbClr val="FF0000"/>
                </a:solidFill>
                <a:latin typeface="Times New Roman" pitchFamily="18" charset="0"/>
                <a:cs typeface="Times New Roman" pitchFamily="18" charset="0"/>
              </a:rPr>
              <a:t>,</a:t>
            </a:r>
            <a:r>
              <a:rPr lang="en-US" altLang="zh-CN" sz="3200" i="1" dirty="0" smtClean="0">
                <a:solidFill>
                  <a:srgbClr val="FF0000"/>
                </a:solidFill>
                <a:latin typeface="Times New Roman" pitchFamily="18" charset="0"/>
                <a:cs typeface="Times New Roman" pitchFamily="18" charset="0"/>
              </a:rPr>
              <a:t>B</a:t>
            </a:r>
            <a:r>
              <a:rPr lang="zh-CN" altLang="zh-CN" sz="3200" dirty="0" smtClean="0">
                <a:solidFill>
                  <a:srgbClr val="FF0000"/>
                </a:solidFill>
                <a:latin typeface="Times New Roman" pitchFamily="18" charset="0"/>
                <a:cs typeface="Times New Roman" pitchFamily="18" charset="0"/>
              </a:rPr>
              <a:t>的面积分别为</a:t>
            </a:r>
            <a:r>
              <a:rPr lang="en-US" altLang="zh-CN" sz="3200" dirty="0" smtClean="0">
                <a:solidFill>
                  <a:srgbClr val="FF0000"/>
                </a:solidFill>
                <a:latin typeface="Times New Roman" pitchFamily="18" charset="0"/>
                <a:cs typeface="Times New Roman" pitchFamily="18" charset="0"/>
              </a:rPr>
              <a:t>4</a:t>
            </a:r>
            <a:r>
              <a:rPr lang="zh-CN" altLang="zh-CN" sz="3200" dirty="0" smtClean="0">
                <a:solidFill>
                  <a:srgbClr val="FF0000"/>
                </a:solidFill>
                <a:latin typeface="Times New Roman" pitchFamily="18" charset="0"/>
                <a:cs typeface="Times New Roman" pitchFamily="18" charset="0"/>
              </a:rPr>
              <a:t>和</a:t>
            </a:r>
            <a:r>
              <a:rPr lang="en-US" altLang="zh-CN" sz="3200" dirty="0" smtClean="0">
                <a:solidFill>
                  <a:srgbClr val="FF0000"/>
                </a:solidFill>
                <a:latin typeface="Times New Roman" pitchFamily="18" charset="0"/>
                <a:cs typeface="Times New Roman" pitchFamily="18" charset="0"/>
              </a:rPr>
              <a:t>9,</a:t>
            </a:r>
            <a:r>
              <a:rPr lang="zh-CN" altLang="zh-CN" sz="3200" dirty="0" smtClean="0">
                <a:solidFill>
                  <a:srgbClr val="FF0000"/>
                </a:solidFill>
                <a:latin typeface="Times New Roman" pitchFamily="18" charset="0"/>
                <a:cs typeface="Times New Roman" pitchFamily="18" charset="0"/>
              </a:rPr>
              <a:t>通过建立边长为</a:t>
            </a:r>
            <a:r>
              <a:rPr lang="en-US" altLang="zh-CN" sz="3200" dirty="0" smtClean="0">
                <a:solidFill>
                  <a:srgbClr val="FF0000"/>
                </a:solidFill>
                <a:latin typeface="Times New Roman" pitchFamily="18" charset="0"/>
                <a:cs typeface="Times New Roman" pitchFamily="18" charset="0"/>
              </a:rPr>
              <a:t>5</a:t>
            </a:r>
            <a:r>
              <a:rPr lang="zh-CN" altLang="zh-CN" sz="3200" dirty="0" smtClean="0">
                <a:solidFill>
                  <a:srgbClr val="FF0000"/>
                </a:solidFill>
                <a:latin typeface="Times New Roman" pitchFamily="18" charset="0"/>
                <a:cs typeface="Times New Roman" pitchFamily="18" charset="0"/>
              </a:rPr>
              <a:t>的正方形</a:t>
            </a:r>
            <a:r>
              <a:rPr lang="en-US" altLang="zh-CN" sz="3200" dirty="0" smtClean="0">
                <a:solidFill>
                  <a:srgbClr val="FF0000"/>
                </a:solidFill>
                <a:latin typeface="Times New Roman" pitchFamily="18" charset="0"/>
                <a:cs typeface="Times New Roman" pitchFamily="18" charset="0"/>
              </a:rPr>
              <a:t>,</a:t>
            </a:r>
            <a:r>
              <a:rPr lang="zh-CN" altLang="zh-CN" sz="3200" dirty="0" smtClean="0">
                <a:solidFill>
                  <a:srgbClr val="FF0000"/>
                </a:solidFill>
                <a:latin typeface="Times New Roman" pitchFamily="18" charset="0"/>
                <a:cs typeface="Times New Roman" pitchFamily="18" charset="0"/>
              </a:rPr>
              <a:t>计算出正方形</a:t>
            </a:r>
            <a:r>
              <a:rPr lang="en-US" altLang="zh-CN" sz="3200" i="1" dirty="0" smtClean="0">
                <a:solidFill>
                  <a:srgbClr val="FF0000"/>
                </a:solidFill>
                <a:latin typeface="Times New Roman" pitchFamily="18" charset="0"/>
                <a:cs typeface="Times New Roman" pitchFamily="18" charset="0"/>
              </a:rPr>
              <a:t>C</a:t>
            </a:r>
            <a:r>
              <a:rPr lang="zh-CN" altLang="zh-CN" sz="3200" dirty="0" smtClean="0">
                <a:solidFill>
                  <a:srgbClr val="FF0000"/>
                </a:solidFill>
                <a:latin typeface="Times New Roman" pitchFamily="18" charset="0"/>
                <a:cs typeface="Times New Roman" pitchFamily="18" charset="0"/>
              </a:rPr>
              <a:t>的面积为</a:t>
            </a:r>
            <a:r>
              <a:rPr lang="en-US" altLang="zh-CN" sz="3200" dirty="0" smtClean="0">
                <a:solidFill>
                  <a:srgbClr val="FF0000"/>
                </a:solidFill>
                <a:latin typeface="Times New Roman" pitchFamily="18" charset="0"/>
                <a:cs typeface="Times New Roman" pitchFamily="18" charset="0"/>
              </a:rPr>
              <a:t>25</a:t>
            </a:r>
            <a:r>
              <a:rPr lang="zh-CN" altLang="zh-CN" sz="3200" dirty="0" smtClean="0">
                <a:solidFill>
                  <a:srgbClr val="FF0000"/>
                </a:solidFill>
                <a:latin typeface="Times New Roman" pitchFamily="18" charset="0"/>
                <a:cs typeface="Times New Roman" pitchFamily="18" charset="0"/>
              </a:rPr>
              <a:t>减去四个小直角三角形面积和</a:t>
            </a:r>
            <a:r>
              <a:rPr lang="en-US" altLang="zh-CN" sz="3200" dirty="0" smtClean="0">
                <a:solidFill>
                  <a:srgbClr val="FF0000"/>
                </a:solidFill>
                <a:latin typeface="Times New Roman" pitchFamily="18" charset="0"/>
                <a:cs typeface="Times New Roman" pitchFamily="18" charset="0"/>
              </a:rPr>
              <a:t>,</a:t>
            </a:r>
            <a:r>
              <a:rPr lang="zh-CN" altLang="zh-CN" sz="3200" dirty="0" smtClean="0">
                <a:solidFill>
                  <a:srgbClr val="FF0000"/>
                </a:solidFill>
                <a:latin typeface="Times New Roman" pitchFamily="18" charset="0"/>
                <a:cs typeface="Times New Roman" pitchFamily="18" charset="0"/>
              </a:rPr>
              <a:t>也就是正方形</a:t>
            </a:r>
            <a:r>
              <a:rPr lang="en-US" altLang="zh-CN" sz="3200" i="1" dirty="0" smtClean="0">
                <a:solidFill>
                  <a:srgbClr val="FF0000"/>
                </a:solidFill>
                <a:latin typeface="Times New Roman" pitchFamily="18" charset="0"/>
                <a:cs typeface="Times New Roman" pitchFamily="18" charset="0"/>
              </a:rPr>
              <a:t>C</a:t>
            </a:r>
            <a:r>
              <a:rPr lang="zh-CN" altLang="zh-CN" sz="3200" dirty="0" smtClean="0">
                <a:solidFill>
                  <a:srgbClr val="FF0000"/>
                </a:solidFill>
                <a:latin typeface="Times New Roman" pitchFamily="18" charset="0"/>
                <a:cs typeface="Times New Roman" pitchFamily="18" charset="0"/>
              </a:rPr>
              <a:t>的面积为</a:t>
            </a:r>
            <a:r>
              <a:rPr lang="en-US" altLang="zh-CN" sz="3200" dirty="0" smtClean="0">
                <a:solidFill>
                  <a:srgbClr val="FF0000"/>
                </a:solidFill>
                <a:latin typeface="Times New Roman" pitchFamily="18" charset="0"/>
                <a:cs typeface="Times New Roman" pitchFamily="18" charset="0"/>
              </a:rPr>
              <a:t>13.</a:t>
            </a:r>
            <a:endParaRPr lang="zh-CN" altLang="zh-CN" sz="3200"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ppt_w</p:attrName>
                                        </p:attrNameLst>
                                      </p:cBhvr>
                                      <p:tavLst>
                                        <p:tav tm="0">
                                          <p:val>
                                            <p:strVal val="#ppt_w*0.70"/>
                                          </p:val>
                                        </p:tav>
                                        <p:tav tm="100000">
                                          <p:val>
                                            <p:strVal val="#ppt_w"/>
                                          </p:val>
                                        </p:tav>
                                      </p:tavLst>
                                    </p:anim>
                                    <p:anim calcmode="lin" valueType="num">
                                      <p:cBhvr>
                                        <p:cTn id="8" dur="1000" fill="hold"/>
                                        <p:tgtEl>
                                          <p:spTgt spid="26"/>
                                        </p:tgtEl>
                                        <p:attrNameLst>
                                          <p:attrName>ppt_h</p:attrName>
                                        </p:attrNameLst>
                                      </p:cBhvr>
                                      <p:tavLst>
                                        <p:tav tm="0">
                                          <p:val>
                                            <p:strVal val="#ppt_h"/>
                                          </p:val>
                                        </p:tav>
                                        <p:tav tm="100000">
                                          <p:val>
                                            <p:strVal val="#ppt_h"/>
                                          </p:val>
                                        </p:tav>
                                      </p:tavLst>
                                    </p:anim>
                                    <p:animEffect transition="in" filter="fade">
                                      <p:cBhvr>
                                        <p:cTn id="9" dur="1000"/>
                                        <p:tgtEl>
                                          <p:spTgt spid="26"/>
                                        </p:tgtEl>
                                      </p:cBhvr>
                                    </p:animEffect>
                                  </p:childTnLst>
                                </p:cTn>
                              </p:par>
                              <p:par>
                                <p:cTn id="10" presetID="55"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1000" fill="hold"/>
                                        <p:tgtEl>
                                          <p:spTgt spid="8"/>
                                        </p:tgtEl>
                                        <p:attrNameLst>
                                          <p:attrName>ppt_w</p:attrName>
                                        </p:attrNameLst>
                                      </p:cBhvr>
                                      <p:tavLst>
                                        <p:tav tm="0">
                                          <p:val>
                                            <p:strVal val="#ppt_w*0.70"/>
                                          </p:val>
                                        </p:tav>
                                        <p:tav tm="100000">
                                          <p:val>
                                            <p:strVal val="#ppt_w"/>
                                          </p:val>
                                        </p:tav>
                                      </p:tavLst>
                                    </p:anim>
                                    <p:anim calcmode="lin" valueType="num">
                                      <p:cBhvr>
                                        <p:cTn id="13" dur="1000" fill="hold"/>
                                        <p:tgtEl>
                                          <p:spTgt spid="8"/>
                                        </p:tgtEl>
                                        <p:attrNameLst>
                                          <p:attrName>ppt_h</p:attrName>
                                        </p:attrNameLst>
                                      </p:cBhvr>
                                      <p:tavLst>
                                        <p:tav tm="0">
                                          <p:val>
                                            <p:strVal val="#ppt_h"/>
                                          </p:val>
                                        </p:tav>
                                        <p:tav tm="100000">
                                          <p:val>
                                            <p:strVal val="#ppt_h"/>
                                          </p:val>
                                        </p:tav>
                                      </p:tavLst>
                                    </p:anim>
                                    <p:animEffect transition="in" filter="fade">
                                      <p:cBhvr>
                                        <p:cTn id="14" dur="10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1000" fill="hold"/>
                                        <p:tgtEl>
                                          <p:spTgt spid="9"/>
                                        </p:tgtEl>
                                        <p:attrNameLst>
                                          <p:attrName>ppt_w</p:attrName>
                                        </p:attrNameLst>
                                      </p:cBhvr>
                                      <p:tavLst>
                                        <p:tav tm="0">
                                          <p:val>
                                            <p:strVal val="#ppt_w*0.70"/>
                                          </p:val>
                                        </p:tav>
                                        <p:tav tm="100000">
                                          <p:val>
                                            <p:strVal val="#ppt_w"/>
                                          </p:val>
                                        </p:tav>
                                      </p:tavLst>
                                    </p:anim>
                                    <p:anim calcmode="lin" valueType="num">
                                      <p:cBhvr>
                                        <p:cTn id="20" dur="1000" fill="hold"/>
                                        <p:tgtEl>
                                          <p:spTgt spid="9"/>
                                        </p:tgtEl>
                                        <p:attrNameLst>
                                          <p:attrName>ppt_h</p:attrName>
                                        </p:attrNameLst>
                                      </p:cBhvr>
                                      <p:tavLst>
                                        <p:tav tm="0">
                                          <p:val>
                                            <p:strVal val="#ppt_h"/>
                                          </p:val>
                                        </p:tav>
                                        <p:tav tm="100000">
                                          <p:val>
                                            <p:strVal val="#ppt_h"/>
                                          </p:val>
                                        </p:tav>
                                      </p:tavLst>
                                    </p:anim>
                                    <p:animEffect transition="in" filter="fade">
                                      <p:cBhvr>
                                        <p:cTn id="2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323528" y="479574"/>
            <a:ext cx="8424936" cy="1569660"/>
          </a:xfrm>
          <a:prstGeom prst="rect">
            <a:avLst/>
          </a:prstGeom>
        </p:spPr>
        <p:txBody>
          <a:bodyPr wrap="square">
            <a:spAutoFit/>
          </a:bodyPr>
          <a:lstStyle/>
          <a:p>
            <a:pPr>
              <a:lnSpc>
                <a:spcPct val="150000"/>
              </a:lnSpc>
            </a:pPr>
            <a:r>
              <a:rPr lang="zh-CN" altLang="zh-CN" sz="3200" b="1" dirty="0" smtClean="0">
                <a:latin typeface="Times New Roman" pitchFamily="18" charset="0"/>
                <a:cs typeface="Times New Roman" pitchFamily="18" charset="0"/>
              </a:rPr>
              <a:t>　</a:t>
            </a:r>
            <a:r>
              <a:rPr lang="en-US" altLang="zh-CN" sz="3200" b="1" dirty="0" smtClean="0">
                <a:latin typeface="Times New Roman" pitchFamily="18" charset="0"/>
                <a:cs typeface="Times New Roman" pitchFamily="18" charset="0"/>
              </a:rPr>
              <a:t> </a:t>
            </a:r>
            <a:r>
              <a:rPr lang="zh-CN" altLang="zh-CN" sz="3200" b="1" dirty="0" smtClean="0">
                <a:latin typeface="Times New Roman" pitchFamily="18" charset="0"/>
                <a:cs typeface="Times New Roman" pitchFamily="18" charset="0"/>
              </a:rPr>
              <a:t>　</a:t>
            </a:r>
            <a:r>
              <a:rPr lang="en-US" altLang="zh-CN" sz="3200" dirty="0" smtClean="0">
                <a:latin typeface="Times New Roman" pitchFamily="18" charset="0"/>
                <a:cs typeface="Times New Roman" pitchFamily="18" charset="0"/>
              </a:rPr>
              <a:t>2.</a:t>
            </a:r>
            <a:r>
              <a:rPr lang="zh-CN" altLang="zh-CN" sz="3200" dirty="0" smtClean="0">
                <a:latin typeface="Times New Roman" pitchFamily="18" charset="0"/>
                <a:cs typeface="Times New Roman" pitchFamily="18" charset="0"/>
              </a:rPr>
              <a:t>正方形</a:t>
            </a:r>
            <a:r>
              <a:rPr lang="en-US" altLang="zh-CN" sz="3200" i="1" dirty="0" smtClean="0">
                <a:latin typeface="Times New Roman" pitchFamily="18" charset="0"/>
                <a:cs typeface="Times New Roman" pitchFamily="18" charset="0"/>
              </a:rPr>
              <a:t>A',B',C'</a:t>
            </a:r>
            <a:r>
              <a:rPr lang="zh-CN" altLang="zh-CN" sz="3200" dirty="0" smtClean="0">
                <a:latin typeface="Times New Roman" pitchFamily="18" charset="0"/>
                <a:cs typeface="Times New Roman" pitchFamily="18" charset="0"/>
              </a:rPr>
              <a:t>的面积分别是多少</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它们之间的数量关系说明了什么</a:t>
            </a:r>
            <a:r>
              <a:rPr lang="en-US" altLang="zh-CN" sz="3200" dirty="0" smtClean="0">
                <a:latin typeface="Times New Roman" pitchFamily="18" charset="0"/>
                <a:cs typeface="Times New Roman" pitchFamily="18" charset="0"/>
              </a:rPr>
              <a:t>?</a:t>
            </a:r>
            <a:endParaRPr lang="zh-CN" altLang="zh-CN" sz="3200" dirty="0">
              <a:latin typeface="Times New Roman" pitchFamily="18" charset="0"/>
              <a:cs typeface="Times New Roman" pitchFamily="18" charset="0"/>
            </a:endParaRPr>
          </a:p>
        </p:txBody>
      </p:sp>
      <p:pic>
        <p:nvPicPr>
          <p:cNvPr id="99337" name="Picture 9"/>
          <p:cNvPicPr>
            <a:picLocks noChangeAspect="1" noChangeArrowheads="1"/>
          </p:cNvPicPr>
          <p:nvPr/>
        </p:nvPicPr>
        <p:blipFill>
          <a:blip r:embed="rId1" cstate="print"/>
          <a:srcRect/>
          <a:stretch>
            <a:fillRect/>
          </a:stretch>
        </p:blipFill>
        <p:spPr bwMode="auto">
          <a:xfrm>
            <a:off x="0" y="0"/>
            <a:ext cx="114300" cy="104775"/>
          </a:xfrm>
          <a:prstGeom prst="rect">
            <a:avLst/>
          </a:prstGeom>
          <a:noFill/>
        </p:spPr>
      </p:pic>
      <p:pic>
        <p:nvPicPr>
          <p:cNvPr id="99336" name="zz3.jpg"/>
          <p:cNvPicPr>
            <a:picLocks noChangeAspect="1" noChangeArrowheads="1"/>
          </p:cNvPicPr>
          <p:nvPr/>
        </p:nvPicPr>
        <p:blipFill>
          <a:blip r:embed="rId1" cstate="print"/>
          <a:srcRect/>
          <a:stretch>
            <a:fillRect/>
          </a:stretch>
        </p:blipFill>
        <p:spPr bwMode="auto">
          <a:xfrm>
            <a:off x="0" y="0"/>
            <a:ext cx="114300" cy="104775"/>
          </a:xfrm>
          <a:prstGeom prst="rect">
            <a:avLst/>
          </a:prstGeom>
          <a:noFill/>
        </p:spPr>
      </p:pic>
      <p:pic>
        <p:nvPicPr>
          <p:cNvPr id="99335" name="Picture 7"/>
          <p:cNvPicPr>
            <a:picLocks noChangeAspect="1" noChangeArrowheads="1"/>
          </p:cNvPicPr>
          <p:nvPr/>
        </p:nvPicPr>
        <p:blipFill>
          <a:blip r:embed="rId2" cstate="print"/>
          <a:srcRect/>
          <a:stretch>
            <a:fillRect/>
          </a:stretch>
        </p:blipFill>
        <p:spPr bwMode="auto">
          <a:xfrm>
            <a:off x="0" y="0"/>
            <a:ext cx="114300" cy="104775"/>
          </a:xfrm>
          <a:prstGeom prst="rect">
            <a:avLst/>
          </a:prstGeom>
          <a:noFill/>
        </p:spPr>
      </p:pic>
      <p:pic>
        <p:nvPicPr>
          <p:cNvPr id="99334" name="zz2.jpg"/>
          <p:cNvPicPr>
            <a:picLocks noChangeAspect="1" noChangeArrowheads="1"/>
          </p:cNvPicPr>
          <p:nvPr/>
        </p:nvPicPr>
        <p:blipFill>
          <a:blip r:embed="rId2" cstate="print"/>
          <a:srcRect/>
          <a:stretch>
            <a:fillRect/>
          </a:stretch>
        </p:blipFill>
        <p:spPr bwMode="auto">
          <a:xfrm>
            <a:off x="0" y="0"/>
            <a:ext cx="114300" cy="104775"/>
          </a:xfrm>
          <a:prstGeom prst="rect">
            <a:avLst/>
          </a:prstGeom>
          <a:noFill/>
        </p:spPr>
      </p:pic>
      <p:pic>
        <p:nvPicPr>
          <p:cNvPr id="9" name="YL14.EPS" descr="id:2147501559;FounderCES"/>
          <p:cNvPicPr/>
          <p:nvPr/>
        </p:nvPicPr>
        <p:blipFill>
          <a:blip r:embed="rId3" cstate="print"/>
          <a:stretch>
            <a:fillRect/>
          </a:stretch>
        </p:blipFill>
        <p:spPr>
          <a:xfrm>
            <a:off x="4643438" y="2357430"/>
            <a:ext cx="4286280" cy="3794194"/>
          </a:xfrm>
          <a:prstGeom prst="rect">
            <a:avLst/>
          </a:prstGeom>
        </p:spPr>
      </p:pic>
      <p:sp>
        <p:nvSpPr>
          <p:cNvPr id="10" name="矩形 9"/>
          <p:cNvSpPr/>
          <p:nvPr/>
        </p:nvSpPr>
        <p:spPr>
          <a:xfrm>
            <a:off x="323528" y="2348880"/>
            <a:ext cx="4248472" cy="3539430"/>
          </a:xfrm>
          <a:prstGeom prst="rect">
            <a:avLst/>
          </a:prstGeom>
        </p:spPr>
        <p:txBody>
          <a:bodyPr wrap="square">
            <a:spAutoFit/>
          </a:bodyPr>
          <a:lstStyle/>
          <a:p>
            <a:r>
              <a:rPr lang="zh-CN" altLang="zh-CN" sz="3200" b="1" dirty="0" smtClean="0">
                <a:solidFill>
                  <a:srgbClr val="FF0000"/>
                </a:solidFill>
                <a:latin typeface="Times New Roman" pitchFamily="18" charset="0"/>
                <a:cs typeface="Times New Roman" pitchFamily="18" charset="0"/>
              </a:rPr>
              <a:t>　</a:t>
            </a:r>
            <a:r>
              <a:rPr lang="zh-CN" altLang="zh-CN" sz="3200" dirty="0" smtClean="0">
                <a:solidFill>
                  <a:srgbClr val="FF0000"/>
                </a:solidFill>
                <a:latin typeface="Times New Roman" pitchFamily="18" charset="0"/>
                <a:cs typeface="Times New Roman" pitchFamily="18" charset="0"/>
              </a:rPr>
              <a:t>正方形</a:t>
            </a:r>
            <a:r>
              <a:rPr lang="en-US" altLang="zh-CN" sz="3200" i="1" dirty="0" smtClean="0">
                <a:solidFill>
                  <a:srgbClr val="FF0000"/>
                </a:solidFill>
                <a:latin typeface="Times New Roman" pitchFamily="18" charset="0"/>
                <a:cs typeface="Times New Roman" pitchFamily="18" charset="0"/>
              </a:rPr>
              <a:t>A'</a:t>
            </a:r>
            <a:r>
              <a:rPr lang="en-US" altLang="zh-CN" sz="3200" dirty="0" smtClean="0">
                <a:solidFill>
                  <a:srgbClr val="FF0000"/>
                </a:solidFill>
                <a:latin typeface="Times New Roman" pitchFamily="18" charset="0"/>
                <a:cs typeface="Times New Roman" pitchFamily="18" charset="0"/>
              </a:rPr>
              <a:t>,</a:t>
            </a:r>
            <a:r>
              <a:rPr lang="en-US" altLang="zh-CN" sz="3200" i="1" dirty="0" smtClean="0">
                <a:solidFill>
                  <a:srgbClr val="FF0000"/>
                </a:solidFill>
                <a:latin typeface="Times New Roman" pitchFamily="18" charset="0"/>
                <a:cs typeface="Times New Roman" pitchFamily="18" charset="0"/>
              </a:rPr>
              <a:t>B'</a:t>
            </a:r>
            <a:r>
              <a:rPr lang="zh-CN" altLang="zh-CN" sz="3200" dirty="0" smtClean="0">
                <a:solidFill>
                  <a:srgbClr val="FF0000"/>
                </a:solidFill>
                <a:latin typeface="Times New Roman" pitchFamily="18" charset="0"/>
                <a:cs typeface="Times New Roman" pitchFamily="18" charset="0"/>
              </a:rPr>
              <a:t>的面积分别为</a:t>
            </a:r>
            <a:r>
              <a:rPr lang="en-US" altLang="zh-CN" sz="3200" dirty="0" smtClean="0">
                <a:solidFill>
                  <a:srgbClr val="FF0000"/>
                </a:solidFill>
                <a:latin typeface="Times New Roman" pitchFamily="18" charset="0"/>
                <a:cs typeface="Times New Roman" pitchFamily="18" charset="0"/>
              </a:rPr>
              <a:t>9</a:t>
            </a:r>
            <a:r>
              <a:rPr lang="zh-CN" altLang="zh-CN" sz="3200" dirty="0" smtClean="0">
                <a:solidFill>
                  <a:srgbClr val="FF0000"/>
                </a:solidFill>
                <a:latin typeface="Times New Roman" pitchFamily="18" charset="0"/>
                <a:cs typeface="Times New Roman" pitchFamily="18" charset="0"/>
              </a:rPr>
              <a:t>和</a:t>
            </a:r>
            <a:r>
              <a:rPr lang="en-US" altLang="zh-CN" sz="3200" dirty="0" smtClean="0">
                <a:solidFill>
                  <a:srgbClr val="FF0000"/>
                </a:solidFill>
                <a:latin typeface="Times New Roman" pitchFamily="18" charset="0"/>
                <a:cs typeface="Times New Roman" pitchFamily="18" charset="0"/>
              </a:rPr>
              <a:t>25,</a:t>
            </a:r>
            <a:r>
              <a:rPr lang="zh-CN" altLang="zh-CN" sz="3200" dirty="0" smtClean="0">
                <a:solidFill>
                  <a:srgbClr val="FF0000"/>
                </a:solidFill>
                <a:latin typeface="Times New Roman" pitchFamily="18" charset="0"/>
                <a:cs typeface="Times New Roman" pitchFamily="18" charset="0"/>
              </a:rPr>
              <a:t>通过建立边长为</a:t>
            </a:r>
            <a:r>
              <a:rPr lang="en-US" altLang="zh-CN" sz="3200" dirty="0" smtClean="0">
                <a:solidFill>
                  <a:srgbClr val="FF0000"/>
                </a:solidFill>
                <a:latin typeface="Times New Roman" pitchFamily="18" charset="0"/>
                <a:cs typeface="Times New Roman" pitchFamily="18" charset="0"/>
              </a:rPr>
              <a:t>8</a:t>
            </a:r>
            <a:r>
              <a:rPr lang="zh-CN" altLang="zh-CN" sz="3200" dirty="0" smtClean="0">
                <a:solidFill>
                  <a:srgbClr val="FF0000"/>
                </a:solidFill>
                <a:latin typeface="Times New Roman" pitchFamily="18" charset="0"/>
                <a:cs typeface="Times New Roman" pitchFamily="18" charset="0"/>
              </a:rPr>
              <a:t>的正方形</a:t>
            </a:r>
            <a:r>
              <a:rPr lang="en-US" altLang="zh-CN" sz="3200" dirty="0" smtClean="0">
                <a:solidFill>
                  <a:srgbClr val="FF0000"/>
                </a:solidFill>
                <a:latin typeface="Times New Roman" pitchFamily="18" charset="0"/>
                <a:cs typeface="Times New Roman" pitchFamily="18" charset="0"/>
              </a:rPr>
              <a:t>,</a:t>
            </a:r>
            <a:r>
              <a:rPr lang="zh-CN" altLang="zh-CN" sz="3200" dirty="0" smtClean="0">
                <a:solidFill>
                  <a:srgbClr val="FF0000"/>
                </a:solidFill>
                <a:latin typeface="Times New Roman" pitchFamily="18" charset="0"/>
                <a:cs typeface="Times New Roman" pitchFamily="18" charset="0"/>
              </a:rPr>
              <a:t>计算出正方形</a:t>
            </a:r>
            <a:r>
              <a:rPr lang="en-US" altLang="zh-CN" sz="3200" i="1" dirty="0" smtClean="0">
                <a:solidFill>
                  <a:srgbClr val="FF0000"/>
                </a:solidFill>
                <a:latin typeface="Times New Roman" pitchFamily="18" charset="0"/>
                <a:cs typeface="Times New Roman" pitchFamily="18" charset="0"/>
              </a:rPr>
              <a:t>C'</a:t>
            </a:r>
            <a:r>
              <a:rPr lang="zh-CN" altLang="zh-CN" sz="3200" dirty="0" smtClean="0">
                <a:solidFill>
                  <a:srgbClr val="FF0000"/>
                </a:solidFill>
                <a:latin typeface="Times New Roman" pitchFamily="18" charset="0"/>
                <a:cs typeface="Times New Roman" pitchFamily="18" charset="0"/>
              </a:rPr>
              <a:t>的面积为</a:t>
            </a:r>
            <a:r>
              <a:rPr lang="en-US" altLang="zh-CN" sz="3200" dirty="0" smtClean="0">
                <a:solidFill>
                  <a:srgbClr val="FF0000"/>
                </a:solidFill>
                <a:latin typeface="Times New Roman" pitchFamily="18" charset="0"/>
                <a:cs typeface="Times New Roman" pitchFamily="18" charset="0"/>
              </a:rPr>
              <a:t>64</a:t>
            </a:r>
            <a:r>
              <a:rPr lang="zh-CN" altLang="zh-CN" sz="3200" dirty="0" smtClean="0">
                <a:solidFill>
                  <a:srgbClr val="FF0000"/>
                </a:solidFill>
                <a:latin typeface="Times New Roman" pitchFamily="18" charset="0"/>
                <a:cs typeface="Times New Roman" pitchFamily="18" charset="0"/>
              </a:rPr>
              <a:t>减去四个小直角三角形面积和</a:t>
            </a:r>
            <a:r>
              <a:rPr lang="en-US" altLang="zh-CN" sz="3200" dirty="0" smtClean="0">
                <a:solidFill>
                  <a:srgbClr val="FF0000"/>
                </a:solidFill>
                <a:latin typeface="Times New Roman" pitchFamily="18" charset="0"/>
                <a:cs typeface="Times New Roman" pitchFamily="18" charset="0"/>
              </a:rPr>
              <a:t>,</a:t>
            </a:r>
            <a:r>
              <a:rPr lang="zh-CN" altLang="zh-CN" sz="3200" dirty="0" smtClean="0">
                <a:solidFill>
                  <a:srgbClr val="FF0000"/>
                </a:solidFill>
                <a:latin typeface="Times New Roman" pitchFamily="18" charset="0"/>
                <a:cs typeface="Times New Roman" pitchFamily="18" charset="0"/>
              </a:rPr>
              <a:t>也就是正方形</a:t>
            </a:r>
            <a:r>
              <a:rPr lang="en-US" altLang="zh-CN" sz="3200" i="1" dirty="0" smtClean="0">
                <a:solidFill>
                  <a:srgbClr val="FF0000"/>
                </a:solidFill>
                <a:latin typeface="Times New Roman" pitchFamily="18" charset="0"/>
                <a:cs typeface="Times New Roman" pitchFamily="18" charset="0"/>
              </a:rPr>
              <a:t>C'</a:t>
            </a:r>
            <a:r>
              <a:rPr lang="zh-CN" altLang="zh-CN" sz="3200" dirty="0" smtClean="0">
                <a:solidFill>
                  <a:srgbClr val="FF0000"/>
                </a:solidFill>
                <a:latin typeface="Times New Roman" pitchFamily="18" charset="0"/>
                <a:cs typeface="Times New Roman" pitchFamily="18" charset="0"/>
              </a:rPr>
              <a:t>的面积为</a:t>
            </a:r>
            <a:r>
              <a:rPr lang="en-US" altLang="zh-CN" sz="3200" dirty="0" smtClean="0">
                <a:solidFill>
                  <a:srgbClr val="FF0000"/>
                </a:solidFill>
                <a:latin typeface="Times New Roman" pitchFamily="18" charset="0"/>
                <a:cs typeface="Times New Roman" pitchFamily="18" charset="0"/>
              </a:rPr>
              <a:t>34.</a:t>
            </a:r>
            <a:endParaRPr lang="zh-CN" altLang="zh-CN" sz="3200"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ppt_w</p:attrName>
                                        </p:attrNameLst>
                                      </p:cBhvr>
                                      <p:tavLst>
                                        <p:tav tm="0">
                                          <p:val>
                                            <p:strVal val="#ppt_w*0.70"/>
                                          </p:val>
                                        </p:tav>
                                        <p:tav tm="100000">
                                          <p:val>
                                            <p:strVal val="#ppt_w"/>
                                          </p:val>
                                        </p:tav>
                                      </p:tavLst>
                                    </p:anim>
                                    <p:anim calcmode="lin" valueType="num">
                                      <p:cBhvr>
                                        <p:cTn id="8" dur="1000" fill="hold"/>
                                        <p:tgtEl>
                                          <p:spTgt spid="26"/>
                                        </p:tgtEl>
                                        <p:attrNameLst>
                                          <p:attrName>ppt_h</p:attrName>
                                        </p:attrNameLst>
                                      </p:cBhvr>
                                      <p:tavLst>
                                        <p:tav tm="0">
                                          <p:val>
                                            <p:strVal val="#ppt_h"/>
                                          </p:val>
                                        </p:tav>
                                        <p:tav tm="100000">
                                          <p:val>
                                            <p:strVal val="#ppt_h"/>
                                          </p:val>
                                        </p:tav>
                                      </p:tavLst>
                                    </p:anim>
                                    <p:animEffect transition="in" filter="fade">
                                      <p:cBhvr>
                                        <p:cTn id="9" dur="1000"/>
                                        <p:tgtEl>
                                          <p:spTgt spid="26"/>
                                        </p:tgtEl>
                                      </p:cBhvr>
                                    </p:animEffect>
                                  </p:childTnLst>
                                </p:cTn>
                              </p:par>
                              <p:par>
                                <p:cTn id="10" presetID="55"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1000" fill="hold"/>
                                        <p:tgtEl>
                                          <p:spTgt spid="9"/>
                                        </p:tgtEl>
                                        <p:attrNameLst>
                                          <p:attrName>ppt_w</p:attrName>
                                        </p:attrNameLst>
                                      </p:cBhvr>
                                      <p:tavLst>
                                        <p:tav tm="0">
                                          <p:val>
                                            <p:strVal val="#ppt_w*0.70"/>
                                          </p:val>
                                        </p:tav>
                                        <p:tav tm="100000">
                                          <p:val>
                                            <p:strVal val="#ppt_w"/>
                                          </p:val>
                                        </p:tav>
                                      </p:tavLst>
                                    </p:anim>
                                    <p:anim calcmode="lin" valueType="num">
                                      <p:cBhvr>
                                        <p:cTn id="13" dur="1000" fill="hold"/>
                                        <p:tgtEl>
                                          <p:spTgt spid="9"/>
                                        </p:tgtEl>
                                        <p:attrNameLst>
                                          <p:attrName>ppt_h</p:attrName>
                                        </p:attrNameLst>
                                      </p:cBhvr>
                                      <p:tavLst>
                                        <p:tav tm="0">
                                          <p:val>
                                            <p:strVal val="#ppt_h"/>
                                          </p:val>
                                        </p:tav>
                                        <p:tav tm="100000">
                                          <p:val>
                                            <p:strVal val="#ppt_h"/>
                                          </p:val>
                                        </p:tav>
                                      </p:tavLst>
                                    </p:anim>
                                    <p:animEffect transition="in" filter="fade">
                                      <p:cBhvr>
                                        <p:cTn id="14" dur="10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1000" fill="hold"/>
                                        <p:tgtEl>
                                          <p:spTgt spid="10"/>
                                        </p:tgtEl>
                                        <p:attrNameLst>
                                          <p:attrName>ppt_w</p:attrName>
                                        </p:attrNameLst>
                                      </p:cBhvr>
                                      <p:tavLst>
                                        <p:tav tm="0">
                                          <p:val>
                                            <p:strVal val="#ppt_w*0.70"/>
                                          </p:val>
                                        </p:tav>
                                        <p:tav tm="100000">
                                          <p:val>
                                            <p:strVal val="#ppt_w"/>
                                          </p:val>
                                        </p:tav>
                                      </p:tavLst>
                                    </p:anim>
                                    <p:anim calcmode="lin" valueType="num">
                                      <p:cBhvr>
                                        <p:cTn id="20" dur="1000" fill="hold"/>
                                        <p:tgtEl>
                                          <p:spTgt spid="10"/>
                                        </p:tgtEl>
                                        <p:attrNameLst>
                                          <p:attrName>ppt_h</p:attrName>
                                        </p:attrNameLst>
                                      </p:cBhvr>
                                      <p:tavLst>
                                        <p:tav tm="0">
                                          <p:val>
                                            <p:strVal val="#ppt_h"/>
                                          </p:val>
                                        </p:tav>
                                        <p:tav tm="100000">
                                          <p:val>
                                            <p:strVal val="#ppt_h"/>
                                          </p:val>
                                        </p:tav>
                                      </p:tavLst>
                                    </p:anim>
                                    <p:animEffect transition="in" filter="fade">
                                      <p:cBhvr>
                                        <p:cTn id="21"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爆炸形 1 25"/>
          <p:cNvSpPr/>
          <p:nvPr/>
        </p:nvSpPr>
        <p:spPr>
          <a:xfrm>
            <a:off x="2339752" y="260648"/>
            <a:ext cx="3240360" cy="1642348"/>
          </a:xfrm>
          <a:prstGeom prst="irregularSeal1">
            <a:avLst/>
          </a:prstGeom>
        </p:spPr>
        <p:style>
          <a:lnRef idx="3">
            <a:schemeClr val="lt1"/>
          </a:lnRef>
          <a:fillRef idx="1">
            <a:schemeClr val="accent6"/>
          </a:fillRef>
          <a:effectRef idx="1">
            <a:schemeClr val="accent6"/>
          </a:effectRef>
          <a:fontRef idx="minor">
            <a:schemeClr val="lt1"/>
          </a:fontRef>
        </p:style>
        <p:txBody>
          <a:bodyPr wrap="square">
            <a:spAutoFit/>
          </a:bodyPr>
          <a:lstStyle/>
          <a:p>
            <a:r>
              <a:rPr lang="zh-CN" altLang="zh-CN" sz="3200" b="1" dirty="0" smtClean="0">
                <a:latin typeface="Times New Roman" pitchFamily="18" charset="0"/>
                <a:cs typeface="Times New Roman" pitchFamily="18" charset="0"/>
              </a:rPr>
              <a:t>　</a:t>
            </a:r>
            <a:r>
              <a:rPr lang="zh-CN" altLang="en-US" sz="3200" b="1" dirty="0" smtClean="0">
                <a:latin typeface="Times New Roman" pitchFamily="18" charset="0"/>
                <a:cs typeface="Times New Roman" pitchFamily="18" charset="0"/>
              </a:rPr>
              <a:t>小结</a:t>
            </a:r>
            <a:endParaRPr lang="zh-CN" altLang="zh-CN" sz="3200" b="1" dirty="0">
              <a:latin typeface="Times New Roman" pitchFamily="18" charset="0"/>
              <a:cs typeface="Times New Roman" pitchFamily="18" charset="0"/>
            </a:endParaRPr>
          </a:p>
        </p:txBody>
      </p:sp>
      <p:sp>
        <p:nvSpPr>
          <p:cNvPr id="4" name="剪去对角的矩形 3"/>
          <p:cNvSpPr/>
          <p:nvPr/>
        </p:nvSpPr>
        <p:spPr>
          <a:xfrm>
            <a:off x="907976" y="2564904"/>
            <a:ext cx="6760368" cy="1761700"/>
          </a:xfrm>
          <a:prstGeom prst="snip2DiagRect">
            <a:avLst/>
          </a:prstGeom>
          <a:ln w="76200"/>
        </p:spPr>
        <p:style>
          <a:lnRef idx="3">
            <a:schemeClr val="lt1"/>
          </a:lnRef>
          <a:fillRef idx="1">
            <a:schemeClr val="accent5"/>
          </a:fillRef>
          <a:effectRef idx="1">
            <a:schemeClr val="accent5"/>
          </a:effectRef>
          <a:fontRef idx="minor">
            <a:schemeClr val="lt1"/>
          </a:fontRef>
        </p:style>
        <p:txBody>
          <a:bodyPr wrap="square">
            <a:spAutoFit/>
          </a:bodyPr>
          <a:lstStyle/>
          <a:p>
            <a:pPr>
              <a:lnSpc>
                <a:spcPct val="150000"/>
              </a:lnSpc>
            </a:pPr>
            <a:r>
              <a:rPr lang="zh-CN" altLang="zh-CN" sz="3200" b="1" dirty="0" smtClean="0">
                <a:latin typeface="Times New Roman" pitchFamily="18" charset="0"/>
                <a:cs typeface="Times New Roman" pitchFamily="18" charset="0"/>
              </a:rPr>
              <a:t>　直角三角形两条直角边长的平方和等于斜边长的平方</a:t>
            </a:r>
            <a:r>
              <a:rPr lang="en-US" altLang="zh-CN" sz="3200" b="1" dirty="0" smtClean="0">
                <a:latin typeface="Times New Roman" pitchFamily="18" charset="0"/>
                <a:cs typeface="Times New Roman" pitchFamily="18" charset="0"/>
              </a:rPr>
              <a:t>.</a:t>
            </a:r>
            <a:endParaRPr lang="zh-CN" altLang="zh-CN" sz="3200" b="1"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500034" y="1714488"/>
            <a:ext cx="8064896" cy="1077218"/>
          </a:xfrm>
          <a:prstGeom prst="rect">
            <a:avLst/>
          </a:prstGeom>
        </p:spPr>
        <p:txBody>
          <a:bodyPr wrap="square">
            <a:spAutoFit/>
          </a:bodyPr>
          <a:lstStyle/>
          <a:p>
            <a:r>
              <a:rPr lang="zh-CN" altLang="zh-CN" sz="3200" b="1" dirty="0" smtClean="0">
                <a:latin typeface="Times New Roman" pitchFamily="18" charset="0"/>
                <a:cs typeface="Times New Roman" pitchFamily="18" charset="0"/>
              </a:rPr>
              <a:t>　</a:t>
            </a:r>
            <a:r>
              <a:rPr lang="zh-CN" altLang="zh-CN" sz="3200" dirty="0" smtClean="0">
                <a:latin typeface="Times New Roman" pitchFamily="18" charset="0"/>
                <a:cs typeface="Times New Roman" pitchFamily="18" charset="0"/>
              </a:rPr>
              <a:t>对于任意直角三角形三边之间应该有什么关系</a:t>
            </a:r>
            <a:r>
              <a:rPr lang="en-US" altLang="zh-CN" sz="3200" dirty="0" smtClean="0">
                <a:latin typeface="Times New Roman" pitchFamily="18" charset="0"/>
                <a:cs typeface="Times New Roman" pitchFamily="18" charset="0"/>
              </a:rPr>
              <a:t>?</a:t>
            </a:r>
            <a:endParaRPr lang="zh-CN" altLang="zh-CN" sz="3200" dirty="0">
              <a:latin typeface="Times New Roman" pitchFamily="18" charset="0"/>
              <a:cs typeface="Times New Roman" pitchFamily="18" charset="0"/>
            </a:endParaRPr>
          </a:p>
        </p:txBody>
      </p:sp>
      <p:sp>
        <p:nvSpPr>
          <p:cNvPr id="4" name="矩形 3"/>
          <p:cNvSpPr/>
          <p:nvPr/>
        </p:nvSpPr>
        <p:spPr>
          <a:xfrm>
            <a:off x="571472" y="3571876"/>
            <a:ext cx="7992888" cy="1077218"/>
          </a:xfrm>
          <a:prstGeom prst="rect">
            <a:avLst/>
          </a:prstGeom>
        </p:spPr>
        <p:txBody>
          <a:bodyPr wrap="square">
            <a:spAutoFit/>
          </a:bodyPr>
          <a:lstStyle/>
          <a:p>
            <a:r>
              <a:rPr lang="zh-CN" altLang="zh-CN" sz="3200" dirty="0" smtClean="0">
                <a:solidFill>
                  <a:srgbClr val="FF0000"/>
                </a:solidFill>
                <a:latin typeface="Times New Roman" pitchFamily="18" charset="0"/>
                <a:cs typeface="Times New Roman" pitchFamily="18" charset="0"/>
              </a:rPr>
              <a:t>如果直角三角形两直角边长分别为</a:t>
            </a:r>
            <a:r>
              <a:rPr lang="en-US" altLang="zh-CN" sz="3200" i="1" dirty="0" smtClean="0">
                <a:solidFill>
                  <a:srgbClr val="FF0000"/>
                </a:solidFill>
                <a:latin typeface="Times New Roman" pitchFamily="18" charset="0"/>
                <a:cs typeface="Times New Roman" pitchFamily="18" charset="0"/>
              </a:rPr>
              <a:t>a,b,</a:t>
            </a:r>
            <a:r>
              <a:rPr lang="zh-CN" altLang="zh-CN" sz="3200" dirty="0" smtClean="0">
                <a:solidFill>
                  <a:srgbClr val="FF0000"/>
                </a:solidFill>
                <a:latin typeface="Times New Roman" pitchFamily="18" charset="0"/>
                <a:cs typeface="Times New Roman" pitchFamily="18" charset="0"/>
              </a:rPr>
              <a:t>斜边长为</a:t>
            </a:r>
            <a:r>
              <a:rPr lang="en-US" altLang="zh-CN" sz="3200" i="1" dirty="0" smtClean="0">
                <a:solidFill>
                  <a:srgbClr val="FF0000"/>
                </a:solidFill>
                <a:latin typeface="Times New Roman" pitchFamily="18" charset="0"/>
                <a:cs typeface="Times New Roman" pitchFamily="18" charset="0"/>
              </a:rPr>
              <a:t>c</a:t>
            </a:r>
            <a:r>
              <a:rPr lang="en-US" altLang="zh-CN" sz="3200" dirty="0" smtClean="0">
                <a:solidFill>
                  <a:srgbClr val="FF0000"/>
                </a:solidFill>
                <a:latin typeface="Times New Roman" pitchFamily="18" charset="0"/>
                <a:cs typeface="Times New Roman" pitchFamily="18" charset="0"/>
              </a:rPr>
              <a:t>,</a:t>
            </a:r>
            <a:r>
              <a:rPr lang="zh-CN" altLang="zh-CN" sz="3200" dirty="0" smtClean="0">
                <a:solidFill>
                  <a:srgbClr val="FF0000"/>
                </a:solidFill>
                <a:latin typeface="Times New Roman" pitchFamily="18" charset="0"/>
                <a:cs typeface="Times New Roman" pitchFamily="18" charset="0"/>
              </a:rPr>
              <a:t>那么</a:t>
            </a:r>
            <a:r>
              <a:rPr lang="en-US" altLang="zh-CN" sz="3200" i="1" dirty="0" smtClean="0">
                <a:solidFill>
                  <a:srgbClr val="FF0000"/>
                </a:solidFill>
                <a:latin typeface="Times New Roman" pitchFamily="18" charset="0"/>
                <a:cs typeface="Times New Roman" pitchFamily="18" charset="0"/>
              </a:rPr>
              <a:t>a</a:t>
            </a:r>
            <a:r>
              <a:rPr lang="en-US" altLang="zh-CN" sz="3200" baseline="30000" dirty="0" smtClean="0">
                <a:solidFill>
                  <a:srgbClr val="FF0000"/>
                </a:solidFill>
                <a:latin typeface="Times New Roman" pitchFamily="18" charset="0"/>
                <a:cs typeface="Times New Roman" pitchFamily="18" charset="0"/>
              </a:rPr>
              <a:t>2</a:t>
            </a:r>
            <a:r>
              <a:rPr lang="en-US" altLang="zh-CN" sz="3200" i="1" dirty="0" smtClean="0">
                <a:solidFill>
                  <a:srgbClr val="FF0000"/>
                </a:solidFill>
                <a:latin typeface="Times New Roman" pitchFamily="18" charset="0"/>
                <a:cs typeface="Times New Roman" pitchFamily="18" charset="0"/>
              </a:rPr>
              <a:t>+b</a:t>
            </a:r>
            <a:r>
              <a:rPr lang="en-US" altLang="zh-CN" sz="3200" baseline="30000" dirty="0" smtClean="0">
                <a:solidFill>
                  <a:srgbClr val="FF0000"/>
                </a:solidFill>
                <a:latin typeface="Times New Roman" pitchFamily="18" charset="0"/>
                <a:cs typeface="Times New Roman" pitchFamily="18" charset="0"/>
              </a:rPr>
              <a:t>2</a:t>
            </a:r>
            <a:r>
              <a:rPr lang="en-US" altLang="zh-CN" sz="3200" i="1" dirty="0" smtClean="0">
                <a:solidFill>
                  <a:srgbClr val="FF0000"/>
                </a:solidFill>
                <a:latin typeface="Times New Roman" pitchFamily="18" charset="0"/>
                <a:cs typeface="Times New Roman" pitchFamily="18" charset="0"/>
              </a:rPr>
              <a:t>=c</a:t>
            </a:r>
            <a:r>
              <a:rPr lang="en-US" altLang="zh-CN" sz="3200" baseline="30000" dirty="0" smtClean="0">
                <a:solidFill>
                  <a:srgbClr val="FF0000"/>
                </a:solidFill>
                <a:latin typeface="Times New Roman" pitchFamily="18" charset="0"/>
                <a:cs typeface="Times New Roman" pitchFamily="18" charset="0"/>
              </a:rPr>
              <a:t>2</a:t>
            </a:r>
            <a:r>
              <a:rPr lang="en-US" altLang="zh-CN" sz="3200" dirty="0" smtClean="0">
                <a:solidFill>
                  <a:srgbClr val="FF0000"/>
                </a:solidFill>
                <a:latin typeface="Times New Roman" pitchFamily="18" charset="0"/>
                <a:cs typeface="Times New Roman" pitchFamily="18" charset="0"/>
              </a:rPr>
              <a:t>.</a:t>
            </a:r>
            <a:endParaRPr lang="zh-CN" altLang="zh-CN" sz="3200" dirty="0" smtClean="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ppt_w</p:attrName>
                                        </p:attrNameLst>
                                      </p:cBhvr>
                                      <p:tavLst>
                                        <p:tav tm="0">
                                          <p:val>
                                            <p:strVal val="#ppt_w*0.70"/>
                                          </p:val>
                                        </p:tav>
                                        <p:tav tm="100000">
                                          <p:val>
                                            <p:strVal val="#ppt_w"/>
                                          </p:val>
                                        </p:tav>
                                      </p:tavLst>
                                    </p:anim>
                                    <p:anim calcmode="lin" valueType="num">
                                      <p:cBhvr>
                                        <p:cTn id="8" dur="1000" fill="hold"/>
                                        <p:tgtEl>
                                          <p:spTgt spid="26"/>
                                        </p:tgtEl>
                                        <p:attrNameLst>
                                          <p:attrName>ppt_h</p:attrName>
                                        </p:attrNameLst>
                                      </p:cBhvr>
                                      <p:tavLst>
                                        <p:tav tm="0">
                                          <p:val>
                                            <p:strVal val="#ppt_h"/>
                                          </p:val>
                                        </p:tav>
                                        <p:tav tm="100000">
                                          <p:val>
                                            <p:strVal val="#ppt_h"/>
                                          </p:val>
                                        </p:tav>
                                      </p:tavLst>
                                    </p:anim>
                                    <p:animEffect transition="in" filter="fade">
                                      <p:cBhvr>
                                        <p:cTn id="9" dur="1000"/>
                                        <p:tgtEl>
                                          <p:spTgt spid="26"/>
                                        </p:tgtEl>
                                      </p:cBhvr>
                                    </p:animEffect>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dissolv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utoUpdateAnimBg="0"/>
      <p:bldP spid="4" grpId="0" autoUpdateAnimBg="0"/>
    </p:bld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2008</Words>
  <Application>Kingsoft Office WPP</Application>
  <PresentationFormat>全屏显示(4:3)</PresentationFormat>
  <Paragraphs>135</Paragraphs>
  <Slides>18</Slides>
  <Notes>1</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18</vt:i4>
      </vt:variant>
    </vt:vector>
  </HeadingPairs>
  <TitlesOfParts>
    <vt:vector size="20" baseType="lpstr">
      <vt:lpstr>默认设计模板</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数学备课大师【全免费】</dc:title>
  <dc:creator>数学备课大师【全免费】</dc:creator>
  <dc:description>数学备课大师【全免费】</dc:description>
  <cp:lastModifiedBy>Administrator</cp:lastModifiedBy>
  <cp:revision>数学备课大师【全免费】</cp:revision>
  <dcterms:created xsi:type="dcterms:W3CDTF">2015-11-21T07:20:00Z</dcterms:created>
  <dcterms:modified xsi:type="dcterms:W3CDTF">2017-02-07T05:49:38Z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y fmtid="{64440492-4C8B-11D1-8B70-080036B11A03}" pid="4">
    <vt:lpwstr>数学备课大师【全免费】</vt:lpwstr>
  </property>
</Properties>
</file>