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3"/>
    <p:sldId id="283" r:id="rId4"/>
    <p:sldId id="278" r:id="rId5"/>
    <p:sldId id="306" r:id="rId6"/>
    <p:sldId id="324" r:id="rId7"/>
    <p:sldId id="307" r:id="rId8"/>
    <p:sldId id="323" r:id="rId9"/>
    <p:sldId id="269" r:id="rId10"/>
    <p:sldId id="296" r:id="rId11"/>
    <p:sldId id="319" r:id="rId12"/>
    <p:sldId id="314" r:id="rId13"/>
    <p:sldId id="322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1" d="100"/>
          <a:sy n="61" d="100"/>
        </p:scale>
        <p:origin x="-13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oleObject" Target="../embeddings/oleObject21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25.png"/><Relationship Id="rId2" Type="http://schemas.openxmlformats.org/officeDocument/2006/relationships/image" Target="../media/image24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25.bin"/><Relationship Id="rId7" Type="http://schemas.openxmlformats.org/officeDocument/2006/relationships/image" Target="../media/image32.wmf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3.bin"/><Relationship Id="rId3" Type="http://schemas.openxmlformats.org/officeDocument/2006/relationships/image" Target="../media/image30.png"/><Relationship Id="rId2" Type="http://schemas.openxmlformats.org/officeDocument/2006/relationships/image" Target="../media/image29.wmf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.wav"/><Relationship Id="rId10" Type="http://schemas.openxmlformats.org/officeDocument/2006/relationships/oleObject" Target="../embeddings/oleObject26.bin"/><Relationship Id="rId1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28.bin"/><Relationship Id="rId3" Type="http://schemas.openxmlformats.org/officeDocument/2006/relationships/image" Target="../media/image35.png"/><Relationship Id="rId2" Type="http://schemas.openxmlformats.org/officeDocument/2006/relationships/image" Target="../media/image34.wmf"/><Relationship Id="rId1" Type="http://schemas.openxmlformats.org/officeDocument/2006/relationships/oleObject" Target="../embeddings/oleObject2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7.wmf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9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7" Type="http://schemas.openxmlformats.org/officeDocument/2006/relationships/vmlDrawing" Target="../drawings/vmlDrawing4.vml"/><Relationship Id="rId16" Type="http://schemas.openxmlformats.org/officeDocument/2006/relationships/slideLayout" Target="../slideLayouts/slideLayout2.xml"/><Relationship Id="rId15" Type="http://schemas.openxmlformats.org/officeDocument/2006/relationships/oleObject" Target="../embeddings/oleObject15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10" Type="http://schemas.openxmlformats.org/officeDocument/2006/relationships/image" Target="../media/image18.wmf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23.png"/><Relationship Id="rId5" Type="http://schemas.openxmlformats.org/officeDocument/2006/relationships/image" Target="../media/image2.jpeg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第十七章　勾股定理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17.1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勾股定理</a:t>
            </a:r>
            <a:r>
              <a:rPr lang="zh-CN" altLang="en-US" sz="36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3600" b="1" dirty="0" smtClean="0">
                <a:solidFill>
                  <a:srgbClr val="7030A0"/>
                </a:solidFill>
                <a:latin typeface="+mj-lt"/>
              </a:rPr>
              <a:t>3</a:t>
            </a:r>
            <a:r>
              <a:rPr lang="zh-CN" altLang="en-US" sz="36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520" y="3068960"/>
            <a:ext cx="5040560" cy="304865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数轴上正方形的对角线长为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由图可知表示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的点和点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之间的距离为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</a:t>
            </a:r>
            <a:r>
              <a:rPr lang="zh-CN" altLang="en-US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∴点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表示的数是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.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3528" y="764704"/>
            <a:ext cx="8568952" cy="200906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/>
              <a:t>　</a:t>
            </a:r>
            <a:r>
              <a:rPr lang="en-US" altLang="zh-CN" sz="2800" dirty="0" smtClean="0"/>
              <a:t>2.</a:t>
            </a:r>
            <a:r>
              <a:rPr lang="zh-CN" altLang="zh-CN" sz="2800" dirty="0" smtClean="0"/>
              <a:t>如图所示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以数轴的单位长度线段为边作一个正方形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以表示数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的点为圆心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正方形对角线长为半径画弧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交数轴于点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则点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/>
              <a:t>表示的数是　</a:t>
            </a:r>
            <a:r>
              <a:rPr lang="en-US" altLang="zh-CN" sz="2800" dirty="0" smtClean="0"/>
              <a:t>(</a:t>
            </a:r>
            <a:r>
              <a:rPr lang="zh-CN" altLang="zh-CN" sz="2800" dirty="0" smtClean="0"/>
              <a:t>　　</a:t>
            </a:r>
            <a:r>
              <a:rPr lang="en-US" altLang="zh-CN" sz="2800" dirty="0" smtClean="0"/>
              <a:t>)</a:t>
            </a:r>
            <a:endParaRPr lang="zh-CN" altLang="zh-CN" sz="2800" dirty="0" smtClean="0"/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1484784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683568" y="2132856"/>
          <a:ext cx="763284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73152000" imgH="5181600" progId="Equation.DSMT4">
                  <p:embed/>
                </p:oleObj>
              </mc:Choice>
              <mc:Fallback>
                <p:oleObj name="Equation" r:id="rId1" imgW="73152000" imgH="51816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3568" y="2132856"/>
                        <a:ext cx="7632848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660" r="15094" b="6666"/>
          <a:stretch>
            <a:fillRect/>
          </a:stretch>
        </p:blipFill>
        <p:spPr bwMode="auto">
          <a:xfrm>
            <a:off x="5500694" y="4500570"/>
            <a:ext cx="316835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571736" y="5357826"/>
          <a:ext cx="867757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13716000" imgH="5181600" progId="Equation.DSMT4">
                  <p:embed/>
                </p:oleObj>
              </mc:Choice>
              <mc:Fallback>
                <p:oleObj name="Equation" r:id="rId4" imgW="13716000" imgH="51816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71736" y="5357826"/>
                        <a:ext cx="867757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643174" y="4786322"/>
          <a:ext cx="597304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6" imgW="9448800" imgH="5181600" progId="Equation.DSMT4">
                  <p:embed/>
                </p:oleObj>
              </mc:Choice>
              <mc:Fallback>
                <p:oleObj name="Equation" r:id="rId6" imgW="9448800" imgH="51816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43174" y="4786322"/>
                        <a:ext cx="597304" cy="504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285984" y="3786190"/>
          <a:ext cx="15398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8" imgW="24384000" imgH="5791200" progId="Equation.DSMT4">
                  <p:embed/>
                </p:oleObj>
              </mc:Choice>
              <mc:Fallback>
                <p:oleObj name="Equation" r:id="rId8" imgW="24384000" imgH="57912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5984" y="3786190"/>
                        <a:ext cx="1539875" cy="565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87675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数轴上点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所表示的数为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029104"/>
            <a:ext cx="8424936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图中直角三角形的两直角边长为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1,2,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∴斜边长为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∴表示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的点和点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之间的距离为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-1+      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-1+       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9" name="Object 1"/>
          <p:cNvGraphicFramePr>
            <a:graphicFrameLocks noChangeAspect="1"/>
          </p:cNvGraphicFramePr>
          <p:nvPr/>
        </p:nvGraphicFramePr>
        <p:xfrm>
          <a:off x="971600" y="4997107"/>
          <a:ext cx="20161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21336000" imgH="6096000" progId="Equation.DSMT4">
                  <p:embed/>
                </p:oleObj>
              </mc:Choice>
              <mc:Fallback>
                <p:oleObj name="Equation" r:id="rId1" imgW="21336000" imgH="6096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600" y="4997107"/>
                        <a:ext cx="2016125" cy="523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1428728" y="2422599"/>
            <a:ext cx="6095600" cy="129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971600" y="5645179"/>
          <a:ext cx="5175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4" imgW="5486400" imgH="5486400" progId="Equation.DSMT4">
                  <p:embed/>
                </p:oleObj>
              </mc:Choice>
              <mc:Fallback>
                <p:oleObj name="Equation" r:id="rId4" imgW="5486400" imgH="54864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5645179"/>
                        <a:ext cx="517525" cy="4714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5715008" y="5643578"/>
          <a:ext cx="51911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6" imgW="5486400" imgH="5486400" progId="Equation.DSMT4">
                  <p:embed/>
                </p:oleObj>
              </mc:Choice>
              <mc:Fallback>
                <p:oleObj name="Equation" r:id="rId6" imgW="5486400" imgH="54864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5008" y="5643578"/>
                        <a:ext cx="519112" cy="4714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259632" y="1615778"/>
          <a:ext cx="1440160" cy="589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8" imgW="12496800" imgH="5486400" progId="Equation.DSMT4">
                  <p:embed/>
                </p:oleObj>
              </mc:Choice>
              <mc:Fallback>
                <p:oleObj name="Equation" r:id="rId8" imgW="12496800" imgH="54864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59632" y="1615778"/>
                        <a:ext cx="1440160" cy="58908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857620" y="5643578"/>
          <a:ext cx="5191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0" imgW="5486400" imgH="5486400" progId="Equation.DSMT4">
                  <p:embed/>
                </p:oleObj>
              </mc:Choice>
              <mc:Fallback>
                <p:oleObj name="Equation" r:id="rId10" imgW="5486400" imgH="54864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7620" y="5643578"/>
                        <a:ext cx="519113" cy="4714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512" y="2348880"/>
            <a:ext cx="83529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是红莲高出水面部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是红莲入泥处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=(1+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故这里的水深为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m.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1520" y="692696"/>
            <a:ext cx="8568952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4.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在平静的湖面上有一支红莲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高出水面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 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一阵风吹来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红莲吹到一边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花朵齐及水面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已知红莲移动的水平距离为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 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求这里的水深是多少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545307" y="5013176"/>
          <a:ext cx="362397" cy="642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5307" y="5013176"/>
                        <a:ext cx="362397" cy="64239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图片 12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72198" y="3000372"/>
            <a:ext cx="2828131" cy="223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0" y="5013176"/>
          <a:ext cx="3619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819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0" y="5013176"/>
                        <a:ext cx="361950" cy="642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动作按钮: 第一张 10">
            <a:hlinkClick r:id="" action="ppaction://hlinkshowjump?jump=firstslide" highlightClick="1"/>
          </p:cNvPr>
          <p:cNvSpPr/>
          <p:nvPr/>
        </p:nvSpPr>
        <p:spPr>
          <a:xfrm>
            <a:off x="7000892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571308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我们知道数轴上的点有的表示有理数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有的表示无理数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你能在数轴上找到表示的点吗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表示的点呢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3211079" y="116632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找一找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7" name="图片 6" descr="t0170f69ed7db794f46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tretch>
            <a:fillRect/>
          </a:stretch>
        </p:blipFill>
        <p:spPr>
          <a:xfrm>
            <a:off x="1547664" y="1844824"/>
            <a:ext cx="5904656" cy="3533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42844" y="3571876"/>
            <a:ext cx="8208912" cy="2553891"/>
          </a:xfrm>
          <a:prstGeom prst="roundRect">
            <a:avLst/>
          </a:prstGeom>
          <a:noFill/>
          <a:ln w="76200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证明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A'B'C'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C=</a:t>
            </a:r>
            <a:r>
              <a:rPr lang="zh-CN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C'=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90°,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根据勾股定理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BC=                   </a:t>
            </a:r>
            <a:r>
              <a:rPr lang="zh-CN" altLang="en-US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，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B'C'=                    .</a:t>
            </a:r>
            <a:endParaRPr lang="zh-CN" altLang="zh-CN" sz="2400" i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又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AB=A'B',AC=A'C',</a:t>
            </a:r>
            <a:endParaRPr lang="zh-CN" altLang="zh-CN" sz="2400" i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BC=B'C'.</a:t>
            </a:r>
            <a:endParaRPr lang="zh-CN" altLang="zh-CN" sz="2400" i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∴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≌△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A'B'C'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(SSS).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284455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A'B'C'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i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C=</a:t>
            </a:r>
            <a:r>
              <a:rPr lang="zh-CN" altLang="zh-CN" sz="2400" i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C'=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90°,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AB=A'B'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AC=A'C'.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:Rt△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≌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A'B'C'.</a:t>
            </a:r>
            <a:endParaRPr lang="zh-CN" altLang="zh-CN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51520" y="1412776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要证明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≌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A'B'C'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难以找到锐角对应相等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只有找第三边相等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发现可以根据勾股定理得到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                                                          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容易得到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BC=B'C'.</a:t>
            </a:r>
            <a:endParaRPr lang="zh-CN" altLang="zh-CN" sz="2400" i="1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00034" y="2643182"/>
          <a:ext cx="25431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29870400" imgH="6400800" progId="Equation.DSMT4">
                  <p:embed/>
                </p:oleObj>
              </mc:Choice>
              <mc:Fallback>
                <p:oleObj name="Equation" r:id="rId2" imgW="29870400" imgH="6400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034" y="2643182"/>
                        <a:ext cx="2543175" cy="530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/>
          <p:cNvPicPr/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86446" y="3429000"/>
            <a:ext cx="305983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286116" y="2643182"/>
          <a:ext cx="24574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32918400" imgH="6096000" progId="Equation.DSMT4">
                  <p:embed/>
                </p:oleObj>
              </mc:Choice>
              <mc:Fallback>
                <p:oleObj name="Equation" r:id="rId5" imgW="32918400" imgH="60960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6116" y="2643182"/>
                        <a:ext cx="2457450" cy="504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214414" y="4429132"/>
          <a:ext cx="1521629" cy="46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7" imgW="20116800" imgH="6096000" progId="Equation.DSMT4">
                  <p:embed/>
                </p:oleObj>
              </mc:Choice>
              <mc:Fallback>
                <p:oleObj name="Equation" r:id="rId7" imgW="20116800" imgH="60960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4414" y="4429132"/>
                        <a:ext cx="1521629" cy="461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857620" y="4429132"/>
          <a:ext cx="1625606" cy="480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9" imgW="22860000" imgH="6096000" progId="Equation.DSMT4">
                  <p:embed/>
                </p:oleObj>
              </mc:Choice>
              <mc:Fallback>
                <p:oleObj name="Equation" r:id="rId9" imgW="22860000" imgH="60960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57620" y="4429132"/>
                        <a:ext cx="1625606" cy="48087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1268760"/>
            <a:ext cx="8568952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我们知道数轴上的点有的表示有理数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有的表示无理数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你能在数轴上找到表示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的点吗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的点呢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5085184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是以数轴的单位长度为边的正方形的对角线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以数轴的原点为圆心、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长为半径画弧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交数轴正半轴于点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表示的数是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43108" y="3143248"/>
            <a:ext cx="507209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8064" y="1988840"/>
          <a:ext cx="644550" cy="574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5791200" imgH="5181600" progId="Equation.DSMT4">
                  <p:embed/>
                </p:oleObj>
              </mc:Choice>
              <mc:Fallback>
                <p:oleObj name="Equation" r:id="rId2" imgW="5791200" imgH="51816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8064" y="1988840"/>
                        <a:ext cx="644550" cy="57437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4" name="Object 4"/>
          <p:cNvGraphicFramePr>
            <a:graphicFrameLocks noChangeAspect="1"/>
          </p:cNvGraphicFramePr>
          <p:nvPr/>
        </p:nvGraphicFramePr>
        <p:xfrm>
          <a:off x="4139952" y="5877272"/>
          <a:ext cx="6445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5791200" imgH="5181600" progId="Equation.DSMT4">
                  <p:embed/>
                </p:oleObj>
              </mc:Choice>
              <mc:Fallback>
                <p:oleObj name="Equation" r:id="rId4" imgW="5791200" imgH="51816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39952" y="5877272"/>
                        <a:ext cx="644525" cy="574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5" name="Object 5"/>
          <p:cNvGraphicFramePr>
            <a:graphicFrameLocks noChangeAspect="1"/>
          </p:cNvGraphicFramePr>
          <p:nvPr/>
        </p:nvGraphicFramePr>
        <p:xfrm>
          <a:off x="7812360" y="1988840"/>
          <a:ext cx="78105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7010400" imgH="5486400" progId="Equation.DSMT4">
                  <p:embed/>
                </p:oleObj>
              </mc:Choice>
              <mc:Fallback>
                <p:oleObj name="Equation" r:id="rId5" imgW="7010400" imgH="5486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12360" y="1988840"/>
                        <a:ext cx="781050" cy="6080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十二角星 11"/>
          <p:cNvSpPr/>
          <p:nvPr/>
        </p:nvSpPr>
        <p:spPr>
          <a:xfrm>
            <a:off x="3211079" y="247000"/>
            <a:ext cx="2657065" cy="1093768"/>
          </a:xfrm>
          <a:prstGeom prst="star12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找一找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8487f95e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 t="29649" r="37824" b="33223"/>
          <a:stretch>
            <a:fillRect/>
          </a:stretch>
        </p:blipFill>
        <p:spPr>
          <a:xfrm>
            <a:off x="755576" y="4644425"/>
            <a:ext cx="4703709" cy="1147246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4427984" y="4221088"/>
            <a:ext cx="0" cy="1749974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23528" y="260648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找到长为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的线段所在的直角三角形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085" name="Object 5"/>
          <p:cNvGraphicFramePr>
            <a:graphicFrameLocks noChangeAspect="1"/>
          </p:cNvGraphicFramePr>
          <p:nvPr/>
        </p:nvGraphicFramePr>
        <p:xfrm>
          <a:off x="2699792" y="188640"/>
          <a:ext cx="78105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7010400" imgH="5486400" progId="Equation.DSMT4">
                  <p:embed/>
                </p:oleObj>
              </mc:Choice>
              <mc:Fallback>
                <p:oleObj name="Equation" r:id="rId2" imgW="7010400" imgH="5486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99792" y="188640"/>
                        <a:ext cx="781050" cy="6080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51520" y="980728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在数轴上找到点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=3;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536" y="1628800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作直线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垂直于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上取一点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=2;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2276872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以原点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为圆心、以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为半径作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弧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弧与数轴交于点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即为表示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2000" y="5733256"/>
            <a:ext cx="4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3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283968" y="5292497"/>
            <a:ext cx="229449" cy="16406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16016" y="4284385"/>
            <a:ext cx="4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3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283968" y="4221088"/>
            <a:ext cx="229449" cy="16406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15616" y="3573016"/>
            <a:ext cx="3600400" cy="3284984"/>
          </a:xfrm>
          <a:prstGeom prst="ellipse">
            <a:avLst/>
          </a:prstGeom>
          <a:noFill/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1493" name="Object 5"/>
          <p:cNvGraphicFramePr>
            <a:graphicFrameLocks noChangeAspect="1"/>
          </p:cNvGraphicFramePr>
          <p:nvPr/>
        </p:nvGraphicFramePr>
        <p:xfrm>
          <a:off x="6572264" y="2714620"/>
          <a:ext cx="78105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4" imgW="7010400" imgH="5486400" progId="Equation.DSMT4">
                  <p:embed/>
                </p:oleObj>
              </mc:Choice>
              <mc:Fallback>
                <p:oleObj name="Equation" r:id="rId4" imgW="7010400" imgH="54864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572264" y="2714620"/>
                        <a:ext cx="781050" cy="6080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6" grpId="0"/>
      <p:bldP spid="17" grpId="0"/>
      <p:bldP spid="20" grpId="0"/>
      <p:bldP spid="21" grpId="0" animBg="1"/>
      <p:bldP spid="26" grpId="0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259632" y="260648"/>
            <a:ext cx="1944216" cy="646986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539552" y="1220401"/>
            <a:ext cx="5818398" cy="624423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在数轴上表示无理数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的步骤：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395536" y="2293253"/>
            <a:ext cx="7992888" cy="991731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利用勾股定理拆分出哪两条线段长的平方和等于所画线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斜边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长的平方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注意一般其中两条线段的长是整数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剪去对角的矩形 5"/>
          <p:cNvSpPr/>
          <p:nvPr/>
        </p:nvSpPr>
        <p:spPr>
          <a:xfrm>
            <a:off x="395536" y="3814142"/>
            <a:ext cx="8064896" cy="550962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②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以数轴原点为直角三角形斜边的顶点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构造直角三角形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323528" y="4885541"/>
            <a:ext cx="8208912" cy="991731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以数轴原点为圆心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以斜边长为半径画弧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即可在数轴上找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到表示该无理数的点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300192" y="908720"/>
            <a:ext cx="237626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012160" y="620688"/>
            <a:ext cx="244827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323528" y="188640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i="1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=90°,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=60°,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=4,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的面积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6" name="zz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4" name="zz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14282" y="1268760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延长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交于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=60°,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=30°.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=8,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=8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-4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=48,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  =  4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altLang="zh-CN" sz="2800" i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   =2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AB·BE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CD·DE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1520" y="5301208"/>
            <a:ext cx="7392314" cy="1328023"/>
          </a:xfrm>
          <a:prstGeom prst="round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[</a:t>
            </a:r>
            <a:r>
              <a:rPr lang="zh-CN" altLang="zh-CN" sz="2400" dirty="0" smtClean="0">
                <a:solidFill>
                  <a:srgbClr val="FF0000"/>
                </a:solidFill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</a:rPr>
              <a:t>]</a:t>
            </a:r>
            <a:r>
              <a:rPr lang="zh-CN" altLang="zh-CN" sz="2400" dirty="0" smtClean="0"/>
              <a:t>不规则图形的面积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可转化为特殊图形求解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本题通过将图形转化为直角三角形的方法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把四边形面积转化为三角形面积之差</a:t>
            </a:r>
            <a:r>
              <a:rPr lang="en-US" altLang="zh-CN" sz="2400" dirty="0" smtClean="0"/>
              <a:t>.</a:t>
            </a:r>
            <a:endParaRPr lang="zh-CN" altLang="zh-CN" sz="2400" dirty="0"/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5286380" y="3286124"/>
          <a:ext cx="757238" cy="589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5" imgW="7620000" imgH="5486400" progId="Equation.DSMT4">
                  <p:embed/>
                </p:oleObj>
              </mc:Choice>
              <mc:Fallback>
                <p:oleObj name="Equation" r:id="rId5" imgW="7620000" imgH="5486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86380" y="3286124"/>
                        <a:ext cx="757238" cy="58908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6684963" y="3286125"/>
          <a:ext cx="604837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7" imgW="6096000" imgH="5486400" progId="Equation.DSMT4">
                  <p:embed/>
                </p:oleObj>
              </mc:Choice>
              <mc:Fallback>
                <p:oleObj name="Equation" r:id="rId7" imgW="6096000" imgH="5486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84963" y="3286125"/>
                        <a:ext cx="604837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6357950" y="3929066"/>
          <a:ext cx="604837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9" imgW="6096000" imgH="5486400" progId="Equation.DSMT4">
                  <p:embed/>
                </p:oleObj>
              </mc:Choice>
              <mc:Fallback>
                <p:oleObj name="Equation" r:id="rId9" imgW="6096000" imgH="5486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57950" y="3929066"/>
                        <a:ext cx="604837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5072066" y="3929066"/>
          <a:ext cx="69532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11" imgW="7010400" imgH="5181600" progId="Equation.DSMT4">
                  <p:embed/>
                </p:oleObj>
              </mc:Choice>
              <mc:Fallback>
                <p:oleObj name="Equation" r:id="rId11" imgW="7010400" imgH="51816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72066" y="3929066"/>
                        <a:ext cx="695325" cy="557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857752" y="4429132"/>
          <a:ext cx="357190" cy="922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3" imgW="3657600" imgH="9448800" progId="Equation.DSMT4">
                  <p:embed/>
                </p:oleObj>
              </mc:Choice>
              <mc:Fallback>
                <p:oleObj name="Equation" r:id="rId13" imgW="3657600" imgH="944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57752" y="4429132"/>
                        <a:ext cx="357190" cy="9227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42" name="Object 10"/>
          <p:cNvGraphicFramePr>
            <a:graphicFrameLocks noChangeAspect="1"/>
          </p:cNvGraphicFramePr>
          <p:nvPr/>
        </p:nvGraphicFramePr>
        <p:xfrm>
          <a:off x="6357950" y="4429132"/>
          <a:ext cx="357188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5" imgW="3657600" imgH="9448800" progId="Equation.DSMT4">
                  <p:embed/>
                </p:oleObj>
              </mc:Choice>
              <mc:Fallback>
                <p:oleObj name="Equation" r:id="rId15" imgW="3657600" imgH="9448800" progId="Equation.DSMT4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57950" y="4429132"/>
                        <a:ext cx="357188" cy="9223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1520" y="1834639"/>
            <a:ext cx="8568952" cy="153233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/>
              <a:t> 　</a:t>
            </a:r>
            <a:r>
              <a:rPr lang="en-US" altLang="zh-CN" sz="2800" dirty="0" smtClean="0"/>
              <a:t>1.</a:t>
            </a:r>
            <a:r>
              <a:rPr lang="zh-CN" altLang="zh-CN" sz="2800" dirty="0" smtClean="0"/>
              <a:t>用勾股定理在数轴上表示无理数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构造长为无理数的线段放在直角三角形中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有时是直角边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有时是斜边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</p:txBody>
      </p:sp>
      <p:sp>
        <p:nvSpPr>
          <p:cNvPr id="4" name="圆角矩形 3"/>
          <p:cNvSpPr/>
          <p:nvPr/>
        </p:nvSpPr>
        <p:spPr>
          <a:xfrm>
            <a:off x="251520" y="3840882"/>
            <a:ext cx="8568952" cy="153233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/>
              <a:t>2.</a:t>
            </a:r>
            <a:r>
              <a:rPr lang="zh-CN" altLang="zh-CN" sz="2800" dirty="0" smtClean="0"/>
              <a:t>求不规则图形的面积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应用割补法把图形分解为特殊图形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四边形中常常通过作辅助线构造直角三角形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以利用勾股定理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</p:txBody>
      </p:sp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000892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4282" y="1071546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长方形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OABC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长为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长为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1,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在数轴上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以原点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为圆心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的长为半径画弧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交数轴正半轴于一点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则这个点表示的实数是</a:t>
            </a:r>
            <a:r>
              <a:rPr lang="zh-CN" altLang="zh-CN" sz="2400" dirty="0" smtClean="0"/>
              <a:t>　　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　　</a:t>
            </a:r>
            <a:r>
              <a:rPr lang="en-US" altLang="zh-CN" sz="2400" dirty="0" smtClean="0"/>
              <a:t>)</a:t>
            </a:r>
            <a:endParaRPr lang="en-US" altLang="zh-CN" sz="2400" dirty="0" smtClean="0"/>
          </a:p>
          <a:p>
            <a:endParaRPr lang="zh-CN" altLang="zh-CN" sz="2400" dirty="0"/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718338" y="2255553"/>
          <a:ext cx="56197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59436000" imgH="5486400" progId="Equation.DSMT4">
                  <p:embed/>
                </p:oleObj>
              </mc:Choice>
              <mc:Fallback>
                <p:oleObj name="Equation" r:id="rId1" imgW="59436000" imgH="54864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8338" y="2255553"/>
                        <a:ext cx="5619750" cy="469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214818"/>
            <a:ext cx="8208912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∵长方形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OABC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的长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OA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宽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∴由勾股定理得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∴这个点表示的数是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1952" y="1834335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997325" y="4910138"/>
          <a:ext cx="42148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53035200" imgH="6400800" progId="Equation.DSMT4">
                  <p:embed/>
                </p:oleObj>
              </mc:Choice>
              <mc:Fallback>
                <p:oleObj name="Equation" r:id="rId3" imgW="53035200" imgH="6400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7325" y="4910138"/>
                        <a:ext cx="4214813" cy="461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16" name="Picture 10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pic>
        <p:nvPicPr>
          <p:cNvPr id="18" name="图片 17"/>
          <p:cNvPicPr/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714612" y="2928934"/>
            <a:ext cx="378621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1926</Words>
  <Application>Kingsoft Office WPP</Application>
  <PresentationFormat>全屏显示(4:3)</PresentationFormat>
  <Paragraphs>109</Paragraphs>
  <Slides>12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