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3"/>
    <p:sldId id="283" r:id="rId4"/>
    <p:sldId id="278" r:id="rId5"/>
    <p:sldId id="328" r:id="rId6"/>
    <p:sldId id="329" r:id="rId7"/>
    <p:sldId id="327" r:id="rId8"/>
    <p:sldId id="326" r:id="rId9"/>
    <p:sldId id="325" r:id="rId10"/>
    <p:sldId id="324" r:id="rId11"/>
    <p:sldId id="307" r:id="rId12"/>
    <p:sldId id="323" r:id="rId13"/>
    <p:sldId id="269" r:id="rId14"/>
    <p:sldId id="296" r:id="rId15"/>
    <p:sldId id="322" r:id="rId16"/>
    <p:sldId id="319" r:id="rId17"/>
    <p:sldId id="314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D0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598" autoAdjust="0"/>
    <p:restoredTop sz="94614" autoAdjust="0"/>
  </p:normalViewPr>
  <p:slideViewPr>
    <p:cSldViewPr>
      <p:cViewPr varScale="1">
        <p:scale>
          <a:sx n="66" d="100"/>
          <a:sy n="66" d="100"/>
        </p:scale>
        <p:origin x="-106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0DA02-8245-483F-B186-669594630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audio" Target="../media/audio1.wav"/><Relationship Id="rId7" Type="http://schemas.openxmlformats.org/officeDocument/2006/relationships/image" Target="../media/image11.wmf"/><Relationship Id="rId6" Type="http://schemas.openxmlformats.org/officeDocument/2006/relationships/oleObject" Target="../embeddings/oleObject4.bin"/><Relationship Id="rId5" Type="http://schemas.openxmlformats.org/officeDocument/2006/relationships/image" Target="../media/image2.jpeg"/><Relationship Id="rId4" Type="http://schemas.openxmlformats.org/officeDocument/2006/relationships/image" Target="../media/image10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9.w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2.wmf"/><Relationship Id="rId1" Type="http://schemas.openxmlformats.org/officeDocument/2006/relationships/oleObject" Target="../embeddings/oleObject5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oleObject" Target="../embeddings/oleObject10.bin"/><Relationship Id="rId7" Type="http://schemas.openxmlformats.org/officeDocument/2006/relationships/oleObject" Target="../embeddings/oleObject9.bin"/><Relationship Id="rId6" Type="http://schemas.openxmlformats.org/officeDocument/2006/relationships/oleObject" Target="../embeddings/oleObject8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7.bin"/><Relationship Id="rId3" Type="http://schemas.openxmlformats.org/officeDocument/2006/relationships/image" Target="../media/image14.wmf"/><Relationship Id="rId2" Type="http://schemas.openxmlformats.org/officeDocument/2006/relationships/oleObject" Target="../embeddings/oleObject6.bin"/><Relationship Id="rId11" Type="http://schemas.openxmlformats.org/officeDocument/2006/relationships/vmlDrawing" Target="../drawings/vmlDrawing4.v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68313" y="266682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八年级数学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]</a:t>
            </a:r>
            <a:endParaRPr lang="zh-CN" altLang="en-US" b="1" dirty="0">
              <a:solidFill>
                <a:srgbClr val="CC0000"/>
              </a:solidFill>
              <a:latin typeface="Calibri" pitchFamily="34" charset="0"/>
              <a:ea typeface="楷体_GB2312" pitchFamily="49" charset="-122"/>
            </a:endParaRPr>
          </a:p>
        </p:txBody>
      </p:sp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1403648" y="1484784"/>
            <a:ext cx="6084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</a:rPr>
              <a:t>第十七章　勾股定理</a:t>
            </a:r>
            <a:endParaRPr lang="zh-CN" altLang="zh-CN" sz="3600" b="1" dirty="0">
              <a:solidFill>
                <a:srgbClr val="C00000"/>
              </a:solidFill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1714480" y="5000636"/>
            <a:ext cx="2016125" cy="1009650"/>
            <a:chOff x="340" y="3022"/>
            <a:chExt cx="1270" cy="636"/>
          </a:xfrm>
        </p:grpSpPr>
        <p:sp>
          <p:nvSpPr>
            <p:cNvPr id="5" name="Oval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6" name="Rectangle 6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学习新知</a:t>
              </a: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5143504" y="5000636"/>
            <a:ext cx="2160587" cy="1009650"/>
            <a:chOff x="2018" y="2976"/>
            <a:chExt cx="1361" cy="636"/>
          </a:xfrm>
        </p:grpSpPr>
        <p:sp>
          <p:nvSpPr>
            <p:cNvPr id="8" name="Oval 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9" name="Rectangl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检测反馈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144016" y="2577108"/>
            <a:ext cx="8820472" cy="92333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7030A0"/>
                </a:solidFill>
                <a:latin typeface="+mj-lt"/>
              </a:rPr>
              <a:t>17.2</a:t>
            </a:r>
            <a:r>
              <a:rPr lang="zh-CN" altLang="zh-CN" sz="5400" b="1" dirty="0" smtClean="0">
                <a:solidFill>
                  <a:srgbClr val="7030A0"/>
                </a:solidFill>
                <a:latin typeface="+mj-lt"/>
              </a:rPr>
              <a:t>　勾股定理的逆定理</a:t>
            </a:r>
            <a:endParaRPr lang="zh-CN" alt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25"/>
          <p:cNvSpPr/>
          <p:nvPr/>
        </p:nvSpPr>
        <p:spPr>
          <a:xfrm>
            <a:off x="1259632" y="260648"/>
            <a:ext cx="1944216" cy="646986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32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知识拓展</a:t>
            </a:r>
            <a:endParaRPr lang="zh-CN" altLang="zh-CN" sz="320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剪去对角的矩形 4"/>
          <p:cNvSpPr/>
          <p:nvPr/>
        </p:nvSpPr>
        <p:spPr>
          <a:xfrm>
            <a:off x="395536" y="1498258"/>
            <a:ext cx="7992888" cy="1138654"/>
          </a:xfrm>
          <a:prstGeom prst="snip2DiagRect">
            <a:avLst/>
          </a:prstGeom>
          <a:ln w="76200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利用勾股定理的逆定理判定是否为直角三角形的一般步骤</a:t>
            </a: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：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剪去对角的矩形 8"/>
          <p:cNvSpPr/>
          <p:nvPr/>
        </p:nvSpPr>
        <p:spPr>
          <a:xfrm>
            <a:off x="539552" y="3140968"/>
            <a:ext cx="7992888" cy="2681347"/>
          </a:xfrm>
          <a:prstGeom prst="snip2DiagRect">
            <a:avLst/>
          </a:prstGeom>
          <a:ln w="76200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①确定最大边长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zh-CN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②计算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+b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的值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+b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=c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+mn-ea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+mn-ea"/>
                <a:cs typeface="Times New Roman" pitchFamily="18" charset="0"/>
              </a:rPr>
              <a:t>则此三角形是直角三角形</a:t>
            </a:r>
            <a:r>
              <a:rPr lang="en-US" altLang="zh-CN" sz="2800" dirty="0" smtClean="0">
                <a:latin typeface="+mn-ea"/>
                <a:cs typeface="Times New Roman" pitchFamily="18" charset="0"/>
              </a:rPr>
              <a:t>;</a:t>
            </a:r>
            <a:endParaRPr lang="en-US" altLang="zh-CN" sz="2800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+b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&lt;c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+mn-ea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+mn-ea"/>
                <a:cs typeface="Times New Roman" pitchFamily="18" charset="0"/>
              </a:rPr>
              <a:t>则此三角形是钝角三角形</a:t>
            </a:r>
            <a:r>
              <a:rPr lang="en-US" altLang="zh-CN" sz="2800" dirty="0" smtClean="0">
                <a:latin typeface="+mn-ea"/>
                <a:cs typeface="Times New Roman" pitchFamily="18" charset="0"/>
              </a:rPr>
              <a:t>;</a:t>
            </a:r>
            <a:endParaRPr lang="en-US" altLang="zh-CN" sz="2800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+b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&gt;c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+mn-ea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+mn-ea"/>
                <a:cs typeface="Times New Roman" pitchFamily="18" charset="0"/>
              </a:rPr>
              <a:t>则此三角形是锐角三角形</a:t>
            </a:r>
            <a:r>
              <a:rPr lang="en-US" altLang="zh-CN" sz="2800" dirty="0" smtClean="0">
                <a:latin typeface="+mn-ea"/>
                <a:cs typeface="Times New Roman" pitchFamily="18" charset="0"/>
              </a:rPr>
              <a:t>.</a:t>
            </a:r>
            <a:endParaRPr lang="zh-CN" altLang="zh-CN" sz="2800" dirty="0">
              <a:latin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9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51520" y="247288"/>
            <a:ext cx="85689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某港口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位于东西方向的海岸线上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.“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远航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号、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海天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号轮船同时离开港口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各自沿一固定方向航行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远航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号每小时航行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16 n mile,“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海天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号每小时航行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n mile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它们离开港口一个半小时后分别位于点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Q,R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处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且相距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30 n mile.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如果知道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远航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号沿东北方向航行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能知道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海天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号沿哪个方向航行吗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9337" name="Picture 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14300" cy="104775"/>
          </a:xfrm>
          <a:prstGeom prst="rect">
            <a:avLst/>
          </a:prstGeom>
          <a:noFill/>
        </p:spPr>
      </p:pic>
      <p:pic>
        <p:nvPicPr>
          <p:cNvPr id="99336" name="zz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14300" cy="104775"/>
          </a:xfrm>
          <a:prstGeom prst="rect">
            <a:avLst/>
          </a:prstGeom>
          <a:noFill/>
        </p:spPr>
      </p:pic>
      <p:pic>
        <p:nvPicPr>
          <p:cNvPr id="9933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4300" cy="104775"/>
          </a:xfrm>
          <a:prstGeom prst="rect">
            <a:avLst/>
          </a:prstGeom>
          <a:noFill/>
        </p:spPr>
      </p:pic>
      <p:pic>
        <p:nvPicPr>
          <p:cNvPr id="99334" name="zz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4300" cy="104775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107504" y="2984753"/>
            <a:ext cx="842493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根据题意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由已知得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PQ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=16×1.5=24,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=12×1.5=18,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QR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=30.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因为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+18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=30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PQ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QR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所以∠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QPR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=90°,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由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远航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号沿东北方向航行可知∠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1=45°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所以∠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2=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QPR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1=45°,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即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海天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号沿西北方向航行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图片 15"/>
          <p:cNvPicPr/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643702" y="2928934"/>
            <a:ext cx="223224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403648" y="333742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课堂小结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512" y="1268760"/>
            <a:ext cx="8280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已知一个三角形的三边长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利用勾股定理的逆定理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来判定这个三角形是不是直角三角形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2492896"/>
            <a:ext cx="8280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一个命题一定有逆命题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一个定理不一定有逆定理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512" y="3272785"/>
            <a:ext cx="82809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三个数满足勾股数的两个条件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①三个数必须满足较小的两个数的平方和等于最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大的一个数的平方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②三个数必须都是正整数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504" y="5157192"/>
            <a:ext cx="8568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解题时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注意勾股定理与其逆定理的区别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勾股定理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是在直角三角形中运用的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而勾股定理的逆定理是判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断一个三角形是不是直角三角形的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动作按钮: 第一张 10">
            <a:hlinkClick r:id="" action="ppaction://hlinkshowjump?jump=firstslide" highlightClick="1"/>
          </p:cNvPr>
          <p:cNvSpPr/>
          <p:nvPr/>
        </p:nvSpPr>
        <p:spPr>
          <a:xfrm>
            <a:off x="7143768" y="6215082"/>
            <a:ext cx="571504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1308889"/>
            <a:ext cx="8568952" cy="1940957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(2015·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毕节中考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下列各组数据中的三个数作为三角形的边长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其中能构成直角三角形的是　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Object 11"/>
          <p:cNvGraphicFramePr>
            <a:graphicFrameLocks noChangeAspect="1"/>
          </p:cNvGraphicFramePr>
          <p:nvPr/>
        </p:nvGraphicFramePr>
        <p:xfrm>
          <a:off x="593674" y="2572072"/>
          <a:ext cx="7578726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1" imgW="80162400" imgH="5791200" progId="Equation.DSMT4">
                  <p:embed/>
                </p:oleObj>
              </mc:Choice>
              <mc:Fallback>
                <p:oleObj name="Equation" r:id="rId1" imgW="80162400" imgH="57912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93674" y="2572072"/>
                        <a:ext cx="7578726" cy="4968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7158" y="3429000"/>
            <a:ext cx="8208912" cy="2681347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中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                                   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不能构成直角三角形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故错误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;B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中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                               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能构成直角三角形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故正确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;C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中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,6</a:t>
            </a:r>
            <a:r>
              <a:rPr lang="en-US" altLang="zh-CN" sz="2800" baseline="30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+7</a:t>
            </a:r>
            <a:r>
              <a:rPr lang="en-US" altLang="zh-CN" sz="2800" baseline="30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≠8</a:t>
            </a:r>
            <a:r>
              <a:rPr lang="en-US" altLang="zh-CN" sz="2800" baseline="30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不能构成直角三角形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故错误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;D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中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,2</a:t>
            </a:r>
            <a:r>
              <a:rPr lang="en-US" altLang="zh-CN" sz="2800" baseline="30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+3</a:t>
            </a:r>
            <a:r>
              <a:rPr lang="en-US" altLang="zh-CN" sz="2800" baseline="30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≠4</a:t>
            </a:r>
            <a:r>
              <a:rPr lang="en-US" altLang="zh-CN" sz="2800" baseline="30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不能构成直角三角形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故错误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B.</a:t>
            </a:r>
            <a:endParaRPr lang="zh-CN" altLang="zh-CN" sz="28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60032" y="1988840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2517399" y="3645024"/>
          <a:ext cx="2736304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3" imgW="34137600" imgH="8229600" progId="Equation.DSMT4">
                  <p:embed/>
                </p:oleObj>
              </mc:Choice>
              <mc:Fallback>
                <p:oleObj name="Equation" r:id="rId3" imgW="34137600" imgH="82296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7399" y="3645024"/>
                        <a:ext cx="2736304" cy="50405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Group 9"/>
          <p:cNvGrpSpPr/>
          <p:nvPr/>
        </p:nvGrpSpPr>
        <p:grpSpPr bwMode="auto">
          <a:xfrm>
            <a:off x="5929354" y="142852"/>
            <a:ext cx="2928926" cy="928694"/>
            <a:chOff x="-205" y="0"/>
            <a:chExt cx="1838" cy="635"/>
          </a:xfrm>
        </p:grpSpPr>
        <p:pic>
          <p:nvPicPr>
            <p:cNvPr id="16" name="Picture 10" descr="1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Rectangle 2"/>
            <p:cNvSpPr txBox="1">
              <a:spLocks noChangeArrowheads="1"/>
            </p:cNvSpPr>
            <p:nvPr/>
          </p:nvSpPr>
          <p:spPr bwMode="auto">
            <a:xfrm>
              <a:off x="-205" y="0"/>
              <a:ext cx="1604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 smtClean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 检测</a:t>
              </a: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反馈</a:t>
              </a:r>
            </a:p>
          </p:txBody>
        </p:sp>
      </p:grpSp>
      <p:graphicFrame>
        <p:nvGraphicFramePr>
          <p:cNvPr id="4" name="Object 12"/>
          <p:cNvGraphicFramePr>
            <a:graphicFrameLocks noChangeAspect="1"/>
          </p:cNvGraphicFramePr>
          <p:nvPr/>
        </p:nvGraphicFramePr>
        <p:xfrm>
          <a:off x="3509858" y="4149899"/>
          <a:ext cx="22479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6" imgW="28041600" imgH="8229600" progId="Equation.DSMT4">
                  <p:embed/>
                </p:oleObj>
              </mc:Choice>
              <mc:Fallback>
                <p:oleObj name="Equation" r:id="rId6" imgW="28041600" imgH="8229600" progId="Equation.DSMT4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09858" y="4149899"/>
                        <a:ext cx="2247900" cy="5032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970543"/>
            <a:ext cx="8568952" cy="2962513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的三边长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a,b,c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满足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a-b)(a</a:t>
            </a:r>
            <a:r>
              <a:rPr lang="en-US" altLang="zh-CN" sz="2800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+b</a:t>
            </a:r>
            <a:r>
              <a:rPr lang="en-US" altLang="zh-CN" sz="2800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-c</a:t>
            </a:r>
            <a:r>
              <a:rPr lang="en-US" altLang="zh-CN" sz="2800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)=0,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等腰三角形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B.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直角三角形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等腰三角形或直角三角形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等腰直角三角形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8596" y="4286256"/>
            <a:ext cx="7920880" cy="1652885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根据题意可得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a=b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或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en-US" altLang="zh-CN" sz="2800" i="1" baseline="30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+b</a:t>
            </a:r>
            <a:r>
              <a:rPr lang="en-US" altLang="zh-CN" sz="2800" i="1" baseline="30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-c</a:t>
            </a:r>
            <a:r>
              <a:rPr lang="en-US" altLang="zh-CN" sz="2800" i="1" baseline="30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=0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因此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△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ABC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可能为等腰三角形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也可能为直角三角形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C.</a:t>
            </a:r>
            <a:endParaRPr lang="zh-CN" altLang="zh-CN" sz="28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15816" y="1412776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11" grpId="0" animBg="1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11560" y="4941168"/>
            <a:ext cx="7920880" cy="1138654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(1)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正确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,(2)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错误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,(3)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错误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,(4)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正确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故有两个</a:t>
            </a:r>
            <a:endParaRPr lang="en-US" altLang="zh-CN" sz="28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     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说法是正确的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B.</a:t>
            </a:r>
            <a:endParaRPr lang="zh-CN" altLang="zh-CN" sz="28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23528" y="764704"/>
            <a:ext cx="8568952" cy="3779758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400" dirty="0" smtClean="0"/>
              <a:t>　 　</a:t>
            </a:r>
            <a:r>
              <a:rPr lang="en-US" altLang="zh-CN" sz="2400" dirty="0" smtClean="0"/>
              <a:t>3.</a:t>
            </a:r>
            <a:r>
              <a:rPr lang="zh-CN" altLang="zh-CN" sz="2400" dirty="0" smtClean="0"/>
              <a:t>下列说法中正确的有　　</a:t>
            </a:r>
            <a:r>
              <a:rPr lang="en-US" altLang="zh-CN" sz="2400" dirty="0" smtClean="0"/>
              <a:t>(</a:t>
            </a:r>
            <a:r>
              <a:rPr lang="zh-CN" altLang="zh-CN" sz="2400" dirty="0" smtClean="0"/>
              <a:t>　　</a:t>
            </a:r>
            <a:r>
              <a:rPr lang="en-US" altLang="zh-CN" sz="2400" dirty="0" smtClean="0"/>
              <a:t>)</a:t>
            </a:r>
            <a:endParaRPr lang="en-US" altLang="zh-CN" sz="2400" dirty="0" smtClean="0"/>
          </a:p>
          <a:p>
            <a:r>
              <a:rPr lang="en-US" altLang="zh-CN" sz="2400" dirty="0" smtClean="0"/>
              <a:t>(1)</a:t>
            </a:r>
            <a:r>
              <a:rPr lang="zh-CN" altLang="zh-CN" sz="2400" dirty="0" smtClean="0"/>
              <a:t>在一个三角形中</a:t>
            </a:r>
            <a:r>
              <a:rPr lang="en-US" altLang="zh-CN" sz="2400" dirty="0" smtClean="0"/>
              <a:t>,</a:t>
            </a:r>
            <a:r>
              <a:rPr lang="zh-CN" altLang="zh-CN" sz="2400" dirty="0" smtClean="0"/>
              <a:t>如果一边上的中线等于这条边的一半</a:t>
            </a:r>
            <a:r>
              <a:rPr lang="en-US" altLang="zh-CN" sz="2400" dirty="0" smtClean="0"/>
              <a:t>,</a:t>
            </a:r>
            <a:r>
              <a:rPr lang="zh-CN" altLang="zh-CN" sz="2400" dirty="0" smtClean="0"/>
              <a:t>那</a:t>
            </a:r>
            <a:endParaRPr lang="en-US" altLang="zh-CN" sz="2400" dirty="0" smtClean="0"/>
          </a:p>
          <a:p>
            <a:r>
              <a:rPr lang="en-US" altLang="zh-CN" sz="2400" dirty="0" smtClean="0"/>
              <a:t>     </a:t>
            </a:r>
            <a:r>
              <a:rPr lang="zh-CN" altLang="zh-CN" sz="2400" dirty="0" smtClean="0"/>
              <a:t>么这条边所对的角是直角</a:t>
            </a:r>
            <a:r>
              <a:rPr lang="en-US" altLang="zh-CN" sz="2400" dirty="0" smtClean="0"/>
              <a:t>;</a:t>
            </a:r>
            <a:endParaRPr lang="zh-CN" altLang="zh-CN" sz="2400" dirty="0" smtClean="0"/>
          </a:p>
          <a:p>
            <a:r>
              <a:rPr lang="en-US" altLang="zh-CN" sz="2400" dirty="0" smtClean="0"/>
              <a:t>(2)</a:t>
            </a:r>
            <a:r>
              <a:rPr lang="zh-CN" altLang="zh-CN" sz="2400" dirty="0" smtClean="0"/>
              <a:t>命题</a:t>
            </a:r>
            <a:r>
              <a:rPr lang="en-US" altLang="zh-CN" sz="2400" dirty="0" smtClean="0"/>
              <a:t>“</a:t>
            </a:r>
            <a:r>
              <a:rPr lang="zh-CN" altLang="zh-CN" sz="2400" dirty="0" smtClean="0"/>
              <a:t>在一个三角形中</a:t>
            </a:r>
            <a:r>
              <a:rPr lang="en-US" altLang="zh-CN" sz="2400" dirty="0" smtClean="0"/>
              <a:t>,</a:t>
            </a:r>
            <a:r>
              <a:rPr lang="zh-CN" altLang="zh-CN" sz="2400" dirty="0" smtClean="0"/>
              <a:t>有一个角是</a:t>
            </a:r>
            <a:r>
              <a:rPr lang="en-US" altLang="zh-CN" sz="2400" dirty="0" smtClean="0"/>
              <a:t>30°,</a:t>
            </a:r>
            <a:r>
              <a:rPr lang="zh-CN" altLang="zh-CN" sz="2400" dirty="0" smtClean="0"/>
              <a:t>那么它所对的边是</a:t>
            </a:r>
            <a:endParaRPr lang="en-US" altLang="zh-CN" sz="2400" dirty="0" smtClean="0"/>
          </a:p>
          <a:p>
            <a:r>
              <a:rPr lang="en-US" altLang="zh-CN" sz="2400" dirty="0" smtClean="0"/>
              <a:t>     </a:t>
            </a:r>
            <a:r>
              <a:rPr lang="zh-CN" altLang="zh-CN" sz="2400" dirty="0" smtClean="0"/>
              <a:t>另一边的一半</a:t>
            </a:r>
            <a:r>
              <a:rPr lang="en-US" altLang="zh-CN" sz="2400" dirty="0" smtClean="0"/>
              <a:t>”</a:t>
            </a:r>
            <a:r>
              <a:rPr lang="zh-CN" altLang="zh-CN" sz="2400" dirty="0" smtClean="0"/>
              <a:t>的逆命题是真命题</a:t>
            </a:r>
            <a:r>
              <a:rPr lang="en-US" altLang="zh-CN" sz="2400" dirty="0" smtClean="0"/>
              <a:t>;</a:t>
            </a:r>
            <a:endParaRPr lang="zh-CN" altLang="zh-CN" sz="2400" dirty="0" smtClean="0"/>
          </a:p>
          <a:p>
            <a:r>
              <a:rPr lang="en-US" altLang="zh-CN" sz="2400" dirty="0" smtClean="0"/>
              <a:t>(3)</a:t>
            </a:r>
            <a:r>
              <a:rPr lang="zh-CN" altLang="zh-CN" sz="2400" dirty="0" smtClean="0"/>
              <a:t>勾股定理的逆定理是</a:t>
            </a:r>
            <a:r>
              <a:rPr lang="en-US" altLang="zh-CN" sz="2400" dirty="0" smtClean="0"/>
              <a:t>:</a:t>
            </a:r>
            <a:r>
              <a:rPr lang="zh-CN" altLang="zh-CN" sz="2400" dirty="0" smtClean="0"/>
              <a:t>如果两条直角边长的平方和等于斜</a:t>
            </a:r>
            <a:endParaRPr lang="en-US" altLang="zh-CN" sz="2400" dirty="0" smtClean="0"/>
          </a:p>
          <a:p>
            <a:r>
              <a:rPr lang="en-US" altLang="zh-CN" sz="2400" dirty="0" smtClean="0"/>
              <a:t>      </a:t>
            </a:r>
            <a:r>
              <a:rPr lang="zh-CN" altLang="zh-CN" sz="2400" dirty="0" smtClean="0"/>
              <a:t>边长的平方</a:t>
            </a:r>
            <a:r>
              <a:rPr lang="en-US" altLang="zh-CN" sz="2400" dirty="0" smtClean="0"/>
              <a:t>,</a:t>
            </a:r>
            <a:r>
              <a:rPr lang="zh-CN" altLang="zh-CN" sz="2400" dirty="0" smtClean="0"/>
              <a:t>那么这个三角形是直角三角形</a:t>
            </a:r>
            <a:r>
              <a:rPr lang="en-US" altLang="zh-CN" sz="2400" dirty="0" smtClean="0"/>
              <a:t>;</a:t>
            </a:r>
            <a:endParaRPr lang="zh-CN" altLang="zh-CN" sz="2400" dirty="0" smtClean="0"/>
          </a:p>
          <a:p>
            <a:r>
              <a:rPr lang="en-US" altLang="zh-CN" sz="2400" dirty="0" smtClean="0"/>
              <a:t>(4)△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sz="2400" dirty="0" smtClean="0"/>
              <a:t>的三边之比是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∶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∶</a:t>
            </a:r>
            <a:r>
              <a:rPr lang="en-US" altLang="zh-CN" sz="2400" dirty="0" smtClean="0"/>
              <a:t>     ,</a:t>
            </a:r>
            <a:r>
              <a:rPr lang="zh-CN" altLang="zh-CN" sz="2400" dirty="0" smtClean="0"/>
              <a:t>则</a:t>
            </a:r>
            <a:r>
              <a:rPr lang="en-US" altLang="zh-CN" sz="2400" dirty="0" smtClean="0"/>
              <a:t>△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sz="2400" dirty="0" smtClean="0"/>
              <a:t>是直角三角形</a:t>
            </a:r>
            <a:r>
              <a:rPr lang="en-US" altLang="zh-CN" sz="2400" dirty="0" smtClean="0"/>
              <a:t>.</a:t>
            </a:r>
            <a:endParaRPr lang="zh-CN" altLang="zh-CN" sz="2400" dirty="0" smtClean="0"/>
          </a:p>
          <a:p>
            <a:r>
              <a:rPr lang="zh-CN" altLang="zh-CN" sz="2400" dirty="0" smtClean="0"/>
              <a:t>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A.1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个　　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B.2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个　　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C.3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个　　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D.4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个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4048" y="692696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429124" y="3500438"/>
          <a:ext cx="509592" cy="4559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1" imgW="5791200" imgH="5181600" progId="Equation.DSMT4">
                  <p:embed/>
                </p:oleObj>
              </mc:Choice>
              <mc:Fallback>
                <p:oleObj name="Equation" r:id="rId1" imgW="5791200" imgH="51816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29124" y="3500438"/>
                        <a:ext cx="509592" cy="45595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714348" y="642918"/>
            <a:ext cx="7992888" cy="1123712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所示的是一块地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=4 m,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=3 m,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DC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=13 m,</a:t>
            </a: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=12 m,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求这块地的面积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1978962"/>
            <a:ext cx="8424936" cy="3970318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所示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连接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DC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∴在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Rt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ACD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                                       5(m).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∵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=5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+12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=13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为直角三角形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∴这块地的面积为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24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400" i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24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400" i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ACD</a:t>
            </a:r>
            <a:endParaRPr lang="en-US" altLang="zh-CN" sz="2400" i="1" baseline="-25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AC·CB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    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AD·DC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   ×5×12-     ×3×4=24(m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图片 10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r="51163" b="3125"/>
          <a:stretch>
            <a:fillRect/>
          </a:stretch>
        </p:blipFill>
        <p:spPr bwMode="auto">
          <a:xfrm>
            <a:off x="6588224" y="2483018"/>
            <a:ext cx="208823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46512" b="3125"/>
          <a:stretch>
            <a:fillRect/>
          </a:stretch>
        </p:blipFill>
        <p:spPr bwMode="auto">
          <a:xfrm>
            <a:off x="6429388" y="2428868"/>
            <a:ext cx="237626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1621979" y="3131090"/>
          <a:ext cx="309403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2" imgW="39624000" imgH="6096000" progId="Equation.DSMT4">
                  <p:embed/>
                </p:oleObj>
              </mc:Choice>
              <mc:Fallback>
                <p:oleObj name="Equation" r:id="rId2" imgW="39624000" imgH="60960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21979" y="3131090"/>
                        <a:ext cx="3094037" cy="5048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1547664" y="5219322"/>
          <a:ext cx="285750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4" imgW="3657600" imgH="9448800" progId="Equation.DSMT4">
                  <p:embed/>
                </p:oleObj>
              </mc:Choice>
              <mc:Fallback>
                <p:oleObj name="Equation" r:id="rId4" imgW="3657600" imgH="9448800" progId="Equation.DSMT4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47664" y="5219322"/>
                        <a:ext cx="285750" cy="7200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7"/>
          <p:cNvGraphicFramePr>
            <a:graphicFrameLocks noChangeAspect="1"/>
          </p:cNvGraphicFramePr>
          <p:nvPr/>
        </p:nvGraphicFramePr>
        <p:xfrm>
          <a:off x="2915816" y="5219322"/>
          <a:ext cx="28575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6" imgW="3657600" imgH="9448800" progId="Equation.DSMT4">
                  <p:embed/>
                </p:oleObj>
              </mc:Choice>
              <mc:Fallback>
                <p:oleObj name="Equation" r:id="rId6" imgW="3657600" imgH="9448800" progId="Equation.DSMT4">
                  <p:embed/>
                  <p:pic>
                    <p:nvPicPr>
                      <p:cNvPr id="0" name="图片 409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15816" y="5219322"/>
                        <a:ext cx="285750" cy="720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8"/>
          <p:cNvGraphicFramePr>
            <a:graphicFrameLocks noChangeAspect="1"/>
          </p:cNvGraphicFramePr>
          <p:nvPr/>
        </p:nvGraphicFramePr>
        <p:xfrm>
          <a:off x="4499992" y="5219322"/>
          <a:ext cx="28575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7" imgW="3657600" imgH="9448800" progId="Equation.DSMT4">
                  <p:embed/>
                </p:oleObj>
              </mc:Choice>
              <mc:Fallback>
                <p:oleObj name="Equation" r:id="rId7" imgW="3657600" imgH="9448800" progId="Equation.DSMT4">
                  <p:embed/>
                  <p:pic>
                    <p:nvPicPr>
                      <p:cNvPr id="0" name="图片 4099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99992" y="5219322"/>
                        <a:ext cx="285750" cy="720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9"/>
          <p:cNvGraphicFramePr>
            <a:graphicFrameLocks noChangeAspect="1"/>
          </p:cNvGraphicFramePr>
          <p:nvPr/>
        </p:nvGraphicFramePr>
        <p:xfrm>
          <a:off x="6000760" y="5286388"/>
          <a:ext cx="28575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Equation" r:id="rId8" imgW="3657600" imgH="9448800" progId="Equation.DSMT4">
                  <p:embed/>
                </p:oleObj>
              </mc:Choice>
              <mc:Fallback>
                <p:oleObj name="Equation" r:id="rId8" imgW="3657600" imgH="9448800" progId="Equation.DSMT4">
                  <p:embed/>
                  <p:pic>
                    <p:nvPicPr>
                      <p:cNvPr id="0" name="图片 410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00760" y="5286388"/>
                        <a:ext cx="285750" cy="720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动作按钮: 第一张 18">
            <a:hlinkClick r:id="" action="ppaction://hlinkshowjump?jump=firstslide" highlightClick="1"/>
          </p:cNvPr>
          <p:cNvSpPr/>
          <p:nvPr/>
        </p:nvSpPr>
        <p:spPr>
          <a:xfrm>
            <a:off x="7143768" y="6143644"/>
            <a:ext cx="571504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1142984"/>
            <a:ext cx="7929586" cy="2669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古埃及人画直角的方法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把准备好的一根打了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13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个等距离结的绳子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然后按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3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个结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,4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个结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,5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个结的长度为边长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摆放成一个三角形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你认为这个三角形是直角三角形吗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?</a:t>
            </a:r>
            <a:endParaRPr lang="zh-CN" altLang="zh-CN" sz="2800" dirty="0" smtClean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11" name="十二角星 10"/>
          <p:cNvSpPr/>
          <p:nvPr/>
        </p:nvSpPr>
        <p:spPr>
          <a:xfrm>
            <a:off x="3211079" y="116632"/>
            <a:ext cx="2648069" cy="1093768"/>
          </a:xfrm>
          <a:prstGeom prst="star1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想一想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pic>
        <p:nvPicPr>
          <p:cNvPr id="5" name="YL109.EPS" descr="id:2147502716;FounderCES"/>
          <p:cNvPicPr/>
          <p:nvPr/>
        </p:nvPicPr>
        <p:blipFill>
          <a:blip r:embed="rId1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285984" y="3786190"/>
            <a:ext cx="4392488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1142984"/>
            <a:ext cx="8568952" cy="1303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①如果改变一下三条边的结数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是否还能摆放出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同样形状的三角形吗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4"/>
          <p:cNvGrpSpPr/>
          <p:nvPr/>
        </p:nvGrpSpPr>
        <p:grpSpPr bwMode="auto">
          <a:xfrm>
            <a:off x="6215105" y="71414"/>
            <a:ext cx="2857489" cy="1000108"/>
            <a:chOff x="45" y="0"/>
            <a:chExt cx="1664" cy="635"/>
          </a:xfrm>
        </p:grpSpPr>
        <p:pic>
          <p:nvPicPr>
            <p:cNvPr id="7" name="Picture 5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45" y="55"/>
              <a:ext cx="1497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学 习 新 知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214282" y="2714620"/>
            <a:ext cx="832271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②画图看一看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三角形的三边长分别为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2.5 cm,6 cm,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6.5 cm,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观察三角形的形状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再换成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4 cm,7.5 cm,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8.5 cm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试试看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4282" y="4857760"/>
            <a:ext cx="75724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③三角形的三边具有怎样的关系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才得到上面同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样的结论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十二角星 14"/>
          <p:cNvSpPr/>
          <p:nvPr/>
        </p:nvSpPr>
        <p:spPr>
          <a:xfrm>
            <a:off x="1763688" y="116632"/>
            <a:ext cx="2648069" cy="1093768"/>
          </a:xfrm>
          <a:prstGeom prst="star1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想一想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1306503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         命题一：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如果直角三角形的两直角边长分别为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a,b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斜边长为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，则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足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+b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=c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.</a:t>
            </a:r>
            <a:endParaRPr lang="en-US" altLang="zh-CN" sz="3200" baseline="30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     命题二：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如果三角形的三边长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a,b,c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满足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+b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=c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那么这个三角形是直角三角形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提问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命题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和命题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的题设和结论分别是什么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1" name="剪去对角的矩形 10"/>
          <p:cNvSpPr/>
          <p:nvPr/>
        </p:nvSpPr>
        <p:spPr>
          <a:xfrm>
            <a:off x="500034" y="4143380"/>
            <a:ext cx="8028384" cy="1873270"/>
          </a:xfrm>
          <a:prstGeom prst="snip2DiagRect">
            <a:avLst/>
          </a:prstGeom>
          <a:ln w="7620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两个命题的题设和结论正好相反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像这样的两个命题叫做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互逆命题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如果其中一个叫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原命题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那么另一个就叫做它的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逆命题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十二角星 14"/>
          <p:cNvSpPr/>
          <p:nvPr/>
        </p:nvSpPr>
        <p:spPr>
          <a:xfrm>
            <a:off x="827584" y="116632"/>
            <a:ext cx="2657065" cy="1093768"/>
          </a:xfrm>
          <a:prstGeom prst="star1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想一想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92696"/>
            <a:ext cx="85689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/>
              <a:t>如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①对顶角相等和相等的角是对顶角</a:t>
            </a:r>
            <a:r>
              <a:rPr lang="en-US" altLang="zh-CN" sz="2800" dirty="0" smtClean="0"/>
              <a:t>;</a:t>
            </a:r>
            <a:endParaRPr lang="en-US" altLang="zh-CN" sz="2800" dirty="0" smtClean="0"/>
          </a:p>
          <a:p>
            <a:r>
              <a:rPr lang="en-US" altLang="zh-CN" sz="2800" dirty="0" smtClean="0"/>
              <a:t>      </a:t>
            </a:r>
            <a:r>
              <a:rPr lang="zh-CN" altLang="zh-CN" sz="2800" dirty="0" smtClean="0"/>
              <a:t>②两直线平行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内错角相等和内错角相等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两直线平行</a:t>
            </a:r>
            <a:r>
              <a:rPr lang="en-US" altLang="zh-CN" sz="2800" dirty="0" smtClean="0"/>
              <a:t>;</a:t>
            </a:r>
            <a:endParaRPr lang="en-US" altLang="zh-CN" sz="2800" dirty="0" smtClean="0"/>
          </a:p>
          <a:p>
            <a:r>
              <a:rPr lang="en-US" altLang="zh-CN" sz="2800" dirty="0" smtClean="0"/>
              <a:t>      </a:t>
            </a:r>
            <a:r>
              <a:rPr lang="zh-CN" altLang="zh-CN" sz="2800" dirty="0" smtClean="0"/>
              <a:t>③全等三角形的对应角相等和对应角相等的三角形是全等三角形</a:t>
            </a:r>
            <a:r>
              <a:rPr lang="en-US" altLang="zh-CN" sz="2800" dirty="0" smtClean="0"/>
              <a:t>.</a:t>
            </a:r>
            <a:endParaRPr lang="zh-CN" altLang="zh-CN" sz="2800" dirty="0"/>
          </a:p>
        </p:txBody>
      </p:sp>
      <p:sp>
        <p:nvSpPr>
          <p:cNvPr id="11" name="剪去对角的矩形 10"/>
          <p:cNvSpPr/>
          <p:nvPr/>
        </p:nvSpPr>
        <p:spPr>
          <a:xfrm>
            <a:off x="500034" y="2928934"/>
            <a:ext cx="8028384" cy="697885"/>
          </a:xfrm>
          <a:prstGeom prst="snip2DiagRect">
            <a:avLst/>
          </a:prstGeom>
          <a:noFill/>
          <a:ln w="76200"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dirty="0" smtClean="0"/>
              <a:t>这些</a:t>
            </a:r>
            <a:r>
              <a:rPr lang="zh-CN" altLang="zh-CN" sz="3200" dirty="0" smtClean="0"/>
              <a:t>互逆命题中原命题和逆命题都成立吗</a:t>
            </a:r>
            <a:r>
              <a:rPr lang="en-US" altLang="zh-CN" sz="3200" dirty="0" smtClean="0"/>
              <a:t>?</a:t>
            </a:r>
            <a:endParaRPr lang="zh-CN" altLang="zh-CN" sz="3200" dirty="0"/>
          </a:p>
        </p:txBody>
      </p:sp>
      <p:sp>
        <p:nvSpPr>
          <p:cNvPr id="5" name="剪去对角的矩形 4"/>
          <p:cNvSpPr/>
          <p:nvPr/>
        </p:nvSpPr>
        <p:spPr>
          <a:xfrm>
            <a:off x="214282" y="3786190"/>
            <a:ext cx="8568952" cy="2167116"/>
          </a:xfrm>
          <a:prstGeom prst="snip2DiagRect">
            <a:avLst/>
          </a:prstGeom>
          <a:ln w="7620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/>
              <a:t>       </a:t>
            </a:r>
            <a:r>
              <a:rPr lang="zh-CN" altLang="zh-CN" sz="2800" dirty="0" smtClean="0"/>
              <a:t>①任何一个命题都有逆命题</a:t>
            </a:r>
            <a:r>
              <a:rPr lang="en-US" altLang="zh-CN" sz="2800" dirty="0" smtClean="0"/>
              <a:t>;</a:t>
            </a:r>
            <a:r>
              <a:rPr lang="zh-CN" altLang="zh-CN" sz="2800" dirty="0" smtClean="0"/>
              <a:t>②原命题正确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逆命题不一定正确</a:t>
            </a:r>
            <a:r>
              <a:rPr lang="en-US" altLang="zh-CN" sz="2800" dirty="0" smtClean="0"/>
              <a:t>;</a:t>
            </a:r>
            <a:r>
              <a:rPr lang="zh-CN" altLang="zh-CN" sz="2800" dirty="0" smtClean="0"/>
              <a:t>原命题不正确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逆命题可能正确</a:t>
            </a:r>
            <a:r>
              <a:rPr lang="en-US" altLang="zh-CN" sz="2800" dirty="0" smtClean="0"/>
              <a:t>;</a:t>
            </a:r>
            <a:r>
              <a:rPr lang="zh-CN" altLang="zh-CN" sz="2800" dirty="0" smtClean="0"/>
              <a:t>③原命题与逆命题的关系就是命题中题设与结论</a:t>
            </a:r>
            <a:r>
              <a:rPr lang="en-US" altLang="zh-CN" sz="2800" dirty="0" smtClean="0"/>
              <a:t>“</a:t>
            </a:r>
            <a:r>
              <a:rPr lang="zh-CN" altLang="zh-CN" sz="2800" dirty="0" smtClean="0"/>
              <a:t>互换</a:t>
            </a:r>
            <a:r>
              <a:rPr lang="en-US" altLang="zh-CN" sz="2800" dirty="0" smtClean="0"/>
              <a:t>”</a:t>
            </a:r>
            <a:r>
              <a:rPr lang="zh-CN" altLang="zh-CN" sz="2800" dirty="0" smtClean="0"/>
              <a:t>的关系</a:t>
            </a:r>
            <a:r>
              <a:rPr lang="en-US" altLang="zh-CN" sz="2800" dirty="0" smtClean="0"/>
              <a:t>.</a:t>
            </a:r>
            <a:endParaRPr lang="zh-CN" altLang="zh-CN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3528" y="548680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你能证明这个命题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如果三角形的三边长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a,b,c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满足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+b</a:t>
            </a:r>
            <a:r>
              <a:rPr lang="en-US" altLang="zh-CN" sz="3200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=c</a:t>
            </a:r>
            <a:r>
              <a:rPr lang="en-US" altLang="zh-CN" sz="3200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那么这个三角形是直角三角形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158" y="2928934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追问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要证明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是直角三角形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只要证明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=90°,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由已知能直接证吗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图片 8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>
            <a:off x="6444208" y="3429000"/>
            <a:ext cx="216024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9512" y="116632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,△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且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求证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=90°.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5720" y="1714488"/>
            <a:ext cx="757242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证明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作直角三角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形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A'B'C'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使∠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C'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=90°,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B'C'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A'C'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由勾股定理得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A'B'</a:t>
            </a:r>
            <a:endParaRPr lang="zh-CN" altLang="zh-CN" sz="28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A'B'=AB,B'C'=BC,A'C'=AC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≌△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A'B'C'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C'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=90°,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是直角三角形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图片 5"/>
          <p:cNvPicPr/>
          <p:nvPr/>
        </p:nvPicPr>
        <p:blipFill>
          <a:blip r:embed="rId1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660232" y="1196752"/>
            <a:ext cx="216024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/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3626" r="12346" b="3125"/>
          <a:stretch>
            <a:fillRect/>
          </a:stretch>
        </p:blipFill>
        <p:spPr bwMode="auto">
          <a:xfrm>
            <a:off x="5214942" y="1571612"/>
            <a:ext cx="367240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3262313" y="3786188"/>
          <a:ext cx="366553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3" imgW="46939200" imgH="6096000" progId="Equation.DSMT4">
                  <p:embed/>
                </p:oleObj>
              </mc:Choice>
              <mc:Fallback>
                <p:oleObj name="Equation" r:id="rId3" imgW="46939200" imgH="60960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62313" y="3786188"/>
                        <a:ext cx="3665537" cy="5048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9512" y="143393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判断由线段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a,b,c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组成的三角形是不是直角三角形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  (1)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=15,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=8,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=17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1472" y="2428868"/>
            <a:ext cx="792961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）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因为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=15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+8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=289,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=17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=289,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所以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+8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=17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根据勾股定理的逆定理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这个三角形是直角三角形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0034" y="1785926"/>
            <a:ext cx="5857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=13,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=14,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=15.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2910" y="4500570"/>
            <a:ext cx="678661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因为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=13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+14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=365,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=15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=225,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所以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+14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≠15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所以这个三角形不是直角三角形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3528" y="764704"/>
            <a:ext cx="85689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提问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同学们还知道哪些勾股数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请完成以下未完成的勾股数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+mn-ea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+mn-ea"/>
                <a:cs typeface="Times New Roman" pitchFamily="18" charset="0"/>
              </a:rPr>
              <a:t>(1)3,4,</a:t>
            </a:r>
            <a:r>
              <a:rPr lang="zh-CN" altLang="zh-CN" sz="3200" u="sng" dirty="0" smtClean="0">
                <a:latin typeface="+mn-ea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+mn-ea"/>
                <a:cs typeface="Times New Roman" pitchFamily="18" charset="0"/>
              </a:rPr>
              <a:t>; </a:t>
            </a:r>
            <a:endParaRPr lang="zh-CN" altLang="zh-CN" sz="3200" dirty="0" smtClean="0">
              <a:latin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+mn-ea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+mn-ea"/>
                <a:cs typeface="Times New Roman" pitchFamily="18" charset="0"/>
              </a:rPr>
              <a:t>(2)6,8,</a:t>
            </a:r>
            <a:r>
              <a:rPr lang="zh-CN" altLang="zh-CN" sz="3200" u="sng" dirty="0" smtClean="0">
                <a:latin typeface="+mn-ea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+mn-ea"/>
                <a:cs typeface="Times New Roman" pitchFamily="18" charset="0"/>
              </a:rPr>
              <a:t>; </a:t>
            </a:r>
            <a:endParaRPr lang="zh-CN" altLang="zh-CN" sz="3200" dirty="0" smtClean="0">
              <a:latin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+mn-ea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+mn-ea"/>
                <a:cs typeface="Times New Roman" pitchFamily="18" charset="0"/>
              </a:rPr>
              <a:t>(3)7,24,</a:t>
            </a:r>
            <a:r>
              <a:rPr lang="zh-CN" altLang="zh-CN" sz="3200" u="sng" dirty="0" smtClean="0">
                <a:latin typeface="+mn-ea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+mn-ea"/>
                <a:cs typeface="Times New Roman" pitchFamily="18" charset="0"/>
              </a:rPr>
              <a:t>; </a:t>
            </a:r>
            <a:endParaRPr lang="zh-CN" altLang="zh-CN" sz="3200" dirty="0" smtClean="0">
              <a:latin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+mn-ea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+mn-ea"/>
                <a:cs typeface="Times New Roman" pitchFamily="18" charset="0"/>
              </a:rPr>
              <a:t>(4)5,12,</a:t>
            </a:r>
            <a:r>
              <a:rPr lang="zh-CN" altLang="zh-CN" sz="3200" u="sng" dirty="0" smtClean="0">
                <a:latin typeface="+mn-ea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+mn-ea"/>
                <a:cs typeface="Times New Roman" pitchFamily="18" charset="0"/>
              </a:rPr>
              <a:t>; </a:t>
            </a:r>
            <a:endParaRPr lang="zh-CN" altLang="zh-CN" sz="3200" dirty="0" smtClean="0">
              <a:latin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+mn-ea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+mn-ea"/>
                <a:cs typeface="Times New Roman" pitchFamily="18" charset="0"/>
              </a:rPr>
              <a:t>(5)9,12,</a:t>
            </a:r>
            <a:r>
              <a:rPr lang="zh-CN" altLang="zh-CN" sz="3200" u="sng" dirty="0" smtClean="0">
                <a:latin typeface="+mn-ea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+mn-ea"/>
                <a:cs typeface="Times New Roman" pitchFamily="18" charset="0"/>
              </a:rPr>
              <a:t>. </a:t>
            </a:r>
            <a:endParaRPr lang="zh-CN" altLang="zh-CN" sz="3200" dirty="0" smtClean="0">
              <a:latin typeface="+mn-ea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55776" y="2038417"/>
            <a:ext cx="720080" cy="742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83768" y="2852936"/>
            <a:ext cx="792088" cy="742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83768" y="3622593"/>
            <a:ext cx="720080" cy="742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83768" y="4365104"/>
            <a:ext cx="720080" cy="742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83768" y="5134761"/>
            <a:ext cx="720080" cy="742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6" grpId="0"/>
      <p:bldP spid="17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2907</Words>
  <Application>Kingsoft Office WPP</Application>
  <PresentationFormat>全屏显示(4:3)</PresentationFormat>
  <Paragraphs>169</Paragraphs>
  <Slides>16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默认设计模板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数学备课大师【全免费】</dc:title>
  <dc:creator>数学备课大师【全免费】</dc:creator>
  <dc:description>数学备课大师【全免费】</dc:description>
  <cp:lastModifiedBy>Administrator</cp:lastModifiedBy>
  <cp:revision>数学备课大师【全免费】</cp:revision>
  <dcterms:created xsi:type="dcterms:W3CDTF">2015-11-21T07:20:00Z</dcterms:created>
  <dcterms:modified xsi:type="dcterms:W3CDTF">2017-02-07T05:49:30Z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数学备课大师【全免费】</vt:lpwstr>
  </property>
</Properties>
</file>