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sldIdLst>
    <p:sldId id="256" r:id="rId3"/>
    <p:sldId id="257" r:id="rId4"/>
    <p:sldId id="259" r:id="rId5"/>
    <p:sldId id="260" r:id="rId6"/>
    <p:sldId id="261" r:id="rId7"/>
    <p:sldId id="258" r:id="rId8"/>
    <p:sldId id="263" r:id="rId9"/>
    <p:sldId id="262" r:id="rId10"/>
    <p:sldId id="265" r:id="rId11"/>
    <p:sldId id="267" r:id="rId12"/>
    <p:sldId id="268" r:id="rId13"/>
    <p:sldId id="269" r:id="rId14"/>
    <p:sldId id="270" r:id="rId15"/>
    <p:sldId id="271" r:id="rId16"/>
    <p:sldId id="272" r:id="rId17"/>
    <p:sldId id="275" r:id="rId18"/>
    <p:sldId id="273" r:id="rId19"/>
    <p:sldId id="276" r:id="rId20"/>
    <p:sldId id="274" r:id="rId21"/>
    <p:sldId id="280" r:id="rId22"/>
    <p:sldId id="281" r:id="rId23"/>
    <p:sldId id="282" r:id="rId24"/>
    <p:sldId id="283" r:id="rId25"/>
    <p:sldId id="286" r:id="rId26"/>
    <p:sldId id="287" r:id="rId27"/>
    <p:sldId id="307" r:id="rId28"/>
    <p:sldId id="322" r:id="rId29"/>
    <p:sldId id="321" r:id="rId30"/>
    <p:sldId id="308" r:id="rId31"/>
    <p:sldId id="291" r:id="rId32"/>
    <p:sldId id="292" r:id="rId33"/>
    <p:sldId id="296" r:id="rId34"/>
    <p:sldId id="297" r:id="rId35"/>
    <p:sldId id="298" r:id="rId36"/>
    <p:sldId id="299" r:id="rId37"/>
    <p:sldId id="300" r:id="rId38"/>
    <p:sldId id="302" r:id="rId39"/>
    <p:sldId id="301" r:id="rId40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notesMaster" Target="notesMasters/notesMaster1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167998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42770" y="1431824"/>
            <a:ext cx="6872756" cy="38659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35830" y="5512523"/>
            <a:ext cx="5886637" cy="451024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167998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8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emf"/><Relationship Id="rId1" Type="http://schemas.openxmlformats.org/officeDocument/2006/relationships/oleObject" Target="../embeddings/oleObject1.bin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.wav"/><Relationship Id="rId1" Type="http://schemas.openxmlformats.org/officeDocument/2006/relationships/audio" Target="../media/audio1.wav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4.wav"/><Relationship Id="rId1" Type="http://schemas.openxmlformats.org/officeDocument/2006/relationships/audio" Target="../media/audio3.wav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4.wav"/><Relationship Id="rId1" Type="http://schemas.openxmlformats.org/officeDocument/2006/relationships/audio" Target="../media/audio3.wav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3.wav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2.v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microsoft.com/office/2007/relationships/media" Target="file:///C:\Documents%20and%20Settings\Administrator\&#26700;&#38754;\&#32676;&#26143;-&#25112;&#22269;&#31574;&#12298;&#37049;&#24524;&#35773;&#40784;&#29579;&#32435;&#35855;&#12299;.mp3" TargetMode="External"/><Relationship Id="rId3" Type="http://schemas.openxmlformats.org/officeDocument/2006/relationships/audio" Target="file:///C:\Documents%20and%20Settings\Administrator\&#26700;&#38754;\&#32676;&#26143;-&#25112;&#22269;&#31574;&#12298;&#37049;&#24524;&#35773;&#40784;&#29579;&#32435;&#35855;&#12299;.mp3" TargetMode="External"/><Relationship Id="rId2" Type="http://schemas.openxmlformats.org/officeDocument/2006/relationships/image" Target="../media/image4.png"/><Relationship Id="rId1" Type="http://schemas.openxmlformats.org/officeDocument/2006/relationships/oleObject" Target="../embeddings/oleObject2.bin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2014070709313550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260" y="2890520"/>
            <a:ext cx="12096115" cy="40487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23595" y="488315"/>
            <a:ext cx="10550525" cy="310769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800"/>
              <a:t>     </a:t>
            </a:r>
            <a:r>
              <a:rPr lang="en-US" altLang="zh-CN" sz="2800">
                <a:solidFill>
                  <a:srgbClr val="0070C0"/>
                </a:solidFill>
              </a:rPr>
              <a:t> </a:t>
            </a:r>
            <a:r>
              <a:rPr lang="zh-CN" altLang="zh-CN" sz="2800" b="1">
                <a:solidFill>
                  <a:srgbClr val="0070C0"/>
                </a:solidFill>
              </a:rPr>
              <a:t>生活是一条充满智慧的河，有的人非常聪明，善于观察，把握</a:t>
            </a:r>
            <a:endParaRPr lang="zh-CN" altLang="zh-CN" sz="2800" b="1">
              <a:solidFill>
                <a:srgbClr val="0070C0"/>
              </a:solidFill>
            </a:endParaRPr>
          </a:p>
          <a:p>
            <a:r>
              <a:rPr lang="zh-CN" altLang="zh-CN" sz="2800" b="1">
                <a:solidFill>
                  <a:srgbClr val="0070C0"/>
                </a:solidFill>
              </a:rPr>
              <a:t>时机，撷取河中那一朵朵美丽的浪花，把它放大，延伸，铸造成了</a:t>
            </a:r>
            <a:endParaRPr lang="zh-CN" altLang="zh-CN" sz="2800" b="1">
              <a:solidFill>
                <a:srgbClr val="0070C0"/>
              </a:solidFill>
            </a:endParaRPr>
          </a:p>
          <a:p>
            <a:r>
              <a:rPr lang="zh-CN" altLang="zh-CN" sz="2800" b="1">
                <a:solidFill>
                  <a:srgbClr val="0070C0"/>
                </a:solidFill>
              </a:rPr>
              <a:t>历史长河中一朵朵永开不败的鲜艳美丽的智慧之花，在这一朵朵花</a:t>
            </a:r>
            <a:endParaRPr lang="zh-CN" altLang="zh-CN" sz="2800" b="1">
              <a:solidFill>
                <a:srgbClr val="0070C0"/>
              </a:solidFill>
            </a:endParaRPr>
          </a:p>
          <a:p>
            <a:r>
              <a:rPr lang="zh-CN" altLang="zh-CN" sz="2800" b="1">
                <a:solidFill>
                  <a:srgbClr val="0070C0"/>
                </a:solidFill>
              </a:rPr>
              <a:t>的启迪下，结出了无数丰硕的果，供人观赏，诱人采撷。</a:t>
            </a:r>
            <a:endParaRPr lang="zh-CN" altLang="zh-CN" sz="2800" b="1">
              <a:solidFill>
                <a:srgbClr val="0070C0"/>
              </a:solidFill>
            </a:endParaRPr>
          </a:p>
          <a:p>
            <a:r>
              <a:rPr lang="zh-CN" altLang="zh-CN" sz="2800" b="1">
                <a:solidFill>
                  <a:srgbClr val="0070C0"/>
                </a:solidFill>
              </a:rPr>
              <a:t>      让我们沿河而上，回溯到那激荡着智慧之花的春秋战国，采摘</a:t>
            </a:r>
            <a:endParaRPr lang="zh-CN" altLang="zh-CN" sz="2800" b="1">
              <a:solidFill>
                <a:srgbClr val="0070C0"/>
              </a:solidFill>
            </a:endParaRPr>
          </a:p>
          <a:p>
            <a:r>
              <a:rPr lang="zh-CN" altLang="zh-CN" sz="2800" b="1">
                <a:solidFill>
                  <a:srgbClr val="0070C0"/>
                </a:solidFill>
              </a:rPr>
              <a:t>一朵发自生活而在庙堂之上开出的娇艳之花，它就是我们今天要学</a:t>
            </a:r>
            <a:endParaRPr lang="zh-CN" altLang="zh-CN" sz="2800" b="1">
              <a:solidFill>
                <a:srgbClr val="0070C0"/>
              </a:solidFill>
            </a:endParaRPr>
          </a:p>
          <a:p>
            <a:r>
              <a:rPr lang="zh-CN" altLang="zh-CN" sz="2800" b="1">
                <a:solidFill>
                  <a:srgbClr val="0070C0"/>
                </a:solidFill>
              </a:rPr>
              <a:t>的《邹忌讽齐王纳谏》。</a:t>
            </a:r>
            <a:endParaRPr lang="zh-CN" altLang="zh-CN" sz="2800" b="1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64895" y="1085850"/>
            <a:ext cx="4761865" cy="50774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600" b="1" dirty="0">
                <a:solidFill>
                  <a:srgbClr val="00B0F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旦日</a:t>
            </a:r>
            <a:r>
              <a:rPr lang="zh-CN" altLang="en-US" sz="3600" b="1" dirty="0">
                <a:solidFill>
                  <a:srgbClr val="00000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，客从外来，</a:t>
            </a:r>
            <a:endParaRPr lang="zh-CN" altLang="en-US" sz="3600" b="1" dirty="0">
              <a:solidFill>
                <a:srgbClr val="000000"/>
              </a:solidFill>
              <a:latin typeface="Tahoma" panose="020B0604030504040204" pitchFamily="34" charset="0"/>
              <a:ea typeface="宋体" panose="02010600030101010101" pitchFamily="2" charset="-122"/>
              <a:sym typeface="+mn-ea"/>
            </a:endParaRPr>
          </a:p>
          <a:p>
            <a:pPr algn="l"/>
            <a:endParaRPr lang="zh-CN" altLang="en-US" sz="3600" b="1" dirty="0">
              <a:solidFill>
                <a:srgbClr val="000000"/>
              </a:solidFill>
              <a:latin typeface="Tahoma" panose="020B0604030504040204" pitchFamily="34" charset="0"/>
              <a:ea typeface="宋体" panose="02010600030101010101" pitchFamily="2" charset="-122"/>
              <a:sym typeface="+mn-ea"/>
            </a:endParaRPr>
          </a:p>
          <a:p>
            <a:pPr algn="l"/>
            <a:r>
              <a:rPr lang="zh-CN" altLang="en-US" sz="3600" b="1" u="sng" dirty="0">
                <a:solidFill>
                  <a:srgbClr val="00B0F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与</a:t>
            </a:r>
            <a:r>
              <a:rPr lang="zh-CN" altLang="en-US" sz="3600" b="1" u="sng" dirty="0">
                <a:solidFill>
                  <a:srgbClr val="00000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坐谈</a:t>
            </a:r>
            <a:r>
              <a:rPr lang="zh-CN" altLang="en-US" sz="3600" b="1" dirty="0">
                <a:solidFill>
                  <a:srgbClr val="00000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，问之：</a:t>
            </a:r>
            <a:r>
              <a:rPr lang="en-US" altLang="zh-CN" sz="3600" b="1" dirty="0">
                <a:solidFill>
                  <a:srgbClr val="00000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”</a:t>
            </a:r>
            <a:r>
              <a:rPr lang="zh-CN" altLang="en-US" sz="3600" b="1" dirty="0">
                <a:solidFill>
                  <a:srgbClr val="00000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吾</a:t>
            </a:r>
            <a:endParaRPr lang="zh-CN" altLang="en-US" sz="3600" b="1" dirty="0">
              <a:solidFill>
                <a:srgbClr val="000000"/>
              </a:solidFill>
              <a:latin typeface="Tahoma" panose="020B0604030504040204" pitchFamily="34" charset="0"/>
              <a:ea typeface="宋体" panose="02010600030101010101" pitchFamily="2" charset="-122"/>
              <a:sym typeface="+mn-ea"/>
            </a:endParaRPr>
          </a:p>
          <a:p>
            <a:pPr algn="l"/>
            <a:r>
              <a:rPr lang="zh-CN" altLang="en-US" sz="3600" b="1" dirty="0">
                <a:solidFill>
                  <a:srgbClr val="00000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 </a:t>
            </a:r>
            <a:endParaRPr lang="zh-CN" altLang="en-US" sz="3600" b="1" dirty="0">
              <a:solidFill>
                <a:srgbClr val="000000"/>
              </a:solidFill>
              <a:latin typeface="Tahoma" panose="020B0604030504040204" pitchFamily="34" charset="0"/>
              <a:ea typeface="宋体" panose="02010600030101010101" pitchFamily="2" charset="-122"/>
              <a:sym typeface="+mn-ea"/>
            </a:endParaRPr>
          </a:p>
          <a:p>
            <a:pPr algn="l"/>
            <a:endParaRPr lang="zh-CN" altLang="en-US" sz="3600" b="1" dirty="0">
              <a:solidFill>
                <a:srgbClr val="000000"/>
              </a:solidFill>
              <a:latin typeface="Tahoma" panose="020B0604030504040204" pitchFamily="34" charset="0"/>
              <a:ea typeface="宋体" panose="02010600030101010101" pitchFamily="2" charset="-122"/>
              <a:sym typeface="+mn-ea"/>
            </a:endParaRPr>
          </a:p>
          <a:p>
            <a:pPr algn="l"/>
            <a:r>
              <a:rPr lang="zh-CN" altLang="en-US" sz="3600" b="1" dirty="0">
                <a:solidFill>
                  <a:srgbClr val="00000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与徐公孰美？</a:t>
            </a:r>
            <a:r>
              <a:rPr lang="en-US" altLang="zh-CN" sz="3600" b="1" dirty="0">
                <a:solidFill>
                  <a:srgbClr val="00000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“</a:t>
            </a:r>
            <a:r>
              <a:rPr lang="zh-CN" altLang="en-US" sz="3600" b="1" dirty="0">
                <a:solidFill>
                  <a:srgbClr val="00000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客曰：</a:t>
            </a:r>
            <a:endParaRPr lang="zh-CN" altLang="en-US" sz="3600" b="1" dirty="0">
              <a:solidFill>
                <a:srgbClr val="000000"/>
              </a:solidFill>
              <a:latin typeface="Tahoma" panose="020B0604030504040204" pitchFamily="34" charset="0"/>
              <a:ea typeface="宋体" panose="02010600030101010101" pitchFamily="2" charset="-122"/>
              <a:sym typeface="+mn-ea"/>
            </a:endParaRPr>
          </a:p>
          <a:p>
            <a:pPr algn="l"/>
            <a:endParaRPr lang="zh-CN" altLang="en-US" sz="3600" b="1" dirty="0">
              <a:solidFill>
                <a:srgbClr val="000000"/>
              </a:solidFill>
              <a:latin typeface="Tahoma" panose="020B0604030504040204" pitchFamily="34" charset="0"/>
              <a:ea typeface="宋体" panose="02010600030101010101" pitchFamily="2" charset="-122"/>
              <a:sym typeface="+mn-ea"/>
            </a:endParaRPr>
          </a:p>
          <a:p>
            <a:pPr algn="l"/>
            <a:endParaRPr lang="en-US" altLang="zh-CN" sz="3600" b="1" dirty="0">
              <a:solidFill>
                <a:srgbClr val="000000"/>
              </a:solidFill>
              <a:latin typeface="Tahoma" panose="020B0604030504040204" pitchFamily="34" charset="0"/>
              <a:ea typeface="宋体" panose="02010600030101010101" pitchFamily="2" charset="-122"/>
              <a:sym typeface="+mn-ea"/>
            </a:endParaRPr>
          </a:p>
          <a:p>
            <a:pPr algn="l"/>
            <a:r>
              <a:rPr lang="en-US" altLang="zh-CN" sz="3600" b="1" dirty="0">
                <a:solidFill>
                  <a:srgbClr val="00000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”</a:t>
            </a:r>
            <a:r>
              <a:rPr lang="zh-CN" altLang="en-US" sz="3600" b="1" dirty="0">
                <a:solidFill>
                  <a:srgbClr val="00000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徐公不</a:t>
            </a:r>
            <a:r>
              <a:rPr lang="zh-CN" altLang="en-US" sz="3600" b="1" dirty="0">
                <a:solidFill>
                  <a:srgbClr val="00B0F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若</a:t>
            </a:r>
            <a:r>
              <a:rPr lang="zh-CN" altLang="en-US" sz="3600" b="1" dirty="0">
                <a:solidFill>
                  <a:srgbClr val="00000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君之美也。</a:t>
            </a:r>
            <a:r>
              <a:rPr lang="en-US" altLang="zh-CN" sz="3600" b="1" dirty="0">
                <a:solidFill>
                  <a:srgbClr val="00000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“</a:t>
            </a:r>
            <a:endParaRPr lang="en-US" altLang="zh-CN" sz="3600" b="1" dirty="0">
              <a:solidFill>
                <a:srgbClr val="000000"/>
              </a:solidFill>
              <a:latin typeface="Tahoma" panose="020B060403050404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" name="矩形标注 2"/>
          <p:cNvSpPr/>
          <p:nvPr/>
        </p:nvSpPr>
        <p:spPr>
          <a:xfrm>
            <a:off x="699770" y="279400"/>
            <a:ext cx="1619250" cy="611505"/>
          </a:xfrm>
          <a:prstGeom prst="wedgeRectCallout">
            <a:avLst>
              <a:gd name="adj1" fmla="val -78"/>
              <a:gd name="adj2" fmla="val 95482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200" b="1"/>
              <a:t>明天</a:t>
            </a:r>
            <a:endParaRPr lang="zh-CN" altLang="en-US" sz="3200" b="1"/>
          </a:p>
        </p:txBody>
      </p:sp>
      <p:sp>
        <p:nvSpPr>
          <p:cNvPr id="4" name="矩形标注 3"/>
          <p:cNvSpPr/>
          <p:nvPr/>
        </p:nvSpPr>
        <p:spPr>
          <a:xfrm>
            <a:off x="414655" y="1690370"/>
            <a:ext cx="2358390" cy="611505"/>
          </a:xfrm>
          <a:prstGeom prst="wedgeRectCallout">
            <a:avLst>
              <a:gd name="adj1" fmla="val -13731"/>
              <a:gd name="adj2" fmla="val 62461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800" b="1"/>
              <a:t>介词，跟，同</a:t>
            </a:r>
            <a:endParaRPr lang="zh-CN" altLang="en-US" sz="2800" b="1"/>
          </a:p>
        </p:txBody>
      </p:sp>
      <p:sp>
        <p:nvSpPr>
          <p:cNvPr id="5" name="矩形标注 4"/>
          <p:cNvSpPr/>
          <p:nvPr/>
        </p:nvSpPr>
        <p:spPr>
          <a:xfrm>
            <a:off x="2124075" y="3123565"/>
            <a:ext cx="2642235" cy="611505"/>
          </a:xfrm>
          <a:prstGeom prst="wedgeRectCallout">
            <a:avLst>
              <a:gd name="adj1" fmla="val -56536"/>
              <a:gd name="adj2" fmla="val -105036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800" b="1"/>
              <a:t>与（之）坐谈</a:t>
            </a:r>
            <a:endParaRPr lang="zh-CN" altLang="en-US" sz="2800" b="1"/>
          </a:p>
        </p:txBody>
      </p:sp>
      <p:sp>
        <p:nvSpPr>
          <p:cNvPr id="6" name="矩形标注 5"/>
          <p:cNvSpPr/>
          <p:nvPr/>
        </p:nvSpPr>
        <p:spPr>
          <a:xfrm>
            <a:off x="2362835" y="4662170"/>
            <a:ext cx="2403475" cy="611505"/>
          </a:xfrm>
          <a:prstGeom prst="wedgeRectCallout">
            <a:avLst>
              <a:gd name="adj1" fmla="val -22945"/>
              <a:gd name="adj2" fmla="val 98182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800" b="1"/>
              <a:t>如，比得上</a:t>
            </a:r>
            <a:endParaRPr lang="zh-CN" altLang="en-US" sz="2800" b="1"/>
          </a:p>
        </p:txBody>
      </p:sp>
      <p:pic>
        <p:nvPicPr>
          <p:cNvPr id="17409" name="图片 4608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70500" y="476250"/>
            <a:ext cx="6826250" cy="43503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流程图: 过程 7"/>
          <p:cNvSpPr/>
          <p:nvPr/>
        </p:nvSpPr>
        <p:spPr>
          <a:xfrm>
            <a:off x="5270500" y="279400"/>
            <a:ext cx="6776085" cy="6113145"/>
          </a:xfrm>
          <a:prstGeom prst="flowChartProcess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200" b="1">
                <a:solidFill>
                  <a:srgbClr val="C00000"/>
                </a:solidFill>
              </a:rPr>
              <a:t>第二天，有客人从外面来，邹忌同他</a:t>
            </a:r>
            <a:endParaRPr lang="zh-CN" altLang="en-US" sz="3200" b="1">
              <a:solidFill>
                <a:srgbClr val="C00000"/>
              </a:solidFill>
            </a:endParaRPr>
          </a:p>
          <a:p>
            <a:pPr algn="ctr"/>
            <a:r>
              <a:rPr lang="zh-CN" altLang="en-US" sz="3200" b="1">
                <a:solidFill>
                  <a:srgbClr val="C00000"/>
                </a:solidFill>
              </a:rPr>
              <a:t>坐着闲聊，邹忌又问他：</a:t>
            </a:r>
            <a:r>
              <a:rPr lang="en-US" altLang="zh-CN" sz="3200" b="1">
                <a:solidFill>
                  <a:srgbClr val="C00000"/>
                </a:solidFill>
              </a:rPr>
              <a:t>”</a:t>
            </a:r>
            <a:r>
              <a:rPr lang="zh-CN" altLang="en-US" sz="3200" b="1">
                <a:solidFill>
                  <a:srgbClr val="C00000"/>
                </a:solidFill>
              </a:rPr>
              <a:t>我同徐公</a:t>
            </a:r>
            <a:endParaRPr lang="zh-CN" altLang="en-US" sz="3200" b="1">
              <a:solidFill>
                <a:srgbClr val="C00000"/>
              </a:solidFill>
            </a:endParaRPr>
          </a:p>
          <a:p>
            <a:pPr algn="ctr"/>
            <a:r>
              <a:rPr lang="zh-CN" altLang="en-US" sz="3200" b="1">
                <a:solidFill>
                  <a:srgbClr val="C00000"/>
                </a:solidFill>
              </a:rPr>
              <a:t>比，谁漂亮？</a:t>
            </a:r>
            <a:r>
              <a:rPr lang="en-US" altLang="zh-CN" sz="3200" b="1">
                <a:solidFill>
                  <a:srgbClr val="C00000"/>
                </a:solidFill>
              </a:rPr>
              <a:t>“</a:t>
            </a:r>
            <a:r>
              <a:rPr lang="zh-CN" altLang="en-US" sz="3200" b="1">
                <a:solidFill>
                  <a:srgbClr val="C00000"/>
                </a:solidFill>
              </a:rPr>
              <a:t>客人说：</a:t>
            </a:r>
            <a:r>
              <a:rPr lang="en-US" altLang="zh-CN" sz="3200" b="1">
                <a:solidFill>
                  <a:srgbClr val="C00000"/>
                </a:solidFill>
              </a:rPr>
              <a:t>”</a:t>
            </a:r>
            <a:r>
              <a:rPr lang="zh-CN" altLang="en-US" sz="3200" b="1">
                <a:solidFill>
                  <a:srgbClr val="C00000"/>
                </a:solidFill>
              </a:rPr>
              <a:t>徐公不如您漂亮。</a:t>
            </a:r>
            <a:r>
              <a:rPr lang="en-US" altLang="zh-CN" sz="3200" b="1">
                <a:solidFill>
                  <a:srgbClr val="C00000"/>
                </a:solidFill>
              </a:rPr>
              <a:t>“</a:t>
            </a:r>
            <a:endParaRPr lang="en-US" altLang="zh-CN" sz="3200" b="1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 animBg="1"/>
      <p:bldP spid="6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3" name="图片 4710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37760" y="279400"/>
            <a:ext cx="6776085" cy="55073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519430" y="741045"/>
            <a:ext cx="3756660" cy="50158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endParaRPr lang="zh-CN" altLang="en-US" sz="4000" b="1" dirty="0">
              <a:solidFill>
                <a:srgbClr val="00B0F0"/>
              </a:solidFill>
              <a:latin typeface="Tahoma" panose="020B0604030504040204" pitchFamily="34" charset="0"/>
              <a:ea typeface="宋体" panose="02010600030101010101" pitchFamily="2" charset="-122"/>
              <a:sym typeface="+mn-ea"/>
            </a:endParaRPr>
          </a:p>
          <a:p>
            <a:pPr algn="l"/>
            <a:r>
              <a:rPr lang="zh-CN" altLang="en-US" sz="4000" b="1" dirty="0">
                <a:solidFill>
                  <a:srgbClr val="00B0F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明日</a:t>
            </a:r>
            <a:r>
              <a:rPr lang="zh-CN" altLang="en-US" sz="4000" b="1" dirty="0">
                <a:solidFill>
                  <a:srgbClr val="00000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，徐公来，</a:t>
            </a:r>
            <a:endParaRPr lang="zh-CN" altLang="en-US" sz="4000" b="1" dirty="0">
              <a:solidFill>
                <a:srgbClr val="000000"/>
              </a:solidFill>
              <a:latin typeface="Tahoma" panose="020B0604030504040204" pitchFamily="34" charset="0"/>
              <a:ea typeface="宋体" panose="02010600030101010101" pitchFamily="2" charset="-122"/>
              <a:sym typeface="+mn-ea"/>
            </a:endParaRPr>
          </a:p>
          <a:p>
            <a:pPr algn="l"/>
            <a:endParaRPr lang="zh-CN" altLang="en-US" sz="4000" b="1" dirty="0">
              <a:solidFill>
                <a:srgbClr val="000000"/>
              </a:solidFill>
              <a:latin typeface="Tahoma" panose="020B0604030504040204" pitchFamily="34" charset="0"/>
              <a:ea typeface="宋体" panose="02010600030101010101" pitchFamily="2" charset="-122"/>
              <a:sym typeface="+mn-ea"/>
            </a:endParaRPr>
          </a:p>
          <a:p>
            <a:pPr algn="l"/>
            <a:endParaRPr lang="zh-CN" altLang="en-US" sz="4000" b="1" dirty="0">
              <a:solidFill>
                <a:srgbClr val="000000"/>
              </a:solidFill>
              <a:latin typeface="Tahoma" panose="020B0604030504040204" pitchFamily="34" charset="0"/>
              <a:ea typeface="宋体" panose="02010600030101010101" pitchFamily="2" charset="-122"/>
              <a:sym typeface="+mn-ea"/>
            </a:endParaRPr>
          </a:p>
          <a:p>
            <a:pPr algn="l"/>
            <a:r>
              <a:rPr lang="zh-CN" altLang="en-US" sz="4000" b="1" dirty="0">
                <a:solidFill>
                  <a:srgbClr val="00B0F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孰</a:t>
            </a:r>
            <a:r>
              <a:rPr lang="zh-CN" altLang="en-US" sz="4000" b="1" dirty="0">
                <a:solidFill>
                  <a:srgbClr val="00000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视</a:t>
            </a:r>
            <a:r>
              <a:rPr lang="zh-CN" altLang="en-US" sz="4000" b="1" dirty="0">
                <a:solidFill>
                  <a:srgbClr val="00B0F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之</a:t>
            </a:r>
            <a:r>
              <a:rPr lang="zh-CN" altLang="en-US" sz="4000" b="1" dirty="0">
                <a:solidFill>
                  <a:srgbClr val="00000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，自</a:t>
            </a:r>
            <a:r>
              <a:rPr lang="zh-CN" altLang="en-US" sz="4000" b="1" u="sng" dirty="0">
                <a:solidFill>
                  <a:srgbClr val="00B0F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以</a:t>
            </a:r>
            <a:endParaRPr lang="zh-CN" altLang="en-US" sz="4000" b="1" u="sng" dirty="0">
              <a:solidFill>
                <a:srgbClr val="00B0F0"/>
              </a:solidFill>
              <a:latin typeface="Tahoma" panose="020B0604030504040204" pitchFamily="34" charset="0"/>
              <a:ea typeface="宋体" panose="02010600030101010101" pitchFamily="2" charset="-122"/>
              <a:sym typeface="+mn-ea"/>
            </a:endParaRPr>
          </a:p>
          <a:p>
            <a:pPr algn="l"/>
            <a:endParaRPr lang="zh-CN" altLang="en-US" sz="4000" b="1" dirty="0">
              <a:solidFill>
                <a:srgbClr val="000000"/>
              </a:solidFill>
              <a:latin typeface="Tahoma" panose="020B0604030504040204" pitchFamily="34" charset="0"/>
              <a:ea typeface="宋体" panose="02010600030101010101" pitchFamily="2" charset="-122"/>
              <a:sym typeface="+mn-ea"/>
            </a:endParaRPr>
          </a:p>
          <a:p>
            <a:pPr algn="l"/>
            <a:endParaRPr lang="zh-CN" altLang="en-US" sz="4000" b="1" dirty="0">
              <a:solidFill>
                <a:srgbClr val="000000"/>
              </a:solidFill>
              <a:latin typeface="Tahoma" panose="020B0604030504040204" pitchFamily="34" charset="0"/>
              <a:ea typeface="宋体" panose="02010600030101010101" pitchFamily="2" charset="-122"/>
              <a:sym typeface="+mn-ea"/>
            </a:endParaRPr>
          </a:p>
          <a:p>
            <a:pPr algn="l"/>
            <a:r>
              <a:rPr lang="zh-CN" altLang="en-US" sz="4000" b="1" u="sng" dirty="0">
                <a:solidFill>
                  <a:srgbClr val="00B0F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为</a:t>
            </a:r>
            <a:r>
              <a:rPr lang="zh-CN" altLang="en-US" sz="4000" b="1" dirty="0">
                <a:solidFill>
                  <a:srgbClr val="00000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不如；</a:t>
            </a:r>
            <a:endParaRPr lang="zh-CN" altLang="en-US" sz="4000" b="1"/>
          </a:p>
        </p:txBody>
      </p:sp>
      <p:sp>
        <p:nvSpPr>
          <p:cNvPr id="3" name="矩形标注 2"/>
          <p:cNvSpPr/>
          <p:nvPr/>
        </p:nvSpPr>
        <p:spPr>
          <a:xfrm>
            <a:off x="687705" y="372110"/>
            <a:ext cx="1501775" cy="611505"/>
          </a:xfrm>
          <a:prstGeom prst="wedgeRectCallout">
            <a:avLst>
              <a:gd name="adj1" fmla="val -31987"/>
              <a:gd name="adj2" fmla="val 114589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800" b="1"/>
              <a:t>第二天</a:t>
            </a:r>
            <a:endParaRPr lang="zh-CN" altLang="en-US" sz="2800" b="1"/>
          </a:p>
        </p:txBody>
      </p:sp>
      <p:sp>
        <p:nvSpPr>
          <p:cNvPr id="4" name="矩形标注 3"/>
          <p:cNvSpPr/>
          <p:nvPr/>
        </p:nvSpPr>
        <p:spPr>
          <a:xfrm>
            <a:off x="704215" y="2202815"/>
            <a:ext cx="2508885" cy="611505"/>
          </a:xfrm>
          <a:prstGeom prst="wedgeRectCallout">
            <a:avLst>
              <a:gd name="adj1" fmla="val -46937"/>
              <a:gd name="adj2" fmla="val 114589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800" b="1"/>
              <a:t>同</a:t>
            </a:r>
            <a:r>
              <a:rPr lang="en-US" altLang="zh-CN" sz="2800" b="1"/>
              <a:t>”</a:t>
            </a:r>
            <a:r>
              <a:rPr lang="zh-CN" altLang="en-US" sz="2800" b="1"/>
              <a:t>熟</a:t>
            </a:r>
            <a:r>
              <a:rPr lang="en-US" altLang="zh-CN" sz="2800" b="1"/>
              <a:t>“</a:t>
            </a:r>
            <a:r>
              <a:rPr lang="zh-CN" altLang="en-US" sz="2800" b="1"/>
              <a:t>仔细</a:t>
            </a:r>
            <a:endParaRPr lang="zh-CN" altLang="en-US" sz="2800" b="1"/>
          </a:p>
        </p:txBody>
      </p:sp>
      <p:sp>
        <p:nvSpPr>
          <p:cNvPr id="5" name="矩形标注 4"/>
          <p:cNvSpPr/>
          <p:nvPr/>
        </p:nvSpPr>
        <p:spPr>
          <a:xfrm>
            <a:off x="1745615" y="3932555"/>
            <a:ext cx="2072005" cy="611505"/>
          </a:xfrm>
          <a:prstGeom prst="wedgeRectCallout">
            <a:avLst>
              <a:gd name="adj1" fmla="val -45157"/>
              <a:gd name="adj2" fmla="val -83125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800" b="1"/>
              <a:t>他，指徐公</a:t>
            </a:r>
            <a:endParaRPr lang="zh-CN" altLang="en-US" sz="2800" b="1"/>
          </a:p>
        </p:txBody>
      </p:sp>
      <p:sp>
        <p:nvSpPr>
          <p:cNvPr id="6" name="矩形标注 5"/>
          <p:cNvSpPr/>
          <p:nvPr/>
        </p:nvSpPr>
        <p:spPr>
          <a:xfrm>
            <a:off x="318135" y="4116705"/>
            <a:ext cx="914400" cy="611505"/>
          </a:xfrm>
          <a:prstGeom prst="wedgeRectCallout">
            <a:avLst>
              <a:gd name="adj1" fmla="val 4861"/>
              <a:gd name="adj2" fmla="val 117393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800" b="1"/>
              <a:t>认为</a:t>
            </a:r>
            <a:endParaRPr lang="zh-CN" altLang="en-US" sz="2800" b="1"/>
          </a:p>
        </p:txBody>
      </p:sp>
      <p:sp>
        <p:nvSpPr>
          <p:cNvPr id="7" name="矩形标注 6"/>
          <p:cNvSpPr/>
          <p:nvPr/>
        </p:nvSpPr>
        <p:spPr>
          <a:xfrm>
            <a:off x="3425190" y="5947410"/>
            <a:ext cx="3515995" cy="611505"/>
          </a:xfrm>
          <a:prstGeom prst="wedgeRectCallout">
            <a:avLst>
              <a:gd name="adj1" fmla="val -91127"/>
              <a:gd name="adj2" fmla="val -132450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800" b="1"/>
              <a:t>自以为不如（其美）</a:t>
            </a:r>
            <a:endParaRPr lang="zh-CN" altLang="en-US" sz="2800" b="1"/>
          </a:p>
        </p:txBody>
      </p:sp>
      <p:sp>
        <p:nvSpPr>
          <p:cNvPr id="8" name="流程图: 过程 7"/>
          <p:cNvSpPr/>
          <p:nvPr/>
        </p:nvSpPr>
        <p:spPr>
          <a:xfrm>
            <a:off x="4937760" y="279400"/>
            <a:ext cx="7042785" cy="5668010"/>
          </a:xfrm>
          <a:prstGeom prst="flowChartProcess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200" b="1">
                <a:solidFill>
                  <a:srgbClr val="C00000"/>
                </a:solidFill>
              </a:rPr>
              <a:t>又过了一天，徐公来了，邹忌仔细地看他，自己觉得不如徐公漂亮。</a:t>
            </a:r>
            <a:endParaRPr lang="zh-CN" altLang="en-US" sz="3200" b="1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bldLvl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7" name="图片 4812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62370" y="33655"/>
            <a:ext cx="5920740" cy="46424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375920" y="388620"/>
            <a:ext cx="5218430" cy="64928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pPr algn="l"/>
            <a:endParaRPr lang="zh-CN" altLang="en-US" sz="3200" b="1">
              <a:gradFill>
                <a:gsLst>
                  <a:gs pos="21000">
                    <a:srgbClr val="53575C"/>
                  </a:gs>
                  <a:gs pos="88000">
                    <a:srgbClr val="C5C7CA"/>
                  </a:gs>
                </a:gsLst>
                <a:lin ang="5400000"/>
              </a:gradFill>
              <a:effectLst/>
              <a:sym typeface="+mn-ea"/>
            </a:endParaRPr>
          </a:p>
          <a:p>
            <a:pPr algn="l"/>
            <a:r>
              <a:rPr lang="zh-CN" altLang="en-US" sz="3200" b="1">
                <a:solidFill>
                  <a:schemeClr val="tx1"/>
                </a:solidFill>
                <a:effectLst/>
                <a:sym typeface="+mn-ea"/>
              </a:rPr>
              <a:t>窥镜</a:t>
            </a:r>
            <a:r>
              <a:rPr lang="zh-CN" altLang="en-US" sz="3200" b="1">
                <a:solidFill>
                  <a:srgbClr val="0070C0"/>
                </a:solidFill>
                <a:effectLst/>
                <a:sym typeface="+mn-ea"/>
              </a:rPr>
              <a:t>而</a:t>
            </a:r>
            <a:r>
              <a:rPr lang="zh-CN" altLang="en-US" sz="3200" b="1">
                <a:solidFill>
                  <a:schemeClr val="tx1"/>
                </a:solidFill>
                <a:effectLst/>
                <a:sym typeface="+mn-ea"/>
              </a:rPr>
              <a:t>自视，又弗如远甚。</a:t>
            </a:r>
            <a:endParaRPr lang="zh-CN" altLang="en-US" sz="3200" b="1">
              <a:solidFill>
                <a:schemeClr val="tx1"/>
              </a:solidFill>
              <a:effectLst/>
              <a:sym typeface="+mn-ea"/>
            </a:endParaRPr>
          </a:p>
          <a:p>
            <a:pPr algn="l"/>
            <a:endParaRPr lang="zh-CN" altLang="en-US" sz="3200" b="1">
              <a:solidFill>
                <a:schemeClr val="tx1"/>
              </a:solidFill>
              <a:effectLst/>
              <a:latin typeface="楷体" pitchFamily="1" charset="-122"/>
              <a:ea typeface="楷体" pitchFamily="1" charset="-122"/>
              <a:sym typeface="+mn-ea"/>
            </a:endParaRPr>
          </a:p>
          <a:p>
            <a:pPr algn="l"/>
            <a:endParaRPr lang="zh-CN" altLang="en-US" sz="3200" b="1">
              <a:solidFill>
                <a:schemeClr val="tx1"/>
              </a:solidFill>
              <a:effectLst/>
              <a:latin typeface="楷体" pitchFamily="1" charset="-122"/>
              <a:ea typeface="楷体" pitchFamily="1" charset="-122"/>
              <a:sym typeface="+mn-ea"/>
            </a:endParaRPr>
          </a:p>
          <a:p>
            <a:pPr algn="l"/>
            <a:r>
              <a:rPr lang="zh-CN" altLang="en-US" sz="3200" b="1">
                <a:solidFill>
                  <a:schemeClr val="tx1"/>
                </a:solidFill>
                <a:effectLst/>
                <a:latin typeface="宋体-PUA" panose="02010600030101010101" charset="-122"/>
                <a:ea typeface="宋体-PUA" panose="02010600030101010101" charset="-122"/>
                <a:sym typeface="+mn-ea"/>
              </a:rPr>
              <a:t>暮</a:t>
            </a:r>
            <a:r>
              <a:rPr lang="zh-CN" altLang="en-US" sz="3200" b="1">
                <a:solidFill>
                  <a:srgbClr val="0070C0"/>
                </a:solidFill>
                <a:effectLst/>
                <a:latin typeface="宋体-PUA" panose="02010600030101010101" charset="-122"/>
                <a:ea typeface="宋体-PUA" panose="02010600030101010101" charset="-122"/>
                <a:sym typeface="+mn-ea"/>
              </a:rPr>
              <a:t>寝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-PUA" panose="02010600030101010101" charset="-122"/>
                <a:ea typeface="宋体-PUA" panose="02010600030101010101" charset="-122"/>
                <a:sym typeface="+mn-ea"/>
              </a:rPr>
              <a:t>而思</a:t>
            </a:r>
            <a:r>
              <a:rPr lang="zh-CN" altLang="en-US" sz="3200" b="1">
                <a:solidFill>
                  <a:srgbClr val="0070C0"/>
                </a:solidFill>
                <a:effectLst/>
                <a:latin typeface="宋体-PUA" panose="02010600030101010101" charset="-122"/>
                <a:ea typeface="宋体-PUA" panose="02010600030101010101" charset="-122"/>
                <a:sym typeface="+mn-ea"/>
              </a:rPr>
              <a:t>之，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-PUA" panose="02010600030101010101" charset="-122"/>
                <a:ea typeface="宋体-PUA" panose="02010600030101010101" charset="-122"/>
                <a:sym typeface="+mn-ea"/>
              </a:rPr>
              <a:t>曰：“吾妻</a:t>
            </a:r>
            <a:r>
              <a:rPr lang="zh-CN" altLang="en-US" sz="3200" b="1">
                <a:solidFill>
                  <a:srgbClr val="0070C0"/>
                </a:solidFill>
                <a:effectLst/>
                <a:latin typeface="宋体-PUA" panose="02010600030101010101" charset="-122"/>
                <a:ea typeface="宋体-PUA" panose="02010600030101010101" charset="-122"/>
                <a:sym typeface="+mn-ea"/>
              </a:rPr>
              <a:t>之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-PUA" panose="02010600030101010101" charset="-122"/>
                <a:ea typeface="宋体-PUA" panose="02010600030101010101" charset="-122"/>
                <a:sym typeface="+mn-ea"/>
              </a:rPr>
              <a:t>美</a:t>
            </a:r>
            <a:endParaRPr lang="zh-CN" altLang="en-US" sz="3200" b="1">
              <a:solidFill>
                <a:schemeClr val="tx1"/>
              </a:solidFill>
              <a:effectLst/>
              <a:latin typeface="宋体-PUA" panose="02010600030101010101" charset="-122"/>
              <a:ea typeface="宋体-PUA" panose="02010600030101010101" charset="-122"/>
              <a:sym typeface="+mn-ea"/>
            </a:endParaRPr>
          </a:p>
          <a:p>
            <a:pPr algn="l"/>
            <a:endParaRPr lang="zh-CN" altLang="en-US" sz="3200" b="1">
              <a:solidFill>
                <a:schemeClr val="tx1"/>
              </a:solidFill>
              <a:effectLst/>
              <a:latin typeface="宋体-PUA" panose="02010600030101010101" charset="-122"/>
              <a:ea typeface="宋体-PUA" panose="02010600030101010101" charset="-122"/>
              <a:sym typeface="+mn-ea"/>
            </a:endParaRPr>
          </a:p>
          <a:p>
            <a:pPr algn="l"/>
            <a:endParaRPr lang="zh-CN" altLang="en-US" sz="3200" b="1">
              <a:solidFill>
                <a:schemeClr val="tx1"/>
              </a:solidFill>
              <a:effectLst/>
              <a:latin typeface="宋体-PUA" panose="02010600030101010101" charset="-122"/>
              <a:ea typeface="宋体-PUA" panose="02010600030101010101" charset="-122"/>
              <a:sym typeface="+mn-ea"/>
            </a:endParaRPr>
          </a:p>
          <a:p>
            <a:pPr algn="l"/>
            <a:r>
              <a:rPr lang="zh-CN" altLang="en-US" sz="3200" b="1">
                <a:solidFill>
                  <a:schemeClr val="tx1"/>
                </a:solidFill>
                <a:effectLst/>
                <a:latin typeface="宋体-PUA" panose="02010600030101010101" charset="-122"/>
                <a:ea typeface="宋体-PUA" panose="02010600030101010101" charset="-122"/>
                <a:sym typeface="+mn-ea"/>
              </a:rPr>
              <a:t>我者，</a:t>
            </a:r>
            <a:r>
              <a:rPr lang="zh-CN" altLang="en-US" sz="3200" b="1">
                <a:solidFill>
                  <a:srgbClr val="0070C0"/>
                </a:solidFill>
                <a:effectLst/>
                <a:latin typeface="宋体-PUA" panose="02010600030101010101" charset="-122"/>
                <a:ea typeface="宋体-PUA" panose="02010600030101010101" charset="-122"/>
                <a:sym typeface="+mn-ea"/>
              </a:rPr>
              <a:t>私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-PUA" panose="02010600030101010101" charset="-122"/>
                <a:ea typeface="宋体-PUA" panose="02010600030101010101" charset="-122"/>
                <a:sym typeface="+mn-ea"/>
              </a:rPr>
              <a:t>我也；妾之</a:t>
            </a:r>
            <a:r>
              <a:rPr lang="zh-CN" altLang="en-US" sz="3200" b="1">
                <a:solidFill>
                  <a:srgbClr val="0070C0"/>
                </a:solidFill>
                <a:effectLst/>
                <a:latin typeface="宋体-PUA" panose="02010600030101010101" charset="-122"/>
                <a:ea typeface="宋体-PUA" panose="02010600030101010101" charset="-122"/>
                <a:sym typeface="+mn-ea"/>
              </a:rPr>
              <a:t>美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-PUA" panose="02010600030101010101" charset="-122"/>
                <a:ea typeface="宋体-PUA" panose="02010600030101010101" charset="-122"/>
                <a:sym typeface="+mn-ea"/>
              </a:rPr>
              <a:t>我</a:t>
            </a:r>
            <a:endParaRPr lang="zh-CN" altLang="en-US" sz="3200" b="1">
              <a:solidFill>
                <a:schemeClr val="tx1"/>
              </a:solidFill>
              <a:effectLst/>
              <a:latin typeface="宋体-PUA" panose="02010600030101010101" charset="-122"/>
              <a:ea typeface="宋体-PUA" panose="02010600030101010101" charset="-122"/>
              <a:sym typeface="+mn-ea"/>
            </a:endParaRPr>
          </a:p>
          <a:p>
            <a:pPr algn="l"/>
            <a:endParaRPr lang="zh-CN" altLang="en-US" sz="3200" b="1">
              <a:solidFill>
                <a:schemeClr val="tx1"/>
              </a:solidFill>
              <a:effectLst/>
              <a:latin typeface="宋体-PUA" panose="02010600030101010101" charset="-122"/>
              <a:ea typeface="宋体-PUA" panose="02010600030101010101" charset="-122"/>
              <a:sym typeface="+mn-ea"/>
            </a:endParaRPr>
          </a:p>
          <a:p>
            <a:pPr algn="l"/>
            <a:endParaRPr lang="zh-CN" altLang="en-US" sz="3200" b="1">
              <a:solidFill>
                <a:schemeClr val="tx1"/>
              </a:solidFill>
              <a:effectLst/>
              <a:latin typeface="宋体-PUA" panose="02010600030101010101" charset="-122"/>
              <a:ea typeface="宋体-PUA" panose="02010600030101010101" charset="-122"/>
              <a:sym typeface="+mn-ea"/>
            </a:endParaRPr>
          </a:p>
          <a:p>
            <a:pPr algn="l"/>
            <a:r>
              <a:rPr lang="zh-CN" altLang="en-US" sz="3200" b="1">
                <a:solidFill>
                  <a:schemeClr val="tx1"/>
                </a:solidFill>
                <a:effectLst/>
                <a:latin typeface="宋体-PUA" panose="02010600030101010101" charset="-122"/>
                <a:ea typeface="宋体-PUA" panose="02010600030101010101" charset="-122"/>
                <a:sym typeface="+mn-ea"/>
              </a:rPr>
              <a:t>者，畏我也；客之美我者，</a:t>
            </a:r>
            <a:endParaRPr lang="zh-CN" altLang="en-US" sz="3200" b="1">
              <a:solidFill>
                <a:schemeClr val="tx1"/>
              </a:solidFill>
              <a:effectLst/>
              <a:latin typeface="宋体-PUA" panose="02010600030101010101" charset="-122"/>
              <a:ea typeface="宋体-PUA" panose="02010600030101010101" charset="-122"/>
              <a:sym typeface="+mn-ea"/>
            </a:endParaRPr>
          </a:p>
          <a:p>
            <a:pPr algn="l"/>
            <a:endParaRPr lang="zh-CN" altLang="en-US" sz="3200" b="1">
              <a:solidFill>
                <a:schemeClr val="tx1"/>
              </a:solidFill>
              <a:effectLst/>
              <a:latin typeface="宋体-PUA" panose="02010600030101010101" charset="-122"/>
              <a:ea typeface="宋体-PUA" panose="02010600030101010101" charset="-122"/>
              <a:sym typeface="+mn-ea"/>
            </a:endParaRPr>
          </a:p>
          <a:p>
            <a:pPr algn="l"/>
            <a:r>
              <a:rPr lang="zh-CN" altLang="en-US" sz="3200" b="1">
                <a:solidFill>
                  <a:srgbClr val="0070C0"/>
                </a:solidFill>
                <a:effectLst/>
                <a:latin typeface="宋体-PUA" panose="02010600030101010101" charset="-122"/>
                <a:ea typeface="宋体-PUA" panose="02010600030101010101" charset="-122"/>
                <a:sym typeface="+mn-ea"/>
              </a:rPr>
              <a:t>欲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-PUA" panose="02010600030101010101" charset="-122"/>
                <a:ea typeface="宋体-PUA" panose="02010600030101010101" charset="-122"/>
                <a:sym typeface="+mn-ea"/>
              </a:rPr>
              <a:t>有求</a:t>
            </a:r>
            <a:r>
              <a:rPr lang="zh-CN" altLang="en-US" sz="3200" b="1">
                <a:solidFill>
                  <a:srgbClr val="0070C0"/>
                </a:solidFill>
                <a:effectLst/>
                <a:latin typeface="宋体-PUA" panose="02010600030101010101" charset="-122"/>
                <a:ea typeface="宋体-PUA" panose="02010600030101010101" charset="-122"/>
                <a:sym typeface="+mn-ea"/>
              </a:rPr>
              <a:t>于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-PUA" panose="02010600030101010101" charset="-122"/>
                <a:ea typeface="宋体-PUA" panose="02010600030101010101" charset="-122"/>
                <a:sym typeface="+mn-ea"/>
              </a:rPr>
              <a:t>我也。</a:t>
            </a:r>
            <a:r>
              <a:rPr lang="zh-CN" altLang="en-US" sz="3200" b="1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  <a:latin typeface="楷体" pitchFamily="1" charset="-122"/>
                <a:ea typeface="楷体" pitchFamily="1" charset="-122"/>
                <a:sym typeface="+mn-ea"/>
              </a:rPr>
              <a:t>”</a:t>
            </a:r>
            <a:endParaRPr lang="zh-CN" altLang="en-US" sz="3200" b="1">
              <a:gradFill>
                <a:gsLst>
                  <a:gs pos="21000">
                    <a:srgbClr val="53575C"/>
                  </a:gs>
                  <a:gs pos="88000">
                    <a:srgbClr val="C5C7CA"/>
                  </a:gs>
                </a:gsLst>
                <a:lin ang="5400000"/>
              </a:gradFill>
              <a:effectLst/>
              <a:latin typeface="楷体" pitchFamily="1" charset="-122"/>
              <a:ea typeface="楷体" pitchFamily="1" charset="-122"/>
              <a:sym typeface="+mn-ea"/>
            </a:endParaRPr>
          </a:p>
        </p:txBody>
      </p:sp>
      <p:sp>
        <p:nvSpPr>
          <p:cNvPr id="3" name="矩形标注 2"/>
          <p:cNvSpPr/>
          <p:nvPr/>
        </p:nvSpPr>
        <p:spPr>
          <a:xfrm>
            <a:off x="375920" y="266065"/>
            <a:ext cx="1544955" cy="611505"/>
          </a:xfrm>
          <a:prstGeom prst="wedgeRectCallout">
            <a:avLst>
              <a:gd name="adj1" fmla="val 19379"/>
              <a:gd name="adj2" fmla="val 62461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800" b="1"/>
              <a:t>表修饰</a:t>
            </a:r>
            <a:endParaRPr lang="zh-CN" altLang="en-US" sz="2800" b="1"/>
          </a:p>
        </p:txBody>
      </p:sp>
      <p:sp>
        <p:nvSpPr>
          <p:cNvPr id="4" name="矩形标注 3"/>
          <p:cNvSpPr/>
          <p:nvPr/>
        </p:nvSpPr>
        <p:spPr>
          <a:xfrm>
            <a:off x="268605" y="1642745"/>
            <a:ext cx="1333500" cy="627380"/>
          </a:xfrm>
          <a:prstGeom prst="wedgeRectCallout">
            <a:avLst>
              <a:gd name="adj1" fmla="val 14476"/>
              <a:gd name="adj2" fmla="val 65182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800" b="1"/>
              <a:t>指躺着</a:t>
            </a:r>
            <a:endParaRPr lang="zh-CN" altLang="en-US" sz="2800" b="1"/>
          </a:p>
        </p:txBody>
      </p:sp>
      <p:sp>
        <p:nvSpPr>
          <p:cNvPr id="5" name="矩形标注 4"/>
          <p:cNvSpPr/>
          <p:nvPr/>
        </p:nvSpPr>
        <p:spPr>
          <a:xfrm>
            <a:off x="1920875" y="1475105"/>
            <a:ext cx="3818890" cy="795020"/>
          </a:xfrm>
          <a:prstGeom prst="wedgeRectCallout">
            <a:avLst>
              <a:gd name="adj1" fmla="val -36232"/>
              <a:gd name="adj2" fmla="val 77396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800" b="1"/>
              <a:t>这件事，指妻、妾、客说自己比徐公美这件事</a:t>
            </a:r>
            <a:endParaRPr lang="zh-CN" altLang="en-US" sz="2800" b="1"/>
          </a:p>
        </p:txBody>
      </p:sp>
      <p:sp>
        <p:nvSpPr>
          <p:cNvPr id="7" name="矩形标注 6"/>
          <p:cNvSpPr/>
          <p:nvPr/>
        </p:nvSpPr>
        <p:spPr>
          <a:xfrm>
            <a:off x="375285" y="3272155"/>
            <a:ext cx="5554980" cy="611505"/>
          </a:xfrm>
          <a:prstGeom prst="wedgeRectCallout">
            <a:avLst>
              <a:gd name="adj1" fmla="val 30978"/>
              <a:gd name="adj2" fmla="val -132658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800" b="1"/>
              <a:t>用在主谓之间，取消句子的独立性</a:t>
            </a:r>
            <a:endParaRPr lang="zh-CN" altLang="en-US" sz="2800" b="1"/>
          </a:p>
        </p:txBody>
      </p:sp>
      <p:sp>
        <p:nvSpPr>
          <p:cNvPr id="8" name="矩形标注 7"/>
          <p:cNvSpPr/>
          <p:nvPr/>
        </p:nvSpPr>
        <p:spPr>
          <a:xfrm>
            <a:off x="1141095" y="4598670"/>
            <a:ext cx="914400" cy="611505"/>
          </a:xfrm>
          <a:prstGeom prst="wedgeRectCallout">
            <a:avLst>
              <a:gd name="adj1" fmla="val 26875"/>
              <a:gd name="adj2" fmla="val -99636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800" b="1"/>
              <a:t>偏爱</a:t>
            </a:r>
            <a:endParaRPr lang="zh-CN" altLang="en-US" sz="2800" b="1"/>
          </a:p>
        </p:txBody>
      </p:sp>
      <p:sp>
        <p:nvSpPr>
          <p:cNvPr id="9" name="矩形标注 8"/>
          <p:cNvSpPr/>
          <p:nvPr/>
        </p:nvSpPr>
        <p:spPr>
          <a:xfrm>
            <a:off x="2171700" y="4413885"/>
            <a:ext cx="3975100" cy="762635"/>
          </a:xfrm>
          <a:prstGeom prst="wedgeRectCallout">
            <a:avLst>
              <a:gd name="adj1" fmla="val 6214"/>
              <a:gd name="adj2" fmla="val -71815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800" b="1"/>
              <a:t>形容词的意动用法以</a:t>
            </a:r>
            <a:r>
              <a:rPr lang="en-US" altLang="zh-CN" sz="2800" b="1"/>
              <a:t>---</a:t>
            </a:r>
            <a:r>
              <a:rPr lang="zh-CN" altLang="en-US" sz="2800" b="1"/>
              <a:t>为美</a:t>
            </a:r>
            <a:endParaRPr lang="zh-CN" altLang="en-US" sz="2800" b="1"/>
          </a:p>
        </p:txBody>
      </p:sp>
      <p:sp>
        <p:nvSpPr>
          <p:cNvPr id="10" name="矩形标注 9"/>
          <p:cNvSpPr/>
          <p:nvPr/>
        </p:nvSpPr>
        <p:spPr>
          <a:xfrm>
            <a:off x="301625" y="5723890"/>
            <a:ext cx="914400" cy="495300"/>
          </a:xfrm>
          <a:prstGeom prst="wedgeRect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800" b="1"/>
              <a:t>想要</a:t>
            </a:r>
            <a:endParaRPr lang="zh-CN" altLang="en-US" sz="2800" b="1"/>
          </a:p>
        </p:txBody>
      </p:sp>
      <p:sp>
        <p:nvSpPr>
          <p:cNvPr id="11" name="矩形标注 10"/>
          <p:cNvSpPr/>
          <p:nvPr/>
        </p:nvSpPr>
        <p:spPr>
          <a:xfrm>
            <a:off x="1920875" y="5723890"/>
            <a:ext cx="2844800" cy="494665"/>
          </a:xfrm>
          <a:prstGeom prst="wedgeRectCallout">
            <a:avLst>
              <a:gd name="adj1" fmla="val -44419"/>
              <a:gd name="adj2" fmla="val 69255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800" b="1"/>
              <a:t>介词，向，对</a:t>
            </a:r>
            <a:endParaRPr lang="zh-CN" altLang="en-US" sz="2800" b="1"/>
          </a:p>
        </p:txBody>
      </p:sp>
      <p:sp>
        <p:nvSpPr>
          <p:cNvPr id="12" name="流程图: 过程 11"/>
          <p:cNvSpPr/>
          <p:nvPr/>
        </p:nvSpPr>
        <p:spPr>
          <a:xfrm>
            <a:off x="6261735" y="33655"/>
            <a:ext cx="5922010" cy="6720840"/>
          </a:xfrm>
          <a:prstGeom prst="flowChartProcess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200" b="1">
                <a:solidFill>
                  <a:srgbClr val="C00000"/>
                </a:solidFill>
              </a:rPr>
              <a:t>再照镜子看看自己，觉得自己远远不如徐公漂亮。晚上躺着想这件事，说：</a:t>
            </a:r>
            <a:r>
              <a:rPr lang="en-US" altLang="zh-CN" sz="3200" b="1">
                <a:solidFill>
                  <a:srgbClr val="C00000"/>
                </a:solidFill>
              </a:rPr>
              <a:t>”</a:t>
            </a:r>
            <a:r>
              <a:rPr lang="zh-CN" altLang="en-US" sz="3200" b="1">
                <a:solidFill>
                  <a:srgbClr val="C00000"/>
                </a:solidFill>
              </a:rPr>
              <a:t>我的妻子认为我漂亮，是偏爱我；妾认为我漂亮，是害怕我；客人认为我漂亮，是想有求于我。</a:t>
            </a:r>
            <a:r>
              <a:rPr lang="en-US" altLang="zh-CN" sz="3200" b="1">
                <a:solidFill>
                  <a:srgbClr val="C00000"/>
                </a:solidFill>
              </a:rPr>
              <a:t>“</a:t>
            </a:r>
            <a:endParaRPr lang="en-US" altLang="zh-CN" sz="3200" b="1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5" name="图片 5017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85360" y="-45720"/>
            <a:ext cx="7230110" cy="4514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419100" y="440690"/>
            <a:ext cx="11278870" cy="59474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indent="0" algn="l" eaLnBrk="1" hangingPunct="1">
              <a:lnSpc>
                <a:spcPct val="80000"/>
              </a:lnSpc>
              <a:buNone/>
            </a:pPr>
            <a:r>
              <a:rPr lang="en-US" altLang="zh-CN" sz="2800" b="1">
                <a:solidFill>
                  <a:srgbClr val="00B050"/>
                </a:solidFill>
                <a:latin typeface="楷体" pitchFamily="1" charset="-122"/>
                <a:ea typeface="楷体" pitchFamily="1" charset="-122"/>
                <a:sym typeface="+mn-ea"/>
              </a:rPr>
              <a:t>    </a:t>
            </a:r>
            <a:endParaRPr lang="en-US" altLang="zh-CN" sz="2800" b="1">
              <a:solidFill>
                <a:srgbClr val="00B050"/>
              </a:solidFill>
              <a:latin typeface="楷体" pitchFamily="1" charset="-122"/>
              <a:ea typeface="楷体" pitchFamily="1" charset="-122"/>
              <a:sym typeface="+mn-ea"/>
            </a:endParaRPr>
          </a:p>
          <a:p>
            <a:pPr marL="0" indent="0" algn="l" eaLnBrk="1" hangingPunct="1">
              <a:lnSpc>
                <a:spcPct val="80000"/>
              </a:lnSpc>
              <a:buNone/>
            </a:pPr>
            <a:r>
              <a:rPr lang="en-US" altLang="zh-CN" sz="2800" b="1">
                <a:solidFill>
                  <a:srgbClr val="00B050"/>
                </a:solidFill>
                <a:latin typeface="楷体" pitchFamily="1" charset="-122"/>
                <a:ea typeface="楷体" pitchFamily="1" charset="-122"/>
                <a:sym typeface="+mn-ea"/>
              </a:rPr>
              <a:t>  </a:t>
            </a:r>
            <a:r>
              <a:rPr lang="zh-CN" altLang="en-US" sz="3200" b="1">
                <a:solidFill>
                  <a:srgbClr val="002060"/>
                </a:solidFill>
                <a:latin typeface="楷体" pitchFamily="1" charset="-122"/>
                <a:ea typeface="楷体" pitchFamily="1" charset="-122"/>
                <a:sym typeface="+mn-ea"/>
              </a:rPr>
              <a:t>于是入</a:t>
            </a:r>
            <a:r>
              <a:rPr lang="zh-CN" altLang="en-US" sz="3200" b="1">
                <a:solidFill>
                  <a:srgbClr val="FF0000"/>
                </a:solidFill>
                <a:latin typeface="楷体" pitchFamily="1" charset="-122"/>
                <a:ea typeface="楷体" pitchFamily="1" charset="-122"/>
                <a:sym typeface="+mn-ea"/>
              </a:rPr>
              <a:t>朝见</a:t>
            </a:r>
            <a:r>
              <a:rPr lang="zh-CN" altLang="en-US" sz="3200" b="1">
                <a:solidFill>
                  <a:srgbClr val="002060"/>
                </a:solidFill>
                <a:latin typeface="楷体" pitchFamily="1" charset="-122"/>
                <a:ea typeface="楷体" pitchFamily="1" charset="-122"/>
                <a:sym typeface="+mn-ea"/>
              </a:rPr>
              <a:t>威王曰：</a:t>
            </a:r>
            <a:endParaRPr lang="zh-CN" altLang="en-US" sz="3200" b="1">
              <a:solidFill>
                <a:srgbClr val="002060"/>
              </a:solidFill>
              <a:latin typeface="楷体" pitchFamily="1" charset="-122"/>
              <a:ea typeface="楷体" pitchFamily="1" charset="-122"/>
              <a:sym typeface="+mn-ea"/>
            </a:endParaRPr>
          </a:p>
          <a:p>
            <a:pPr marL="0" indent="0" algn="l" eaLnBrk="1" hangingPunct="1">
              <a:lnSpc>
                <a:spcPct val="80000"/>
              </a:lnSpc>
              <a:buNone/>
            </a:pPr>
            <a:endParaRPr lang="zh-CN" altLang="en-US" sz="3200" b="1">
              <a:solidFill>
                <a:srgbClr val="002060"/>
              </a:solidFill>
              <a:latin typeface="楷体" pitchFamily="1" charset="-122"/>
              <a:ea typeface="楷体" pitchFamily="1" charset="-122"/>
              <a:sym typeface="+mn-ea"/>
            </a:endParaRPr>
          </a:p>
          <a:p>
            <a:pPr marL="0" indent="0" algn="l" eaLnBrk="1" hangingPunct="1">
              <a:lnSpc>
                <a:spcPct val="80000"/>
              </a:lnSpc>
              <a:buNone/>
            </a:pPr>
            <a:endParaRPr lang="zh-CN" altLang="en-US" sz="3200" b="1">
              <a:solidFill>
                <a:srgbClr val="002060"/>
              </a:solidFill>
              <a:latin typeface="楷体" pitchFamily="1" charset="-122"/>
              <a:ea typeface="楷体" pitchFamily="1" charset="-122"/>
              <a:sym typeface="+mn-ea"/>
            </a:endParaRPr>
          </a:p>
          <a:p>
            <a:pPr marL="0" indent="0" algn="l" eaLnBrk="1" hangingPunct="1">
              <a:lnSpc>
                <a:spcPct val="80000"/>
              </a:lnSpc>
              <a:buNone/>
            </a:pPr>
            <a:r>
              <a:rPr lang="zh-CN" altLang="en-US" sz="3200" b="1">
                <a:solidFill>
                  <a:srgbClr val="002060"/>
                </a:solidFill>
                <a:latin typeface="楷体" pitchFamily="1" charset="-122"/>
                <a:ea typeface="楷体" pitchFamily="1" charset="-122"/>
                <a:sym typeface="+mn-ea"/>
              </a:rPr>
              <a:t>“臣</a:t>
            </a:r>
            <a:r>
              <a:rPr lang="zh-CN" altLang="en-US" sz="3200" b="1">
                <a:solidFill>
                  <a:srgbClr val="FF0000"/>
                </a:solidFill>
                <a:latin typeface="楷体" pitchFamily="1" charset="-122"/>
                <a:ea typeface="楷体" pitchFamily="1" charset="-122"/>
                <a:sym typeface="+mn-ea"/>
              </a:rPr>
              <a:t>诚</a:t>
            </a:r>
            <a:r>
              <a:rPr lang="zh-CN" altLang="en-US" sz="3200" b="1">
                <a:solidFill>
                  <a:srgbClr val="002060"/>
                </a:solidFill>
                <a:latin typeface="楷体" pitchFamily="1" charset="-122"/>
                <a:ea typeface="楷体" pitchFamily="1" charset="-122"/>
                <a:sym typeface="+mn-ea"/>
              </a:rPr>
              <a:t>知不如徐公美，</a:t>
            </a:r>
            <a:endParaRPr lang="zh-CN" altLang="en-US" sz="3200" b="1">
              <a:solidFill>
                <a:srgbClr val="002060"/>
              </a:solidFill>
              <a:latin typeface="楷体" pitchFamily="1" charset="-122"/>
              <a:ea typeface="楷体" pitchFamily="1" charset="-122"/>
              <a:sym typeface="+mn-ea"/>
            </a:endParaRPr>
          </a:p>
          <a:p>
            <a:pPr marL="0" indent="0" algn="l" eaLnBrk="1" hangingPunct="1">
              <a:lnSpc>
                <a:spcPct val="80000"/>
              </a:lnSpc>
              <a:buNone/>
            </a:pPr>
            <a:endParaRPr lang="zh-CN" altLang="en-US" sz="3200" b="1">
              <a:solidFill>
                <a:srgbClr val="002060"/>
              </a:solidFill>
              <a:latin typeface="楷体" pitchFamily="1" charset="-122"/>
              <a:ea typeface="楷体" pitchFamily="1" charset="-122"/>
              <a:sym typeface="+mn-ea"/>
            </a:endParaRPr>
          </a:p>
          <a:p>
            <a:pPr marL="0" indent="0" algn="l" eaLnBrk="1" hangingPunct="1">
              <a:lnSpc>
                <a:spcPct val="80000"/>
              </a:lnSpc>
              <a:buNone/>
            </a:pPr>
            <a:r>
              <a:rPr lang="zh-CN" altLang="en-US" sz="3200" b="1">
                <a:solidFill>
                  <a:srgbClr val="002060"/>
                </a:solidFill>
                <a:latin typeface="楷体" pitchFamily="1" charset="-122"/>
                <a:ea typeface="楷体" pitchFamily="1" charset="-122"/>
                <a:sym typeface="+mn-ea"/>
              </a:rPr>
              <a:t>臣之妻私臣，臣之妾畏</a:t>
            </a:r>
            <a:endParaRPr lang="zh-CN" altLang="en-US" sz="3200" b="1">
              <a:solidFill>
                <a:srgbClr val="002060"/>
              </a:solidFill>
              <a:latin typeface="楷体" pitchFamily="1" charset="-122"/>
              <a:ea typeface="楷体" pitchFamily="1" charset="-122"/>
              <a:sym typeface="+mn-ea"/>
            </a:endParaRPr>
          </a:p>
          <a:p>
            <a:pPr marL="0" indent="0" algn="l" eaLnBrk="1" hangingPunct="1">
              <a:lnSpc>
                <a:spcPct val="80000"/>
              </a:lnSpc>
              <a:buNone/>
            </a:pPr>
            <a:r>
              <a:rPr lang="zh-CN" altLang="en-US" sz="3200" b="1">
                <a:solidFill>
                  <a:srgbClr val="002060"/>
                </a:solidFill>
                <a:latin typeface="楷体" pitchFamily="1" charset="-122"/>
                <a:ea typeface="楷体" pitchFamily="1" charset="-122"/>
                <a:sym typeface="+mn-ea"/>
              </a:rPr>
              <a:t>臣，臣之 客欲有求于臣</a:t>
            </a:r>
            <a:endParaRPr lang="zh-CN" altLang="en-US" sz="3200" b="1">
              <a:solidFill>
                <a:srgbClr val="002060"/>
              </a:solidFill>
              <a:latin typeface="楷体" pitchFamily="1" charset="-122"/>
              <a:ea typeface="楷体" pitchFamily="1" charset="-122"/>
              <a:sym typeface="+mn-ea"/>
            </a:endParaRPr>
          </a:p>
          <a:p>
            <a:pPr marL="0" indent="0" algn="l" eaLnBrk="1" hangingPunct="1">
              <a:lnSpc>
                <a:spcPct val="80000"/>
              </a:lnSpc>
              <a:buNone/>
            </a:pPr>
            <a:r>
              <a:rPr lang="zh-CN" altLang="en-US" sz="3200" b="1">
                <a:solidFill>
                  <a:srgbClr val="002060"/>
                </a:solidFill>
                <a:latin typeface="楷体" pitchFamily="1" charset="-122"/>
                <a:ea typeface="楷体" pitchFamily="1" charset="-122"/>
                <a:sym typeface="+mn-ea"/>
              </a:rPr>
              <a:t>，皆</a:t>
            </a:r>
            <a:r>
              <a:rPr lang="zh-CN" altLang="en-US" sz="3200" b="1">
                <a:solidFill>
                  <a:srgbClr val="FF0000"/>
                </a:solidFill>
                <a:latin typeface="楷体" pitchFamily="1" charset="-122"/>
                <a:ea typeface="楷体" pitchFamily="1" charset="-122"/>
                <a:sym typeface="+mn-ea"/>
              </a:rPr>
              <a:t>以</a:t>
            </a:r>
            <a:r>
              <a:rPr lang="zh-CN" altLang="en-US" sz="3200" b="1">
                <a:solidFill>
                  <a:srgbClr val="002060"/>
                </a:solidFill>
                <a:latin typeface="楷体" pitchFamily="1" charset="-122"/>
                <a:ea typeface="楷体" pitchFamily="1" charset="-122"/>
                <a:sym typeface="+mn-ea"/>
              </a:rPr>
              <a:t>美</a:t>
            </a:r>
            <a:r>
              <a:rPr lang="zh-CN" altLang="en-US" sz="3200" b="1">
                <a:solidFill>
                  <a:srgbClr val="FF0000"/>
                </a:solidFill>
                <a:latin typeface="楷体" pitchFamily="1" charset="-122"/>
                <a:ea typeface="楷体" pitchFamily="1" charset="-122"/>
                <a:sym typeface="+mn-ea"/>
              </a:rPr>
              <a:t>于</a:t>
            </a:r>
            <a:r>
              <a:rPr lang="zh-CN" altLang="en-US" sz="3200" b="1">
                <a:solidFill>
                  <a:srgbClr val="002060"/>
                </a:solidFill>
                <a:latin typeface="楷体" pitchFamily="1" charset="-122"/>
                <a:ea typeface="楷体" pitchFamily="1" charset="-122"/>
                <a:sym typeface="+mn-ea"/>
              </a:rPr>
              <a:t>徐公。今齐</a:t>
            </a:r>
            <a:endParaRPr lang="zh-CN" altLang="en-US" sz="3200" b="1">
              <a:solidFill>
                <a:srgbClr val="002060"/>
              </a:solidFill>
              <a:latin typeface="楷体" pitchFamily="1" charset="-122"/>
              <a:ea typeface="楷体" pitchFamily="1" charset="-122"/>
              <a:sym typeface="+mn-ea"/>
            </a:endParaRPr>
          </a:p>
          <a:p>
            <a:pPr marL="0" indent="0" algn="l" eaLnBrk="1" hangingPunct="1">
              <a:lnSpc>
                <a:spcPct val="80000"/>
              </a:lnSpc>
              <a:buNone/>
            </a:pPr>
            <a:endParaRPr lang="zh-CN" altLang="en-US" sz="3200" b="1">
              <a:solidFill>
                <a:srgbClr val="002060"/>
              </a:solidFill>
              <a:latin typeface="楷体" pitchFamily="1" charset="-122"/>
              <a:ea typeface="楷体" pitchFamily="1" charset="-122"/>
              <a:sym typeface="+mn-ea"/>
            </a:endParaRPr>
          </a:p>
          <a:p>
            <a:pPr marL="0" indent="0" algn="l" eaLnBrk="1" hangingPunct="1">
              <a:lnSpc>
                <a:spcPct val="80000"/>
              </a:lnSpc>
              <a:buNone/>
            </a:pPr>
            <a:endParaRPr lang="zh-CN" altLang="en-US" sz="3200" b="1">
              <a:solidFill>
                <a:srgbClr val="002060"/>
              </a:solidFill>
              <a:latin typeface="楷体" pitchFamily="1" charset="-122"/>
              <a:ea typeface="楷体" pitchFamily="1" charset="-122"/>
              <a:sym typeface="+mn-ea"/>
            </a:endParaRPr>
          </a:p>
          <a:p>
            <a:pPr marL="0" indent="0" algn="l" eaLnBrk="1" hangingPunct="1">
              <a:lnSpc>
                <a:spcPct val="80000"/>
              </a:lnSpc>
              <a:buNone/>
            </a:pPr>
            <a:r>
              <a:rPr lang="zh-CN" altLang="en-US" sz="3200" b="1">
                <a:solidFill>
                  <a:srgbClr val="FF0000"/>
                </a:solidFill>
                <a:latin typeface="楷体" pitchFamily="1" charset="-122"/>
                <a:ea typeface="楷体" pitchFamily="1" charset="-122"/>
                <a:sym typeface="+mn-ea"/>
              </a:rPr>
              <a:t>地方</a:t>
            </a:r>
            <a:r>
              <a:rPr lang="zh-CN" altLang="en-US" sz="3200" b="1">
                <a:solidFill>
                  <a:srgbClr val="002060"/>
                </a:solidFill>
                <a:latin typeface="楷体" pitchFamily="1" charset="-122"/>
                <a:ea typeface="楷体" pitchFamily="1" charset="-122"/>
                <a:sym typeface="+mn-ea"/>
              </a:rPr>
              <a:t>千里，百二十城</a:t>
            </a:r>
            <a:r>
              <a:rPr lang="en-US" altLang="zh-CN" sz="3200" b="1">
                <a:solidFill>
                  <a:srgbClr val="002060"/>
                </a:solidFill>
                <a:latin typeface="楷体" pitchFamily="1" charset="-122"/>
                <a:ea typeface="楷体" pitchFamily="1" charset="-122"/>
                <a:sym typeface="+mn-ea"/>
              </a:rPr>
              <a:t>,</a:t>
            </a:r>
            <a:r>
              <a:rPr lang="zh-CN" altLang="en-US" sz="3200" b="1">
                <a:solidFill>
                  <a:srgbClr val="002060"/>
                </a:solidFill>
                <a:latin typeface="楷体" pitchFamily="1" charset="-122"/>
                <a:ea typeface="楷体" pitchFamily="1" charset="-122"/>
                <a:sym typeface="+mn-ea"/>
              </a:rPr>
              <a:t>宫妇</a:t>
            </a:r>
            <a:r>
              <a:rPr lang="zh-CN" altLang="en-US" sz="3200" b="1" u="sng">
                <a:solidFill>
                  <a:srgbClr val="FF0000"/>
                </a:solidFill>
                <a:latin typeface="楷体" pitchFamily="1" charset="-122"/>
                <a:ea typeface="楷体" pitchFamily="1" charset="-122"/>
                <a:sym typeface="+mn-ea"/>
              </a:rPr>
              <a:t>左右</a:t>
            </a:r>
            <a:r>
              <a:rPr lang="zh-CN" altLang="en-US" sz="3200" b="1">
                <a:solidFill>
                  <a:srgbClr val="002060"/>
                </a:solidFill>
                <a:latin typeface="楷体" pitchFamily="1" charset="-122"/>
                <a:ea typeface="楷体" pitchFamily="1" charset="-122"/>
                <a:sym typeface="+mn-ea"/>
              </a:rPr>
              <a:t>，莫不私王</a:t>
            </a:r>
            <a:r>
              <a:rPr lang="en-US" altLang="zh-CN" sz="3200" b="1">
                <a:solidFill>
                  <a:srgbClr val="002060"/>
                </a:solidFill>
                <a:latin typeface="楷体" pitchFamily="1" charset="-122"/>
                <a:ea typeface="楷体" pitchFamily="1" charset="-122"/>
                <a:sym typeface="+mn-ea"/>
              </a:rPr>
              <a:t>;</a:t>
            </a:r>
            <a:r>
              <a:rPr lang="zh-CN" altLang="en-US" sz="3200" b="1">
                <a:solidFill>
                  <a:srgbClr val="002060"/>
                </a:solidFill>
                <a:latin typeface="楷体" pitchFamily="1" charset="-122"/>
                <a:ea typeface="楷体" pitchFamily="1" charset="-122"/>
                <a:sym typeface="+mn-ea"/>
              </a:rPr>
              <a:t>朝廷之臣，莫不畏</a:t>
            </a:r>
            <a:endParaRPr lang="zh-CN" altLang="en-US" sz="3200" b="1">
              <a:solidFill>
                <a:srgbClr val="002060"/>
              </a:solidFill>
              <a:latin typeface="楷体" pitchFamily="1" charset="-122"/>
              <a:ea typeface="楷体" pitchFamily="1" charset="-122"/>
              <a:sym typeface="+mn-ea"/>
            </a:endParaRPr>
          </a:p>
          <a:p>
            <a:pPr marL="0" indent="0" algn="l" eaLnBrk="1" hangingPunct="1">
              <a:lnSpc>
                <a:spcPct val="80000"/>
              </a:lnSpc>
              <a:buNone/>
            </a:pPr>
            <a:endParaRPr lang="zh-CN" altLang="en-US" sz="3200" b="1">
              <a:solidFill>
                <a:srgbClr val="002060"/>
              </a:solidFill>
              <a:latin typeface="楷体" pitchFamily="1" charset="-122"/>
              <a:ea typeface="楷体" pitchFamily="1" charset="-122"/>
              <a:sym typeface="+mn-ea"/>
            </a:endParaRPr>
          </a:p>
          <a:p>
            <a:pPr marL="0" indent="0" algn="l" eaLnBrk="1" hangingPunct="1">
              <a:lnSpc>
                <a:spcPct val="80000"/>
              </a:lnSpc>
              <a:buNone/>
            </a:pPr>
            <a:endParaRPr lang="zh-CN" altLang="en-US" sz="3200" b="1">
              <a:solidFill>
                <a:srgbClr val="002060"/>
              </a:solidFill>
              <a:latin typeface="楷体" pitchFamily="1" charset="-122"/>
              <a:ea typeface="楷体" pitchFamily="1" charset="-122"/>
              <a:sym typeface="+mn-ea"/>
            </a:endParaRPr>
          </a:p>
          <a:p>
            <a:pPr marL="0" indent="0" algn="l" eaLnBrk="1" hangingPunct="1">
              <a:lnSpc>
                <a:spcPct val="80000"/>
              </a:lnSpc>
              <a:buNone/>
            </a:pPr>
            <a:r>
              <a:rPr lang="zh-CN" altLang="en-US" sz="3200" b="1">
                <a:solidFill>
                  <a:srgbClr val="002060"/>
                </a:solidFill>
                <a:latin typeface="楷体" pitchFamily="1" charset="-122"/>
                <a:ea typeface="楷体" pitchFamily="1" charset="-122"/>
                <a:sym typeface="+mn-ea"/>
              </a:rPr>
              <a:t>王；四境之内，莫不有求于王。由此观之，王之蔽</a:t>
            </a:r>
            <a:r>
              <a:rPr lang="zh-CN" altLang="en-US" sz="3200" b="1">
                <a:solidFill>
                  <a:srgbClr val="FF0000"/>
                </a:solidFill>
                <a:latin typeface="楷体" pitchFamily="1" charset="-122"/>
                <a:ea typeface="楷体" pitchFamily="1" charset="-122"/>
                <a:sym typeface="+mn-ea"/>
              </a:rPr>
              <a:t>甚</a:t>
            </a:r>
            <a:r>
              <a:rPr lang="zh-CN" altLang="en-US" sz="3200" b="1">
                <a:solidFill>
                  <a:srgbClr val="002060"/>
                </a:solidFill>
                <a:latin typeface="楷体" pitchFamily="1" charset="-122"/>
                <a:ea typeface="楷体" pitchFamily="1" charset="-122"/>
                <a:sym typeface="+mn-ea"/>
              </a:rPr>
              <a:t>矣！”</a:t>
            </a:r>
            <a:endParaRPr lang="zh-CN" altLang="en-US" sz="3200" b="1">
              <a:solidFill>
                <a:srgbClr val="002060"/>
              </a:solidFill>
              <a:latin typeface="楷体" pitchFamily="1" charset="-122"/>
              <a:ea typeface="楷体" pitchFamily="1" charset="-122"/>
              <a:sym typeface="+mn-ea"/>
            </a:endParaRPr>
          </a:p>
        </p:txBody>
      </p:sp>
      <p:sp>
        <p:nvSpPr>
          <p:cNvPr id="3" name="矩形标注 2"/>
          <p:cNvSpPr/>
          <p:nvPr/>
        </p:nvSpPr>
        <p:spPr>
          <a:xfrm>
            <a:off x="1343025" y="97155"/>
            <a:ext cx="914400" cy="611505"/>
          </a:xfrm>
          <a:prstGeom prst="wedgeRectCallout">
            <a:avLst>
              <a:gd name="adj1" fmla="val 36111"/>
              <a:gd name="adj2" fmla="val 70664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800" b="1"/>
              <a:t>朝廷</a:t>
            </a:r>
            <a:endParaRPr lang="zh-CN" altLang="en-US" sz="2800" b="1"/>
          </a:p>
        </p:txBody>
      </p:sp>
      <p:sp>
        <p:nvSpPr>
          <p:cNvPr id="4" name="矩形标注 3"/>
          <p:cNvSpPr/>
          <p:nvPr/>
        </p:nvSpPr>
        <p:spPr>
          <a:xfrm>
            <a:off x="2854325" y="97155"/>
            <a:ext cx="914400" cy="611505"/>
          </a:xfrm>
          <a:prstGeom prst="wedgeRectCallout">
            <a:avLst>
              <a:gd name="adj1" fmla="val -57569"/>
              <a:gd name="adj2" fmla="val 62461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800" b="1"/>
              <a:t>拜见</a:t>
            </a:r>
            <a:endParaRPr lang="zh-CN" altLang="en-US" sz="2800" b="1"/>
          </a:p>
        </p:txBody>
      </p:sp>
      <p:sp>
        <p:nvSpPr>
          <p:cNvPr id="5" name="矩形标注 4"/>
          <p:cNvSpPr/>
          <p:nvPr/>
        </p:nvSpPr>
        <p:spPr>
          <a:xfrm>
            <a:off x="1225550" y="1205865"/>
            <a:ext cx="2543175" cy="611505"/>
          </a:xfrm>
          <a:prstGeom prst="wedgeRectCallout">
            <a:avLst>
              <a:gd name="adj1" fmla="val -36017"/>
              <a:gd name="adj2" fmla="val 62461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800" b="1"/>
              <a:t>实在，确实</a:t>
            </a:r>
            <a:endParaRPr lang="zh-CN" altLang="en-US" sz="2800" b="1"/>
          </a:p>
        </p:txBody>
      </p:sp>
      <p:sp>
        <p:nvSpPr>
          <p:cNvPr id="6" name="矩形标注 5"/>
          <p:cNvSpPr/>
          <p:nvPr/>
        </p:nvSpPr>
        <p:spPr>
          <a:xfrm>
            <a:off x="603885" y="4144645"/>
            <a:ext cx="914400" cy="324485"/>
          </a:xfrm>
          <a:prstGeom prst="wedgeRectCallout">
            <a:avLst>
              <a:gd name="adj1" fmla="val 41597"/>
              <a:gd name="adj2" fmla="val -96832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800" b="1"/>
              <a:t>认为</a:t>
            </a:r>
            <a:endParaRPr lang="zh-CN" altLang="en-US" sz="2800" b="1"/>
          </a:p>
        </p:txBody>
      </p:sp>
      <p:sp>
        <p:nvSpPr>
          <p:cNvPr id="7" name="矩形标注 6"/>
          <p:cNvSpPr/>
          <p:nvPr/>
        </p:nvSpPr>
        <p:spPr>
          <a:xfrm>
            <a:off x="2232660" y="4161155"/>
            <a:ext cx="914400" cy="460375"/>
          </a:xfrm>
          <a:prstGeom prst="wedgeRectCallout">
            <a:avLst>
              <a:gd name="adj1" fmla="val -26319"/>
              <a:gd name="adj2" fmla="val -107840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800" b="1"/>
              <a:t>比</a:t>
            </a:r>
            <a:endParaRPr lang="zh-CN" altLang="en-US" sz="2800" b="1"/>
          </a:p>
        </p:txBody>
      </p:sp>
      <p:sp>
        <p:nvSpPr>
          <p:cNvPr id="8" name="矩形标注 7"/>
          <p:cNvSpPr/>
          <p:nvPr/>
        </p:nvSpPr>
        <p:spPr>
          <a:xfrm>
            <a:off x="335280" y="5387340"/>
            <a:ext cx="1897380" cy="427355"/>
          </a:xfrm>
          <a:prstGeom prst="wedgeRectCallout">
            <a:avLst>
              <a:gd name="adj1" fmla="val -30555"/>
              <a:gd name="adj2" fmla="val -94132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800" b="1"/>
              <a:t>土地疆土</a:t>
            </a:r>
            <a:endParaRPr lang="zh-CN" altLang="en-US" sz="2800" b="1"/>
          </a:p>
        </p:txBody>
      </p:sp>
      <p:sp>
        <p:nvSpPr>
          <p:cNvPr id="9" name="矩形标注 8"/>
          <p:cNvSpPr/>
          <p:nvPr/>
        </p:nvSpPr>
        <p:spPr>
          <a:xfrm>
            <a:off x="2719705" y="5353685"/>
            <a:ext cx="914400" cy="460375"/>
          </a:xfrm>
          <a:prstGeom prst="wedgeRectCallout">
            <a:avLst>
              <a:gd name="adj1" fmla="val -211875"/>
              <a:gd name="adj2" fmla="val -96832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800" b="1"/>
              <a:t>方圆</a:t>
            </a:r>
            <a:endParaRPr lang="zh-CN" altLang="en-US" sz="2800" b="1"/>
          </a:p>
        </p:txBody>
      </p:sp>
      <p:sp>
        <p:nvSpPr>
          <p:cNvPr id="10" name="矩形标注 9"/>
          <p:cNvSpPr/>
          <p:nvPr/>
        </p:nvSpPr>
        <p:spPr>
          <a:xfrm>
            <a:off x="4617720" y="5403850"/>
            <a:ext cx="2122170" cy="411480"/>
          </a:xfrm>
          <a:prstGeom prst="wedgeRectCallout">
            <a:avLst>
              <a:gd name="adj1" fmla="val -10532"/>
              <a:gd name="adj2" fmla="val -99532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800" b="1"/>
              <a:t>近侍，近臣</a:t>
            </a:r>
            <a:endParaRPr lang="zh-CN" altLang="en-US" sz="2800" b="1"/>
          </a:p>
        </p:txBody>
      </p:sp>
      <p:sp>
        <p:nvSpPr>
          <p:cNvPr id="11" name="矩形标注 10"/>
          <p:cNvSpPr/>
          <p:nvPr/>
        </p:nvSpPr>
        <p:spPr>
          <a:xfrm>
            <a:off x="9621520" y="5286375"/>
            <a:ext cx="914400" cy="527685"/>
          </a:xfrm>
          <a:prstGeom prst="wedgeRectCallout">
            <a:avLst>
              <a:gd name="adj1" fmla="val -42847"/>
              <a:gd name="adj2" fmla="val 62515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800" b="1"/>
              <a:t>极点</a:t>
            </a:r>
            <a:endParaRPr lang="zh-CN" altLang="en-US" sz="2800" b="1"/>
          </a:p>
        </p:txBody>
      </p:sp>
      <p:sp>
        <p:nvSpPr>
          <p:cNvPr id="12" name="矩形 11"/>
          <p:cNvSpPr/>
          <p:nvPr/>
        </p:nvSpPr>
        <p:spPr>
          <a:xfrm>
            <a:off x="4785995" y="97790"/>
            <a:ext cx="7228840" cy="437134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800">
                <a:solidFill>
                  <a:srgbClr val="FF0000"/>
                </a:solidFill>
              </a:rPr>
              <a:t>于是邹忌上朝拜见齐威王，说：</a:t>
            </a:r>
            <a:r>
              <a:rPr lang="en-US" altLang="zh-CN" sz="2800">
                <a:solidFill>
                  <a:srgbClr val="FF0000"/>
                </a:solidFill>
              </a:rPr>
              <a:t>“</a:t>
            </a:r>
            <a:r>
              <a:rPr lang="zh-CN" altLang="en-US" sz="2800">
                <a:solidFill>
                  <a:srgbClr val="FF0000"/>
                </a:solidFill>
              </a:rPr>
              <a:t>我确实知道自己不如徐公漂亮。可是我妻子偏爱我，我的妾害怕我，我的客人想有求于我，他们都认为我比徐公漂亮。如今齐国有方圆千里的疆土，一百二十座城池。宫中的妃子、近臣没有谁不偏爱您，朝中的大臣没有谁不害怕您，全国范围内的人没有谁不有求于您。由此看来，大王您受蒙蔽很深啦！</a:t>
            </a:r>
            <a:r>
              <a:rPr lang="en-US" altLang="zh-CN" sz="2800">
                <a:solidFill>
                  <a:srgbClr val="FF0000"/>
                </a:solidFill>
              </a:rPr>
              <a:t>”</a:t>
            </a:r>
            <a:endParaRPr lang="en-US" altLang="zh-CN" sz="28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29" name="图片 26625" descr="0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48550" y="125095"/>
            <a:ext cx="4343400" cy="35385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486410" y="741680"/>
            <a:ext cx="6385560" cy="618553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 eaLnBrk="1" hangingPunct="1"/>
            <a:r>
              <a:rPr lang="en-US" altLang="zh-CN" sz="3600" b="1">
                <a:solidFill>
                  <a:schemeClr val="tx1"/>
                </a:solidFill>
                <a:latin typeface="楷体" pitchFamily="1" charset="-122"/>
                <a:ea typeface="楷体" pitchFamily="1" charset="-122"/>
                <a:sym typeface="+mn-ea"/>
              </a:rPr>
              <a:t>     </a:t>
            </a:r>
            <a:r>
              <a:rPr lang="zh-CN" altLang="en-US" sz="3600" b="1">
                <a:solidFill>
                  <a:srgbClr val="0070C0"/>
                </a:solidFill>
                <a:latin typeface="楷体" pitchFamily="1" charset="-122"/>
                <a:ea typeface="楷体" pitchFamily="1" charset="-122"/>
                <a:sym typeface="+mn-ea"/>
              </a:rPr>
              <a:t>王曰：“善。”乃下令：</a:t>
            </a:r>
            <a:endParaRPr lang="zh-CN" altLang="en-US" sz="3600" b="1">
              <a:solidFill>
                <a:srgbClr val="0070C0"/>
              </a:solidFill>
              <a:latin typeface="楷体" pitchFamily="1" charset="-122"/>
              <a:ea typeface="楷体" pitchFamily="1" charset="-122"/>
              <a:sym typeface="+mn-ea"/>
            </a:endParaRPr>
          </a:p>
          <a:p>
            <a:pPr algn="l" eaLnBrk="1" hangingPunct="1"/>
            <a:endParaRPr lang="zh-CN" altLang="en-US" sz="3600" b="1">
              <a:solidFill>
                <a:srgbClr val="0070C0"/>
              </a:solidFill>
              <a:latin typeface="楷体" pitchFamily="1" charset="-122"/>
              <a:ea typeface="楷体" pitchFamily="1" charset="-122"/>
              <a:sym typeface="+mn-ea"/>
            </a:endParaRPr>
          </a:p>
          <a:p>
            <a:pPr algn="l" eaLnBrk="1" hangingPunct="1"/>
            <a:r>
              <a:rPr lang="zh-CN" altLang="en-US" sz="3600" b="1">
                <a:solidFill>
                  <a:srgbClr val="0070C0"/>
                </a:solidFill>
                <a:latin typeface="楷体" pitchFamily="1" charset="-122"/>
                <a:ea typeface="楷体" pitchFamily="1" charset="-122"/>
                <a:sym typeface="+mn-ea"/>
              </a:rPr>
              <a:t>“群臣吏民，能面刺寡人</a:t>
            </a:r>
            <a:endParaRPr lang="zh-CN" altLang="en-US" sz="3600" b="1">
              <a:solidFill>
                <a:srgbClr val="0070C0"/>
              </a:solidFill>
              <a:latin typeface="楷体" pitchFamily="1" charset="-122"/>
              <a:ea typeface="楷体" pitchFamily="1" charset="-122"/>
              <a:sym typeface="+mn-ea"/>
            </a:endParaRPr>
          </a:p>
          <a:p>
            <a:pPr algn="l" eaLnBrk="1" hangingPunct="1"/>
            <a:endParaRPr lang="zh-CN" altLang="en-US" sz="3600" b="1">
              <a:solidFill>
                <a:srgbClr val="0070C0"/>
              </a:solidFill>
              <a:latin typeface="楷体" pitchFamily="1" charset="-122"/>
              <a:ea typeface="楷体" pitchFamily="1" charset="-122"/>
              <a:sym typeface="+mn-ea"/>
            </a:endParaRPr>
          </a:p>
          <a:p>
            <a:pPr algn="l" eaLnBrk="1" hangingPunct="1"/>
            <a:r>
              <a:rPr lang="zh-CN" altLang="en-US" sz="3600" b="1">
                <a:solidFill>
                  <a:srgbClr val="0070C0"/>
                </a:solidFill>
                <a:latin typeface="楷体" pitchFamily="1" charset="-122"/>
                <a:ea typeface="楷体" pitchFamily="1" charset="-122"/>
                <a:sym typeface="+mn-ea"/>
              </a:rPr>
              <a:t>之过者，受上赏；上书谏</a:t>
            </a:r>
            <a:endParaRPr lang="zh-CN" altLang="en-US" sz="3600" b="1">
              <a:solidFill>
                <a:srgbClr val="0070C0"/>
              </a:solidFill>
              <a:latin typeface="楷体" pitchFamily="1" charset="-122"/>
              <a:ea typeface="楷体" pitchFamily="1" charset="-122"/>
              <a:sym typeface="+mn-ea"/>
            </a:endParaRPr>
          </a:p>
          <a:p>
            <a:pPr algn="l" eaLnBrk="1" hangingPunct="1"/>
            <a:endParaRPr lang="zh-CN" altLang="en-US" sz="3600" b="1">
              <a:solidFill>
                <a:srgbClr val="0070C0"/>
              </a:solidFill>
              <a:latin typeface="楷体" pitchFamily="1" charset="-122"/>
              <a:ea typeface="楷体" pitchFamily="1" charset="-122"/>
              <a:sym typeface="+mn-ea"/>
            </a:endParaRPr>
          </a:p>
          <a:p>
            <a:pPr algn="l" eaLnBrk="1" hangingPunct="1"/>
            <a:r>
              <a:rPr lang="zh-CN" altLang="en-US" sz="3600" b="1">
                <a:solidFill>
                  <a:srgbClr val="0070C0"/>
                </a:solidFill>
                <a:latin typeface="楷体" pitchFamily="1" charset="-122"/>
                <a:ea typeface="楷体" pitchFamily="1" charset="-122"/>
                <a:sym typeface="+mn-ea"/>
              </a:rPr>
              <a:t>寡人者，受中赏；能谤讥</a:t>
            </a:r>
            <a:endParaRPr lang="zh-CN" altLang="en-US" sz="3600" b="1">
              <a:solidFill>
                <a:srgbClr val="0070C0"/>
              </a:solidFill>
              <a:latin typeface="楷体" pitchFamily="1" charset="-122"/>
              <a:ea typeface="楷体" pitchFamily="1" charset="-122"/>
              <a:sym typeface="+mn-ea"/>
            </a:endParaRPr>
          </a:p>
          <a:p>
            <a:pPr algn="l" eaLnBrk="1" hangingPunct="1"/>
            <a:endParaRPr lang="zh-CN" altLang="en-US" sz="3600" b="1">
              <a:solidFill>
                <a:srgbClr val="0070C0"/>
              </a:solidFill>
              <a:latin typeface="楷体" pitchFamily="1" charset="-122"/>
              <a:ea typeface="楷体" pitchFamily="1" charset="-122"/>
              <a:sym typeface="+mn-ea"/>
            </a:endParaRPr>
          </a:p>
          <a:p>
            <a:pPr algn="l" eaLnBrk="1" hangingPunct="1"/>
            <a:r>
              <a:rPr lang="zh-CN" altLang="en-US" sz="3600" b="1">
                <a:solidFill>
                  <a:srgbClr val="0070C0"/>
                </a:solidFill>
                <a:latin typeface="楷体" pitchFamily="1" charset="-122"/>
                <a:ea typeface="楷体" pitchFamily="1" charset="-122"/>
                <a:sym typeface="+mn-ea"/>
              </a:rPr>
              <a:t>于市朝，闻寡人之耳者，</a:t>
            </a:r>
            <a:endParaRPr lang="zh-CN" altLang="en-US" sz="3600" b="1">
              <a:solidFill>
                <a:srgbClr val="0070C0"/>
              </a:solidFill>
              <a:latin typeface="楷体" pitchFamily="1" charset="-122"/>
              <a:ea typeface="楷体" pitchFamily="1" charset="-122"/>
              <a:sym typeface="+mn-ea"/>
            </a:endParaRPr>
          </a:p>
          <a:p>
            <a:pPr algn="l" eaLnBrk="1" hangingPunct="1"/>
            <a:endParaRPr lang="zh-CN" altLang="en-US" sz="3600" b="1">
              <a:solidFill>
                <a:srgbClr val="0070C0"/>
              </a:solidFill>
              <a:latin typeface="楷体" pitchFamily="1" charset="-122"/>
              <a:ea typeface="楷体" pitchFamily="1" charset="-122"/>
              <a:sym typeface="+mn-ea"/>
            </a:endParaRPr>
          </a:p>
          <a:p>
            <a:pPr algn="l" eaLnBrk="1" hangingPunct="1"/>
            <a:r>
              <a:rPr lang="zh-CN" altLang="en-US" sz="3600" b="1">
                <a:solidFill>
                  <a:srgbClr val="0070C0"/>
                </a:solidFill>
                <a:latin typeface="楷体" pitchFamily="1" charset="-122"/>
                <a:ea typeface="楷体" pitchFamily="1" charset="-122"/>
                <a:sym typeface="+mn-ea"/>
              </a:rPr>
              <a:t>受下赏。</a:t>
            </a:r>
            <a:r>
              <a:rPr lang="zh-CN" altLang="en-US" sz="3600" b="1">
                <a:solidFill>
                  <a:schemeClr val="tx1"/>
                </a:solidFill>
                <a:latin typeface="楷体" pitchFamily="1" charset="-122"/>
                <a:ea typeface="楷体" pitchFamily="1" charset="-122"/>
                <a:sym typeface="+mn-ea"/>
              </a:rPr>
              <a:t>”</a:t>
            </a:r>
            <a:endParaRPr lang="zh-CN" altLang="en-US" sz="3600" b="1">
              <a:solidFill>
                <a:schemeClr val="tx1"/>
              </a:solidFill>
              <a:latin typeface="楷体" pitchFamily="1" charset="-122"/>
              <a:ea typeface="楷体" pitchFamily="1" charset="-122"/>
              <a:sym typeface="+mn-ea"/>
            </a:endParaRPr>
          </a:p>
        </p:txBody>
      </p:sp>
      <p:sp>
        <p:nvSpPr>
          <p:cNvPr id="3" name="矩形标注 2"/>
          <p:cNvSpPr/>
          <p:nvPr/>
        </p:nvSpPr>
        <p:spPr>
          <a:xfrm>
            <a:off x="1980565" y="125095"/>
            <a:ext cx="1283335" cy="477520"/>
          </a:xfrm>
          <a:prstGeom prst="wedgeRectCallout">
            <a:avLst>
              <a:gd name="adj1" fmla="val 78599"/>
              <a:gd name="adj2" fmla="val 97739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800" b="1"/>
              <a:t>好，对</a:t>
            </a:r>
            <a:endParaRPr lang="zh-CN" altLang="en-US" sz="2800" b="1"/>
          </a:p>
        </p:txBody>
      </p:sp>
      <p:sp>
        <p:nvSpPr>
          <p:cNvPr id="4" name="矩形标注 3"/>
          <p:cNvSpPr/>
          <p:nvPr/>
        </p:nvSpPr>
        <p:spPr>
          <a:xfrm>
            <a:off x="4449445" y="130175"/>
            <a:ext cx="1937385" cy="471805"/>
          </a:xfrm>
          <a:prstGeom prst="wedgeRectCallout">
            <a:avLst>
              <a:gd name="adj1" fmla="val -15617"/>
              <a:gd name="adj2" fmla="val 105181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800" b="1"/>
              <a:t>于是，就</a:t>
            </a:r>
            <a:endParaRPr lang="zh-CN" altLang="en-US" sz="2800" b="1"/>
          </a:p>
        </p:txBody>
      </p:sp>
      <p:sp>
        <p:nvSpPr>
          <p:cNvPr id="5" name="矩形标注 4"/>
          <p:cNvSpPr/>
          <p:nvPr/>
        </p:nvSpPr>
        <p:spPr>
          <a:xfrm>
            <a:off x="15875" y="1195070"/>
            <a:ext cx="2249170" cy="477520"/>
          </a:xfrm>
          <a:prstGeom prst="wedgeRectCallout">
            <a:avLst>
              <a:gd name="adj1" fmla="val 20976"/>
              <a:gd name="adj2" fmla="val 101196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800" b="1"/>
              <a:t>指宫廷大官</a:t>
            </a:r>
            <a:endParaRPr lang="zh-CN" altLang="en-US" sz="2800" b="1"/>
          </a:p>
        </p:txBody>
      </p:sp>
      <p:sp>
        <p:nvSpPr>
          <p:cNvPr id="6" name="矩形标注 5"/>
          <p:cNvSpPr/>
          <p:nvPr/>
        </p:nvSpPr>
        <p:spPr>
          <a:xfrm>
            <a:off x="2803525" y="1362075"/>
            <a:ext cx="2032635" cy="310515"/>
          </a:xfrm>
          <a:prstGeom prst="wedgeRectCallout">
            <a:avLst>
              <a:gd name="adj1" fmla="val -78647"/>
              <a:gd name="adj2" fmla="val 108244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800" b="1"/>
              <a:t>指地方小官</a:t>
            </a:r>
            <a:endParaRPr lang="zh-CN" altLang="en-US" sz="2800" b="1"/>
          </a:p>
        </p:txBody>
      </p:sp>
      <p:sp>
        <p:nvSpPr>
          <p:cNvPr id="7" name="矩形标注 6"/>
          <p:cNvSpPr/>
          <p:nvPr/>
        </p:nvSpPr>
        <p:spPr>
          <a:xfrm>
            <a:off x="486410" y="2572385"/>
            <a:ext cx="3096895" cy="427355"/>
          </a:xfrm>
          <a:prstGeom prst="wedgeRectCallout">
            <a:avLst>
              <a:gd name="adj1" fmla="val 62138"/>
              <a:gd name="adj2" fmla="val -88525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800" b="1"/>
              <a:t>名词作状语，当面</a:t>
            </a:r>
            <a:endParaRPr lang="zh-CN" altLang="en-US" sz="2800" b="1"/>
          </a:p>
        </p:txBody>
      </p:sp>
      <p:sp>
        <p:nvSpPr>
          <p:cNvPr id="8" name="矩形标注 7"/>
          <p:cNvSpPr/>
          <p:nvPr/>
        </p:nvSpPr>
        <p:spPr>
          <a:xfrm>
            <a:off x="4936490" y="2539365"/>
            <a:ext cx="914400" cy="460375"/>
          </a:xfrm>
          <a:prstGeom prst="wedgeRectCallout">
            <a:avLst>
              <a:gd name="adj1" fmla="val -105277"/>
              <a:gd name="adj2" fmla="val -77622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800" b="1"/>
              <a:t>指责</a:t>
            </a:r>
            <a:endParaRPr lang="zh-CN" altLang="en-US" sz="2800" b="1"/>
          </a:p>
        </p:txBody>
      </p:sp>
      <p:sp>
        <p:nvSpPr>
          <p:cNvPr id="9" name="矩形标注 8"/>
          <p:cNvSpPr/>
          <p:nvPr/>
        </p:nvSpPr>
        <p:spPr>
          <a:xfrm>
            <a:off x="1644650" y="3512820"/>
            <a:ext cx="2804160" cy="611505"/>
          </a:xfrm>
          <a:prstGeom prst="wedgeRectCallout">
            <a:avLst>
              <a:gd name="adj1" fmla="val 65421"/>
              <a:gd name="adj2" fmla="val 5695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800" b="1"/>
              <a:t>指责别人的过错</a:t>
            </a:r>
            <a:endParaRPr lang="zh-CN" altLang="en-US" sz="2800" b="1"/>
          </a:p>
        </p:txBody>
      </p:sp>
      <p:sp>
        <p:nvSpPr>
          <p:cNvPr id="10" name="矩形标注 9"/>
          <p:cNvSpPr/>
          <p:nvPr/>
        </p:nvSpPr>
        <p:spPr>
          <a:xfrm>
            <a:off x="5638800" y="3512820"/>
            <a:ext cx="914400" cy="611505"/>
          </a:xfrm>
          <a:prstGeom prst="wedgeRectCallout">
            <a:avLst>
              <a:gd name="adj1" fmla="val -55694"/>
              <a:gd name="adj2" fmla="val 65160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800" b="1"/>
              <a:t>讽刺</a:t>
            </a:r>
            <a:endParaRPr lang="zh-CN" altLang="en-US" sz="2800" b="1"/>
          </a:p>
        </p:txBody>
      </p:sp>
      <p:sp>
        <p:nvSpPr>
          <p:cNvPr id="11" name="矩形标注 10"/>
          <p:cNvSpPr/>
          <p:nvPr/>
        </p:nvSpPr>
        <p:spPr>
          <a:xfrm>
            <a:off x="1889125" y="4469765"/>
            <a:ext cx="1804670" cy="611505"/>
          </a:xfrm>
          <a:prstGeom prst="wedgeRectCallout">
            <a:avLst>
              <a:gd name="adj1" fmla="val -5946"/>
              <a:gd name="adj2" fmla="val 78868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800" b="1"/>
              <a:t>使</a:t>
            </a:r>
            <a:r>
              <a:rPr lang="en-US" altLang="zh-CN" sz="2800" b="1"/>
              <a:t>---</a:t>
            </a:r>
            <a:r>
              <a:rPr lang="zh-CN" altLang="en-US" sz="2800" b="1"/>
              <a:t>听到</a:t>
            </a:r>
            <a:endParaRPr lang="zh-CN" altLang="en-US" sz="2800" b="1"/>
          </a:p>
        </p:txBody>
      </p:sp>
      <p:sp>
        <p:nvSpPr>
          <p:cNvPr id="12" name="流程图: 过程 11"/>
          <p:cNvSpPr/>
          <p:nvPr/>
        </p:nvSpPr>
        <p:spPr>
          <a:xfrm>
            <a:off x="7153275" y="130810"/>
            <a:ext cx="4893945" cy="5656580"/>
          </a:xfrm>
          <a:prstGeom prst="flowChartProcess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楷体" pitchFamily="1" charset="-122"/>
                <a:ea typeface="楷体" pitchFamily="1" charset="-122"/>
                <a:sym typeface="+mn-ea"/>
              </a:rPr>
              <a:t>齐</a:t>
            </a:r>
            <a:r>
              <a:rPr lang="zh-CN" altLang="en-US" sz="2800" b="1">
                <a:solidFill>
                  <a:srgbClr val="FF0000"/>
                </a:solidFill>
                <a:latin typeface="楷体" pitchFamily="1" charset="-122"/>
                <a:ea typeface="楷体" pitchFamily="1" charset="-122"/>
                <a:sym typeface="+mn-ea"/>
              </a:rPr>
              <a:t>威王说：“好！”就下了命令：“大小官吏百姓能够当面指责我的过错的，受上等奖赏；书面劝谏我的，受中等奖赏；能在公共场所批评议论我的过失，并能传到我耳朵里的，得下等奖赏。</a:t>
            </a:r>
            <a:endParaRPr lang="zh-CN" altLang="en-US" sz="2800" b="1">
              <a:solidFill>
                <a:srgbClr val="FF0000"/>
              </a:solidFill>
              <a:latin typeface="楷体" pitchFamily="1" charset="-122"/>
              <a:ea typeface="楷体" pitchFamily="1" charset="-122"/>
              <a:sym typeface="+mn-ea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3" name="图片 5529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45835" y="12700"/>
            <a:ext cx="6137910" cy="5118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553085" y="674370"/>
            <a:ext cx="5719445" cy="35382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 b="1">
                <a:solidFill>
                  <a:srgbClr val="0070C0"/>
                </a:solidFill>
                <a:latin typeface="楷体" pitchFamily="1" charset="-122"/>
                <a:ea typeface="楷体" pitchFamily="1" charset="-122"/>
                <a:sym typeface="+mn-ea"/>
              </a:rPr>
              <a:t>令</a:t>
            </a:r>
            <a:r>
              <a:rPr lang="zh-CN" altLang="en-US" sz="3200" b="1">
                <a:solidFill>
                  <a:srgbClr val="C00000"/>
                </a:solidFill>
                <a:latin typeface="楷体" pitchFamily="1" charset="-122"/>
                <a:ea typeface="楷体" pitchFamily="1" charset="-122"/>
                <a:sym typeface="+mn-ea"/>
              </a:rPr>
              <a:t>初</a:t>
            </a:r>
            <a:r>
              <a:rPr lang="zh-CN" altLang="en-US" sz="3200" b="1">
                <a:solidFill>
                  <a:srgbClr val="0070C0"/>
                </a:solidFill>
                <a:latin typeface="楷体" pitchFamily="1" charset="-122"/>
                <a:ea typeface="楷体" pitchFamily="1" charset="-122"/>
                <a:sym typeface="+mn-ea"/>
              </a:rPr>
              <a:t>下，群臣进谏，</a:t>
            </a:r>
            <a:r>
              <a:rPr lang="zh-CN" altLang="en-US" sz="3200" b="1" u="sng">
                <a:solidFill>
                  <a:srgbClr val="C00000"/>
                </a:solidFill>
                <a:latin typeface="楷体" pitchFamily="1" charset="-122"/>
                <a:ea typeface="楷体" pitchFamily="1" charset="-122"/>
                <a:sym typeface="+mn-ea"/>
              </a:rPr>
              <a:t>门庭若</a:t>
            </a:r>
            <a:endParaRPr lang="zh-CN" altLang="en-US" sz="3200" b="1" u="sng">
              <a:solidFill>
                <a:srgbClr val="C00000"/>
              </a:solidFill>
              <a:latin typeface="楷体" pitchFamily="1" charset="-122"/>
              <a:ea typeface="楷体" pitchFamily="1" charset="-122"/>
              <a:sym typeface="+mn-ea"/>
            </a:endParaRPr>
          </a:p>
          <a:p>
            <a:pPr algn="l"/>
            <a:endParaRPr lang="zh-CN" altLang="en-US" sz="3200" b="1" u="sng">
              <a:solidFill>
                <a:srgbClr val="C00000"/>
              </a:solidFill>
              <a:latin typeface="楷体" pitchFamily="1" charset="-122"/>
              <a:ea typeface="楷体" pitchFamily="1" charset="-122"/>
              <a:sym typeface="+mn-ea"/>
            </a:endParaRPr>
          </a:p>
          <a:p>
            <a:pPr algn="l"/>
            <a:endParaRPr lang="zh-CN" altLang="en-US" sz="3200" b="1" u="sng">
              <a:solidFill>
                <a:srgbClr val="C00000"/>
              </a:solidFill>
              <a:latin typeface="楷体" pitchFamily="1" charset="-122"/>
              <a:ea typeface="楷体" pitchFamily="1" charset="-122"/>
              <a:sym typeface="+mn-ea"/>
            </a:endParaRPr>
          </a:p>
          <a:p>
            <a:pPr algn="l"/>
            <a:r>
              <a:rPr lang="zh-CN" altLang="en-US" sz="3200" b="1" u="sng">
                <a:solidFill>
                  <a:srgbClr val="C00000"/>
                </a:solidFill>
                <a:latin typeface="楷体" pitchFamily="1" charset="-122"/>
                <a:ea typeface="楷体" pitchFamily="1" charset="-122"/>
                <a:sym typeface="+mn-ea"/>
              </a:rPr>
              <a:t>市</a:t>
            </a:r>
            <a:r>
              <a:rPr lang="zh-CN" altLang="en-US" sz="3200" b="1">
                <a:solidFill>
                  <a:srgbClr val="0070C0"/>
                </a:solidFill>
                <a:latin typeface="楷体" pitchFamily="1" charset="-122"/>
                <a:ea typeface="楷体" pitchFamily="1" charset="-122"/>
                <a:sym typeface="+mn-ea"/>
              </a:rPr>
              <a:t>。数月之后，</a:t>
            </a:r>
            <a:r>
              <a:rPr lang="zh-CN" altLang="en-US" sz="3200" b="1" u="sng">
                <a:solidFill>
                  <a:srgbClr val="C00000"/>
                </a:solidFill>
                <a:latin typeface="楷体" pitchFamily="1" charset="-122"/>
                <a:ea typeface="楷体" pitchFamily="1" charset="-122"/>
                <a:sym typeface="+mn-ea"/>
              </a:rPr>
              <a:t>时时</a:t>
            </a:r>
            <a:r>
              <a:rPr lang="zh-CN" altLang="en-US" sz="3200" b="1">
                <a:solidFill>
                  <a:srgbClr val="0070C0"/>
                </a:solidFill>
                <a:latin typeface="楷体" pitchFamily="1" charset="-122"/>
                <a:ea typeface="楷体" pitchFamily="1" charset="-122"/>
                <a:sym typeface="+mn-ea"/>
              </a:rPr>
              <a:t>而</a:t>
            </a:r>
            <a:r>
              <a:rPr lang="zh-CN" altLang="en-US" sz="3200" b="1">
                <a:solidFill>
                  <a:srgbClr val="C00000"/>
                </a:solidFill>
                <a:latin typeface="楷体" pitchFamily="1" charset="-122"/>
                <a:ea typeface="楷体" pitchFamily="1" charset="-122"/>
                <a:sym typeface="+mn-ea"/>
              </a:rPr>
              <a:t>间</a:t>
            </a:r>
            <a:r>
              <a:rPr lang="zh-CN" altLang="en-US" sz="3200" b="1">
                <a:solidFill>
                  <a:srgbClr val="0070C0"/>
                </a:solidFill>
                <a:latin typeface="楷体" pitchFamily="1" charset="-122"/>
                <a:ea typeface="楷体" pitchFamily="1" charset="-122"/>
                <a:sym typeface="+mn-ea"/>
              </a:rPr>
              <a:t>进。</a:t>
            </a:r>
            <a:endParaRPr lang="zh-CN" altLang="en-US" sz="3200" b="1">
              <a:solidFill>
                <a:srgbClr val="0070C0"/>
              </a:solidFill>
              <a:latin typeface="楷体" pitchFamily="1" charset="-122"/>
              <a:ea typeface="楷体" pitchFamily="1" charset="-122"/>
              <a:sym typeface="+mn-ea"/>
            </a:endParaRPr>
          </a:p>
          <a:p>
            <a:pPr algn="l"/>
            <a:endParaRPr lang="zh-CN" altLang="en-US" sz="3200" b="1">
              <a:solidFill>
                <a:srgbClr val="0070C0"/>
              </a:solidFill>
              <a:latin typeface="楷体" pitchFamily="1" charset="-122"/>
              <a:ea typeface="楷体" pitchFamily="1" charset="-122"/>
              <a:sym typeface="+mn-ea"/>
            </a:endParaRPr>
          </a:p>
          <a:p>
            <a:pPr algn="l"/>
            <a:endParaRPr lang="zh-CN" altLang="en-US" sz="3200" b="1">
              <a:solidFill>
                <a:srgbClr val="0070C0"/>
              </a:solidFill>
              <a:latin typeface="楷体" pitchFamily="1" charset="-122"/>
              <a:ea typeface="楷体" pitchFamily="1" charset="-122"/>
              <a:sym typeface="+mn-ea"/>
            </a:endParaRPr>
          </a:p>
          <a:p>
            <a:pPr algn="l"/>
            <a:r>
              <a:rPr lang="zh-CN" altLang="en-US" sz="3200" b="1" u="sng">
                <a:solidFill>
                  <a:srgbClr val="C00000"/>
                </a:solidFill>
                <a:latin typeface="楷体" pitchFamily="1" charset="-122"/>
                <a:ea typeface="楷体" pitchFamily="1" charset="-122"/>
                <a:sym typeface="+mn-ea"/>
              </a:rPr>
              <a:t>期年</a:t>
            </a:r>
            <a:r>
              <a:rPr lang="zh-CN" altLang="en-US" sz="3200" b="1">
                <a:solidFill>
                  <a:srgbClr val="0070C0"/>
                </a:solidFill>
                <a:latin typeface="楷体" pitchFamily="1" charset="-122"/>
                <a:ea typeface="楷体" pitchFamily="1" charset="-122"/>
                <a:sym typeface="+mn-ea"/>
              </a:rPr>
              <a:t>之后，</a:t>
            </a:r>
            <a:r>
              <a:rPr lang="zh-CN" altLang="en-US" sz="3200" b="1">
                <a:solidFill>
                  <a:srgbClr val="C00000"/>
                </a:solidFill>
                <a:latin typeface="楷体" pitchFamily="1" charset="-122"/>
                <a:ea typeface="楷体" pitchFamily="1" charset="-122"/>
                <a:sym typeface="+mn-ea"/>
              </a:rPr>
              <a:t>虽</a:t>
            </a:r>
            <a:r>
              <a:rPr lang="zh-CN" altLang="en-US" sz="3200" b="1">
                <a:solidFill>
                  <a:srgbClr val="0070C0"/>
                </a:solidFill>
                <a:latin typeface="楷体" pitchFamily="1" charset="-122"/>
                <a:ea typeface="楷体" pitchFamily="1" charset="-122"/>
                <a:sym typeface="+mn-ea"/>
              </a:rPr>
              <a:t>欲言，无可进者</a:t>
            </a:r>
            <a:r>
              <a:rPr lang="zh-CN" altLang="en-US">
                <a:solidFill>
                  <a:schemeClr val="accent2"/>
                </a:solidFill>
                <a:latin typeface="楷体" pitchFamily="1" charset="-122"/>
                <a:ea typeface="楷体" pitchFamily="1" charset="-122"/>
                <a:sym typeface="+mn-ea"/>
              </a:rPr>
              <a:t>。</a:t>
            </a:r>
            <a:endParaRPr lang="zh-CN" altLang="en-US"/>
          </a:p>
        </p:txBody>
      </p:sp>
      <p:sp>
        <p:nvSpPr>
          <p:cNvPr id="3" name="矩形标注 2"/>
          <p:cNvSpPr/>
          <p:nvPr/>
        </p:nvSpPr>
        <p:spPr>
          <a:xfrm>
            <a:off x="553085" y="179705"/>
            <a:ext cx="1450340" cy="343535"/>
          </a:xfrm>
          <a:prstGeom prst="wedgeRectCallout">
            <a:avLst>
              <a:gd name="adj1" fmla="val 1138"/>
              <a:gd name="adj2" fmla="val 14075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zh-CN" sz="2800" b="1"/>
              <a:t>刚、才</a:t>
            </a:r>
            <a:endParaRPr lang="zh-CN" altLang="zh-CN" sz="2800" b="1"/>
          </a:p>
        </p:txBody>
      </p:sp>
      <p:sp>
        <p:nvSpPr>
          <p:cNvPr id="4" name="矩形标注 3"/>
          <p:cNvSpPr/>
          <p:nvPr/>
        </p:nvSpPr>
        <p:spPr>
          <a:xfrm>
            <a:off x="-151765" y="1329055"/>
            <a:ext cx="6071870" cy="611505"/>
          </a:xfrm>
          <a:prstGeom prst="wedgeRectCallout">
            <a:avLst>
              <a:gd name="adj1" fmla="val -31625"/>
              <a:gd name="adj2" fmla="val 100882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800" b="1">
                <a:solidFill>
                  <a:srgbClr val="C00000"/>
                </a:solidFill>
              </a:rPr>
              <a:t>王宫门前，庭院里人多得像集市一样</a:t>
            </a:r>
            <a:endParaRPr lang="zh-CN" altLang="en-US" sz="2800" b="1">
              <a:solidFill>
                <a:srgbClr val="C00000"/>
              </a:solidFill>
            </a:endParaRPr>
          </a:p>
        </p:txBody>
      </p:sp>
      <p:sp>
        <p:nvSpPr>
          <p:cNvPr id="5" name="矩形标注 4"/>
          <p:cNvSpPr/>
          <p:nvPr/>
        </p:nvSpPr>
        <p:spPr>
          <a:xfrm>
            <a:off x="553720" y="2907665"/>
            <a:ext cx="3425190" cy="478155"/>
          </a:xfrm>
          <a:prstGeom prst="wedgeRectCallout">
            <a:avLst>
              <a:gd name="adj1" fmla="val 41916"/>
              <a:gd name="adj2" fmla="val -102589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800" b="1">
                <a:solidFill>
                  <a:srgbClr val="C00000"/>
                </a:solidFill>
              </a:rPr>
              <a:t>不时，有时候</a:t>
            </a:r>
            <a:endParaRPr lang="zh-CN" altLang="en-US" sz="2800" b="1">
              <a:solidFill>
                <a:srgbClr val="C00000"/>
              </a:solidFill>
            </a:endParaRPr>
          </a:p>
        </p:txBody>
      </p:sp>
      <p:sp>
        <p:nvSpPr>
          <p:cNvPr id="7" name="矩形标注 6"/>
          <p:cNvSpPr/>
          <p:nvPr/>
        </p:nvSpPr>
        <p:spPr>
          <a:xfrm>
            <a:off x="3978910" y="2941320"/>
            <a:ext cx="2066290" cy="611505"/>
          </a:xfrm>
          <a:prstGeom prst="wedgeRectCallout">
            <a:avLst>
              <a:gd name="adj1" fmla="val -4578"/>
              <a:gd name="adj2" fmla="val -118743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800" b="1">
                <a:solidFill>
                  <a:srgbClr val="C00000"/>
                </a:solidFill>
              </a:rPr>
              <a:t>间或、偶尔</a:t>
            </a:r>
            <a:endParaRPr lang="zh-CN" altLang="en-US" sz="2800" b="1">
              <a:solidFill>
                <a:srgbClr val="C00000"/>
              </a:solidFill>
            </a:endParaRPr>
          </a:p>
        </p:txBody>
      </p:sp>
      <p:sp>
        <p:nvSpPr>
          <p:cNvPr id="8" name="矩形标注 7"/>
          <p:cNvSpPr/>
          <p:nvPr/>
        </p:nvSpPr>
        <p:spPr>
          <a:xfrm>
            <a:off x="553720" y="4351655"/>
            <a:ext cx="1449705" cy="335280"/>
          </a:xfrm>
          <a:prstGeom prst="wedgeRectCallout">
            <a:avLst>
              <a:gd name="adj1" fmla="val -20827"/>
              <a:gd name="adj2" fmla="val -83021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800" b="1">
                <a:solidFill>
                  <a:srgbClr val="C00000"/>
                </a:solidFill>
              </a:rPr>
              <a:t>满一年</a:t>
            </a:r>
            <a:endParaRPr lang="zh-CN" altLang="en-US" sz="2800" b="1">
              <a:solidFill>
                <a:srgbClr val="C00000"/>
              </a:solidFill>
            </a:endParaRPr>
          </a:p>
        </p:txBody>
      </p:sp>
      <p:sp>
        <p:nvSpPr>
          <p:cNvPr id="9" name="矩形标注 8"/>
          <p:cNvSpPr/>
          <p:nvPr/>
        </p:nvSpPr>
        <p:spPr>
          <a:xfrm>
            <a:off x="2748280" y="4351655"/>
            <a:ext cx="914400" cy="436880"/>
          </a:xfrm>
          <a:prstGeom prst="wedgeRectCallout">
            <a:avLst>
              <a:gd name="adj1" fmla="val -31805"/>
              <a:gd name="adj2" fmla="val -105036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800" b="1">
                <a:solidFill>
                  <a:srgbClr val="C00000"/>
                </a:solidFill>
              </a:rPr>
              <a:t>即使</a:t>
            </a:r>
            <a:endParaRPr lang="zh-CN" altLang="en-US" sz="2800" b="1">
              <a:solidFill>
                <a:srgbClr val="C0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11760" y="4788535"/>
            <a:ext cx="11968480" cy="2061210"/>
          </a:xfrm>
          <a:prstGeom prst="rect">
            <a:avLst/>
          </a:prstGeom>
          <a:solidFill>
            <a:schemeClr val="accent4">
              <a:lumMod val="75000"/>
              <a:alpha val="47000"/>
            </a:schemeClr>
          </a:solidFill>
        </p:spPr>
        <p:txBody>
          <a:bodyPr wrap="none" rtlCol="0">
            <a:spAutoFit/>
          </a:bodyPr>
          <a:p>
            <a:r>
              <a:rPr lang="en-US" altLang="zh-CN" sz="3200"/>
              <a:t>     </a:t>
            </a:r>
            <a:r>
              <a:rPr lang="zh-CN" altLang="en-US" sz="3200"/>
              <a:t>命令刚下达，许多大臣都来进谏，宫门前庭院内人多得像集市</a:t>
            </a:r>
            <a:endParaRPr lang="zh-CN" altLang="en-US" sz="3200"/>
          </a:p>
          <a:p>
            <a:r>
              <a:rPr lang="zh-CN" altLang="en-US" sz="3200"/>
              <a:t>一样；几个月以后，还不时地有人偶然来进谏；满一年以后，即使</a:t>
            </a:r>
            <a:endParaRPr lang="zh-CN" altLang="en-US" sz="3200"/>
          </a:p>
          <a:p>
            <a:r>
              <a:rPr lang="zh-CN" altLang="en-US" sz="3200"/>
              <a:t>有人想进谏，也没有什么可说的了。</a:t>
            </a:r>
            <a:endParaRPr lang="zh-CN" altLang="en-US" sz="3200"/>
          </a:p>
          <a:p>
            <a:endParaRPr lang="zh-CN" altLang="en-US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7" name="图片 512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89855" y="0"/>
            <a:ext cx="6641465" cy="51365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203835" y="893445"/>
            <a:ext cx="4986020" cy="45231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3200"/>
              <a:t>      </a:t>
            </a:r>
            <a:r>
              <a:rPr lang="zh-CN" altLang="en-US" sz="3200" b="1">
                <a:solidFill>
                  <a:srgbClr val="0070C0"/>
                </a:solidFill>
              </a:rPr>
              <a:t>燕、赵、韩、魏</a:t>
            </a:r>
            <a:r>
              <a:rPr lang="zh-CN" altLang="en-US" sz="3200" b="1">
                <a:solidFill>
                  <a:srgbClr val="C00000"/>
                </a:solidFill>
              </a:rPr>
              <a:t>闻之</a:t>
            </a:r>
            <a:r>
              <a:rPr lang="zh-CN" altLang="en-US" sz="3200" b="1">
                <a:solidFill>
                  <a:srgbClr val="0070C0"/>
                </a:solidFill>
              </a:rPr>
              <a:t>，</a:t>
            </a:r>
            <a:endParaRPr lang="zh-CN" altLang="en-US" sz="3200" b="1">
              <a:solidFill>
                <a:srgbClr val="0070C0"/>
              </a:solidFill>
            </a:endParaRPr>
          </a:p>
          <a:p>
            <a:endParaRPr lang="zh-CN" altLang="en-US" sz="3200" b="1">
              <a:solidFill>
                <a:srgbClr val="0070C0"/>
              </a:solidFill>
            </a:endParaRPr>
          </a:p>
          <a:p>
            <a:endParaRPr lang="zh-CN" altLang="en-US" sz="3200" b="1">
              <a:solidFill>
                <a:srgbClr val="0070C0"/>
              </a:solidFill>
            </a:endParaRPr>
          </a:p>
          <a:p>
            <a:endParaRPr lang="zh-CN" altLang="en-US" sz="3200" b="1">
              <a:solidFill>
                <a:srgbClr val="0070C0"/>
              </a:solidFill>
            </a:endParaRPr>
          </a:p>
          <a:p>
            <a:r>
              <a:rPr lang="zh-CN" altLang="en-US" sz="3200" b="1">
                <a:solidFill>
                  <a:srgbClr val="0070C0"/>
                </a:solidFill>
              </a:rPr>
              <a:t>皆</a:t>
            </a:r>
            <a:r>
              <a:rPr lang="zh-CN" altLang="en-US" sz="3200" b="1">
                <a:solidFill>
                  <a:srgbClr val="C00000"/>
                </a:solidFill>
              </a:rPr>
              <a:t>朝于</a:t>
            </a:r>
            <a:r>
              <a:rPr lang="zh-CN" altLang="en-US" sz="3200" b="1">
                <a:solidFill>
                  <a:srgbClr val="0070C0"/>
                </a:solidFill>
              </a:rPr>
              <a:t>齐。此所谓战胜</a:t>
            </a:r>
            <a:r>
              <a:rPr lang="zh-CN" altLang="en-US" sz="3200" b="1">
                <a:solidFill>
                  <a:srgbClr val="C00000"/>
                </a:solidFill>
              </a:rPr>
              <a:t>于</a:t>
            </a:r>
            <a:endParaRPr lang="zh-CN" altLang="en-US" sz="3200" b="1">
              <a:solidFill>
                <a:srgbClr val="C00000"/>
              </a:solidFill>
            </a:endParaRPr>
          </a:p>
          <a:p>
            <a:endParaRPr lang="zh-CN" altLang="en-US" sz="3200" b="1">
              <a:solidFill>
                <a:srgbClr val="0070C0"/>
              </a:solidFill>
            </a:endParaRPr>
          </a:p>
          <a:p>
            <a:endParaRPr lang="zh-CN" altLang="en-US" sz="3200" b="1">
              <a:solidFill>
                <a:srgbClr val="0070C0"/>
              </a:solidFill>
            </a:endParaRPr>
          </a:p>
          <a:p>
            <a:r>
              <a:rPr lang="zh-CN" altLang="en-US" sz="3200" b="1">
                <a:solidFill>
                  <a:srgbClr val="0070C0"/>
                </a:solidFill>
              </a:rPr>
              <a:t>朝廷。</a:t>
            </a:r>
            <a:endParaRPr lang="zh-CN" altLang="en-US" sz="3200" b="1">
              <a:solidFill>
                <a:srgbClr val="0070C0"/>
              </a:solidFill>
            </a:endParaRPr>
          </a:p>
          <a:p>
            <a:endParaRPr lang="zh-CN" altLang="en-US" sz="3200" b="1">
              <a:solidFill>
                <a:srgbClr val="0070C0"/>
              </a:solidFill>
            </a:endParaRPr>
          </a:p>
        </p:txBody>
      </p:sp>
      <p:sp>
        <p:nvSpPr>
          <p:cNvPr id="4" name="矩形标注 3"/>
          <p:cNvSpPr/>
          <p:nvPr/>
        </p:nvSpPr>
        <p:spPr>
          <a:xfrm>
            <a:off x="1913255" y="281940"/>
            <a:ext cx="914400" cy="611505"/>
          </a:xfrm>
          <a:prstGeom prst="wedgeRectCallout">
            <a:avLst>
              <a:gd name="adj1" fmla="val 172013"/>
              <a:gd name="adj2" fmla="val 65160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800" b="1">
                <a:solidFill>
                  <a:srgbClr val="C00000"/>
                </a:solidFill>
              </a:rPr>
              <a:t>听说</a:t>
            </a:r>
            <a:endParaRPr lang="zh-CN" altLang="en-US" sz="2800" b="1">
              <a:solidFill>
                <a:srgbClr val="C00000"/>
              </a:solidFill>
            </a:endParaRPr>
          </a:p>
        </p:txBody>
      </p:sp>
      <p:sp>
        <p:nvSpPr>
          <p:cNvPr id="5" name="矩形标注 4"/>
          <p:cNvSpPr/>
          <p:nvPr/>
        </p:nvSpPr>
        <p:spPr>
          <a:xfrm>
            <a:off x="3559810" y="220980"/>
            <a:ext cx="1434465" cy="477520"/>
          </a:xfrm>
          <a:prstGeom prst="wedgeRectCallout">
            <a:avLst>
              <a:gd name="adj1" fmla="val 16622"/>
              <a:gd name="adj2" fmla="val 115159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800" b="1">
                <a:solidFill>
                  <a:srgbClr val="C00000"/>
                </a:solidFill>
              </a:rPr>
              <a:t>这件事</a:t>
            </a:r>
            <a:endParaRPr lang="zh-CN" altLang="en-US" sz="2800" b="1">
              <a:solidFill>
                <a:srgbClr val="C00000"/>
              </a:solidFill>
            </a:endParaRPr>
          </a:p>
        </p:txBody>
      </p:sp>
      <p:sp>
        <p:nvSpPr>
          <p:cNvPr id="6" name="矩形标注 5"/>
          <p:cNvSpPr/>
          <p:nvPr/>
        </p:nvSpPr>
        <p:spPr>
          <a:xfrm>
            <a:off x="284480" y="2084705"/>
            <a:ext cx="1837055" cy="460375"/>
          </a:xfrm>
          <a:prstGeom prst="wedgeRectCallout">
            <a:avLst>
              <a:gd name="adj1" fmla="val -20826"/>
              <a:gd name="adj2" fmla="val 111793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800">
                <a:solidFill>
                  <a:srgbClr val="C00000"/>
                </a:solidFill>
              </a:rPr>
              <a:t>动词朝见</a:t>
            </a:r>
            <a:endParaRPr lang="zh-CN" altLang="en-US" sz="2800">
              <a:solidFill>
                <a:srgbClr val="C00000"/>
              </a:solidFill>
            </a:endParaRPr>
          </a:p>
        </p:txBody>
      </p:sp>
      <p:sp>
        <p:nvSpPr>
          <p:cNvPr id="7" name="矩形标注 6"/>
          <p:cNvSpPr/>
          <p:nvPr/>
        </p:nvSpPr>
        <p:spPr>
          <a:xfrm>
            <a:off x="805180" y="3696970"/>
            <a:ext cx="1635760" cy="611505"/>
          </a:xfrm>
          <a:prstGeom prst="wedgeRectCallout">
            <a:avLst>
              <a:gd name="adj1" fmla="val -18788"/>
              <a:gd name="adj2" fmla="val -110643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800">
                <a:solidFill>
                  <a:srgbClr val="C00000"/>
                </a:solidFill>
              </a:rPr>
              <a:t>介词，到</a:t>
            </a:r>
            <a:endParaRPr lang="zh-CN" altLang="en-US" sz="2800">
              <a:solidFill>
                <a:srgbClr val="C00000"/>
              </a:solidFill>
            </a:endParaRPr>
          </a:p>
        </p:txBody>
      </p:sp>
      <p:sp>
        <p:nvSpPr>
          <p:cNvPr id="9" name="矩形标注 8"/>
          <p:cNvSpPr/>
          <p:nvPr/>
        </p:nvSpPr>
        <p:spPr>
          <a:xfrm>
            <a:off x="2827655" y="3848735"/>
            <a:ext cx="1948815" cy="460375"/>
          </a:xfrm>
          <a:prstGeom prst="wedgeRectCallout">
            <a:avLst>
              <a:gd name="adj1" fmla="val 36901"/>
              <a:gd name="adj2" fmla="val -163655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800" b="1">
                <a:solidFill>
                  <a:srgbClr val="C00000"/>
                </a:solidFill>
              </a:rPr>
              <a:t>介词，在</a:t>
            </a:r>
            <a:endParaRPr lang="zh-CN" altLang="en-US" sz="2800" b="1">
              <a:solidFill>
                <a:srgbClr val="C0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70230" y="5292725"/>
            <a:ext cx="11758930" cy="1076325"/>
          </a:xfrm>
          <a:prstGeom prst="rect">
            <a:avLst/>
          </a:prstGeom>
          <a:solidFill>
            <a:schemeClr val="accent4">
              <a:lumMod val="75000"/>
              <a:alpha val="41000"/>
            </a:schemeClr>
          </a:solidFill>
        </p:spPr>
        <p:txBody>
          <a:bodyPr wrap="none" rtlCol="0">
            <a:spAutoFit/>
          </a:bodyPr>
          <a:p>
            <a:r>
              <a:rPr lang="en-US" altLang="zh-CN" sz="3200"/>
              <a:t>        </a:t>
            </a:r>
            <a:r>
              <a:rPr lang="zh-CN" altLang="en-US" sz="3200" b="1">
                <a:solidFill>
                  <a:srgbClr val="00B0F0"/>
                </a:solidFill>
              </a:rPr>
              <a:t>燕、赵、韩、魏等国听说了这件事，都到齐国来朝见齐王。</a:t>
            </a:r>
            <a:endParaRPr lang="zh-CN" altLang="en-US" sz="3200" b="1">
              <a:solidFill>
                <a:srgbClr val="00B0F0"/>
              </a:solidFill>
            </a:endParaRPr>
          </a:p>
          <a:p>
            <a:r>
              <a:rPr lang="zh-CN" altLang="en-US" sz="3200" b="1">
                <a:solidFill>
                  <a:srgbClr val="00B0F0"/>
                </a:solidFill>
              </a:rPr>
              <a:t>这就是所谓在朝廷上战胜别国</a:t>
            </a:r>
            <a:r>
              <a:rPr lang="zh-CN" altLang="en-US" sz="3200" b="1">
                <a:solidFill>
                  <a:srgbClr val="0070C0"/>
                </a:solidFill>
              </a:rPr>
              <a:t>。</a:t>
            </a:r>
            <a:endParaRPr lang="zh-CN" altLang="en-US" sz="3200" b="1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  <p:bldP spid="6" grpId="0" animBg="1"/>
      <p:bldP spid="7" grpId="0" animBg="1"/>
      <p:bldP spid="9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99695" y="145415"/>
            <a:ext cx="5212080" cy="110680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p>
            <a:r>
              <a:rPr lang="zh-CN" altLang="en-US" sz="6600"/>
              <a:t>理清文章结构</a:t>
            </a:r>
            <a:endParaRPr lang="zh-CN" altLang="en-US" sz="6600"/>
          </a:p>
        </p:txBody>
      </p:sp>
      <p:sp>
        <p:nvSpPr>
          <p:cNvPr id="3" name="文本框 2"/>
          <p:cNvSpPr txBox="1"/>
          <p:nvPr/>
        </p:nvSpPr>
        <p:spPr>
          <a:xfrm>
            <a:off x="956310" y="1572895"/>
            <a:ext cx="3278505" cy="310769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800" b="1">
                <a:solidFill>
                  <a:srgbClr val="002060"/>
                </a:solidFill>
              </a:rPr>
              <a:t>第一部分（</a:t>
            </a:r>
            <a:r>
              <a:rPr lang="en-US" altLang="zh-CN" sz="2800" b="1">
                <a:solidFill>
                  <a:srgbClr val="002060"/>
                </a:solidFill>
              </a:rPr>
              <a:t>1</a:t>
            </a:r>
            <a:r>
              <a:rPr lang="zh-CN" altLang="en-US" sz="2800" b="1">
                <a:solidFill>
                  <a:srgbClr val="002060"/>
                </a:solidFill>
              </a:rPr>
              <a:t>）：</a:t>
            </a:r>
            <a:endParaRPr lang="zh-CN" altLang="en-US" sz="2800" b="1">
              <a:solidFill>
                <a:srgbClr val="002060"/>
              </a:solidFill>
            </a:endParaRPr>
          </a:p>
          <a:p>
            <a:endParaRPr lang="zh-CN" altLang="en-US" sz="2800" b="1">
              <a:solidFill>
                <a:srgbClr val="002060"/>
              </a:solidFill>
            </a:endParaRPr>
          </a:p>
          <a:p>
            <a:endParaRPr lang="zh-CN" altLang="en-US" sz="2800" b="1">
              <a:solidFill>
                <a:srgbClr val="002060"/>
              </a:solidFill>
            </a:endParaRPr>
          </a:p>
          <a:p>
            <a:r>
              <a:rPr lang="zh-CN" altLang="en-US" sz="2800" b="1">
                <a:solidFill>
                  <a:srgbClr val="002060"/>
                </a:solidFill>
              </a:rPr>
              <a:t>第二部分（</a:t>
            </a:r>
            <a:r>
              <a:rPr lang="en-US" altLang="zh-CN" sz="2800" b="1">
                <a:solidFill>
                  <a:srgbClr val="002060"/>
                </a:solidFill>
              </a:rPr>
              <a:t>2</a:t>
            </a:r>
            <a:r>
              <a:rPr lang="zh-CN" altLang="en-US" sz="2800" b="1">
                <a:solidFill>
                  <a:srgbClr val="002060"/>
                </a:solidFill>
              </a:rPr>
              <a:t>）：</a:t>
            </a:r>
            <a:endParaRPr lang="zh-CN" altLang="en-US" sz="2800" b="1">
              <a:solidFill>
                <a:srgbClr val="002060"/>
              </a:solidFill>
            </a:endParaRPr>
          </a:p>
          <a:p>
            <a:endParaRPr lang="zh-CN" altLang="en-US" sz="2800" b="1">
              <a:solidFill>
                <a:srgbClr val="002060"/>
              </a:solidFill>
            </a:endParaRPr>
          </a:p>
          <a:p>
            <a:endParaRPr lang="zh-CN" altLang="en-US" sz="2800" b="1">
              <a:solidFill>
                <a:srgbClr val="002060"/>
              </a:solidFill>
            </a:endParaRPr>
          </a:p>
          <a:p>
            <a:r>
              <a:rPr lang="zh-CN" altLang="en-US" sz="2800" b="1">
                <a:solidFill>
                  <a:srgbClr val="002060"/>
                </a:solidFill>
              </a:rPr>
              <a:t>第三部分（</a:t>
            </a:r>
            <a:r>
              <a:rPr lang="en-US" altLang="zh-CN" sz="2800" b="1">
                <a:solidFill>
                  <a:srgbClr val="002060"/>
                </a:solidFill>
              </a:rPr>
              <a:t>3-4</a:t>
            </a:r>
            <a:r>
              <a:rPr lang="zh-CN" altLang="en-US" sz="2800" b="1">
                <a:solidFill>
                  <a:srgbClr val="002060"/>
                </a:solidFill>
              </a:rPr>
              <a:t>）：</a:t>
            </a:r>
            <a:endParaRPr lang="zh-CN" altLang="en-US" sz="2800" b="1">
              <a:solidFill>
                <a:srgbClr val="00206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710305" y="1572895"/>
            <a:ext cx="8063865" cy="107632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>
                <a:solidFill>
                  <a:srgbClr val="C00000"/>
                </a:solidFill>
              </a:rPr>
              <a:t>写邹忌从妻、妾、客谬赞自己比徐公还美这</a:t>
            </a:r>
            <a:endParaRPr lang="zh-CN" altLang="en-US" sz="3200" b="1">
              <a:solidFill>
                <a:srgbClr val="C00000"/>
              </a:solidFill>
            </a:endParaRPr>
          </a:p>
          <a:p>
            <a:r>
              <a:rPr lang="zh-CN" altLang="en-US" sz="3200" b="1">
                <a:solidFill>
                  <a:srgbClr val="C00000"/>
                </a:solidFill>
              </a:rPr>
              <a:t>件事中悟出一个深刻的道理</a:t>
            </a:r>
            <a:r>
              <a:rPr lang="en-US" altLang="zh-CN" sz="3200" b="1">
                <a:solidFill>
                  <a:srgbClr val="C00000"/>
                </a:solidFill>
              </a:rPr>
              <a:t>---</a:t>
            </a:r>
            <a:r>
              <a:rPr lang="zh-CN" altLang="en-US" sz="3200" b="1">
                <a:solidFill>
                  <a:srgbClr val="C00000"/>
                </a:solidFill>
              </a:rPr>
              <a:t>进谏的缘起。</a:t>
            </a:r>
            <a:endParaRPr lang="zh-CN" altLang="en-US" sz="3200" b="1">
              <a:solidFill>
                <a:srgbClr val="C0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710305" y="2890520"/>
            <a:ext cx="7478395" cy="107632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>
                <a:solidFill>
                  <a:srgbClr val="C00000"/>
                </a:solidFill>
              </a:rPr>
              <a:t>邹忌以自己受蒙蔽的事为例，讽谏齐王</a:t>
            </a:r>
            <a:r>
              <a:rPr lang="en-US" altLang="zh-CN" sz="3200" b="1">
                <a:solidFill>
                  <a:srgbClr val="C00000"/>
                </a:solidFill>
              </a:rPr>
              <a:t>--</a:t>
            </a:r>
            <a:endParaRPr lang="en-US" altLang="zh-CN" sz="3200" b="1">
              <a:solidFill>
                <a:srgbClr val="C00000"/>
              </a:solidFill>
            </a:endParaRPr>
          </a:p>
          <a:p>
            <a:r>
              <a:rPr lang="zh-CN" altLang="en-US" sz="3200" b="1">
                <a:solidFill>
                  <a:srgbClr val="C00000"/>
                </a:solidFill>
              </a:rPr>
              <a:t>进谏的内容。</a:t>
            </a:r>
            <a:endParaRPr lang="zh-CN" altLang="en-US" sz="3200" b="1">
              <a:solidFill>
                <a:srgbClr val="C0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975735" y="4097020"/>
            <a:ext cx="753237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>
                <a:solidFill>
                  <a:srgbClr val="C00000"/>
                </a:solidFill>
              </a:rPr>
              <a:t>写齐威王虚心纳谏及其取得的巨大成果。</a:t>
            </a:r>
            <a:endParaRPr lang="zh-CN" altLang="en-US" sz="3200" b="1">
              <a:solidFill>
                <a:srgbClr val="C00000"/>
              </a:solidFill>
            </a:endParaRPr>
          </a:p>
        </p:txBody>
      </p:sp>
      <p:pic>
        <p:nvPicPr>
          <p:cNvPr id="7" name="图片 6" descr="A000220150908A18PPI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0305" y="4571365"/>
            <a:ext cx="4572000" cy="21824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5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05180" y="884555"/>
            <a:ext cx="11049635" cy="9772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L="1905" indent="-344805" algn="l" eaLnBrk="1" hangingPunct="1">
              <a:lnSpc>
                <a:spcPct val="90000"/>
              </a:lnSpc>
              <a:buNone/>
            </a:pPr>
            <a:r>
              <a:rPr lang="en-US" altLang="x-none" sz="3200" b="1" dirty="0">
                <a:sym typeface="+mn-ea"/>
              </a:rPr>
              <a:t>1</a:t>
            </a:r>
            <a:r>
              <a:rPr lang="zh-CN" altLang="en-US" sz="3200" b="1" dirty="0">
                <a:sym typeface="+mn-ea"/>
              </a:rPr>
              <a:t>、面对妻、妾、客的不同程度的赞美，邹忌从“不自信”到</a:t>
            </a:r>
            <a:endParaRPr lang="zh-CN" altLang="en-US" sz="3200" b="1" dirty="0">
              <a:sym typeface="+mn-ea"/>
            </a:endParaRPr>
          </a:p>
          <a:p>
            <a:pPr marL="1905" indent="-344805" algn="l" eaLnBrk="1" hangingPunct="1">
              <a:lnSpc>
                <a:spcPct val="90000"/>
              </a:lnSpc>
              <a:buNone/>
            </a:pPr>
            <a:r>
              <a:rPr lang="zh-CN" altLang="en-US" sz="3200" b="1" dirty="0">
                <a:sym typeface="+mn-ea"/>
              </a:rPr>
              <a:t>“暮寝而思之”，反映出他怎样的品质</a:t>
            </a:r>
            <a:r>
              <a:rPr lang="en-US" altLang="x-none" sz="3200" b="1" dirty="0">
                <a:sym typeface="+mn-ea"/>
              </a:rPr>
              <a:t>?</a:t>
            </a:r>
            <a:endParaRPr lang="zh-CN" altLang="en-US" sz="3200" b="1"/>
          </a:p>
        </p:txBody>
      </p:sp>
      <p:sp>
        <p:nvSpPr>
          <p:cNvPr id="3" name="文本框 2"/>
          <p:cNvSpPr txBox="1"/>
          <p:nvPr/>
        </p:nvSpPr>
        <p:spPr>
          <a:xfrm>
            <a:off x="167005" y="116205"/>
            <a:ext cx="2418080" cy="76835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p>
            <a:r>
              <a:rPr lang="zh-CN" altLang="en-US" sz="4400">
                <a:solidFill>
                  <a:srgbClr val="C00000"/>
                </a:solidFill>
              </a:rPr>
              <a:t>研读课文</a:t>
            </a:r>
            <a:endParaRPr lang="zh-CN" altLang="en-US" sz="4400">
              <a:solidFill>
                <a:srgbClr val="C0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05180" y="1744345"/>
            <a:ext cx="11207115" cy="107632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 b="1" dirty="0">
                <a:solidFill>
                  <a:srgbClr val="0033CC"/>
                </a:solidFill>
                <a:sym typeface="+mn-ea"/>
              </a:rPr>
              <a:t>答：重视客观实际，不盲目轻信，对别人的褒奖能理智判断、</a:t>
            </a:r>
            <a:endParaRPr lang="zh-CN" altLang="en-US" sz="3200" b="1" dirty="0">
              <a:solidFill>
                <a:srgbClr val="0033CC"/>
              </a:solidFill>
              <a:sym typeface="+mn-ea"/>
            </a:endParaRPr>
          </a:p>
          <a:p>
            <a:pPr algn="l"/>
            <a:r>
              <a:rPr lang="zh-CN" altLang="en-US" sz="3200" b="1" dirty="0">
                <a:solidFill>
                  <a:srgbClr val="0033CC"/>
                </a:solidFill>
                <a:sym typeface="+mn-ea"/>
              </a:rPr>
              <a:t>冷静思考，有自知之明。。</a:t>
            </a:r>
            <a:r>
              <a:rPr lang="zh-CN" altLang="en-US" sz="3200" dirty="0">
                <a:solidFill>
                  <a:srgbClr val="0033CC"/>
                </a:solidFill>
                <a:sym typeface="+mn-ea"/>
              </a:rPr>
              <a:t>（</a:t>
            </a:r>
            <a:endParaRPr lang="zh-CN" altLang="en-US" sz="3200"/>
          </a:p>
        </p:txBody>
      </p:sp>
      <p:sp>
        <p:nvSpPr>
          <p:cNvPr id="5" name="文本框 4"/>
          <p:cNvSpPr txBox="1"/>
          <p:nvPr/>
        </p:nvSpPr>
        <p:spPr>
          <a:xfrm>
            <a:off x="805180" y="2663190"/>
            <a:ext cx="11049635" cy="9772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L="1905" indent="-344805" algn="l" eaLnBrk="1" hangingPunct="1">
              <a:lnSpc>
                <a:spcPct val="90000"/>
              </a:lnSpc>
              <a:buNone/>
            </a:pPr>
            <a:r>
              <a:rPr lang="en-US" altLang="x-none" sz="3200" b="1" dirty="0">
                <a:sym typeface="+mn-ea"/>
              </a:rPr>
              <a:t>2</a:t>
            </a:r>
            <a:r>
              <a:rPr lang="zh-CN" altLang="en-US" sz="3200" b="1" dirty="0">
                <a:sym typeface="+mn-ea"/>
              </a:rPr>
              <a:t>、针对邹忌“我孰与城北徐公美？”的问题，妻、妾、客的</a:t>
            </a:r>
            <a:endParaRPr lang="zh-CN" altLang="en-US" sz="3200" b="1" dirty="0">
              <a:sym typeface="+mn-ea"/>
            </a:endParaRPr>
          </a:p>
          <a:p>
            <a:pPr marL="1905" indent="-344805" algn="l" eaLnBrk="1" hangingPunct="1">
              <a:lnSpc>
                <a:spcPct val="90000"/>
              </a:lnSpc>
              <a:buNone/>
            </a:pPr>
            <a:r>
              <a:rPr lang="zh-CN" altLang="en-US" sz="3200" b="1" dirty="0">
                <a:sym typeface="+mn-ea"/>
              </a:rPr>
              <a:t>回答有什么异同？试结合具体的语句分析说明不同在哪里</a:t>
            </a:r>
            <a:r>
              <a:rPr lang="zh-CN" altLang="en-US" sz="3200" dirty="0">
                <a:sym typeface="+mn-ea"/>
              </a:rPr>
              <a:t>？</a:t>
            </a:r>
            <a:endParaRPr lang="zh-CN" altLang="en-US" sz="3200"/>
          </a:p>
        </p:txBody>
      </p:sp>
      <p:sp>
        <p:nvSpPr>
          <p:cNvPr id="6" name="文本框 5"/>
          <p:cNvSpPr txBox="1"/>
          <p:nvPr/>
        </p:nvSpPr>
        <p:spPr>
          <a:xfrm>
            <a:off x="805180" y="3640455"/>
            <a:ext cx="1808480" cy="5835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p>
            <a:r>
              <a:rPr lang="zh-CN" altLang="en-US" sz="3200"/>
              <a:t>共同点：</a:t>
            </a:r>
            <a:endParaRPr lang="zh-CN" altLang="en-US" sz="3200"/>
          </a:p>
        </p:txBody>
      </p:sp>
      <p:sp>
        <p:nvSpPr>
          <p:cNvPr id="7" name="文本框 6"/>
          <p:cNvSpPr txBox="1"/>
          <p:nvPr/>
        </p:nvSpPr>
        <p:spPr>
          <a:xfrm>
            <a:off x="2805430" y="3640455"/>
            <a:ext cx="222440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>
                <a:solidFill>
                  <a:srgbClr val="C00000"/>
                </a:solidFill>
              </a:rPr>
              <a:t>比徐公美。</a:t>
            </a:r>
            <a:endParaRPr lang="zh-CN" altLang="en-US" sz="3200" b="1">
              <a:solidFill>
                <a:srgbClr val="C0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29260" y="4441825"/>
            <a:ext cx="675005" cy="1922780"/>
          </a:xfrm>
          <a:prstGeom prst="rect">
            <a:avLst/>
          </a:prstGeom>
          <a:blipFill>
            <a:blip r:embed="rId1"/>
            <a:tile tx="0" ty="0" sx="100000" sy="100000" flip="none" algn="tl"/>
          </a:blipFill>
        </p:spPr>
        <p:txBody>
          <a:bodyPr vert="eaVert" wrap="non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</a:rPr>
              <a:t>不  同   点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211580" y="4441825"/>
            <a:ext cx="995680" cy="583565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none" rtlCol="0">
            <a:spAutoFit/>
          </a:bodyPr>
          <a:p>
            <a:r>
              <a:rPr lang="zh-CN" altLang="en-US" sz="3200" i="1">
                <a:solidFill>
                  <a:srgbClr val="FF0000"/>
                </a:solidFill>
              </a:rPr>
              <a:t>妻</a:t>
            </a:r>
            <a:r>
              <a:rPr lang="zh-CN" altLang="en-US" sz="3200"/>
              <a:t>：</a:t>
            </a:r>
            <a:endParaRPr lang="zh-CN" altLang="en-US" sz="3200"/>
          </a:p>
        </p:txBody>
      </p:sp>
      <p:sp>
        <p:nvSpPr>
          <p:cNvPr id="10" name="文本框 9"/>
          <p:cNvSpPr txBox="1"/>
          <p:nvPr/>
        </p:nvSpPr>
        <p:spPr>
          <a:xfrm>
            <a:off x="2207260" y="4224020"/>
            <a:ext cx="9573895" cy="107632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/>
              <a:t>先从正面肯定了邹忌之美，再与徐公比较，语气极尽</a:t>
            </a:r>
            <a:endParaRPr lang="zh-CN" altLang="en-US" sz="3200" b="1"/>
          </a:p>
          <a:p>
            <a:r>
              <a:rPr lang="zh-CN" altLang="en-US" sz="3200" b="1"/>
              <a:t>赞美，表现了偏爱的感情。</a:t>
            </a:r>
            <a:endParaRPr lang="zh-CN" altLang="en-US" sz="3200" b="1"/>
          </a:p>
        </p:txBody>
      </p:sp>
      <p:sp>
        <p:nvSpPr>
          <p:cNvPr id="11" name="文本框 10"/>
          <p:cNvSpPr txBox="1"/>
          <p:nvPr/>
        </p:nvSpPr>
        <p:spPr>
          <a:xfrm>
            <a:off x="1211580" y="5300345"/>
            <a:ext cx="995680" cy="5835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p>
            <a:r>
              <a:rPr lang="zh-CN" altLang="en-US" sz="3200" i="1">
                <a:solidFill>
                  <a:srgbClr val="0070C0"/>
                </a:solidFill>
              </a:rPr>
              <a:t>妾：</a:t>
            </a:r>
            <a:endParaRPr lang="zh-CN" altLang="en-US" sz="3200" i="1">
              <a:solidFill>
                <a:srgbClr val="0070C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211070" y="5158740"/>
            <a:ext cx="9570085" cy="107632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>
                <a:solidFill>
                  <a:srgbClr val="00B0F0"/>
                </a:solidFill>
              </a:rPr>
              <a:t>少了</a:t>
            </a:r>
            <a:r>
              <a:rPr lang="en-US" altLang="zh-CN" sz="3200" b="1">
                <a:solidFill>
                  <a:srgbClr val="00B0F0"/>
                </a:solidFill>
              </a:rPr>
              <a:t>“</a:t>
            </a:r>
            <a:r>
              <a:rPr lang="zh-CN" altLang="en-US" sz="3200" b="1">
                <a:solidFill>
                  <a:srgbClr val="00B0F0"/>
                </a:solidFill>
              </a:rPr>
              <a:t>君美甚</a:t>
            </a:r>
            <a:r>
              <a:rPr lang="en-US" altLang="zh-CN" sz="3200" b="1">
                <a:solidFill>
                  <a:srgbClr val="00B0F0"/>
                </a:solidFill>
              </a:rPr>
              <a:t>”</a:t>
            </a:r>
            <a:r>
              <a:rPr lang="zh-CN" altLang="en-US" sz="3200" b="1">
                <a:solidFill>
                  <a:srgbClr val="00B0F0"/>
                </a:solidFill>
              </a:rPr>
              <a:t>，肯定程度有所不同，不像妻那样热</a:t>
            </a:r>
            <a:endParaRPr lang="zh-CN" altLang="en-US" sz="3200" b="1">
              <a:solidFill>
                <a:srgbClr val="00B0F0"/>
              </a:solidFill>
            </a:endParaRPr>
          </a:p>
          <a:p>
            <a:r>
              <a:rPr lang="zh-CN" altLang="en-US" sz="3200" b="1">
                <a:solidFill>
                  <a:srgbClr val="00B0F0"/>
                </a:solidFill>
              </a:rPr>
              <a:t>称赞，表现出奉迎邹忌欢心的畏怯心情。</a:t>
            </a:r>
            <a:endParaRPr lang="zh-CN" altLang="en-US" sz="3200" b="1">
              <a:solidFill>
                <a:srgbClr val="00B0F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211580" y="6117590"/>
            <a:ext cx="745490" cy="58356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3200" b="1" i="1"/>
              <a:t>客：</a:t>
            </a:r>
            <a:endParaRPr lang="zh-CN" altLang="en-US" sz="3200" b="1" i="1"/>
          </a:p>
        </p:txBody>
      </p:sp>
      <p:sp>
        <p:nvSpPr>
          <p:cNvPr id="15" name="文本框 14"/>
          <p:cNvSpPr txBox="1"/>
          <p:nvPr/>
        </p:nvSpPr>
        <p:spPr>
          <a:xfrm>
            <a:off x="2280920" y="6235065"/>
            <a:ext cx="957389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>
                <a:solidFill>
                  <a:srgbClr val="002060"/>
                </a:solidFill>
              </a:rPr>
              <a:t>用陈述句，语气更轻，表现出一种敷衍逢迎的态度。</a:t>
            </a:r>
            <a:endParaRPr lang="zh-CN" altLang="en-US" sz="3200" b="1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/>
      <p:bldP spid="4" grpId="0"/>
      <p:bldP spid="5" grpId="0"/>
      <p:bldP spid="6" grpId="0" animBg="1"/>
      <p:bldP spid="7" grpId="0"/>
      <p:bldP spid="8" grpId="0" animBg="1"/>
      <p:bldP spid="9" grpId="0" animBg="1"/>
      <p:bldP spid="10" grpId="0"/>
      <p:bldP spid="11" grpId="0" animBg="1"/>
      <p:bldP spid="13" grpId="0"/>
      <p:bldP spid="14" grpId="0" animBg="1"/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654050" y="263525"/>
            <a:ext cx="10624820" cy="107632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3200"/>
              <a:t>3</a:t>
            </a:r>
            <a:r>
              <a:rPr lang="en-US" altLang="zh-CN" sz="3200" b="1">
                <a:solidFill>
                  <a:schemeClr val="tx1"/>
                </a:solidFill>
              </a:rPr>
              <a:t>”</a:t>
            </a:r>
            <a:r>
              <a:rPr lang="zh-CN" altLang="zh-CN" sz="3200" b="1">
                <a:solidFill>
                  <a:schemeClr val="tx1"/>
                </a:solidFill>
              </a:rPr>
              <a:t>城北徐公，齐国之美丽者也。</a:t>
            </a:r>
            <a:r>
              <a:rPr lang="en-US" altLang="zh-CN" sz="3200" b="1">
                <a:solidFill>
                  <a:schemeClr val="tx1"/>
                </a:solidFill>
              </a:rPr>
              <a:t>“</a:t>
            </a:r>
            <a:r>
              <a:rPr lang="zh-CN" altLang="en-US" sz="3200" b="1">
                <a:solidFill>
                  <a:schemeClr val="tx1"/>
                </a:solidFill>
              </a:rPr>
              <a:t>是记叙中哪种顺序？有</a:t>
            </a:r>
            <a:endParaRPr lang="zh-CN" altLang="en-US" sz="3200" b="1">
              <a:solidFill>
                <a:schemeClr val="tx1"/>
              </a:solidFill>
            </a:endParaRPr>
          </a:p>
          <a:p>
            <a:r>
              <a:rPr lang="zh-CN" altLang="en-US" sz="3200" b="1">
                <a:solidFill>
                  <a:schemeClr val="tx1"/>
                </a:solidFill>
              </a:rPr>
              <a:t>    什么作用？</a:t>
            </a:r>
            <a:endParaRPr lang="zh-CN" altLang="en-US" sz="3200" b="1">
              <a:solidFill>
                <a:schemeClr val="tx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91820" y="1339850"/>
            <a:ext cx="10749280" cy="107632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none" rtlCol="0">
            <a:spAutoFit/>
          </a:bodyPr>
          <a:p>
            <a:r>
              <a:rPr lang="zh-CN" altLang="en-US" sz="3200">
                <a:solidFill>
                  <a:srgbClr val="C00000"/>
                </a:solidFill>
              </a:rPr>
              <a:t>插叙。既补充说明了邹忌向妻、妾、客发问的原因，也使下</a:t>
            </a:r>
            <a:endParaRPr lang="zh-CN" altLang="en-US" sz="3200">
              <a:solidFill>
                <a:srgbClr val="C00000"/>
              </a:solidFill>
            </a:endParaRPr>
          </a:p>
          <a:p>
            <a:r>
              <a:rPr lang="zh-CN" altLang="en-US" sz="3200">
                <a:solidFill>
                  <a:srgbClr val="C00000"/>
                </a:solidFill>
              </a:rPr>
              <a:t>文</a:t>
            </a:r>
            <a:r>
              <a:rPr lang="en-US" altLang="zh-CN" sz="3200">
                <a:solidFill>
                  <a:srgbClr val="C00000"/>
                </a:solidFill>
              </a:rPr>
              <a:t>”</a:t>
            </a:r>
            <a:r>
              <a:rPr lang="zh-CN" altLang="en-US" sz="3200">
                <a:solidFill>
                  <a:srgbClr val="C00000"/>
                </a:solidFill>
              </a:rPr>
              <a:t>忌不自信</a:t>
            </a:r>
            <a:r>
              <a:rPr lang="en-US" altLang="zh-CN" sz="3200">
                <a:solidFill>
                  <a:srgbClr val="C00000"/>
                </a:solidFill>
              </a:rPr>
              <a:t>“</a:t>
            </a:r>
            <a:r>
              <a:rPr lang="zh-CN" altLang="en-US" sz="3200">
                <a:solidFill>
                  <a:srgbClr val="C00000"/>
                </a:solidFill>
              </a:rPr>
              <a:t>显得非常自然有据。</a:t>
            </a:r>
            <a:endParaRPr lang="zh-CN" altLang="en-US" sz="3200">
              <a:solidFill>
                <a:srgbClr val="C00000"/>
              </a:solidFill>
            </a:endParaRPr>
          </a:p>
        </p:txBody>
      </p:sp>
      <p:sp>
        <p:nvSpPr>
          <p:cNvPr id="2" name="流程图: 过程 1"/>
          <p:cNvSpPr/>
          <p:nvPr/>
        </p:nvSpPr>
        <p:spPr>
          <a:xfrm>
            <a:off x="48895" y="2622550"/>
            <a:ext cx="5043805" cy="611505"/>
          </a:xfrm>
          <a:prstGeom prst="flowChartProcess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zh-CN" sz="4800" b="1">
                <a:solidFill>
                  <a:srgbClr val="FF0000"/>
                </a:solidFill>
              </a:rPr>
              <a:t>研读课文第二段</a:t>
            </a:r>
            <a:endParaRPr lang="zh-CN" altLang="zh-CN" sz="4800" b="1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54050" y="3234055"/>
            <a:ext cx="872490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3600" b="1"/>
              <a:t>4</a:t>
            </a:r>
            <a:r>
              <a:rPr lang="zh-CN" altLang="en-US" sz="3600" b="1"/>
              <a:t>第二段段首的</a:t>
            </a:r>
            <a:r>
              <a:rPr lang="en-US" altLang="zh-CN" sz="3600" b="1"/>
              <a:t>“</a:t>
            </a:r>
            <a:r>
              <a:rPr lang="zh-CN" altLang="en-US" sz="3600" b="1"/>
              <a:t>于是</a:t>
            </a:r>
            <a:r>
              <a:rPr lang="en-US" altLang="zh-CN" sz="3600" b="1"/>
              <a:t>”</a:t>
            </a:r>
            <a:r>
              <a:rPr lang="zh-CN" altLang="en-US" sz="3600" b="1"/>
              <a:t>在文中有何作用？</a:t>
            </a:r>
            <a:endParaRPr lang="zh-CN" altLang="en-US" sz="3600" b="1"/>
          </a:p>
        </p:txBody>
      </p:sp>
      <p:sp>
        <p:nvSpPr>
          <p:cNvPr id="6" name="文本框 5"/>
          <p:cNvSpPr txBox="1"/>
          <p:nvPr/>
        </p:nvSpPr>
        <p:spPr>
          <a:xfrm>
            <a:off x="654050" y="3879215"/>
            <a:ext cx="10795000" cy="107632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3200" b="1">
                <a:solidFill>
                  <a:srgbClr val="002060"/>
                </a:solidFill>
              </a:rPr>
              <a:t>“</a:t>
            </a:r>
            <a:r>
              <a:rPr lang="zh-CN" altLang="en-US" sz="3200" b="1">
                <a:solidFill>
                  <a:srgbClr val="002060"/>
                </a:solidFill>
              </a:rPr>
              <a:t>于是</a:t>
            </a:r>
            <a:r>
              <a:rPr lang="en-US" altLang="zh-CN" sz="3200" b="1">
                <a:solidFill>
                  <a:srgbClr val="002060"/>
                </a:solidFill>
              </a:rPr>
              <a:t>”</a:t>
            </a:r>
            <a:r>
              <a:rPr lang="zh-CN" altLang="en-US" sz="3200" b="1">
                <a:solidFill>
                  <a:srgbClr val="002060"/>
                </a:solidFill>
              </a:rPr>
              <a:t>将上下文紧密地联系起来，表明邹忌是用自己切身</a:t>
            </a:r>
            <a:endParaRPr lang="zh-CN" altLang="en-US" sz="3200" b="1">
              <a:solidFill>
                <a:srgbClr val="002060"/>
              </a:solidFill>
            </a:endParaRPr>
          </a:p>
          <a:p>
            <a:r>
              <a:rPr lang="zh-CN" altLang="en-US" sz="3200" b="1">
                <a:solidFill>
                  <a:srgbClr val="002060"/>
                </a:solidFill>
              </a:rPr>
              <a:t>体会去进谏的。</a:t>
            </a:r>
            <a:endParaRPr lang="zh-CN" altLang="en-US" sz="3200" b="1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 animBg="1"/>
      <p:bldP spid="4" grpId="1" animBg="1"/>
      <p:bldP spid="2" grpId="0" animBg="1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145" name="对象 7169"/>
          <p:cNvGraphicFramePr/>
          <p:nvPr/>
        </p:nvGraphicFramePr>
        <p:xfrm>
          <a:off x="-177165" y="-81280"/>
          <a:ext cx="12350750" cy="70091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6758305" imgH="5057775" progId="PowerPoint.Slide.8">
                  <p:embed/>
                </p:oleObj>
              </mc:Choice>
              <mc:Fallback>
                <p:oleObj name="" r:id="rId1" imgW="6758305" imgH="5057775" progId="PowerPoint.Slide.8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-177165" y="-81280"/>
                        <a:ext cx="12350750" cy="700913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50495" y="346710"/>
            <a:ext cx="11483340" cy="645160"/>
          </a:xfrm>
          <a:prstGeom prst="rect">
            <a:avLst/>
          </a:pr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none" rtlCol="0">
            <a:spAutoFit/>
          </a:bodyPr>
          <a:p>
            <a:r>
              <a:rPr lang="en-US" altLang="zh-CN" sz="3600" b="1">
                <a:solidFill>
                  <a:srgbClr val="C00000"/>
                </a:solidFill>
              </a:rPr>
              <a:t>5</a:t>
            </a:r>
            <a:r>
              <a:rPr lang="zh-CN" altLang="en-US" sz="3600" b="1">
                <a:solidFill>
                  <a:srgbClr val="C00000"/>
                </a:solidFill>
              </a:rPr>
              <a:t>邹忌是如何向齐威王进谏的？这种进谏方式有何好处？</a:t>
            </a:r>
            <a:endParaRPr lang="zh-CN" altLang="en-US" sz="3600" b="1">
              <a:solidFill>
                <a:srgbClr val="C0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06145" y="1221740"/>
            <a:ext cx="10883265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           </a:t>
            </a:r>
            <a:r>
              <a:rPr lang="zh-CN" altLang="en-US" sz="3200" b="1"/>
              <a:t>邹忌入朝见齐威王后，没有从正面提出要齐王纳谏而是叙述自己受蒙蔽的经过和原因，然后</a:t>
            </a:r>
            <a:r>
              <a:rPr lang="zh-CN" altLang="en-US" sz="3200" b="1">
                <a:solidFill>
                  <a:srgbClr val="FF0000"/>
                </a:solidFill>
              </a:rPr>
              <a:t>从生活的小事推至</a:t>
            </a:r>
            <a:r>
              <a:rPr lang="en-US" altLang="zh-CN" sz="3200" b="1">
                <a:solidFill>
                  <a:srgbClr val="FF0000"/>
                </a:solidFill>
              </a:rPr>
              <a:t> </a:t>
            </a:r>
            <a:r>
              <a:rPr lang="zh-CN" altLang="en-US" sz="3200" b="1">
                <a:solidFill>
                  <a:srgbClr val="FF0000"/>
                </a:solidFill>
              </a:rPr>
              <a:t>齐威王的治国大事，说明齐威王处于最高最有权势的统治地位，因而受蒙蔽也最深。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40385" y="3513455"/>
            <a:ext cx="11615420" cy="255333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3200"/>
              <a:t>        </a:t>
            </a:r>
            <a:r>
              <a:rPr lang="zh-CN" altLang="en-US" sz="3200" b="1"/>
              <a:t>邹忌没有对齐威王进行公开批评，而是</a:t>
            </a:r>
            <a:r>
              <a:rPr lang="zh-CN" altLang="en-US" sz="3200" b="1">
                <a:solidFill>
                  <a:srgbClr val="FF0000"/>
                </a:solidFill>
              </a:rPr>
              <a:t>事喻理，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以</a:t>
            </a:r>
            <a:r>
              <a:rPr lang="zh-CN" altLang="en-US" sz="3200" b="1">
                <a:solidFill>
                  <a:srgbClr val="FF0000"/>
                </a:solidFill>
              </a:rPr>
              <a:t>运用</a:t>
            </a:r>
            <a:endParaRPr lang="zh-CN" altLang="en-US" sz="3200" b="1">
              <a:solidFill>
                <a:srgbClr val="FF0000"/>
              </a:solidFill>
            </a:endParaRPr>
          </a:p>
          <a:p>
            <a:pPr algn="l"/>
            <a:r>
              <a:rPr lang="zh-CN" altLang="en-US" sz="3200" b="1">
                <a:solidFill>
                  <a:srgbClr val="FF0000"/>
                </a:solidFill>
              </a:rPr>
              <a:t> 委婉的说法，启发诱导齐威王看到自己受蒙蔽的严重性，使</a:t>
            </a:r>
            <a:endParaRPr lang="zh-CN" altLang="en-US" sz="3200" b="1">
              <a:solidFill>
                <a:srgbClr val="FF0000"/>
              </a:solidFill>
            </a:endParaRPr>
          </a:p>
          <a:p>
            <a:pPr algn="l"/>
            <a:r>
              <a:rPr lang="zh-CN" altLang="en-US" sz="3200" b="1">
                <a:solidFill>
                  <a:srgbClr val="FF0000"/>
                </a:solidFill>
              </a:rPr>
              <a:t>其懂得纳谏的重要性。这种采用暗喻、暗示来讲道理、表明</a:t>
            </a:r>
            <a:endParaRPr lang="zh-CN" altLang="en-US" sz="3200" b="1">
              <a:solidFill>
                <a:srgbClr val="FF0000"/>
              </a:solidFill>
            </a:endParaRPr>
          </a:p>
          <a:p>
            <a:pPr algn="l"/>
            <a:r>
              <a:rPr lang="zh-CN" altLang="en-US" sz="3200" b="1">
                <a:solidFill>
                  <a:srgbClr val="FF0000"/>
                </a:solidFill>
              </a:rPr>
              <a:t>意见的方法，语言显得委婉、含蓄，娓娓动听，使人易于接受</a:t>
            </a:r>
            <a:r>
              <a:rPr lang="zh-CN" altLang="en-US" sz="3200" b="1"/>
              <a:t>。</a:t>
            </a:r>
            <a:endParaRPr lang="zh-CN" altLang="en-US" sz="3200" b="1"/>
          </a:p>
          <a:p>
            <a:endParaRPr lang="zh-CN" altLang="en-US" sz="3200" b="1"/>
          </a:p>
        </p:txBody>
      </p:sp>
      <p:pic>
        <p:nvPicPr>
          <p:cNvPr id="6" name="图片 5" descr="A000220150908B45PPI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495" y="5617210"/>
            <a:ext cx="11638280" cy="966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37540" y="296545"/>
            <a:ext cx="899033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3600" b="1" dirty="0">
                <a:solidFill>
                  <a:srgbClr val="00B050"/>
                </a:solidFill>
                <a:latin typeface="楷体" pitchFamily="1" charset="-122"/>
                <a:ea typeface="楷体" pitchFamily="1" charset="-122"/>
                <a:sym typeface="+mn-ea"/>
              </a:rPr>
              <a:t>6</a:t>
            </a:r>
            <a:r>
              <a:rPr lang="zh-CN" altLang="en-US" b="1" dirty="0">
                <a:solidFill>
                  <a:srgbClr val="00B050"/>
                </a:solidFill>
                <a:latin typeface="楷体" pitchFamily="1" charset="-122"/>
                <a:ea typeface="楷体" pitchFamily="1" charset="-122"/>
                <a:sym typeface="+mn-ea"/>
              </a:rPr>
              <a:t>“</a:t>
            </a:r>
            <a:r>
              <a:rPr lang="zh-CN" altLang="en-US" sz="3200" b="1" dirty="0">
                <a:solidFill>
                  <a:srgbClr val="00B050"/>
                </a:solidFill>
                <a:latin typeface="宋体-PUA" panose="02010600030101010101" charset="-122"/>
                <a:ea typeface="宋体-PUA" panose="02010600030101010101" charset="-122"/>
                <a:sym typeface="+mn-ea"/>
              </a:rPr>
              <a:t>王曰‘善’。”请你结合文意品析“善”字的表达作用</a:t>
            </a:r>
            <a:endParaRPr lang="zh-CN" altLang="en-US" sz="3200" b="1" dirty="0">
              <a:solidFill>
                <a:srgbClr val="00B050"/>
              </a:solidFill>
              <a:latin typeface="宋体-PUA" panose="02010600030101010101" charset="-122"/>
              <a:ea typeface="宋体-PUA" panose="0201060003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57275" y="1186815"/>
            <a:ext cx="9595485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600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  <a:sym typeface="+mn-ea"/>
              </a:rPr>
              <a:t>一是说明邹忌艺术的进谏</a:t>
            </a:r>
            <a:r>
              <a:rPr lang="en-US" altLang="x-none" sz="3600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  <a:sym typeface="+mn-ea"/>
              </a:rPr>
              <a:t>,</a:t>
            </a:r>
            <a:r>
              <a:rPr lang="zh-CN" altLang="en-US" sz="3600" b="1" dirty="0">
                <a:solidFill>
                  <a:srgbClr val="FF0000"/>
                </a:solidFill>
                <a:latin typeface="楷体" pitchFamily="1" charset="-122"/>
                <a:ea typeface="楷体" pitchFamily="1" charset="-122"/>
                <a:sym typeface="+mn-ea"/>
              </a:rPr>
              <a:t>起到了良好的效果</a:t>
            </a:r>
            <a:r>
              <a:rPr lang="zh-CN" altLang="en-US" sz="3600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  <a:sym typeface="+mn-ea"/>
              </a:rPr>
              <a:t>；</a:t>
            </a:r>
            <a:endParaRPr lang="zh-CN" altLang="en-US" sz="3600" b="1" dirty="0">
              <a:solidFill>
                <a:srgbClr val="000000"/>
              </a:solidFill>
              <a:latin typeface="楷体" pitchFamily="1" charset="-122"/>
              <a:ea typeface="楷体" pitchFamily="1" charset="-122"/>
              <a:sym typeface="+mn-ea"/>
            </a:endParaRPr>
          </a:p>
          <a:p>
            <a:pPr algn="l"/>
            <a:r>
              <a:rPr lang="zh-CN" altLang="en-US" sz="3600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  <a:sym typeface="+mn-ea"/>
              </a:rPr>
              <a:t>二是说明</a:t>
            </a:r>
            <a:r>
              <a:rPr lang="zh-CN" altLang="en-US" sz="3600" b="1" dirty="0">
                <a:solidFill>
                  <a:srgbClr val="FF0000"/>
                </a:solidFill>
                <a:latin typeface="楷体" pitchFamily="1" charset="-122"/>
                <a:ea typeface="楷体" pitchFamily="1" charset="-122"/>
                <a:sym typeface="+mn-ea"/>
              </a:rPr>
              <a:t>齐威王善于纳谏</a:t>
            </a:r>
            <a:r>
              <a:rPr lang="zh-CN" altLang="en-US" sz="3600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  <a:sym typeface="+mn-ea"/>
              </a:rPr>
              <a:t>。</a:t>
            </a:r>
            <a:endParaRPr lang="zh-CN" altLang="en-US" sz="3600" b="1"/>
          </a:p>
        </p:txBody>
      </p:sp>
      <p:sp>
        <p:nvSpPr>
          <p:cNvPr id="4" name="文本框 3"/>
          <p:cNvSpPr txBox="1"/>
          <p:nvPr/>
        </p:nvSpPr>
        <p:spPr>
          <a:xfrm>
            <a:off x="771525" y="2563495"/>
            <a:ext cx="11412220" cy="13531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x-none" sz="3200" b="1" dirty="0">
                <a:solidFill>
                  <a:srgbClr val="00B050"/>
                </a:solidFill>
                <a:latin typeface="楷体" pitchFamily="1" charset="-122"/>
                <a:ea typeface="楷体" pitchFamily="1" charset="-122"/>
                <a:sym typeface="+mn-ea"/>
              </a:rPr>
              <a:t>7</a:t>
            </a:r>
            <a:r>
              <a:rPr lang="zh-CN" altLang="en-US" sz="3200" b="1" dirty="0">
                <a:solidFill>
                  <a:srgbClr val="00B050"/>
                </a:solidFill>
                <a:latin typeface="楷体" pitchFamily="1" charset="-122"/>
                <a:ea typeface="楷体" pitchFamily="1" charset="-122"/>
                <a:sym typeface="+mn-ea"/>
              </a:rPr>
              <a:t>、齐威王下令后，进谏者由“门庭若市”到“时时而渐进”，</a:t>
            </a:r>
            <a:endParaRPr lang="zh-CN" altLang="en-US" sz="3200" b="1" dirty="0">
              <a:solidFill>
                <a:srgbClr val="00B050"/>
              </a:solidFill>
              <a:latin typeface="楷体" pitchFamily="1" charset="-122"/>
              <a:ea typeface="楷体" pitchFamily="1" charset="-122"/>
              <a:sym typeface="+mn-ea"/>
            </a:endParaRPr>
          </a:p>
          <a:p>
            <a:pPr algn="l"/>
            <a:r>
              <a:rPr lang="zh-CN" altLang="en-US" sz="3200" b="1" dirty="0">
                <a:solidFill>
                  <a:srgbClr val="00B050"/>
                </a:solidFill>
                <a:latin typeface="楷体" pitchFamily="1" charset="-122"/>
                <a:ea typeface="楷体" pitchFamily="1" charset="-122"/>
                <a:sym typeface="+mn-ea"/>
              </a:rPr>
              <a:t>   再到“无可进者”，这种变化说明了什么？</a:t>
            </a:r>
            <a:br>
              <a:rPr lang="zh-CN" altLang="en-US" b="1" dirty="0">
                <a:solidFill>
                  <a:srgbClr val="00B050"/>
                </a:solidFill>
                <a:latin typeface="楷体" pitchFamily="1" charset="-122"/>
                <a:ea typeface="楷体" pitchFamily="1" charset="-122"/>
                <a:sym typeface="+mn-ea"/>
              </a:rPr>
            </a:br>
            <a:endParaRPr lang="zh-CN" altLang="en-US" b="1" dirty="0">
              <a:solidFill>
                <a:srgbClr val="00B050"/>
              </a:solidFill>
              <a:latin typeface="楷体" pitchFamily="1" charset="-122"/>
              <a:ea typeface="楷体" pitchFamily="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94790" y="3932555"/>
            <a:ext cx="9070975" cy="87884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L="1905" indent="-344805" algn="l" eaLnBrk="1" hangingPunct="1">
              <a:lnSpc>
                <a:spcPct val="80000"/>
              </a:lnSpc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  <a:sym typeface="+mn-ea"/>
              </a:rPr>
              <a:t>答：齐王纳谏后，朝政的弊端越来越少。</a:t>
            </a:r>
            <a:endParaRPr lang="zh-CN" altLang="en-US" sz="3200" b="1" dirty="0">
              <a:solidFill>
                <a:srgbClr val="000000"/>
              </a:solidFill>
              <a:latin typeface="楷体" pitchFamily="1" charset="-122"/>
              <a:ea typeface="楷体" pitchFamily="1" charset="-122"/>
              <a:sym typeface="+mn-ea"/>
            </a:endParaRPr>
          </a:p>
          <a:p>
            <a:pPr marL="1905" indent="-344805" algn="l" eaLnBrk="1" hangingPunct="1">
              <a:lnSpc>
                <a:spcPct val="80000"/>
              </a:lnSpc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  <a:sym typeface="+mn-ea"/>
              </a:rPr>
              <a:t>（或齐王纳谏后，</a:t>
            </a:r>
            <a:r>
              <a:rPr lang="zh-CN" altLang="en-US" sz="3200" b="1" dirty="0">
                <a:solidFill>
                  <a:srgbClr val="FF0000"/>
                </a:solidFill>
                <a:latin typeface="楷体" pitchFamily="1" charset="-122"/>
                <a:ea typeface="楷体" pitchFamily="1" charset="-122"/>
                <a:sym typeface="+mn-ea"/>
              </a:rPr>
              <a:t>需要改进的地方越来越少</a:t>
            </a:r>
            <a:r>
              <a:rPr lang="zh-CN" altLang="en-US" sz="3200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  <a:sym typeface="+mn-ea"/>
              </a:rPr>
              <a:t>。  ）</a:t>
            </a:r>
            <a:endParaRPr lang="zh-CN" altLang="en-US" sz="3200"/>
          </a:p>
        </p:txBody>
      </p:sp>
      <p:pic>
        <p:nvPicPr>
          <p:cNvPr id="6" name="图片 5" descr="A000220150908A48PPI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0190" y="2909570"/>
            <a:ext cx="3618230" cy="4398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0165" y="128905"/>
            <a:ext cx="3857625" cy="5835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3200" b="1" dirty="0">
                <a:solidFill>
                  <a:srgbClr val="C00000"/>
                </a:solidFill>
                <a:latin typeface="楷体" pitchFamily="1" charset="-122"/>
                <a:ea typeface="楷体" pitchFamily="1" charset="-122"/>
                <a:sym typeface="+mn-ea"/>
              </a:rPr>
              <a:t>再读课文，鉴赏品味</a:t>
            </a:r>
            <a:endParaRPr lang="zh-CN" altLang="en-US" sz="3200" b="1" dirty="0">
              <a:solidFill>
                <a:srgbClr val="C00000"/>
              </a:solidFill>
              <a:latin typeface="楷体" pitchFamily="1" charset="-122"/>
              <a:ea typeface="楷体" pitchFamily="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05840" y="884555"/>
            <a:ext cx="10908030" cy="95313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 b="1" dirty="0">
                <a:solidFill>
                  <a:schemeClr val="accent2"/>
                </a:solidFill>
                <a:latin typeface="楷体" pitchFamily="1" charset="-122"/>
                <a:ea typeface="楷体" pitchFamily="1" charset="-122"/>
                <a:sym typeface="+mn-ea"/>
              </a:rPr>
              <a:t>本文篇幅短小，妙趣横生，采用了一种奇特的三叠排比的结构样式，</a:t>
            </a:r>
            <a:endParaRPr lang="zh-CN" altLang="en-US" sz="2800" b="1" dirty="0">
              <a:solidFill>
                <a:schemeClr val="accent2"/>
              </a:solidFill>
              <a:latin typeface="楷体" pitchFamily="1" charset="-122"/>
              <a:ea typeface="楷体" pitchFamily="1" charset="-122"/>
              <a:sym typeface="+mn-ea"/>
            </a:endParaRPr>
          </a:p>
          <a:p>
            <a:pPr algn="l"/>
            <a:r>
              <a:rPr lang="zh-CN" altLang="en-US" sz="2800" b="1" dirty="0">
                <a:solidFill>
                  <a:srgbClr val="0033CC"/>
                </a:solidFill>
                <a:latin typeface="楷体" pitchFamily="1" charset="-122"/>
                <a:ea typeface="楷体" pitchFamily="1" charset="-122"/>
                <a:sym typeface="+mn-ea"/>
              </a:rPr>
              <a:t>找出本文的“三”</a:t>
            </a:r>
            <a:endParaRPr lang="zh-CN" altLang="en-US" sz="2800" b="1"/>
          </a:p>
        </p:txBody>
      </p:sp>
      <p:sp>
        <p:nvSpPr>
          <p:cNvPr id="48135" name="AutoShape 7"/>
          <p:cNvSpPr/>
          <p:nvPr/>
        </p:nvSpPr>
        <p:spPr>
          <a:xfrm>
            <a:off x="1670050" y="2261235"/>
            <a:ext cx="228600" cy="2895600"/>
          </a:xfrm>
          <a:prstGeom prst="leftBrace">
            <a:avLst>
              <a:gd name="adj1" fmla="val 105262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sz="3200" dirty="0">
              <a:latin typeface="楷体" pitchFamily="1" charset="-122"/>
              <a:ea typeface="楷体" pitchFamily="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37385" y="2167255"/>
            <a:ext cx="197040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 b="1" dirty="0">
                <a:solidFill>
                  <a:srgbClr val="00B0F0"/>
                </a:solidFill>
                <a:latin typeface="楷体" pitchFamily="1" charset="-122"/>
                <a:ea typeface="楷体" pitchFamily="1" charset="-122"/>
                <a:sym typeface="+mn-ea"/>
              </a:rPr>
              <a:t>邹忌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1" charset="-122"/>
                <a:ea typeface="楷体" pitchFamily="1" charset="-122"/>
                <a:sym typeface="+mn-ea"/>
              </a:rPr>
              <a:t>三问</a:t>
            </a:r>
            <a:r>
              <a:rPr lang="zh-CN" altLang="en-US" sz="2800" b="1" dirty="0">
                <a:solidFill>
                  <a:srgbClr val="00B0F0"/>
                </a:solidFill>
                <a:latin typeface="楷体" pitchFamily="1" charset="-122"/>
                <a:ea typeface="楷体" pitchFamily="1" charset="-122"/>
                <a:sym typeface="+mn-ea"/>
              </a:rPr>
              <a:t>；</a:t>
            </a:r>
            <a:endParaRPr lang="zh-CN" altLang="en-US" sz="2800" b="1" dirty="0">
              <a:solidFill>
                <a:srgbClr val="00B0F0"/>
              </a:solidFill>
              <a:latin typeface="楷体" pitchFamily="1" charset="-122"/>
              <a:ea typeface="楷体" pitchFamily="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98650" y="2689225"/>
            <a:ext cx="340042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 b="1" dirty="0">
                <a:solidFill>
                  <a:srgbClr val="00B0F0"/>
                </a:solidFill>
                <a:latin typeface="楷体" pitchFamily="1" charset="-122"/>
                <a:ea typeface="楷体" pitchFamily="1" charset="-122"/>
                <a:sym typeface="+mn-ea"/>
              </a:rPr>
              <a:t>妻、妾、客的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1" charset="-122"/>
                <a:ea typeface="楷体" pitchFamily="1" charset="-122"/>
                <a:sym typeface="+mn-ea"/>
              </a:rPr>
              <a:t>三答</a:t>
            </a:r>
            <a:r>
              <a:rPr lang="zh-CN" altLang="en-US" sz="2800" b="1" dirty="0">
                <a:latin typeface="楷体" pitchFamily="1" charset="-122"/>
                <a:ea typeface="楷体" pitchFamily="1" charset="-122"/>
                <a:sym typeface="+mn-ea"/>
              </a:rPr>
              <a:t>；</a:t>
            </a:r>
            <a:endParaRPr lang="zh-CN" altLang="en-US" sz="2800" b="1" dirty="0">
              <a:latin typeface="楷体" pitchFamily="1" charset="-122"/>
              <a:ea typeface="楷体" pitchFamily="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898650" y="3211195"/>
            <a:ext cx="304292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 b="1" dirty="0">
                <a:solidFill>
                  <a:srgbClr val="00B0F0"/>
                </a:solidFill>
                <a:latin typeface="楷体" pitchFamily="1" charset="-122"/>
                <a:ea typeface="楷体" pitchFamily="1" charset="-122"/>
                <a:sym typeface="+mn-ea"/>
              </a:rPr>
              <a:t>邹忌解蔽的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1" charset="-122"/>
                <a:ea typeface="楷体" pitchFamily="1" charset="-122"/>
                <a:sym typeface="+mn-ea"/>
              </a:rPr>
              <a:t>三思</a:t>
            </a:r>
            <a:r>
              <a:rPr lang="zh-CN" altLang="en-US" sz="2800" b="1" dirty="0">
                <a:latin typeface="楷体" pitchFamily="1" charset="-122"/>
                <a:ea typeface="楷体" pitchFamily="1" charset="-122"/>
                <a:sym typeface="+mn-ea"/>
              </a:rPr>
              <a:t>；</a:t>
            </a:r>
            <a:endParaRPr lang="zh-CN" altLang="en-US" sz="2800" b="1" dirty="0">
              <a:latin typeface="楷体" pitchFamily="1" charset="-122"/>
              <a:ea typeface="楷体" pitchFamily="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937385" y="4255135"/>
            <a:ext cx="375793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 dirty="0">
                <a:solidFill>
                  <a:srgbClr val="00B0F0"/>
                </a:solidFill>
                <a:latin typeface="楷体" pitchFamily="1" charset="-122"/>
                <a:ea typeface="楷体" pitchFamily="1" charset="-122"/>
                <a:sym typeface="+mn-ea"/>
              </a:rPr>
              <a:t>齐威王鼓励纳谏的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1" charset="-122"/>
                <a:ea typeface="楷体" pitchFamily="1" charset="-122"/>
                <a:sym typeface="+mn-ea"/>
              </a:rPr>
              <a:t>三赏</a:t>
            </a:r>
            <a:endParaRPr lang="zh-CN" altLang="en-US" sz="2800" b="1" dirty="0">
              <a:solidFill>
                <a:srgbClr val="FF0000"/>
              </a:solidFill>
              <a:latin typeface="楷体" pitchFamily="1" charset="-122"/>
              <a:ea typeface="楷体" pitchFamily="1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937385" y="4777105"/>
            <a:ext cx="34004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 dirty="0">
                <a:solidFill>
                  <a:srgbClr val="00B0F0"/>
                </a:solidFill>
                <a:latin typeface="楷体" pitchFamily="1" charset="-122"/>
                <a:ea typeface="楷体" pitchFamily="1" charset="-122"/>
                <a:sym typeface="+mn-ea"/>
              </a:rPr>
              <a:t>纳赏后齐国的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1" charset="-122"/>
                <a:ea typeface="楷体" pitchFamily="1" charset="-122"/>
                <a:sym typeface="+mn-ea"/>
              </a:rPr>
              <a:t>三变</a:t>
            </a:r>
            <a:r>
              <a:rPr lang="zh-CN" altLang="en-US" sz="2800" b="1" dirty="0">
                <a:solidFill>
                  <a:srgbClr val="00B0F0"/>
                </a:solidFill>
                <a:latin typeface="楷体" pitchFamily="1" charset="-122"/>
                <a:ea typeface="楷体" pitchFamily="1" charset="-122"/>
                <a:sym typeface="+mn-ea"/>
              </a:rPr>
              <a:t>。</a:t>
            </a:r>
            <a:endParaRPr lang="zh-CN" altLang="en-US" sz="2800" b="1" dirty="0">
              <a:solidFill>
                <a:srgbClr val="00B0F0"/>
              </a:solidFill>
              <a:latin typeface="楷体" pitchFamily="1" charset="-122"/>
              <a:ea typeface="楷体" pitchFamily="1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898650" y="3733165"/>
            <a:ext cx="304292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 b="1" dirty="0">
                <a:solidFill>
                  <a:srgbClr val="00B0F0"/>
                </a:solidFill>
                <a:latin typeface="楷体" pitchFamily="1" charset="-122"/>
                <a:ea typeface="楷体" pitchFamily="1" charset="-122"/>
                <a:sym typeface="+mn-ea"/>
              </a:rPr>
              <a:t>入朝见威王的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1" charset="-122"/>
                <a:ea typeface="楷体" pitchFamily="1" charset="-122"/>
                <a:sym typeface="+mn-ea"/>
              </a:rPr>
              <a:t>三比</a:t>
            </a:r>
            <a:endParaRPr lang="zh-CN" altLang="en-US" sz="2800" b="1" dirty="0">
              <a:solidFill>
                <a:srgbClr val="FF0000"/>
              </a:solidFill>
              <a:latin typeface="楷体" pitchFamily="1" charset="-122"/>
              <a:ea typeface="楷体" pitchFamily="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8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8135" grpId="0" animBg="1"/>
      <p:bldP spid="4" grpId="0"/>
      <p:bldP spid="5" grpId="0"/>
      <p:bldP spid="6" grpId="0"/>
      <p:bldP spid="13" grpId="0"/>
      <p:bldP spid="10" grpId="0"/>
      <p:bldP spid="1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36575" y="1002030"/>
            <a:ext cx="365442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 b="1" dirty="0">
                <a:latin typeface="楷体" pitchFamily="1" charset="-122"/>
                <a:ea typeface="楷体" pitchFamily="1" charset="-122"/>
                <a:sym typeface="+mn-ea"/>
              </a:rPr>
              <a:t>（</a:t>
            </a:r>
            <a:r>
              <a:rPr lang="en-US" altLang="x-none" sz="3200" b="1" dirty="0">
                <a:latin typeface="楷体" pitchFamily="1" charset="-122"/>
                <a:ea typeface="楷体" pitchFamily="1" charset="-122"/>
                <a:sym typeface="+mn-ea"/>
              </a:rPr>
              <a:t>1</a:t>
            </a:r>
            <a:r>
              <a:rPr lang="zh-CN" altLang="en-US" sz="3200" b="1" dirty="0">
                <a:latin typeface="楷体" pitchFamily="1" charset="-122"/>
                <a:ea typeface="楷体" pitchFamily="1" charset="-122"/>
                <a:sym typeface="+mn-ea"/>
              </a:rPr>
              <a:t>）邹忌有三问：</a:t>
            </a:r>
            <a:endParaRPr lang="zh-CN" altLang="en-US" sz="3200" b="1"/>
          </a:p>
        </p:txBody>
      </p:sp>
      <p:sp>
        <p:nvSpPr>
          <p:cNvPr id="4" name="左大括号 3"/>
          <p:cNvSpPr/>
          <p:nvPr/>
        </p:nvSpPr>
        <p:spPr>
          <a:xfrm>
            <a:off x="4046220" y="198755"/>
            <a:ext cx="389890" cy="2190115"/>
          </a:xfrm>
          <a:prstGeom prst="leftBrac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191000" y="318135"/>
            <a:ext cx="630745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楷体" pitchFamily="1" charset="-122"/>
                <a:ea typeface="楷体" pitchFamily="1" charset="-122"/>
                <a:sym typeface="+mn-ea"/>
              </a:rPr>
              <a:t>问其妻：“我孰与成北徐公美？”</a:t>
            </a:r>
            <a:endParaRPr lang="zh-CN" altLang="en-US" sz="3200" b="1" dirty="0">
              <a:solidFill>
                <a:srgbClr val="FF0000"/>
              </a:solidFill>
              <a:latin typeface="楷体" pitchFamily="1" charset="-122"/>
              <a:ea typeface="楷体" pitchFamily="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298315" y="1032510"/>
            <a:ext cx="44729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 b="1" dirty="0">
                <a:solidFill>
                  <a:srgbClr val="FF0000"/>
                </a:solidFill>
                <a:latin typeface="楷体" pitchFamily="1" charset="-122"/>
                <a:ea typeface="楷体" pitchFamily="1" charset="-122"/>
                <a:sym typeface="+mn-ea"/>
              </a:rPr>
              <a:t>问其妾：“吾孰与徐公美？</a:t>
            </a:r>
            <a:endParaRPr lang="zh-CN" altLang="en-US" sz="2800" b="1" dirty="0">
              <a:solidFill>
                <a:srgbClr val="FF0000"/>
              </a:solidFill>
              <a:latin typeface="楷体" pitchFamily="1" charset="-122"/>
              <a:ea typeface="楷体" pitchFamily="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191000" y="1750060"/>
            <a:ext cx="483044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楷体" pitchFamily="1" charset="-122"/>
                <a:ea typeface="楷体" pitchFamily="1" charset="-122"/>
                <a:sym typeface="+mn-ea"/>
              </a:rPr>
              <a:t>问其客：“吾与徐公孰美？”</a:t>
            </a:r>
            <a:endParaRPr lang="zh-CN" altLang="en-US" sz="2800" b="1" dirty="0">
              <a:solidFill>
                <a:srgbClr val="FF0000"/>
              </a:solidFill>
              <a:latin typeface="楷体" pitchFamily="1" charset="-122"/>
              <a:ea typeface="楷体" pitchFamily="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01955" y="2985770"/>
            <a:ext cx="610425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 b="1" dirty="0">
                <a:latin typeface="楷体" pitchFamily="1" charset="-122"/>
                <a:ea typeface="楷体" pitchFamily="1" charset="-122"/>
                <a:sym typeface="+mn-ea"/>
              </a:rPr>
              <a:t>（</a:t>
            </a:r>
            <a:r>
              <a:rPr lang="en-US" altLang="x-none" sz="3200" b="1" dirty="0">
                <a:latin typeface="楷体" pitchFamily="1" charset="-122"/>
                <a:ea typeface="楷体" pitchFamily="1" charset="-122"/>
                <a:sym typeface="+mn-ea"/>
              </a:rPr>
              <a:t>2</a:t>
            </a:r>
            <a:r>
              <a:rPr lang="zh-CN" altLang="en-US" sz="3200" b="1" dirty="0">
                <a:latin typeface="楷体" pitchFamily="1" charset="-122"/>
                <a:ea typeface="楷体" pitchFamily="1" charset="-122"/>
                <a:sym typeface="+mn-ea"/>
              </a:rPr>
              <a:t>）其妻、妾、客先后有三答：</a:t>
            </a:r>
            <a:endParaRPr lang="zh-CN" altLang="en-US" sz="3200" b="1"/>
          </a:p>
        </p:txBody>
      </p:sp>
      <p:sp>
        <p:nvSpPr>
          <p:cNvPr id="11" name="左大括号 10"/>
          <p:cNvSpPr/>
          <p:nvPr/>
        </p:nvSpPr>
        <p:spPr>
          <a:xfrm>
            <a:off x="6323330" y="2509520"/>
            <a:ext cx="422910" cy="1536065"/>
          </a:xfrm>
          <a:prstGeom prst="leftBrac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6645275" y="2272030"/>
            <a:ext cx="549084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 b="1" dirty="0">
                <a:solidFill>
                  <a:srgbClr val="00B0F0"/>
                </a:solidFill>
                <a:latin typeface="楷体" pitchFamily="1" charset="-122"/>
                <a:ea typeface="楷体" pitchFamily="1" charset="-122"/>
                <a:sym typeface="+mn-ea"/>
              </a:rPr>
              <a:t>“君美甚，徐公何能及君也！</a:t>
            </a:r>
            <a:endParaRPr lang="zh-CN" altLang="en-US" sz="3200" b="1" dirty="0">
              <a:solidFill>
                <a:srgbClr val="00B0F0"/>
              </a:solidFill>
              <a:latin typeface="楷体" pitchFamily="1" charset="-122"/>
              <a:ea typeface="楷体" pitchFamily="1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746240" y="2855595"/>
            <a:ext cx="426593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 b="1" dirty="0">
                <a:solidFill>
                  <a:srgbClr val="00B0F0"/>
                </a:solidFill>
                <a:latin typeface="楷体" pitchFamily="1" charset="-122"/>
                <a:ea typeface="楷体" pitchFamily="1" charset="-122"/>
                <a:sym typeface="+mn-ea"/>
              </a:rPr>
              <a:t>“徐公何能及君也！”</a:t>
            </a:r>
            <a:endParaRPr lang="zh-CN" altLang="en-US" sz="3200" b="1" dirty="0">
              <a:solidFill>
                <a:srgbClr val="00B0F0"/>
              </a:solidFill>
              <a:latin typeface="楷体" pitchFamily="1" charset="-122"/>
              <a:ea typeface="楷体" pitchFamily="1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746240" y="3569335"/>
            <a:ext cx="4674235" cy="48514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 eaLnBrk="1" hangingPunct="1">
              <a:lnSpc>
                <a:spcPct val="80000"/>
              </a:lnSpc>
              <a:buNone/>
            </a:pPr>
            <a:r>
              <a:rPr lang="zh-CN" altLang="en-US" sz="3200" b="1" dirty="0">
                <a:solidFill>
                  <a:srgbClr val="00B0F0"/>
                </a:solidFill>
                <a:latin typeface="楷体" pitchFamily="1" charset="-122"/>
                <a:ea typeface="楷体" pitchFamily="1" charset="-122"/>
                <a:sym typeface="+mn-ea"/>
              </a:rPr>
              <a:t>“徐公不若君之美也。”</a:t>
            </a:r>
            <a:endParaRPr lang="zh-CN" altLang="en-US" sz="3200" b="1" dirty="0">
              <a:solidFill>
                <a:srgbClr val="00B0F0"/>
              </a:solidFill>
              <a:latin typeface="楷体" pitchFamily="1" charset="-122"/>
              <a:ea typeface="楷体" pitchFamily="1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36575" y="5107940"/>
            <a:ext cx="589915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 b="1" dirty="0">
                <a:latin typeface="楷体" pitchFamily="1" charset="-122"/>
                <a:ea typeface="楷体" pitchFamily="1" charset="-122"/>
                <a:sym typeface="+mn-ea"/>
              </a:rPr>
              <a:t>（</a:t>
            </a:r>
            <a:r>
              <a:rPr lang="en-US" altLang="x-none" sz="3200" b="1" dirty="0">
                <a:latin typeface="楷体" pitchFamily="1" charset="-122"/>
                <a:ea typeface="楷体" pitchFamily="1" charset="-122"/>
                <a:sym typeface="+mn-ea"/>
              </a:rPr>
              <a:t>3</a:t>
            </a:r>
            <a:r>
              <a:rPr lang="zh-CN" altLang="en-US" sz="3200" b="1" dirty="0">
                <a:latin typeface="楷体" pitchFamily="1" charset="-122"/>
                <a:ea typeface="楷体" pitchFamily="1" charset="-122"/>
                <a:sym typeface="+mn-ea"/>
              </a:rPr>
              <a:t>）邹忌解蔽，当晚有三思 </a:t>
            </a:r>
            <a:r>
              <a:rPr lang="zh-CN" altLang="en-US" sz="3200" dirty="0">
                <a:latin typeface="楷体" pitchFamily="1" charset="-122"/>
                <a:ea typeface="楷体" pitchFamily="1" charset="-122"/>
                <a:sym typeface="+mn-ea"/>
              </a:rPr>
              <a:t>：</a:t>
            </a:r>
            <a:endParaRPr lang="zh-CN" altLang="en-US" sz="3200"/>
          </a:p>
        </p:txBody>
      </p:sp>
      <p:sp>
        <p:nvSpPr>
          <p:cNvPr id="16" name="文本框 15"/>
          <p:cNvSpPr txBox="1"/>
          <p:nvPr/>
        </p:nvSpPr>
        <p:spPr>
          <a:xfrm>
            <a:off x="6435725" y="4692015"/>
            <a:ext cx="50825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 b="1" dirty="0">
                <a:solidFill>
                  <a:srgbClr val="002060"/>
                </a:solidFill>
                <a:latin typeface="楷体" pitchFamily="1" charset="-122"/>
                <a:ea typeface="楷体" pitchFamily="1" charset="-122"/>
                <a:sym typeface="+mn-ea"/>
              </a:rPr>
              <a:t>“吾妻之美我者，私我也；</a:t>
            </a:r>
            <a:endParaRPr lang="zh-CN" altLang="en-US" sz="3200" b="1" dirty="0">
              <a:solidFill>
                <a:srgbClr val="002060"/>
              </a:solidFill>
              <a:latin typeface="楷体" pitchFamily="1" charset="-122"/>
              <a:ea typeface="楷体" pitchFamily="1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645275" y="5275580"/>
            <a:ext cx="426593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 b="1" dirty="0">
                <a:solidFill>
                  <a:srgbClr val="002060"/>
                </a:solidFill>
                <a:latin typeface="楷体" pitchFamily="1" charset="-122"/>
                <a:ea typeface="楷体" pitchFamily="1" charset="-122"/>
                <a:sym typeface="+mn-ea"/>
              </a:rPr>
              <a:t>妾之美我者，畏我也；</a:t>
            </a:r>
            <a:endParaRPr lang="zh-CN" altLang="en-US" sz="3200" b="1" dirty="0">
              <a:solidFill>
                <a:srgbClr val="002060"/>
              </a:solidFill>
              <a:latin typeface="楷体" pitchFamily="1" charset="-122"/>
              <a:ea typeface="楷体" pitchFamily="1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746240" y="5997575"/>
            <a:ext cx="589724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 b="1" dirty="0">
                <a:solidFill>
                  <a:srgbClr val="002060"/>
                </a:solidFill>
                <a:latin typeface="楷体" pitchFamily="1" charset="-122"/>
                <a:ea typeface="楷体" pitchFamily="1" charset="-122"/>
                <a:sym typeface="+mn-ea"/>
              </a:rPr>
              <a:t>客之美我者，欲有求于我也。</a:t>
            </a:r>
            <a:r>
              <a:rPr lang="zh-CN" altLang="en-US" sz="3200" dirty="0">
                <a:latin typeface="楷体" pitchFamily="1" charset="-122"/>
                <a:ea typeface="楷体" pitchFamily="1" charset="-122"/>
                <a:sym typeface="+mn-ea"/>
              </a:rPr>
              <a:t>”</a:t>
            </a:r>
            <a:endParaRPr lang="zh-CN" altLang="en-US" sz="3200"/>
          </a:p>
        </p:txBody>
      </p:sp>
      <p:sp>
        <p:nvSpPr>
          <p:cNvPr id="19" name="左大括号 18"/>
          <p:cNvSpPr/>
          <p:nvPr/>
        </p:nvSpPr>
        <p:spPr>
          <a:xfrm>
            <a:off x="6179185" y="4692015"/>
            <a:ext cx="327025" cy="1888490"/>
          </a:xfrm>
          <a:prstGeom prst="lef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6" grpId="0"/>
      <p:bldP spid="7" grpId="0"/>
      <p:bldP spid="9" grpId="0"/>
      <p:bldP spid="10" grpId="0"/>
      <p:bldP spid="11" grpId="0" animBg="1"/>
      <p:bldP spid="12" grpId="0"/>
      <p:bldP spid="13" grpId="0"/>
      <p:bldP spid="14" grpId="0"/>
      <p:bldP spid="15" grpId="0"/>
      <p:bldP spid="19" grpId="0" animBg="1"/>
      <p:bldP spid="16" grpId="0"/>
      <p:bldP spid="17" grpId="0"/>
      <p:bldP spid="1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939800" y="430530"/>
            <a:ext cx="6104255" cy="58356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p>
            <a:pPr algn="l"/>
            <a:r>
              <a:rPr lang="zh-CN" altLang="en-US" sz="3200" b="1" dirty="0">
                <a:latin typeface="楷体" pitchFamily="1" charset="-122"/>
                <a:ea typeface="楷体" pitchFamily="1" charset="-122"/>
                <a:sym typeface="+mn-ea"/>
              </a:rPr>
              <a:t>（</a:t>
            </a:r>
            <a:r>
              <a:rPr lang="en-US" altLang="x-none" sz="3200" b="1" dirty="0">
                <a:latin typeface="楷体" pitchFamily="1" charset="-122"/>
                <a:ea typeface="楷体" pitchFamily="1" charset="-122"/>
                <a:sym typeface="+mn-ea"/>
              </a:rPr>
              <a:t>4</a:t>
            </a:r>
            <a:r>
              <a:rPr lang="zh-CN" altLang="en-US" sz="3200" b="1" dirty="0">
                <a:latin typeface="楷体" pitchFamily="1" charset="-122"/>
                <a:ea typeface="楷体" pitchFamily="1" charset="-122"/>
                <a:sym typeface="+mn-ea"/>
              </a:rPr>
              <a:t>）邹忌入朝见威王，有三比：</a:t>
            </a:r>
            <a:endParaRPr lang="zh-CN" altLang="en-US" sz="3200" b="1"/>
          </a:p>
        </p:txBody>
      </p:sp>
      <p:sp>
        <p:nvSpPr>
          <p:cNvPr id="3" name="文本框 2"/>
          <p:cNvSpPr txBox="1"/>
          <p:nvPr/>
        </p:nvSpPr>
        <p:spPr>
          <a:xfrm>
            <a:off x="1459865" y="1354455"/>
            <a:ext cx="222440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3200" b="1" dirty="0">
                <a:solidFill>
                  <a:srgbClr val="00B0F0"/>
                </a:solidFill>
                <a:latin typeface="楷体" pitchFamily="1" charset="-122"/>
                <a:ea typeface="楷体" pitchFamily="1" charset="-122"/>
                <a:sym typeface="+mn-ea"/>
              </a:rPr>
              <a:t>臣之妻私臣</a:t>
            </a:r>
            <a:endParaRPr lang="zh-CN" altLang="en-US" sz="3200" b="1" dirty="0">
              <a:solidFill>
                <a:srgbClr val="00B0F0"/>
              </a:solidFill>
              <a:latin typeface="楷体" pitchFamily="1" charset="-122"/>
              <a:ea typeface="楷体" pitchFamily="1" charset="-122"/>
              <a:sym typeface="+mn-ea"/>
            </a:endParaRPr>
          </a:p>
        </p:txBody>
      </p:sp>
      <p:sp>
        <p:nvSpPr>
          <p:cNvPr id="51210" name="AutoShape 10"/>
          <p:cNvSpPr/>
          <p:nvPr/>
        </p:nvSpPr>
        <p:spPr>
          <a:xfrm>
            <a:off x="4098290" y="1608138"/>
            <a:ext cx="2286000" cy="76200"/>
          </a:xfrm>
          <a:prstGeom prst="rightArrow">
            <a:avLst>
              <a:gd name="adj1" fmla="val 50000"/>
              <a:gd name="adj2" fmla="val 75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楷体" pitchFamily="1" charset="-122"/>
              <a:ea typeface="楷体" pitchFamily="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529705" y="1354455"/>
            <a:ext cx="344932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C00000"/>
                </a:solidFill>
                <a:latin typeface="楷体" pitchFamily="1" charset="-122"/>
                <a:ea typeface="楷体" pitchFamily="1" charset="-122"/>
                <a:sym typeface="+mn-ea"/>
              </a:rPr>
              <a:t>宫妇左右莫不私王</a:t>
            </a:r>
            <a:endParaRPr lang="zh-CN" altLang="en-US" sz="3200" b="1" dirty="0">
              <a:solidFill>
                <a:srgbClr val="C00000"/>
              </a:solidFill>
              <a:latin typeface="楷体" pitchFamily="1" charset="-122"/>
              <a:ea typeface="楷体" pitchFamily="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59865" y="2277745"/>
            <a:ext cx="222440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3200" b="1" dirty="0">
                <a:solidFill>
                  <a:srgbClr val="00B0F0"/>
                </a:solidFill>
                <a:latin typeface="楷体" pitchFamily="1" charset="-122"/>
                <a:ea typeface="楷体" pitchFamily="1" charset="-122"/>
                <a:sym typeface="+mn-ea"/>
              </a:rPr>
              <a:t>臣之妾畏臣</a:t>
            </a:r>
            <a:endParaRPr lang="zh-CN" altLang="en-US" sz="3200" b="1" dirty="0">
              <a:solidFill>
                <a:srgbClr val="00B0F0"/>
              </a:solidFill>
              <a:latin typeface="楷体" pitchFamily="1" charset="-122"/>
              <a:ea typeface="楷体" pitchFamily="1" charset="-122"/>
              <a:sym typeface="+mn-ea"/>
            </a:endParaRPr>
          </a:p>
        </p:txBody>
      </p:sp>
      <p:sp>
        <p:nvSpPr>
          <p:cNvPr id="51211" name="AutoShape 11"/>
          <p:cNvSpPr/>
          <p:nvPr/>
        </p:nvSpPr>
        <p:spPr>
          <a:xfrm>
            <a:off x="4091305" y="2493328"/>
            <a:ext cx="2438400" cy="152400"/>
          </a:xfrm>
          <a:prstGeom prst="rightArrow">
            <a:avLst>
              <a:gd name="adj1" fmla="val 50000"/>
              <a:gd name="adj2" fmla="val 40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楷体" pitchFamily="1" charset="-122"/>
              <a:ea typeface="楷体" pitchFamily="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529705" y="2277745"/>
            <a:ext cx="344932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C00000"/>
                </a:solidFill>
                <a:latin typeface="楷体" pitchFamily="1" charset="-122"/>
                <a:ea typeface="楷体" pitchFamily="1" charset="-122"/>
                <a:sym typeface="+mn-ea"/>
              </a:rPr>
              <a:t>朝廷之臣莫不畏王</a:t>
            </a:r>
            <a:endParaRPr lang="zh-CN" altLang="en-US" sz="3200" b="1" dirty="0">
              <a:solidFill>
                <a:srgbClr val="C00000"/>
              </a:solidFill>
              <a:latin typeface="楷体" pitchFamily="1" charset="-122"/>
              <a:ea typeface="楷体" pitchFamily="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25245" y="3137535"/>
            <a:ext cx="34493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 b="1" dirty="0">
                <a:solidFill>
                  <a:srgbClr val="00B0F0"/>
                </a:solidFill>
                <a:latin typeface="楷体" pitchFamily="1" charset="-122"/>
                <a:ea typeface="楷体" pitchFamily="1" charset="-122"/>
                <a:sym typeface="+mn-ea"/>
              </a:rPr>
              <a:t>臣之客欲有求于臣</a:t>
            </a:r>
            <a:endParaRPr lang="zh-CN" altLang="en-US" sz="3200" b="1" dirty="0">
              <a:solidFill>
                <a:srgbClr val="00B0F0"/>
              </a:solidFill>
              <a:latin typeface="楷体" pitchFamily="1" charset="-122"/>
              <a:ea typeface="楷体" pitchFamily="1" charset="-122"/>
              <a:sym typeface="+mn-ea"/>
            </a:endParaRPr>
          </a:p>
        </p:txBody>
      </p:sp>
      <p:sp>
        <p:nvSpPr>
          <p:cNvPr id="10" name="AutoShape 10"/>
          <p:cNvSpPr/>
          <p:nvPr/>
        </p:nvSpPr>
        <p:spPr>
          <a:xfrm>
            <a:off x="4758055" y="3390583"/>
            <a:ext cx="2286000" cy="76200"/>
          </a:xfrm>
          <a:prstGeom prst="rightArrow">
            <a:avLst>
              <a:gd name="adj1" fmla="val 50000"/>
              <a:gd name="adj2" fmla="val 75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楷体" pitchFamily="1" charset="-122"/>
              <a:ea typeface="楷体" pitchFamily="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371080" y="3136900"/>
            <a:ext cx="426593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 b="1" dirty="0">
                <a:solidFill>
                  <a:srgbClr val="C00000"/>
                </a:solidFill>
                <a:latin typeface="楷体" pitchFamily="1" charset="-122"/>
                <a:ea typeface="楷体" pitchFamily="1" charset="-122"/>
                <a:sym typeface="+mn-ea"/>
              </a:rPr>
              <a:t>四境之内莫不有求于王</a:t>
            </a:r>
            <a:endParaRPr lang="zh-CN" altLang="en-US" sz="3200" b="1" dirty="0">
              <a:solidFill>
                <a:srgbClr val="C00000"/>
              </a:solidFill>
              <a:latin typeface="楷体" pitchFamily="1" charset="-122"/>
              <a:ea typeface="楷体" pitchFamily="1" charset="-122"/>
              <a:sym typeface="+mn-ea"/>
            </a:endParaRPr>
          </a:p>
        </p:txBody>
      </p:sp>
      <p:cxnSp>
        <p:nvCxnSpPr>
          <p:cNvPr id="12" name="直接箭头连接符 11"/>
          <p:cNvCxnSpPr/>
          <p:nvPr/>
        </p:nvCxnSpPr>
        <p:spPr>
          <a:xfrm>
            <a:off x="3491865" y="3848100"/>
            <a:ext cx="1780540" cy="1360170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直接箭头连接符 12"/>
          <p:cNvCxnSpPr/>
          <p:nvPr/>
        </p:nvCxnSpPr>
        <p:spPr>
          <a:xfrm flipH="1">
            <a:off x="5809615" y="3865245"/>
            <a:ext cx="2082165" cy="1158875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2239645" y="5443855"/>
            <a:ext cx="875284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800" b="1" dirty="0">
                <a:solidFill>
                  <a:schemeClr val="accent5"/>
                </a:solidFill>
                <a:latin typeface="楷体" pitchFamily="1" charset="-122"/>
                <a:ea typeface="楷体" pitchFamily="1" charset="-122"/>
                <a:sym typeface="+mn-ea"/>
              </a:rPr>
              <a:t>结论：由此观之，王之蔽甚矣！</a:t>
            </a:r>
            <a:endParaRPr lang="zh-CN" altLang="en-US" sz="4800" b="1" dirty="0">
              <a:solidFill>
                <a:schemeClr val="accent5"/>
              </a:solidFill>
              <a:latin typeface="楷体" pitchFamily="1" charset="-122"/>
              <a:ea typeface="楷体" pitchFamily="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1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51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51210" grpId="0" animBg="1"/>
      <p:bldP spid="4" grpId="0"/>
      <p:bldP spid="5" grpId="0"/>
      <p:bldP spid="51211" grpId="0" animBg="1"/>
      <p:bldP spid="7" grpId="0"/>
      <p:bldP spid="8" grpId="0"/>
      <p:bldP spid="10" grpId="0" animBg="1"/>
      <p:bldP spid="11" grpId="0"/>
      <p:bldP spid="1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283845" y="1337945"/>
            <a:ext cx="4877435" cy="5835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p>
            <a:pPr algn="l"/>
            <a:r>
              <a:rPr lang="en-US" altLang="x-none" sz="32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sym typeface="+mn-ea"/>
              </a:rPr>
              <a:t>(5)</a:t>
            </a:r>
            <a:r>
              <a:rPr lang="zh-CN" altLang="en-US" sz="32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sym typeface="+mn-ea"/>
              </a:rPr>
              <a:t>齐王纳谏，下令有三赏</a:t>
            </a:r>
            <a:endParaRPr lang="zh-CN" altLang="en-US" sz="3200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sym typeface="+mn-ea"/>
            </a:endParaRPr>
          </a:p>
        </p:txBody>
      </p:sp>
      <p:sp>
        <p:nvSpPr>
          <p:cNvPr id="5" name="左大括号 4"/>
          <p:cNvSpPr/>
          <p:nvPr/>
        </p:nvSpPr>
        <p:spPr>
          <a:xfrm>
            <a:off x="5322570" y="399415"/>
            <a:ext cx="321945" cy="2257425"/>
          </a:xfrm>
          <a:prstGeom prst="leftBrac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859780" y="363855"/>
            <a:ext cx="1088390" cy="5835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 algn="l"/>
            <a:r>
              <a:rPr lang="zh-CN" altLang="en-US" sz="3200" b="1" dirty="0">
                <a:latin typeface="Times New Roman" pitchFamily="18" charset="0"/>
                <a:sym typeface="+mn-ea"/>
              </a:rPr>
              <a:t>面刺  </a:t>
            </a:r>
            <a:endParaRPr lang="zh-CN" altLang="en-US" sz="3200"/>
          </a:p>
        </p:txBody>
      </p:sp>
      <p:sp>
        <p:nvSpPr>
          <p:cNvPr id="9" name="文本框 8"/>
          <p:cNvSpPr txBox="1"/>
          <p:nvPr/>
        </p:nvSpPr>
        <p:spPr>
          <a:xfrm>
            <a:off x="5893435" y="1270635"/>
            <a:ext cx="1055370" cy="5835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 algn="l"/>
            <a:r>
              <a:rPr lang="zh-CN" altLang="en-US" sz="3200" b="1" dirty="0">
                <a:latin typeface="Times New Roman" pitchFamily="18" charset="0"/>
                <a:sym typeface="+mn-ea"/>
              </a:rPr>
              <a:t>书谏</a:t>
            </a:r>
            <a:endParaRPr lang="zh-CN" altLang="en-US" sz="3200"/>
          </a:p>
        </p:txBody>
      </p:sp>
      <p:sp>
        <p:nvSpPr>
          <p:cNvPr id="10" name="文本框 9"/>
          <p:cNvSpPr txBox="1"/>
          <p:nvPr/>
        </p:nvSpPr>
        <p:spPr>
          <a:xfrm>
            <a:off x="5893435" y="2210435"/>
            <a:ext cx="1071245" cy="583565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p>
            <a:pPr algn="l"/>
            <a:r>
              <a:rPr lang="zh-CN" altLang="en-US" sz="3200" b="1" dirty="0">
                <a:solidFill>
                  <a:srgbClr val="C00000"/>
                </a:solidFill>
                <a:latin typeface="Times New Roman" pitchFamily="18" charset="0"/>
                <a:sym typeface="+mn-ea"/>
              </a:rPr>
              <a:t>谤讥</a:t>
            </a:r>
            <a:r>
              <a:rPr lang="zh-CN" altLang="en-US" sz="3200" b="1" dirty="0">
                <a:latin typeface="Times New Roman" pitchFamily="18" charset="0"/>
                <a:sym typeface="+mn-ea"/>
              </a:rPr>
              <a:t> </a:t>
            </a:r>
            <a:endParaRPr lang="zh-CN" altLang="en-US" sz="3200"/>
          </a:p>
        </p:txBody>
      </p:sp>
      <p:sp>
        <p:nvSpPr>
          <p:cNvPr id="11" name="右箭头 10"/>
          <p:cNvSpPr/>
          <p:nvPr/>
        </p:nvSpPr>
        <p:spPr>
          <a:xfrm>
            <a:off x="6964680" y="540385"/>
            <a:ext cx="979170" cy="2311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右箭头 11"/>
          <p:cNvSpPr/>
          <p:nvPr/>
        </p:nvSpPr>
        <p:spPr>
          <a:xfrm>
            <a:off x="6964680" y="2368550"/>
            <a:ext cx="979170" cy="26733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右箭头 12"/>
          <p:cNvSpPr/>
          <p:nvPr/>
        </p:nvSpPr>
        <p:spPr>
          <a:xfrm>
            <a:off x="6948170" y="1430020"/>
            <a:ext cx="979170" cy="26543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7943850" y="399415"/>
            <a:ext cx="999490" cy="5835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p>
            <a:pPr algn="l"/>
            <a:r>
              <a:rPr lang="zh-CN" altLang="en-US" sz="3200" b="1" dirty="0">
                <a:solidFill>
                  <a:srgbClr val="C00000"/>
                </a:solidFill>
                <a:latin typeface="Times New Roman" pitchFamily="18" charset="0"/>
                <a:sym typeface="+mn-ea"/>
              </a:rPr>
              <a:t>上赏</a:t>
            </a:r>
            <a:endParaRPr lang="zh-CN" altLang="en-US" sz="3200" b="1" dirty="0">
              <a:solidFill>
                <a:srgbClr val="C00000"/>
              </a:solidFill>
              <a:latin typeface="Times New Roman" pitchFamily="18" charset="0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943850" y="1271270"/>
            <a:ext cx="999490" cy="5835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p>
            <a:pPr algn="l"/>
            <a:r>
              <a:rPr lang="zh-CN" altLang="en-US" sz="3200" b="1" dirty="0">
                <a:latin typeface="Times New Roman" pitchFamily="18" charset="0"/>
                <a:sym typeface="+mn-ea"/>
              </a:rPr>
              <a:t>中赏</a:t>
            </a:r>
            <a:endParaRPr lang="zh-CN" altLang="en-US" sz="3200" b="1" dirty="0">
              <a:latin typeface="Times New Roman" pitchFamily="18" charset="0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943850" y="2210435"/>
            <a:ext cx="999490" cy="58356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p>
            <a:pPr algn="l"/>
            <a:r>
              <a:rPr lang="zh-CN" altLang="en-US" sz="3200" b="1" dirty="0">
                <a:latin typeface="Times New Roman" pitchFamily="18" charset="0"/>
                <a:sym typeface="+mn-ea"/>
              </a:rPr>
              <a:t>下赏</a:t>
            </a:r>
            <a:endParaRPr lang="zh-CN" altLang="en-US" sz="3200"/>
          </a:p>
        </p:txBody>
      </p:sp>
      <p:sp>
        <p:nvSpPr>
          <p:cNvPr id="17" name="文本框 16"/>
          <p:cNvSpPr txBox="1"/>
          <p:nvPr/>
        </p:nvSpPr>
        <p:spPr>
          <a:xfrm>
            <a:off x="198755" y="4478020"/>
            <a:ext cx="5694680" cy="58356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p>
            <a:pPr algn="l"/>
            <a:r>
              <a:rPr lang="zh-CN" altLang="en-US" sz="3200" b="1" dirty="0">
                <a:latin typeface="Times New Roman" pitchFamily="18" charset="0"/>
                <a:sym typeface="+mn-ea"/>
              </a:rPr>
              <a:t>（</a:t>
            </a:r>
            <a:r>
              <a:rPr lang="en-US" altLang="x-none" sz="3200" b="1" dirty="0">
                <a:latin typeface="Times New Roman" pitchFamily="18" charset="0"/>
                <a:sym typeface="+mn-ea"/>
              </a:rPr>
              <a:t>6</a:t>
            </a:r>
            <a:r>
              <a:rPr lang="zh-CN" altLang="en-US" sz="3200" b="1" dirty="0">
                <a:latin typeface="Times New Roman" pitchFamily="18" charset="0"/>
                <a:sym typeface="+mn-ea"/>
              </a:rPr>
              <a:t>）纳谏之后，齐国有三变：</a:t>
            </a:r>
            <a:endParaRPr lang="zh-CN" altLang="en-US" sz="3200"/>
          </a:p>
        </p:txBody>
      </p:sp>
      <p:sp>
        <p:nvSpPr>
          <p:cNvPr id="18" name="文本框 17"/>
          <p:cNvSpPr txBox="1"/>
          <p:nvPr/>
        </p:nvSpPr>
        <p:spPr>
          <a:xfrm>
            <a:off x="6481445" y="3554730"/>
            <a:ext cx="661670" cy="58356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 algn="l"/>
            <a:r>
              <a:rPr lang="zh-CN" altLang="en-US" sz="3200" b="1" dirty="0">
                <a:latin typeface="Times New Roman" pitchFamily="18" charset="0"/>
                <a:sym typeface="+mn-ea"/>
              </a:rPr>
              <a:t>初 </a:t>
            </a:r>
            <a:endParaRPr lang="zh-CN" altLang="en-US" sz="3200"/>
          </a:p>
        </p:txBody>
      </p:sp>
      <p:sp>
        <p:nvSpPr>
          <p:cNvPr id="19" name="文本框 18"/>
          <p:cNvSpPr txBox="1"/>
          <p:nvPr/>
        </p:nvSpPr>
        <p:spPr>
          <a:xfrm>
            <a:off x="6481445" y="4478020"/>
            <a:ext cx="999490" cy="58356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p>
            <a:pPr algn="l"/>
            <a:r>
              <a:rPr lang="zh-CN" altLang="en-US" sz="3200" b="1" dirty="0">
                <a:latin typeface="Times New Roman" pitchFamily="18" charset="0"/>
                <a:sym typeface="+mn-ea"/>
              </a:rPr>
              <a:t>数月</a:t>
            </a:r>
            <a:endParaRPr lang="zh-CN" altLang="en-US" sz="3200"/>
          </a:p>
        </p:txBody>
      </p:sp>
      <p:sp>
        <p:nvSpPr>
          <p:cNvPr id="20" name="文本框 19"/>
          <p:cNvSpPr txBox="1"/>
          <p:nvPr/>
        </p:nvSpPr>
        <p:spPr>
          <a:xfrm>
            <a:off x="6481445" y="5402580"/>
            <a:ext cx="999490" cy="5835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p>
            <a:pPr algn="l"/>
            <a:r>
              <a:rPr lang="zh-CN" altLang="en-US" sz="3200" b="1" dirty="0">
                <a:latin typeface="Times New Roman" pitchFamily="18" charset="0"/>
                <a:sym typeface="+mn-ea"/>
              </a:rPr>
              <a:t>期年</a:t>
            </a:r>
            <a:endParaRPr lang="zh-CN" altLang="en-US" sz="3200"/>
          </a:p>
        </p:txBody>
      </p:sp>
      <p:sp>
        <p:nvSpPr>
          <p:cNvPr id="21" name="右箭头 20"/>
          <p:cNvSpPr/>
          <p:nvPr/>
        </p:nvSpPr>
        <p:spPr>
          <a:xfrm>
            <a:off x="7480935" y="3731260"/>
            <a:ext cx="979170" cy="2311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右箭头 21"/>
          <p:cNvSpPr/>
          <p:nvPr/>
        </p:nvSpPr>
        <p:spPr>
          <a:xfrm>
            <a:off x="7595235" y="4629785"/>
            <a:ext cx="979170" cy="28003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右箭头 22"/>
          <p:cNvSpPr/>
          <p:nvPr/>
        </p:nvSpPr>
        <p:spPr>
          <a:xfrm>
            <a:off x="7595235" y="5579110"/>
            <a:ext cx="979170" cy="2311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8681085" y="3555365"/>
            <a:ext cx="2019935" cy="5835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p>
            <a:pPr algn="l"/>
            <a:r>
              <a:rPr lang="zh-CN" altLang="en-US" sz="3200" b="1" dirty="0">
                <a:latin typeface="Times New Roman" pitchFamily="18" charset="0"/>
                <a:sym typeface="+mn-ea"/>
              </a:rPr>
              <a:t>门庭 若市</a:t>
            </a:r>
            <a:endParaRPr lang="zh-CN" altLang="en-US" sz="3200"/>
          </a:p>
        </p:txBody>
      </p:sp>
      <p:sp>
        <p:nvSpPr>
          <p:cNvPr id="25" name="文本框 24"/>
          <p:cNvSpPr txBox="1"/>
          <p:nvPr/>
        </p:nvSpPr>
        <p:spPr>
          <a:xfrm>
            <a:off x="8783320" y="4478020"/>
            <a:ext cx="1816100" cy="58356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p>
            <a:r>
              <a:rPr lang="zh-CN" altLang="en-US" sz="3200" b="1"/>
              <a:t>时时间进</a:t>
            </a:r>
            <a:endParaRPr lang="zh-CN" altLang="en-US" sz="3200" b="1"/>
          </a:p>
        </p:txBody>
      </p:sp>
      <p:sp>
        <p:nvSpPr>
          <p:cNvPr id="26" name="文本框 25"/>
          <p:cNvSpPr txBox="1"/>
          <p:nvPr/>
        </p:nvSpPr>
        <p:spPr>
          <a:xfrm>
            <a:off x="8865870" y="5334635"/>
            <a:ext cx="1816100" cy="58356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p>
            <a:r>
              <a:rPr lang="zh-CN" altLang="en-US" sz="3200" b="1"/>
              <a:t>无可进者</a:t>
            </a:r>
            <a:endParaRPr lang="zh-CN" altLang="en-US" sz="3200" b="1"/>
          </a:p>
        </p:txBody>
      </p:sp>
      <p:sp>
        <p:nvSpPr>
          <p:cNvPr id="27" name="左大括号 26"/>
          <p:cNvSpPr/>
          <p:nvPr/>
        </p:nvSpPr>
        <p:spPr>
          <a:xfrm>
            <a:off x="6057900" y="3731260"/>
            <a:ext cx="424180" cy="207962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6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9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8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8" grpId="0" animBg="1"/>
      <p:bldP spid="11" grpId="0" animBg="1"/>
      <p:bldP spid="14" grpId="0" animBg="1"/>
      <p:bldP spid="9" grpId="0" animBg="1"/>
      <p:bldP spid="13" grpId="0" animBg="1"/>
      <p:bldP spid="15" grpId="0" animBg="1"/>
      <p:bldP spid="10" grpId="0" animBg="1"/>
      <p:bldP spid="12" grpId="0" animBg="1"/>
      <p:bldP spid="16" grpId="0" animBg="1"/>
      <p:bldP spid="17" grpId="0" animBg="1"/>
      <p:bldP spid="27" grpId="0" animBg="1"/>
      <p:bldP spid="18" grpId="0" animBg="1"/>
      <p:bldP spid="21" grpId="0" animBg="1"/>
      <p:bldP spid="19" grpId="0" animBg="1"/>
      <p:bldP spid="22" grpId="0" animBg="1"/>
      <p:bldP spid="25" grpId="0" animBg="1"/>
      <p:bldP spid="20" grpId="0" animBg="1"/>
      <p:bldP spid="23" grpId="0" animBg="1"/>
      <p:bldP spid="24" grpId="0" animBg="1"/>
      <p:bldP spid="2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流程图: 过程 1"/>
          <p:cNvSpPr/>
          <p:nvPr/>
        </p:nvSpPr>
        <p:spPr>
          <a:xfrm>
            <a:off x="385445" y="212090"/>
            <a:ext cx="4322445" cy="88011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7200" b="1">
                <a:solidFill>
                  <a:srgbClr val="FF0000"/>
                </a:solidFill>
              </a:rPr>
              <a:t>文章主旨</a:t>
            </a:r>
            <a:endParaRPr lang="zh-CN" altLang="en-US" sz="7200" b="1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94360" y="2093595"/>
            <a:ext cx="11003280" cy="22453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3200"/>
              <a:t>      </a:t>
            </a:r>
            <a:r>
              <a:rPr lang="zh-CN" altLang="en-US" sz="3600" b="1">
                <a:solidFill>
                  <a:srgbClr val="C00000"/>
                </a:solidFill>
              </a:rPr>
              <a:t>本文通过邹忌自己家庭亲友间的事情和切身感受，</a:t>
            </a:r>
            <a:endParaRPr lang="zh-CN" altLang="en-US" sz="3600" b="1">
              <a:solidFill>
                <a:srgbClr val="C00000"/>
              </a:solidFill>
            </a:endParaRPr>
          </a:p>
          <a:p>
            <a:r>
              <a:rPr lang="zh-CN" altLang="en-US" sz="3600" b="1">
                <a:solidFill>
                  <a:srgbClr val="C00000"/>
                </a:solidFill>
              </a:rPr>
              <a:t>讽劝齐王纳谏除蔽，从而说明国君必须广开言路，采</a:t>
            </a:r>
            <a:endParaRPr lang="zh-CN" altLang="en-US" sz="3600" b="1">
              <a:solidFill>
                <a:srgbClr val="C00000"/>
              </a:solidFill>
            </a:endParaRPr>
          </a:p>
          <a:p>
            <a:r>
              <a:rPr lang="zh-CN" altLang="en-US" sz="3600" b="1">
                <a:solidFill>
                  <a:srgbClr val="C00000"/>
                </a:solidFill>
              </a:rPr>
              <a:t>纳各方面的批评建议，兴利除弊，才可以兴国。</a:t>
            </a:r>
            <a:endParaRPr lang="zh-CN" altLang="en-US" sz="3600" b="1">
              <a:solidFill>
                <a:srgbClr val="C00000"/>
              </a:solidFill>
            </a:endParaRPr>
          </a:p>
          <a:p>
            <a:endParaRPr lang="zh-CN" altLang="en-US" sz="3200" b="1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267970" y="263525"/>
            <a:ext cx="9977120" cy="829945"/>
          </a:xfrm>
          <a:prstGeom prst="rect">
            <a:avLst/>
          </a:pr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none" rtlCol="0">
            <a:spAutoFit/>
          </a:bodyPr>
          <a:p>
            <a:r>
              <a:rPr lang="zh-CN" altLang="en-US" sz="4800" b="1" i="1">
                <a:solidFill>
                  <a:srgbClr val="0070C0"/>
                </a:solidFill>
              </a:rPr>
              <a:t>这个故事说明了一个什么样的道理？</a:t>
            </a:r>
            <a:endParaRPr lang="zh-CN" altLang="en-US" sz="4800" b="1" i="1">
              <a:solidFill>
                <a:srgbClr val="0070C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54050" y="1489075"/>
            <a:ext cx="11201400" cy="2861310"/>
          </a:xfrm>
          <a:prstGeom prst="rect">
            <a:avLst/>
          </a:prstGeom>
          <a:pattFill prst="pct25">
            <a:fgClr>
              <a:schemeClr val="accent1"/>
            </a:fgClr>
            <a:bgClr>
              <a:schemeClr val="bg1"/>
            </a:bgClr>
          </a:pattFill>
        </p:spPr>
        <p:txBody>
          <a:bodyPr wrap="none" rtlCol="0">
            <a:spAutoFit/>
          </a:bodyPr>
          <a:p>
            <a:r>
              <a:rPr lang="en-US" altLang="zh-CN" sz="3600"/>
              <a:t>   </a:t>
            </a:r>
            <a:r>
              <a:rPr lang="en-US" altLang="zh-CN" sz="3600" b="1"/>
              <a:t> </a:t>
            </a:r>
            <a:r>
              <a:rPr lang="zh-CN" altLang="en-US" sz="3600" b="1">
                <a:solidFill>
                  <a:srgbClr val="FF0000"/>
                </a:solidFill>
              </a:rPr>
              <a:t>一个人在受蒙蔽的情况下，是不可能正确认识自己</a:t>
            </a:r>
            <a:endParaRPr lang="zh-CN" altLang="en-US" sz="3600" b="1">
              <a:solidFill>
                <a:srgbClr val="FF0000"/>
              </a:solidFill>
            </a:endParaRPr>
          </a:p>
          <a:p>
            <a:r>
              <a:rPr lang="zh-CN" altLang="zh-CN" sz="3600" b="1">
                <a:solidFill>
                  <a:srgbClr val="FF0000"/>
                </a:solidFill>
              </a:rPr>
              <a:t>和客观事物的。作为领导，更要时刻保持清醒的头脑，</a:t>
            </a:r>
            <a:endParaRPr lang="zh-CN" altLang="zh-CN" sz="3600" b="1">
              <a:solidFill>
                <a:srgbClr val="FF0000"/>
              </a:solidFill>
            </a:endParaRPr>
          </a:p>
          <a:p>
            <a:r>
              <a:rPr lang="zh-CN" altLang="zh-CN" sz="3600" b="1">
                <a:solidFill>
                  <a:srgbClr val="FF0000"/>
                </a:solidFill>
              </a:rPr>
              <a:t>防止被一些表面现象所迷惑；不要偏听偏信，要广泛</a:t>
            </a:r>
            <a:endParaRPr lang="zh-CN" altLang="zh-CN" sz="3600" b="1">
              <a:solidFill>
                <a:srgbClr val="FF0000"/>
              </a:solidFill>
            </a:endParaRPr>
          </a:p>
          <a:p>
            <a:r>
              <a:rPr lang="zh-CN" altLang="zh-CN" sz="3600" b="1">
                <a:solidFill>
                  <a:srgbClr val="FF0000"/>
                </a:solidFill>
              </a:rPr>
              <a:t>听取人们的批批评意见，对于奉承的话要保持警惕，</a:t>
            </a:r>
            <a:endParaRPr lang="zh-CN" altLang="zh-CN" sz="3600" b="1">
              <a:solidFill>
                <a:srgbClr val="FF0000"/>
              </a:solidFill>
            </a:endParaRPr>
          </a:p>
          <a:p>
            <a:r>
              <a:rPr lang="zh-CN" altLang="zh-CN" sz="3600" b="1">
                <a:solidFill>
                  <a:srgbClr val="FF0000"/>
                </a:solidFill>
              </a:rPr>
              <a:t>及时发现和改正自己 的缺点错误，不犯或少犯错误。</a:t>
            </a:r>
            <a:endParaRPr lang="zh-CN" altLang="zh-CN" sz="36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7" name="图片 8194" descr="JSK16-0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245" y="-33655"/>
            <a:ext cx="12081510" cy="71266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8" name="文本框 8195"/>
          <p:cNvSpPr txBox="1"/>
          <p:nvPr/>
        </p:nvSpPr>
        <p:spPr>
          <a:xfrm>
            <a:off x="2332990" y="1407160"/>
            <a:ext cx="7525385" cy="3784600"/>
          </a:xfrm>
          <a:prstGeom prst="rect">
            <a:avLst/>
          </a:prstGeom>
          <a:noFill/>
          <a:ln w="28575">
            <a:noFill/>
          </a:ln>
        </p:spPr>
        <p:txBody>
          <a:bodyPr wrap="square" anchor="t">
            <a:spAutoFit/>
          </a:bodyPr>
          <a:p>
            <a:pPr algn="ctr"/>
            <a:r>
              <a:rPr lang="zh-CN" altLang="en-US" sz="4800" dirty="0">
                <a:solidFill>
                  <a:srgbClr val="FF0000"/>
                </a:solidFill>
                <a:latin typeface="Times New Roman" pitchFamily="18" charset="0"/>
                <a:ea typeface="隶书" pitchFamily="49" charset="-122"/>
              </a:rPr>
              <a:t>以铜为镜</a:t>
            </a:r>
            <a:r>
              <a:rPr lang="en-US" altLang="zh-CN" sz="4800" dirty="0">
                <a:solidFill>
                  <a:srgbClr val="FF0000"/>
                </a:solidFill>
                <a:latin typeface="Times New Roman" pitchFamily="18" charset="0"/>
                <a:ea typeface="隶书" pitchFamily="49" charset="-122"/>
              </a:rPr>
              <a:t>,</a:t>
            </a:r>
            <a:r>
              <a:rPr lang="zh-CN" altLang="en-US" sz="4800" dirty="0">
                <a:solidFill>
                  <a:srgbClr val="FF0000"/>
                </a:solidFill>
                <a:latin typeface="Times New Roman" pitchFamily="18" charset="0"/>
                <a:ea typeface="隶书" pitchFamily="49" charset="-122"/>
              </a:rPr>
              <a:t>可以正衣冠</a:t>
            </a:r>
            <a:r>
              <a:rPr lang="en-US" altLang="zh-CN" sz="4800">
                <a:solidFill>
                  <a:srgbClr val="FF0000"/>
                </a:solidFill>
                <a:latin typeface="Times New Roman" pitchFamily="18" charset="0"/>
                <a:ea typeface="隶书" pitchFamily="49" charset="-122"/>
              </a:rPr>
              <a:t>;</a:t>
            </a:r>
            <a:endParaRPr lang="en-US" altLang="zh-CN" sz="4800">
              <a:solidFill>
                <a:srgbClr val="FF0000"/>
              </a:solidFill>
              <a:latin typeface="Times New Roman" pitchFamily="18" charset="0"/>
              <a:ea typeface="隶书" pitchFamily="49" charset="-122"/>
            </a:endParaRPr>
          </a:p>
          <a:p>
            <a:pPr algn="ctr"/>
            <a:r>
              <a:rPr lang="zh-CN" altLang="en-US" sz="4800" dirty="0">
                <a:solidFill>
                  <a:srgbClr val="FF0000"/>
                </a:solidFill>
                <a:latin typeface="Times New Roman" pitchFamily="18" charset="0"/>
                <a:ea typeface="隶书" pitchFamily="49" charset="-122"/>
              </a:rPr>
              <a:t>以史为镜</a:t>
            </a:r>
            <a:r>
              <a:rPr lang="en-US" altLang="zh-CN" sz="4800" dirty="0">
                <a:solidFill>
                  <a:srgbClr val="FF0000"/>
                </a:solidFill>
                <a:latin typeface="Times New Roman" pitchFamily="18" charset="0"/>
                <a:ea typeface="隶书" pitchFamily="49" charset="-122"/>
              </a:rPr>
              <a:t>,</a:t>
            </a:r>
            <a:r>
              <a:rPr lang="zh-CN" altLang="en-US" sz="4800" dirty="0">
                <a:solidFill>
                  <a:srgbClr val="FF0000"/>
                </a:solidFill>
                <a:latin typeface="Times New Roman" pitchFamily="18" charset="0"/>
                <a:ea typeface="隶书" pitchFamily="49" charset="-122"/>
              </a:rPr>
              <a:t>可以知兴亡</a:t>
            </a:r>
            <a:r>
              <a:rPr lang="en-US" altLang="zh-CN" sz="4800">
                <a:solidFill>
                  <a:srgbClr val="FF0000"/>
                </a:solidFill>
                <a:latin typeface="Times New Roman" pitchFamily="18" charset="0"/>
                <a:ea typeface="隶书" pitchFamily="49" charset="-122"/>
              </a:rPr>
              <a:t>;</a:t>
            </a:r>
            <a:endParaRPr lang="en-US" altLang="zh-CN" sz="4800">
              <a:solidFill>
                <a:srgbClr val="FF0000"/>
              </a:solidFill>
              <a:latin typeface="Times New Roman" pitchFamily="18" charset="0"/>
              <a:ea typeface="隶书" pitchFamily="49" charset="-122"/>
            </a:endParaRPr>
          </a:p>
          <a:p>
            <a:pPr algn="ctr"/>
            <a:r>
              <a:rPr lang="zh-CN" altLang="en-US" sz="4800" dirty="0">
                <a:solidFill>
                  <a:srgbClr val="FF0000"/>
                </a:solidFill>
                <a:latin typeface="Times New Roman" pitchFamily="18" charset="0"/>
                <a:ea typeface="隶书" pitchFamily="49" charset="-122"/>
              </a:rPr>
              <a:t> 以人为镜</a:t>
            </a:r>
            <a:r>
              <a:rPr lang="en-US" altLang="zh-CN" sz="4800" dirty="0">
                <a:solidFill>
                  <a:srgbClr val="FF0000"/>
                </a:solidFill>
                <a:latin typeface="Times New Roman" pitchFamily="18" charset="0"/>
                <a:ea typeface="隶书" pitchFamily="49" charset="-122"/>
              </a:rPr>
              <a:t>,</a:t>
            </a:r>
            <a:r>
              <a:rPr lang="zh-CN" altLang="en-US" sz="4800" dirty="0">
                <a:solidFill>
                  <a:srgbClr val="FF0000"/>
                </a:solidFill>
                <a:latin typeface="Times New Roman" pitchFamily="18" charset="0"/>
                <a:ea typeface="隶书" pitchFamily="49" charset="-122"/>
              </a:rPr>
              <a:t>可以明得失</a:t>
            </a:r>
            <a:r>
              <a:rPr lang="en-US" altLang="zh-CN" sz="4800">
                <a:solidFill>
                  <a:srgbClr val="FF0000"/>
                </a:solidFill>
                <a:latin typeface="Times New Roman" pitchFamily="18" charset="0"/>
                <a:ea typeface="隶书" pitchFamily="49" charset="-122"/>
              </a:rPr>
              <a:t>.”</a:t>
            </a:r>
            <a:endParaRPr lang="en-US" altLang="zh-CN" sz="4800">
              <a:solidFill>
                <a:srgbClr val="FF0000"/>
              </a:solidFill>
              <a:latin typeface="Times New Roman" pitchFamily="18" charset="0"/>
              <a:ea typeface="隶书" pitchFamily="49" charset="-122"/>
            </a:endParaRPr>
          </a:p>
          <a:p>
            <a:r>
              <a:rPr lang="en-US" altLang="zh-CN" sz="4800" dirty="0">
                <a:solidFill>
                  <a:srgbClr val="FF0000"/>
                </a:solidFill>
                <a:latin typeface="Times New Roman" pitchFamily="18" charset="0"/>
                <a:ea typeface="隶书" pitchFamily="49" charset="-122"/>
              </a:rPr>
              <a:t>                      ----</a:t>
            </a:r>
            <a:r>
              <a:rPr lang="zh-CN" altLang="en-US" sz="4800" dirty="0">
                <a:solidFill>
                  <a:srgbClr val="FF0000"/>
                </a:solidFill>
                <a:latin typeface="Times New Roman" pitchFamily="18" charset="0"/>
                <a:ea typeface="隶书" pitchFamily="49" charset="-122"/>
              </a:rPr>
              <a:t>唐太宗（对魏征的评价）</a:t>
            </a:r>
            <a:endParaRPr lang="zh-CN" altLang="en-US" sz="4800" dirty="0">
              <a:solidFill>
                <a:srgbClr val="FF0000"/>
              </a:solidFill>
              <a:latin typeface="Times New Roman" pitchFamily="18" charset="0"/>
              <a:ea typeface="隶书" pitchFamily="49" charset="-122"/>
            </a:endParaRPr>
          </a:p>
        </p:txBody>
      </p:sp>
      <p:sp>
        <p:nvSpPr>
          <p:cNvPr id="4099" name="文本框 8196"/>
          <p:cNvSpPr txBox="1"/>
          <p:nvPr/>
        </p:nvSpPr>
        <p:spPr>
          <a:xfrm>
            <a:off x="2208213" y="6216650"/>
            <a:ext cx="7127875" cy="368300"/>
          </a:xfrm>
          <a:prstGeom prst="rect">
            <a:avLst/>
          </a:prstGeom>
          <a:noFill/>
          <a:ln w="28575">
            <a:noFill/>
          </a:ln>
        </p:spPr>
        <p:txBody>
          <a:bodyPr anchor="t">
            <a:spAutoFit/>
          </a:bodyPr>
          <a:p>
            <a:pPr algn="ctr"/>
            <a:endParaRPr lang="zh-CN" altLang="zh-CN" dirty="0">
              <a:solidFill>
                <a:schemeClr val="bg1"/>
              </a:solidFill>
              <a:latin typeface="Times New Roman" pitchFamily="18" charset="0"/>
              <a:ea typeface="隶书" pitchFamily="49" charset="-122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69545" y="364490"/>
            <a:ext cx="798195" cy="412115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eaVert" wrap="square" rtlCol="0">
            <a:spAutoFit/>
          </a:bodyPr>
          <a:p>
            <a:r>
              <a:rPr lang="en-US" altLang="zh-CN" sz="4000"/>
              <a:t>    </a:t>
            </a:r>
            <a:r>
              <a:rPr lang="zh-CN" altLang="en-US" sz="4000" b="1">
                <a:solidFill>
                  <a:srgbClr val="0070C0"/>
                </a:solidFill>
              </a:rPr>
              <a:t>反  面  事  例</a:t>
            </a:r>
            <a:endParaRPr lang="zh-CN" altLang="en-US" sz="4000" b="1">
              <a:solidFill>
                <a:srgbClr val="0070C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11960" y="582295"/>
            <a:ext cx="9824720" cy="107632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3200" b="1">
                <a:solidFill>
                  <a:srgbClr val="002060"/>
                </a:solidFill>
              </a:rPr>
              <a:t>1</a:t>
            </a:r>
            <a:r>
              <a:rPr lang="zh-CN" altLang="en-US" sz="3200" b="1">
                <a:solidFill>
                  <a:srgbClr val="002060"/>
                </a:solidFill>
              </a:rPr>
              <a:t>商朝的大臣比干，他力谏商纣王不要虐待人民，被商</a:t>
            </a:r>
            <a:endParaRPr lang="zh-CN" altLang="en-US" sz="3200" b="1">
              <a:solidFill>
                <a:srgbClr val="002060"/>
              </a:solidFill>
            </a:endParaRPr>
          </a:p>
          <a:p>
            <a:r>
              <a:rPr lang="zh-CN" altLang="en-US" sz="3200" b="1">
                <a:solidFill>
                  <a:srgbClr val="002060"/>
                </a:solidFill>
              </a:rPr>
              <a:t>  纣王剖心而死</a:t>
            </a:r>
            <a:r>
              <a:rPr lang="en-US" altLang="zh-CN" sz="3200" b="1">
                <a:solidFill>
                  <a:srgbClr val="002060"/>
                </a:solidFill>
              </a:rPr>
              <a:t>.</a:t>
            </a:r>
            <a:endParaRPr lang="en-US" altLang="zh-CN" sz="3200" b="1">
              <a:solidFill>
                <a:srgbClr val="00206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11960" y="1933575"/>
            <a:ext cx="9824720" cy="156845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3200" b="1">
                <a:solidFill>
                  <a:srgbClr val="00B0F0"/>
                </a:solidFill>
              </a:rPr>
              <a:t>2</a:t>
            </a:r>
            <a:r>
              <a:rPr lang="zh-CN" altLang="en-US" sz="3200" b="1">
                <a:solidFill>
                  <a:srgbClr val="00B0F0"/>
                </a:solidFill>
              </a:rPr>
              <a:t>春秋时吴国的大臣伍子胥，他劝吴王夫差杀死越王勾</a:t>
            </a:r>
            <a:endParaRPr lang="zh-CN" altLang="en-US" sz="3200" b="1">
              <a:solidFill>
                <a:srgbClr val="00B0F0"/>
              </a:solidFill>
            </a:endParaRPr>
          </a:p>
          <a:p>
            <a:r>
              <a:rPr lang="zh-CN" altLang="en-US" sz="3200" b="1">
                <a:solidFill>
                  <a:srgbClr val="00B0F0"/>
                </a:solidFill>
              </a:rPr>
              <a:t>  践，以免后患，吴王不听，他坚决同吴王争论，最后</a:t>
            </a:r>
            <a:endParaRPr lang="zh-CN" altLang="en-US" sz="3200" b="1">
              <a:solidFill>
                <a:srgbClr val="00B0F0"/>
              </a:solidFill>
            </a:endParaRPr>
          </a:p>
          <a:p>
            <a:r>
              <a:rPr lang="zh-CN" altLang="en-US" sz="3200" b="1">
                <a:solidFill>
                  <a:srgbClr val="00B0F0"/>
                </a:solidFill>
              </a:rPr>
              <a:t>  被迫自杀。</a:t>
            </a:r>
            <a:endParaRPr lang="zh-CN" altLang="en-US" sz="3200" b="1">
              <a:solidFill>
                <a:srgbClr val="00B0F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20215" y="3502025"/>
            <a:ext cx="9816465" cy="255333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3200"/>
              <a:t>3</a:t>
            </a:r>
            <a:r>
              <a:rPr lang="zh-CN" altLang="en-US" sz="3200" b="1"/>
              <a:t>西周厉王，暴虐无道，残酷地压迫人民，激起人民的</a:t>
            </a:r>
            <a:endParaRPr lang="zh-CN" altLang="en-US" sz="3200" b="1"/>
          </a:p>
          <a:p>
            <a:r>
              <a:rPr lang="zh-CN" altLang="en-US" sz="3200" b="1"/>
              <a:t>  强烈不满。他的大臣召公劝谏周厉王说，为政必须注</a:t>
            </a:r>
            <a:endParaRPr lang="zh-CN" altLang="en-US" sz="3200" b="1"/>
          </a:p>
          <a:p>
            <a:r>
              <a:rPr lang="zh-CN" altLang="en-US" sz="3200" b="1"/>
              <a:t>  意老百姓的意见，</a:t>
            </a:r>
            <a:r>
              <a:rPr lang="en-US" altLang="zh-CN" sz="3200" b="1"/>
              <a:t>“</a:t>
            </a:r>
            <a:r>
              <a:rPr lang="zh-CN" altLang="en-US" sz="3200" b="1"/>
              <a:t>防民之口，甚于防川</a:t>
            </a:r>
            <a:r>
              <a:rPr lang="en-US" altLang="zh-CN" sz="3200" b="1"/>
              <a:t>”</a:t>
            </a:r>
            <a:r>
              <a:rPr lang="zh-CN" altLang="en-US" sz="3200" b="1"/>
              <a:t>。西周厉</a:t>
            </a:r>
            <a:endParaRPr lang="zh-CN" altLang="en-US" sz="3200" b="1"/>
          </a:p>
          <a:p>
            <a:r>
              <a:rPr lang="zh-CN" altLang="en-US" sz="3200" b="1"/>
              <a:t>  王不听召公的劝告，终于激起民愤，被人民流放到边</a:t>
            </a:r>
            <a:endParaRPr lang="zh-CN" altLang="en-US" sz="3200" b="1"/>
          </a:p>
          <a:p>
            <a:r>
              <a:rPr lang="zh-CN" altLang="en-US" sz="3200" b="1"/>
              <a:t>  远地区。</a:t>
            </a:r>
            <a:endParaRPr lang="zh-CN" altLang="en-US" sz="3200" b="1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9" name="矩形 13314"/>
          <p:cNvSpPr/>
          <p:nvPr/>
        </p:nvSpPr>
        <p:spPr>
          <a:xfrm>
            <a:off x="1606550" y="109220"/>
            <a:ext cx="426466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spcBef>
                <a:spcPct val="0"/>
              </a:spcBef>
            </a:pPr>
            <a:r>
              <a:rPr lang="en-US" altLang="zh-CN" sz="4000" b="1" dirty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</a:rPr>
              <a:t>《</a:t>
            </a:r>
            <a:r>
              <a:rPr lang="zh-CN" altLang="en-US" sz="4000" b="1" dirty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</a:rPr>
              <a:t>战国策</a:t>
            </a:r>
            <a:r>
              <a:rPr lang="en-US" altLang="zh-CN" sz="4000" b="1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</a:rPr>
              <a:t>》</a:t>
            </a:r>
            <a:r>
              <a:rPr lang="zh-CN" altLang="en-US" sz="4000" b="1" i="1" dirty="0">
                <a:solidFill>
                  <a:srgbClr val="00FF00"/>
                </a:solidFill>
                <a:latin typeface="Times New Roman" pitchFamily="18" charset="0"/>
                <a:ea typeface="宋体" panose="02010600030101010101" pitchFamily="2" charset="-122"/>
              </a:rPr>
              <a:t>简介</a:t>
            </a:r>
            <a:r>
              <a:rPr lang="zh-CN" altLang="en-US" sz="4000" dirty="0">
                <a:solidFill>
                  <a:srgbClr val="00FF00"/>
                </a:solidFill>
                <a:latin typeface="Times New Roman" pitchFamily="18" charset="0"/>
                <a:ea typeface="宋体" panose="02010600030101010101" pitchFamily="2" charset="-122"/>
              </a:rPr>
              <a:t>：</a:t>
            </a:r>
            <a:endParaRPr lang="zh-CN" altLang="en-US" sz="4000" dirty="0">
              <a:solidFill>
                <a:srgbClr val="00FF00"/>
              </a:solidFill>
              <a:latin typeface="Times New Roman" pitchFamily="18" charset="0"/>
              <a:ea typeface="宋体" panose="02010600030101010101" pitchFamily="2" charset="-122"/>
            </a:endParaRPr>
          </a:p>
        </p:txBody>
      </p:sp>
      <p:pic>
        <p:nvPicPr>
          <p:cNvPr id="5" name="图片 4" descr="A000220150908B25PPI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075" y="-95250"/>
            <a:ext cx="3203575" cy="217043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80390" y="963295"/>
            <a:ext cx="11030585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/>
              <a:t>                      </a:t>
            </a:r>
            <a:r>
              <a:rPr lang="zh-CN" altLang="zh-CN" sz="2800" b="1">
                <a:solidFill>
                  <a:srgbClr val="00B0F0"/>
                </a:solidFill>
              </a:rPr>
              <a:t>《战国策》是战国末年和秦汉年间编集的一部重要的</a:t>
            </a:r>
            <a:endParaRPr lang="zh-CN" altLang="zh-CN" sz="2800" b="1">
              <a:solidFill>
                <a:srgbClr val="00B0F0"/>
              </a:solidFill>
            </a:endParaRPr>
          </a:p>
          <a:p>
            <a:r>
              <a:rPr lang="zh-CN" altLang="zh-CN" sz="2800" b="1">
                <a:solidFill>
                  <a:srgbClr val="00B0F0"/>
                </a:solidFill>
              </a:rPr>
              <a:t>                   历史著作，也是一部重要的散文集。作者已不可考，最初有《国策》《国事》《短长》《事语》《长书》《修书》等名称。</a:t>
            </a:r>
            <a:endParaRPr lang="zh-CN" altLang="zh-CN" sz="2800" b="1">
              <a:solidFill>
                <a:srgbClr val="00B0F0"/>
              </a:solidFill>
            </a:endParaRPr>
          </a:p>
          <a:p>
            <a:r>
              <a:rPr lang="zh-CN" altLang="zh-CN" sz="2800" b="1">
                <a:solidFill>
                  <a:srgbClr val="00B0F0"/>
                </a:solidFill>
              </a:rPr>
              <a:t>经过汉代刘向整理编辑，始定名为《战国策》</a:t>
            </a:r>
            <a:r>
              <a:rPr lang="en-US" altLang="zh-CN" sz="2800" b="1">
                <a:solidFill>
                  <a:srgbClr val="00B0F0"/>
                </a:solidFill>
              </a:rPr>
              <a:t>.</a:t>
            </a:r>
            <a:endParaRPr lang="en-US" altLang="zh-CN" sz="2800" b="1">
              <a:solidFill>
                <a:srgbClr val="00B0F0"/>
              </a:solidFill>
            </a:endParaRPr>
          </a:p>
          <a:p>
            <a:r>
              <a:rPr lang="en-US" altLang="zh-CN" sz="2800" b="1">
                <a:solidFill>
                  <a:srgbClr val="00B0F0"/>
                </a:solidFill>
              </a:rPr>
              <a:t>       &lt;</a:t>
            </a:r>
            <a:r>
              <a:rPr lang="zh-CN" altLang="en-US" sz="2800" b="1">
                <a:solidFill>
                  <a:srgbClr val="00B0F0"/>
                </a:solidFill>
              </a:rPr>
              <a:t>战国策》主要记载战国时期各国谋臣策士游说诸侯或进行谋议</a:t>
            </a:r>
            <a:endParaRPr lang="zh-CN" altLang="en-US" sz="2800" b="1">
              <a:solidFill>
                <a:srgbClr val="00B0F0"/>
              </a:solidFill>
            </a:endParaRPr>
          </a:p>
          <a:p>
            <a:r>
              <a:rPr lang="zh-CN" altLang="en-US" sz="2800" b="1">
                <a:solidFill>
                  <a:srgbClr val="00B0F0"/>
                </a:solidFill>
              </a:rPr>
              <a:t>论辩时的政治主张和</a:t>
            </a:r>
            <a:r>
              <a:rPr lang="zh-CN" altLang="en-US" sz="2800" b="1">
                <a:solidFill>
                  <a:srgbClr val="FF0000"/>
                </a:solidFill>
              </a:rPr>
              <a:t>纵横捭阖</a:t>
            </a:r>
            <a:r>
              <a:rPr lang="zh-CN" altLang="en-US" sz="2800" b="1">
                <a:solidFill>
                  <a:srgbClr val="00B0F0"/>
                </a:solidFill>
              </a:rPr>
              <a:t>、尔虞我诈的故事，也记述了一些义士</a:t>
            </a:r>
            <a:endParaRPr lang="zh-CN" altLang="en-US" sz="2800" b="1">
              <a:solidFill>
                <a:srgbClr val="00B0F0"/>
              </a:solidFill>
            </a:endParaRPr>
          </a:p>
          <a:p>
            <a:r>
              <a:rPr lang="zh-CN" altLang="en-US" sz="2800" b="1">
                <a:solidFill>
                  <a:srgbClr val="00B0F0"/>
                </a:solidFill>
              </a:rPr>
              <a:t>豪侠不畏强暴、勇于斗争的行为。</a:t>
            </a:r>
            <a:endParaRPr lang="zh-CN" altLang="en-US" sz="2800" b="1">
              <a:solidFill>
                <a:srgbClr val="00B0F0"/>
              </a:solidFill>
            </a:endParaRPr>
          </a:p>
          <a:p>
            <a:endParaRPr lang="zh-CN" altLang="zh-CN" sz="2800"/>
          </a:p>
        </p:txBody>
      </p:sp>
      <p:sp>
        <p:nvSpPr>
          <p:cNvPr id="7" name="矩形标注 6"/>
          <p:cNvSpPr/>
          <p:nvPr/>
        </p:nvSpPr>
        <p:spPr>
          <a:xfrm>
            <a:off x="4478020" y="5099685"/>
            <a:ext cx="7132955" cy="1249045"/>
          </a:xfrm>
          <a:prstGeom prst="wedgeRectCallout">
            <a:avLst>
              <a:gd name="adj1" fmla="val -39415"/>
              <a:gd name="adj2" fmla="val -178418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3200" b="1">
                <a:solidFill>
                  <a:srgbClr val="FF0000"/>
                </a:solidFill>
              </a:rPr>
              <a:t>z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ò</a:t>
            </a:r>
            <a:r>
              <a:rPr lang="en-US" altLang="zh-CN" sz="3200" b="1">
                <a:solidFill>
                  <a:srgbClr val="FF0000"/>
                </a:solidFill>
              </a:rPr>
              <a:t>ng  h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é</a:t>
            </a:r>
            <a:r>
              <a:rPr lang="en-US" altLang="zh-CN" sz="3200" b="1">
                <a:solidFill>
                  <a:srgbClr val="FF0000"/>
                </a:solidFill>
              </a:rPr>
              <a:t>ng   b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ǎ</a:t>
            </a:r>
            <a:r>
              <a:rPr lang="en-US" altLang="zh-CN" sz="3200" b="1">
                <a:solidFill>
                  <a:srgbClr val="FF0000"/>
                </a:solidFill>
              </a:rPr>
              <a:t>i   h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é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指在政治上或外交上运用手段进行分化或拉拢。</a:t>
            </a:r>
            <a:endParaRPr lang="zh-CN" altLang="en-US" sz="32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  <p:bldP spid="6" grpId="0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7" name="文本框 41986"/>
          <p:cNvSpPr txBox="1"/>
          <p:nvPr/>
        </p:nvSpPr>
        <p:spPr>
          <a:xfrm>
            <a:off x="1703388" y="1644650"/>
            <a:ext cx="3352800" cy="56311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4000" dirty="0">
                <a:latin typeface="Times New Roman" pitchFamily="18" charset="0"/>
                <a:ea typeface="宋体" panose="02010600030101010101" pitchFamily="2" charset="-122"/>
              </a:rPr>
              <a:t>1</a:t>
            </a:r>
            <a:r>
              <a:rPr lang="zh-CN" altLang="en-US" sz="4000" dirty="0">
                <a:latin typeface="Times New Roman" pitchFamily="18" charset="0"/>
                <a:ea typeface="宋体" panose="02010600030101010101" pitchFamily="2" charset="-122"/>
              </a:rPr>
              <a:t>、</a:t>
            </a:r>
            <a:r>
              <a:rPr lang="zh-CN" altLang="en-US" sz="4000" i="1" u="sng" dirty="0">
                <a:solidFill>
                  <a:srgbClr val="800000"/>
                </a:solidFill>
                <a:latin typeface="Times New Roman" pitchFamily="18" charset="0"/>
                <a:ea typeface="宋体" panose="02010600030101010101" pitchFamily="2" charset="-122"/>
              </a:rPr>
              <a:t>朝</a:t>
            </a:r>
            <a:r>
              <a:rPr lang="zh-CN" altLang="en-US" sz="4000" dirty="0">
                <a:latin typeface="Times New Roman" pitchFamily="18" charset="0"/>
                <a:ea typeface="宋体" panose="02010600030101010101" pitchFamily="2" charset="-122"/>
              </a:rPr>
              <a:t>服衣冠，</a:t>
            </a:r>
            <a:endParaRPr lang="zh-CN" altLang="en-US" sz="4000" dirty="0">
              <a:latin typeface="Times New Roman" pitchFamily="18" charset="0"/>
              <a:ea typeface="宋体" panose="02010600030101010101" pitchFamily="2" charset="-122"/>
            </a:endParaRPr>
          </a:p>
          <a:p>
            <a:r>
              <a:rPr lang="en-US" altLang="zh-CN" sz="4000" dirty="0">
                <a:latin typeface="Times New Roman" pitchFamily="18" charset="0"/>
                <a:ea typeface="宋体" panose="02010600030101010101" pitchFamily="2" charset="-122"/>
              </a:rPr>
              <a:t>2</a:t>
            </a:r>
            <a:r>
              <a:rPr lang="zh-CN" altLang="en-US" sz="4000" dirty="0">
                <a:latin typeface="Times New Roman" pitchFamily="18" charset="0"/>
                <a:ea typeface="宋体" panose="02010600030101010101" pitchFamily="2" charset="-122"/>
              </a:rPr>
              <a:t>、吾妻之</a:t>
            </a:r>
            <a:r>
              <a:rPr lang="zh-CN" altLang="en-US" sz="4000" i="1" u="sng" dirty="0">
                <a:solidFill>
                  <a:srgbClr val="800000"/>
                </a:solidFill>
                <a:latin typeface="Times New Roman" pitchFamily="18" charset="0"/>
                <a:ea typeface="宋体" panose="02010600030101010101" pitchFamily="2" charset="-122"/>
              </a:rPr>
              <a:t>美</a:t>
            </a:r>
            <a:r>
              <a:rPr lang="zh-CN" altLang="en-US" sz="4000" dirty="0">
                <a:latin typeface="Times New Roman" pitchFamily="18" charset="0"/>
                <a:ea typeface="宋体" panose="02010600030101010101" pitchFamily="2" charset="-122"/>
              </a:rPr>
              <a:t>我者，</a:t>
            </a:r>
            <a:r>
              <a:rPr lang="zh-CN" altLang="en-US" sz="4000" i="1" u="sng" dirty="0">
                <a:solidFill>
                  <a:srgbClr val="800000"/>
                </a:solidFill>
                <a:latin typeface="Times New Roman" pitchFamily="18" charset="0"/>
                <a:ea typeface="宋体" panose="02010600030101010101" pitchFamily="2" charset="-122"/>
              </a:rPr>
              <a:t>私</a:t>
            </a:r>
            <a:r>
              <a:rPr lang="zh-CN" altLang="en-US" sz="4000" dirty="0">
                <a:latin typeface="Times New Roman" pitchFamily="18" charset="0"/>
                <a:ea typeface="宋体" panose="02010600030101010101" pitchFamily="2" charset="-122"/>
              </a:rPr>
              <a:t>我也。</a:t>
            </a:r>
            <a:endParaRPr lang="zh-CN" altLang="en-US" sz="4000" dirty="0">
              <a:latin typeface="Times New Roman" pitchFamily="18" charset="0"/>
              <a:ea typeface="宋体" panose="02010600030101010101" pitchFamily="2" charset="-122"/>
            </a:endParaRPr>
          </a:p>
          <a:p>
            <a:r>
              <a:rPr lang="en-US" altLang="zh-CN" sz="4000" dirty="0">
                <a:latin typeface="Times New Roman" pitchFamily="18" charset="0"/>
                <a:ea typeface="宋体" panose="02010600030101010101" pitchFamily="2" charset="-122"/>
              </a:rPr>
              <a:t>3</a:t>
            </a:r>
            <a:r>
              <a:rPr lang="zh-CN" altLang="en-US" sz="4000" dirty="0">
                <a:latin typeface="Times New Roman" pitchFamily="18" charset="0"/>
                <a:ea typeface="宋体" panose="02010600030101010101" pitchFamily="2" charset="-122"/>
              </a:rPr>
              <a:t>、能</a:t>
            </a:r>
            <a:r>
              <a:rPr lang="zh-CN" altLang="en-US" sz="4000" i="1" u="sng" dirty="0">
                <a:solidFill>
                  <a:srgbClr val="800000"/>
                </a:solidFill>
                <a:latin typeface="Times New Roman" pitchFamily="18" charset="0"/>
                <a:ea typeface="宋体" panose="02010600030101010101" pitchFamily="2" charset="-122"/>
              </a:rPr>
              <a:t>面</a:t>
            </a:r>
            <a:r>
              <a:rPr lang="zh-CN" altLang="en-US" sz="4000" dirty="0">
                <a:latin typeface="Times New Roman" pitchFamily="18" charset="0"/>
                <a:ea typeface="宋体" panose="02010600030101010101" pitchFamily="2" charset="-122"/>
              </a:rPr>
              <a:t>刺寡人之过者</a:t>
            </a:r>
            <a:endParaRPr lang="zh-CN" altLang="en-US" sz="4000" dirty="0">
              <a:latin typeface="Times New Roman" pitchFamily="18" charset="0"/>
              <a:ea typeface="宋体" panose="02010600030101010101" pitchFamily="2" charset="-122"/>
            </a:endParaRPr>
          </a:p>
          <a:p>
            <a:r>
              <a:rPr lang="en-US" altLang="zh-CN" sz="4000" dirty="0">
                <a:latin typeface="Times New Roman" pitchFamily="18" charset="0"/>
                <a:ea typeface="宋体" panose="02010600030101010101" pitchFamily="2" charset="-122"/>
              </a:rPr>
              <a:t>4</a:t>
            </a:r>
            <a:r>
              <a:rPr lang="zh-CN" altLang="en-US" sz="4000" dirty="0">
                <a:latin typeface="Times New Roman" pitchFamily="18" charset="0"/>
                <a:ea typeface="宋体" panose="02010600030101010101" pitchFamily="2" charset="-122"/>
              </a:rPr>
              <a:t>、受</a:t>
            </a:r>
            <a:r>
              <a:rPr lang="zh-CN" altLang="en-US" sz="4000" i="1" u="sng" dirty="0">
                <a:solidFill>
                  <a:srgbClr val="800000"/>
                </a:solidFill>
                <a:latin typeface="Times New Roman" pitchFamily="18" charset="0"/>
                <a:ea typeface="宋体" panose="02010600030101010101" pitchFamily="2" charset="-122"/>
              </a:rPr>
              <a:t>上</a:t>
            </a:r>
            <a:r>
              <a:rPr lang="zh-CN" altLang="en-US" sz="4000" dirty="0">
                <a:latin typeface="Times New Roman" pitchFamily="18" charset="0"/>
                <a:ea typeface="宋体" panose="02010600030101010101" pitchFamily="2" charset="-122"/>
              </a:rPr>
              <a:t>赏</a:t>
            </a:r>
            <a:endParaRPr lang="zh-CN" altLang="en-US" sz="4000" dirty="0">
              <a:latin typeface="Times New Roman" pitchFamily="18" charset="0"/>
              <a:ea typeface="宋体" panose="02010600030101010101" pitchFamily="2" charset="-122"/>
            </a:endParaRPr>
          </a:p>
          <a:p>
            <a:r>
              <a:rPr lang="en-US" altLang="zh-CN" sz="4000" dirty="0">
                <a:latin typeface="Times New Roman" pitchFamily="18" charset="0"/>
                <a:ea typeface="宋体" panose="02010600030101010101" pitchFamily="2" charset="-122"/>
              </a:rPr>
              <a:t>5</a:t>
            </a:r>
            <a:r>
              <a:rPr lang="zh-CN" altLang="en-US" sz="4000" dirty="0">
                <a:latin typeface="Times New Roman" pitchFamily="18" charset="0"/>
                <a:ea typeface="宋体" panose="02010600030101010101" pitchFamily="2" charset="-122"/>
              </a:rPr>
              <a:t>、</a:t>
            </a:r>
            <a:r>
              <a:rPr lang="zh-CN" altLang="en-US" sz="4000" i="1" u="sng" dirty="0">
                <a:solidFill>
                  <a:srgbClr val="800000"/>
                </a:solidFill>
                <a:latin typeface="Times New Roman" pitchFamily="18" charset="0"/>
                <a:ea typeface="宋体" panose="02010600030101010101" pitchFamily="2" charset="-122"/>
              </a:rPr>
              <a:t>闻</a:t>
            </a:r>
            <a:r>
              <a:rPr lang="zh-CN" altLang="en-US" sz="4000" dirty="0">
                <a:latin typeface="Times New Roman" pitchFamily="18" charset="0"/>
                <a:ea typeface="宋体" panose="02010600030101010101" pitchFamily="2" charset="-122"/>
              </a:rPr>
              <a:t>寡人之耳者</a:t>
            </a:r>
            <a:endParaRPr lang="zh-CN" altLang="en-US" sz="4000" dirty="0">
              <a:latin typeface="Times New Roman" pitchFamily="18" charset="0"/>
              <a:ea typeface="宋体" panose="02010600030101010101" pitchFamily="2" charset="-122"/>
            </a:endParaRPr>
          </a:p>
          <a:p>
            <a:endParaRPr lang="zh-CN" altLang="en-US" sz="4000">
              <a:latin typeface="Times New Roman" pitchFamily="18" charset="0"/>
              <a:ea typeface="宋体" panose="02010600030101010101" pitchFamily="2" charset="-122"/>
            </a:endParaRPr>
          </a:p>
        </p:txBody>
      </p:sp>
      <p:sp>
        <p:nvSpPr>
          <p:cNvPr id="41988" name="文本框 41987"/>
          <p:cNvSpPr txBox="1"/>
          <p:nvPr/>
        </p:nvSpPr>
        <p:spPr>
          <a:xfrm>
            <a:off x="5735638" y="1644333"/>
            <a:ext cx="426720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</a:rPr>
              <a:t>早晨，名词作状语</a:t>
            </a:r>
            <a:endParaRPr lang="zh-CN" altLang="en-US" sz="3200" b="1" dirty="0">
              <a:solidFill>
                <a:srgbClr val="FF0000"/>
              </a:solidFill>
              <a:latin typeface="Times New Roman" pitchFamily="18" charset="0"/>
              <a:ea typeface="宋体" panose="02010600030101010101" pitchFamily="2" charset="-122"/>
            </a:endParaRPr>
          </a:p>
        </p:txBody>
      </p:sp>
      <p:sp>
        <p:nvSpPr>
          <p:cNvPr id="41989" name="文本框 41988"/>
          <p:cNvSpPr txBox="1"/>
          <p:nvPr/>
        </p:nvSpPr>
        <p:spPr>
          <a:xfrm>
            <a:off x="5605145" y="2228215"/>
            <a:ext cx="559879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sym typeface="+mn-ea"/>
              </a:rPr>
              <a:t>认为</a:t>
            </a: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</a:rPr>
              <a:t>…</a:t>
            </a:r>
            <a:r>
              <a:rPr lang="zh-CN" altLang="en-US" sz="3200" b="1" dirty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</a:rPr>
              <a:t>美，形容词意动用法</a:t>
            </a:r>
            <a:endParaRPr lang="zh-CN" altLang="en-US" sz="3200" b="1" dirty="0">
              <a:solidFill>
                <a:srgbClr val="FF0000"/>
              </a:solidFill>
              <a:latin typeface="Times New Roman" pitchFamily="18" charset="0"/>
              <a:ea typeface="宋体" panose="02010600030101010101" pitchFamily="2" charset="-122"/>
            </a:endParaRPr>
          </a:p>
        </p:txBody>
      </p:sp>
      <p:sp>
        <p:nvSpPr>
          <p:cNvPr id="41990" name="文本框 41989"/>
          <p:cNvSpPr txBox="1"/>
          <p:nvPr/>
        </p:nvSpPr>
        <p:spPr>
          <a:xfrm>
            <a:off x="5808663" y="2997200"/>
            <a:ext cx="411480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</a:rPr>
              <a:t>偏爱，形容词作动词</a:t>
            </a:r>
            <a:r>
              <a:rPr lang="zh-CN" altLang="en-US" sz="3200" dirty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</a:rPr>
              <a:t>。</a:t>
            </a:r>
            <a:endParaRPr lang="zh-CN" altLang="en-US" sz="3200" dirty="0">
              <a:solidFill>
                <a:srgbClr val="FF0000"/>
              </a:solidFill>
              <a:latin typeface="Times New Roman" pitchFamily="18" charset="0"/>
              <a:ea typeface="宋体" panose="02010600030101010101" pitchFamily="2" charset="-122"/>
            </a:endParaRPr>
          </a:p>
        </p:txBody>
      </p:sp>
      <p:sp>
        <p:nvSpPr>
          <p:cNvPr id="41991" name="文本框 41990"/>
          <p:cNvSpPr txBox="1"/>
          <p:nvPr/>
        </p:nvSpPr>
        <p:spPr>
          <a:xfrm>
            <a:off x="5735638" y="3799205"/>
            <a:ext cx="464820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</a:rPr>
              <a:t>当面，名词作状语</a:t>
            </a:r>
            <a:endParaRPr lang="zh-CN" altLang="en-US" sz="3200" b="1" dirty="0">
              <a:solidFill>
                <a:srgbClr val="FF0000"/>
              </a:solidFill>
              <a:latin typeface="Times New Roman" pitchFamily="18" charset="0"/>
              <a:ea typeface="宋体" panose="02010600030101010101" pitchFamily="2" charset="-122"/>
            </a:endParaRPr>
          </a:p>
        </p:txBody>
      </p:sp>
      <p:sp>
        <p:nvSpPr>
          <p:cNvPr id="41992" name="文本框 41991"/>
          <p:cNvSpPr txBox="1"/>
          <p:nvPr/>
        </p:nvSpPr>
        <p:spPr>
          <a:xfrm>
            <a:off x="5735955" y="4797425"/>
            <a:ext cx="52260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</a:rPr>
              <a:t>头等的，方位名词作形容词</a:t>
            </a:r>
            <a:endParaRPr lang="zh-CN" altLang="en-US" sz="3200" b="1" dirty="0">
              <a:solidFill>
                <a:srgbClr val="FF0000"/>
              </a:solidFill>
              <a:latin typeface="Times New Roman" pitchFamily="18" charset="0"/>
              <a:ea typeface="宋体" panose="02010600030101010101" pitchFamily="2" charset="-122"/>
            </a:endParaRPr>
          </a:p>
        </p:txBody>
      </p:sp>
      <p:sp>
        <p:nvSpPr>
          <p:cNvPr id="41993" name="文本框 41992"/>
          <p:cNvSpPr txBox="1"/>
          <p:nvPr/>
        </p:nvSpPr>
        <p:spPr>
          <a:xfrm>
            <a:off x="5791200" y="5661025"/>
            <a:ext cx="4876800" cy="1076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</a:rPr>
              <a:t>使</a:t>
            </a: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</a:rPr>
              <a:t>……</a:t>
            </a:r>
            <a:r>
              <a:rPr lang="zh-CN" altLang="en-US" sz="3200" b="1" dirty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</a:rPr>
              <a:t>听到，动词使动用法。</a:t>
            </a:r>
            <a:endParaRPr lang="zh-CN" altLang="en-US" sz="3200" b="1" dirty="0">
              <a:solidFill>
                <a:srgbClr val="FF0000"/>
              </a:solidFill>
              <a:latin typeface="Times New Roman" pitchFamily="18" charset="0"/>
              <a:ea typeface="宋体" panose="02010600030101010101" pitchFamily="2" charset="-122"/>
            </a:endParaRPr>
          </a:p>
        </p:txBody>
      </p:sp>
      <p:sp>
        <p:nvSpPr>
          <p:cNvPr id="41994" name="文本框 41993"/>
          <p:cNvSpPr txBox="1"/>
          <p:nvPr/>
        </p:nvSpPr>
        <p:spPr>
          <a:xfrm>
            <a:off x="3300730" y="340678"/>
            <a:ext cx="3505200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800" i="1" dirty="0">
                <a:solidFill>
                  <a:srgbClr val="0000FF"/>
                </a:solidFill>
                <a:latin typeface="Times New Roman" pitchFamily="18" charset="0"/>
                <a:ea typeface="华文新魏" pitchFamily="2" charset="-122"/>
              </a:rPr>
              <a:t>词类活用</a:t>
            </a:r>
            <a:endParaRPr lang="zh-CN" altLang="en-US" sz="4800" i="1">
              <a:solidFill>
                <a:srgbClr val="0000FF"/>
              </a:solidFill>
              <a:latin typeface="Times New Roman" pitchFamily="18" charset="0"/>
              <a:ea typeface="华文新魏" pitchFamily="2" charset="-122"/>
            </a:endParaRPr>
          </a:p>
        </p:txBody>
      </p:sp>
      <p:sp>
        <p:nvSpPr>
          <p:cNvPr id="38921" name="椭圆 41994"/>
          <p:cNvSpPr/>
          <p:nvPr/>
        </p:nvSpPr>
        <p:spPr>
          <a:xfrm>
            <a:off x="217170" y="-22225"/>
            <a:ext cx="3083560" cy="132080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algn="ctr"/>
            <a:endParaRPr lang="zh-CN" altLang="en-US">
              <a:solidFill>
                <a:schemeClr val="accent1"/>
              </a:solidFill>
              <a:latin typeface="Times New Roman" pitchFamily="18" charset="0"/>
              <a:ea typeface="隶书" pitchFamily="49" charset="-122"/>
            </a:endParaRPr>
          </a:p>
        </p:txBody>
      </p:sp>
      <p:sp>
        <p:nvSpPr>
          <p:cNvPr id="38922" name="文本框 41995"/>
          <p:cNvSpPr txBox="1"/>
          <p:nvPr/>
        </p:nvSpPr>
        <p:spPr>
          <a:xfrm>
            <a:off x="603885" y="222885"/>
            <a:ext cx="3097213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zh-CN" altLang="en-US" sz="4800" dirty="0">
                <a:solidFill>
                  <a:srgbClr val="FF3300"/>
                </a:solidFill>
                <a:latin typeface="Times New Roman" pitchFamily="18" charset="0"/>
                <a:ea typeface="隶书" pitchFamily="49" charset="-122"/>
              </a:rPr>
              <a:t>课后积累</a:t>
            </a:r>
            <a:endParaRPr lang="zh-CN" altLang="en-US" sz="4800" dirty="0">
              <a:solidFill>
                <a:srgbClr val="FF3300"/>
              </a:solidFill>
              <a:latin typeface="Times New Roman" pitchFamily="18" charset="0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9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9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9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19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19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19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/>
      <p:bldP spid="41988" grpId="0"/>
      <p:bldP spid="41989" grpId="0"/>
      <p:bldP spid="41990" grpId="0"/>
      <p:bldP spid="41991" grpId="0"/>
      <p:bldP spid="41992" grpId="0"/>
      <p:bldP spid="41993" grpId="0"/>
      <p:bldP spid="4199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1" name="Text Box 2"/>
          <p:cNvSpPr txBox="1"/>
          <p:nvPr/>
        </p:nvSpPr>
        <p:spPr>
          <a:xfrm>
            <a:off x="2063750" y="117475"/>
            <a:ext cx="7391400" cy="66471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marL="457200" indent="-457200">
              <a:spcBef>
                <a:spcPct val="50000"/>
              </a:spcBef>
            </a:pPr>
            <a:r>
              <a:rPr lang="zh-CN" altLang="en-US" sz="4800" b="1" dirty="0">
                <a:solidFill>
                  <a:srgbClr val="FF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  <a:r>
              <a:rPr lang="en-US" altLang="x-none" sz="4800" b="1" dirty="0">
                <a:solidFill>
                  <a:srgbClr val="FF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.</a:t>
            </a:r>
            <a:r>
              <a:rPr lang="zh-CN" altLang="en-US" sz="4800" b="1" dirty="0">
                <a:solidFill>
                  <a:srgbClr val="FF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一词多义</a:t>
            </a:r>
            <a:endParaRPr lang="zh-CN" altLang="en-US" sz="4800" b="1" dirty="0">
              <a:solidFill>
                <a:srgbClr val="FF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marL="457200" indent="-457200">
              <a:spcBef>
                <a:spcPct val="50000"/>
              </a:spcBef>
            </a:pPr>
            <a:r>
              <a:rPr lang="en-US" altLang="x-none" sz="2800" b="1" dirty="0">
                <a:solidFill>
                  <a:schemeClr val="tx2"/>
                </a:solidFill>
                <a:latin typeface="Times New Roman" pitchFamily="18" charset="0"/>
              </a:rPr>
              <a:t>1</a:t>
            </a:r>
            <a:r>
              <a:rPr lang="zh-CN" altLang="en-US" sz="2800" b="1" dirty="0">
                <a:solidFill>
                  <a:schemeClr val="tx2"/>
                </a:solidFill>
                <a:latin typeface="Times New Roman" pitchFamily="18" charset="0"/>
              </a:rPr>
              <a:t>、</a:t>
            </a:r>
            <a:r>
              <a:rPr lang="zh-CN" altLang="en-US" sz="2800" b="1" u="sng" dirty="0">
                <a:solidFill>
                  <a:srgbClr val="FF3300"/>
                </a:solidFill>
                <a:latin typeface="Times New Roman" pitchFamily="18" charset="0"/>
              </a:rPr>
              <a:t>朝</a:t>
            </a:r>
            <a:r>
              <a:rPr lang="zh-CN" altLang="en-US" sz="2800" b="1" dirty="0">
                <a:latin typeface="Times New Roman" pitchFamily="18" charset="0"/>
              </a:rPr>
              <a:t>服衣冠</a:t>
            </a:r>
            <a:endParaRPr lang="zh-CN" altLang="en-US" sz="2800" b="1" dirty="0">
              <a:latin typeface="Times New Roman" pitchFamily="18" charset="0"/>
            </a:endParaRPr>
          </a:p>
          <a:p>
            <a:pPr marL="457200" indent="-457200">
              <a:spcBef>
                <a:spcPct val="50000"/>
              </a:spcBef>
            </a:pPr>
            <a:r>
              <a:rPr lang="zh-CN" altLang="en-US" sz="2800" b="1" dirty="0">
                <a:latin typeface="Times New Roman" pitchFamily="18" charset="0"/>
              </a:rPr>
              <a:t>   入</a:t>
            </a:r>
            <a:r>
              <a:rPr lang="zh-CN" altLang="en-US" sz="2800" b="1" u="sng" dirty="0">
                <a:solidFill>
                  <a:srgbClr val="FF0000"/>
                </a:solidFill>
                <a:latin typeface="Times New Roman" pitchFamily="18" charset="0"/>
              </a:rPr>
              <a:t>朝</a:t>
            </a:r>
            <a:r>
              <a:rPr lang="zh-CN" altLang="en-US" sz="2800" b="1" dirty="0">
                <a:latin typeface="Times New Roman" pitchFamily="18" charset="0"/>
              </a:rPr>
              <a:t>见威王</a:t>
            </a:r>
            <a:endParaRPr lang="zh-CN" altLang="en-US" sz="2800" b="1" dirty="0">
              <a:latin typeface="Times New Roman" pitchFamily="18" charset="0"/>
            </a:endParaRPr>
          </a:p>
          <a:p>
            <a:pPr marL="457200" indent="-457200">
              <a:spcBef>
                <a:spcPct val="50000"/>
              </a:spcBef>
            </a:pPr>
            <a:r>
              <a:rPr lang="zh-CN" altLang="en-US" sz="2800" b="1" dirty="0">
                <a:latin typeface="Times New Roman" pitchFamily="18" charset="0"/>
              </a:rPr>
              <a:t>   皆</a:t>
            </a:r>
            <a:r>
              <a:rPr lang="zh-CN" altLang="en-US" sz="2800" b="1" u="sng" dirty="0">
                <a:solidFill>
                  <a:srgbClr val="FF3300"/>
                </a:solidFill>
                <a:latin typeface="Times New Roman" pitchFamily="18" charset="0"/>
              </a:rPr>
              <a:t>朝</a:t>
            </a:r>
            <a:r>
              <a:rPr lang="zh-CN" altLang="en-US" sz="2800" b="1" dirty="0">
                <a:latin typeface="Times New Roman" pitchFamily="18" charset="0"/>
              </a:rPr>
              <a:t>于齐</a:t>
            </a:r>
            <a:endParaRPr lang="zh-CN" altLang="en-US" sz="2800" b="1" dirty="0">
              <a:latin typeface="Times New Roman" pitchFamily="18" charset="0"/>
            </a:endParaRPr>
          </a:p>
          <a:p>
            <a:pPr marL="457200" indent="-457200">
              <a:spcBef>
                <a:spcPct val="50000"/>
              </a:spcBef>
            </a:pPr>
            <a:r>
              <a:rPr lang="en-US" altLang="x-none" sz="2800" b="1" dirty="0">
                <a:latin typeface="Times New Roman" pitchFamily="18" charset="0"/>
              </a:rPr>
              <a:t>2. </a:t>
            </a:r>
            <a:r>
              <a:rPr lang="zh-CN" altLang="en-US" sz="2800" b="1" dirty="0">
                <a:latin typeface="Times New Roman" pitchFamily="18" charset="0"/>
              </a:rPr>
              <a:t>时时</a:t>
            </a:r>
            <a:r>
              <a:rPr lang="zh-CN" altLang="en-US" sz="2800" b="1" u="sng" dirty="0">
                <a:solidFill>
                  <a:srgbClr val="FF3300"/>
                </a:solidFill>
                <a:latin typeface="Times New Roman" pitchFamily="18" charset="0"/>
              </a:rPr>
              <a:t>间</a:t>
            </a:r>
            <a:r>
              <a:rPr lang="zh-CN" altLang="en-US" sz="2800" b="1" dirty="0">
                <a:latin typeface="Times New Roman" pitchFamily="18" charset="0"/>
              </a:rPr>
              <a:t>进</a:t>
            </a:r>
            <a:endParaRPr lang="zh-CN" altLang="en-US" sz="2800" b="1" dirty="0">
              <a:latin typeface="Times New Roman" pitchFamily="18" charset="0"/>
            </a:endParaRPr>
          </a:p>
          <a:p>
            <a:pPr marL="457200" indent="-457200">
              <a:spcBef>
                <a:spcPct val="50000"/>
              </a:spcBef>
            </a:pPr>
            <a:r>
              <a:rPr lang="zh-CN" altLang="en-US" sz="2800" b="1" dirty="0">
                <a:latin typeface="Times New Roman" pitchFamily="18" charset="0"/>
              </a:rPr>
              <a:t>   又何</a:t>
            </a:r>
            <a:r>
              <a:rPr lang="zh-CN" altLang="en-US" sz="2800" b="1" u="sng" dirty="0">
                <a:solidFill>
                  <a:srgbClr val="FF3300"/>
                </a:solidFill>
                <a:latin typeface="Times New Roman" pitchFamily="18" charset="0"/>
              </a:rPr>
              <a:t>间</a:t>
            </a:r>
            <a:r>
              <a:rPr lang="zh-CN" altLang="en-US" sz="2800" b="1" dirty="0">
                <a:latin typeface="Times New Roman" pitchFamily="18" charset="0"/>
              </a:rPr>
              <a:t>焉</a:t>
            </a:r>
            <a:endParaRPr lang="zh-CN" altLang="en-US" sz="2800" b="1" dirty="0">
              <a:latin typeface="Times New Roman" pitchFamily="18" charset="0"/>
            </a:endParaRPr>
          </a:p>
          <a:p>
            <a:pPr marL="457200" indent="-457200">
              <a:spcBef>
                <a:spcPct val="50000"/>
              </a:spcBef>
            </a:pPr>
            <a:r>
              <a:rPr lang="en-US" altLang="x-none" sz="2800" b="1" dirty="0">
                <a:latin typeface="Times New Roman" pitchFamily="18" charset="0"/>
              </a:rPr>
              <a:t>3. </a:t>
            </a:r>
            <a:r>
              <a:rPr lang="zh-CN" altLang="en-US" sz="2800" b="1" dirty="0">
                <a:latin typeface="Times New Roman" pitchFamily="18" charset="0"/>
              </a:rPr>
              <a:t>吾妻之</a:t>
            </a:r>
            <a:r>
              <a:rPr lang="zh-CN" altLang="en-US" sz="2800" b="1" u="sng" dirty="0">
                <a:solidFill>
                  <a:srgbClr val="FF3300"/>
                </a:solidFill>
                <a:latin typeface="Times New Roman" pitchFamily="18" charset="0"/>
              </a:rPr>
              <a:t>美</a:t>
            </a:r>
            <a:r>
              <a:rPr lang="zh-CN" altLang="en-US" sz="2800" b="1" dirty="0">
                <a:latin typeface="Times New Roman" pitchFamily="18" charset="0"/>
              </a:rPr>
              <a:t>我者</a:t>
            </a:r>
            <a:endParaRPr lang="zh-CN" altLang="en-US" sz="2800" b="1" dirty="0">
              <a:latin typeface="Times New Roman" pitchFamily="18" charset="0"/>
            </a:endParaRPr>
          </a:p>
          <a:p>
            <a:pPr marL="457200" indent="-457200">
              <a:spcBef>
                <a:spcPct val="50000"/>
              </a:spcBef>
            </a:pPr>
            <a:r>
              <a:rPr lang="zh-CN" altLang="en-US" sz="2800" b="1" dirty="0">
                <a:latin typeface="Times New Roman" pitchFamily="18" charset="0"/>
              </a:rPr>
              <a:t>   徐公不若君之</a:t>
            </a:r>
            <a:r>
              <a:rPr lang="zh-CN" altLang="en-US" sz="2800" b="1" u="sng" dirty="0">
                <a:solidFill>
                  <a:srgbClr val="FF3300"/>
                </a:solidFill>
                <a:latin typeface="Times New Roman" pitchFamily="18" charset="0"/>
              </a:rPr>
              <a:t>美</a:t>
            </a:r>
            <a:r>
              <a:rPr lang="zh-CN" altLang="en-US" sz="2800" b="1" dirty="0">
                <a:latin typeface="Times New Roman" pitchFamily="18" charset="0"/>
              </a:rPr>
              <a:t>也</a:t>
            </a:r>
            <a:endParaRPr lang="zh-CN" altLang="en-US" sz="2800" b="1" dirty="0">
              <a:latin typeface="Times New Roman" pitchFamily="18" charset="0"/>
            </a:endParaRPr>
          </a:p>
          <a:p>
            <a:pPr marL="457200" indent="-457200">
              <a:spcBef>
                <a:spcPct val="50000"/>
              </a:spcBef>
            </a:pPr>
            <a:r>
              <a:rPr lang="en-US" altLang="x-none" sz="2800" b="1" dirty="0">
                <a:latin typeface="Times New Roman" pitchFamily="18" charset="0"/>
              </a:rPr>
              <a:t>4. </a:t>
            </a:r>
            <a:r>
              <a:rPr lang="zh-CN" altLang="en-US" sz="2800" b="1" dirty="0">
                <a:latin typeface="Times New Roman" pitchFamily="18" charset="0"/>
              </a:rPr>
              <a:t>宫妇左右莫不</a:t>
            </a:r>
            <a:r>
              <a:rPr lang="zh-CN" altLang="en-US" sz="2800" b="1" u="sng" dirty="0">
                <a:solidFill>
                  <a:srgbClr val="FF0000"/>
                </a:solidFill>
                <a:latin typeface="Times New Roman" pitchFamily="18" charset="0"/>
              </a:rPr>
              <a:t>私</a:t>
            </a:r>
            <a:r>
              <a:rPr lang="zh-CN" altLang="en-US" sz="2800" b="1" dirty="0">
                <a:latin typeface="Times New Roman" pitchFamily="18" charset="0"/>
              </a:rPr>
              <a:t>王</a:t>
            </a:r>
            <a:endParaRPr lang="zh-CN" altLang="en-US" sz="2800" b="1" dirty="0">
              <a:latin typeface="Times New Roman" pitchFamily="18" charset="0"/>
            </a:endParaRPr>
          </a:p>
          <a:p>
            <a:pPr marL="457200" indent="-457200">
              <a:spcBef>
                <a:spcPct val="50000"/>
              </a:spcBef>
            </a:pPr>
            <a:r>
              <a:rPr lang="zh-CN" altLang="en-US" sz="2800" b="1" dirty="0">
                <a:latin typeface="Times New Roman" pitchFamily="18" charset="0"/>
              </a:rPr>
              <a:t>   不宜偏</a:t>
            </a:r>
            <a:r>
              <a:rPr lang="zh-CN" altLang="en-US" sz="2800" b="1" u="sng" dirty="0">
                <a:solidFill>
                  <a:srgbClr val="FF0000"/>
                </a:solidFill>
                <a:latin typeface="Times New Roman" pitchFamily="18" charset="0"/>
              </a:rPr>
              <a:t>私</a:t>
            </a:r>
            <a:r>
              <a:rPr lang="en-US" altLang="x-none" sz="2800" b="1" dirty="0">
                <a:solidFill>
                  <a:schemeClr val="tx2"/>
                </a:solidFill>
                <a:latin typeface="Times New Roman" pitchFamily="18" charset="0"/>
              </a:rPr>
              <a:t>,</a:t>
            </a:r>
            <a:r>
              <a:rPr lang="zh-CN" altLang="en-US" sz="2800" b="1" dirty="0">
                <a:solidFill>
                  <a:schemeClr val="tx2"/>
                </a:solidFill>
                <a:latin typeface="Times New Roman" pitchFamily="18" charset="0"/>
              </a:rPr>
              <a:t>使内外异法也。</a:t>
            </a:r>
            <a:endParaRPr lang="zh-CN" altLang="en-US" sz="2800" b="1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56323" name="Text Box 3"/>
          <p:cNvSpPr txBox="1"/>
          <p:nvPr/>
        </p:nvSpPr>
        <p:spPr>
          <a:xfrm>
            <a:off x="4572000" y="1196658"/>
            <a:ext cx="5715000" cy="4781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2800" b="1" dirty="0">
                <a:latin typeface="Times New Roman" pitchFamily="18" charset="0"/>
              </a:rPr>
              <a:t>（早晨）</a:t>
            </a:r>
            <a:endParaRPr lang="zh-CN" altLang="en-US" sz="2800" b="1" dirty="0">
              <a:latin typeface="Times New Roman" pitchFamily="18" charset="0"/>
            </a:endParaRPr>
          </a:p>
        </p:txBody>
      </p:sp>
      <p:sp>
        <p:nvSpPr>
          <p:cNvPr id="56324" name="Text Box 4"/>
          <p:cNvSpPr txBox="1"/>
          <p:nvPr/>
        </p:nvSpPr>
        <p:spPr>
          <a:xfrm>
            <a:off x="4572000" y="1674813"/>
            <a:ext cx="4800600" cy="4781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2800" b="1" dirty="0">
                <a:latin typeface="Times New Roman" pitchFamily="18" charset="0"/>
              </a:rPr>
              <a:t>（朝廷）</a:t>
            </a:r>
            <a:endParaRPr lang="zh-CN" altLang="en-US" sz="2800" b="1" dirty="0">
              <a:latin typeface="Times New Roman" pitchFamily="18" charset="0"/>
            </a:endParaRPr>
          </a:p>
        </p:txBody>
      </p:sp>
      <p:sp>
        <p:nvSpPr>
          <p:cNvPr id="56325" name="Text Box 5"/>
          <p:cNvSpPr txBox="1"/>
          <p:nvPr/>
        </p:nvSpPr>
        <p:spPr>
          <a:xfrm>
            <a:off x="4419600" y="2975293"/>
            <a:ext cx="5791200" cy="4781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2800" b="1" dirty="0">
                <a:latin typeface="Times New Roman" pitchFamily="18" charset="0"/>
              </a:rPr>
              <a:t>（间或，偶然，）</a:t>
            </a:r>
            <a:endParaRPr lang="zh-CN" altLang="en-US" sz="2800" b="1" dirty="0">
              <a:latin typeface="Times New Roman" pitchFamily="18" charset="0"/>
            </a:endParaRPr>
          </a:p>
        </p:txBody>
      </p:sp>
      <p:sp>
        <p:nvSpPr>
          <p:cNvPr id="56326" name="Text Box 6"/>
          <p:cNvSpPr txBox="1"/>
          <p:nvPr/>
        </p:nvSpPr>
        <p:spPr>
          <a:xfrm>
            <a:off x="4724400" y="3640138"/>
            <a:ext cx="5029200" cy="4781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2800" b="1" dirty="0">
                <a:latin typeface="Times New Roman" pitchFamily="18" charset="0"/>
              </a:rPr>
              <a:t>（参与）</a:t>
            </a:r>
            <a:endParaRPr lang="zh-CN" altLang="en-US" sz="2800" b="1" dirty="0">
              <a:latin typeface="Times New Roman" pitchFamily="18" charset="0"/>
            </a:endParaRPr>
          </a:p>
        </p:txBody>
      </p:sp>
      <p:sp>
        <p:nvSpPr>
          <p:cNvPr id="56327" name="Text Box 7"/>
          <p:cNvSpPr txBox="1"/>
          <p:nvPr/>
        </p:nvSpPr>
        <p:spPr>
          <a:xfrm>
            <a:off x="4953000" y="4325938"/>
            <a:ext cx="4572000" cy="4781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2800" b="1" dirty="0">
                <a:latin typeface="Times New Roman" pitchFamily="18" charset="0"/>
              </a:rPr>
              <a:t>（以</a:t>
            </a:r>
            <a:r>
              <a:rPr lang="en-US" altLang="x-none" sz="2800" b="1" dirty="0">
                <a:latin typeface="Times New Roman" pitchFamily="18" charset="0"/>
              </a:rPr>
              <a:t>…….</a:t>
            </a:r>
            <a:r>
              <a:rPr lang="zh-CN" altLang="en-US" sz="2800" b="1" dirty="0">
                <a:latin typeface="Times New Roman" pitchFamily="18" charset="0"/>
              </a:rPr>
              <a:t>为美）</a:t>
            </a:r>
            <a:endParaRPr lang="zh-CN" altLang="en-US" sz="2800" b="1" dirty="0">
              <a:latin typeface="Times New Roman" pitchFamily="18" charset="0"/>
            </a:endParaRPr>
          </a:p>
        </p:txBody>
      </p:sp>
      <p:sp>
        <p:nvSpPr>
          <p:cNvPr id="56328" name="Text Box 8"/>
          <p:cNvSpPr txBox="1"/>
          <p:nvPr/>
        </p:nvSpPr>
        <p:spPr>
          <a:xfrm>
            <a:off x="5638800" y="5011738"/>
            <a:ext cx="4648200" cy="11245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2800" b="1" dirty="0">
                <a:latin typeface="Times New Roman" pitchFamily="18" charset="0"/>
              </a:rPr>
              <a:t>（漂亮好看）</a:t>
            </a:r>
            <a:endParaRPr lang="zh-CN" altLang="en-US" sz="2800" b="1" dirty="0">
              <a:latin typeface="Times New Roman" pitchFamily="18" charset="0"/>
            </a:endParaRPr>
          </a:p>
          <a:p>
            <a:pPr>
              <a:spcBef>
                <a:spcPct val="50000"/>
              </a:spcBef>
            </a:pPr>
            <a:endParaRPr lang="zh-CN" altLang="en-US" sz="2800" b="1" dirty="0">
              <a:latin typeface="Times New Roman" pitchFamily="18" charset="0"/>
            </a:endParaRPr>
          </a:p>
        </p:txBody>
      </p:sp>
      <p:sp>
        <p:nvSpPr>
          <p:cNvPr id="56329" name="Text Box 9"/>
          <p:cNvSpPr txBox="1"/>
          <p:nvPr/>
        </p:nvSpPr>
        <p:spPr>
          <a:xfrm>
            <a:off x="5791200" y="5621338"/>
            <a:ext cx="2362200" cy="4781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2800" b="1" dirty="0">
                <a:latin typeface="Times New Roman" pitchFamily="18" charset="0"/>
              </a:rPr>
              <a:t>（偏爱）</a:t>
            </a:r>
            <a:endParaRPr lang="zh-CN" altLang="en-US" sz="2800" b="1" dirty="0">
              <a:latin typeface="Times New Roman" pitchFamily="18" charset="0"/>
            </a:endParaRPr>
          </a:p>
        </p:txBody>
      </p:sp>
      <p:sp>
        <p:nvSpPr>
          <p:cNvPr id="56330" name="Text Box 10"/>
          <p:cNvSpPr txBox="1"/>
          <p:nvPr/>
        </p:nvSpPr>
        <p:spPr>
          <a:xfrm>
            <a:off x="6705283" y="6136640"/>
            <a:ext cx="4267200" cy="4781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2800" b="1" dirty="0">
                <a:latin typeface="Times New Roman" pitchFamily="18" charset="0"/>
              </a:rPr>
              <a:t>（私情）</a:t>
            </a:r>
            <a:endParaRPr lang="zh-CN" altLang="en-US" sz="2800" b="1" dirty="0">
              <a:latin typeface="Times New Roman" pitchFamily="18" charset="0"/>
            </a:endParaRPr>
          </a:p>
        </p:txBody>
      </p:sp>
      <p:sp>
        <p:nvSpPr>
          <p:cNvPr id="56331" name="Text Box 11"/>
          <p:cNvSpPr txBox="1"/>
          <p:nvPr/>
        </p:nvSpPr>
        <p:spPr>
          <a:xfrm>
            <a:off x="4419600" y="2337118"/>
            <a:ext cx="2895600" cy="4781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2800" b="1" dirty="0">
                <a:latin typeface="Times New Roman" pitchFamily="18" charset="0"/>
              </a:rPr>
              <a:t>（朝见）</a:t>
            </a:r>
            <a:endParaRPr lang="zh-CN" altLang="en-US" sz="2800" b="1" dirty="0">
              <a:latin typeface="Times New Roman" pitchFamily="18" charset="0"/>
            </a:endParaRPr>
          </a:p>
        </p:txBody>
      </p:sp>
      <p:sp>
        <p:nvSpPr>
          <p:cNvPr id="2" name="Rectangle 12"/>
          <p:cNvSpPr/>
          <p:nvPr/>
        </p:nvSpPr>
        <p:spPr>
          <a:xfrm>
            <a:off x="6705600" y="2039938"/>
            <a:ext cx="309880" cy="4781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lnSpc>
                <a:spcPct val="90000"/>
              </a:lnSpc>
            </a:pPr>
            <a:endParaRPr lang="zh-CN" altLang="en-US" sz="2800" b="1" dirty="0">
              <a:solidFill>
                <a:srgbClr val="003399"/>
              </a:solidFill>
              <a:latin typeface="Times New Roman" pitchFamily="18" charset="0"/>
            </a:endParaRPr>
          </a:p>
        </p:txBody>
      </p:sp>
      <p:sp>
        <p:nvSpPr>
          <p:cNvPr id="56332" name="Text Box 13"/>
          <p:cNvSpPr txBox="1"/>
          <p:nvPr/>
        </p:nvSpPr>
        <p:spPr>
          <a:xfrm>
            <a:off x="7467600" y="1582738"/>
            <a:ext cx="3200400" cy="4781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90000"/>
              </a:lnSpc>
              <a:spcBef>
                <a:spcPct val="50000"/>
              </a:spcBef>
            </a:pPr>
            <a:endParaRPr lang="zh-CN" altLang="en-US" sz="2800" b="1" dirty="0">
              <a:latin typeface="Times New Roman" pitchFamily="18" charset="0"/>
            </a:endParaRPr>
          </a:p>
        </p:txBody>
      </p:sp>
      <p:sp>
        <p:nvSpPr>
          <p:cNvPr id="56333" name="Text Box 14"/>
          <p:cNvSpPr txBox="1"/>
          <p:nvPr/>
        </p:nvSpPr>
        <p:spPr>
          <a:xfrm>
            <a:off x="7543800" y="2497138"/>
            <a:ext cx="2819400" cy="4781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90000"/>
              </a:lnSpc>
              <a:spcBef>
                <a:spcPct val="50000"/>
              </a:spcBef>
            </a:pPr>
            <a:endParaRPr lang="zh-CN" altLang="en-US" sz="2800" b="1" dirty="0">
              <a:latin typeface="Times New Roman" pitchFamily="18" charset="0"/>
            </a:endParaRPr>
          </a:p>
        </p:txBody>
      </p:sp>
      <p:sp>
        <p:nvSpPr>
          <p:cNvPr id="56334" name="Text Box 15"/>
          <p:cNvSpPr txBox="1"/>
          <p:nvPr/>
        </p:nvSpPr>
        <p:spPr>
          <a:xfrm>
            <a:off x="6600825" y="1196975"/>
            <a:ext cx="1970405" cy="4781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lnSpc>
                <a:spcPct val="90000"/>
              </a:lnSpc>
            </a:pPr>
            <a:r>
              <a:rPr lang="zh-CN" altLang="en-US" sz="2800" b="1" dirty="0">
                <a:latin typeface="Times New Roman" pitchFamily="18" charset="0"/>
              </a:rPr>
              <a:t>谤讥于</a:t>
            </a:r>
            <a:r>
              <a:rPr lang="zh-CN" altLang="en-US" sz="2800" b="1" dirty="0">
                <a:solidFill>
                  <a:srgbClr val="FF3300"/>
                </a:solidFill>
                <a:latin typeface="Times New Roman" pitchFamily="18" charset="0"/>
              </a:rPr>
              <a:t>市朝</a:t>
            </a:r>
            <a:endParaRPr lang="zh-CN" altLang="en-US" sz="2800" b="1" dirty="0">
              <a:solidFill>
                <a:srgbClr val="FF3300"/>
              </a:solidFill>
              <a:latin typeface="Times New Roman" pitchFamily="18" charset="0"/>
            </a:endParaRPr>
          </a:p>
        </p:txBody>
      </p:sp>
      <p:sp>
        <p:nvSpPr>
          <p:cNvPr id="56336" name="Text Box 16"/>
          <p:cNvSpPr txBox="1"/>
          <p:nvPr/>
        </p:nvSpPr>
        <p:spPr>
          <a:xfrm>
            <a:off x="8401050" y="1196975"/>
            <a:ext cx="2327910" cy="4781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lnSpc>
                <a:spcPct val="90000"/>
              </a:lnSpc>
            </a:pPr>
            <a:r>
              <a:rPr lang="zh-CN" altLang="en-US" sz="2800" b="1" dirty="0">
                <a:latin typeface="Times New Roman" pitchFamily="18" charset="0"/>
              </a:rPr>
              <a:t>（公共场合）</a:t>
            </a:r>
            <a:endParaRPr lang="zh-CN" altLang="en-US" sz="2800" b="1" dirty="0"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6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6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6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63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63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56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56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56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56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56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56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1" grpId="0" animBg="1"/>
      <p:bldP spid="56323" grpId="0" animBg="1"/>
      <p:bldP spid="56324" grpId="0" animBg="1"/>
      <p:bldP spid="56325" grpId="0" animBg="1"/>
      <p:bldP spid="56326" grpId="0" animBg="1"/>
      <p:bldP spid="56327" grpId="0" animBg="1"/>
      <p:bldP spid="56328" grpId="0" animBg="1"/>
      <p:bldP spid="56329" grpId="0" animBg="1"/>
      <p:bldP spid="56330" grpId="0" animBg="1"/>
      <p:bldP spid="5633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5" name="Rectangle 2"/>
          <p:cNvSpPr/>
          <p:nvPr/>
        </p:nvSpPr>
        <p:spPr>
          <a:xfrm>
            <a:off x="2209800" y="381000"/>
            <a:ext cx="393763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x-none" sz="2800" b="1" dirty="0">
                <a:latin typeface="宋体" panose="02010600030101010101" pitchFamily="2" charset="-122"/>
              </a:rPr>
              <a:t>5</a:t>
            </a:r>
            <a:r>
              <a:rPr lang="zh-CN" altLang="en-US" sz="2800" b="1" dirty="0">
                <a:latin typeface="宋体" panose="02010600030101010101" pitchFamily="2" charset="-122"/>
              </a:rPr>
              <a:t>、我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孰</a:t>
            </a:r>
            <a:r>
              <a:rPr lang="zh-CN" altLang="en-US" sz="2800" b="1" dirty="0">
                <a:latin typeface="宋体" panose="02010600030101010101" pitchFamily="2" charset="-122"/>
              </a:rPr>
              <a:t>与城北徐公美？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57347" name="Rectangle 3"/>
          <p:cNvSpPr/>
          <p:nvPr/>
        </p:nvSpPr>
        <p:spPr>
          <a:xfrm>
            <a:off x="6172200" y="381000"/>
            <a:ext cx="250634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itchFamily="18" charset="0"/>
              </a:rPr>
              <a:t>（谁;哪一个）</a:t>
            </a:r>
            <a:endParaRPr lang="zh-CN" altLang="en-US" sz="2800" b="1" dirty="0">
              <a:latin typeface="Times New Roman" pitchFamily="18" charset="0"/>
            </a:endParaRPr>
          </a:p>
        </p:txBody>
      </p:sp>
      <p:sp>
        <p:nvSpPr>
          <p:cNvPr id="2" name="Rectangle 4"/>
          <p:cNvSpPr/>
          <p:nvPr/>
        </p:nvSpPr>
        <p:spPr>
          <a:xfrm>
            <a:off x="2743200" y="914400"/>
            <a:ext cx="340042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</a:rPr>
              <a:t>孰</a:t>
            </a:r>
            <a:r>
              <a:rPr lang="zh-CN" altLang="en-US" sz="2800" b="1" dirty="0">
                <a:latin typeface="Times New Roman" pitchFamily="18" charset="0"/>
              </a:rPr>
              <a:t>视之，自以为不如</a:t>
            </a:r>
            <a:endParaRPr lang="zh-CN" altLang="en-US" sz="2800" b="1" dirty="0">
              <a:latin typeface="Times New Roman" pitchFamily="18" charset="0"/>
            </a:endParaRPr>
          </a:p>
        </p:txBody>
      </p:sp>
      <p:sp>
        <p:nvSpPr>
          <p:cNvPr id="57349" name="Rectangle 5"/>
          <p:cNvSpPr/>
          <p:nvPr/>
        </p:nvSpPr>
        <p:spPr>
          <a:xfrm>
            <a:off x="6248400" y="914400"/>
            <a:ext cx="322135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itchFamily="18" charset="0"/>
              </a:rPr>
              <a:t>（同“熟” 仔细）</a:t>
            </a:r>
            <a:endParaRPr lang="zh-CN" altLang="en-US" sz="2800" b="1" dirty="0">
              <a:latin typeface="Times New Roman" pitchFamily="18" charset="0"/>
            </a:endParaRPr>
          </a:p>
        </p:txBody>
      </p:sp>
      <p:sp>
        <p:nvSpPr>
          <p:cNvPr id="3" name="Text Box 6"/>
          <p:cNvSpPr txBox="1"/>
          <p:nvPr/>
        </p:nvSpPr>
        <p:spPr>
          <a:xfrm>
            <a:off x="2209800" y="1676400"/>
            <a:ext cx="3886200" cy="102489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ts val="2800"/>
              </a:lnSpc>
              <a:spcBef>
                <a:spcPct val="50000"/>
              </a:spcBef>
            </a:pPr>
            <a:r>
              <a:rPr lang="en-US" altLang="x-none" sz="2800" b="1" dirty="0">
                <a:latin typeface="Times New Roman" pitchFamily="18" charset="0"/>
              </a:rPr>
              <a:t>6</a:t>
            </a:r>
            <a:r>
              <a:rPr lang="zh-CN" altLang="en-US" sz="2800" b="1" dirty="0">
                <a:latin typeface="Times New Roman" pitchFamily="18" charset="0"/>
              </a:rPr>
              <a:t>、受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</a:rPr>
              <a:t>上</a:t>
            </a:r>
            <a:r>
              <a:rPr lang="zh-CN" altLang="en-US" sz="2800" b="1" dirty="0">
                <a:latin typeface="Times New Roman" pitchFamily="18" charset="0"/>
              </a:rPr>
              <a:t>赏</a:t>
            </a:r>
            <a:endParaRPr lang="zh-CN" altLang="en-US" sz="2800" b="1" dirty="0">
              <a:latin typeface="Times New Roman" pitchFamily="18" charset="0"/>
            </a:endParaRPr>
          </a:p>
          <a:p>
            <a:pPr>
              <a:lnSpc>
                <a:spcPts val="28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</a:rPr>
              <a:t>   上</a:t>
            </a:r>
            <a:r>
              <a:rPr lang="zh-CN" altLang="en-US" sz="2800" b="1" dirty="0">
                <a:latin typeface="Times New Roman" pitchFamily="18" charset="0"/>
              </a:rPr>
              <a:t>书谏寡人者</a:t>
            </a:r>
            <a:endParaRPr lang="zh-CN" altLang="en-US" sz="2800" b="1" dirty="0">
              <a:latin typeface="Times New Roman" pitchFamily="18" charset="0"/>
            </a:endParaRPr>
          </a:p>
        </p:txBody>
      </p:sp>
      <p:sp>
        <p:nvSpPr>
          <p:cNvPr id="57351" name="Text Box 7"/>
          <p:cNvSpPr txBox="1"/>
          <p:nvPr/>
        </p:nvSpPr>
        <p:spPr>
          <a:xfrm>
            <a:off x="4191000" y="1524000"/>
            <a:ext cx="20574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itchFamily="18" charset="0"/>
              </a:rPr>
              <a:t>（上等）</a:t>
            </a:r>
            <a:endParaRPr lang="zh-CN" altLang="en-US" sz="2800" b="1" dirty="0">
              <a:latin typeface="Times New Roman" pitchFamily="18" charset="0"/>
            </a:endParaRPr>
          </a:p>
        </p:txBody>
      </p:sp>
      <p:sp>
        <p:nvSpPr>
          <p:cNvPr id="57352" name="Text Box 8"/>
          <p:cNvSpPr txBox="1"/>
          <p:nvPr/>
        </p:nvSpPr>
        <p:spPr>
          <a:xfrm>
            <a:off x="5029200" y="2133600"/>
            <a:ext cx="33528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itchFamily="18" charset="0"/>
              </a:rPr>
              <a:t>（送上，进献）</a:t>
            </a:r>
            <a:endParaRPr lang="zh-CN" altLang="en-US" sz="2800" b="1" dirty="0">
              <a:latin typeface="Times New Roman" pitchFamily="18" charset="0"/>
            </a:endParaRPr>
          </a:p>
        </p:txBody>
      </p:sp>
      <p:sp>
        <p:nvSpPr>
          <p:cNvPr id="4" name="Text Box 9"/>
          <p:cNvSpPr txBox="1"/>
          <p:nvPr/>
        </p:nvSpPr>
        <p:spPr>
          <a:xfrm>
            <a:off x="2133600" y="2971800"/>
            <a:ext cx="3657600" cy="102489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ts val="2800"/>
              </a:lnSpc>
              <a:spcBef>
                <a:spcPct val="50000"/>
              </a:spcBef>
            </a:pPr>
            <a:r>
              <a:rPr lang="en-US" altLang="x-none" sz="2800" b="1" dirty="0">
                <a:latin typeface="Times New Roman" pitchFamily="18" charset="0"/>
              </a:rPr>
              <a:t>7</a:t>
            </a:r>
            <a:r>
              <a:rPr lang="zh-CN" altLang="en-US" sz="2800" b="1" dirty="0">
                <a:latin typeface="Times New Roman" pitchFamily="18" charset="0"/>
              </a:rPr>
              <a:t>、乃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</a:rPr>
              <a:t>下</a:t>
            </a:r>
            <a:r>
              <a:rPr lang="zh-CN" altLang="en-US" sz="2800" b="1" dirty="0">
                <a:latin typeface="Times New Roman" pitchFamily="18" charset="0"/>
              </a:rPr>
              <a:t>令 </a:t>
            </a:r>
            <a:endParaRPr lang="zh-CN" altLang="en-US" sz="2800" b="1" dirty="0">
              <a:latin typeface="Times New Roman" pitchFamily="18" charset="0"/>
            </a:endParaRPr>
          </a:p>
          <a:p>
            <a:pPr>
              <a:lnSpc>
                <a:spcPts val="2800"/>
              </a:lnSpc>
              <a:spcBef>
                <a:spcPct val="50000"/>
              </a:spcBef>
            </a:pPr>
            <a:r>
              <a:rPr lang="zh-CN" altLang="en-US" sz="2800" b="1" dirty="0">
                <a:latin typeface="Times New Roman" pitchFamily="18" charset="0"/>
              </a:rPr>
              <a:t>   受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</a:rPr>
              <a:t>下</a:t>
            </a:r>
            <a:r>
              <a:rPr lang="zh-CN" altLang="en-US" sz="2800" b="1" dirty="0">
                <a:latin typeface="Times New Roman" pitchFamily="18" charset="0"/>
              </a:rPr>
              <a:t>赏</a:t>
            </a:r>
            <a:endParaRPr lang="zh-CN" altLang="en-US" sz="2800" b="1" dirty="0">
              <a:latin typeface="Times New Roman" pitchFamily="18" charset="0"/>
            </a:endParaRPr>
          </a:p>
        </p:txBody>
      </p:sp>
      <p:sp>
        <p:nvSpPr>
          <p:cNvPr id="57354" name="Text Box 10"/>
          <p:cNvSpPr txBox="1"/>
          <p:nvPr/>
        </p:nvSpPr>
        <p:spPr>
          <a:xfrm>
            <a:off x="4191000" y="2819400"/>
            <a:ext cx="3417888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itchFamily="18" charset="0"/>
              </a:rPr>
              <a:t>（颁布，下达）</a:t>
            </a:r>
            <a:endParaRPr lang="zh-CN" altLang="en-US" sz="2800" b="1" dirty="0">
              <a:latin typeface="Times New Roman" pitchFamily="18" charset="0"/>
            </a:endParaRPr>
          </a:p>
        </p:txBody>
      </p:sp>
      <p:sp>
        <p:nvSpPr>
          <p:cNvPr id="57355" name="Text Box 11"/>
          <p:cNvSpPr txBox="1"/>
          <p:nvPr/>
        </p:nvSpPr>
        <p:spPr>
          <a:xfrm>
            <a:off x="4267200" y="3429000"/>
            <a:ext cx="25908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itchFamily="18" charset="0"/>
              </a:rPr>
              <a:t>（下等）</a:t>
            </a:r>
            <a:endParaRPr lang="zh-CN" altLang="en-US" sz="2800" b="1" dirty="0">
              <a:latin typeface="Times New Roman" pitchFamily="18" charset="0"/>
            </a:endParaRPr>
          </a:p>
        </p:txBody>
      </p:sp>
      <p:sp>
        <p:nvSpPr>
          <p:cNvPr id="5" name="Text Box 12"/>
          <p:cNvSpPr txBox="1"/>
          <p:nvPr/>
        </p:nvSpPr>
        <p:spPr>
          <a:xfrm>
            <a:off x="2209800" y="4038600"/>
            <a:ext cx="5181600" cy="105029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ts val="2900"/>
              </a:lnSpc>
              <a:spcBef>
                <a:spcPct val="50000"/>
              </a:spcBef>
            </a:pPr>
            <a:r>
              <a:rPr lang="en-US" altLang="x-none" sz="2800" b="1" dirty="0">
                <a:latin typeface="Times New Roman" pitchFamily="18" charset="0"/>
              </a:rPr>
              <a:t>8</a:t>
            </a:r>
            <a:r>
              <a:rPr lang="zh-CN" altLang="en-US" sz="2800" b="1" dirty="0">
                <a:latin typeface="Times New Roman" pitchFamily="18" charset="0"/>
              </a:rPr>
              <a:t>、</a:t>
            </a:r>
            <a:r>
              <a:rPr lang="zh-CN" altLang="en-US" sz="2800" b="1" dirty="0">
                <a:solidFill>
                  <a:schemeClr val="tx2"/>
                </a:solidFill>
                <a:latin typeface="Times New Roman" pitchFamily="18" charset="0"/>
              </a:rPr>
              <a:t>徐公不</a:t>
            </a:r>
            <a:r>
              <a:rPr lang="zh-CN" altLang="en-US" sz="2800" b="1" dirty="0">
                <a:solidFill>
                  <a:srgbClr val="FF3300"/>
                </a:solidFill>
                <a:latin typeface="Times New Roman" pitchFamily="18" charset="0"/>
              </a:rPr>
              <a:t>若</a:t>
            </a:r>
            <a:r>
              <a:rPr lang="zh-CN" altLang="en-US" sz="2800" b="1" dirty="0">
                <a:solidFill>
                  <a:schemeClr val="tx2"/>
                </a:solidFill>
                <a:latin typeface="Times New Roman" pitchFamily="18" charset="0"/>
              </a:rPr>
              <a:t>君之美也</a:t>
            </a:r>
            <a:endParaRPr lang="zh-CN" altLang="en-US" sz="2800" b="1" dirty="0">
              <a:solidFill>
                <a:schemeClr val="tx2"/>
              </a:solidFill>
              <a:latin typeface="Times New Roman" pitchFamily="18" charset="0"/>
            </a:endParaRPr>
          </a:p>
          <a:p>
            <a:pPr>
              <a:lnSpc>
                <a:spcPts val="29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chemeClr val="tx2"/>
                </a:solidFill>
                <a:latin typeface="Times New Roman" pitchFamily="18" charset="0"/>
              </a:rPr>
              <a:t>   门庭</a:t>
            </a:r>
            <a:r>
              <a:rPr lang="zh-CN" altLang="en-US" sz="2800" b="1" dirty="0">
                <a:solidFill>
                  <a:srgbClr val="FF3300"/>
                </a:solidFill>
                <a:latin typeface="Times New Roman" pitchFamily="18" charset="0"/>
              </a:rPr>
              <a:t>若</a:t>
            </a:r>
            <a:r>
              <a:rPr lang="zh-CN" altLang="en-US" sz="2800" b="1" dirty="0">
                <a:solidFill>
                  <a:schemeClr val="tx2"/>
                </a:solidFill>
                <a:latin typeface="Times New Roman" pitchFamily="18" charset="0"/>
              </a:rPr>
              <a:t>市</a:t>
            </a:r>
            <a:endParaRPr lang="zh-CN" altLang="en-US" sz="2800" b="1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57357" name="Text Box 13"/>
          <p:cNvSpPr txBox="1"/>
          <p:nvPr/>
        </p:nvSpPr>
        <p:spPr>
          <a:xfrm>
            <a:off x="5943600" y="3962400"/>
            <a:ext cx="29718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itchFamily="18" charset="0"/>
              </a:rPr>
              <a:t>（及，比得上）</a:t>
            </a:r>
            <a:endParaRPr lang="zh-CN" altLang="en-US" sz="2800" b="1" dirty="0">
              <a:latin typeface="Times New Roman" pitchFamily="18" charset="0"/>
            </a:endParaRPr>
          </a:p>
        </p:txBody>
      </p:sp>
      <p:sp>
        <p:nvSpPr>
          <p:cNvPr id="57358" name="Text Box 14"/>
          <p:cNvSpPr txBox="1"/>
          <p:nvPr/>
        </p:nvSpPr>
        <p:spPr>
          <a:xfrm>
            <a:off x="4800600" y="4572000"/>
            <a:ext cx="23622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itchFamily="18" charset="0"/>
              </a:rPr>
              <a:t>（像，如）</a:t>
            </a:r>
            <a:endParaRPr lang="zh-CN" altLang="en-US" sz="2800" b="1" dirty="0">
              <a:latin typeface="Times New Roman" pitchFamily="18" charset="0"/>
            </a:endParaRPr>
          </a:p>
        </p:txBody>
      </p:sp>
      <p:sp>
        <p:nvSpPr>
          <p:cNvPr id="6" name="Text Box 15"/>
          <p:cNvSpPr txBox="1"/>
          <p:nvPr/>
        </p:nvSpPr>
        <p:spPr>
          <a:xfrm>
            <a:off x="2286000" y="5334000"/>
            <a:ext cx="5638800" cy="105029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ts val="2900"/>
              </a:lnSpc>
              <a:spcBef>
                <a:spcPct val="50000"/>
              </a:spcBef>
            </a:pPr>
            <a:r>
              <a:rPr lang="en-US" altLang="x-none" sz="2800" b="1" dirty="0">
                <a:solidFill>
                  <a:schemeClr val="tx2"/>
                </a:solidFill>
                <a:latin typeface="宋体" panose="02010600030101010101" pitchFamily="2" charset="-122"/>
              </a:rPr>
              <a:t>9</a:t>
            </a:r>
            <a:r>
              <a:rPr lang="zh-CN" altLang="en-US" sz="2800" b="1" dirty="0">
                <a:solidFill>
                  <a:schemeClr val="tx2"/>
                </a:solidFill>
                <a:latin typeface="宋体" panose="02010600030101010101" pitchFamily="2" charset="-122"/>
              </a:rPr>
              <a:t>、邹忌修八尺</a:t>
            </a:r>
            <a:r>
              <a:rPr lang="zh-CN" altLang="en-US" sz="2800" b="1" dirty="0">
                <a:solidFill>
                  <a:srgbClr val="FF3300"/>
                </a:solidFill>
                <a:latin typeface="宋体" panose="02010600030101010101" pitchFamily="2" charset="-122"/>
              </a:rPr>
              <a:t>有</a:t>
            </a:r>
            <a:r>
              <a:rPr lang="zh-CN" altLang="en-US" sz="2800" b="1" dirty="0">
                <a:solidFill>
                  <a:schemeClr val="tx2"/>
                </a:solidFill>
                <a:latin typeface="宋体" panose="02010600030101010101" pitchFamily="2" charset="-122"/>
              </a:rPr>
              <a:t>余</a:t>
            </a:r>
            <a:endParaRPr lang="zh-CN" altLang="en-US" sz="2800" b="1" dirty="0">
              <a:solidFill>
                <a:schemeClr val="tx2"/>
              </a:solidFill>
              <a:latin typeface="宋体" panose="02010600030101010101" pitchFamily="2" charset="-122"/>
            </a:endParaRPr>
          </a:p>
          <a:p>
            <a:pPr>
              <a:lnSpc>
                <a:spcPts val="29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chemeClr val="tx2"/>
                </a:solidFill>
                <a:latin typeface="宋体" panose="02010600030101010101" pitchFamily="2" charset="-122"/>
              </a:rPr>
              <a:t>   欲</a:t>
            </a:r>
            <a:r>
              <a:rPr lang="zh-CN" altLang="en-US" sz="2800" b="1" dirty="0">
                <a:solidFill>
                  <a:srgbClr val="FF3300"/>
                </a:solidFill>
                <a:latin typeface="宋体" panose="02010600030101010101" pitchFamily="2" charset="-122"/>
              </a:rPr>
              <a:t>有</a:t>
            </a:r>
            <a:r>
              <a:rPr lang="zh-CN" altLang="en-US" sz="2800" b="1" dirty="0">
                <a:solidFill>
                  <a:schemeClr val="tx2"/>
                </a:solidFill>
                <a:latin typeface="宋体" panose="02010600030101010101" pitchFamily="2" charset="-122"/>
              </a:rPr>
              <a:t>求于我也</a:t>
            </a:r>
            <a:endParaRPr lang="zh-CN" altLang="en-US" sz="2800" b="1" dirty="0">
              <a:solidFill>
                <a:schemeClr val="tx2"/>
              </a:solidFill>
              <a:latin typeface="宋体" panose="02010600030101010101" pitchFamily="2" charset="-122"/>
            </a:endParaRPr>
          </a:p>
        </p:txBody>
      </p:sp>
      <p:sp>
        <p:nvSpPr>
          <p:cNvPr id="57360" name="Text Box 16"/>
          <p:cNvSpPr txBox="1"/>
          <p:nvPr/>
        </p:nvSpPr>
        <p:spPr>
          <a:xfrm>
            <a:off x="5519738" y="5257800"/>
            <a:ext cx="4824412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 dirty="0">
                <a:latin typeface="Times New Roman" pitchFamily="18" charset="0"/>
              </a:rPr>
              <a:t>（通 “又”连接整数和零数）</a:t>
            </a:r>
            <a:endParaRPr lang="zh-CN" altLang="en-US" sz="2800" b="1" dirty="0">
              <a:latin typeface="Times New Roman" pitchFamily="18" charset="0"/>
            </a:endParaRPr>
          </a:p>
        </p:txBody>
      </p:sp>
      <p:sp>
        <p:nvSpPr>
          <p:cNvPr id="57361" name="Text Box 17"/>
          <p:cNvSpPr txBox="1"/>
          <p:nvPr/>
        </p:nvSpPr>
        <p:spPr>
          <a:xfrm>
            <a:off x="5715000" y="5943600"/>
            <a:ext cx="28956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itchFamily="18" charset="0"/>
              </a:rPr>
              <a:t>（与“无”相对）</a:t>
            </a:r>
            <a:endParaRPr lang="zh-CN" altLang="en-US" sz="2800" b="1" dirty="0"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7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7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7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57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57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57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57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57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57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57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7" grpId="0" bldLvl="0"/>
      <p:bldP spid="57349" grpId="0" bldLvl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8369" name="Text Box 4"/>
          <p:cNvSpPr txBox="1"/>
          <p:nvPr/>
        </p:nvSpPr>
        <p:spPr>
          <a:xfrm>
            <a:off x="2187575" y="1071563"/>
            <a:ext cx="54038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latin typeface="Times New Roman" pitchFamily="18" charset="0"/>
              </a:rPr>
              <a:t>于</a:t>
            </a:r>
            <a:endParaRPr lang="zh-CN" altLang="en-US" sz="2800" b="1" dirty="0">
              <a:latin typeface="Times New Roman" pitchFamily="18" charset="0"/>
            </a:endParaRPr>
          </a:p>
        </p:txBody>
      </p:sp>
      <p:sp>
        <p:nvSpPr>
          <p:cNvPr id="58370" name="AutoShape 5"/>
          <p:cNvSpPr/>
          <p:nvPr/>
        </p:nvSpPr>
        <p:spPr>
          <a:xfrm>
            <a:off x="2927350" y="549275"/>
            <a:ext cx="73025" cy="1800225"/>
          </a:xfrm>
          <a:prstGeom prst="leftBrace">
            <a:avLst>
              <a:gd name="adj1" fmla="val 20475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sz="2800" b="1" dirty="0">
              <a:latin typeface="Times New Roman" pitchFamily="18" charset="0"/>
            </a:endParaRPr>
          </a:p>
        </p:txBody>
      </p:sp>
      <p:sp>
        <p:nvSpPr>
          <p:cNvPr id="58371" name="Text Box 6"/>
          <p:cNvSpPr txBox="1"/>
          <p:nvPr/>
        </p:nvSpPr>
        <p:spPr>
          <a:xfrm>
            <a:off x="3216275" y="317500"/>
            <a:ext cx="232791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latin typeface="Times New Roman" pitchFamily="18" charset="0"/>
              </a:rPr>
              <a:t>欲有求</a:t>
            </a:r>
            <a:r>
              <a:rPr lang="zh-CN" altLang="en-US" sz="2800" b="1" dirty="0">
                <a:solidFill>
                  <a:srgbClr val="FF3300"/>
                </a:solidFill>
                <a:latin typeface="Times New Roman" pitchFamily="18" charset="0"/>
              </a:rPr>
              <a:t>于</a:t>
            </a:r>
            <a:r>
              <a:rPr lang="zh-CN" altLang="en-US" sz="2800" b="1" dirty="0">
                <a:latin typeface="Times New Roman" pitchFamily="18" charset="0"/>
              </a:rPr>
              <a:t>我也</a:t>
            </a:r>
            <a:endParaRPr lang="zh-CN" altLang="en-US" sz="2800" b="1" dirty="0">
              <a:latin typeface="Times New Roman" pitchFamily="18" charset="0"/>
            </a:endParaRPr>
          </a:p>
        </p:txBody>
      </p:sp>
      <p:sp>
        <p:nvSpPr>
          <p:cNvPr id="58372" name="Text Box 7"/>
          <p:cNvSpPr txBox="1"/>
          <p:nvPr/>
        </p:nvSpPr>
        <p:spPr>
          <a:xfrm>
            <a:off x="3216275" y="981075"/>
            <a:ext cx="232791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latin typeface="Times New Roman" pitchFamily="18" charset="0"/>
              </a:rPr>
              <a:t>皆以美</a:t>
            </a:r>
            <a:r>
              <a:rPr lang="zh-CN" altLang="en-US" sz="2800" b="1" dirty="0">
                <a:solidFill>
                  <a:srgbClr val="FF3300"/>
                </a:solidFill>
                <a:latin typeface="Times New Roman" pitchFamily="18" charset="0"/>
              </a:rPr>
              <a:t>于</a:t>
            </a:r>
            <a:r>
              <a:rPr lang="zh-CN" altLang="en-US" sz="2800" b="1" dirty="0">
                <a:latin typeface="Times New Roman" pitchFamily="18" charset="0"/>
              </a:rPr>
              <a:t>徐公</a:t>
            </a:r>
            <a:endParaRPr lang="zh-CN" altLang="en-US" sz="2800" b="1" dirty="0">
              <a:latin typeface="Times New Roman" pitchFamily="18" charset="0"/>
            </a:endParaRPr>
          </a:p>
        </p:txBody>
      </p:sp>
      <p:sp>
        <p:nvSpPr>
          <p:cNvPr id="58373" name="Text Box 8"/>
          <p:cNvSpPr txBox="1"/>
          <p:nvPr/>
        </p:nvSpPr>
        <p:spPr>
          <a:xfrm>
            <a:off x="3216275" y="1557338"/>
            <a:ext cx="16129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latin typeface="Times New Roman" pitchFamily="18" charset="0"/>
              </a:rPr>
              <a:t>皆朝</a:t>
            </a:r>
            <a:r>
              <a:rPr lang="zh-CN" altLang="en-US" sz="2800" b="1" dirty="0">
                <a:solidFill>
                  <a:srgbClr val="FF3300"/>
                </a:solidFill>
                <a:latin typeface="Times New Roman" pitchFamily="18" charset="0"/>
              </a:rPr>
              <a:t>于</a:t>
            </a:r>
            <a:r>
              <a:rPr lang="zh-CN" altLang="en-US" sz="2800" b="1" dirty="0">
                <a:latin typeface="Times New Roman" pitchFamily="18" charset="0"/>
              </a:rPr>
              <a:t>齐</a:t>
            </a:r>
            <a:endParaRPr lang="zh-CN" altLang="en-US" sz="2800" b="1" dirty="0">
              <a:latin typeface="Times New Roman" pitchFamily="18" charset="0"/>
            </a:endParaRPr>
          </a:p>
        </p:txBody>
      </p:sp>
      <p:sp>
        <p:nvSpPr>
          <p:cNvPr id="58374" name="Text Box 9"/>
          <p:cNvSpPr txBox="1"/>
          <p:nvPr/>
        </p:nvSpPr>
        <p:spPr>
          <a:xfrm>
            <a:off x="3216275" y="2133600"/>
            <a:ext cx="304292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latin typeface="Times New Roman" pitchFamily="18" charset="0"/>
              </a:rPr>
              <a:t>此所谓战胜</a:t>
            </a:r>
            <a:r>
              <a:rPr lang="zh-CN" altLang="en-US" sz="2800" b="1" dirty="0">
                <a:solidFill>
                  <a:srgbClr val="FF3300"/>
                </a:solidFill>
                <a:latin typeface="Times New Roman" pitchFamily="18" charset="0"/>
              </a:rPr>
              <a:t>于</a:t>
            </a:r>
            <a:r>
              <a:rPr lang="zh-CN" altLang="en-US" sz="2800" b="1" dirty="0">
                <a:latin typeface="Times New Roman" pitchFamily="18" charset="0"/>
              </a:rPr>
              <a:t>朝廷</a:t>
            </a:r>
            <a:endParaRPr lang="zh-CN" altLang="en-US" sz="2800" b="1" dirty="0">
              <a:latin typeface="Times New Roman" pitchFamily="18" charset="0"/>
            </a:endParaRPr>
          </a:p>
        </p:txBody>
      </p:sp>
      <p:sp>
        <p:nvSpPr>
          <p:cNvPr id="58376" name="Text Box 10"/>
          <p:cNvSpPr txBox="1"/>
          <p:nvPr/>
        </p:nvSpPr>
        <p:spPr>
          <a:xfrm>
            <a:off x="6743700" y="333375"/>
            <a:ext cx="54038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latin typeface="Times New Roman" pitchFamily="18" charset="0"/>
              </a:rPr>
              <a:t>对</a:t>
            </a:r>
            <a:endParaRPr lang="zh-CN" altLang="en-US" sz="2800" b="1" dirty="0">
              <a:latin typeface="Times New Roman" pitchFamily="18" charset="0"/>
            </a:endParaRPr>
          </a:p>
        </p:txBody>
      </p:sp>
      <p:sp>
        <p:nvSpPr>
          <p:cNvPr id="58377" name="Text Box 11"/>
          <p:cNvSpPr txBox="1"/>
          <p:nvPr/>
        </p:nvSpPr>
        <p:spPr>
          <a:xfrm>
            <a:off x="6672263" y="981075"/>
            <a:ext cx="54038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latin typeface="Times New Roman" pitchFamily="18" charset="0"/>
              </a:rPr>
              <a:t>比</a:t>
            </a:r>
            <a:endParaRPr lang="zh-CN" altLang="en-US" sz="2800" b="1" dirty="0">
              <a:latin typeface="Times New Roman" pitchFamily="18" charset="0"/>
            </a:endParaRPr>
          </a:p>
        </p:txBody>
      </p:sp>
      <p:sp>
        <p:nvSpPr>
          <p:cNvPr id="58378" name="Text Box 12"/>
          <p:cNvSpPr txBox="1"/>
          <p:nvPr/>
        </p:nvSpPr>
        <p:spPr>
          <a:xfrm>
            <a:off x="6527800" y="1628775"/>
            <a:ext cx="54038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latin typeface="Times New Roman" pitchFamily="18" charset="0"/>
              </a:rPr>
              <a:t>到</a:t>
            </a:r>
            <a:endParaRPr lang="zh-CN" altLang="en-US" sz="2800" b="1" dirty="0">
              <a:latin typeface="Times New Roman" pitchFamily="18" charset="0"/>
            </a:endParaRPr>
          </a:p>
        </p:txBody>
      </p:sp>
      <p:sp>
        <p:nvSpPr>
          <p:cNvPr id="58379" name="Text Box 13"/>
          <p:cNvSpPr txBox="1"/>
          <p:nvPr/>
        </p:nvSpPr>
        <p:spPr>
          <a:xfrm>
            <a:off x="6816725" y="2133600"/>
            <a:ext cx="54038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latin typeface="Times New Roman" pitchFamily="18" charset="0"/>
              </a:rPr>
              <a:t>在</a:t>
            </a:r>
            <a:endParaRPr lang="zh-CN" altLang="en-US" sz="2800" b="1" dirty="0">
              <a:latin typeface="Times New Roman" pitchFamily="18" charset="0"/>
            </a:endParaRPr>
          </a:p>
        </p:txBody>
      </p:sp>
      <p:sp>
        <p:nvSpPr>
          <p:cNvPr id="58380" name="Text Box 14"/>
          <p:cNvSpPr txBox="1"/>
          <p:nvPr/>
        </p:nvSpPr>
        <p:spPr>
          <a:xfrm>
            <a:off x="2332038" y="4745038"/>
            <a:ext cx="54038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latin typeface="Times New Roman" pitchFamily="18" charset="0"/>
              </a:rPr>
              <a:t>闻</a:t>
            </a:r>
            <a:endParaRPr lang="zh-CN" altLang="en-US" sz="2800" b="1" dirty="0">
              <a:latin typeface="Times New Roman" pitchFamily="18" charset="0"/>
            </a:endParaRPr>
          </a:p>
        </p:txBody>
      </p:sp>
      <p:sp>
        <p:nvSpPr>
          <p:cNvPr id="58381" name="AutoShape 15"/>
          <p:cNvSpPr/>
          <p:nvPr/>
        </p:nvSpPr>
        <p:spPr>
          <a:xfrm>
            <a:off x="3071813" y="4149725"/>
            <a:ext cx="73025" cy="1800225"/>
          </a:xfrm>
          <a:prstGeom prst="leftBrace">
            <a:avLst>
              <a:gd name="adj1" fmla="val 20475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sz="2800" b="1" dirty="0">
              <a:latin typeface="Times New Roman" pitchFamily="18" charset="0"/>
            </a:endParaRPr>
          </a:p>
        </p:txBody>
      </p:sp>
      <p:sp>
        <p:nvSpPr>
          <p:cNvPr id="58382" name="Text Box 16"/>
          <p:cNvSpPr txBox="1"/>
          <p:nvPr/>
        </p:nvSpPr>
        <p:spPr>
          <a:xfrm>
            <a:off x="3490913" y="3933825"/>
            <a:ext cx="232791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solidFill>
                  <a:srgbClr val="FF3300"/>
                </a:solidFill>
                <a:latin typeface="Times New Roman" pitchFamily="18" charset="0"/>
              </a:rPr>
              <a:t>闻</a:t>
            </a:r>
            <a:r>
              <a:rPr lang="zh-CN" altLang="en-US" sz="2800" b="1" dirty="0">
                <a:latin typeface="Times New Roman" pitchFamily="18" charset="0"/>
              </a:rPr>
              <a:t>寡人之耳者</a:t>
            </a:r>
            <a:endParaRPr lang="zh-CN" altLang="en-US" sz="2800" b="1" dirty="0">
              <a:latin typeface="Times New Roman" pitchFamily="18" charset="0"/>
            </a:endParaRPr>
          </a:p>
        </p:txBody>
      </p:sp>
      <p:sp>
        <p:nvSpPr>
          <p:cNvPr id="58383" name="Text Box 17"/>
          <p:cNvSpPr txBox="1"/>
          <p:nvPr/>
        </p:nvSpPr>
        <p:spPr>
          <a:xfrm>
            <a:off x="3482975" y="5537200"/>
            <a:ext cx="340042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latin typeface="Times New Roman" pitchFamily="18" charset="0"/>
              </a:rPr>
              <a:t>燕、赵、韩、魏</a:t>
            </a:r>
            <a:r>
              <a:rPr lang="zh-CN" altLang="en-US" sz="2800" b="1" dirty="0">
                <a:solidFill>
                  <a:srgbClr val="FF3300"/>
                </a:solidFill>
                <a:latin typeface="Times New Roman" pitchFamily="18" charset="0"/>
              </a:rPr>
              <a:t>闻</a:t>
            </a:r>
            <a:r>
              <a:rPr lang="zh-CN" altLang="en-US" sz="2800" b="1" dirty="0">
                <a:latin typeface="Times New Roman" pitchFamily="18" charset="0"/>
              </a:rPr>
              <a:t>之</a:t>
            </a:r>
            <a:endParaRPr lang="zh-CN" altLang="en-US" sz="2800" b="1" dirty="0">
              <a:latin typeface="Times New Roman" pitchFamily="18" charset="0"/>
            </a:endParaRPr>
          </a:p>
        </p:txBody>
      </p:sp>
      <p:sp>
        <p:nvSpPr>
          <p:cNvPr id="58384" name="Text Box 18"/>
          <p:cNvSpPr txBox="1"/>
          <p:nvPr/>
        </p:nvSpPr>
        <p:spPr>
          <a:xfrm>
            <a:off x="7248525" y="3933825"/>
            <a:ext cx="196786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latin typeface="Times New Roman" pitchFamily="18" charset="0"/>
              </a:rPr>
              <a:t>使</a:t>
            </a:r>
            <a:r>
              <a:rPr lang="en-US" altLang="x-none" sz="2800" b="1" dirty="0">
                <a:latin typeface="Times New Roman" pitchFamily="18" charset="0"/>
              </a:rPr>
              <a:t>……</a:t>
            </a:r>
            <a:r>
              <a:rPr lang="zh-CN" altLang="en-US" sz="2800" b="1" dirty="0">
                <a:latin typeface="Times New Roman" pitchFamily="18" charset="0"/>
              </a:rPr>
              <a:t>听说</a:t>
            </a:r>
            <a:endParaRPr lang="zh-CN" altLang="en-US" sz="2800" b="1" dirty="0">
              <a:latin typeface="Times New Roman" pitchFamily="18" charset="0"/>
            </a:endParaRPr>
          </a:p>
        </p:txBody>
      </p:sp>
      <p:sp>
        <p:nvSpPr>
          <p:cNvPr id="58385" name="Text Box 19"/>
          <p:cNvSpPr txBox="1"/>
          <p:nvPr/>
        </p:nvSpPr>
        <p:spPr>
          <a:xfrm>
            <a:off x="7659688" y="5516563"/>
            <a:ext cx="8978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latin typeface="Times New Roman" pitchFamily="18" charset="0"/>
              </a:rPr>
              <a:t>听说</a:t>
            </a:r>
            <a:endParaRPr lang="zh-CN" altLang="en-US" sz="2800" b="1" dirty="0">
              <a:latin typeface="Times New Roman" pitchFamily="18" charset="0"/>
            </a:endParaRPr>
          </a:p>
        </p:txBody>
      </p:sp>
      <p:sp>
        <p:nvSpPr>
          <p:cNvPr id="2" name="日期占位符 1"/>
          <p:cNvSpPr/>
          <p:nvPr>
            <p:ph type="dt" sz="half" idx="10"/>
          </p:nvPr>
        </p:nvSpPr>
        <p:spPr/>
        <p:txBody>
          <a:bodyPr anchor="t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8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8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8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8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8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/>
            <a:fld id="{BB962C8B-B14F-4D97-AF65-F5344CB8AC3E}" type="datetime1">
              <a:rPr lang="zh-CN" altLang="en-US" sz="1400" b="1" dirty="0">
                <a:latin typeface="Arial" panose="02080604020202020204" pitchFamily="34" charset="0"/>
              </a:rPr>
            </a:fld>
            <a:endParaRPr lang="zh-CN" altLang="en-US" sz="1400" b="1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8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58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58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58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58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58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8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0" dur="2000"/>
                                        <p:tgtEl>
                                          <p:spTgt spid="58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2000"/>
                                        <p:tgtEl>
                                          <p:spTgt spid="58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6" grpId="0"/>
      <p:bldP spid="58377" grpId="0"/>
      <p:bldP spid="58378" grpId="0"/>
      <p:bldP spid="58379" grpId="0"/>
      <p:bldP spid="58380" grpId="0"/>
      <p:bldP spid="58381" grpId="0" bldLvl="0" animBg="1"/>
      <p:bldP spid="58382" grpId="0"/>
      <p:bldP spid="58383" grpId="0"/>
      <p:bldP spid="58384" grpId="0"/>
      <p:bldP spid="5838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393" name="Rectangle 2"/>
          <p:cNvSpPr>
            <a:spLocks noGrp="1"/>
          </p:cNvSpPr>
          <p:nvPr>
            <p:ph type="title"/>
          </p:nvPr>
        </p:nvSpPr>
        <p:spPr>
          <a:xfrm>
            <a:off x="1107440" y="439103"/>
            <a:ext cx="8229600" cy="1143000"/>
          </a:xfrm>
        </p:spPr>
        <p:txBody>
          <a:bodyPr wrap="square" anchor="ctr"/>
          <a:p>
            <a:pPr eaLnBrk="1" hangingPunct="1"/>
            <a:r>
              <a:rPr lang="zh-CN" altLang="en-US" sz="4000">
                <a:latin typeface="楷体" pitchFamily="1" charset="-122"/>
                <a:ea typeface="楷体" pitchFamily="1" charset="-122"/>
              </a:rPr>
              <a:t>比较下面几个“朝”字的意思</a:t>
            </a:r>
            <a:endParaRPr lang="zh-CN" altLang="en-US" sz="4000">
              <a:latin typeface="楷体" pitchFamily="1" charset="-122"/>
              <a:ea typeface="楷体" pitchFamily="1" charset="-122"/>
            </a:endParaRPr>
          </a:p>
        </p:txBody>
      </p:sp>
      <p:sp>
        <p:nvSpPr>
          <p:cNvPr id="59394" name="Rectangle 3"/>
          <p:cNvSpPr>
            <a:spLocks noGrp="1"/>
          </p:cNvSpPr>
          <p:nvPr>
            <p:ph type="body"/>
          </p:nvPr>
        </p:nvSpPr>
        <p:spPr>
          <a:xfrm>
            <a:off x="1107440" y="2192338"/>
            <a:ext cx="8154988" cy="3124200"/>
          </a:xfrm>
        </p:spPr>
        <p:txBody>
          <a:bodyPr wrap="square" anchor="t"/>
          <a:p>
            <a:pPr marL="609600" indent="-609600" eaLnBrk="1" hangingPunct="1">
              <a:buAutoNum type="arabicPeriod"/>
            </a:pPr>
            <a:r>
              <a:rPr lang="zh-CN" altLang="en-US" sz="3600" b="1" dirty="0">
                <a:solidFill>
                  <a:schemeClr val="tx1"/>
                </a:solidFill>
                <a:latin typeface="楷体" pitchFamily="1" charset="-122"/>
                <a:ea typeface="楷体" pitchFamily="1" charset="-122"/>
              </a:rPr>
              <a:t>朝服衣冠</a:t>
            </a:r>
            <a:endParaRPr lang="zh-CN" altLang="en-US" sz="3600" b="1" dirty="0">
              <a:solidFill>
                <a:schemeClr val="tx1"/>
              </a:solidFill>
              <a:latin typeface="楷体" pitchFamily="1" charset="-122"/>
              <a:ea typeface="楷体" pitchFamily="1" charset="-122"/>
            </a:endParaRPr>
          </a:p>
          <a:p>
            <a:pPr marL="609600" indent="-609600" eaLnBrk="1" hangingPunct="1">
              <a:buAutoNum type="arabicPeriod"/>
            </a:pPr>
            <a:r>
              <a:rPr lang="zh-CN" altLang="en-US" sz="3600" b="1" dirty="0">
                <a:solidFill>
                  <a:schemeClr val="tx1"/>
                </a:solidFill>
                <a:latin typeface="楷体" pitchFamily="1" charset="-122"/>
                <a:ea typeface="楷体" pitchFamily="1" charset="-122"/>
              </a:rPr>
              <a:t>燕、赵、韩、魏闻之，皆朝于齐 </a:t>
            </a:r>
            <a:endParaRPr lang="zh-CN" altLang="en-US" sz="3600" b="1" dirty="0">
              <a:solidFill>
                <a:schemeClr val="tx1"/>
              </a:solidFill>
              <a:latin typeface="楷体" pitchFamily="1" charset="-122"/>
              <a:ea typeface="楷体" pitchFamily="1" charset="-122"/>
            </a:endParaRPr>
          </a:p>
          <a:p>
            <a:pPr marL="609600" indent="-609600" eaLnBrk="1" hangingPunct="1">
              <a:buAutoNum type="arabicPeriod"/>
            </a:pPr>
            <a:r>
              <a:rPr lang="zh-CN" altLang="en-US" sz="3600" b="1" dirty="0">
                <a:solidFill>
                  <a:schemeClr val="tx1"/>
                </a:solidFill>
                <a:latin typeface="楷体" pitchFamily="1" charset="-122"/>
                <a:ea typeface="楷体" pitchFamily="1" charset="-122"/>
              </a:rPr>
              <a:t>于是入朝见威王</a:t>
            </a:r>
            <a:endParaRPr lang="zh-CN" altLang="en-US" sz="3600" b="1" dirty="0">
              <a:solidFill>
                <a:schemeClr val="tx1"/>
              </a:solidFill>
              <a:latin typeface="楷体" pitchFamily="1" charset="-122"/>
              <a:ea typeface="楷体" pitchFamily="1" charset="-122"/>
            </a:endParaRPr>
          </a:p>
        </p:txBody>
      </p:sp>
      <p:sp>
        <p:nvSpPr>
          <p:cNvPr id="59396" name="Rectangle 7"/>
          <p:cNvSpPr/>
          <p:nvPr/>
        </p:nvSpPr>
        <p:spPr>
          <a:xfrm>
            <a:off x="5880100" y="2192655"/>
            <a:ext cx="5375910" cy="302387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609600" indent="-609600" algn="r">
              <a:spcBef>
                <a:spcPct val="20000"/>
              </a:spcBef>
            </a:pPr>
            <a:r>
              <a:rPr lang="en-US" altLang="x-none" sz="3600" b="1" dirty="0">
                <a:solidFill>
                  <a:srgbClr val="A50021"/>
                </a:solidFill>
                <a:latin typeface="楷体" pitchFamily="1" charset="-122"/>
                <a:ea typeface="楷体" pitchFamily="1" charset="-122"/>
              </a:rPr>
              <a:t>zhāo </a:t>
            </a:r>
            <a:r>
              <a:rPr lang="zh-CN" altLang="en-US" sz="3600" b="1" dirty="0">
                <a:solidFill>
                  <a:srgbClr val="A50021"/>
                </a:solidFill>
                <a:latin typeface="楷体" pitchFamily="1" charset="-122"/>
                <a:ea typeface="楷体" pitchFamily="1" charset="-122"/>
              </a:rPr>
              <a:t>早晨</a:t>
            </a:r>
            <a:endParaRPr lang="zh-CN" altLang="en-US" sz="3600" b="1" dirty="0">
              <a:solidFill>
                <a:srgbClr val="A50021"/>
              </a:solidFill>
              <a:latin typeface="楷体" pitchFamily="1" charset="-122"/>
              <a:ea typeface="楷体" pitchFamily="1" charset="-122"/>
            </a:endParaRPr>
          </a:p>
          <a:p>
            <a:pPr marL="609600" indent="-609600" algn="r">
              <a:spcBef>
                <a:spcPct val="20000"/>
              </a:spcBef>
            </a:pPr>
            <a:r>
              <a:rPr lang="zh-CN" altLang="en-US" sz="3600" b="1" dirty="0">
                <a:solidFill>
                  <a:srgbClr val="A50021"/>
                </a:solidFill>
                <a:latin typeface="楷体" pitchFamily="1" charset="-122"/>
                <a:ea typeface="楷体" pitchFamily="1" charset="-122"/>
              </a:rPr>
              <a:t>朝拜、拜见</a:t>
            </a:r>
            <a:endParaRPr lang="zh-CN" altLang="en-US" sz="3600" b="1" dirty="0">
              <a:solidFill>
                <a:srgbClr val="A50021"/>
              </a:solidFill>
              <a:latin typeface="楷体" pitchFamily="1" charset="-122"/>
              <a:ea typeface="楷体" pitchFamily="1" charset="-122"/>
            </a:endParaRPr>
          </a:p>
          <a:p>
            <a:pPr marL="609600" indent="-609600" algn="r">
              <a:spcBef>
                <a:spcPct val="20000"/>
              </a:spcBef>
            </a:pPr>
            <a:r>
              <a:rPr lang="zh-CN" altLang="en-US" sz="3600" b="1" dirty="0">
                <a:solidFill>
                  <a:srgbClr val="A50021"/>
                </a:solidFill>
                <a:latin typeface="楷体" pitchFamily="1" charset="-122"/>
                <a:ea typeface="楷体" pitchFamily="1" charset="-122"/>
              </a:rPr>
              <a:t>朝廷</a:t>
            </a:r>
            <a:endParaRPr lang="en-US" altLang="x-none" sz="3600" b="1" dirty="0">
              <a:solidFill>
                <a:srgbClr val="A50021"/>
              </a:solidFill>
              <a:latin typeface="楷体" pitchFamily="1" charset="-122"/>
              <a:ea typeface="楷体" pitchFamily="1" charset="-122"/>
            </a:endParaRPr>
          </a:p>
        </p:txBody>
      </p:sp>
      <p:sp>
        <p:nvSpPr>
          <p:cNvPr id="2" name="日期占位符 1"/>
          <p:cNvSpPr/>
          <p:nvPr>
            <p:ph type="dt" sz="half" idx="10"/>
          </p:nvPr>
        </p:nvSpPr>
        <p:spPr/>
        <p:txBody>
          <a:bodyPr anchor="t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8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8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8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8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8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/>
            <a:fld id="{BB962C8B-B14F-4D97-AF65-F5344CB8AC3E}" type="datetime1">
              <a:rPr lang="zh-CN" altLang="en-US" sz="1400" b="1" dirty="0">
                <a:latin typeface="Arial" panose="02080604020202020204" pitchFamily="34" charset="0"/>
              </a:rPr>
            </a:fld>
            <a:endParaRPr lang="zh-CN" altLang="en-US" sz="1400" b="1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  <p:transition spd="med">
    <p:random/>
    <p:sndAc>
      <p:stSnd>
        <p:snd r:embed="rId1" name="projcto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59396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5939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>
                                            <p:txEl>
                                              <p:charRg st="15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59396">
                                            <p:txEl>
                                              <p:charRg st="15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6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2465" name="日期占位符 3"/>
          <p:cNvSpPr txBox="1">
            <a:spLocks noGrp="1"/>
          </p:cNvSpPr>
          <p:nvPr/>
        </p:nvSpPr>
        <p:spPr>
          <a:xfrm>
            <a:off x="1981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en-US" altLang="x-none" sz="1400" b="1" dirty="0">
              <a:latin typeface="Arial" panose="02080604020202020204" pitchFamily="34" charset="0"/>
            </a:endParaRPr>
          </a:p>
        </p:txBody>
      </p:sp>
      <p:sp>
        <p:nvSpPr>
          <p:cNvPr id="62466" name="灯片编号占位符 5"/>
          <p:cNvSpPr txBox="1">
            <a:spLocks noGrp="1"/>
          </p:cNvSpPr>
          <p:nvPr/>
        </p:nvSpPr>
        <p:spPr>
          <a:xfrm>
            <a:off x="807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algn="r"/>
            <a:fld id="{9A0DB2DC-4C9A-4742-B13C-FB6460FD3503}" type="slidenum">
              <a:rPr lang="zh-CN" altLang="en-US" sz="1400" b="1" dirty="0">
                <a:latin typeface="Arial" panose="02080604020202020204" pitchFamily="34" charset="0"/>
              </a:rPr>
            </a:fld>
            <a:endParaRPr lang="zh-CN" altLang="en-US" sz="1400" b="1" dirty="0">
              <a:latin typeface="Arial" panose="02080604020202020204" pitchFamily="34" charset="0"/>
            </a:endParaRPr>
          </a:p>
        </p:txBody>
      </p:sp>
      <p:sp>
        <p:nvSpPr>
          <p:cNvPr id="62467" name="Rectangle 2"/>
          <p:cNvSpPr>
            <a:spLocks noGrp="1"/>
          </p:cNvSpPr>
          <p:nvPr>
            <p:ph type="title"/>
          </p:nvPr>
        </p:nvSpPr>
        <p:spPr>
          <a:xfrm>
            <a:off x="940435" y="345123"/>
            <a:ext cx="8229600" cy="1143000"/>
          </a:xfrm>
        </p:spPr>
        <p:txBody>
          <a:bodyPr wrap="square" anchor="ctr"/>
          <a:p>
            <a:pPr eaLnBrk="1" hangingPunct="1"/>
            <a:r>
              <a:rPr lang="zh-CN" altLang="en-US" sz="4000">
                <a:latin typeface="楷体" pitchFamily="1" charset="-122"/>
                <a:ea typeface="楷体" pitchFamily="1" charset="-122"/>
              </a:rPr>
              <a:t>比较下列“间”字的读音和意思</a:t>
            </a:r>
            <a:endParaRPr lang="zh-CN" altLang="en-US" sz="4000">
              <a:latin typeface="楷体" pitchFamily="1" charset="-122"/>
              <a:ea typeface="楷体" pitchFamily="1" charset="-122"/>
            </a:endParaRPr>
          </a:p>
        </p:txBody>
      </p:sp>
      <p:sp>
        <p:nvSpPr>
          <p:cNvPr id="62468" name="Rectangle 3"/>
          <p:cNvSpPr>
            <a:spLocks noGrp="1"/>
          </p:cNvSpPr>
          <p:nvPr>
            <p:ph type="body"/>
          </p:nvPr>
        </p:nvSpPr>
        <p:spPr>
          <a:xfrm>
            <a:off x="2065020" y="1700213"/>
            <a:ext cx="8229600" cy="3916362"/>
          </a:xfrm>
        </p:spPr>
        <p:txBody>
          <a:bodyPr wrap="square" anchor="t"/>
          <a:p>
            <a:pPr marL="609600" indent="-609600" eaLnBrk="1" hangingPunct="1">
              <a:buAutoNum type="arabicPeriod"/>
            </a:pPr>
            <a:r>
              <a:rPr lang="zh-CN" altLang="en-US" sz="3600" b="1">
                <a:solidFill>
                  <a:schemeClr val="tx1"/>
                </a:solidFill>
                <a:latin typeface="楷体" pitchFamily="1" charset="-122"/>
                <a:ea typeface="楷体" pitchFamily="1" charset="-122"/>
              </a:rPr>
              <a:t>时时而间进</a:t>
            </a:r>
            <a:endParaRPr lang="zh-CN" altLang="en-US" sz="3600" b="1">
              <a:solidFill>
                <a:schemeClr val="tx1"/>
              </a:solidFill>
              <a:latin typeface="楷体" pitchFamily="1" charset="-122"/>
              <a:ea typeface="楷体" pitchFamily="1" charset="-122"/>
            </a:endParaRPr>
          </a:p>
          <a:p>
            <a:pPr marL="609600" indent="-609600" eaLnBrk="1" hangingPunct="1">
              <a:buAutoNum type="arabicPeriod"/>
            </a:pPr>
            <a:r>
              <a:rPr lang="zh-CN" altLang="en-US" sz="3600" b="1">
                <a:solidFill>
                  <a:schemeClr val="tx1"/>
                </a:solidFill>
                <a:latin typeface="楷体" pitchFamily="1" charset="-122"/>
                <a:ea typeface="楷体" pitchFamily="1" charset="-122"/>
              </a:rPr>
              <a:t>肉食者谋之又何间焉</a:t>
            </a:r>
            <a:endParaRPr lang="zh-CN" altLang="en-US" sz="3600" b="1">
              <a:solidFill>
                <a:schemeClr val="tx1"/>
              </a:solidFill>
              <a:latin typeface="楷体" pitchFamily="1" charset="-122"/>
              <a:ea typeface="楷体" pitchFamily="1" charset="-122"/>
            </a:endParaRPr>
          </a:p>
          <a:p>
            <a:pPr marL="609600" indent="-609600" eaLnBrk="1" hangingPunct="1">
              <a:buAutoNum type="arabicPeriod"/>
            </a:pPr>
            <a:r>
              <a:rPr lang="zh-CN" altLang="en-US" sz="3600" b="1">
                <a:solidFill>
                  <a:schemeClr val="tx1"/>
                </a:solidFill>
                <a:latin typeface="楷体" pitchFamily="1" charset="-122"/>
                <a:ea typeface="楷体" pitchFamily="1" charset="-122"/>
              </a:rPr>
              <a:t>中间力拉崩倒之声</a:t>
            </a:r>
            <a:endParaRPr lang="zh-CN" altLang="en-US" sz="3600" b="1">
              <a:solidFill>
                <a:schemeClr val="tx1"/>
              </a:solidFill>
              <a:latin typeface="楷体" pitchFamily="1" charset="-122"/>
              <a:ea typeface="楷体" pitchFamily="1" charset="-122"/>
            </a:endParaRPr>
          </a:p>
          <a:p>
            <a:pPr marL="609600" indent="-609600" eaLnBrk="1" hangingPunct="1">
              <a:buAutoNum type="arabicPeriod"/>
            </a:pPr>
            <a:r>
              <a:rPr lang="zh-CN" altLang="en-US" sz="3600" b="1">
                <a:solidFill>
                  <a:schemeClr val="tx1"/>
                </a:solidFill>
                <a:latin typeface="楷体" pitchFamily="1" charset="-122"/>
                <a:ea typeface="楷体" pitchFamily="1" charset="-122"/>
              </a:rPr>
              <a:t>立有间</a:t>
            </a:r>
            <a:endParaRPr lang="zh-CN" altLang="en-US" sz="3600" b="1">
              <a:solidFill>
                <a:schemeClr val="tx1"/>
              </a:solidFill>
              <a:latin typeface="楷体" pitchFamily="1" charset="-122"/>
              <a:ea typeface="楷体" pitchFamily="1" charset="-122"/>
            </a:endParaRPr>
          </a:p>
          <a:p>
            <a:pPr marL="609600" indent="-609600" eaLnBrk="1" hangingPunct="1">
              <a:buAutoNum type="arabicPeriod"/>
            </a:pPr>
            <a:r>
              <a:rPr lang="zh-CN" altLang="en-US" sz="3600" b="1">
                <a:solidFill>
                  <a:schemeClr val="tx1"/>
                </a:solidFill>
                <a:latin typeface="楷体" pitchFamily="1" charset="-122"/>
                <a:ea typeface="楷体" pitchFamily="1" charset="-122"/>
              </a:rPr>
              <a:t>又间令吴广之次所旁丛祠中</a:t>
            </a:r>
            <a:endParaRPr lang="zh-CN" altLang="en-US" sz="3600" b="1">
              <a:solidFill>
                <a:schemeClr val="tx1"/>
              </a:solidFill>
              <a:latin typeface="楷体" pitchFamily="1" charset="-122"/>
              <a:ea typeface="楷体" pitchFamily="1" charset="-122"/>
            </a:endParaRPr>
          </a:p>
        </p:txBody>
      </p:sp>
      <p:sp>
        <p:nvSpPr>
          <p:cNvPr id="62470" name="Rectangle 8"/>
          <p:cNvSpPr/>
          <p:nvPr/>
        </p:nvSpPr>
        <p:spPr>
          <a:xfrm>
            <a:off x="7619683" y="1497330"/>
            <a:ext cx="4102100" cy="43227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609600" indent="-609600" algn="r">
              <a:spcBef>
                <a:spcPct val="20000"/>
              </a:spcBef>
            </a:pPr>
            <a:r>
              <a:rPr lang="en-US" altLang="x-none" sz="3600" b="1" dirty="0">
                <a:solidFill>
                  <a:srgbClr val="A50021"/>
                </a:solidFill>
                <a:latin typeface="楷体" pitchFamily="1" charset="-122"/>
                <a:ea typeface="楷体" pitchFamily="1" charset="-122"/>
              </a:rPr>
              <a:t>jiàn  </a:t>
            </a:r>
            <a:r>
              <a:rPr lang="zh-CN" altLang="en-US" sz="3600" b="1" dirty="0">
                <a:solidFill>
                  <a:srgbClr val="A50021"/>
                </a:solidFill>
                <a:latin typeface="楷体" pitchFamily="1" charset="-122"/>
                <a:ea typeface="楷体" pitchFamily="1" charset="-122"/>
              </a:rPr>
              <a:t>间或、偶尔</a:t>
            </a:r>
            <a:endParaRPr lang="zh-CN" altLang="en-US" sz="3600" b="1" dirty="0">
              <a:solidFill>
                <a:srgbClr val="A50021"/>
              </a:solidFill>
              <a:latin typeface="楷体" pitchFamily="1" charset="-122"/>
              <a:ea typeface="楷体" pitchFamily="1" charset="-122"/>
            </a:endParaRPr>
          </a:p>
          <a:p>
            <a:pPr marL="609600" indent="-609600" algn="r">
              <a:spcBef>
                <a:spcPct val="20000"/>
              </a:spcBef>
            </a:pPr>
            <a:r>
              <a:rPr lang="en-US" altLang="x-none" sz="3600" b="1" dirty="0">
                <a:solidFill>
                  <a:srgbClr val="A50021"/>
                </a:solidFill>
                <a:latin typeface="楷体" pitchFamily="1" charset="-122"/>
                <a:ea typeface="楷体" pitchFamily="1" charset="-122"/>
              </a:rPr>
              <a:t>jiàn  </a:t>
            </a:r>
            <a:r>
              <a:rPr lang="zh-CN" altLang="en-US" sz="3600" b="1" dirty="0">
                <a:solidFill>
                  <a:srgbClr val="A50021"/>
                </a:solidFill>
                <a:latin typeface="楷体" pitchFamily="1" charset="-122"/>
                <a:ea typeface="楷体" pitchFamily="1" charset="-122"/>
              </a:rPr>
              <a:t>参与</a:t>
            </a:r>
            <a:endParaRPr lang="zh-CN" altLang="en-US" sz="3600" b="1" dirty="0">
              <a:solidFill>
                <a:srgbClr val="A50021"/>
              </a:solidFill>
              <a:latin typeface="楷体" pitchFamily="1" charset="-122"/>
              <a:ea typeface="楷体" pitchFamily="1" charset="-122"/>
            </a:endParaRPr>
          </a:p>
          <a:p>
            <a:pPr marL="609600" indent="-609600" algn="r">
              <a:spcBef>
                <a:spcPct val="20000"/>
              </a:spcBef>
            </a:pPr>
            <a:r>
              <a:rPr lang="en-US" altLang="x-none" sz="3600" b="1" dirty="0">
                <a:solidFill>
                  <a:srgbClr val="A50021"/>
                </a:solidFill>
                <a:latin typeface="楷体" pitchFamily="1" charset="-122"/>
                <a:ea typeface="楷体" pitchFamily="1" charset="-122"/>
              </a:rPr>
              <a:t>jiàn  </a:t>
            </a:r>
            <a:r>
              <a:rPr lang="zh-CN" altLang="en-US" sz="3600" b="1" dirty="0">
                <a:solidFill>
                  <a:srgbClr val="A50021"/>
                </a:solidFill>
                <a:latin typeface="楷体" pitchFamily="1" charset="-122"/>
                <a:ea typeface="楷体" pitchFamily="1" charset="-122"/>
              </a:rPr>
              <a:t>夹杂</a:t>
            </a:r>
            <a:endParaRPr lang="zh-CN" altLang="en-US" sz="3600" b="1" dirty="0">
              <a:solidFill>
                <a:srgbClr val="A50021"/>
              </a:solidFill>
              <a:latin typeface="楷体" pitchFamily="1" charset="-122"/>
              <a:ea typeface="楷体" pitchFamily="1" charset="-122"/>
            </a:endParaRPr>
          </a:p>
          <a:p>
            <a:pPr marL="609600" indent="-609600" algn="r">
              <a:spcBef>
                <a:spcPct val="20000"/>
              </a:spcBef>
            </a:pPr>
            <a:r>
              <a:rPr lang="en-US" altLang="x-none" sz="3600" b="1" dirty="0">
                <a:solidFill>
                  <a:srgbClr val="A50021"/>
                </a:solidFill>
                <a:latin typeface="楷体" pitchFamily="1" charset="-122"/>
                <a:ea typeface="楷体" pitchFamily="1" charset="-122"/>
              </a:rPr>
              <a:t>jiàn  </a:t>
            </a:r>
            <a:r>
              <a:rPr lang="zh-CN" altLang="en-US" sz="3600" b="1" dirty="0">
                <a:solidFill>
                  <a:srgbClr val="A50021"/>
                </a:solidFill>
                <a:latin typeface="楷体" pitchFamily="1" charset="-122"/>
                <a:ea typeface="楷体" pitchFamily="1" charset="-122"/>
              </a:rPr>
              <a:t>一会儿</a:t>
            </a:r>
            <a:endParaRPr lang="zh-CN" altLang="en-US" sz="3600" b="1" dirty="0">
              <a:solidFill>
                <a:srgbClr val="A50021"/>
              </a:solidFill>
              <a:latin typeface="楷体" pitchFamily="1" charset="-122"/>
              <a:ea typeface="楷体" pitchFamily="1" charset="-122"/>
            </a:endParaRPr>
          </a:p>
          <a:p>
            <a:pPr marL="609600" indent="-609600" algn="r">
              <a:spcBef>
                <a:spcPct val="20000"/>
              </a:spcBef>
            </a:pPr>
            <a:r>
              <a:rPr lang="zh-CN" altLang="en-US" sz="3600" b="1" dirty="0">
                <a:solidFill>
                  <a:srgbClr val="A50021"/>
                </a:solidFill>
                <a:latin typeface="楷体" pitchFamily="1" charset="-122"/>
                <a:ea typeface="楷体" pitchFamily="1" charset="-122"/>
              </a:rPr>
              <a:t>  </a:t>
            </a:r>
            <a:endParaRPr lang="zh-CN" altLang="en-US" sz="3600" b="1" dirty="0">
              <a:solidFill>
                <a:srgbClr val="A50021"/>
              </a:solidFill>
              <a:latin typeface="楷体" pitchFamily="1" charset="-122"/>
              <a:ea typeface="楷体" pitchFamily="1" charset="-122"/>
            </a:endParaRPr>
          </a:p>
          <a:p>
            <a:pPr marL="609600" indent="-609600" algn="r">
              <a:spcBef>
                <a:spcPct val="20000"/>
              </a:spcBef>
            </a:pPr>
            <a:r>
              <a:rPr lang="en-US" altLang="x-none" sz="3600" b="1" dirty="0">
                <a:solidFill>
                  <a:srgbClr val="A50021"/>
                </a:solidFill>
                <a:latin typeface="楷体" pitchFamily="1" charset="-122"/>
                <a:ea typeface="楷体" pitchFamily="1" charset="-122"/>
              </a:rPr>
              <a:t>jiàn  </a:t>
            </a:r>
            <a:r>
              <a:rPr lang="zh-CN" altLang="en-US" sz="3600" b="1" dirty="0">
                <a:solidFill>
                  <a:srgbClr val="A50021"/>
                </a:solidFill>
                <a:latin typeface="楷体" pitchFamily="1" charset="-122"/>
                <a:ea typeface="楷体" pitchFamily="1" charset="-122"/>
              </a:rPr>
              <a:t>暗中，暗暗地</a:t>
            </a:r>
            <a:endParaRPr lang="zh-CN" altLang="en-US" sz="3600" b="1" dirty="0">
              <a:solidFill>
                <a:srgbClr val="A50021"/>
              </a:solidFill>
              <a:latin typeface="楷体" pitchFamily="1" charset="-122"/>
              <a:ea typeface="楷体" pitchFamily="1" charset="-122"/>
            </a:endParaRPr>
          </a:p>
        </p:txBody>
      </p:sp>
      <p:sp>
        <p:nvSpPr>
          <p:cNvPr id="2" name="日期占位符 1"/>
          <p:cNvSpPr/>
          <p:nvPr>
            <p:ph type="dt" sz="half" idx="10"/>
          </p:nvPr>
        </p:nvSpPr>
        <p:spPr/>
        <p:txBody>
          <a:bodyPr anchor="t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8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8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8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8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8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/>
            <a:fld id="{BB962C8B-B14F-4D97-AF65-F5344CB8AC3E}" type="datetime1">
              <a:rPr lang="zh-CN" altLang="en-US" sz="1400" b="1" dirty="0">
                <a:latin typeface="Arial" panose="02080604020202020204" pitchFamily="34" charset="0"/>
              </a:rPr>
            </a:fld>
            <a:endParaRPr lang="zh-CN" altLang="en-US" sz="1400" b="1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  <p:transition spd="med">
    <p:random/>
    <p:sndAc>
      <p:stSnd>
        <p:snd r:embed="rId1" name="projcto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62470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>
                                            <p:txEl>
                                              <p:charRg st="12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62470">
                                            <p:txEl>
                                              <p:charRg st="12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>
                                            <p:txEl>
                                              <p:charRg st="21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62470">
                                            <p:txEl>
                                              <p:charRg st="21" end="3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>
                                            <p:txEl>
                                              <p:charRg st="30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62470">
                                            <p:txEl>
                                              <p:charRg st="30" end="4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>
                                            <p:txEl>
                                              <p:charRg st="40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62470">
                                            <p:txEl>
                                              <p:charRg st="40" end="4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>
                                            <p:txEl>
                                              <p:charRg st="43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2" dur="500"/>
                                        <p:tgtEl>
                                          <p:spTgt spid="62470">
                                            <p:txEl>
                                              <p:charRg st="43" end="5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70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6562" name="Rectangle 2"/>
          <p:cNvSpPr>
            <a:spLocks noGrp="1" noRot="1"/>
          </p:cNvSpPr>
          <p:nvPr>
            <p:ph type="body"/>
          </p:nvPr>
        </p:nvSpPr>
        <p:spPr>
          <a:xfrm>
            <a:off x="1218565" y="405130"/>
            <a:ext cx="10774045" cy="6384290"/>
          </a:xfrm>
        </p:spPr>
        <p:txBody>
          <a:bodyPr wrap="square" anchor="t">
            <a:normAutofit fontScale="90000" lnSpcReduction="20000"/>
          </a:bodyPr>
          <a:p>
            <a:pPr marL="1905" indent="-344805" eaLnBrk="1" hangingPunct="1">
              <a:lnSpc>
                <a:spcPct val="80000"/>
              </a:lnSpc>
              <a:buNone/>
            </a:pPr>
            <a:r>
              <a:rPr lang="zh-CN" altLang="en-US" sz="3600" b="1" dirty="0">
                <a:latin typeface="楷体" pitchFamily="1" charset="-122"/>
                <a:ea typeface="楷体" pitchFamily="1" charset="-122"/>
              </a:rPr>
              <a:t>用原文回答问题。</a:t>
            </a:r>
            <a:endParaRPr lang="zh-CN" altLang="en-US" sz="3600" b="1" dirty="0">
              <a:latin typeface="楷体" pitchFamily="1" charset="-122"/>
              <a:ea typeface="楷体" pitchFamily="1" charset="-122"/>
            </a:endParaRPr>
          </a:p>
          <a:p>
            <a:pPr marL="1905" indent="-344805" eaLnBrk="1" hangingPunct="1">
              <a:lnSpc>
                <a:spcPct val="80000"/>
              </a:lnSpc>
              <a:buNone/>
            </a:pPr>
            <a:r>
              <a:rPr lang="zh-CN" altLang="en-US" sz="3600" b="1" dirty="0">
                <a:latin typeface="楷体" pitchFamily="1" charset="-122"/>
                <a:ea typeface="楷体" pitchFamily="1" charset="-122"/>
              </a:rPr>
              <a:t>（</a:t>
            </a:r>
            <a:r>
              <a:rPr lang="en-US" altLang="x-none" sz="3600" b="1" dirty="0">
                <a:latin typeface="楷体" pitchFamily="1" charset="-122"/>
                <a:ea typeface="楷体" pitchFamily="1" charset="-122"/>
              </a:rPr>
              <a:t>1</a:t>
            </a:r>
            <a:r>
              <a:rPr lang="zh-CN" altLang="en-US" sz="3600" b="1" dirty="0">
                <a:latin typeface="楷体" pitchFamily="1" charset="-122"/>
                <a:ea typeface="楷体" pitchFamily="1" charset="-122"/>
              </a:rPr>
              <a:t>）表现邹忌为何在与徐公比美时不自信的句子是：</a:t>
            </a:r>
            <a:endParaRPr lang="zh-CN" altLang="en-US" sz="3600" b="1" dirty="0">
              <a:latin typeface="楷体" pitchFamily="1" charset="-122"/>
              <a:ea typeface="楷体" pitchFamily="1" charset="-122"/>
            </a:endParaRPr>
          </a:p>
          <a:p>
            <a:pPr marL="1905" indent="-344805" eaLnBrk="1" hangingPunct="1">
              <a:lnSpc>
                <a:spcPct val="80000"/>
              </a:lnSpc>
              <a:buNone/>
            </a:pPr>
            <a:r>
              <a:rPr lang="zh-CN" altLang="en-US" sz="3600" b="1" dirty="0">
                <a:solidFill>
                  <a:srgbClr val="F71515"/>
                </a:solidFill>
                <a:latin typeface="楷体" pitchFamily="1" charset="-122"/>
                <a:ea typeface="楷体" pitchFamily="1" charset="-122"/>
              </a:rPr>
              <a:t>城北徐公，齐国之美丽者也</a:t>
            </a:r>
            <a:endParaRPr lang="zh-CN" altLang="en-US" sz="3600" b="1" dirty="0">
              <a:solidFill>
                <a:srgbClr val="F71515"/>
              </a:solidFill>
              <a:latin typeface="楷体" pitchFamily="1" charset="-122"/>
              <a:ea typeface="楷体" pitchFamily="1" charset="-122"/>
            </a:endParaRPr>
          </a:p>
          <a:p>
            <a:pPr marL="1905" indent="-344805" eaLnBrk="1" hangingPunct="1">
              <a:lnSpc>
                <a:spcPct val="80000"/>
              </a:lnSpc>
              <a:buNone/>
            </a:pPr>
            <a:r>
              <a:rPr lang="zh-CN" altLang="en-US" sz="3600" b="1" dirty="0">
                <a:latin typeface="楷体" pitchFamily="1" charset="-122"/>
                <a:ea typeface="楷体" pitchFamily="1" charset="-122"/>
              </a:rPr>
              <a:t>（</a:t>
            </a:r>
            <a:r>
              <a:rPr lang="en-US" altLang="x-none" sz="3600" b="1" dirty="0">
                <a:latin typeface="楷体" pitchFamily="1" charset="-122"/>
                <a:ea typeface="楷体" pitchFamily="1" charset="-122"/>
              </a:rPr>
              <a:t>2</a:t>
            </a:r>
            <a:r>
              <a:rPr lang="zh-CN" altLang="en-US" sz="3600" b="1" dirty="0">
                <a:latin typeface="楷体" pitchFamily="1" charset="-122"/>
                <a:ea typeface="楷体" pitchFamily="1" charset="-122"/>
              </a:rPr>
              <a:t>）邹忌从妻、妾、客的回答中受到启发的句子是：</a:t>
            </a:r>
            <a:endParaRPr lang="zh-CN" altLang="en-US" sz="3600" b="1" dirty="0">
              <a:latin typeface="楷体" pitchFamily="1" charset="-122"/>
              <a:ea typeface="楷体" pitchFamily="1" charset="-122"/>
            </a:endParaRPr>
          </a:p>
          <a:p>
            <a:pPr marL="1905" indent="-344805" eaLnBrk="1" hangingPunct="1">
              <a:lnSpc>
                <a:spcPct val="80000"/>
              </a:lnSpc>
              <a:buNone/>
            </a:pPr>
            <a:r>
              <a:rPr lang="zh-CN" altLang="en-US" sz="3600" b="1" dirty="0">
                <a:solidFill>
                  <a:srgbClr val="F71515"/>
                </a:solidFill>
                <a:latin typeface="楷体" pitchFamily="1" charset="-122"/>
                <a:ea typeface="楷体" pitchFamily="1" charset="-122"/>
              </a:rPr>
              <a:t>暮寝而思之，曰：“吾妻之美我者，私我也；妾之美</a:t>
            </a:r>
            <a:endParaRPr lang="zh-CN" altLang="en-US" sz="3600" b="1" dirty="0">
              <a:solidFill>
                <a:srgbClr val="F71515"/>
              </a:solidFill>
              <a:latin typeface="楷体" pitchFamily="1" charset="-122"/>
              <a:ea typeface="楷体" pitchFamily="1" charset="-122"/>
            </a:endParaRPr>
          </a:p>
          <a:p>
            <a:pPr marL="1905" indent="-344805" eaLnBrk="1" hangingPunct="1">
              <a:lnSpc>
                <a:spcPct val="80000"/>
              </a:lnSpc>
              <a:buNone/>
            </a:pPr>
            <a:endParaRPr lang="zh-CN" altLang="en-US" sz="3600" b="1" dirty="0">
              <a:solidFill>
                <a:srgbClr val="F71515"/>
              </a:solidFill>
              <a:latin typeface="楷体" pitchFamily="1" charset="-122"/>
              <a:ea typeface="楷体" pitchFamily="1" charset="-122"/>
            </a:endParaRPr>
          </a:p>
          <a:p>
            <a:pPr marL="1905" indent="-344805" eaLnBrk="1" hangingPunct="1">
              <a:lnSpc>
                <a:spcPct val="80000"/>
              </a:lnSpc>
              <a:buNone/>
            </a:pPr>
            <a:r>
              <a:rPr lang="zh-CN" altLang="en-US" sz="3600" b="1" dirty="0">
                <a:solidFill>
                  <a:srgbClr val="F71515"/>
                </a:solidFill>
                <a:latin typeface="楷体" pitchFamily="1" charset="-122"/>
                <a:ea typeface="楷体" pitchFamily="1" charset="-122"/>
              </a:rPr>
              <a:t>我者，畏我也；客之美我者，欲有求于我也。”</a:t>
            </a:r>
            <a:endParaRPr lang="zh-CN" altLang="en-US" sz="3600" b="1" dirty="0">
              <a:solidFill>
                <a:srgbClr val="F71515"/>
              </a:solidFill>
              <a:latin typeface="楷体" pitchFamily="1" charset="-122"/>
              <a:ea typeface="楷体" pitchFamily="1" charset="-122"/>
            </a:endParaRPr>
          </a:p>
          <a:p>
            <a:pPr marL="1905" indent="-344805" eaLnBrk="1" hangingPunct="1">
              <a:lnSpc>
                <a:spcPct val="80000"/>
              </a:lnSpc>
              <a:buNone/>
            </a:pPr>
            <a:r>
              <a:rPr lang="zh-CN" altLang="en-US" sz="3600" b="1" dirty="0">
                <a:latin typeface="楷体" pitchFamily="1" charset="-122"/>
                <a:ea typeface="楷体" pitchFamily="1" charset="-122"/>
              </a:rPr>
              <a:t> </a:t>
            </a:r>
            <a:endParaRPr lang="zh-CN" altLang="en-US" sz="3600" b="1" dirty="0">
              <a:latin typeface="楷体" pitchFamily="1" charset="-122"/>
              <a:ea typeface="楷体" pitchFamily="1" charset="-122"/>
            </a:endParaRPr>
          </a:p>
          <a:p>
            <a:pPr marL="1905" indent="-344805" eaLnBrk="1" hangingPunct="1">
              <a:lnSpc>
                <a:spcPct val="80000"/>
              </a:lnSpc>
              <a:buNone/>
            </a:pPr>
            <a:r>
              <a:rPr lang="zh-CN" altLang="en-US" sz="3600" b="1" dirty="0">
                <a:latin typeface="楷体" pitchFamily="1" charset="-122"/>
                <a:ea typeface="楷体" pitchFamily="1" charset="-122"/>
              </a:rPr>
              <a:t>（</a:t>
            </a:r>
            <a:r>
              <a:rPr lang="en-US" altLang="x-none" sz="3600" b="1" dirty="0">
                <a:latin typeface="楷体" pitchFamily="1" charset="-122"/>
                <a:ea typeface="楷体" pitchFamily="1" charset="-122"/>
              </a:rPr>
              <a:t>3</a:t>
            </a:r>
            <a:r>
              <a:rPr lang="zh-CN" altLang="en-US" sz="3600" b="1" dirty="0">
                <a:latin typeface="楷体" pitchFamily="1" charset="-122"/>
                <a:ea typeface="楷体" pitchFamily="1" charset="-122"/>
              </a:rPr>
              <a:t>）邹忌劝谏齐王的原因的句子是：</a:t>
            </a:r>
            <a:endParaRPr lang="zh-CN" altLang="en-US" sz="3600" b="1" dirty="0">
              <a:latin typeface="楷体" pitchFamily="1" charset="-122"/>
              <a:ea typeface="楷体" pitchFamily="1" charset="-122"/>
            </a:endParaRPr>
          </a:p>
          <a:p>
            <a:pPr marL="1905" indent="-344805" eaLnBrk="1" hangingPunct="1">
              <a:lnSpc>
                <a:spcPct val="80000"/>
              </a:lnSpc>
              <a:buNone/>
            </a:pPr>
            <a:endParaRPr lang="zh-CN" altLang="en-US" sz="3600" b="1" dirty="0">
              <a:solidFill>
                <a:srgbClr val="F71515"/>
              </a:solidFill>
              <a:latin typeface="楷体" pitchFamily="1" charset="-122"/>
              <a:ea typeface="楷体" pitchFamily="1" charset="-122"/>
            </a:endParaRPr>
          </a:p>
          <a:p>
            <a:pPr marL="1905" indent="-344805" eaLnBrk="1" hangingPunct="1">
              <a:lnSpc>
                <a:spcPct val="80000"/>
              </a:lnSpc>
              <a:buNone/>
            </a:pPr>
            <a:r>
              <a:rPr lang="zh-CN" altLang="en-US" sz="3600" b="1" dirty="0">
                <a:solidFill>
                  <a:srgbClr val="F71515"/>
                </a:solidFill>
                <a:latin typeface="楷体" pitchFamily="1" charset="-122"/>
                <a:ea typeface="楷体" pitchFamily="1" charset="-122"/>
              </a:rPr>
              <a:t>王之蔽甚矣</a:t>
            </a:r>
            <a:endParaRPr lang="zh-CN" altLang="en-US" sz="3600" b="1" dirty="0">
              <a:solidFill>
                <a:srgbClr val="F71515"/>
              </a:solidFill>
              <a:latin typeface="楷体" pitchFamily="1" charset="-122"/>
              <a:ea typeface="楷体" pitchFamily="1" charset="-122"/>
            </a:endParaRPr>
          </a:p>
          <a:p>
            <a:pPr marL="1905" indent="-344805" eaLnBrk="1" hangingPunct="1">
              <a:lnSpc>
                <a:spcPct val="80000"/>
              </a:lnSpc>
              <a:buNone/>
            </a:pPr>
            <a:endParaRPr lang="zh-CN" altLang="en-US" sz="3600" b="1" dirty="0">
              <a:latin typeface="楷体" pitchFamily="1" charset="-122"/>
              <a:ea typeface="楷体" pitchFamily="1" charset="-122"/>
            </a:endParaRPr>
          </a:p>
          <a:p>
            <a:pPr marL="1905" indent="-344805" eaLnBrk="1" hangingPunct="1">
              <a:lnSpc>
                <a:spcPct val="80000"/>
              </a:lnSpc>
              <a:buNone/>
            </a:pPr>
            <a:r>
              <a:rPr lang="zh-CN" altLang="en-US" sz="3600" b="1" dirty="0">
                <a:latin typeface="楷体" pitchFamily="1" charset="-122"/>
                <a:ea typeface="楷体" pitchFamily="1" charset="-122"/>
              </a:rPr>
              <a:t>（</a:t>
            </a:r>
            <a:r>
              <a:rPr lang="en-US" altLang="x-none" sz="3600" b="1" dirty="0">
                <a:latin typeface="楷体" pitchFamily="1" charset="-122"/>
                <a:ea typeface="楷体" pitchFamily="1" charset="-122"/>
              </a:rPr>
              <a:t>4</a:t>
            </a:r>
            <a:r>
              <a:rPr lang="zh-CN" altLang="en-US" sz="3600" b="1" dirty="0">
                <a:latin typeface="楷体" pitchFamily="1" charset="-122"/>
                <a:ea typeface="楷体" pitchFamily="1" charset="-122"/>
              </a:rPr>
              <a:t>）作者发表议论的句子是：</a:t>
            </a:r>
            <a:endParaRPr lang="zh-CN" altLang="en-US" sz="3600" b="1" dirty="0">
              <a:latin typeface="楷体" pitchFamily="1" charset="-122"/>
              <a:ea typeface="楷体" pitchFamily="1" charset="-122"/>
            </a:endParaRPr>
          </a:p>
          <a:p>
            <a:pPr marL="1905" indent="-344805" eaLnBrk="1" hangingPunct="1">
              <a:lnSpc>
                <a:spcPct val="80000"/>
              </a:lnSpc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楷体" pitchFamily="1" charset="-122"/>
                <a:ea typeface="楷体" pitchFamily="1" charset="-122"/>
              </a:rPr>
              <a:t>此所谓战胜于朝廷</a:t>
            </a:r>
            <a:endParaRPr lang="zh-CN" altLang="en-US" sz="3200" b="1" dirty="0">
              <a:solidFill>
                <a:srgbClr val="FF0000"/>
              </a:solidFill>
              <a:latin typeface="楷体" pitchFamily="1" charset="-122"/>
              <a:ea typeface="楷体" pitchFamily="1" charset="-122"/>
            </a:endParaRPr>
          </a:p>
        </p:txBody>
      </p:sp>
    </p:spTree>
  </p:cSld>
  <p:clrMapOvr>
    <a:masterClrMapping/>
  </p:clrMapOvr>
  <p:transition spd="med">
    <p:random/>
    <p:sndAc>
      <p:stSnd>
        <p:snd r:embed="rId1" name="projcto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6562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6562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>
                                            <p:txEl>
                                              <p:charRg st="9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6562">
                                            <p:txEl>
                                              <p:charRg st="9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6562">
                                            <p:txEl>
                                              <p:charRg st="9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>
                                            <p:txEl>
                                              <p:charRg st="34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6562">
                                            <p:txEl>
                                              <p:charRg st="34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6562">
                                            <p:txEl>
                                              <p:charRg st="34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>
                                            <p:txEl>
                                              <p:charRg st="47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6562">
                                            <p:txEl>
                                              <p:charRg st="47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6562">
                                            <p:txEl>
                                              <p:charRg st="47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>
                                            <p:txEl>
                                              <p:charRg st="72" end="1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6562">
                                            <p:txEl>
                                              <p:charRg st="72" end="1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6562">
                                            <p:txEl>
                                              <p:charRg st="72" end="1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>
                                            <p:txEl>
                                              <p:char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6562">
                                            <p:txEl>
                                              <p:char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6562">
                                            <p:txEl>
                                              <p:char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>
                                            <p:txEl>
                                              <p:char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6562">
                                            <p:txEl>
                                              <p:char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6562">
                                            <p:txEl>
                                              <p:char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>
                                            <p:txEl>
                                              <p:charRg st="136" end="1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6562">
                                            <p:txEl>
                                              <p:charRg st="136" end="14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6562">
                                            <p:txEl>
                                              <p:charRg st="136" end="14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>
                                            <p:txEl>
                                              <p:charRg st="142" end="1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6562">
                                            <p:txEl>
                                              <p:charRg st="142" end="15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6562">
                                            <p:txEl>
                                              <p:charRg st="142" end="15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2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1" name="文本框 62465"/>
          <p:cNvSpPr txBox="1"/>
          <p:nvPr/>
        </p:nvSpPr>
        <p:spPr>
          <a:xfrm>
            <a:off x="2135188" y="1196975"/>
            <a:ext cx="538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Arial" panose="02080604020202020204" pitchFamily="34" charset="0"/>
                <a:ea typeface="宋体" panose="02010600030101010101" pitchFamily="2" charset="-122"/>
              </a:rPr>
              <a:t>旦</a:t>
            </a:r>
            <a:endParaRPr lang="zh-CN" altLang="en-US" sz="2800" dirty="0">
              <a:solidFill>
                <a:srgbClr val="FF0000"/>
              </a:solidFill>
              <a:latin typeface="Arial" panose="0208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62" name="文本框 62466"/>
          <p:cNvSpPr txBox="1"/>
          <p:nvPr/>
        </p:nvSpPr>
        <p:spPr>
          <a:xfrm>
            <a:off x="3071813" y="549275"/>
            <a:ext cx="4115435" cy="181483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0"/>
              </a:spcBef>
            </a:pPr>
            <a:r>
              <a:rPr lang="zh-CN" altLang="en-US" sz="2800" b="1" dirty="0">
                <a:latin typeface="Arial" panose="02080604020202020204" pitchFamily="34" charset="0"/>
                <a:ea typeface="宋体" panose="02010600030101010101" pitchFamily="2" charset="-122"/>
              </a:rPr>
              <a:t>旦辞爷娘去，暮宿黄河边</a:t>
            </a:r>
            <a:endParaRPr lang="zh-CN" altLang="en-US" sz="2800" b="1" dirty="0">
              <a:latin typeface="Arial" panose="0208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0"/>
              </a:spcBef>
            </a:pPr>
            <a:r>
              <a:rPr lang="zh-CN" altLang="en-US" sz="2800" b="1" dirty="0">
                <a:latin typeface="Arial" panose="02080604020202020204" pitchFamily="34" charset="0"/>
                <a:ea typeface="宋体" panose="02010600030101010101" pitchFamily="2" charset="-122"/>
              </a:rPr>
              <a:t>旦日，客从外来</a:t>
            </a:r>
            <a:endParaRPr lang="zh-CN" altLang="en-US" sz="2800" b="1" dirty="0">
              <a:latin typeface="Arial" panose="0208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0"/>
              </a:spcBef>
            </a:pPr>
            <a:r>
              <a:rPr lang="zh-CN" altLang="en-US" sz="2800" b="1" dirty="0">
                <a:latin typeface="Arial" panose="02080604020202020204" pitchFamily="34" charset="0"/>
                <a:ea typeface="宋体" panose="02010600030101010101" pitchFamily="2" charset="-122"/>
              </a:rPr>
              <a:t>岂若吾乡邻之旦旦有是哉</a:t>
            </a:r>
            <a:endParaRPr lang="zh-CN" altLang="en-US" sz="2800" b="1" dirty="0">
              <a:latin typeface="Arial" panose="0208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0"/>
              </a:spcBef>
            </a:pPr>
            <a:r>
              <a:rPr lang="zh-CN" altLang="en-US" sz="2800" b="1" dirty="0">
                <a:latin typeface="Arial" panose="02080604020202020204" pitchFamily="34" charset="0"/>
                <a:ea typeface="宋体" panose="02010600030101010101" pitchFamily="2" charset="-122"/>
              </a:rPr>
              <a:t>信誓旦旦</a:t>
            </a:r>
            <a:endParaRPr lang="zh-CN" altLang="en-US" sz="2800" b="1" dirty="0">
              <a:latin typeface="Arial" panose="0208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63" name="左大括号 62467"/>
          <p:cNvSpPr/>
          <p:nvPr/>
        </p:nvSpPr>
        <p:spPr>
          <a:xfrm>
            <a:off x="2927350" y="765175"/>
            <a:ext cx="73025" cy="1439863"/>
          </a:xfrm>
          <a:prstGeom prst="leftBrace">
            <a:avLst>
              <a:gd name="adj1" fmla="val 163672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algn="ctr"/>
            <a:endParaRPr lang="zh-CN" altLang="en-US">
              <a:solidFill>
                <a:schemeClr val="bg1"/>
              </a:solidFill>
              <a:latin typeface="Times New Roman" pitchFamily="18" charset="0"/>
              <a:ea typeface="隶书" pitchFamily="49" charset="-122"/>
            </a:endParaRPr>
          </a:p>
        </p:txBody>
      </p:sp>
      <p:sp>
        <p:nvSpPr>
          <p:cNvPr id="40964" name="文本框 62468"/>
          <p:cNvSpPr txBox="1"/>
          <p:nvPr/>
        </p:nvSpPr>
        <p:spPr>
          <a:xfrm>
            <a:off x="2135188" y="3068638"/>
            <a:ext cx="53975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Arial" panose="02080604020202020204" pitchFamily="34" charset="0"/>
                <a:ea typeface="宋体" panose="02010600030101010101" pitchFamily="2" charset="-122"/>
              </a:rPr>
              <a:t>私</a:t>
            </a:r>
            <a:endParaRPr lang="zh-CN" altLang="en-US" sz="2800" dirty="0">
              <a:solidFill>
                <a:srgbClr val="FF0000"/>
              </a:solidFill>
              <a:latin typeface="Arial" panose="0208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65" name="文本框 62469"/>
          <p:cNvSpPr txBox="1"/>
          <p:nvPr/>
        </p:nvSpPr>
        <p:spPr>
          <a:xfrm>
            <a:off x="3000375" y="2769235"/>
            <a:ext cx="6617970" cy="1383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0"/>
              </a:spcBef>
            </a:pPr>
            <a:r>
              <a:rPr lang="zh-CN" altLang="en-US" sz="2800" b="1" dirty="0">
                <a:latin typeface="Arial" panose="02080604020202020204" pitchFamily="34" charset="0"/>
                <a:ea typeface="宋体" panose="02010600030101010101" pitchFamily="2" charset="-122"/>
              </a:rPr>
              <a:t>吾所以为此者，以先国家之急而后私仇也</a:t>
            </a:r>
            <a:endParaRPr lang="zh-CN" altLang="en-US" sz="2800" b="1" dirty="0">
              <a:latin typeface="Arial" panose="0208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0"/>
              </a:spcBef>
            </a:pPr>
            <a:r>
              <a:rPr lang="zh-CN" altLang="en-US" sz="2800" b="1" dirty="0">
                <a:latin typeface="Arial" panose="02080604020202020204" pitchFamily="34" charset="0"/>
                <a:ea typeface="宋体" panose="02010600030101010101" pitchFamily="2" charset="-122"/>
              </a:rPr>
              <a:t>宫妇左右莫不私王</a:t>
            </a:r>
            <a:endParaRPr lang="zh-CN" altLang="en-US" sz="2800" b="1" dirty="0">
              <a:latin typeface="Arial" panose="0208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0"/>
              </a:spcBef>
            </a:pPr>
            <a:r>
              <a:rPr lang="zh-CN" altLang="en-US" sz="2800" b="1" dirty="0">
                <a:latin typeface="Arial" panose="02080604020202020204" pitchFamily="34" charset="0"/>
                <a:ea typeface="宋体" panose="02010600030101010101" pitchFamily="2" charset="-122"/>
              </a:rPr>
              <a:t>燕王私握臣手曰</a:t>
            </a:r>
            <a:endParaRPr lang="zh-CN" altLang="en-US" sz="2800" b="1" dirty="0">
              <a:latin typeface="Arial" panose="0208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66" name="左大括号 62470"/>
          <p:cNvSpPr/>
          <p:nvPr/>
        </p:nvSpPr>
        <p:spPr>
          <a:xfrm>
            <a:off x="2854325" y="2852738"/>
            <a:ext cx="73025" cy="1152525"/>
          </a:xfrm>
          <a:prstGeom prst="leftBrace">
            <a:avLst>
              <a:gd name="adj1" fmla="val 13101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algn="ctr"/>
            <a:endParaRPr lang="zh-CN" altLang="en-US">
              <a:solidFill>
                <a:schemeClr val="bg1"/>
              </a:solidFill>
              <a:latin typeface="Times New Roman" pitchFamily="18" charset="0"/>
              <a:ea typeface="隶书" pitchFamily="49" charset="-122"/>
            </a:endParaRPr>
          </a:p>
        </p:txBody>
      </p:sp>
      <p:sp>
        <p:nvSpPr>
          <p:cNvPr id="40967" name="文本框 62471"/>
          <p:cNvSpPr txBox="1"/>
          <p:nvPr/>
        </p:nvSpPr>
        <p:spPr>
          <a:xfrm>
            <a:off x="2187575" y="4960938"/>
            <a:ext cx="538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Arial" panose="02080604020202020204" pitchFamily="34" charset="0"/>
                <a:ea typeface="宋体" panose="02010600030101010101" pitchFamily="2" charset="-122"/>
              </a:rPr>
              <a:t>修</a:t>
            </a:r>
            <a:endParaRPr lang="zh-CN" altLang="en-US" sz="2800" dirty="0">
              <a:solidFill>
                <a:srgbClr val="FF0000"/>
              </a:solidFill>
              <a:latin typeface="Arial" panose="0208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68" name="文本框 62472"/>
          <p:cNvSpPr txBox="1"/>
          <p:nvPr/>
        </p:nvSpPr>
        <p:spPr>
          <a:xfrm>
            <a:off x="3000375" y="4576763"/>
            <a:ext cx="3757930" cy="1383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0"/>
              </a:spcBef>
            </a:pPr>
            <a:r>
              <a:rPr lang="zh-CN" altLang="en-US" sz="2800" b="1" dirty="0">
                <a:latin typeface="Arial" panose="02080604020202020204" pitchFamily="34" charset="0"/>
                <a:ea typeface="宋体" panose="02010600030101010101" pitchFamily="2" charset="-122"/>
              </a:rPr>
              <a:t>邹忌修八尺有余</a:t>
            </a:r>
            <a:endParaRPr lang="zh-CN" altLang="en-US" sz="2800" b="1" dirty="0">
              <a:latin typeface="Arial" panose="0208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0"/>
              </a:spcBef>
            </a:pPr>
            <a:r>
              <a:rPr lang="zh-CN" altLang="en-US" sz="2800" b="1" dirty="0">
                <a:latin typeface="Arial" panose="02080604020202020204" pitchFamily="34" charset="0"/>
                <a:ea typeface="宋体" panose="02010600030101010101" pitchFamily="2" charset="-122"/>
              </a:rPr>
              <a:t>乃重修岳阳楼</a:t>
            </a:r>
            <a:endParaRPr lang="zh-CN" altLang="en-US" sz="2800" b="1" dirty="0">
              <a:latin typeface="Arial" panose="0208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0"/>
              </a:spcBef>
            </a:pPr>
            <a:r>
              <a:rPr lang="zh-CN" altLang="en-US" sz="2800" b="1" dirty="0">
                <a:latin typeface="Arial" panose="02080604020202020204" pitchFamily="34" charset="0"/>
                <a:ea typeface="宋体" panose="02010600030101010101" pitchFamily="2" charset="-122"/>
              </a:rPr>
              <a:t>外结好孙权，内修政理</a:t>
            </a:r>
            <a:endParaRPr lang="zh-CN" altLang="en-US" sz="2800" b="1" dirty="0">
              <a:latin typeface="Arial" panose="0208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69" name="左大括号 62473"/>
          <p:cNvSpPr/>
          <p:nvPr/>
        </p:nvSpPr>
        <p:spPr>
          <a:xfrm>
            <a:off x="2855913" y="4652963"/>
            <a:ext cx="73025" cy="1152525"/>
          </a:xfrm>
          <a:prstGeom prst="leftBrace">
            <a:avLst>
              <a:gd name="adj1" fmla="val 13101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algn="ctr"/>
            <a:endParaRPr lang="zh-CN" altLang="en-US">
              <a:solidFill>
                <a:schemeClr val="bg1"/>
              </a:solidFill>
              <a:latin typeface="Times New Roman" pitchFamily="18" charset="0"/>
              <a:ea typeface="隶书" pitchFamily="49" charset="-122"/>
            </a:endParaRPr>
          </a:p>
        </p:txBody>
      </p:sp>
      <p:sp>
        <p:nvSpPr>
          <p:cNvPr id="62475" name="文本框 62474"/>
          <p:cNvSpPr txBox="1"/>
          <p:nvPr/>
        </p:nvSpPr>
        <p:spPr>
          <a:xfrm>
            <a:off x="7443788" y="598488"/>
            <a:ext cx="197040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anose="02080604020202020204" pitchFamily="34" charset="0"/>
                <a:ea typeface="方正楷体简体" pitchFamily="2" charset="-122"/>
              </a:rPr>
              <a:t>天明，早晨</a:t>
            </a:r>
            <a:endParaRPr lang="zh-CN" altLang="en-US" sz="2800" b="1" dirty="0">
              <a:solidFill>
                <a:srgbClr val="FF0000"/>
              </a:solidFill>
              <a:latin typeface="Arial" panose="02080604020202020204" pitchFamily="34" charset="0"/>
              <a:ea typeface="方正楷体简体" pitchFamily="2" charset="-122"/>
            </a:endParaRPr>
          </a:p>
        </p:txBody>
      </p:sp>
      <p:sp>
        <p:nvSpPr>
          <p:cNvPr id="62476" name="文本框 62475"/>
          <p:cNvSpPr txBox="1"/>
          <p:nvPr/>
        </p:nvSpPr>
        <p:spPr>
          <a:xfrm>
            <a:off x="7432675" y="1011238"/>
            <a:ext cx="125539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anose="02080604020202020204" pitchFamily="34" charset="0"/>
                <a:ea typeface="方正楷体简体" pitchFamily="2" charset="-122"/>
              </a:rPr>
              <a:t>第二天</a:t>
            </a:r>
            <a:endParaRPr lang="zh-CN" altLang="en-US" sz="2800" b="1" dirty="0">
              <a:solidFill>
                <a:srgbClr val="FF0000"/>
              </a:solidFill>
              <a:latin typeface="Arial" panose="02080604020202020204" pitchFamily="34" charset="0"/>
              <a:ea typeface="方正楷体简体" pitchFamily="2" charset="-122"/>
            </a:endParaRPr>
          </a:p>
        </p:txBody>
      </p:sp>
      <p:sp>
        <p:nvSpPr>
          <p:cNvPr id="62477" name="文本框 62476"/>
          <p:cNvSpPr txBox="1"/>
          <p:nvPr/>
        </p:nvSpPr>
        <p:spPr>
          <a:xfrm>
            <a:off x="7429500" y="1443038"/>
            <a:ext cx="8978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anose="02080604020202020204" pitchFamily="34" charset="0"/>
                <a:ea typeface="方正楷体简体" pitchFamily="2" charset="-122"/>
              </a:rPr>
              <a:t>天天</a:t>
            </a:r>
            <a:endParaRPr lang="zh-CN" altLang="en-US" sz="2800" b="1" dirty="0">
              <a:solidFill>
                <a:srgbClr val="FF0000"/>
              </a:solidFill>
              <a:latin typeface="Arial" panose="02080604020202020204" pitchFamily="34" charset="0"/>
              <a:ea typeface="方正楷体简体" pitchFamily="2" charset="-122"/>
            </a:endParaRPr>
          </a:p>
        </p:txBody>
      </p:sp>
      <p:sp>
        <p:nvSpPr>
          <p:cNvPr id="62478" name="文本框 62477"/>
          <p:cNvSpPr txBox="1"/>
          <p:nvPr/>
        </p:nvSpPr>
        <p:spPr>
          <a:xfrm>
            <a:off x="7439025" y="1822450"/>
            <a:ext cx="197040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anose="02080604020202020204" pitchFamily="34" charset="0"/>
                <a:ea typeface="方正楷体简体" pitchFamily="2" charset="-122"/>
              </a:rPr>
              <a:t>诚恳的样子</a:t>
            </a:r>
            <a:endParaRPr lang="zh-CN" altLang="en-US" sz="2800" b="1" dirty="0">
              <a:solidFill>
                <a:srgbClr val="FF0000"/>
              </a:solidFill>
              <a:latin typeface="Arial" panose="02080604020202020204" pitchFamily="34" charset="0"/>
              <a:ea typeface="方正楷体简体" pitchFamily="2" charset="-122"/>
            </a:endParaRPr>
          </a:p>
        </p:txBody>
      </p:sp>
      <p:sp>
        <p:nvSpPr>
          <p:cNvPr id="62479" name="文本框 62478"/>
          <p:cNvSpPr txBox="1"/>
          <p:nvPr/>
        </p:nvSpPr>
        <p:spPr>
          <a:xfrm>
            <a:off x="9604375" y="2738438"/>
            <a:ext cx="8978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anose="02080604020202020204" pitchFamily="34" charset="0"/>
                <a:ea typeface="方正楷体简体" pitchFamily="2" charset="-122"/>
              </a:rPr>
              <a:t>私人</a:t>
            </a:r>
            <a:endParaRPr lang="zh-CN" altLang="en-US" sz="2800" b="1" dirty="0">
              <a:solidFill>
                <a:srgbClr val="FF0000"/>
              </a:solidFill>
              <a:latin typeface="Arial" panose="02080604020202020204" pitchFamily="34" charset="0"/>
              <a:ea typeface="方正楷体简体" pitchFamily="2" charset="-122"/>
            </a:endParaRPr>
          </a:p>
        </p:txBody>
      </p:sp>
      <p:sp>
        <p:nvSpPr>
          <p:cNvPr id="62480" name="文本框 62479"/>
          <p:cNvSpPr txBox="1"/>
          <p:nvPr/>
        </p:nvSpPr>
        <p:spPr>
          <a:xfrm>
            <a:off x="9593263" y="3190875"/>
            <a:ext cx="8978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anose="02080604020202020204" pitchFamily="34" charset="0"/>
                <a:ea typeface="方正楷体简体" pitchFamily="2" charset="-122"/>
              </a:rPr>
              <a:t>偏爱</a:t>
            </a:r>
            <a:endParaRPr lang="zh-CN" altLang="en-US" sz="2800" b="1" dirty="0">
              <a:solidFill>
                <a:srgbClr val="FF0000"/>
              </a:solidFill>
              <a:latin typeface="Arial" panose="02080604020202020204" pitchFamily="34" charset="0"/>
              <a:ea typeface="方正楷体简体" pitchFamily="2" charset="-122"/>
            </a:endParaRPr>
          </a:p>
        </p:txBody>
      </p:sp>
      <p:sp>
        <p:nvSpPr>
          <p:cNvPr id="62481" name="文本框 62480"/>
          <p:cNvSpPr txBox="1"/>
          <p:nvPr/>
        </p:nvSpPr>
        <p:spPr>
          <a:xfrm>
            <a:off x="9604375" y="3630613"/>
            <a:ext cx="8978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anose="02080604020202020204" pitchFamily="34" charset="0"/>
                <a:ea typeface="方正楷体简体" pitchFamily="2" charset="-122"/>
              </a:rPr>
              <a:t>私下</a:t>
            </a:r>
            <a:endParaRPr lang="zh-CN" altLang="en-US" sz="2800" b="1" dirty="0">
              <a:solidFill>
                <a:srgbClr val="FF0000"/>
              </a:solidFill>
              <a:latin typeface="Arial" panose="02080604020202020204" pitchFamily="34" charset="0"/>
              <a:ea typeface="方正楷体简体" pitchFamily="2" charset="-122"/>
            </a:endParaRPr>
          </a:p>
        </p:txBody>
      </p:sp>
      <p:sp>
        <p:nvSpPr>
          <p:cNvPr id="62482" name="文本框 62481"/>
          <p:cNvSpPr txBox="1"/>
          <p:nvPr/>
        </p:nvSpPr>
        <p:spPr>
          <a:xfrm>
            <a:off x="7227888" y="4595813"/>
            <a:ext cx="54038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anose="02080604020202020204" pitchFamily="34" charset="0"/>
                <a:ea typeface="方正楷体简体" pitchFamily="2" charset="-122"/>
              </a:rPr>
              <a:t>长</a:t>
            </a:r>
            <a:endParaRPr lang="zh-CN" altLang="en-US" sz="2800" b="1" dirty="0">
              <a:solidFill>
                <a:srgbClr val="FF0000"/>
              </a:solidFill>
              <a:latin typeface="Arial" panose="02080604020202020204" pitchFamily="34" charset="0"/>
              <a:ea typeface="方正楷体简体" pitchFamily="2" charset="-122"/>
            </a:endParaRPr>
          </a:p>
        </p:txBody>
      </p:sp>
      <p:sp>
        <p:nvSpPr>
          <p:cNvPr id="62483" name="文本框 62482"/>
          <p:cNvSpPr txBox="1"/>
          <p:nvPr/>
        </p:nvSpPr>
        <p:spPr>
          <a:xfrm>
            <a:off x="7213600" y="4997450"/>
            <a:ext cx="8978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anose="02080604020202020204" pitchFamily="34" charset="0"/>
                <a:ea typeface="方正楷体简体" pitchFamily="2" charset="-122"/>
              </a:rPr>
              <a:t>修建</a:t>
            </a:r>
            <a:endParaRPr lang="zh-CN" altLang="en-US" sz="2800" b="1" dirty="0">
              <a:solidFill>
                <a:srgbClr val="FF0000"/>
              </a:solidFill>
              <a:latin typeface="Arial" panose="02080604020202020204" pitchFamily="34" charset="0"/>
              <a:ea typeface="方正楷体简体" pitchFamily="2" charset="-122"/>
            </a:endParaRPr>
          </a:p>
        </p:txBody>
      </p:sp>
      <p:sp>
        <p:nvSpPr>
          <p:cNvPr id="62484" name="文本框 62483"/>
          <p:cNvSpPr txBox="1"/>
          <p:nvPr/>
        </p:nvSpPr>
        <p:spPr>
          <a:xfrm>
            <a:off x="7175500" y="5445125"/>
            <a:ext cx="8978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anose="02080604020202020204" pitchFamily="34" charset="0"/>
                <a:ea typeface="方正楷体简体" pitchFamily="2" charset="-122"/>
              </a:rPr>
              <a:t>整治</a:t>
            </a:r>
            <a:endParaRPr lang="zh-CN" altLang="en-US" sz="2800" b="1" dirty="0">
              <a:solidFill>
                <a:srgbClr val="FF0000"/>
              </a:solidFill>
              <a:latin typeface="Arial" panose="02080604020202020204" pitchFamily="34" charset="0"/>
              <a:ea typeface="方正楷体简体" pitchFamily="2" charset="-122"/>
            </a:endParaRPr>
          </a:p>
        </p:txBody>
      </p:sp>
      <p:sp>
        <p:nvSpPr>
          <p:cNvPr id="40980" name="矩形 62484"/>
          <p:cNvSpPr/>
          <p:nvPr/>
        </p:nvSpPr>
        <p:spPr>
          <a:xfrm>
            <a:off x="1703388" y="92075"/>
            <a:ext cx="18288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p>
            <a:pPr algn="ctr"/>
            <a:r>
              <a:rPr lang="zh-CN" altLang="en-US" sz="3600">
                <a:ln w="19050" cap="flat" cmpd="sng">
                  <a:solidFill>
                    <a:srgbClr val="99CC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汉鼎繁特行" charset="0"/>
                <a:ea typeface="汉鼎繁特行" charset="0"/>
              </a:rPr>
              <a:t>补充练习</a:t>
            </a:r>
            <a:endParaRPr lang="zh-CN" altLang="en-US" sz="3600">
              <a:ln w="19050" cap="flat" cmpd="sng">
                <a:solidFill>
                  <a:srgbClr val="99CCFF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汉鼎繁特行" charset="0"/>
              <a:ea typeface="汉鼎繁特行" charset="0"/>
            </a:endParaRP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24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24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24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24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24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24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24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24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24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24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24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24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24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24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2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2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2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2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2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2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75" grpId="0"/>
      <p:bldP spid="62476" grpId="0"/>
      <p:bldP spid="62477" grpId="0"/>
      <p:bldP spid="62478" grpId="0"/>
      <p:bldP spid="62479" grpId="0"/>
      <p:bldP spid="62480" grpId="0"/>
      <p:bldP spid="62481" grpId="0"/>
      <p:bldP spid="62482" grpId="0"/>
      <p:bldP spid="62483" grpId="0"/>
      <p:bldP spid="6248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5" name="文本框 63489"/>
          <p:cNvSpPr txBox="1"/>
          <p:nvPr/>
        </p:nvSpPr>
        <p:spPr>
          <a:xfrm>
            <a:off x="1992313" y="1344613"/>
            <a:ext cx="54038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anose="02080604020202020204" pitchFamily="34" charset="0"/>
                <a:ea typeface="宋体" panose="02010600030101010101" pitchFamily="2" charset="-122"/>
              </a:rPr>
              <a:t>诚</a:t>
            </a:r>
            <a:endParaRPr lang="zh-CN" altLang="en-US" sz="2800" b="1" dirty="0">
              <a:solidFill>
                <a:srgbClr val="FF0000"/>
              </a:solidFill>
              <a:latin typeface="Arial" panose="0208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986" name="文本框 63490"/>
          <p:cNvSpPr txBox="1"/>
          <p:nvPr/>
        </p:nvSpPr>
        <p:spPr>
          <a:xfrm>
            <a:off x="2803525" y="820738"/>
            <a:ext cx="4472940" cy="1383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0"/>
              </a:spcBef>
            </a:pPr>
            <a:r>
              <a:rPr lang="zh-CN" altLang="en-US" sz="2800" b="1" dirty="0">
                <a:latin typeface="Arial" panose="02080604020202020204" pitchFamily="34" charset="0"/>
                <a:ea typeface="宋体" panose="02010600030101010101" pitchFamily="2" charset="-122"/>
              </a:rPr>
              <a:t>帝感其诚</a:t>
            </a:r>
            <a:endParaRPr lang="zh-CN" altLang="en-US" sz="2800" b="1" dirty="0">
              <a:latin typeface="Arial" panose="0208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0"/>
              </a:spcBef>
            </a:pPr>
            <a:r>
              <a:rPr lang="zh-CN" altLang="en-US" sz="2800" b="1" dirty="0">
                <a:latin typeface="Arial" panose="02080604020202020204" pitchFamily="34" charset="0"/>
                <a:ea typeface="宋体" panose="02010600030101010101" pitchFamily="2" charset="-122"/>
              </a:rPr>
              <a:t>臣诚知不如徐公美</a:t>
            </a:r>
            <a:endParaRPr lang="zh-CN" altLang="en-US" sz="2800" b="1" dirty="0">
              <a:latin typeface="Arial" panose="0208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0"/>
              </a:spcBef>
            </a:pPr>
            <a:r>
              <a:rPr lang="zh-CN" altLang="en-US" sz="2800" b="1" dirty="0">
                <a:latin typeface="Arial" panose="02080604020202020204" pitchFamily="34" charset="0"/>
                <a:ea typeface="宋体" panose="02010600030101010101" pitchFamily="2" charset="-122"/>
              </a:rPr>
              <a:t>今诚以吾众诈自称公子扶苏</a:t>
            </a:r>
            <a:endParaRPr lang="zh-CN" altLang="en-US" sz="2800" b="1" dirty="0">
              <a:latin typeface="Arial" panose="0208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987" name="左大括号 63491"/>
          <p:cNvSpPr/>
          <p:nvPr/>
        </p:nvSpPr>
        <p:spPr>
          <a:xfrm>
            <a:off x="2730500" y="965200"/>
            <a:ext cx="73025" cy="1152525"/>
          </a:xfrm>
          <a:prstGeom prst="leftBrace">
            <a:avLst>
              <a:gd name="adj1" fmla="val 13101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algn="ctr"/>
            <a:endParaRPr lang="zh-CN" altLang="en-US">
              <a:solidFill>
                <a:schemeClr val="bg1"/>
              </a:solidFill>
              <a:latin typeface="Times New Roman" pitchFamily="18" charset="0"/>
              <a:ea typeface="隶书" pitchFamily="49" charset="-122"/>
            </a:endParaRPr>
          </a:p>
        </p:txBody>
      </p:sp>
      <p:sp>
        <p:nvSpPr>
          <p:cNvPr id="41988" name="文本框 63492"/>
          <p:cNvSpPr txBox="1"/>
          <p:nvPr/>
        </p:nvSpPr>
        <p:spPr>
          <a:xfrm>
            <a:off x="2063750" y="3216275"/>
            <a:ext cx="54038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anose="02080604020202020204" pitchFamily="34" charset="0"/>
                <a:ea typeface="宋体" panose="02010600030101010101" pitchFamily="2" charset="-122"/>
              </a:rPr>
              <a:t>于</a:t>
            </a:r>
            <a:endParaRPr lang="zh-CN" altLang="en-US" sz="2800" b="1" dirty="0">
              <a:solidFill>
                <a:srgbClr val="FF0000"/>
              </a:solidFill>
              <a:latin typeface="Arial" panose="0208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989" name="文本框 63493"/>
          <p:cNvSpPr txBox="1"/>
          <p:nvPr/>
        </p:nvSpPr>
        <p:spPr>
          <a:xfrm>
            <a:off x="2947988" y="2620963"/>
            <a:ext cx="2327910" cy="181483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0"/>
              </a:spcBef>
            </a:pPr>
            <a:r>
              <a:rPr lang="zh-CN" altLang="en-US" sz="2800" b="1" dirty="0">
                <a:latin typeface="Arial" panose="02080604020202020204" pitchFamily="34" charset="0"/>
                <a:ea typeface="宋体" panose="02010600030101010101" pitchFamily="2" charset="-122"/>
              </a:rPr>
              <a:t>有求于我</a:t>
            </a:r>
            <a:endParaRPr lang="zh-CN" altLang="en-US" sz="2800" b="1" dirty="0">
              <a:latin typeface="Arial" panose="0208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0"/>
              </a:spcBef>
            </a:pPr>
            <a:r>
              <a:rPr lang="zh-CN" altLang="en-US" sz="2800" b="1" dirty="0">
                <a:latin typeface="Arial" panose="02080604020202020204" pitchFamily="34" charset="0"/>
                <a:ea typeface="宋体" panose="02010600030101010101" pitchFamily="2" charset="-122"/>
              </a:rPr>
              <a:t>美于徐公</a:t>
            </a:r>
            <a:endParaRPr lang="zh-CN" altLang="en-US" sz="2800" b="1" dirty="0">
              <a:latin typeface="Arial" panose="0208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0"/>
              </a:spcBef>
            </a:pPr>
            <a:r>
              <a:rPr lang="zh-CN" altLang="en-US" sz="2800" b="1" dirty="0">
                <a:latin typeface="Arial" panose="02080604020202020204" pitchFamily="34" charset="0"/>
                <a:ea typeface="宋体" panose="02010600030101010101" pitchFamily="2" charset="-122"/>
              </a:rPr>
              <a:t>能谤讥于市朝</a:t>
            </a:r>
            <a:endParaRPr lang="zh-CN" altLang="en-US" sz="2800" b="1" dirty="0">
              <a:latin typeface="Arial" panose="0208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0"/>
              </a:spcBef>
            </a:pPr>
            <a:r>
              <a:rPr lang="zh-CN" altLang="en-US" sz="2800" b="1" dirty="0">
                <a:latin typeface="Arial" panose="02080604020202020204" pitchFamily="34" charset="0"/>
                <a:ea typeface="宋体" panose="02010600030101010101" pitchFamily="2" charset="-122"/>
              </a:rPr>
              <a:t>皆朝于齐</a:t>
            </a:r>
            <a:endParaRPr lang="zh-CN" altLang="en-US" sz="2800" b="1" dirty="0">
              <a:latin typeface="Arial" panose="0208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990" name="左大括号 63494"/>
          <p:cNvSpPr/>
          <p:nvPr/>
        </p:nvSpPr>
        <p:spPr>
          <a:xfrm>
            <a:off x="2730500" y="2908300"/>
            <a:ext cx="73025" cy="1439863"/>
          </a:xfrm>
          <a:prstGeom prst="leftBrace">
            <a:avLst>
              <a:gd name="adj1" fmla="val 163672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algn="ctr"/>
            <a:endParaRPr lang="zh-CN" altLang="en-US">
              <a:solidFill>
                <a:schemeClr val="bg1"/>
              </a:solidFill>
              <a:latin typeface="Times New Roman" pitchFamily="18" charset="0"/>
              <a:ea typeface="隶书" pitchFamily="49" charset="-122"/>
            </a:endParaRPr>
          </a:p>
        </p:txBody>
      </p:sp>
      <p:sp>
        <p:nvSpPr>
          <p:cNvPr id="41991" name="文本框 63495"/>
          <p:cNvSpPr txBox="1"/>
          <p:nvPr/>
        </p:nvSpPr>
        <p:spPr>
          <a:xfrm>
            <a:off x="2047875" y="5197475"/>
            <a:ext cx="54038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anose="02080604020202020204" pitchFamily="34" charset="0"/>
                <a:ea typeface="宋体" panose="02010600030101010101" pitchFamily="2" charset="-122"/>
              </a:rPr>
              <a:t>方</a:t>
            </a:r>
            <a:endParaRPr lang="zh-CN" altLang="en-US" sz="2800" b="1" dirty="0">
              <a:solidFill>
                <a:srgbClr val="FF0000"/>
              </a:solidFill>
              <a:latin typeface="Arial" panose="0208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992" name="文本框 63496"/>
          <p:cNvSpPr txBox="1"/>
          <p:nvPr/>
        </p:nvSpPr>
        <p:spPr>
          <a:xfrm>
            <a:off x="2876550" y="4919663"/>
            <a:ext cx="5545455" cy="1383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0"/>
              </a:spcBef>
            </a:pPr>
            <a:r>
              <a:rPr lang="zh-CN" altLang="en-US" sz="2800" b="1" dirty="0">
                <a:latin typeface="Arial" panose="02080604020202020204" pitchFamily="34" charset="0"/>
                <a:ea typeface="宋体" panose="02010600030101010101" pitchFamily="2" charset="-122"/>
              </a:rPr>
              <a:t>今齐地方千里，百二十城</a:t>
            </a:r>
            <a:endParaRPr lang="zh-CN" altLang="en-US" sz="2800" b="1" dirty="0">
              <a:latin typeface="Arial" panose="0208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0"/>
              </a:spcBef>
            </a:pPr>
            <a:r>
              <a:rPr lang="zh-CN" altLang="en-US" sz="2800" b="1" dirty="0">
                <a:latin typeface="Arial" panose="02080604020202020204" pitchFamily="34" charset="0"/>
                <a:ea typeface="宋体" panose="02010600030101010101" pitchFamily="2" charset="-122"/>
              </a:rPr>
              <a:t>有朋自远方来，不亦乐乎</a:t>
            </a:r>
            <a:endParaRPr lang="zh-CN" altLang="en-US" sz="2800" b="1" dirty="0">
              <a:latin typeface="Arial" panose="0208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0"/>
              </a:spcBef>
            </a:pPr>
            <a:r>
              <a:rPr lang="zh-CN" altLang="en-US" sz="2800" b="1" dirty="0">
                <a:latin typeface="Arial" panose="02080604020202020204" pitchFamily="34" charset="0"/>
                <a:ea typeface="宋体" panose="02010600030101010101" pitchFamily="2" charset="-122"/>
              </a:rPr>
              <a:t>方欲行，转视积薪后，一狼洞其中</a:t>
            </a:r>
            <a:endParaRPr lang="zh-CN" altLang="en-US" sz="2800" b="1" dirty="0">
              <a:latin typeface="Arial" panose="0208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993" name="左大括号 63497"/>
          <p:cNvSpPr/>
          <p:nvPr/>
        </p:nvSpPr>
        <p:spPr>
          <a:xfrm>
            <a:off x="2730500" y="5068888"/>
            <a:ext cx="73025" cy="1152525"/>
          </a:xfrm>
          <a:prstGeom prst="leftBrace">
            <a:avLst>
              <a:gd name="adj1" fmla="val 13101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algn="ctr"/>
            <a:endParaRPr lang="zh-CN" altLang="en-US">
              <a:solidFill>
                <a:schemeClr val="bg1"/>
              </a:solidFill>
              <a:latin typeface="Times New Roman" pitchFamily="18" charset="0"/>
              <a:ea typeface="隶书" pitchFamily="49" charset="-122"/>
            </a:endParaRPr>
          </a:p>
        </p:txBody>
      </p:sp>
      <p:sp>
        <p:nvSpPr>
          <p:cNvPr id="63499" name="文本框 63498"/>
          <p:cNvSpPr txBox="1"/>
          <p:nvPr/>
        </p:nvSpPr>
        <p:spPr>
          <a:xfrm>
            <a:off x="7267575" y="892175"/>
            <a:ext cx="197040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anose="02080604020202020204" pitchFamily="34" charset="0"/>
                <a:ea typeface="方正楷体简体" pitchFamily="2" charset="-122"/>
              </a:rPr>
              <a:t>真心，真诚</a:t>
            </a:r>
            <a:endParaRPr lang="zh-CN" altLang="en-US" sz="2800" b="1" dirty="0">
              <a:solidFill>
                <a:srgbClr val="FF0000"/>
              </a:solidFill>
              <a:latin typeface="Arial" panose="02080604020202020204" pitchFamily="34" charset="0"/>
              <a:ea typeface="方正楷体简体" pitchFamily="2" charset="-122"/>
            </a:endParaRPr>
          </a:p>
        </p:txBody>
      </p:sp>
      <p:sp>
        <p:nvSpPr>
          <p:cNvPr id="63500" name="文本框 63499"/>
          <p:cNvSpPr txBox="1"/>
          <p:nvPr/>
        </p:nvSpPr>
        <p:spPr>
          <a:xfrm>
            <a:off x="7319963" y="1323975"/>
            <a:ext cx="197040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anose="02080604020202020204" pitchFamily="34" charset="0"/>
                <a:ea typeface="方正楷体简体" pitchFamily="2" charset="-122"/>
              </a:rPr>
              <a:t>的确，确实</a:t>
            </a:r>
            <a:endParaRPr lang="zh-CN" altLang="en-US" sz="2800" b="1" dirty="0">
              <a:solidFill>
                <a:srgbClr val="FF0000"/>
              </a:solidFill>
              <a:latin typeface="Arial" panose="02080604020202020204" pitchFamily="34" charset="0"/>
              <a:ea typeface="方正楷体简体" pitchFamily="2" charset="-122"/>
            </a:endParaRPr>
          </a:p>
        </p:txBody>
      </p:sp>
      <p:sp>
        <p:nvSpPr>
          <p:cNvPr id="63501" name="文本框 63500"/>
          <p:cNvSpPr txBox="1"/>
          <p:nvPr/>
        </p:nvSpPr>
        <p:spPr>
          <a:xfrm>
            <a:off x="7124700" y="1684338"/>
            <a:ext cx="340042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anose="02080604020202020204" pitchFamily="34" charset="0"/>
                <a:ea typeface="方正楷体简体" pitchFamily="2" charset="-122"/>
              </a:rPr>
              <a:t>表假设，如果、果真</a:t>
            </a:r>
            <a:endParaRPr lang="zh-CN" altLang="en-US" sz="2800" b="1" dirty="0">
              <a:solidFill>
                <a:srgbClr val="FF0000"/>
              </a:solidFill>
              <a:latin typeface="Arial" panose="02080604020202020204" pitchFamily="34" charset="0"/>
              <a:ea typeface="方正楷体简体" pitchFamily="2" charset="-122"/>
            </a:endParaRPr>
          </a:p>
        </p:txBody>
      </p:sp>
      <p:sp>
        <p:nvSpPr>
          <p:cNvPr id="63502" name="文本框 63501"/>
          <p:cNvSpPr txBox="1"/>
          <p:nvPr/>
        </p:nvSpPr>
        <p:spPr>
          <a:xfrm>
            <a:off x="5872163" y="2678113"/>
            <a:ext cx="16129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anose="02080604020202020204" pitchFamily="34" charset="0"/>
                <a:ea typeface="方正楷体简体" pitchFamily="2" charset="-122"/>
              </a:rPr>
              <a:t>介词，向</a:t>
            </a:r>
            <a:endParaRPr lang="zh-CN" altLang="en-US" sz="2800" b="1" dirty="0">
              <a:solidFill>
                <a:srgbClr val="FF0000"/>
              </a:solidFill>
              <a:latin typeface="Arial" panose="02080604020202020204" pitchFamily="34" charset="0"/>
              <a:ea typeface="方正楷体简体" pitchFamily="2" charset="-122"/>
            </a:endParaRPr>
          </a:p>
        </p:txBody>
      </p:sp>
      <p:sp>
        <p:nvSpPr>
          <p:cNvPr id="63503" name="文本框 63502"/>
          <p:cNvSpPr txBox="1"/>
          <p:nvPr/>
        </p:nvSpPr>
        <p:spPr>
          <a:xfrm>
            <a:off x="5872163" y="3109913"/>
            <a:ext cx="16129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anose="02080604020202020204" pitchFamily="34" charset="0"/>
                <a:ea typeface="方正楷体简体" pitchFamily="2" charset="-122"/>
              </a:rPr>
              <a:t>介词，比</a:t>
            </a:r>
            <a:endParaRPr lang="zh-CN" altLang="en-US" sz="2800" b="1" dirty="0">
              <a:solidFill>
                <a:srgbClr val="FF0000"/>
              </a:solidFill>
              <a:latin typeface="Arial" panose="02080604020202020204" pitchFamily="34" charset="0"/>
              <a:ea typeface="方正楷体简体" pitchFamily="2" charset="-122"/>
            </a:endParaRPr>
          </a:p>
        </p:txBody>
      </p:sp>
      <p:sp>
        <p:nvSpPr>
          <p:cNvPr id="63504" name="文本框 63503"/>
          <p:cNvSpPr txBox="1"/>
          <p:nvPr/>
        </p:nvSpPr>
        <p:spPr>
          <a:xfrm>
            <a:off x="5872163" y="3484563"/>
            <a:ext cx="16129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anose="02080604020202020204" pitchFamily="34" charset="0"/>
                <a:ea typeface="方正楷体简体" pitchFamily="2" charset="-122"/>
              </a:rPr>
              <a:t>介词，在</a:t>
            </a:r>
            <a:endParaRPr lang="zh-CN" altLang="en-US" sz="2800" b="1" dirty="0">
              <a:solidFill>
                <a:srgbClr val="FF0000"/>
              </a:solidFill>
              <a:latin typeface="Arial" panose="02080604020202020204" pitchFamily="34" charset="0"/>
              <a:ea typeface="方正楷体简体" pitchFamily="2" charset="-122"/>
            </a:endParaRPr>
          </a:p>
        </p:txBody>
      </p:sp>
      <p:sp>
        <p:nvSpPr>
          <p:cNvPr id="63505" name="文本框 63504"/>
          <p:cNvSpPr txBox="1"/>
          <p:nvPr/>
        </p:nvSpPr>
        <p:spPr>
          <a:xfrm>
            <a:off x="5827713" y="3902075"/>
            <a:ext cx="1944687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anose="02080604020202020204" pitchFamily="34" charset="0"/>
                <a:ea typeface="方正楷体简体" pitchFamily="2" charset="-122"/>
              </a:rPr>
              <a:t>介词，到</a:t>
            </a:r>
            <a:endParaRPr lang="zh-CN" altLang="en-US" sz="2800" b="1" dirty="0">
              <a:solidFill>
                <a:srgbClr val="FF0000"/>
              </a:solidFill>
              <a:latin typeface="Arial" panose="02080604020202020204" pitchFamily="34" charset="0"/>
              <a:ea typeface="方正楷体简体" pitchFamily="2" charset="-122"/>
            </a:endParaRPr>
          </a:p>
        </p:txBody>
      </p:sp>
      <p:sp>
        <p:nvSpPr>
          <p:cNvPr id="63506" name="文本框 63505"/>
          <p:cNvSpPr txBox="1"/>
          <p:nvPr/>
        </p:nvSpPr>
        <p:spPr>
          <a:xfrm>
            <a:off x="8256588" y="4902200"/>
            <a:ext cx="197040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anose="02080604020202020204" pitchFamily="34" charset="0"/>
                <a:ea typeface="方正楷体简体" pitchFamily="2" charset="-122"/>
              </a:rPr>
              <a:t>方圆，纵横</a:t>
            </a:r>
            <a:endParaRPr lang="zh-CN" altLang="en-US" sz="2800" b="1" dirty="0">
              <a:solidFill>
                <a:srgbClr val="FF0000"/>
              </a:solidFill>
              <a:latin typeface="Arial" panose="02080604020202020204" pitchFamily="34" charset="0"/>
              <a:ea typeface="方正楷体简体" pitchFamily="2" charset="-122"/>
            </a:endParaRPr>
          </a:p>
        </p:txBody>
      </p:sp>
      <p:sp>
        <p:nvSpPr>
          <p:cNvPr id="63507" name="文本框 63506"/>
          <p:cNvSpPr txBox="1"/>
          <p:nvPr/>
        </p:nvSpPr>
        <p:spPr>
          <a:xfrm>
            <a:off x="8313738" y="5341938"/>
            <a:ext cx="8978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anose="02080604020202020204" pitchFamily="34" charset="0"/>
                <a:ea typeface="方正楷体简体" pitchFamily="2" charset="-122"/>
              </a:rPr>
              <a:t>地方</a:t>
            </a:r>
            <a:endParaRPr lang="zh-CN" altLang="en-US" sz="2800" b="1" dirty="0">
              <a:solidFill>
                <a:srgbClr val="FF0000"/>
              </a:solidFill>
              <a:latin typeface="Arial" panose="02080604020202020204" pitchFamily="34" charset="0"/>
              <a:ea typeface="方正楷体简体" pitchFamily="2" charset="-122"/>
            </a:endParaRPr>
          </a:p>
        </p:txBody>
      </p:sp>
      <p:sp>
        <p:nvSpPr>
          <p:cNvPr id="63508" name="文本框 63507"/>
          <p:cNvSpPr txBox="1"/>
          <p:nvPr/>
        </p:nvSpPr>
        <p:spPr>
          <a:xfrm>
            <a:off x="8328025" y="5789613"/>
            <a:ext cx="16129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anose="02080604020202020204" pitchFamily="34" charset="0"/>
                <a:ea typeface="方正楷体简体" pitchFamily="2" charset="-122"/>
              </a:rPr>
              <a:t>才，刚刚</a:t>
            </a:r>
            <a:endParaRPr lang="zh-CN" altLang="en-US" sz="2800" b="1" dirty="0">
              <a:solidFill>
                <a:srgbClr val="FF0000"/>
              </a:solidFill>
              <a:latin typeface="Arial" panose="02080604020202020204" pitchFamily="34" charset="0"/>
              <a:ea typeface="方正楷体简体" pitchFamily="2" charset="-122"/>
            </a:endParaRP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34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34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35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35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35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35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35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35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35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35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35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35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35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35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3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3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35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35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3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3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9" grpId="0"/>
      <p:bldP spid="63500" grpId="0"/>
      <p:bldP spid="63501" grpId="0"/>
      <p:bldP spid="63502" grpId="0"/>
      <p:bldP spid="63503" grpId="0"/>
      <p:bldP spid="63504" grpId="0"/>
      <p:bldP spid="63505" grpId="0"/>
      <p:bldP spid="63506" grpId="0"/>
      <p:bldP spid="63507" grpId="0"/>
      <p:bldP spid="6350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图文框 4"/>
          <p:cNvSpPr/>
          <p:nvPr/>
        </p:nvSpPr>
        <p:spPr>
          <a:xfrm>
            <a:off x="850265" y="981710"/>
            <a:ext cx="1323340" cy="3761740"/>
          </a:xfrm>
          <a:prstGeom prst="frame">
            <a:avLst/>
          </a:prstGeom>
          <a:solidFill>
            <a:srgbClr val="00B050"/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58850" y="1375410"/>
            <a:ext cx="1106170" cy="298196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p>
            <a:r>
              <a:rPr lang="zh-CN" altLang="en-US" sz="6000" b="1"/>
              <a:t>解      题</a:t>
            </a:r>
            <a:endParaRPr lang="zh-CN" altLang="en-US" sz="6000" b="1"/>
          </a:p>
        </p:txBody>
      </p:sp>
      <p:sp>
        <p:nvSpPr>
          <p:cNvPr id="7" name="文本框 6"/>
          <p:cNvSpPr txBox="1"/>
          <p:nvPr/>
        </p:nvSpPr>
        <p:spPr>
          <a:xfrm>
            <a:off x="3550285" y="2454910"/>
            <a:ext cx="572135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 u="sng">
                <a:solidFill>
                  <a:srgbClr val="FF0000"/>
                </a:solidFill>
              </a:rPr>
              <a:t>邹  忌</a:t>
            </a:r>
            <a:r>
              <a:rPr lang="zh-CN" altLang="en-US" sz="4000" b="1" u="sng"/>
              <a:t> </a:t>
            </a:r>
            <a:r>
              <a:rPr lang="zh-CN" altLang="en-US" sz="4000" b="1"/>
              <a:t> </a:t>
            </a:r>
            <a:r>
              <a:rPr lang="zh-CN" altLang="en-US" sz="4000" b="1">
                <a:solidFill>
                  <a:srgbClr val="FF0000"/>
                </a:solidFill>
              </a:rPr>
              <a:t>讽</a:t>
            </a:r>
            <a:r>
              <a:rPr lang="zh-CN" altLang="en-US" sz="4000" b="1"/>
              <a:t>  齐王   </a:t>
            </a:r>
            <a:r>
              <a:rPr lang="zh-CN" altLang="en-US" sz="4000" b="1">
                <a:solidFill>
                  <a:srgbClr val="FF0000"/>
                </a:solidFill>
              </a:rPr>
              <a:t>纳</a:t>
            </a:r>
            <a:r>
              <a:rPr lang="zh-CN" altLang="en-US" sz="4000" b="1"/>
              <a:t>    </a:t>
            </a:r>
            <a:r>
              <a:rPr lang="zh-CN" altLang="en-US" sz="4000" b="1">
                <a:solidFill>
                  <a:srgbClr val="FF0000"/>
                </a:solidFill>
              </a:rPr>
              <a:t>谏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sp>
        <p:nvSpPr>
          <p:cNvPr id="8" name="矩形标注 7"/>
          <p:cNvSpPr/>
          <p:nvPr/>
        </p:nvSpPr>
        <p:spPr>
          <a:xfrm>
            <a:off x="850265" y="370205"/>
            <a:ext cx="6320155" cy="611505"/>
          </a:xfrm>
          <a:prstGeom prst="wedgeRectCallout">
            <a:avLst>
              <a:gd name="adj1" fmla="val -34"/>
              <a:gd name="adj2" fmla="val 305970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4000" b="1">
                <a:solidFill>
                  <a:schemeClr val="tx1"/>
                </a:solidFill>
              </a:rPr>
              <a:t>战国时齐人，曾任相国</a:t>
            </a:r>
            <a:endParaRPr lang="zh-CN" altLang="en-US" sz="4000" b="1">
              <a:solidFill>
                <a:schemeClr val="tx1"/>
              </a:solidFill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4418330" y="1080770"/>
            <a:ext cx="7296785" cy="1053465"/>
          </a:xfrm>
          <a:prstGeom prst="wedgeRoundRectCallout">
            <a:avLst>
              <a:gd name="adj1" fmla="val -32064"/>
              <a:gd name="adj2" fmla="val 9930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4000" b="1">
                <a:solidFill>
                  <a:srgbClr val="FF0000"/>
                </a:solidFill>
              </a:rPr>
              <a:t>用暗示，比喻之类的方法，委婉地规劝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sp>
        <p:nvSpPr>
          <p:cNvPr id="10" name="矩形标注 9"/>
          <p:cNvSpPr/>
          <p:nvPr/>
        </p:nvSpPr>
        <p:spPr>
          <a:xfrm>
            <a:off x="4824730" y="3493770"/>
            <a:ext cx="2779395" cy="611505"/>
          </a:xfrm>
          <a:prstGeom prst="wedgeRectCallout">
            <a:avLst>
              <a:gd name="adj1" fmla="val 49017"/>
              <a:gd name="adj2" fmla="val -127673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4000" b="1">
                <a:solidFill>
                  <a:srgbClr val="FF0000"/>
                </a:solidFill>
              </a:rPr>
              <a:t>采纳、接受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sp>
        <p:nvSpPr>
          <p:cNvPr id="13" name="圆角矩形标注 12"/>
          <p:cNvSpPr/>
          <p:nvPr/>
        </p:nvSpPr>
        <p:spPr>
          <a:xfrm>
            <a:off x="341630" y="5048885"/>
            <a:ext cx="10709910" cy="611505"/>
          </a:xfrm>
          <a:prstGeom prst="wedgeRoundRectCallout">
            <a:avLst>
              <a:gd name="adj1" fmla="val 29592"/>
              <a:gd name="adj2" fmla="val -355088"/>
              <a:gd name="adj3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4000" b="1">
                <a:solidFill>
                  <a:srgbClr val="0070C0"/>
                </a:solidFill>
              </a:rPr>
              <a:t>臣对君、下级对上级直言规劝，使之改正错误</a:t>
            </a:r>
            <a:endParaRPr lang="zh-CN" altLang="en-US" sz="4000" b="1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  <p:bldP spid="8" grpId="0" animBg="1"/>
      <p:bldP spid="9" grpId="0" animBg="1"/>
      <p:bldP spid="10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Text Box 4"/>
          <p:cNvSpPr txBox="1"/>
          <p:nvPr/>
        </p:nvSpPr>
        <p:spPr>
          <a:xfrm>
            <a:off x="2135188" y="404813"/>
            <a:ext cx="1560830" cy="9220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5400" b="1" noProof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itchFamily="18" charset="0"/>
                <a:ea typeface="宋体" panose="02010600030101010101" pitchFamily="2" charset="-122"/>
                <a:cs typeface="+mn-cs"/>
              </a:rPr>
              <a:t>解题</a:t>
            </a:r>
            <a:endParaRPr lang="zh-CN" altLang="en-US" sz="5400" b="1" noProof="1" dirty="0">
              <a:effectLst>
                <a:outerShdw blurRad="38100" dist="38100" dir="2700000">
                  <a:srgbClr val="FFFFFF"/>
                </a:outerShdw>
              </a:effectLst>
              <a:latin typeface="Times New Roman" pitchFamily="18" charset="0"/>
            </a:endParaRPr>
          </a:p>
        </p:txBody>
      </p:sp>
      <p:sp>
        <p:nvSpPr>
          <p:cNvPr id="2" name="Text Box 5"/>
          <p:cNvSpPr txBox="1"/>
          <p:nvPr/>
        </p:nvSpPr>
        <p:spPr>
          <a:xfrm>
            <a:off x="3700463" y="2859088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en-US" sz="1800" dirty="0">
              <a:latin typeface="Times New Roman" pitchFamily="18" charset="0"/>
            </a:endParaRPr>
          </a:p>
        </p:txBody>
      </p:sp>
      <p:sp>
        <p:nvSpPr>
          <p:cNvPr id="11267" name="Rectangle 6"/>
          <p:cNvSpPr/>
          <p:nvPr/>
        </p:nvSpPr>
        <p:spPr>
          <a:xfrm>
            <a:off x="2782888" y="2492375"/>
            <a:ext cx="7802880" cy="101473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6000" dirty="0">
                <a:solidFill>
                  <a:srgbClr val="000000"/>
                </a:solidFill>
                <a:latin typeface="Times New Roman" pitchFamily="18" charset="0"/>
              </a:rPr>
              <a:t>邹 忌 讽 齐 王 纳 谏</a:t>
            </a:r>
            <a:endParaRPr lang="zh-CN" altLang="en-US" sz="6000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1269" name="Line 7"/>
          <p:cNvSpPr/>
          <p:nvPr/>
        </p:nvSpPr>
        <p:spPr>
          <a:xfrm>
            <a:off x="2855913" y="3500438"/>
            <a:ext cx="4608512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1270" name="Line 9"/>
          <p:cNvSpPr/>
          <p:nvPr/>
        </p:nvSpPr>
        <p:spPr>
          <a:xfrm>
            <a:off x="5949950" y="3716338"/>
            <a:ext cx="3457575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1271" name="AutoShape 10"/>
          <p:cNvSpPr/>
          <p:nvPr/>
        </p:nvSpPr>
        <p:spPr>
          <a:xfrm>
            <a:off x="5735638" y="2420938"/>
            <a:ext cx="2587625" cy="1081087"/>
          </a:xfrm>
          <a:prstGeom prst="wedgeRectCallout">
            <a:avLst>
              <a:gd name="adj1" fmla="val -23282"/>
              <a:gd name="adj2" fmla="val 49264"/>
            </a:avLst>
          </a:prstGeom>
          <a:noFill/>
          <a:ln w="5715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endParaRPr lang="zh-CN" altLang="en-US" sz="1800" dirty="0">
              <a:latin typeface="Times New Roman" pitchFamily="18" charset="0"/>
            </a:endParaRPr>
          </a:p>
        </p:txBody>
      </p:sp>
      <p:sp>
        <p:nvSpPr>
          <p:cNvPr id="11272" name="AutoShape 11"/>
          <p:cNvSpPr/>
          <p:nvPr/>
        </p:nvSpPr>
        <p:spPr>
          <a:xfrm>
            <a:off x="6456363" y="3789301"/>
            <a:ext cx="360362" cy="503360"/>
          </a:xfrm>
          <a:prstGeom prst="downArrow">
            <a:avLst>
              <a:gd name="adj1" fmla="val 50000"/>
              <a:gd name="adj2" fmla="val 74958"/>
            </a:avLst>
          </a:prstGeom>
          <a:solidFill>
            <a:schemeClr val="accent1"/>
          </a:solidFill>
          <a:ln w="5715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>
            <a:spAutoFit/>
          </a:bodyPr>
          <a:p>
            <a:endParaRPr lang="zh-CN" altLang="en-US" dirty="0">
              <a:latin typeface="Times New Roman" pitchFamily="18" charset="0"/>
            </a:endParaRPr>
          </a:p>
        </p:txBody>
      </p:sp>
      <p:sp>
        <p:nvSpPr>
          <p:cNvPr id="11273" name="Rectangle 12"/>
          <p:cNvSpPr/>
          <p:nvPr/>
        </p:nvSpPr>
        <p:spPr>
          <a:xfrm>
            <a:off x="2640013" y="4365625"/>
            <a:ext cx="409448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400" dirty="0">
                <a:solidFill>
                  <a:srgbClr val="000000"/>
                </a:solidFill>
                <a:latin typeface="Times New Roman" pitchFamily="18" charset="0"/>
              </a:rPr>
              <a:t>邹 忌 讽 齐 王</a:t>
            </a:r>
            <a:endParaRPr lang="zh-CN" altLang="en-US" sz="4400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1274" name="Rectangle 13"/>
          <p:cNvSpPr/>
          <p:nvPr/>
        </p:nvSpPr>
        <p:spPr>
          <a:xfrm>
            <a:off x="7170738" y="4365625"/>
            <a:ext cx="325628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400" dirty="0">
                <a:solidFill>
                  <a:srgbClr val="000000"/>
                </a:solidFill>
                <a:latin typeface="Times New Roman" pitchFamily="18" charset="0"/>
              </a:rPr>
              <a:t>齐 王 纳 谏</a:t>
            </a:r>
            <a:endParaRPr lang="zh-CN" altLang="en-US" sz="4400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1275" name="AutoShape 14"/>
          <p:cNvSpPr/>
          <p:nvPr/>
        </p:nvSpPr>
        <p:spPr>
          <a:xfrm>
            <a:off x="6850063" y="1669789"/>
            <a:ext cx="360362" cy="494236"/>
          </a:xfrm>
          <a:prstGeom prst="upArrow">
            <a:avLst>
              <a:gd name="adj1" fmla="val 50000"/>
              <a:gd name="adj2" fmla="val 69895"/>
            </a:avLst>
          </a:prstGeom>
          <a:solidFill>
            <a:schemeClr val="accent1"/>
          </a:solidFill>
          <a:ln w="5715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>
            <a:spAutoFit/>
          </a:bodyPr>
          <a:p>
            <a:endParaRPr lang="zh-CN" altLang="en-US" dirty="0">
              <a:latin typeface="Times New Roman" pitchFamily="18" charset="0"/>
            </a:endParaRPr>
          </a:p>
        </p:txBody>
      </p:sp>
      <p:sp>
        <p:nvSpPr>
          <p:cNvPr id="11276" name="Text Box 15"/>
          <p:cNvSpPr txBox="1"/>
          <p:nvPr/>
        </p:nvSpPr>
        <p:spPr>
          <a:xfrm>
            <a:off x="5951538" y="579438"/>
            <a:ext cx="130048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400" dirty="0">
                <a:solidFill>
                  <a:srgbClr val="FF0000"/>
                </a:solidFill>
                <a:latin typeface="Times New Roman" pitchFamily="18" charset="0"/>
              </a:rPr>
              <a:t>兼语</a:t>
            </a:r>
            <a:endParaRPr lang="zh-CN" altLang="en-US" sz="44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11277" name="Text Box 16"/>
          <p:cNvSpPr txBox="1"/>
          <p:nvPr/>
        </p:nvSpPr>
        <p:spPr>
          <a:xfrm>
            <a:off x="5303838" y="5470525"/>
            <a:ext cx="2697480" cy="110680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6600" dirty="0">
                <a:solidFill>
                  <a:srgbClr val="FF0000"/>
                </a:solidFill>
                <a:latin typeface="Times New Roman" pitchFamily="18" charset="0"/>
              </a:rPr>
              <a:t>兼语句</a:t>
            </a:r>
            <a:endParaRPr lang="zh-CN" altLang="en-US" sz="6600" dirty="0">
              <a:solidFill>
                <a:srgbClr val="FF00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1" grpId="0" bldLvl="0" animBg="1"/>
      <p:bldP spid="11272" grpId="0" bldLvl="0" animBg="1"/>
      <p:bldP spid="11273" grpId="0"/>
      <p:bldP spid="11274" grpId="0"/>
      <p:bldP spid="11275" grpId="0" bldLvl="0" animBg="1"/>
      <p:bldP spid="11276" grpId="0"/>
      <p:bldP spid="1127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2290" name="Object 6"/>
          <p:cNvGraphicFramePr>
            <a:graphicFrameLocks noChangeAspect="1"/>
          </p:cNvGraphicFramePr>
          <p:nvPr/>
        </p:nvGraphicFramePr>
        <p:xfrm>
          <a:off x="180975" y="1965960"/>
          <a:ext cx="11414760" cy="46558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1" imgW="5314950" imgH="2828925" progId="PBrush">
                  <p:embed/>
                </p:oleObj>
              </mc:Choice>
              <mc:Fallback>
                <p:oleObj name="" r:id="rId1" imgW="5314950" imgH="2828925" progId="PBrush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80975" y="1965960"/>
                        <a:ext cx="11414760" cy="465582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289" name="Rectangle 2"/>
          <p:cNvSpPr>
            <a:spLocks noGrp="1"/>
          </p:cNvSpPr>
          <p:nvPr>
            <p:ph type="title"/>
          </p:nvPr>
        </p:nvSpPr>
        <p:spPr>
          <a:xfrm>
            <a:off x="1700530" y="299720"/>
            <a:ext cx="9277350" cy="1216025"/>
          </a:xfrm>
        </p:spPr>
        <p:txBody>
          <a:bodyPr wrap="square" anchor="ctr"/>
          <a:p>
            <a:pPr eaLnBrk="1" hangingPunct="1"/>
            <a:r>
              <a:rPr lang="zh-CN" altLang="en-US" sz="6000" b="1">
                <a:solidFill>
                  <a:srgbClr val="FF0000"/>
                </a:solidFill>
                <a:latin typeface="楷体" pitchFamily="1" charset="-122"/>
                <a:ea typeface="楷体" pitchFamily="1" charset="-122"/>
              </a:rPr>
              <a:t>正音        听范读</a:t>
            </a:r>
            <a:endParaRPr lang="zh-CN" altLang="en-US" sz="6000" b="1">
              <a:solidFill>
                <a:srgbClr val="FF0000"/>
              </a:solidFill>
              <a:latin typeface="楷体" pitchFamily="1" charset="-122"/>
              <a:ea typeface="楷体" pitchFamily="1" charset="-122"/>
            </a:endParaRPr>
          </a:p>
        </p:txBody>
      </p:sp>
      <p:pic>
        <p:nvPicPr>
          <p:cNvPr id="2" name="群星-战国策《邹忌讽齐王纳谏》">
            <a:hlinkClick r:id="" action="ppaction://media"/>
          </p:cNvPr>
          <p:cNvPicPr/>
          <p:nvPr>
            <a:audioFile r:link="rId3"/>
            <p:extLst>
              <p:ext uri="{DAA4B4D4-6D71-4841-9C94-3DE7FCFB9230}">
                <p14:media xmlns:p14="http://schemas.microsoft.com/office/powerpoint/2010/main" r:link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86120" y="3119120"/>
            <a:ext cx="6191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3612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5" name="Text Box 3"/>
          <p:cNvSpPr txBox="1">
            <a:spLocks noChangeArrowheads="1"/>
          </p:cNvSpPr>
          <p:nvPr/>
        </p:nvSpPr>
        <p:spPr bwMode="auto">
          <a:xfrm>
            <a:off x="2268538" y="981075"/>
            <a:ext cx="6191250" cy="48310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4400" b="1" kern="1200" cap="none" spc="0" normalizeH="0" baseline="0" noProof="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cs typeface="+mn-cs"/>
              </a:rPr>
              <a:t>昳</a:t>
            </a:r>
            <a:r>
              <a:rPr kumimoji="0" lang="zh-CN" altLang="en-US" sz="44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cs typeface="+mn-cs"/>
              </a:rPr>
              <a:t>    　　</a:t>
            </a:r>
            <a:r>
              <a:rPr kumimoji="0" lang="zh-CN" altLang="en-US" sz="4400" b="1" kern="1200" cap="none" spc="0" normalizeH="0" baseline="0" noProof="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cs typeface="+mn-cs"/>
              </a:rPr>
              <a:t>窥</a:t>
            </a:r>
            <a:r>
              <a:rPr kumimoji="0" lang="zh-CN" altLang="en-US" sz="44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cs typeface="+mn-cs"/>
              </a:rPr>
              <a:t>     　</a:t>
            </a:r>
            <a:endParaRPr kumimoji="0" lang="zh-CN" altLang="en-US" sz="4400" b="1" kern="1200" cap="none" spc="0" normalizeH="0" baseline="0" noProof="0" dirty="0">
              <a:effectLst>
                <a:outerShdw blurRad="38100" dist="38100" dir="2700000" algn="tl">
                  <a:srgbClr val="C0C0C0"/>
                </a:outerShdw>
              </a:effectLst>
              <a:latin typeface="黑体" panose="02010600030101010101" pitchFamily="2" charset="-122"/>
              <a:ea typeface="黑体" panose="02010600030101010101" pitchFamily="2" charset="-122"/>
              <a:cs typeface="+mn-cs"/>
            </a:endParaRPr>
          </a:p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4400" b="1" u="sng" kern="1200" cap="none" spc="0" normalizeH="0" baseline="0" noProof="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cs typeface="+mn-cs"/>
              </a:rPr>
              <a:t>间</a:t>
            </a:r>
            <a:r>
              <a:rPr kumimoji="0" lang="zh-CN" altLang="en-US" sz="44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cs typeface="+mn-cs"/>
              </a:rPr>
              <a:t>进      </a:t>
            </a:r>
            <a:r>
              <a:rPr kumimoji="0" lang="zh-CN" altLang="en-US" sz="4400" b="1" u="sng" kern="1200" cap="none" spc="0" normalizeH="0" baseline="0" noProof="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cs typeface="+mn-cs"/>
              </a:rPr>
              <a:t>期</a:t>
            </a:r>
            <a:r>
              <a:rPr kumimoji="0" lang="zh-CN" altLang="en-US" sz="44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cs typeface="+mn-cs"/>
              </a:rPr>
              <a:t>年   　　　      </a:t>
            </a:r>
            <a:endParaRPr kumimoji="0" lang="zh-CN" altLang="en-US" sz="4400" b="1" kern="1200" cap="none" spc="0" normalizeH="0" baseline="0" noProof="0" dirty="0">
              <a:effectLst>
                <a:outerShdw blurRad="38100" dist="38100" dir="2700000" algn="tl">
                  <a:srgbClr val="C0C0C0"/>
                </a:outerShdw>
              </a:effectLst>
              <a:latin typeface="黑体" panose="02010600030101010101" pitchFamily="2" charset="-122"/>
              <a:ea typeface="黑体" panose="02010600030101010101" pitchFamily="2" charset="-122"/>
              <a:cs typeface="+mn-cs"/>
            </a:endParaRPr>
          </a:p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4400" b="1" u="sng" kern="1200" cap="none" spc="0" normalizeH="0" baseline="0" noProof="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cs typeface="+mn-cs"/>
              </a:rPr>
              <a:t>谤讥</a:t>
            </a:r>
            <a:r>
              <a:rPr kumimoji="0" lang="zh-CN" altLang="en-US" sz="44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cs typeface="+mn-cs"/>
              </a:rPr>
              <a:t>      </a:t>
            </a:r>
            <a:endParaRPr kumimoji="0" lang="zh-CN" altLang="en-US" sz="4400" b="1" kern="1200" cap="none" spc="0" normalizeH="0" baseline="0" noProof="0" dirty="0">
              <a:effectLst>
                <a:outerShdw blurRad="38100" dist="38100" dir="2700000" algn="tl">
                  <a:srgbClr val="C0C0C0"/>
                </a:outerShdw>
              </a:effectLst>
              <a:latin typeface="黑体" panose="02010600030101010101" pitchFamily="2" charset="-122"/>
              <a:ea typeface="黑体" panose="02010600030101010101" pitchFamily="2" charset="-122"/>
              <a:cs typeface="+mn-cs"/>
            </a:endParaRPr>
          </a:p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4400" b="1" u="sng" kern="1200" cap="none" spc="0" normalizeH="0" baseline="0" noProof="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cs typeface="+mn-cs"/>
              </a:rPr>
              <a:t>朝</a:t>
            </a:r>
            <a:r>
              <a:rPr kumimoji="0" lang="zh-CN" altLang="en-US" sz="44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cs typeface="+mn-cs"/>
              </a:rPr>
              <a:t>服衣冠　　     </a:t>
            </a:r>
            <a:endParaRPr kumimoji="0" lang="zh-CN" altLang="en-US" sz="4400" b="1" kern="1200" cap="none" spc="0" normalizeH="0" baseline="0" noProof="0" dirty="0">
              <a:effectLst>
                <a:outerShdw blurRad="38100" dist="38100" dir="2700000" algn="tl">
                  <a:srgbClr val="C0C0C0"/>
                </a:outerShdw>
              </a:effectLst>
              <a:latin typeface="黑体" panose="02010600030101010101" pitchFamily="2" charset="-122"/>
              <a:ea typeface="黑体" panose="02010600030101010101" pitchFamily="2" charset="-122"/>
              <a:cs typeface="+mn-cs"/>
            </a:endParaRPr>
          </a:p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44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cs typeface="+mn-cs"/>
              </a:rPr>
              <a:t>皆</a:t>
            </a:r>
            <a:r>
              <a:rPr kumimoji="0" lang="zh-CN" altLang="en-US" sz="4400" b="1" u="sng" kern="1200" cap="none" spc="0" normalizeH="0" baseline="0" noProof="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cs typeface="+mn-cs"/>
              </a:rPr>
              <a:t>朝</a:t>
            </a:r>
            <a:r>
              <a:rPr kumimoji="0" lang="zh-CN" altLang="en-US" sz="44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cs typeface="+mn-cs"/>
              </a:rPr>
              <a:t>于齐         </a:t>
            </a:r>
            <a:endParaRPr kumimoji="0" lang="zh-CN" altLang="en-US" sz="4400" b="1" kern="1200" cap="none" spc="0" normalizeH="0" baseline="0" noProof="0" dirty="0">
              <a:effectLst>
                <a:outerShdw blurRad="38100" dist="38100" dir="2700000" algn="tl">
                  <a:srgbClr val="C0C0C0"/>
                </a:outerShdw>
              </a:effectLst>
              <a:latin typeface="黑体" panose="02010600030101010101" pitchFamily="2" charset="-122"/>
              <a:ea typeface="黑体" panose="02010600030101010101" pitchFamily="2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290570" y="981075"/>
            <a:ext cx="7404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3600" b="1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  <a:sym typeface="+mn-ea"/>
              </a:rPr>
              <a:t>y</a:t>
            </a:r>
            <a:r>
              <a:rPr lang="en-US" sz="3600" b="1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/>
                <a:ea typeface="隶书" pitchFamily="49" charset="-122"/>
                <a:sym typeface="+mn-ea"/>
              </a:rPr>
              <a:t>ì</a:t>
            </a:r>
            <a:endParaRPr lang="en-US" altLang="en-US" sz="3600" b="1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/>
              <a:ea typeface="隶书" pitchFamily="49" charset="-122"/>
              <a:sym typeface="+mn-ea"/>
            </a:endParaRPr>
          </a:p>
        </p:txBody>
      </p:sp>
      <p:sp>
        <p:nvSpPr>
          <p:cNvPr id="33800" name="Rectangle 8"/>
          <p:cNvSpPr>
            <a:spLocks noChangeArrowheads="1"/>
          </p:cNvSpPr>
          <p:nvPr/>
        </p:nvSpPr>
        <p:spPr bwMode="auto">
          <a:xfrm>
            <a:off x="3492500" y="1989138"/>
            <a:ext cx="1158875" cy="768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4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ji</a:t>
            </a:r>
            <a:r>
              <a:rPr kumimoji="0" lang="en-US" sz="4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/>
                <a:ea typeface="隶书" pitchFamily="49" charset="-122"/>
                <a:cs typeface="+mn-cs"/>
              </a:rPr>
              <a:t>à</a:t>
            </a:r>
            <a:r>
              <a:rPr kumimoji="0" lang="en-US" sz="4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n</a:t>
            </a:r>
            <a:endParaRPr kumimoji="0" lang="en-US" sz="44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隶书" pitchFamily="49" charset="-122"/>
              <a:ea typeface="隶书" pitchFamily="49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497955" y="2261235"/>
            <a:ext cx="87630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b="1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      </a:t>
            </a:r>
            <a:endParaRPr lang="zh-CN" altLang="en-US"/>
          </a:p>
        </p:txBody>
      </p:sp>
      <p:sp>
        <p:nvSpPr>
          <p:cNvPr id="33801" name="Rectangle 9"/>
          <p:cNvSpPr>
            <a:spLocks noChangeArrowheads="1"/>
          </p:cNvSpPr>
          <p:nvPr/>
        </p:nvSpPr>
        <p:spPr bwMode="auto">
          <a:xfrm>
            <a:off x="6443663" y="1989138"/>
            <a:ext cx="746125" cy="762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4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jī</a:t>
            </a:r>
            <a:endParaRPr kumimoji="0" lang="en-US" sz="44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隶书" pitchFamily="49" charset="-122"/>
              <a:ea typeface="隶书" pitchFamily="49" charset="-122"/>
              <a:cs typeface="+mn-cs"/>
            </a:endParaRPr>
          </a:p>
        </p:txBody>
      </p:sp>
      <p:sp>
        <p:nvSpPr>
          <p:cNvPr id="33802" name="Rectangle 10"/>
          <p:cNvSpPr>
            <a:spLocks noChangeArrowheads="1"/>
          </p:cNvSpPr>
          <p:nvPr/>
        </p:nvSpPr>
        <p:spPr bwMode="auto">
          <a:xfrm>
            <a:off x="3924300" y="3068638"/>
            <a:ext cx="2068830" cy="768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b</a:t>
            </a: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/>
                <a:ea typeface="隶书" pitchFamily="49" charset="-122"/>
                <a:cs typeface="+mn-cs"/>
              </a:rPr>
              <a:t>à</a:t>
            </a: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ng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 </a:t>
            </a: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jī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隶书" pitchFamily="49" charset="-122"/>
              <a:ea typeface="隶书" pitchFamily="49" charset="-122"/>
              <a:cs typeface="+mn-cs"/>
            </a:endParaRPr>
          </a:p>
        </p:txBody>
      </p:sp>
      <p:sp>
        <p:nvSpPr>
          <p:cNvPr id="33803" name="Rectangle 11"/>
          <p:cNvSpPr>
            <a:spLocks noChangeArrowheads="1"/>
          </p:cNvSpPr>
          <p:nvPr/>
        </p:nvSpPr>
        <p:spPr bwMode="auto">
          <a:xfrm>
            <a:off x="5076825" y="4005263"/>
            <a:ext cx="1308100" cy="762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zhāo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隶书" pitchFamily="49" charset="-122"/>
              <a:ea typeface="隶书" pitchFamily="49" charset="-122"/>
              <a:cs typeface="+mn-cs"/>
            </a:endParaRPr>
          </a:p>
        </p:txBody>
      </p:sp>
      <p:sp>
        <p:nvSpPr>
          <p:cNvPr id="33804" name="Rectangle 12"/>
          <p:cNvSpPr>
            <a:spLocks noChangeArrowheads="1"/>
          </p:cNvSpPr>
          <p:nvPr/>
        </p:nvSpPr>
        <p:spPr bwMode="auto">
          <a:xfrm>
            <a:off x="5148263" y="5013325"/>
            <a:ext cx="1338263" cy="762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ch</a:t>
            </a: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/>
                <a:ea typeface="隶书" pitchFamily="49" charset="-122"/>
                <a:cs typeface="+mn-cs"/>
              </a:rPr>
              <a:t>á</a:t>
            </a: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o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隶书" pitchFamily="49" charset="-122"/>
              <a:ea typeface="隶书" pitchFamily="49" charset="-122"/>
              <a:cs typeface="+mn-cs"/>
            </a:endParaRPr>
          </a:p>
        </p:txBody>
      </p:sp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10065068" y="1017588"/>
            <a:ext cx="865188" cy="41541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6600" b="1" kern="1200" cap="none" spc="0" normalizeH="0" baseline="0" noProof="0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itchFamily="2" charset="-122"/>
                <a:ea typeface="华文行楷" pitchFamily="2" charset="-122"/>
                <a:cs typeface="+mn-cs"/>
              </a:rPr>
              <a:t>读准字音</a:t>
            </a:r>
            <a:endParaRPr kumimoji="0" lang="zh-CN" altLang="en-US" sz="6600" b="1" kern="1200" cap="none" spc="0" normalizeH="0" baseline="0" noProof="0">
              <a:solidFill>
                <a:srgbClr val="00B05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行楷" pitchFamily="2" charset="-122"/>
              <a:ea typeface="华文行楷" pitchFamily="2" charset="-122"/>
              <a:cs typeface="+mn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105525" y="1017905"/>
            <a:ext cx="96520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sz="4000" b="1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  <a:sym typeface="+mn-ea"/>
              </a:rPr>
              <a:t>kuī</a:t>
            </a:r>
            <a:endParaRPr lang="en-US" altLang="en-US" sz="4000" b="1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隶书" pitchFamily="49" charset="-122"/>
              <a:ea typeface="隶书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33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33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33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33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 animBg="1"/>
      <p:bldP spid="33795" grpId="0" bldLvl="0" animBg="1"/>
      <p:bldP spid="5" grpId="0"/>
      <p:bldP spid="13" grpId="0"/>
      <p:bldP spid="33800" grpId="0" bldLvl="0" animBg="1"/>
      <p:bldP spid="33801" grpId="0" animBg="1"/>
      <p:bldP spid="33802" grpId="0" bldLvl="0" animBg="1"/>
      <p:bldP spid="33803" grpId="0" animBg="1"/>
      <p:bldP spid="3380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1" name="图片 4403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00420" y="-3175"/>
            <a:ext cx="6272530" cy="45745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33350" y="675005"/>
            <a:ext cx="12248515" cy="50158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3200">
                <a:solidFill>
                  <a:schemeClr val="accent2"/>
                </a:solidFill>
                <a:latin typeface="楷体" pitchFamily="1" charset="-122"/>
                <a:ea typeface="楷体" pitchFamily="1" charset="-122"/>
                <a:sym typeface="+mn-ea"/>
              </a:rPr>
              <a:t>   </a:t>
            </a:r>
            <a:r>
              <a:rPr lang="zh-CN" altLang="en-US" sz="3200" b="1">
                <a:solidFill>
                  <a:srgbClr val="FF0000"/>
                </a:solidFill>
                <a:latin typeface="楷体" pitchFamily="1" charset="-122"/>
                <a:ea typeface="楷体" pitchFamily="1" charset="-122"/>
                <a:sym typeface="+mn-ea"/>
              </a:rPr>
              <a:t>邹忌</a:t>
            </a:r>
            <a:r>
              <a:rPr lang="zh-CN" altLang="en-US" sz="3200" b="1">
                <a:solidFill>
                  <a:srgbClr val="00B0F0"/>
                </a:solidFill>
                <a:latin typeface="楷体" pitchFamily="1" charset="-122"/>
                <a:ea typeface="楷体" pitchFamily="1" charset="-122"/>
                <a:sym typeface="+mn-ea"/>
              </a:rPr>
              <a:t>修</a:t>
            </a:r>
            <a:r>
              <a:rPr lang="zh-CN" altLang="en-US" sz="3200" b="1">
                <a:solidFill>
                  <a:srgbClr val="FF0000"/>
                </a:solidFill>
                <a:latin typeface="楷体" pitchFamily="1" charset="-122"/>
                <a:ea typeface="楷体" pitchFamily="1" charset="-122"/>
                <a:sym typeface="+mn-ea"/>
              </a:rPr>
              <a:t>八尺</a:t>
            </a:r>
            <a:r>
              <a:rPr lang="zh-CN" altLang="en-US" sz="3200" b="1">
                <a:solidFill>
                  <a:srgbClr val="00B0F0"/>
                </a:solidFill>
                <a:latin typeface="楷体" pitchFamily="1" charset="-122"/>
                <a:ea typeface="楷体" pitchFamily="1" charset="-122"/>
                <a:sym typeface="+mn-ea"/>
              </a:rPr>
              <a:t>有</a:t>
            </a:r>
            <a:r>
              <a:rPr lang="zh-CN" altLang="en-US" sz="3200" b="1">
                <a:solidFill>
                  <a:srgbClr val="FF0000"/>
                </a:solidFill>
                <a:latin typeface="楷体" pitchFamily="1" charset="-122"/>
                <a:ea typeface="楷体" pitchFamily="1" charset="-122"/>
                <a:sym typeface="+mn-ea"/>
              </a:rPr>
              <a:t>余，</a:t>
            </a:r>
            <a:r>
              <a:rPr lang="zh-CN" altLang="en-US" sz="3200" b="1">
                <a:solidFill>
                  <a:srgbClr val="00B0F0"/>
                </a:solidFill>
                <a:latin typeface="楷体" pitchFamily="1" charset="-122"/>
                <a:ea typeface="楷体" pitchFamily="1" charset="-122"/>
                <a:sym typeface="+mn-ea"/>
              </a:rPr>
              <a:t>而</a:t>
            </a:r>
            <a:r>
              <a:rPr lang="zh-CN" altLang="en-US" sz="3200" b="1" u="sng">
                <a:solidFill>
                  <a:srgbClr val="00B0F0"/>
                </a:solidFill>
                <a:latin typeface="楷体" pitchFamily="1" charset="-122"/>
                <a:ea typeface="楷体" pitchFamily="1" charset="-122"/>
                <a:sym typeface="+mn-ea"/>
              </a:rPr>
              <a:t>形</a:t>
            </a:r>
            <a:endParaRPr lang="zh-CN" altLang="en-US" sz="3200" b="1" u="sng">
              <a:solidFill>
                <a:srgbClr val="00B0F0"/>
              </a:solidFill>
              <a:latin typeface="楷体" pitchFamily="1" charset="-122"/>
              <a:ea typeface="楷体" pitchFamily="1" charset="-122"/>
              <a:sym typeface="+mn-ea"/>
            </a:endParaRPr>
          </a:p>
          <a:p>
            <a:pPr algn="l"/>
            <a:r>
              <a:rPr lang="zh-CN" altLang="en-US" sz="3200" b="1">
                <a:solidFill>
                  <a:srgbClr val="FF0000"/>
                </a:solidFill>
                <a:latin typeface="楷体" pitchFamily="1" charset="-122"/>
                <a:ea typeface="楷体" pitchFamily="1" charset="-122"/>
                <a:sym typeface="+mn-ea"/>
              </a:rPr>
              <a:t> </a:t>
            </a:r>
            <a:endParaRPr lang="zh-CN" altLang="en-US" sz="3200" b="1">
              <a:solidFill>
                <a:srgbClr val="FF0000"/>
              </a:solidFill>
              <a:latin typeface="楷体" pitchFamily="1" charset="-122"/>
              <a:ea typeface="楷体" pitchFamily="1" charset="-122"/>
              <a:sym typeface="+mn-ea"/>
            </a:endParaRPr>
          </a:p>
          <a:p>
            <a:pPr algn="l"/>
            <a:endParaRPr lang="zh-CN" altLang="en-US" sz="3200" b="1">
              <a:solidFill>
                <a:srgbClr val="FF0000"/>
              </a:solidFill>
              <a:latin typeface="楷体" pitchFamily="1" charset="-122"/>
              <a:ea typeface="楷体" pitchFamily="1" charset="-122"/>
              <a:sym typeface="+mn-ea"/>
            </a:endParaRPr>
          </a:p>
          <a:p>
            <a:pPr algn="l"/>
            <a:r>
              <a:rPr lang="zh-CN" altLang="en-US" sz="3200" b="1" u="sng">
                <a:solidFill>
                  <a:srgbClr val="00B0F0"/>
                </a:solidFill>
                <a:latin typeface="楷体" pitchFamily="1" charset="-122"/>
                <a:ea typeface="楷体" pitchFamily="1" charset="-122"/>
                <a:sym typeface="+mn-ea"/>
              </a:rPr>
              <a:t>貌</a:t>
            </a:r>
            <a:r>
              <a:rPr lang="zh-CN" altLang="en-US" sz="3200" b="1">
                <a:solidFill>
                  <a:srgbClr val="FF0000"/>
                </a:solidFill>
                <a:latin typeface="楷体" pitchFamily="1" charset="-122"/>
                <a:ea typeface="楷体" pitchFamily="1" charset="-122"/>
                <a:sym typeface="+mn-ea"/>
              </a:rPr>
              <a:t>昳丽。</a:t>
            </a:r>
            <a:r>
              <a:rPr lang="zh-CN" altLang="en-US" sz="3200" b="1">
                <a:solidFill>
                  <a:srgbClr val="00B0F0"/>
                </a:solidFill>
                <a:latin typeface="楷体" pitchFamily="1" charset="-122"/>
                <a:ea typeface="楷体" pitchFamily="1" charset="-122"/>
                <a:sym typeface="+mn-ea"/>
              </a:rPr>
              <a:t>朝服</a:t>
            </a:r>
            <a:r>
              <a:rPr lang="zh-CN" altLang="en-US" sz="3200" b="1">
                <a:solidFill>
                  <a:srgbClr val="FF0000"/>
                </a:solidFill>
                <a:latin typeface="楷体" pitchFamily="1" charset="-122"/>
                <a:ea typeface="楷体" pitchFamily="1" charset="-122"/>
                <a:sym typeface="+mn-ea"/>
              </a:rPr>
              <a:t>衣冠，窥</a:t>
            </a:r>
            <a:endParaRPr lang="zh-CN" altLang="en-US" sz="3200" b="1">
              <a:solidFill>
                <a:srgbClr val="FF0000"/>
              </a:solidFill>
              <a:latin typeface="楷体" pitchFamily="1" charset="-122"/>
              <a:ea typeface="楷体" pitchFamily="1" charset="-122"/>
              <a:sym typeface="+mn-ea"/>
            </a:endParaRPr>
          </a:p>
          <a:p>
            <a:pPr algn="l"/>
            <a:r>
              <a:rPr lang="zh-CN" altLang="en-US" sz="3200" b="1">
                <a:solidFill>
                  <a:srgbClr val="FF0000"/>
                </a:solidFill>
                <a:latin typeface="楷体" pitchFamily="1" charset="-122"/>
                <a:ea typeface="楷体" pitchFamily="1" charset="-122"/>
                <a:sym typeface="+mn-ea"/>
              </a:rPr>
              <a:t> </a:t>
            </a:r>
            <a:endParaRPr lang="en-US" altLang="zh-CN" sz="3200" b="1">
              <a:solidFill>
                <a:srgbClr val="FF0000"/>
              </a:solidFill>
              <a:latin typeface="楷体" pitchFamily="1" charset="-122"/>
              <a:ea typeface="楷体" pitchFamily="1" charset="-122"/>
              <a:sym typeface="+mn-ea"/>
            </a:endParaRPr>
          </a:p>
          <a:p>
            <a:pPr algn="l"/>
            <a:endParaRPr lang="zh-CN" altLang="en-US" sz="3200" b="1">
              <a:solidFill>
                <a:srgbClr val="FF0000"/>
              </a:solidFill>
              <a:latin typeface="楷体" pitchFamily="1" charset="-122"/>
              <a:ea typeface="楷体" pitchFamily="1" charset="-122"/>
              <a:sym typeface="+mn-ea"/>
            </a:endParaRPr>
          </a:p>
          <a:p>
            <a:pPr algn="l"/>
            <a:r>
              <a:rPr lang="zh-CN" altLang="en-US" sz="3200" b="1">
                <a:solidFill>
                  <a:srgbClr val="FF0000"/>
                </a:solidFill>
                <a:latin typeface="楷体" pitchFamily="1" charset="-122"/>
                <a:ea typeface="楷体" pitchFamily="1" charset="-122"/>
                <a:sym typeface="+mn-ea"/>
              </a:rPr>
              <a:t>镜，</a:t>
            </a:r>
            <a:r>
              <a:rPr lang="zh-CN" altLang="en-US" sz="3200" b="1">
                <a:solidFill>
                  <a:srgbClr val="00B0F0"/>
                </a:solidFill>
                <a:latin typeface="楷体" pitchFamily="1" charset="-122"/>
                <a:ea typeface="楷体" pitchFamily="1" charset="-122"/>
                <a:sym typeface="+mn-ea"/>
              </a:rPr>
              <a:t>谓</a:t>
            </a:r>
            <a:r>
              <a:rPr lang="zh-CN" altLang="en-US" sz="3200" b="1">
                <a:solidFill>
                  <a:srgbClr val="FF0000"/>
                </a:solidFill>
                <a:latin typeface="楷体" pitchFamily="1" charset="-122"/>
                <a:ea typeface="楷体" pitchFamily="1" charset="-122"/>
                <a:sym typeface="+mn-ea"/>
              </a:rPr>
              <a:t>其妻曰</a:t>
            </a:r>
            <a:r>
              <a:rPr lang="en-US" altLang="zh-CN" sz="3200" b="1">
                <a:solidFill>
                  <a:srgbClr val="FF0000"/>
                </a:solidFill>
                <a:latin typeface="楷体" pitchFamily="1" charset="-122"/>
                <a:ea typeface="楷体" pitchFamily="1" charset="-122"/>
                <a:sym typeface="+mn-ea"/>
              </a:rPr>
              <a:t>:</a:t>
            </a:r>
            <a:r>
              <a:rPr lang="zh-CN" altLang="en-US" sz="3200" b="1">
                <a:solidFill>
                  <a:srgbClr val="FF0000"/>
                </a:solidFill>
                <a:latin typeface="楷体" pitchFamily="1" charset="-122"/>
                <a:ea typeface="楷体" pitchFamily="1" charset="-122"/>
                <a:sym typeface="+mn-ea"/>
              </a:rPr>
              <a:t>“我</a:t>
            </a:r>
            <a:r>
              <a:rPr lang="zh-CN" altLang="en-US" sz="3200" b="1">
                <a:solidFill>
                  <a:srgbClr val="00B0F0"/>
                </a:solidFill>
                <a:latin typeface="楷体" pitchFamily="1" charset="-122"/>
                <a:ea typeface="楷体" pitchFamily="1" charset="-122"/>
                <a:sym typeface="+mn-ea"/>
              </a:rPr>
              <a:t>孰</a:t>
            </a:r>
            <a:r>
              <a:rPr lang="zh-CN" altLang="en-US" sz="3200" b="1">
                <a:solidFill>
                  <a:srgbClr val="FF0000"/>
                </a:solidFill>
                <a:latin typeface="楷体" pitchFamily="1" charset="-122"/>
                <a:ea typeface="楷体" pitchFamily="1" charset="-122"/>
                <a:sym typeface="+mn-ea"/>
              </a:rPr>
              <a:t>与</a:t>
            </a:r>
            <a:endParaRPr lang="zh-CN" altLang="en-US" sz="3200" b="1">
              <a:solidFill>
                <a:srgbClr val="FF0000"/>
              </a:solidFill>
              <a:latin typeface="楷体" pitchFamily="1" charset="-122"/>
              <a:ea typeface="楷体" pitchFamily="1" charset="-122"/>
              <a:sym typeface="+mn-ea"/>
            </a:endParaRPr>
          </a:p>
          <a:p>
            <a:pPr algn="l"/>
            <a:endParaRPr lang="zh-CN" altLang="en-US" sz="3200" b="1">
              <a:solidFill>
                <a:srgbClr val="FF0000"/>
              </a:solidFill>
              <a:latin typeface="楷体" pitchFamily="1" charset="-122"/>
              <a:ea typeface="楷体" pitchFamily="1" charset="-122"/>
              <a:sym typeface="+mn-ea"/>
            </a:endParaRPr>
          </a:p>
          <a:p>
            <a:pPr algn="l"/>
            <a:endParaRPr lang="zh-CN" altLang="en-US" sz="3200" b="1">
              <a:solidFill>
                <a:srgbClr val="FF0000"/>
              </a:solidFill>
              <a:latin typeface="楷体" pitchFamily="1" charset="-122"/>
              <a:ea typeface="楷体" pitchFamily="1" charset="-122"/>
              <a:sym typeface="+mn-ea"/>
            </a:endParaRPr>
          </a:p>
          <a:p>
            <a:pPr algn="l"/>
            <a:r>
              <a:rPr lang="zh-CN" altLang="en-US" sz="3200" b="1">
                <a:solidFill>
                  <a:srgbClr val="FF0000"/>
                </a:solidFill>
                <a:latin typeface="楷体" pitchFamily="1" charset="-122"/>
                <a:ea typeface="楷体" pitchFamily="1" charset="-122"/>
                <a:sym typeface="+mn-ea"/>
              </a:rPr>
              <a:t>城北徐公美？”其妻曰：“君美</a:t>
            </a:r>
            <a:r>
              <a:rPr lang="zh-CN" altLang="en-US" sz="3200" b="1">
                <a:solidFill>
                  <a:srgbClr val="00B0F0"/>
                </a:solidFill>
                <a:latin typeface="楷体" pitchFamily="1" charset="-122"/>
                <a:ea typeface="楷体" pitchFamily="1" charset="-122"/>
                <a:sym typeface="+mn-ea"/>
              </a:rPr>
              <a:t>甚</a:t>
            </a:r>
            <a:r>
              <a:rPr lang="zh-CN" altLang="en-US" sz="3200" b="1">
                <a:solidFill>
                  <a:srgbClr val="FF0000"/>
                </a:solidFill>
                <a:latin typeface="楷体" pitchFamily="1" charset="-122"/>
                <a:ea typeface="楷体" pitchFamily="1" charset="-122"/>
                <a:sym typeface="+mn-ea"/>
              </a:rPr>
              <a:t>，徐公何能</a:t>
            </a:r>
            <a:r>
              <a:rPr lang="zh-CN" altLang="en-US" sz="3200" b="1">
                <a:solidFill>
                  <a:srgbClr val="00B0F0"/>
                </a:solidFill>
                <a:latin typeface="楷体" pitchFamily="1" charset="-122"/>
                <a:ea typeface="楷体" pitchFamily="1" charset="-122"/>
                <a:sym typeface="+mn-ea"/>
              </a:rPr>
              <a:t>及</a:t>
            </a:r>
            <a:r>
              <a:rPr lang="zh-CN" altLang="en-US" sz="3200" b="1">
                <a:solidFill>
                  <a:srgbClr val="FF0000"/>
                </a:solidFill>
                <a:latin typeface="楷体" pitchFamily="1" charset="-122"/>
                <a:ea typeface="楷体" pitchFamily="1" charset="-122"/>
                <a:sym typeface="+mn-ea"/>
              </a:rPr>
              <a:t>公也！”</a:t>
            </a:r>
            <a:endParaRPr lang="zh-CN" altLang="en-US" sz="3200" b="1">
              <a:solidFill>
                <a:srgbClr val="FF0000"/>
              </a:solidFill>
              <a:latin typeface="楷体" pitchFamily="1" charset="-122"/>
              <a:ea typeface="楷体" pitchFamily="1" charset="-122"/>
              <a:sym typeface="+mn-ea"/>
            </a:endParaRPr>
          </a:p>
        </p:txBody>
      </p:sp>
      <p:sp>
        <p:nvSpPr>
          <p:cNvPr id="3" name="矩形标注 2"/>
          <p:cNvSpPr/>
          <p:nvPr/>
        </p:nvSpPr>
        <p:spPr>
          <a:xfrm>
            <a:off x="133350" y="-3175"/>
            <a:ext cx="2745105" cy="511810"/>
          </a:xfrm>
          <a:prstGeom prst="wedgeRectCallout">
            <a:avLst>
              <a:gd name="adj1" fmla="val 13659"/>
              <a:gd name="adj2" fmla="val 90322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zh-CN" sz="2800"/>
              <a:t>长，这里指身高</a:t>
            </a:r>
            <a:endParaRPr lang="zh-CN" altLang="zh-CN" sz="2800"/>
          </a:p>
        </p:txBody>
      </p:sp>
      <p:sp>
        <p:nvSpPr>
          <p:cNvPr id="4" name="矩形标注 3"/>
          <p:cNvSpPr/>
          <p:nvPr/>
        </p:nvSpPr>
        <p:spPr>
          <a:xfrm>
            <a:off x="3071495" y="-3175"/>
            <a:ext cx="5649595" cy="611505"/>
          </a:xfrm>
          <a:prstGeom prst="wedgeRectCallout">
            <a:avLst>
              <a:gd name="adj1" fmla="val -47421"/>
              <a:gd name="adj2" fmla="val 76168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2800" b="1"/>
              <a:t>“</a:t>
            </a:r>
            <a:r>
              <a:rPr lang="zh-CN" altLang="en-US" sz="2800" b="1"/>
              <a:t>有</a:t>
            </a:r>
            <a:r>
              <a:rPr lang="en-US" altLang="zh-CN" sz="2800" b="1"/>
              <a:t>”</a:t>
            </a:r>
            <a:r>
              <a:rPr lang="zh-CN" altLang="en-US" sz="2800" b="1"/>
              <a:t>通</a:t>
            </a:r>
            <a:r>
              <a:rPr lang="en-US" altLang="zh-CN" sz="2800" b="1"/>
              <a:t>“</a:t>
            </a:r>
            <a:r>
              <a:rPr lang="zh-CN" altLang="en-US" sz="2800" b="1"/>
              <a:t>又</a:t>
            </a:r>
            <a:r>
              <a:rPr lang="en-US" altLang="zh-CN" sz="2800" b="1"/>
              <a:t>”</a:t>
            </a:r>
            <a:r>
              <a:rPr lang="zh-CN" altLang="en-US" sz="2800" b="1"/>
              <a:t>，链接整数和零数</a:t>
            </a:r>
            <a:endParaRPr lang="zh-CN" altLang="en-US" sz="2800" b="1"/>
          </a:p>
        </p:txBody>
      </p:sp>
      <p:sp>
        <p:nvSpPr>
          <p:cNvPr id="5" name="矩形标注 4"/>
          <p:cNvSpPr/>
          <p:nvPr/>
        </p:nvSpPr>
        <p:spPr>
          <a:xfrm>
            <a:off x="3071495" y="1308735"/>
            <a:ext cx="1712595" cy="611505"/>
          </a:xfrm>
          <a:prstGeom prst="wedgeRectCallout">
            <a:avLst>
              <a:gd name="adj1" fmla="val 28787"/>
              <a:gd name="adj2" fmla="val -80321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800" b="1"/>
              <a:t>表并列</a:t>
            </a:r>
            <a:endParaRPr lang="zh-CN" altLang="en-US" sz="2800" b="1"/>
          </a:p>
        </p:txBody>
      </p:sp>
      <p:sp>
        <p:nvSpPr>
          <p:cNvPr id="6" name="矩形标注 5"/>
          <p:cNvSpPr/>
          <p:nvPr/>
        </p:nvSpPr>
        <p:spPr>
          <a:xfrm>
            <a:off x="385445" y="1308735"/>
            <a:ext cx="1753235" cy="611505"/>
          </a:xfrm>
          <a:prstGeom prst="wedgeRectCallout">
            <a:avLst>
              <a:gd name="adj1" fmla="val -53585"/>
              <a:gd name="adj2" fmla="val 92782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800" b="1"/>
              <a:t>形体容貌</a:t>
            </a:r>
            <a:endParaRPr lang="zh-CN" altLang="en-US" sz="2800" b="1"/>
          </a:p>
        </p:txBody>
      </p:sp>
      <p:sp>
        <p:nvSpPr>
          <p:cNvPr id="7" name="矩形标注 6"/>
          <p:cNvSpPr/>
          <p:nvPr/>
        </p:nvSpPr>
        <p:spPr>
          <a:xfrm>
            <a:off x="2138045" y="1141095"/>
            <a:ext cx="934085" cy="997585"/>
          </a:xfrm>
          <a:prstGeom prst="wedgeRectCallout">
            <a:avLst>
              <a:gd name="adj1" fmla="val -68010"/>
              <a:gd name="adj2" fmla="val 60821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800" b="1"/>
              <a:t>早晨</a:t>
            </a:r>
            <a:endParaRPr lang="zh-CN" altLang="en-US" sz="2800" b="1"/>
          </a:p>
        </p:txBody>
      </p:sp>
      <p:sp>
        <p:nvSpPr>
          <p:cNvPr id="8" name="矩形标注 7"/>
          <p:cNvSpPr/>
          <p:nvPr/>
        </p:nvSpPr>
        <p:spPr>
          <a:xfrm rot="1140000">
            <a:off x="1612265" y="2954655"/>
            <a:ext cx="1081405" cy="611505"/>
          </a:xfrm>
          <a:prstGeom prst="wedgeRectCallout">
            <a:avLst>
              <a:gd name="adj1" fmla="val -503"/>
              <a:gd name="adj2" fmla="val -110643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800" b="1"/>
              <a:t>穿戴</a:t>
            </a:r>
            <a:endParaRPr lang="zh-CN" altLang="en-US" sz="2800" b="1"/>
          </a:p>
        </p:txBody>
      </p:sp>
      <p:sp>
        <p:nvSpPr>
          <p:cNvPr id="9" name="矩形标注 8"/>
          <p:cNvSpPr/>
          <p:nvPr/>
        </p:nvSpPr>
        <p:spPr>
          <a:xfrm>
            <a:off x="805180" y="4566285"/>
            <a:ext cx="1468120" cy="611505"/>
          </a:xfrm>
          <a:prstGeom prst="wedgeRectCallout">
            <a:avLst>
              <a:gd name="adj1" fmla="val -17387"/>
              <a:gd name="adj2" fmla="val -135254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800" b="1"/>
              <a:t>对</a:t>
            </a:r>
            <a:r>
              <a:rPr lang="en-US" altLang="zh-CN" sz="2800" b="1"/>
              <a:t>---</a:t>
            </a:r>
            <a:r>
              <a:rPr lang="zh-CN" altLang="en-US" sz="2800" b="1"/>
              <a:t>说</a:t>
            </a:r>
            <a:endParaRPr lang="zh-CN" altLang="en-US" sz="2800" b="1"/>
          </a:p>
        </p:txBody>
      </p:sp>
      <p:sp>
        <p:nvSpPr>
          <p:cNvPr id="10" name="矩形标注 9"/>
          <p:cNvSpPr/>
          <p:nvPr/>
        </p:nvSpPr>
        <p:spPr>
          <a:xfrm>
            <a:off x="3241040" y="4415155"/>
            <a:ext cx="1976755" cy="611505"/>
          </a:xfrm>
          <a:prstGeom prst="wedgeRectCallout">
            <a:avLst>
              <a:gd name="adj1" fmla="val -12510"/>
              <a:gd name="adj2" fmla="val -107736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800" b="1"/>
              <a:t>谁，哪一个</a:t>
            </a:r>
            <a:endParaRPr lang="zh-CN" altLang="en-US" sz="2800" b="1"/>
          </a:p>
        </p:txBody>
      </p:sp>
      <p:sp>
        <p:nvSpPr>
          <p:cNvPr id="11" name="矩形标注 10"/>
          <p:cNvSpPr/>
          <p:nvPr/>
        </p:nvSpPr>
        <p:spPr>
          <a:xfrm>
            <a:off x="4784090" y="6078220"/>
            <a:ext cx="1367790" cy="611505"/>
          </a:xfrm>
          <a:prstGeom prst="wedgeRectCallout">
            <a:avLst>
              <a:gd name="adj1" fmla="val 46471"/>
              <a:gd name="adj2" fmla="val -140758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800" b="1"/>
              <a:t>极、很</a:t>
            </a:r>
            <a:endParaRPr lang="zh-CN" altLang="en-US" sz="2800" b="1"/>
          </a:p>
        </p:txBody>
      </p:sp>
      <p:sp>
        <p:nvSpPr>
          <p:cNvPr id="12" name="矩形标注 11"/>
          <p:cNvSpPr/>
          <p:nvPr/>
        </p:nvSpPr>
        <p:spPr>
          <a:xfrm>
            <a:off x="7383145" y="5993765"/>
            <a:ext cx="2693670" cy="611505"/>
          </a:xfrm>
          <a:prstGeom prst="wedgeRectCallout">
            <a:avLst>
              <a:gd name="adj1" fmla="val -7637"/>
              <a:gd name="adj2" fmla="val -129750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800" b="1"/>
              <a:t>比得上。赶得上</a:t>
            </a:r>
            <a:endParaRPr lang="zh-CN" altLang="en-US" sz="2800" b="1"/>
          </a:p>
        </p:txBody>
      </p:sp>
      <p:sp>
        <p:nvSpPr>
          <p:cNvPr id="13" name="线形标注 1 12"/>
          <p:cNvSpPr/>
          <p:nvPr/>
        </p:nvSpPr>
        <p:spPr>
          <a:xfrm>
            <a:off x="5899785" y="675005"/>
            <a:ext cx="6273800" cy="4352290"/>
          </a:xfrm>
          <a:prstGeom prst="borderCallout1">
            <a:avLst>
              <a:gd name="adj1" fmla="val 18748"/>
              <a:gd name="adj2" fmla="val -4048"/>
              <a:gd name="adj3" fmla="val 94368"/>
              <a:gd name="adj4" fmla="val -4058"/>
            </a:avLst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3200" b="1">
                <a:solidFill>
                  <a:schemeClr val="tx1"/>
                </a:solidFill>
              </a:rPr>
              <a:t>       </a:t>
            </a:r>
            <a:r>
              <a:rPr lang="zh-CN" altLang="en-US" sz="3200" b="1">
                <a:solidFill>
                  <a:schemeClr val="tx1"/>
                </a:solidFill>
              </a:rPr>
              <a:t>邹忌身高八尺多，形体容貌光艳美丽。一天早晨，邹忌穿戴</a:t>
            </a:r>
            <a:endParaRPr lang="zh-CN" altLang="en-US" sz="3200" b="1">
              <a:solidFill>
                <a:schemeClr val="tx1"/>
              </a:solidFill>
            </a:endParaRPr>
          </a:p>
          <a:p>
            <a:pPr algn="ctr"/>
            <a:r>
              <a:rPr lang="zh-CN" altLang="en-US" sz="3200" b="1">
                <a:solidFill>
                  <a:schemeClr val="tx1"/>
                </a:solidFill>
              </a:rPr>
              <a:t>好衣帽，照着镜子，对他的妻说：</a:t>
            </a:r>
            <a:r>
              <a:rPr lang="en-US" altLang="zh-CN" sz="3200" b="1">
                <a:solidFill>
                  <a:schemeClr val="tx1"/>
                </a:solidFill>
              </a:rPr>
              <a:t>“</a:t>
            </a:r>
            <a:r>
              <a:rPr lang="zh-CN" altLang="en-US" sz="3200" b="1">
                <a:solidFill>
                  <a:schemeClr val="tx1"/>
                </a:solidFill>
              </a:rPr>
              <a:t>我同城北的徐公比，</a:t>
            </a:r>
            <a:endParaRPr lang="zh-CN" altLang="en-US" sz="3200" b="1">
              <a:solidFill>
                <a:schemeClr val="tx1"/>
              </a:solidFill>
            </a:endParaRPr>
          </a:p>
          <a:p>
            <a:pPr algn="ctr"/>
            <a:r>
              <a:rPr lang="zh-CN" altLang="en-US" sz="3200" b="1">
                <a:solidFill>
                  <a:schemeClr val="tx1"/>
                </a:solidFill>
              </a:rPr>
              <a:t>谁漂亮？</a:t>
            </a:r>
            <a:r>
              <a:rPr lang="en-US" altLang="zh-CN" sz="3200" b="1">
                <a:solidFill>
                  <a:schemeClr val="tx1"/>
                </a:solidFill>
              </a:rPr>
              <a:t>”</a:t>
            </a:r>
            <a:r>
              <a:rPr lang="zh-CN" altLang="en-US" sz="3200" b="1">
                <a:solidFill>
                  <a:schemeClr val="tx1"/>
                </a:solidFill>
              </a:rPr>
              <a:t>他的妻子说：</a:t>
            </a:r>
            <a:r>
              <a:rPr lang="en-US" altLang="zh-CN" sz="3200" b="1">
                <a:solidFill>
                  <a:schemeClr val="tx1"/>
                </a:solidFill>
              </a:rPr>
              <a:t>“</a:t>
            </a:r>
            <a:r>
              <a:rPr lang="zh-CN" altLang="en-US" sz="3200" b="1">
                <a:solidFill>
                  <a:schemeClr val="tx1"/>
                </a:solidFill>
              </a:rPr>
              <a:t>您漂亮极了，徐公哪里比得上您呢？</a:t>
            </a:r>
            <a:endParaRPr lang="zh-CN" altLang="en-US" sz="3200" b="1">
              <a:solidFill>
                <a:schemeClr val="tx1"/>
              </a:solidFill>
            </a:endParaRPr>
          </a:p>
          <a:p>
            <a:pPr algn="ctr"/>
            <a:endParaRPr lang="zh-CN" altLang="en-US" sz="3200" b="1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5" name="图片 4505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35195" y="67310"/>
            <a:ext cx="7062470" cy="4772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780415" y="959485"/>
            <a:ext cx="8327390" cy="45231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 b="1" dirty="0">
                <a:solidFill>
                  <a:srgbClr val="00000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城北徐公，齐国之</a:t>
            </a:r>
            <a:endParaRPr lang="zh-CN" altLang="en-US" sz="3200" b="1" dirty="0">
              <a:solidFill>
                <a:srgbClr val="000000"/>
              </a:solidFill>
              <a:latin typeface="Tahoma" panose="020B0604030504040204" pitchFamily="34" charset="0"/>
              <a:ea typeface="宋体" panose="02010600030101010101" pitchFamily="2" charset="-122"/>
              <a:sym typeface="+mn-ea"/>
            </a:endParaRPr>
          </a:p>
          <a:p>
            <a:pPr algn="l"/>
            <a:r>
              <a:rPr lang="zh-CN" altLang="en-US" sz="3200" b="1" dirty="0">
                <a:solidFill>
                  <a:srgbClr val="00000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美丽者也。忌</a:t>
            </a:r>
            <a:r>
              <a:rPr lang="zh-CN" altLang="en-US" sz="3200" b="1" u="sng" dirty="0">
                <a:solidFill>
                  <a:srgbClr val="00B0F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不自</a:t>
            </a:r>
            <a:endParaRPr lang="zh-CN" altLang="en-US" sz="3200" b="1" u="sng" dirty="0">
              <a:solidFill>
                <a:srgbClr val="00B0F0"/>
              </a:solidFill>
              <a:latin typeface="Tahoma" panose="020B0604030504040204" pitchFamily="34" charset="0"/>
              <a:ea typeface="宋体" panose="02010600030101010101" pitchFamily="2" charset="-122"/>
              <a:sym typeface="+mn-ea"/>
            </a:endParaRPr>
          </a:p>
          <a:p>
            <a:pPr algn="l"/>
            <a:endParaRPr lang="zh-CN" altLang="en-US" sz="3200" b="1" u="sng" dirty="0">
              <a:solidFill>
                <a:srgbClr val="00B0F0"/>
              </a:solidFill>
              <a:latin typeface="Tahoma" panose="020B0604030504040204" pitchFamily="34" charset="0"/>
              <a:ea typeface="宋体" panose="02010600030101010101" pitchFamily="2" charset="-122"/>
              <a:sym typeface="+mn-ea"/>
            </a:endParaRPr>
          </a:p>
          <a:p>
            <a:pPr algn="l"/>
            <a:endParaRPr lang="zh-CN" altLang="en-US" sz="3200" b="1" u="sng" dirty="0">
              <a:solidFill>
                <a:srgbClr val="00B0F0"/>
              </a:solidFill>
              <a:latin typeface="Tahoma" panose="020B0604030504040204" pitchFamily="34" charset="0"/>
              <a:ea typeface="宋体" panose="02010600030101010101" pitchFamily="2" charset="-122"/>
              <a:sym typeface="+mn-ea"/>
            </a:endParaRPr>
          </a:p>
          <a:p>
            <a:pPr algn="l"/>
            <a:endParaRPr lang="zh-CN" altLang="en-US" sz="3200" b="1" u="sng" dirty="0">
              <a:solidFill>
                <a:srgbClr val="00B0F0"/>
              </a:solidFill>
              <a:latin typeface="Tahoma" panose="020B0604030504040204" pitchFamily="34" charset="0"/>
              <a:ea typeface="宋体" panose="02010600030101010101" pitchFamily="2" charset="-122"/>
              <a:sym typeface="+mn-ea"/>
            </a:endParaRPr>
          </a:p>
          <a:p>
            <a:pPr algn="l"/>
            <a:r>
              <a:rPr lang="zh-CN" altLang="en-US" sz="3200" b="1" u="sng" dirty="0">
                <a:solidFill>
                  <a:srgbClr val="00B0F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信</a:t>
            </a:r>
            <a:r>
              <a:rPr lang="zh-CN" altLang="en-US" sz="3200" b="1" dirty="0">
                <a:solidFill>
                  <a:srgbClr val="00000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，</a:t>
            </a:r>
            <a:r>
              <a:rPr lang="zh-CN" altLang="en-US" sz="3200" b="1" dirty="0">
                <a:solidFill>
                  <a:srgbClr val="00B0F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而复</a:t>
            </a:r>
            <a:r>
              <a:rPr lang="zh-CN" altLang="en-US" sz="3200" b="1" dirty="0">
                <a:solidFill>
                  <a:srgbClr val="00000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问其妾曰：</a:t>
            </a:r>
            <a:endParaRPr lang="zh-CN" altLang="en-US" sz="3200" b="1" dirty="0">
              <a:solidFill>
                <a:srgbClr val="000000"/>
              </a:solidFill>
              <a:latin typeface="Tahoma" panose="020B0604030504040204" pitchFamily="34" charset="0"/>
              <a:ea typeface="宋体" panose="02010600030101010101" pitchFamily="2" charset="-122"/>
              <a:sym typeface="+mn-ea"/>
            </a:endParaRPr>
          </a:p>
          <a:p>
            <a:pPr algn="l"/>
            <a:endParaRPr lang="zh-CN" altLang="en-US" sz="3200" b="1" dirty="0">
              <a:solidFill>
                <a:srgbClr val="000000"/>
              </a:solidFill>
              <a:latin typeface="Tahoma" panose="020B0604030504040204" pitchFamily="34" charset="0"/>
              <a:ea typeface="宋体" panose="02010600030101010101" pitchFamily="2" charset="-122"/>
              <a:sym typeface="+mn-ea"/>
            </a:endParaRPr>
          </a:p>
          <a:p>
            <a:pPr algn="l"/>
            <a:endParaRPr lang="en-US" altLang="zh-CN" sz="3200" b="1" dirty="0">
              <a:solidFill>
                <a:srgbClr val="000000"/>
              </a:solidFill>
              <a:latin typeface="Tahoma" panose="020B0604030504040204" pitchFamily="34" charset="0"/>
              <a:ea typeface="宋体" panose="02010600030101010101" pitchFamily="2" charset="-122"/>
              <a:sym typeface="+mn-ea"/>
            </a:endParaRPr>
          </a:p>
          <a:p>
            <a:pPr algn="l"/>
            <a:r>
              <a:rPr lang="en-US" altLang="zh-CN" sz="3200" b="1" dirty="0">
                <a:solidFill>
                  <a:srgbClr val="00000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“</a:t>
            </a:r>
            <a:r>
              <a:rPr lang="zh-CN" altLang="en-US" sz="3200" b="1" dirty="0">
                <a:solidFill>
                  <a:srgbClr val="00000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吾</a:t>
            </a:r>
            <a:r>
              <a:rPr lang="zh-CN" altLang="en-US" sz="3200" b="1" u="sng" dirty="0">
                <a:solidFill>
                  <a:srgbClr val="00B0F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孰与</a:t>
            </a:r>
            <a:r>
              <a:rPr lang="zh-CN" altLang="en-US" sz="3200" b="1" dirty="0">
                <a:solidFill>
                  <a:srgbClr val="00000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徐公美？</a:t>
            </a:r>
            <a:r>
              <a:rPr lang="en-US" altLang="zh-CN" sz="3200" b="1" dirty="0">
                <a:solidFill>
                  <a:srgbClr val="00000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”</a:t>
            </a:r>
            <a:r>
              <a:rPr lang="zh-CN" altLang="en-US" sz="3200" b="1" dirty="0">
                <a:solidFill>
                  <a:srgbClr val="00000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妾曰：</a:t>
            </a:r>
            <a:r>
              <a:rPr lang="en-US" altLang="zh-CN" sz="3200" b="1" dirty="0">
                <a:solidFill>
                  <a:srgbClr val="00000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“</a:t>
            </a:r>
            <a:r>
              <a:rPr lang="zh-CN" altLang="en-US" sz="3200" b="1" dirty="0">
                <a:solidFill>
                  <a:srgbClr val="00000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徐公何能及君也？</a:t>
            </a:r>
            <a:r>
              <a:rPr lang="en-US" altLang="zh-CN" sz="3200" b="1" dirty="0">
                <a:solidFill>
                  <a:srgbClr val="00000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”</a:t>
            </a:r>
            <a:endParaRPr lang="en-US" altLang="zh-CN" sz="3200" b="1" dirty="0">
              <a:solidFill>
                <a:srgbClr val="000000"/>
              </a:solidFill>
              <a:latin typeface="Tahoma" panose="020B060403050404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矩形标注 4"/>
          <p:cNvSpPr/>
          <p:nvPr/>
        </p:nvSpPr>
        <p:spPr>
          <a:xfrm>
            <a:off x="310515" y="2122170"/>
            <a:ext cx="3783965" cy="545465"/>
          </a:xfrm>
          <a:prstGeom prst="wedgeRectCallout">
            <a:avLst>
              <a:gd name="adj1" fmla="val 34208"/>
              <a:gd name="adj2" fmla="val -70134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800" b="1"/>
              <a:t>不相信自己，动宾倒置</a:t>
            </a:r>
            <a:endParaRPr lang="zh-CN" altLang="en-US" sz="2800" b="1"/>
          </a:p>
        </p:txBody>
      </p:sp>
      <p:sp>
        <p:nvSpPr>
          <p:cNvPr id="6" name="矩形标注 5"/>
          <p:cNvSpPr/>
          <p:nvPr/>
        </p:nvSpPr>
        <p:spPr>
          <a:xfrm>
            <a:off x="310515" y="2851785"/>
            <a:ext cx="2375535" cy="427355"/>
          </a:xfrm>
          <a:prstGeom prst="wedgeRectCallout">
            <a:avLst>
              <a:gd name="adj1" fmla="val 19125"/>
              <a:gd name="adj2" fmla="val 106315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800" b="1"/>
              <a:t>连词，表顺承</a:t>
            </a:r>
            <a:endParaRPr lang="zh-CN" altLang="en-US" sz="2800" b="1"/>
          </a:p>
        </p:txBody>
      </p:sp>
      <p:sp>
        <p:nvSpPr>
          <p:cNvPr id="7" name="矩形标注 6"/>
          <p:cNvSpPr/>
          <p:nvPr/>
        </p:nvSpPr>
        <p:spPr>
          <a:xfrm>
            <a:off x="3465830" y="2759710"/>
            <a:ext cx="1270000" cy="611505"/>
          </a:xfrm>
          <a:prstGeom prst="wedgeRectCallout">
            <a:avLst>
              <a:gd name="adj1" fmla="val -130700"/>
              <a:gd name="adj2" fmla="val 65160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800" b="1"/>
              <a:t>又，再</a:t>
            </a:r>
            <a:endParaRPr lang="zh-CN" altLang="en-US" sz="2800" b="1"/>
          </a:p>
        </p:txBody>
      </p:sp>
      <p:sp>
        <p:nvSpPr>
          <p:cNvPr id="8" name="矩形标注 7"/>
          <p:cNvSpPr/>
          <p:nvPr/>
        </p:nvSpPr>
        <p:spPr>
          <a:xfrm>
            <a:off x="762000" y="5779770"/>
            <a:ext cx="8790305" cy="611505"/>
          </a:xfrm>
          <a:prstGeom prst="wedgeRectCallout">
            <a:avLst>
              <a:gd name="adj1" fmla="val -35537"/>
              <a:gd name="adj2" fmla="val -12154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200" b="1"/>
              <a:t>我与徐公孰美？孰与：用于比较性的选择问句中</a:t>
            </a:r>
            <a:endParaRPr lang="zh-CN" altLang="en-US" sz="3200" b="1"/>
          </a:p>
        </p:txBody>
      </p:sp>
      <p:sp>
        <p:nvSpPr>
          <p:cNvPr id="10" name="流程图: 过程 9"/>
          <p:cNvSpPr/>
          <p:nvPr/>
        </p:nvSpPr>
        <p:spPr>
          <a:xfrm>
            <a:off x="4736465" y="66675"/>
            <a:ext cx="7061200" cy="4773295"/>
          </a:xfrm>
          <a:prstGeom prst="flowChartProcess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200" b="1"/>
              <a:t>城北的徐公，是齐国的美男子。邹忌不相信自己会比徐公漂亮，就又问他的妾：</a:t>
            </a:r>
            <a:r>
              <a:rPr lang="en-US" altLang="zh-CN" sz="3200" b="1"/>
              <a:t>“</a:t>
            </a:r>
            <a:r>
              <a:rPr lang="zh-CN" altLang="en-US" sz="3200" b="1"/>
              <a:t>我同徐公比，谁漂亮？</a:t>
            </a:r>
            <a:r>
              <a:rPr lang="en-US" altLang="zh-CN" sz="3200" b="1"/>
              <a:t>”</a:t>
            </a:r>
            <a:r>
              <a:rPr lang="zh-CN" altLang="en-US" sz="3200" b="1"/>
              <a:t>妾说：</a:t>
            </a:r>
            <a:r>
              <a:rPr lang="en-US" altLang="zh-CN" sz="3200" b="1"/>
              <a:t>“</a:t>
            </a:r>
            <a:r>
              <a:rPr lang="zh-CN" altLang="en-US" sz="3200" b="1"/>
              <a:t>徐公怎么能比得上您呢？</a:t>
            </a:r>
            <a:endParaRPr lang="zh-CN" altLang="en-US" sz="32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  <p:bldP spid="7" grpId="0" animBg="1"/>
      <p:bldP spid="8" grpId="0" animBg="1"/>
      <p:bldP spid="10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4946</Words>
  <Application>WPS 演示</Application>
  <PresentationFormat>宽屏</PresentationFormat>
  <Paragraphs>767</Paragraphs>
  <Slides>38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38</vt:i4>
      </vt:variant>
    </vt:vector>
  </HeadingPairs>
  <TitlesOfParts>
    <vt:vector size="63" baseType="lpstr">
      <vt:lpstr>Arial</vt:lpstr>
      <vt:lpstr>宋体</vt:lpstr>
      <vt:lpstr>Wingdings</vt:lpstr>
      <vt:lpstr>Times New Roman</vt:lpstr>
      <vt:lpstr>微软雅黑</vt:lpstr>
      <vt:lpstr>楷体</vt:lpstr>
      <vt:lpstr>黑体</vt:lpstr>
      <vt:lpstr>隶书</vt:lpstr>
      <vt:lpstr>Arial</vt:lpstr>
      <vt:lpstr>华文行楷</vt:lpstr>
      <vt:lpstr>Tahoma</vt:lpstr>
      <vt:lpstr>Calibri</vt:lpstr>
      <vt:lpstr>Arial Unicode MS</vt:lpstr>
      <vt:lpstr>Calibri Light</vt:lpstr>
      <vt:lpstr>MingLiU</vt:lpstr>
      <vt:lpstr>Microsoft Sans Serif</vt:lpstr>
      <vt:lpstr>宋体-PUA</vt:lpstr>
      <vt:lpstr>华文新魏</vt:lpstr>
      <vt:lpstr>方正楷体简体</vt:lpstr>
      <vt:lpstr>汉鼎繁特行</vt:lpstr>
      <vt:lpstr>楷体_GB2312</vt:lpstr>
      <vt:lpstr>MT Extra</vt:lpstr>
      <vt:lpstr>Office 主题</vt:lpstr>
      <vt:lpstr>PowerPoint.Slide.8</vt:lpstr>
      <vt:lpstr>PBrush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正音        听范读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比较下面几个“朝”字的意思</vt:lpstr>
      <vt:lpstr>比较下列“间”字的读音和意思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心语若水</cp:lastModifiedBy>
  <cp:revision>语文备课大师【全免费】</cp:revision>
  <dcterms:created xsi:type="dcterms:W3CDTF">2017-12-22T00:23:00Z</dcterms:created>
  <dcterms:modified xsi:type="dcterms:W3CDTF">2017-12-24T01:56:50Z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