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0" r:id="rId6"/>
    <p:sldId id="261" r:id="rId7"/>
    <p:sldId id="258" r:id="rId8"/>
    <p:sldId id="263" r:id="rId9"/>
    <p:sldId id="262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5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media" Target="file:///C:\Documents%20and%20Settings\Administrator\&#26700;&#38754;\&#32676;&#26143;-&#25112;&#22269;&#31574;&#12298;&#37049;&#24524;&#35773;&#40784;&#29579;&#32435;&#35855;&#12299;.mp3" TargetMode="External"/><Relationship Id="rId3" Type="http://schemas.openxmlformats.org/officeDocument/2006/relationships/audio" Target="file:///C:\Documents%20and%20Settings\Administrator\&#26700;&#38754;\&#32676;&#26143;-&#25112;&#22269;&#31574;&#12298;&#37049;&#24524;&#35773;&#40784;&#29579;&#32435;&#35855;&#12299;.mp3" TargetMode="External"/><Relationship Id="rId2" Type="http://schemas.openxmlformats.org/officeDocument/2006/relationships/image" Target="../media/image4.png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01407070931355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" y="2890520"/>
            <a:ext cx="12096115" cy="404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3595" y="488315"/>
            <a:ext cx="10550525" cy="31076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/>
              <a:t>     </a:t>
            </a:r>
            <a:r>
              <a:rPr lang="en-US" altLang="zh-CN" sz="2800">
                <a:solidFill>
                  <a:srgbClr val="0070C0"/>
                </a:solidFill>
              </a:rPr>
              <a:t> </a:t>
            </a:r>
            <a:r>
              <a:rPr lang="zh-CN" altLang="zh-CN" sz="2800" b="1">
                <a:solidFill>
                  <a:srgbClr val="0070C0"/>
                </a:solidFill>
              </a:rPr>
              <a:t>生活是一条充满智慧的河，有的人非常聪明，善于观察，把握</a:t>
            </a:r>
            <a:endParaRPr lang="zh-CN" altLang="zh-CN" sz="2800" b="1">
              <a:solidFill>
                <a:srgbClr val="0070C0"/>
              </a:solidFill>
            </a:endParaRPr>
          </a:p>
          <a:p>
            <a:r>
              <a:rPr lang="zh-CN" altLang="zh-CN" sz="2800" b="1">
                <a:solidFill>
                  <a:srgbClr val="0070C0"/>
                </a:solidFill>
              </a:rPr>
              <a:t>时机，撷取河中那一朵朵美丽的浪花，把它放大，延伸，铸造成了</a:t>
            </a:r>
            <a:endParaRPr lang="zh-CN" altLang="zh-CN" sz="2800" b="1">
              <a:solidFill>
                <a:srgbClr val="0070C0"/>
              </a:solidFill>
            </a:endParaRPr>
          </a:p>
          <a:p>
            <a:r>
              <a:rPr lang="zh-CN" altLang="zh-CN" sz="2800" b="1">
                <a:solidFill>
                  <a:srgbClr val="0070C0"/>
                </a:solidFill>
              </a:rPr>
              <a:t>历史长河中一朵朵永开不败的鲜艳美丽的智慧之花，在这一朵朵花</a:t>
            </a:r>
            <a:endParaRPr lang="zh-CN" altLang="zh-CN" sz="2800" b="1">
              <a:solidFill>
                <a:srgbClr val="0070C0"/>
              </a:solidFill>
            </a:endParaRPr>
          </a:p>
          <a:p>
            <a:r>
              <a:rPr lang="zh-CN" altLang="zh-CN" sz="2800" b="1">
                <a:solidFill>
                  <a:srgbClr val="0070C0"/>
                </a:solidFill>
              </a:rPr>
              <a:t>的启迪下，结出了无数丰硕的果，供人观赏，诱人采撷。</a:t>
            </a:r>
            <a:endParaRPr lang="zh-CN" altLang="zh-CN" sz="2800" b="1">
              <a:solidFill>
                <a:srgbClr val="0070C0"/>
              </a:solidFill>
            </a:endParaRPr>
          </a:p>
          <a:p>
            <a:r>
              <a:rPr lang="zh-CN" altLang="zh-CN" sz="2800" b="1">
                <a:solidFill>
                  <a:srgbClr val="0070C0"/>
                </a:solidFill>
              </a:rPr>
              <a:t>      让我们沿河而上，回溯到那激荡着智慧之花的春秋战国，采摘</a:t>
            </a:r>
            <a:endParaRPr lang="zh-CN" altLang="zh-CN" sz="2800" b="1">
              <a:solidFill>
                <a:srgbClr val="0070C0"/>
              </a:solidFill>
            </a:endParaRPr>
          </a:p>
          <a:p>
            <a:r>
              <a:rPr lang="zh-CN" altLang="zh-CN" sz="2800" b="1">
                <a:solidFill>
                  <a:srgbClr val="0070C0"/>
                </a:solidFill>
              </a:rPr>
              <a:t>一朵发自生活而在庙堂之上开出的娇艳之花，它就是我们今天要学</a:t>
            </a:r>
            <a:endParaRPr lang="zh-CN" altLang="zh-CN" sz="2800" b="1">
              <a:solidFill>
                <a:srgbClr val="0070C0"/>
              </a:solidFill>
            </a:endParaRPr>
          </a:p>
          <a:p>
            <a:r>
              <a:rPr lang="zh-CN" altLang="zh-CN" sz="2800" b="1">
                <a:solidFill>
                  <a:srgbClr val="0070C0"/>
                </a:solidFill>
              </a:rPr>
              <a:t>的《邹忌讽齐王纳谏》。</a:t>
            </a:r>
            <a:endParaRPr lang="zh-CN" altLang="zh-CN" sz="28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64895" y="1085850"/>
            <a:ext cx="4761865" cy="50774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旦日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，客从外来，</a:t>
            </a:r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6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与</a:t>
            </a:r>
            <a:r>
              <a:rPr lang="zh-CN" altLang="en-US" sz="3600" b="1" u="sng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坐谈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，问之：</a:t>
            </a:r>
            <a:r>
              <a:rPr lang="en-US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吾</a:t>
            </a:r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与徐公孰美？</a:t>
            </a:r>
            <a:r>
              <a:rPr lang="en-US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客曰：</a:t>
            </a:r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en-US" altLang="zh-CN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徐公不</a:t>
            </a:r>
            <a:r>
              <a:rPr lang="zh-CN" altLang="en-US" sz="36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若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君之美也。</a:t>
            </a:r>
            <a:r>
              <a:rPr lang="en-US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endParaRPr lang="en-US" altLang="zh-CN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99770" y="279400"/>
            <a:ext cx="1619250" cy="611505"/>
          </a:xfrm>
          <a:prstGeom prst="wedgeRectCallout">
            <a:avLst>
              <a:gd name="adj1" fmla="val -78"/>
              <a:gd name="adj2" fmla="val 954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/>
              <a:t>明天</a:t>
            </a:r>
            <a:endParaRPr lang="zh-CN" altLang="en-US" sz="3200" b="1"/>
          </a:p>
        </p:txBody>
      </p:sp>
      <p:sp>
        <p:nvSpPr>
          <p:cNvPr id="4" name="矩形标注 3"/>
          <p:cNvSpPr/>
          <p:nvPr/>
        </p:nvSpPr>
        <p:spPr>
          <a:xfrm>
            <a:off x="414655" y="1690370"/>
            <a:ext cx="2358390" cy="611505"/>
          </a:xfrm>
          <a:prstGeom prst="wedgeRectCallout">
            <a:avLst>
              <a:gd name="adj1" fmla="val -13731"/>
              <a:gd name="adj2" fmla="val 624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介词，跟，同</a:t>
            </a:r>
            <a:endParaRPr lang="zh-CN" altLang="en-US" sz="2800" b="1"/>
          </a:p>
        </p:txBody>
      </p:sp>
      <p:sp>
        <p:nvSpPr>
          <p:cNvPr id="5" name="矩形标注 4"/>
          <p:cNvSpPr/>
          <p:nvPr/>
        </p:nvSpPr>
        <p:spPr>
          <a:xfrm>
            <a:off x="2124075" y="3123565"/>
            <a:ext cx="2642235" cy="611505"/>
          </a:xfrm>
          <a:prstGeom prst="wedgeRectCallout">
            <a:avLst>
              <a:gd name="adj1" fmla="val -56536"/>
              <a:gd name="adj2" fmla="val -10503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与（之）坐谈</a:t>
            </a:r>
            <a:endParaRPr lang="zh-CN" altLang="en-US" sz="2800" b="1"/>
          </a:p>
        </p:txBody>
      </p:sp>
      <p:sp>
        <p:nvSpPr>
          <p:cNvPr id="6" name="矩形标注 5"/>
          <p:cNvSpPr/>
          <p:nvPr/>
        </p:nvSpPr>
        <p:spPr>
          <a:xfrm>
            <a:off x="2362835" y="4662170"/>
            <a:ext cx="2403475" cy="611505"/>
          </a:xfrm>
          <a:prstGeom prst="wedgeRectCallout">
            <a:avLst>
              <a:gd name="adj1" fmla="val -22945"/>
              <a:gd name="adj2" fmla="val 981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如，比得上</a:t>
            </a:r>
            <a:endParaRPr lang="zh-CN" altLang="en-US" sz="2800" b="1"/>
          </a:p>
        </p:txBody>
      </p:sp>
      <p:pic>
        <p:nvPicPr>
          <p:cNvPr id="17409" name="图片 460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00" y="476250"/>
            <a:ext cx="6826250" cy="4350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流程图: 过程 7"/>
          <p:cNvSpPr/>
          <p:nvPr/>
        </p:nvSpPr>
        <p:spPr>
          <a:xfrm>
            <a:off x="5270500" y="279400"/>
            <a:ext cx="6776085" cy="6113145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第二天，有客人从外面来，邹忌同他</a:t>
            </a:r>
            <a:endParaRPr lang="zh-CN" altLang="en-US" sz="3200" b="1">
              <a:solidFill>
                <a:srgbClr val="C00000"/>
              </a:solidFill>
            </a:endParaRPr>
          </a:p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坐着闲聊，邹忌又问他：</a:t>
            </a:r>
            <a:r>
              <a:rPr lang="en-US" altLang="zh-CN" sz="3200" b="1">
                <a:solidFill>
                  <a:srgbClr val="C00000"/>
                </a:solidFill>
              </a:rPr>
              <a:t>”</a:t>
            </a:r>
            <a:r>
              <a:rPr lang="zh-CN" altLang="en-US" sz="3200" b="1">
                <a:solidFill>
                  <a:srgbClr val="C00000"/>
                </a:solidFill>
              </a:rPr>
              <a:t>我同徐公</a:t>
            </a:r>
            <a:endParaRPr lang="zh-CN" altLang="en-US" sz="3200" b="1">
              <a:solidFill>
                <a:srgbClr val="C00000"/>
              </a:solidFill>
            </a:endParaRPr>
          </a:p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比，谁漂亮？</a:t>
            </a:r>
            <a:r>
              <a:rPr lang="en-US" altLang="zh-CN" sz="3200" b="1">
                <a:solidFill>
                  <a:srgbClr val="C00000"/>
                </a:solidFill>
              </a:rPr>
              <a:t>“</a:t>
            </a:r>
            <a:r>
              <a:rPr lang="zh-CN" altLang="en-US" sz="3200" b="1">
                <a:solidFill>
                  <a:srgbClr val="C00000"/>
                </a:solidFill>
              </a:rPr>
              <a:t>客人说：</a:t>
            </a:r>
            <a:r>
              <a:rPr lang="en-US" altLang="zh-CN" sz="3200" b="1">
                <a:solidFill>
                  <a:srgbClr val="C00000"/>
                </a:solidFill>
              </a:rPr>
              <a:t>”</a:t>
            </a:r>
            <a:r>
              <a:rPr lang="zh-CN" altLang="en-US" sz="3200" b="1">
                <a:solidFill>
                  <a:srgbClr val="C00000"/>
                </a:solidFill>
              </a:rPr>
              <a:t>徐公不如您漂亮。</a:t>
            </a:r>
            <a:r>
              <a:rPr lang="en-US" altLang="zh-CN" sz="3200" b="1">
                <a:solidFill>
                  <a:srgbClr val="C00000"/>
                </a:solidFill>
              </a:rPr>
              <a:t>“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47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7760" y="279400"/>
            <a:ext cx="6776085" cy="5507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19430" y="741045"/>
            <a:ext cx="3756660" cy="50158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endParaRPr lang="zh-CN" altLang="en-US" sz="4000" b="1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40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明日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，徐公来，</a:t>
            </a:r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40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孰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视</a:t>
            </a:r>
            <a:r>
              <a:rPr lang="zh-CN" altLang="en-US" sz="40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，自</a:t>
            </a:r>
            <a:r>
              <a:rPr lang="zh-CN" altLang="en-US" sz="40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以</a:t>
            </a:r>
            <a:endParaRPr lang="zh-CN" altLang="en-US" sz="4000" b="1" u="sng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40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为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不如；</a:t>
            </a:r>
            <a:endParaRPr lang="zh-CN" altLang="en-US" sz="4000" b="1"/>
          </a:p>
        </p:txBody>
      </p:sp>
      <p:sp>
        <p:nvSpPr>
          <p:cNvPr id="3" name="矩形标注 2"/>
          <p:cNvSpPr/>
          <p:nvPr/>
        </p:nvSpPr>
        <p:spPr>
          <a:xfrm>
            <a:off x="687705" y="372110"/>
            <a:ext cx="1501775" cy="611505"/>
          </a:xfrm>
          <a:prstGeom prst="wedgeRectCallout">
            <a:avLst>
              <a:gd name="adj1" fmla="val -31987"/>
              <a:gd name="adj2" fmla="val 11458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第二天</a:t>
            </a:r>
            <a:endParaRPr lang="zh-CN" altLang="en-US" sz="2800" b="1"/>
          </a:p>
        </p:txBody>
      </p:sp>
      <p:sp>
        <p:nvSpPr>
          <p:cNvPr id="4" name="矩形标注 3"/>
          <p:cNvSpPr/>
          <p:nvPr/>
        </p:nvSpPr>
        <p:spPr>
          <a:xfrm>
            <a:off x="704215" y="2202815"/>
            <a:ext cx="2508885" cy="611505"/>
          </a:xfrm>
          <a:prstGeom prst="wedgeRectCallout">
            <a:avLst>
              <a:gd name="adj1" fmla="val -46937"/>
              <a:gd name="adj2" fmla="val 11458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同</a:t>
            </a:r>
            <a:r>
              <a:rPr lang="en-US" altLang="zh-CN" sz="2800" b="1"/>
              <a:t>”</a:t>
            </a:r>
            <a:r>
              <a:rPr lang="zh-CN" altLang="en-US" sz="2800" b="1"/>
              <a:t>熟</a:t>
            </a:r>
            <a:r>
              <a:rPr lang="en-US" altLang="zh-CN" sz="2800" b="1"/>
              <a:t>“</a:t>
            </a:r>
            <a:r>
              <a:rPr lang="zh-CN" altLang="en-US" sz="2800" b="1"/>
              <a:t>仔细</a:t>
            </a:r>
            <a:endParaRPr lang="zh-CN" altLang="en-US" sz="2800" b="1"/>
          </a:p>
        </p:txBody>
      </p:sp>
      <p:sp>
        <p:nvSpPr>
          <p:cNvPr id="5" name="矩形标注 4"/>
          <p:cNvSpPr/>
          <p:nvPr/>
        </p:nvSpPr>
        <p:spPr>
          <a:xfrm>
            <a:off x="1745615" y="3932555"/>
            <a:ext cx="2072005" cy="611505"/>
          </a:xfrm>
          <a:prstGeom prst="wedgeRectCallout">
            <a:avLst>
              <a:gd name="adj1" fmla="val -45157"/>
              <a:gd name="adj2" fmla="val -831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他，指徐公</a:t>
            </a:r>
            <a:endParaRPr lang="zh-CN" altLang="en-US" sz="2800" b="1"/>
          </a:p>
        </p:txBody>
      </p:sp>
      <p:sp>
        <p:nvSpPr>
          <p:cNvPr id="6" name="矩形标注 5"/>
          <p:cNvSpPr/>
          <p:nvPr/>
        </p:nvSpPr>
        <p:spPr>
          <a:xfrm>
            <a:off x="318135" y="4116705"/>
            <a:ext cx="914400" cy="611505"/>
          </a:xfrm>
          <a:prstGeom prst="wedgeRectCallout">
            <a:avLst>
              <a:gd name="adj1" fmla="val 4861"/>
              <a:gd name="adj2" fmla="val 11739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认为</a:t>
            </a:r>
            <a:endParaRPr lang="zh-CN" altLang="en-US" sz="2800" b="1"/>
          </a:p>
        </p:txBody>
      </p:sp>
      <p:sp>
        <p:nvSpPr>
          <p:cNvPr id="7" name="矩形标注 6"/>
          <p:cNvSpPr/>
          <p:nvPr/>
        </p:nvSpPr>
        <p:spPr>
          <a:xfrm>
            <a:off x="3425190" y="5947410"/>
            <a:ext cx="3515995" cy="611505"/>
          </a:xfrm>
          <a:prstGeom prst="wedgeRectCallout">
            <a:avLst>
              <a:gd name="adj1" fmla="val -91127"/>
              <a:gd name="adj2" fmla="val -13245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自以为不如（其美）</a:t>
            </a:r>
            <a:endParaRPr lang="zh-CN" altLang="en-US" sz="2800" b="1"/>
          </a:p>
        </p:txBody>
      </p:sp>
      <p:sp>
        <p:nvSpPr>
          <p:cNvPr id="8" name="流程图: 过程 7"/>
          <p:cNvSpPr/>
          <p:nvPr/>
        </p:nvSpPr>
        <p:spPr>
          <a:xfrm>
            <a:off x="4937760" y="279400"/>
            <a:ext cx="7042785" cy="5668010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又过了一天，徐公来了，邹忌仔细地看他，自己觉得不如徐公漂亮。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481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2370" y="33655"/>
            <a:ext cx="5920740" cy="4642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5920" y="388620"/>
            <a:ext cx="5218430" cy="64928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endParaRPr lang="zh-CN" altLang="en-US" sz="32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/>
                <a:sym typeface="+mn-ea"/>
              </a:rPr>
              <a:t>窥镜</a:t>
            </a:r>
            <a:r>
              <a:rPr lang="zh-CN" altLang="en-US" sz="3200" b="1">
                <a:solidFill>
                  <a:srgbClr val="0070C0"/>
                </a:solidFill>
                <a:effectLst/>
                <a:sym typeface="+mn-ea"/>
              </a:rPr>
              <a:t>而</a:t>
            </a:r>
            <a:r>
              <a:rPr lang="zh-CN" altLang="en-US" sz="3200" b="1">
                <a:solidFill>
                  <a:schemeClr val="tx1"/>
                </a:solidFill>
                <a:effectLst/>
                <a:sym typeface="+mn-ea"/>
              </a:rPr>
              <a:t>自视，又弗如远甚。</a:t>
            </a:r>
            <a:endParaRPr lang="zh-CN" altLang="en-US" sz="3200" b="1">
              <a:solidFill>
                <a:schemeClr val="tx1"/>
              </a:solidFill>
              <a:effectLst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暮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而思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之，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曰：“吾妻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之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美</a:t>
            </a:r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我者，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私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我也；妾之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美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我</a:t>
            </a:r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者，畏我也；客之美我者，</a:t>
            </a:r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欲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有求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于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我也。</a:t>
            </a:r>
            <a:r>
              <a:rPr lang="zh-CN" altLang="en-US" sz="3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”</a:t>
            </a:r>
            <a:endParaRPr lang="zh-CN" altLang="en-US" sz="32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375920" y="266065"/>
            <a:ext cx="1544955" cy="611505"/>
          </a:xfrm>
          <a:prstGeom prst="wedgeRectCallout">
            <a:avLst>
              <a:gd name="adj1" fmla="val 19379"/>
              <a:gd name="adj2" fmla="val 624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表修饰</a:t>
            </a:r>
            <a:endParaRPr lang="zh-CN" altLang="en-US" sz="2800" b="1"/>
          </a:p>
        </p:txBody>
      </p:sp>
      <p:sp>
        <p:nvSpPr>
          <p:cNvPr id="4" name="矩形标注 3"/>
          <p:cNvSpPr/>
          <p:nvPr/>
        </p:nvSpPr>
        <p:spPr>
          <a:xfrm>
            <a:off x="268605" y="1642745"/>
            <a:ext cx="1333500" cy="627380"/>
          </a:xfrm>
          <a:prstGeom prst="wedgeRectCallout">
            <a:avLst>
              <a:gd name="adj1" fmla="val 14476"/>
              <a:gd name="adj2" fmla="val 651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指躺着</a:t>
            </a:r>
            <a:endParaRPr lang="zh-CN" altLang="en-US" sz="2800" b="1"/>
          </a:p>
        </p:txBody>
      </p:sp>
      <p:sp>
        <p:nvSpPr>
          <p:cNvPr id="5" name="矩形标注 4"/>
          <p:cNvSpPr/>
          <p:nvPr/>
        </p:nvSpPr>
        <p:spPr>
          <a:xfrm>
            <a:off x="1920875" y="1475105"/>
            <a:ext cx="3818890" cy="795020"/>
          </a:xfrm>
          <a:prstGeom prst="wedgeRectCallout">
            <a:avLst>
              <a:gd name="adj1" fmla="val -36232"/>
              <a:gd name="adj2" fmla="val 7739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这件事，指妻、妾、客说自己比徐公美这件事</a:t>
            </a:r>
            <a:endParaRPr lang="zh-CN" altLang="en-US" sz="2800" b="1"/>
          </a:p>
        </p:txBody>
      </p:sp>
      <p:sp>
        <p:nvSpPr>
          <p:cNvPr id="7" name="矩形标注 6"/>
          <p:cNvSpPr/>
          <p:nvPr/>
        </p:nvSpPr>
        <p:spPr>
          <a:xfrm>
            <a:off x="375285" y="3272155"/>
            <a:ext cx="5554980" cy="611505"/>
          </a:xfrm>
          <a:prstGeom prst="wedgeRectCallout">
            <a:avLst>
              <a:gd name="adj1" fmla="val 30978"/>
              <a:gd name="adj2" fmla="val -13265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用在主谓之间，取消句子的独立性</a:t>
            </a:r>
            <a:endParaRPr lang="zh-CN" altLang="en-US" sz="2800" b="1"/>
          </a:p>
        </p:txBody>
      </p:sp>
      <p:sp>
        <p:nvSpPr>
          <p:cNvPr id="8" name="矩形标注 7"/>
          <p:cNvSpPr/>
          <p:nvPr/>
        </p:nvSpPr>
        <p:spPr>
          <a:xfrm>
            <a:off x="1141095" y="4598670"/>
            <a:ext cx="914400" cy="611505"/>
          </a:xfrm>
          <a:prstGeom prst="wedgeRectCallout">
            <a:avLst>
              <a:gd name="adj1" fmla="val 26875"/>
              <a:gd name="adj2" fmla="val -9963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偏爱</a:t>
            </a:r>
            <a:endParaRPr lang="zh-CN" altLang="en-US" sz="2800" b="1"/>
          </a:p>
        </p:txBody>
      </p:sp>
      <p:sp>
        <p:nvSpPr>
          <p:cNvPr id="9" name="矩形标注 8"/>
          <p:cNvSpPr/>
          <p:nvPr/>
        </p:nvSpPr>
        <p:spPr>
          <a:xfrm>
            <a:off x="2171700" y="4413885"/>
            <a:ext cx="3975100" cy="762635"/>
          </a:xfrm>
          <a:prstGeom prst="wedgeRectCallout">
            <a:avLst>
              <a:gd name="adj1" fmla="val 6214"/>
              <a:gd name="adj2" fmla="val -718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形容词的意动用法以</a:t>
            </a:r>
            <a:r>
              <a:rPr lang="en-US" altLang="zh-CN" sz="2800" b="1"/>
              <a:t>---</a:t>
            </a:r>
            <a:r>
              <a:rPr lang="zh-CN" altLang="en-US" sz="2800" b="1"/>
              <a:t>为美</a:t>
            </a:r>
            <a:endParaRPr lang="zh-CN" altLang="en-US" sz="2800" b="1"/>
          </a:p>
        </p:txBody>
      </p:sp>
      <p:sp>
        <p:nvSpPr>
          <p:cNvPr id="10" name="矩形标注 9"/>
          <p:cNvSpPr/>
          <p:nvPr/>
        </p:nvSpPr>
        <p:spPr>
          <a:xfrm>
            <a:off x="301625" y="5723890"/>
            <a:ext cx="914400" cy="495300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想要</a:t>
            </a:r>
            <a:endParaRPr lang="zh-CN" altLang="en-US" sz="2800" b="1"/>
          </a:p>
        </p:txBody>
      </p:sp>
      <p:sp>
        <p:nvSpPr>
          <p:cNvPr id="11" name="矩形标注 10"/>
          <p:cNvSpPr/>
          <p:nvPr/>
        </p:nvSpPr>
        <p:spPr>
          <a:xfrm>
            <a:off x="1920875" y="5723890"/>
            <a:ext cx="2844800" cy="494665"/>
          </a:xfrm>
          <a:prstGeom prst="wedgeRectCallout">
            <a:avLst>
              <a:gd name="adj1" fmla="val -44419"/>
              <a:gd name="adj2" fmla="val 692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介词，向，对</a:t>
            </a:r>
            <a:endParaRPr lang="zh-CN" altLang="en-US" sz="2800" b="1"/>
          </a:p>
        </p:txBody>
      </p:sp>
      <p:sp>
        <p:nvSpPr>
          <p:cNvPr id="12" name="流程图: 过程 11"/>
          <p:cNvSpPr/>
          <p:nvPr/>
        </p:nvSpPr>
        <p:spPr>
          <a:xfrm>
            <a:off x="6261735" y="33655"/>
            <a:ext cx="5922010" cy="6720840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再照镜子看看自己，觉得自己远远不如徐公漂亮。晚上躺着想这件事，说：</a:t>
            </a:r>
            <a:r>
              <a:rPr lang="en-US" altLang="zh-CN" sz="3200" b="1">
                <a:solidFill>
                  <a:srgbClr val="C00000"/>
                </a:solidFill>
              </a:rPr>
              <a:t>”</a:t>
            </a:r>
            <a:r>
              <a:rPr lang="zh-CN" altLang="en-US" sz="3200" b="1">
                <a:solidFill>
                  <a:srgbClr val="C00000"/>
                </a:solidFill>
              </a:rPr>
              <a:t>我的妻子认为我漂亮，是偏爱我；妾认为我漂亮，是害怕我；客人认为我漂亮，是想有求于我。</a:t>
            </a:r>
            <a:r>
              <a:rPr lang="en-US" altLang="zh-CN" sz="3200" b="1">
                <a:solidFill>
                  <a:srgbClr val="C00000"/>
                </a:solidFill>
              </a:rPr>
              <a:t>“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501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5360" y="-45720"/>
            <a:ext cx="7230110" cy="451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19100" y="440690"/>
            <a:ext cx="11278870" cy="5947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 eaLnBrk="1" hangingPunct="1">
              <a:lnSpc>
                <a:spcPct val="80000"/>
              </a:lnSpc>
              <a:buNone/>
            </a:pPr>
            <a:r>
              <a:rPr lang="en-US" altLang="zh-CN" sz="2800" b="1">
                <a:solidFill>
                  <a:srgbClr val="00B05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    </a:t>
            </a:r>
            <a:endParaRPr lang="en-US" altLang="zh-CN" sz="2800" b="1">
              <a:solidFill>
                <a:srgbClr val="00B05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en-US" altLang="zh-CN" sz="2800" b="1">
                <a:solidFill>
                  <a:srgbClr val="00B05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于是入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朝见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威王曰：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“臣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诚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知不如徐公美，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臣之妻私臣，臣之妾畏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臣，臣之 客欲有求于臣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，皆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以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美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于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徐公。今齐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地方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千里，百二十城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宫妇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左右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，莫不私王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;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朝廷之臣，莫不畏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王；四境之内，莫不有求于王。由此观之，王之蔽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甚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矣！”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1343025" y="97155"/>
            <a:ext cx="914400" cy="611505"/>
          </a:xfrm>
          <a:prstGeom prst="wedgeRectCallout">
            <a:avLst>
              <a:gd name="adj1" fmla="val 36111"/>
              <a:gd name="adj2" fmla="val 7066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朝廷</a:t>
            </a:r>
            <a:endParaRPr lang="zh-CN" altLang="en-US" sz="2800" b="1"/>
          </a:p>
        </p:txBody>
      </p:sp>
      <p:sp>
        <p:nvSpPr>
          <p:cNvPr id="4" name="矩形标注 3"/>
          <p:cNvSpPr/>
          <p:nvPr/>
        </p:nvSpPr>
        <p:spPr>
          <a:xfrm>
            <a:off x="2854325" y="97155"/>
            <a:ext cx="914400" cy="611505"/>
          </a:xfrm>
          <a:prstGeom prst="wedgeRectCallout">
            <a:avLst>
              <a:gd name="adj1" fmla="val -57569"/>
              <a:gd name="adj2" fmla="val 624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拜见</a:t>
            </a:r>
            <a:endParaRPr lang="zh-CN" altLang="en-US" sz="2800" b="1"/>
          </a:p>
        </p:txBody>
      </p:sp>
      <p:sp>
        <p:nvSpPr>
          <p:cNvPr id="5" name="矩形标注 4"/>
          <p:cNvSpPr/>
          <p:nvPr/>
        </p:nvSpPr>
        <p:spPr>
          <a:xfrm>
            <a:off x="1225550" y="1205865"/>
            <a:ext cx="2543175" cy="611505"/>
          </a:xfrm>
          <a:prstGeom prst="wedgeRectCallout">
            <a:avLst>
              <a:gd name="adj1" fmla="val -36017"/>
              <a:gd name="adj2" fmla="val 624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实在，确实</a:t>
            </a:r>
            <a:endParaRPr lang="zh-CN" altLang="en-US" sz="2800" b="1"/>
          </a:p>
        </p:txBody>
      </p:sp>
      <p:sp>
        <p:nvSpPr>
          <p:cNvPr id="6" name="矩形标注 5"/>
          <p:cNvSpPr/>
          <p:nvPr/>
        </p:nvSpPr>
        <p:spPr>
          <a:xfrm>
            <a:off x="603885" y="4144645"/>
            <a:ext cx="914400" cy="324485"/>
          </a:xfrm>
          <a:prstGeom prst="wedgeRectCallout">
            <a:avLst>
              <a:gd name="adj1" fmla="val 41597"/>
              <a:gd name="adj2" fmla="val -968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认为</a:t>
            </a:r>
            <a:endParaRPr lang="zh-CN" altLang="en-US" sz="2800" b="1"/>
          </a:p>
        </p:txBody>
      </p:sp>
      <p:sp>
        <p:nvSpPr>
          <p:cNvPr id="7" name="矩形标注 6"/>
          <p:cNvSpPr/>
          <p:nvPr/>
        </p:nvSpPr>
        <p:spPr>
          <a:xfrm>
            <a:off x="2232660" y="4161155"/>
            <a:ext cx="914400" cy="460375"/>
          </a:xfrm>
          <a:prstGeom prst="wedgeRectCallout">
            <a:avLst>
              <a:gd name="adj1" fmla="val -26319"/>
              <a:gd name="adj2" fmla="val -10784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比</a:t>
            </a:r>
            <a:endParaRPr lang="zh-CN" altLang="en-US" sz="2800" b="1"/>
          </a:p>
        </p:txBody>
      </p:sp>
      <p:sp>
        <p:nvSpPr>
          <p:cNvPr id="8" name="矩形标注 7"/>
          <p:cNvSpPr/>
          <p:nvPr/>
        </p:nvSpPr>
        <p:spPr>
          <a:xfrm>
            <a:off x="335280" y="5387340"/>
            <a:ext cx="1897380" cy="427355"/>
          </a:xfrm>
          <a:prstGeom prst="wedgeRectCallout">
            <a:avLst>
              <a:gd name="adj1" fmla="val -30555"/>
              <a:gd name="adj2" fmla="val -941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土地疆土</a:t>
            </a:r>
            <a:endParaRPr lang="zh-CN" altLang="en-US" sz="2800" b="1"/>
          </a:p>
        </p:txBody>
      </p:sp>
      <p:sp>
        <p:nvSpPr>
          <p:cNvPr id="9" name="矩形标注 8"/>
          <p:cNvSpPr/>
          <p:nvPr/>
        </p:nvSpPr>
        <p:spPr>
          <a:xfrm>
            <a:off x="2719705" y="5353685"/>
            <a:ext cx="914400" cy="460375"/>
          </a:xfrm>
          <a:prstGeom prst="wedgeRectCallout">
            <a:avLst>
              <a:gd name="adj1" fmla="val -211875"/>
              <a:gd name="adj2" fmla="val -968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方圆</a:t>
            </a:r>
            <a:endParaRPr lang="zh-CN" altLang="en-US" sz="2800" b="1"/>
          </a:p>
        </p:txBody>
      </p:sp>
      <p:sp>
        <p:nvSpPr>
          <p:cNvPr id="10" name="矩形标注 9"/>
          <p:cNvSpPr/>
          <p:nvPr/>
        </p:nvSpPr>
        <p:spPr>
          <a:xfrm>
            <a:off x="4617720" y="5403850"/>
            <a:ext cx="2122170" cy="411480"/>
          </a:xfrm>
          <a:prstGeom prst="wedgeRectCallout">
            <a:avLst>
              <a:gd name="adj1" fmla="val -10532"/>
              <a:gd name="adj2" fmla="val -995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近侍，近臣</a:t>
            </a:r>
            <a:endParaRPr lang="zh-CN" altLang="en-US" sz="2800" b="1"/>
          </a:p>
        </p:txBody>
      </p:sp>
      <p:sp>
        <p:nvSpPr>
          <p:cNvPr id="11" name="矩形标注 10"/>
          <p:cNvSpPr/>
          <p:nvPr/>
        </p:nvSpPr>
        <p:spPr>
          <a:xfrm>
            <a:off x="9621520" y="5286375"/>
            <a:ext cx="914400" cy="527685"/>
          </a:xfrm>
          <a:prstGeom prst="wedgeRectCallout">
            <a:avLst>
              <a:gd name="adj1" fmla="val -42847"/>
              <a:gd name="adj2" fmla="val 625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极点</a:t>
            </a:r>
            <a:endParaRPr lang="zh-CN" altLang="en-US" sz="2800" b="1"/>
          </a:p>
        </p:txBody>
      </p:sp>
      <p:sp>
        <p:nvSpPr>
          <p:cNvPr id="12" name="矩形 11"/>
          <p:cNvSpPr/>
          <p:nvPr/>
        </p:nvSpPr>
        <p:spPr>
          <a:xfrm>
            <a:off x="4785995" y="97790"/>
            <a:ext cx="7228840" cy="43713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</a:rPr>
              <a:t>于是邹忌上朝拜见齐威王，说：</a:t>
            </a:r>
            <a:r>
              <a:rPr lang="en-US" altLang="zh-CN" sz="2800">
                <a:solidFill>
                  <a:srgbClr val="FF0000"/>
                </a:solidFill>
              </a:rPr>
              <a:t>“</a:t>
            </a:r>
            <a:r>
              <a:rPr lang="zh-CN" altLang="en-US" sz="2800">
                <a:solidFill>
                  <a:srgbClr val="FF0000"/>
                </a:solidFill>
              </a:rPr>
              <a:t>我确实知道自己不如徐公漂亮。可是我妻子偏爱我，我的妾害怕我，我的客人想有求于我，他们都认为我比徐公漂亮。如今齐国有方圆千里的疆土，一百二十座城池。宫中的妃子、近臣没有谁不偏爱您，朝中的大臣没有谁不害怕您，全国范围内的人没有谁不有求于您。由此看来，大王您受蒙蔽很深啦！</a:t>
            </a:r>
            <a:r>
              <a:rPr lang="en-US" altLang="zh-CN" sz="2800">
                <a:solidFill>
                  <a:srgbClr val="FF0000"/>
                </a:solidFill>
              </a:rPr>
              <a:t>”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26625" descr="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8550" y="125095"/>
            <a:ext cx="4343400" cy="3538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86410" y="741680"/>
            <a:ext cx="6385560" cy="61855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eaLnBrk="1" hangingPunct="1"/>
            <a:r>
              <a:rPr lang="en-US" altLang="zh-CN" sz="3600" b="1">
                <a:solidFill>
                  <a:schemeClr val="tx1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     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王曰：“善。”乃下令：</a:t>
            </a:r>
            <a:endParaRPr lang="zh-CN" altLang="en-US" sz="3600" b="1">
              <a:solidFill>
                <a:srgbClr val="0070C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“群臣吏民，能面刺寡人</a:t>
            </a:r>
            <a:endParaRPr lang="zh-CN" altLang="en-US" sz="3600" b="1">
              <a:solidFill>
                <a:srgbClr val="0070C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之过者，受上赏；上书谏</a:t>
            </a:r>
            <a:endParaRPr lang="zh-CN" altLang="en-US" sz="3600" b="1">
              <a:solidFill>
                <a:srgbClr val="0070C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寡人者，受中赏；能谤讥</a:t>
            </a:r>
            <a:endParaRPr lang="zh-CN" altLang="en-US" sz="3600" b="1">
              <a:solidFill>
                <a:srgbClr val="0070C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于市朝，闻寡人之耳者，</a:t>
            </a:r>
            <a:endParaRPr lang="zh-CN" altLang="en-US" sz="3600" b="1">
              <a:solidFill>
                <a:srgbClr val="0070C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受下赏。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”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1980565" y="125095"/>
            <a:ext cx="1283335" cy="477520"/>
          </a:xfrm>
          <a:prstGeom prst="wedgeRectCallout">
            <a:avLst>
              <a:gd name="adj1" fmla="val 78599"/>
              <a:gd name="adj2" fmla="val 9773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好，对</a:t>
            </a:r>
            <a:endParaRPr lang="zh-CN" altLang="en-US" sz="2800" b="1"/>
          </a:p>
        </p:txBody>
      </p:sp>
      <p:sp>
        <p:nvSpPr>
          <p:cNvPr id="4" name="矩形标注 3"/>
          <p:cNvSpPr/>
          <p:nvPr/>
        </p:nvSpPr>
        <p:spPr>
          <a:xfrm>
            <a:off x="4449445" y="130175"/>
            <a:ext cx="1937385" cy="471805"/>
          </a:xfrm>
          <a:prstGeom prst="wedgeRectCallout">
            <a:avLst>
              <a:gd name="adj1" fmla="val -15617"/>
              <a:gd name="adj2" fmla="val 10518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于是，就</a:t>
            </a:r>
            <a:endParaRPr lang="zh-CN" altLang="en-US" sz="2800" b="1"/>
          </a:p>
        </p:txBody>
      </p:sp>
      <p:sp>
        <p:nvSpPr>
          <p:cNvPr id="5" name="矩形标注 4"/>
          <p:cNvSpPr/>
          <p:nvPr/>
        </p:nvSpPr>
        <p:spPr>
          <a:xfrm>
            <a:off x="15875" y="1195070"/>
            <a:ext cx="2249170" cy="477520"/>
          </a:xfrm>
          <a:prstGeom prst="wedgeRectCallout">
            <a:avLst>
              <a:gd name="adj1" fmla="val 20976"/>
              <a:gd name="adj2" fmla="val 10119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指宫廷大官</a:t>
            </a:r>
            <a:endParaRPr lang="zh-CN" altLang="en-US" sz="2800" b="1"/>
          </a:p>
        </p:txBody>
      </p:sp>
      <p:sp>
        <p:nvSpPr>
          <p:cNvPr id="6" name="矩形标注 5"/>
          <p:cNvSpPr/>
          <p:nvPr/>
        </p:nvSpPr>
        <p:spPr>
          <a:xfrm>
            <a:off x="2803525" y="1362075"/>
            <a:ext cx="2032635" cy="310515"/>
          </a:xfrm>
          <a:prstGeom prst="wedgeRectCallout">
            <a:avLst>
              <a:gd name="adj1" fmla="val -78647"/>
              <a:gd name="adj2" fmla="val 10824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指地方小官</a:t>
            </a:r>
            <a:endParaRPr lang="zh-CN" altLang="en-US" sz="2800" b="1"/>
          </a:p>
        </p:txBody>
      </p:sp>
      <p:sp>
        <p:nvSpPr>
          <p:cNvPr id="7" name="矩形标注 6"/>
          <p:cNvSpPr/>
          <p:nvPr/>
        </p:nvSpPr>
        <p:spPr>
          <a:xfrm>
            <a:off x="486410" y="2572385"/>
            <a:ext cx="3096895" cy="427355"/>
          </a:xfrm>
          <a:prstGeom prst="wedgeRectCallout">
            <a:avLst>
              <a:gd name="adj1" fmla="val 62138"/>
              <a:gd name="adj2" fmla="val -885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名词作状语，当面</a:t>
            </a:r>
            <a:endParaRPr lang="zh-CN" altLang="en-US" sz="2800" b="1"/>
          </a:p>
        </p:txBody>
      </p:sp>
      <p:sp>
        <p:nvSpPr>
          <p:cNvPr id="8" name="矩形标注 7"/>
          <p:cNvSpPr/>
          <p:nvPr/>
        </p:nvSpPr>
        <p:spPr>
          <a:xfrm>
            <a:off x="4936490" y="2539365"/>
            <a:ext cx="914400" cy="460375"/>
          </a:xfrm>
          <a:prstGeom prst="wedgeRectCallout">
            <a:avLst>
              <a:gd name="adj1" fmla="val -105277"/>
              <a:gd name="adj2" fmla="val -7762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指责</a:t>
            </a:r>
            <a:endParaRPr lang="zh-CN" altLang="en-US" sz="2800" b="1"/>
          </a:p>
        </p:txBody>
      </p:sp>
      <p:sp>
        <p:nvSpPr>
          <p:cNvPr id="9" name="矩形标注 8"/>
          <p:cNvSpPr/>
          <p:nvPr/>
        </p:nvSpPr>
        <p:spPr>
          <a:xfrm>
            <a:off x="1644650" y="3512820"/>
            <a:ext cx="2804160" cy="611505"/>
          </a:xfrm>
          <a:prstGeom prst="wedgeRectCallout">
            <a:avLst>
              <a:gd name="adj1" fmla="val 65421"/>
              <a:gd name="adj2" fmla="val 5695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指责别人的过错</a:t>
            </a:r>
            <a:endParaRPr lang="zh-CN" altLang="en-US" sz="2800" b="1"/>
          </a:p>
        </p:txBody>
      </p:sp>
      <p:sp>
        <p:nvSpPr>
          <p:cNvPr id="10" name="矩形标注 9"/>
          <p:cNvSpPr/>
          <p:nvPr/>
        </p:nvSpPr>
        <p:spPr>
          <a:xfrm>
            <a:off x="5638800" y="3512820"/>
            <a:ext cx="914400" cy="611505"/>
          </a:xfrm>
          <a:prstGeom prst="wedgeRectCallout">
            <a:avLst>
              <a:gd name="adj1" fmla="val -55694"/>
              <a:gd name="adj2" fmla="val 651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讽刺</a:t>
            </a:r>
            <a:endParaRPr lang="zh-CN" altLang="en-US" sz="2800" b="1"/>
          </a:p>
        </p:txBody>
      </p:sp>
      <p:sp>
        <p:nvSpPr>
          <p:cNvPr id="11" name="矩形标注 10"/>
          <p:cNvSpPr/>
          <p:nvPr/>
        </p:nvSpPr>
        <p:spPr>
          <a:xfrm>
            <a:off x="1889125" y="4469765"/>
            <a:ext cx="1804670" cy="611505"/>
          </a:xfrm>
          <a:prstGeom prst="wedgeRectCallout">
            <a:avLst>
              <a:gd name="adj1" fmla="val -5946"/>
              <a:gd name="adj2" fmla="val 7886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使</a:t>
            </a:r>
            <a:r>
              <a:rPr lang="en-US" altLang="zh-CN" sz="2800" b="1"/>
              <a:t>---</a:t>
            </a:r>
            <a:r>
              <a:rPr lang="zh-CN" altLang="en-US" sz="2800" b="1"/>
              <a:t>听到</a:t>
            </a:r>
            <a:endParaRPr lang="zh-CN" altLang="en-US" sz="2800" b="1"/>
          </a:p>
        </p:txBody>
      </p:sp>
      <p:sp>
        <p:nvSpPr>
          <p:cNvPr id="12" name="流程图: 过程 11"/>
          <p:cNvSpPr/>
          <p:nvPr/>
        </p:nvSpPr>
        <p:spPr>
          <a:xfrm>
            <a:off x="7153275" y="130810"/>
            <a:ext cx="4893945" cy="5656580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齐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威王说：“好！”就下了命令：“大小官吏百姓能够当面指责我的过错的，受上等奖赏；书面劝谏我的，受中等奖赏；能在公共场所批评议论我的过失，并能传到我耳朵里的，得下等奖赏。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552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835" y="12700"/>
            <a:ext cx="6137910" cy="511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3085" y="674370"/>
            <a:ext cx="5719445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令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初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下，群臣进谏，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门庭若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C0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C0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市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。数月之后，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时时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间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进。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0070C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0070C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期年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之后，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虽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欲言，无可进者</a:t>
            </a:r>
            <a:r>
              <a:rPr lang="zh-CN" altLang="en-US">
                <a:solidFill>
                  <a:schemeClr val="accent2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512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9855" y="0"/>
            <a:ext cx="6641465" cy="5136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73785" y="1127760"/>
            <a:ext cx="91465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令初下，群臣进谏，门庭若市。数月之后，时时而间进。期年之后，虽欲言，无可进者</a:t>
            </a:r>
            <a:r>
              <a:rPr lang="zh-CN" altLang="en-US">
                <a:solidFill>
                  <a:schemeClr val="accent2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145" name="对象 7169"/>
          <p:cNvGraphicFramePr/>
          <p:nvPr/>
        </p:nvGraphicFramePr>
        <p:xfrm>
          <a:off x="-177165" y="-81280"/>
          <a:ext cx="12350750" cy="7009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758305" imgH="5057775" progId="PowerPoint.Slide.8">
                  <p:embed/>
                </p:oleObj>
              </mc:Choice>
              <mc:Fallback>
                <p:oleObj name="" r:id="rId1" imgW="6758305" imgH="5057775" progId="PowerPoint.Slid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177165" y="-81280"/>
                        <a:ext cx="12350750" cy="70091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矩形 13314"/>
          <p:cNvSpPr/>
          <p:nvPr/>
        </p:nvSpPr>
        <p:spPr>
          <a:xfrm>
            <a:off x="1606550" y="109220"/>
            <a:ext cx="42646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spcBef>
                <a:spcPct val="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战国策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4000" b="1" i="1" dirty="0">
                <a:solidFill>
                  <a:srgbClr val="00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简介</a:t>
            </a:r>
            <a:r>
              <a:rPr lang="zh-CN" altLang="en-US" sz="4000" dirty="0">
                <a:solidFill>
                  <a:srgbClr val="00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4000" dirty="0">
              <a:solidFill>
                <a:srgbClr val="00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 descr="A000220150908B25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" y="-95250"/>
            <a:ext cx="3203575" cy="2170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0390" y="963295"/>
            <a:ext cx="1103058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              </a:t>
            </a:r>
            <a:r>
              <a:rPr lang="zh-CN" altLang="zh-CN" sz="2800" b="1">
                <a:solidFill>
                  <a:srgbClr val="00B0F0"/>
                </a:solidFill>
              </a:rPr>
              <a:t>《战国策》是战国末年和秦汉年间编集的一部重要的</a:t>
            </a:r>
            <a:endParaRPr lang="zh-CN" altLang="zh-CN" sz="2800" b="1">
              <a:solidFill>
                <a:srgbClr val="00B0F0"/>
              </a:solidFill>
            </a:endParaRPr>
          </a:p>
          <a:p>
            <a:r>
              <a:rPr lang="zh-CN" altLang="zh-CN" sz="2800" b="1">
                <a:solidFill>
                  <a:srgbClr val="00B0F0"/>
                </a:solidFill>
              </a:rPr>
              <a:t>                   历史著作，也是一部重要的散文集。作者已不可考，最初有《国策》《国事》《短长》《事语》《长书》《修书》等名称。</a:t>
            </a:r>
            <a:endParaRPr lang="zh-CN" altLang="zh-CN" sz="2800" b="1">
              <a:solidFill>
                <a:srgbClr val="00B0F0"/>
              </a:solidFill>
            </a:endParaRPr>
          </a:p>
          <a:p>
            <a:r>
              <a:rPr lang="zh-CN" altLang="zh-CN" sz="2800" b="1">
                <a:solidFill>
                  <a:srgbClr val="00B0F0"/>
                </a:solidFill>
              </a:rPr>
              <a:t>经过汉代刘向整理编辑，始定名为《战国策》</a:t>
            </a:r>
            <a:r>
              <a:rPr lang="en-US" altLang="zh-CN" sz="2800" b="1">
                <a:solidFill>
                  <a:srgbClr val="00B0F0"/>
                </a:solidFill>
              </a:rPr>
              <a:t>.</a:t>
            </a:r>
            <a:endParaRPr lang="en-US" altLang="zh-CN" sz="2800" b="1">
              <a:solidFill>
                <a:srgbClr val="00B0F0"/>
              </a:solidFill>
            </a:endParaRPr>
          </a:p>
          <a:p>
            <a:r>
              <a:rPr lang="en-US" altLang="zh-CN" sz="2800" b="1">
                <a:solidFill>
                  <a:srgbClr val="00B0F0"/>
                </a:solidFill>
              </a:rPr>
              <a:t>       &lt;</a:t>
            </a:r>
            <a:r>
              <a:rPr lang="zh-CN" altLang="en-US" sz="2800" b="1">
                <a:solidFill>
                  <a:srgbClr val="00B0F0"/>
                </a:solidFill>
              </a:rPr>
              <a:t>战国策》主要记载战国时期各国谋臣策士游说诸侯或进行谋议</a:t>
            </a:r>
            <a:endParaRPr lang="zh-CN" altLang="en-US" sz="2800" b="1">
              <a:solidFill>
                <a:srgbClr val="00B0F0"/>
              </a:solidFill>
            </a:endParaRPr>
          </a:p>
          <a:p>
            <a:r>
              <a:rPr lang="zh-CN" altLang="en-US" sz="2800" b="1">
                <a:solidFill>
                  <a:srgbClr val="00B0F0"/>
                </a:solidFill>
              </a:rPr>
              <a:t>论辩时的政治主张和</a:t>
            </a:r>
            <a:r>
              <a:rPr lang="zh-CN" altLang="en-US" sz="2800" b="1">
                <a:solidFill>
                  <a:srgbClr val="FF0000"/>
                </a:solidFill>
              </a:rPr>
              <a:t>纵横捭阖</a:t>
            </a:r>
            <a:r>
              <a:rPr lang="zh-CN" altLang="en-US" sz="2800" b="1">
                <a:solidFill>
                  <a:srgbClr val="00B0F0"/>
                </a:solidFill>
              </a:rPr>
              <a:t>、尔虞我诈的故事，也记述了一些义士</a:t>
            </a:r>
            <a:endParaRPr lang="zh-CN" altLang="en-US" sz="2800" b="1">
              <a:solidFill>
                <a:srgbClr val="00B0F0"/>
              </a:solidFill>
            </a:endParaRPr>
          </a:p>
          <a:p>
            <a:r>
              <a:rPr lang="zh-CN" altLang="en-US" sz="2800" b="1">
                <a:solidFill>
                  <a:srgbClr val="00B0F0"/>
                </a:solidFill>
              </a:rPr>
              <a:t>豪侠不畏强暴、勇于斗争的行为。</a:t>
            </a:r>
            <a:endParaRPr lang="zh-CN" altLang="en-US" sz="2800" b="1">
              <a:solidFill>
                <a:srgbClr val="00B0F0"/>
              </a:solidFill>
            </a:endParaRPr>
          </a:p>
          <a:p>
            <a:endParaRPr lang="zh-CN" altLang="zh-CN" sz="2800"/>
          </a:p>
        </p:txBody>
      </p:sp>
      <p:sp>
        <p:nvSpPr>
          <p:cNvPr id="7" name="矩形标注 6"/>
          <p:cNvSpPr/>
          <p:nvPr/>
        </p:nvSpPr>
        <p:spPr>
          <a:xfrm>
            <a:off x="4478020" y="5099685"/>
            <a:ext cx="7132955" cy="1249045"/>
          </a:xfrm>
          <a:prstGeom prst="wedgeRectCallout">
            <a:avLst>
              <a:gd name="adj1" fmla="val -39415"/>
              <a:gd name="adj2" fmla="val -17841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rgbClr val="FF0000"/>
                </a:solidFill>
              </a:rPr>
              <a:t>z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ò</a:t>
            </a:r>
            <a:r>
              <a:rPr lang="en-US" altLang="zh-CN" sz="3200" b="1">
                <a:solidFill>
                  <a:srgbClr val="FF0000"/>
                </a:solidFill>
              </a:rPr>
              <a:t>ng  h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é</a:t>
            </a:r>
            <a:r>
              <a:rPr lang="en-US" altLang="zh-CN" sz="3200" b="1">
                <a:solidFill>
                  <a:srgbClr val="FF0000"/>
                </a:solidFill>
              </a:rPr>
              <a:t>ng   b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ǎ</a:t>
            </a:r>
            <a:r>
              <a:rPr lang="en-US" altLang="zh-CN" sz="3200" b="1">
                <a:solidFill>
                  <a:srgbClr val="FF0000"/>
                </a:solidFill>
              </a:rPr>
              <a:t>i   h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é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指在政治上或外交上运用手段进行分化或拉拢。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图文框 4"/>
          <p:cNvSpPr/>
          <p:nvPr/>
        </p:nvSpPr>
        <p:spPr>
          <a:xfrm>
            <a:off x="850265" y="981710"/>
            <a:ext cx="1323340" cy="3761740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8850" y="1375410"/>
            <a:ext cx="1106170" cy="29819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6000" b="1"/>
              <a:t>解      题</a:t>
            </a:r>
            <a:endParaRPr lang="zh-CN" altLang="en-US" sz="6000" b="1"/>
          </a:p>
        </p:txBody>
      </p:sp>
      <p:sp>
        <p:nvSpPr>
          <p:cNvPr id="7" name="文本框 6"/>
          <p:cNvSpPr txBox="1"/>
          <p:nvPr/>
        </p:nvSpPr>
        <p:spPr>
          <a:xfrm>
            <a:off x="3550285" y="2454910"/>
            <a:ext cx="57213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 u="sng">
                <a:solidFill>
                  <a:srgbClr val="FF0000"/>
                </a:solidFill>
              </a:rPr>
              <a:t>邹  忌</a:t>
            </a:r>
            <a:r>
              <a:rPr lang="zh-CN" altLang="en-US" sz="4000" b="1" u="sng"/>
              <a:t> </a:t>
            </a:r>
            <a:r>
              <a:rPr lang="zh-CN" altLang="en-US" sz="4000" b="1"/>
              <a:t> </a:t>
            </a:r>
            <a:r>
              <a:rPr lang="zh-CN" altLang="en-US" sz="4000" b="1">
                <a:solidFill>
                  <a:srgbClr val="FF0000"/>
                </a:solidFill>
              </a:rPr>
              <a:t>讽</a:t>
            </a:r>
            <a:r>
              <a:rPr lang="zh-CN" altLang="en-US" sz="4000" b="1"/>
              <a:t>  齐王   </a:t>
            </a:r>
            <a:r>
              <a:rPr lang="zh-CN" altLang="en-US" sz="4000" b="1">
                <a:solidFill>
                  <a:srgbClr val="FF0000"/>
                </a:solidFill>
              </a:rPr>
              <a:t>纳</a:t>
            </a:r>
            <a:r>
              <a:rPr lang="zh-CN" altLang="en-US" sz="4000" b="1"/>
              <a:t>    </a:t>
            </a:r>
            <a:r>
              <a:rPr lang="zh-CN" altLang="en-US" sz="4000" b="1">
                <a:solidFill>
                  <a:srgbClr val="FF0000"/>
                </a:solidFill>
              </a:rPr>
              <a:t>谏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850265" y="370205"/>
            <a:ext cx="6320155" cy="611505"/>
          </a:xfrm>
          <a:prstGeom prst="wedgeRectCallout">
            <a:avLst>
              <a:gd name="adj1" fmla="val -34"/>
              <a:gd name="adj2" fmla="val 30597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chemeClr val="tx1"/>
                </a:solidFill>
              </a:rPr>
              <a:t>战国时齐人，曾任相国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418330" y="1080770"/>
            <a:ext cx="7296785" cy="1053465"/>
          </a:xfrm>
          <a:prstGeom prst="wedgeRoundRectCallout">
            <a:avLst>
              <a:gd name="adj1" fmla="val -32064"/>
              <a:gd name="adj2" fmla="val 9930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用暗示，比喻之类的方法，委婉地规劝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4824730" y="3493770"/>
            <a:ext cx="2779395" cy="611505"/>
          </a:xfrm>
          <a:prstGeom prst="wedgeRectCallout">
            <a:avLst>
              <a:gd name="adj1" fmla="val 49017"/>
              <a:gd name="adj2" fmla="val -127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采纳、接受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341630" y="5048885"/>
            <a:ext cx="10709910" cy="611505"/>
          </a:xfrm>
          <a:prstGeom prst="wedgeRoundRectCallout">
            <a:avLst>
              <a:gd name="adj1" fmla="val 29592"/>
              <a:gd name="adj2" fmla="val -355088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rgbClr val="0070C0"/>
                </a:solidFill>
              </a:rPr>
              <a:t>臣对君、下级对上级直言规劝，使之改正错误</a:t>
            </a:r>
            <a:endParaRPr lang="zh-CN" altLang="en-US" sz="40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9" grpId="0" animBg="1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2135188" y="404813"/>
            <a:ext cx="156083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解题</a:t>
            </a:r>
            <a:endParaRPr lang="zh-CN" altLang="en-US" sz="5400" b="1" noProof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3700463" y="28590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1800" dirty="0">
              <a:latin typeface="Times New Roman" panose="02020603050405020304" pitchFamily="18" charset="0"/>
            </a:endParaRPr>
          </a:p>
        </p:txBody>
      </p:sp>
      <p:sp>
        <p:nvSpPr>
          <p:cNvPr id="11267" name="Rectangle 6"/>
          <p:cNvSpPr/>
          <p:nvPr/>
        </p:nvSpPr>
        <p:spPr>
          <a:xfrm>
            <a:off x="2782888" y="2492375"/>
            <a:ext cx="7802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solidFill>
                  <a:srgbClr val="000000"/>
                </a:solidFill>
                <a:latin typeface="Times New Roman" panose="02020603050405020304" pitchFamily="18" charset="0"/>
              </a:rPr>
              <a:t>邹 忌 讽 齐 王 纳 谏</a:t>
            </a:r>
            <a:endParaRPr lang="zh-CN" altLang="en-US" sz="60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9" name="Line 7"/>
          <p:cNvSpPr/>
          <p:nvPr/>
        </p:nvSpPr>
        <p:spPr>
          <a:xfrm>
            <a:off x="2855913" y="3500438"/>
            <a:ext cx="460851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0" name="Line 9"/>
          <p:cNvSpPr/>
          <p:nvPr/>
        </p:nvSpPr>
        <p:spPr>
          <a:xfrm>
            <a:off x="5949950" y="3716338"/>
            <a:ext cx="345757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1" name="AutoShape 10"/>
          <p:cNvSpPr/>
          <p:nvPr/>
        </p:nvSpPr>
        <p:spPr>
          <a:xfrm>
            <a:off x="5735638" y="2420938"/>
            <a:ext cx="2587625" cy="1081087"/>
          </a:xfrm>
          <a:prstGeom prst="wedgeRectCallout">
            <a:avLst>
              <a:gd name="adj1" fmla="val -23282"/>
              <a:gd name="adj2" fmla="val 49264"/>
            </a:avLst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 sz="1800" dirty="0">
              <a:latin typeface="Times New Roman" panose="02020603050405020304" pitchFamily="18" charset="0"/>
            </a:endParaRPr>
          </a:p>
        </p:txBody>
      </p:sp>
      <p:sp>
        <p:nvSpPr>
          <p:cNvPr id="11272" name="AutoShape 11"/>
          <p:cNvSpPr/>
          <p:nvPr/>
        </p:nvSpPr>
        <p:spPr>
          <a:xfrm>
            <a:off x="6456363" y="3789301"/>
            <a:ext cx="360362" cy="503360"/>
          </a:xfrm>
          <a:prstGeom prst="downArrow">
            <a:avLst>
              <a:gd name="adj1" fmla="val 50000"/>
              <a:gd name="adj2" fmla="val 74958"/>
            </a:avLst>
          </a:prstGeom>
          <a:solidFill>
            <a:schemeClr val="accent1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3" name="Rectangle 12"/>
          <p:cNvSpPr/>
          <p:nvPr/>
        </p:nvSpPr>
        <p:spPr>
          <a:xfrm>
            <a:off x="2640013" y="4365625"/>
            <a:ext cx="40944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邹 忌 讽 齐 王</a:t>
            </a:r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4" name="Rectangle 13"/>
          <p:cNvSpPr/>
          <p:nvPr/>
        </p:nvSpPr>
        <p:spPr>
          <a:xfrm>
            <a:off x="7170738" y="4365625"/>
            <a:ext cx="32562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齐 王 纳 谏</a:t>
            </a:r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5" name="AutoShape 14"/>
          <p:cNvSpPr/>
          <p:nvPr/>
        </p:nvSpPr>
        <p:spPr>
          <a:xfrm>
            <a:off x="6850063" y="1669789"/>
            <a:ext cx="360362" cy="494236"/>
          </a:xfrm>
          <a:prstGeom prst="upArrow">
            <a:avLst>
              <a:gd name="adj1" fmla="val 50000"/>
              <a:gd name="adj2" fmla="val 69895"/>
            </a:avLst>
          </a:prstGeom>
          <a:solidFill>
            <a:schemeClr val="accent1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6" name="Text Box 15"/>
          <p:cNvSpPr txBox="1"/>
          <p:nvPr/>
        </p:nvSpPr>
        <p:spPr>
          <a:xfrm>
            <a:off x="5951538" y="579438"/>
            <a:ext cx="13004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兼语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7" name="Text Box 16"/>
          <p:cNvSpPr txBox="1"/>
          <p:nvPr/>
        </p:nvSpPr>
        <p:spPr>
          <a:xfrm>
            <a:off x="5303838" y="5470525"/>
            <a:ext cx="26974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600" dirty="0">
                <a:solidFill>
                  <a:srgbClr val="FF0000"/>
                </a:solidFill>
                <a:latin typeface="Times New Roman" panose="02020603050405020304" pitchFamily="18" charset="0"/>
              </a:rPr>
              <a:t>兼语句</a:t>
            </a:r>
            <a:endParaRPr lang="zh-CN" altLang="en-US" sz="6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ldLvl="0" animBg="1"/>
      <p:bldP spid="11272" grpId="0" bldLvl="0" animBg="1"/>
      <p:bldP spid="11273" grpId="0"/>
      <p:bldP spid="11274" grpId="0"/>
      <p:bldP spid="11275" grpId="0" bldLvl="0" animBg="1"/>
      <p:bldP spid="11276" grpId="0"/>
      <p:bldP spid="112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90" name="Object 6"/>
          <p:cNvGraphicFramePr>
            <a:graphicFrameLocks noChangeAspect="1"/>
          </p:cNvGraphicFramePr>
          <p:nvPr/>
        </p:nvGraphicFramePr>
        <p:xfrm>
          <a:off x="180975" y="2133600"/>
          <a:ext cx="11414760" cy="4655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5314950" imgH="2828925" progId="PBrush">
                  <p:embed/>
                </p:oleObj>
              </mc:Choice>
              <mc:Fallback>
                <p:oleObj name="" r:id="rId1" imgW="5314950" imgH="2828925" progId="PBrush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0975" y="2133600"/>
                        <a:ext cx="11414760" cy="4655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89" name="Rectangle 2"/>
          <p:cNvSpPr>
            <a:spLocks noGrp="1"/>
          </p:cNvSpPr>
          <p:nvPr>
            <p:ph type="title"/>
          </p:nvPr>
        </p:nvSpPr>
        <p:spPr>
          <a:xfrm>
            <a:off x="1700530" y="299720"/>
            <a:ext cx="9277350" cy="1216025"/>
          </a:xfrm>
        </p:spPr>
        <p:txBody>
          <a:bodyPr wrap="square" anchor="ctr"/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正音        听范读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pic>
        <p:nvPicPr>
          <p:cNvPr id="2" name="群星-战国策《邹忌讽齐王纳谏》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61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268538" y="981075"/>
            <a:ext cx="6191250" cy="4831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昳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　　</a:t>
            </a:r>
            <a:r>
              <a:rPr kumimoji="0" lang="zh-CN" altLang="en-US" sz="44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窥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　</a:t>
            </a:r>
            <a:endParaRPr kumimoji="0" lang="zh-CN" altLang="en-US" sz="4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间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进      </a:t>
            </a: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期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年   　　　      </a:t>
            </a:r>
            <a:endParaRPr kumimoji="0" lang="zh-CN" altLang="en-US" sz="4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谤讥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</a:t>
            </a:r>
            <a:endParaRPr kumimoji="0" lang="zh-CN" altLang="en-US" sz="4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朝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服衣冠　　     </a:t>
            </a:r>
            <a:endParaRPr kumimoji="0" lang="zh-CN" altLang="en-US" sz="4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皆</a:t>
            </a: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朝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于齐         </a:t>
            </a:r>
            <a:endParaRPr kumimoji="0" lang="zh-CN" altLang="en-US" sz="4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90570" y="981075"/>
            <a:ext cx="740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y</a:t>
            </a:r>
            <a:r>
              <a:rPr lang="en-US" sz="3600" b="1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隶书" pitchFamily="49" charset="-122"/>
                <a:sym typeface="+mn-ea"/>
              </a:rPr>
              <a:t>ì</a:t>
            </a:r>
            <a:endParaRPr lang="en-US" altLang="en-US" sz="3600" b="1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/>
              <a:ea typeface="隶书" pitchFamily="49" charset="-122"/>
              <a:sym typeface="+mn-ea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3492500" y="1989138"/>
            <a:ext cx="1158875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ji</a:t>
            </a: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隶书" pitchFamily="49" charset="-122"/>
                <a:cs typeface="+mn-cs"/>
              </a:rPr>
              <a:t>à</a:t>
            </a: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n</a:t>
            </a: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97955" y="2261235"/>
            <a:ext cx="8763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endParaRPr lang="zh-CN" alt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6443663" y="1989138"/>
            <a:ext cx="74612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jī</a:t>
            </a: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3924300" y="3068638"/>
            <a:ext cx="2068830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b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隶书" pitchFamily="49" charset="-122"/>
                <a:cs typeface="+mn-cs"/>
              </a:rPr>
              <a:t>à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jī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5076825" y="4005263"/>
            <a:ext cx="13081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zhāo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5148263" y="5013325"/>
            <a:ext cx="133826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ch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隶书" pitchFamily="49" charset="-122"/>
                <a:cs typeface="+mn-cs"/>
              </a:rPr>
              <a:t>á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o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0065068" y="1017588"/>
            <a:ext cx="865188" cy="4154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6600" b="1" kern="1200" cap="none" spc="0" normalizeH="0" baseline="0" noProof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读准字音</a:t>
            </a:r>
            <a:endParaRPr kumimoji="0" lang="zh-CN" altLang="en-US" sz="6600" b="1" kern="1200" cap="none" spc="0" normalizeH="0" baseline="0" noProof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05525" y="1017905"/>
            <a:ext cx="9652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sz="4000" b="1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kuī</a:t>
            </a:r>
            <a:endParaRPr lang="en-US" altLang="en-US" sz="4000" b="1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5" grpId="0" bldLvl="0" animBg="1"/>
      <p:bldP spid="5" grpId="0"/>
      <p:bldP spid="13" grpId="0"/>
      <p:bldP spid="33800" grpId="0" bldLvl="0" animBg="1"/>
      <p:bldP spid="33801" grpId="0" animBg="1"/>
      <p:bldP spid="33802" grpId="0" bldLvl="0" animBg="1"/>
      <p:bldP spid="33803" grpId="0" animBg="1"/>
      <p:bldP spid="3380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440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0420" y="-3175"/>
            <a:ext cx="6272530" cy="4574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3350" y="675005"/>
            <a:ext cx="1224851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solidFill>
                  <a:schemeClr val="accent2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邹忌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修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八尺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余，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而</a:t>
            </a:r>
            <a:r>
              <a:rPr lang="zh-CN" altLang="en-US" sz="3200" b="1" u="sng">
                <a:solidFill>
                  <a:srgbClr val="00B0F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形</a:t>
            </a:r>
            <a:endParaRPr lang="zh-CN" altLang="en-US" sz="3200" b="1" u="sng">
              <a:solidFill>
                <a:srgbClr val="00B0F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 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r>
              <a:rPr lang="zh-CN" altLang="en-US" sz="3200" b="1" u="sng">
                <a:solidFill>
                  <a:srgbClr val="00B0F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昳丽。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朝服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衣冠，窥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 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镜，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谓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其妻曰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“我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城北徐公美？”其妻曰：“君美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，徐公何能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公也！”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133350" y="-3175"/>
            <a:ext cx="2745105" cy="511810"/>
          </a:xfrm>
          <a:prstGeom prst="wedgeRectCallout">
            <a:avLst>
              <a:gd name="adj1" fmla="val 13659"/>
              <a:gd name="adj2" fmla="val 9032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2800"/>
              <a:t>长，这里指身高</a:t>
            </a:r>
            <a:endParaRPr lang="zh-CN" altLang="zh-CN" sz="2800"/>
          </a:p>
        </p:txBody>
      </p:sp>
      <p:sp>
        <p:nvSpPr>
          <p:cNvPr id="4" name="矩形标注 3"/>
          <p:cNvSpPr/>
          <p:nvPr/>
        </p:nvSpPr>
        <p:spPr>
          <a:xfrm>
            <a:off x="3071495" y="-3175"/>
            <a:ext cx="5649595" cy="611505"/>
          </a:xfrm>
          <a:prstGeom prst="wedgeRectCallout">
            <a:avLst>
              <a:gd name="adj1" fmla="val -47421"/>
              <a:gd name="adj2" fmla="val 7616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/>
              <a:t>“</a:t>
            </a:r>
            <a:r>
              <a:rPr lang="zh-CN" altLang="en-US" sz="2800" b="1"/>
              <a:t>有</a:t>
            </a:r>
            <a:r>
              <a:rPr lang="en-US" altLang="zh-CN" sz="2800" b="1"/>
              <a:t>”</a:t>
            </a:r>
            <a:r>
              <a:rPr lang="zh-CN" altLang="en-US" sz="2800" b="1"/>
              <a:t>通</a:t>
            </a:r>
            <a:r>
              <a:rPr lang="en-US" altLang="zh-CN" sz="2800" b="1"/>
              <a:t>“</a:t>
            </a:r>
            <a:r>
              <a:rPr lang="zh-CN" altLang="en-US" sz="2800" b="1"/>
              <a:t>又</a:t>
            </a:r>
            <a:r>
              <a:rPr lang="en-US" altLang="zh-CN" sz="2800" b="1"/>
              <a:t>”</a:t>
            </a:r>
            <a:r>
              <a:rPr lang="zh-CN" altLang="en-US" sz="2800" b="1"/>
              <a:t>，链接整数和零数</a:t>
            </a:r>
            <a:endParaRPr lang="zh-CN" altLang="en-US" sz="2800" b="1"/>
          </a:p>
        </p:txBody>
      </p:sp>
      <p:sp>
        <p:nvSpPr>
          <p:cNvPr id="5" name="矩形标注 4"/>
          <p:cNvSpPr/>
          <p:nvPr/>
        </p:nvSpPr>
        <p:spPr>
          <a:xfrm>
            <a:off x="3071495" y="1308735"/>
            <a:ext cx="1712595" cy="611505"/>
          </a:xfrm>
          <a:prstGeom prst="wedgeRectCallout">
            <a:avLst>
              <a:gd name="adj1" fmla="val 28787"/>
              <a:gd name="adj2" fmla="val -8032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表并列</a:t>
            </a:r>
            <a:endParaRPr lang="zh-CN" altLang="en-US" sz="2800" b="1"/>
          </a:p>
        </p:txBody>
      </p:sp>
      <p:sp>
        <p:nvSpPr>
          <p:cNvPr id="6" name="矩形标注 5"/>
          <p:cNvSpPr/>
          <p:nvPr/>
        </p:nvSpPr>
        <p:spPr>
          <a:xfrm>
            <a:off x="385445" y="1308735"/>
            <a:ext cx="1753235" cy="611505"/>
          </a:xfrm>
          <a:prstGeom prst="wedgeRectCallout">
            <a:avLst>
              <a:gd name="adj1" fmla="val -53585"/>
              <a:gd name="adj2" fmla="val 927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形体容貌</a:t>
            </a:r>
            <a:endParaRPr lang="zh-CN" altLang="en-US" sz="2800" b="1"/>
          </a:p>
        </p:txBody>
      </p:sp>
      <p:sp>
        <p:nvSpPr>
          <p:cNvPr id="7" name="矩形标注 6"/>
          <p:cNvSpPr/>
          <p:nvPr/>
        </p:nvSpPr>
        <p:spPr>
          <a:xfrm>
            <a:off x="2138045" y="1141095"/>
            <a:ext cx="934085" cy="997585"/>
          </a:xfrm>
          <a:prstGeom prst="wedgeRectCallout">
            <a:avLst>
              <a:gd name="adj1" fmla="val -68010"/>
              <a:gd name="adj2" fmla="val 6082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早晨</a:t>
            </a:r>
            <a:endParaRPr lang="zh-CN" altLang="en-US" sz="2800" b="1"/>
          </a:p>
        </p:txBody>
      </p:sp>
      <p:sp>
        <p:nvSpPr>
          <p:cNvPr id="8" name="矩形标注 7"/>
          <p:cNvSpPr/>
          <p:nvPr/>
        </p:nvSpPr>
        <p:spPr>
          <a:xfrm rot="1140000">
            <a:off x="1612265" y="2954655"/>
            <a:ext cx="1081405" cy="611505"/>
          </a:xfrm>
          <a:prstGeom prst="wedgeRectCallout">
            <a:avLst>
              <a:gd name="adj1" fmla="val -503"/>
              <a:gd name="adj2" fmla="val -1106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穿戴</a:t>
            </a:r>
            <a:endParaRPr lang="zh-CN" altLang="en-US" sz="2800" b="1"/>
          </a:p>
        </p:txBody>
      </p:sp>
      <p:sp>
        <p:nvSpPr>
          <p:cNvPr id="9" name="矩形标注 8"/>
          <p:cNvSpPr/>
          <p:nvPr/>
        </p:nvSpPr>
        <p:spPr>
          <a:xfrm>
            <a:off x="805180" y="4566285"/>
            <a:ext cx="1468120" cy="611505"/>
          </a:xfrm>
          <a:prstGeom prst="wedgeRectCallout">
            <a:avLst>
              <a:gd name="adj1" fmla="val -17387"/>
              <a:gd name="adj2" fmla="val -13525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对</a:t>
            </a:r>
            <a:r>
              <a:rPr lang="en-US" altLang="zh-CN" sz="2800" b="1"/>
              <a:t>---</a:t>
            </a:r>
            <a:r>
              <a:rPr lang="zh-CN" altLang="en-US" sz="2800" b="1"/>
              <a:t>说</a:t>
            </a:r>
            <a:endParaRPr lang="zh-CN" altLang="en-US" sz="2800" b="1"/>
          </a:p>
        </p:txBody>
      </p:sp>
      <p:sp>
        <p:nvSpPr>
          <p:cNvPr id="10" name="矩形标注 9"/>
          <p:cNvSpPr/>
          <p:nvPr/>
        </p:nvSpPr>
        <p:spPr>
          <a:xfrm>
            <a:off x="3241040" y="4415155"/>
            <a:ext cx="1976755" cy="611505"/>
          </a:xfrm>
          <a:prstGeom prst="wedgeRectCallout">
            <a:avLst>
              <a:gd name="adj1" fmla="val -12510"/>
              <a:gd name="adj2" fmla="val -10773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谁，哪一个</a:t>
            </a:r>
            <a:endParaRPr lang="zh-CN" altLang="en-US" sz="2800" b="1"/>
          </a:p>
        </p:txBody>
      </p:sp>
      <p:sp>
        <p:nvSpPr>
          <p:cNvPr id="11" name="矩形标注 10"/>
          <p:cNvSpPr/>
          <p:nvPr/>
        </p:nvSpPr>
        <p:spPr>
          <a:xfrm>
            <a:off x="4784090" y="6078220"/>
            <a:ext cx="1367790" cy="611505"/>
          </a:xfrm>
          <a:prstGeom prst="wedgeRectCallout">
            <a:avLst>
              <a:gd name="adj1" fmla="val 46471"/>
              <a:gd name="adj2" fmla="val -14075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极、很</a:t>
            </a:r>
            <a:endParaRPr lang="zh-CN" altLang="en-US" sz="2800" b="1"/>
          </a:p>
        </p:txBody>
      </p:sp>
      <p:sp>
        <p:nvSpPr>
          <p:cNvPr id="12" name="矩形标注 11"/>
          <p:cNvSpPr/>
          <p:nvPr/>
        </p:nvSpPr>
        <p:spPr>
          <a:xfrm>
            <a:off x="7383145" y="5993765"/>
            <a:ext cx="2693670" cy="611505"/>
          </a:xfrm>
          <a:prstGeom prst="wedgeRectCallout">
            <a:avLst>
              <a:gd name="adj1" fmla="val -7637"/>
              <a:gd name="adj2" fmla="val -12975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比得上。赶得上</a:t>
            </a:r>
            <a:endParaRPr lang="zh-CN" altLang="en-US" sz="2800" b="1"/>
          </a:p>
        </p:txBody>
      </p:sp>
      <p:sp>
        <p:nvSpPr>
          <p:cNvPr id="13" name="线形标注 1 12"/>
          <p:cNvSpPr/>
          <p:nvPr/>
        </p:nvSpPr>
        <p:spPr>
          <a:xfrm>
            <a:off x="5899785" y="675005"/>
            <a:ext cx="6273800" cy="4352290"/>
          </a:xfrm>
          <a:prstGeom prst="borderCallout1">
            <a:avLst>
              <a:gd name="adj1" fmla="val 18748"/>
              <a:gd name="adj2" fmla="val -4048"/>
              <a:gd name="adj3" fmla="val 94368"/>
              <a:gd name="adj4" fmla="val -4058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</a:rPr>
              <a:t>邹忌身高八尺多，形体容貌光艳美丽。一天早晨，邹忌穿戴</a:t>
            </a:r>
            <a:endParaRPr lang="zh-CN" altLang="en-US" sz="3200" b="1">
              <a:solidFill>
                <a:schemeClr val="tx1"/>
              </a:solidFill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好衣帽，照着镜子，对他的妻说：</a:t>
            </a:r>
            <a:r>
              <a:rPr lang="en-US" altLang="zh-CN" sz="3200" b="1">
                <a:solidFill>
                  <a:schemeClr val="tx1"/>
                </a:solidFill>
              </a:rPr>
              <a:t>“</a:t>
            </a:r>
            <a:r>
              <a:rPr lang="zh-CN" altLang="en-US" sz="3200" b="1">
                <a:solidFill>
                  <a:schemeClr val="tx1"/>
                </a:solidFill>
              </a:rPr>
              <a:t>我同城北的徐公比，</a:t>
            </a:r>
            <a:endParaRPr lang="zh-CN" altLang="en-US" sz="3200" b="1">
              <a:solidFill>
                <a:schemeClr val="tx1"/>
              </a:solidFill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谁漂亮？</a:t>
            </a:r>
            <a:r>
              <a:rPr lang="en-US" altLang="zh-CN" sz="3200" b="1">
                <a:solidFill>
                  <a:schemeClr val="tx1"/>
                </a:solidFill>
              </a:rPr>
              <a:t>”</a:t>
            </a:r>
            <a:r>
              <a:rPr lang="zh-CN" altLang="en-US" sz="3200" b="1">
                <a:solidFill>
                  <a:schemeClr val="tx1"/>
                </a:solidFill>
              </a:rPr>
              <a:t>他的妻子说：</a:t>
            </a:r>
            <a:r>
              <a:rPr lang="en-US" altLang="zh-CN" sz="3200" b="1">
                <a:solidFill>
                  <a:schemeClr val="tx1"/>
                </a:solidFill>
              </a:rPr>
              <a:t>“</a:t>
            </a:r>
            <a:r>
              <a:rPr lang="zh-CN" altLang="en-US" sz="3200" b="1">
                <a:solidFill>
                  <a:schemeClr val="tx1"/>
                </a:solidFill>
              </a:rPr>
              <a:t>您漂亮极了，徐公哪里比得上您呢？</a:t>
            </a:r>
            <a:endParaRPr lang="zh-CN" altLang="en-US" sz="3200" b="1">
              <a:solidFill>
                <a:schemeClr val="tx1"/>
              </a:solidFill>
            </a:endParaRPr>
          </a:p>
          <a:p>
            <a:pPr algn="ctr"/>
            <a:endParaRPr lang="zh-CN" alt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450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5195" y="67310"/>
            <a:ext cx="7062470" cy="477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80415" y="959485"/>
            <a:ext cx="8327390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城北徐公，齐国之</a:t>
            </a:r>
            <a:endParaRPr lang="zh-CN" altLang="en-US" sz="32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美丽者也。忌</a:t>
            </a:r>
            <a:r>
              <a:rPr lang="zh-CN" altLang="en-US" sz="32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不自</a:t>
            </a:r>
            <a:endParaRPr lang="zh-CN" altLang="en-US" sz="3200" b="1" u="sng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200" b="1" u="sng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200" b="1" u="sng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200" b="1" u="sng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信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而复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问其妾曰：</a:t>
            </a:r>
            <a:endParaRPr lang="zh-CN" altLang="en-US" sz="32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2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en-US" altLang="zh-CN" sz="32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吾</a:t>
            </a:r>
            <a:r>
              <a:rPr lang="zh-CN" altLang="en-US" sz="32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孰与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徐公美？</a:t>
            </a:r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妾曰：</a:t>
            </a:r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徐公何能及君也？</a:t>
            </a:r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endParaRPr lang="en-US" altLang="zh-CN" sz="32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310515" y="2122170"/>
            <a:ext cx="3783965" cy="545465"/>
          </a:xfrm>
          <a:prstGeom prst="wedgeRectCallout">
            <a:avLst>
              <a:gd name="adj1" fmla="val 34208"/>
              <a:gd name="adj2" fmla="val -7013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不相信自己，动宾倒置</a:t>
            </a:r>
            <a:endParaRPr lang="zh-CN" altLang="en-US" sz="2800" b="1"/>
          </a:p>
        </p:txBody>
      </p:sp>
      <p:sp>
        <p:nvSpPr>
          <p:cNvPr id="6" name="矩形标注 5"/>
          <p:cNvSpPr/>
          <p:nvPr/>
        </p:nvSpPr>
        <p:spPr>
          <a:xfrm>
            <a:off x="310515" y="2851785"/>
            <a:ext cx="2375535" cy="427355"/>
          </a:xfrm>
          <a:prstGeom prst="wedgeRectCallout">
            <a:avLst>
              <a:gd name="adj1" fmla="val 19125"/>
              <a:gd name="adj2" fmla="val 1063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连词，表顺承</a:t>
            </a:r>
            <a:endParaRPr lang="zh-CN" altLang="en-US" sz="2800" b="1"/>
          </a:p>
        </p:txBody>
      </p:sp>
      <p:sp>
        <p:nvSpPr>
          <p:cNvPr id="7" name="矩形标注 6"/>
          <p:cNvSpPr/>
          <p:nvPr/>
        </p:nvSpPr>
        <p:spPr>
          <a:xfrm>
            <a:off x="3465830" y="2759710"/>
            <a:ext cx="1270000" cy="611505"/>
          </a:xfrm>
          <a:prstGeom prst="wedgeRectCallout">
            <a:avLst>
              <a:gd name="adj1" fmla="val -130700"/>
              <a:gd name="adj2" fmla="val 651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又，再</a:t>
            </a:r>
            <a:endParaRPr lang="zh-CN" altLang="en-US" sz="2800" b="1"/>
          </a:p>
        </p:txBody>
      </p:sp>
      <p:sp>
        <p:nvSpPr>
          <p:cNvPr id="8" name="矩形标注 7"/>
          <p:cNvSpPr/>
          <p:nvPr/>
        </p:nvSpPr>
        <p:spPr>
          <a:xfrm>
            <a:off x="762000" y="5779770"/>
            <a:ext cx="8790305" cy="611505"/>
          </a:xfrm>
          <a:prstGeom prst="wedgeRectCallout">
            <a:avLst>
              <a:gd name="adj1" fmla="val -35537"/>
              <a:gd name="adj2" fmla="val -12154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/>
              <a:t>我与徐公孰美？孰与：用于比较性的选择问句中</a:t>
            </a:r>
            <a:endParaRPr lang="zh-CN" altLang="en-US" sz="3200" b="1"/>
          </a:p>
        </p:txBody>
      </p:sp>
      <p:sp>
        <p:nvSpPr>
          <p:cNvPr id="10" name="流程图: 过程 9"/>
          <p:cNvSpPr/>
          <p:nvPr/>
        </p:nvSpPr>
        <p:spPr>
          <a:xfrm>
            <a:off x="4736465" y="66675"/>
            <a:ext cx="7061200" cy="4773295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/>
              <a:t>城北的徐公，是齐国的美男子。邹忌不相信自己会比徐公漂亮，就又问他的妾：</a:t>
            </a:r>
            <a:r>
              <a:rPr lang="en-US" altLang="zh-CN" sz="3200" b="1"/>
              <a:t>“</a:t>
            </a:r>
            <a:r>
              <a:rPr lang="zh-CN" altLang="en-US" sz="3200" b="1"/>
              <a:t>我同徐公比，谁漂亮？</a:t>
            </a:r>
            <a:r>
              <a:rPr lang="en-US" altLang="zh-CN" sz="3200" b="1"/>
              <a:t>”</a:t>
            </a:r>
            <a:r>
              <a:rPr lang="zh-CN" altLang="en-US" sz="3200" b="1"/>
              <a:t>妾说：</a:t>
            </a:r>
            <a:r>
              <a:rPr lang="en-US" altLang="zh-CN" sz="3200" b="1"/>
              <a:t>“</a:t>
            </a:r>
            <a:r>
              <a:rPr lang="zh-CN" altLang="en-US" sz="3200" b="1"/>
              <a:t>徐公怎么能比得上您呢？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1976</Words>
  <Application>WPS 演示</Application>
  <PresentationFormat>宽屏</PresentationFormat>
  <Paragraphs>277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微软雅黑</vt:lpstr>
      <vt:lpstr>楷体</vt:lpstr>
      <vt:lpstr>黑体</vt:lpstr>
      <vt:lpstr>隶书</vt:lpstr>
      <vt:lpstr>Arial</vt:lpstr>
      <vt:lpstr>华文行楷</vt:lpstr>
      <vt:lpstr>Tahoma</vt:lpstr>
      <vt:lpstr>宋体-PUA</vt:lpstr>
      <vt:lpstr>Calibri</vt:lpstr>
      <vt:lpstr>Calibri Light</vt:lpstr>
      <vt:lpstr>Office 主题</vt:lpstr>
      <vt:lpstr>PowerPoint.Slide.8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正音        听范读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</cp:revision>
  <dcterms:created xsi:type="dcterms:W3CDTF">2017-12-22T00:23:00Z</dcterms:created>
  <dcterms:modified xsi:type="dcterms:W3CDTF">2017-12-23T02:36:42Z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