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solidFill>
              <a:srgbClr val="000000"/>
            </a:solidFill>
            <a:miter/>
          </a:ln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1525588" y="4140200"/>
            <a:ext cx="9144000" cy="165576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4632325" y="4394200"/>
            <a:ext cx="29273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6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变色龙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791075" y="5162550"/>
            <a:ext cx="2608263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74825" y="1117600"/>
            <a:ext cx="864235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魁梧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（身体）强壮高大。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洋溢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（情绪、气氛等）充分流露。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荒唐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30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思想、言行）错误到使人觉得奇怪的程度。</a:t>
            </a:r>
            <a:endParaRPr kumimoji="0" lang="zh-CN" altLang="en-US" sz="3000" b="1" i="0" u="none" strike="noStrike" kern="1200" cap="none" spc="-30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伶俐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聪明；灵活。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无精打采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没精打采，形容不高兴，不振作。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异想天开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7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指想法很不切实际，非常离奇。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rgbClr val="0707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4338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40" name="Rectangle 2"/>
          <p:cNvSpPr/>
          <p:nvPr/>
        </p:nvSpPr>
        <p:spPr>
          <a:xfrm>
            <a:off x="1774825" y="1858963"/>
            <a:ext cx="8640763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奥楚蔑洛夫在处理狗咬人事件上反复改判了几次？都是怎样判的？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1" name="Picture 9" descr="http://p5.so.qhimgs1.com/bdr/_240_/t0130a3bf071559479b.jpg"/>
          <p:cNvPicPr>
            <a:picLocks noChangeAspect="1"/>
          </p:cNvPicPr>
          <p:nvPr/>
        </p:nvPicPr>
        <p:blipFill>
          <a:blip r:embed="rId2"/>
          <a:srcRect r="-6173"/>
          <a:stretch>
            <a:fillRect/>
          </a:stretch>
        </p:blipFill>
        <p:spPr>
          <a:xfrm>
            <a:off x="9059863" y="477361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9458"/>
          <p:cNvSpPr txBox="1"/>
          <p:nvPr/>
        </p:nvSpPr>
        <p:spPr>
          <a:xfrm>
            <a:off x="1759903" y="1957388"/>
            <a:ext cx="613410" cy="24352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奥楚蔑洛夫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>
            <a:off x="2295525" y="3173413"/>
            <a:ext cx="7848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文本框 19460"/>
          <p:cNvSpPr txBox="1"/>
          <p:nvPr/>
        </p:nvSpPr>
        <p:spPr>
          <a:xfrm>
            <a:off x="1990725" y="1268413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是将军的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9461"/>
          <p:cNvSpPr txBox="1"/>
          <p:nvPr/>
        </p:nvSpPr>
        <p:spPr>
          <a:xfrm>
            <a:off x="1990725" y="4545013"/>
            <a:ext cx="2017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不是将军的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直接连接符 5"/>
          <p:cNvSpPr/>
          <p:nvPr/>
        </p:nvSpPr>
        <p:spPr>
          <a:xfrm flipV="1">
            <a:off x="2676525" y="1954213"/>
            <a:ext cx="0" cy="23622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7" name="图片 6" descr="FC_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9325" y="40116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FC_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8925" y="1954213"/>
            <a:ext cx="350838" cy="35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FC_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2925" y="40116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FC_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3325" y="40116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FC_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1954213"/>
            <a:ext cx="350838" cy="35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FC_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925" y="1954213"/>
            <a:ext cx="350838" cy="35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9469"/>
          <p:cNvSpPr txBox="1"/>
          <p:nvPr/>
        </p:nvSpPr>
        <p:spPr>
          <a:xfrm>
            <a:off x="3895725" y="4545013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疯狗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9470"/>
          <p:cNvSpPr txBox="1"/>
          <p:nvPr/>
        </p:nvSpPr>
        <p:spPr>
          <a:xfrm>
            <a:off x="5583238" y="4545013"/>
            <a:ext cx="1219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下贱胚子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9471"/>
          <p:cNvSpPr txBox="1"/>
          <p:nvPr/>
        </p:nvSpPr>
        <p:spPr>
          <a:xfrm>
            <a:off x="7172325" y="4545013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野狗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9472"/>
          <p:cNvSpPr txBox="1"/>
          <p:nvPr/>
        </p:nvSpPr>
        <p:spPr>
          <a:xfrm>
            <a:off x="4657725" y="1420813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9473"/>
          <p:cNvSpPr txBox="1"/>
          <p:nvPr/>
        </p:nvSpPr>
        <p:spPr>
          <a:xfrm>
            <a:off x="6105525" y="1420813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名贵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9474"/>
          <p:cNvSpPr txBox="1"/>
          <p:nvPr/>
        </p:nvSpPr>
        <p:spPr>
          <a:xfrm>
            <a:off x="7705725" y="1420813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伶俐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9475"/>
          <p:cNvSpPr txBox="1"/>
          <p:nvPr/>
        </p:nvSpPr>
        <p:spPr>
          <a:xfrm>
            <a:off x="3106738" y="2708275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见风使舵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476"/>
          <p:cNvSpPr txBox="1"/>
          <p:nvPr/>
        </p:nvSpPr>
        <p:spPr>
          <a:xfrm>
            <a:off x="4783138" y="2708275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媚上欺下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19477"/>
          <p:cNvSpPr txBox="1"/>
          <p:nvPr/>
        </p:nvSpPr>
        <p:spPr>
          <a:xfrm>
            <a:off x="6535738" y="2708275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趋炎附势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19478"/>
          <p:cNvSpPr txBox="1"/>
          <p:nvPr/>
        </p:nvSpPr>
        <p:spPr>
          <a:xfrm>
            <a:off x="8288338" y="2708275"/>
            <a:ext cx="15255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沙皇走狗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直接连接符 22"/>
          <p:cNvSpPr/>
          <p:nvPr/>
        </p:nvSpPr>
        <p:spPr>
          <a:xfrm>
            <a:off x="2676525" y="3173413"/>
            <a:ext cx="1752600" cy="8382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" name="直接连接符 23"/>
          <p:cNvSpPr/>
          <p:nvPr/>
        </p:nvSpPr>
        <p:spPr>
          <a:xfrm flipV="1">
            <a:off x="4581525" y="2335213"/>
            <a:ext cx="609600" cy="16764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" name="直接连接符 24"/>
          <p:cNvSpPr/>
          <p:nvPr/>
        </p:nvSpPr>
        <p:spPr>
          <a:xfrm>
            <a:off x="5343525" y="2335213"/>
            <a:ext cx="762000" cy="16764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" name="直接连接符 25"/>
          <p:cNvSpPr/>
          <p:nvPr/>
        </p:nvSpPr>
        <p:spPr>
          <a:xfrm flipV="1">
            <a:off x="6181725" y="2259013"/>
            <a:ext cx="533400" cy="17526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直接连接符 26"/>
          <p:cNvSpPr/>
          <p:nvPr/>
        </p:nvSpPr>
        <p:spPr>
          <a:xfrm>
            <a:off x="6867525" y="2335213"/>
            <a:ext cx="762000" cy="16764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" name="直接连接符 27"/>
          <p:cNvSpPr/>
          <p:nvPr/>
        </p:nvSpPr>
        <p:spPr>
          <a:xfrm flipV="1">
            <a:off x="7781925" y="2259013"/>
            <a:ext cx="533400" cy="17526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" name="文本框 19485"/>
          <p:cNvSpPr txBox="1"/>
          <p:nvPr/>
        </p:nvSpPr>
        <p:spPr>
          <a:xfrm>
            <a:off x="2819400" y="1725613"/>
            <a:ext cx="539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19486"/>
          <p:cNvSpPr txBox="1"/>
          <p:nvPr/>
        </p:nvSpPr>
        <p:spPr>
          <a:xfrm>
            <a:off x="9434513" y="3182938"/>
            <a:ext cx="53181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1784350" y="539750"/>
            <a:ext cx="86407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奥楚蔑洛夫不断变化的依据是什么？有没有始终不变的东西？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0484"/>
          <p:cNvSpPr txBox="1"/>
          <p:nvPr/>
        </p:nvSpPr>
        <p:spPr>
          <a:xfrm>
            <a:off x="1987550" y="2430463"/>
            <a:ext cx="1219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20485"/>
          <p:cNvSpPr txBox="1"/>
          <p:nvPr/>
        </p:nvSpPr>
        <p:spPr>
          <a:xfrm>
            <a:off x="1919288" y="4014788"/>
            <a:ext cx="1600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0486"/>
          <p:cNvSpPr txBox="1"/>
          <p:nvPr/>
        </p:nvSpPr>
        <p:spPr>
          <a:xfrm>
            <a:off x="2849563" y="3019425"/>
            <a:ext cx="72072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对狗的评价和看法，因狗的主人不同而变。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20487"/>
          <p:cNvSpPr txBox="1"/>
          <p:nvPr/>
        </p:nvSpPr>
        <p:spPr>
          <a:xfrm>
            <a:off x="3216275" y="4746625"/>
            <a:ext cx="720883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本性，即见风使舵、媚上欺下、趋炎附势。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749425" y="836613"/>
          <a:ext cx="8680450" cy="49276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28955"/>
                <a:gridCol w="2635250"/>
                <a:gridCol w="2704465"/>
                <a:gridCol w="2811780"/>
              </a:tblGrid>
              <a:tr h="6457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对小猎狗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对赫留金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7" marR="91447"/>
                </a:tc>
              </a:tr>
              <a:tr h="645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</a:tr>
              <a:tr h="6457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</a:tr>
              <a:tr h="6445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</a:tr>
              <a:tr h="6457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</a:tr>
              <a:tr h="645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</a:tr>
              <a:tr h="1055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 dirty="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/>
                    </a:p>
                  </a:txBody>
                  <a:tcPr marL="91447" marR="9144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 dirty="0"/>
                    </a:p>
                  </a:txBody>
                  <a:tcPr marL="91447" marR="91447"/>
                </a:tc>
              </a:tr>
            </a:tbl>
          </a:graphicData>
        </a:graphic>
      </p:graphicFrame>
      <p:sp>
        <p:nvSpPr>
          <p:cNvPr id="17451" name="矩形 18452"/>
          <p:cNvSpPr/>
          <p:nvPr/>
        </p:nvSpPr>
        <p:spPr>
          <a:xfrm>
            <a:off x="2205038" y="1990725"/>
            <a:ext cx="2743200" cy="97948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有人说好像将军家的狗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52" name="矩形 18456"/>
          <p:cNvSpPr/>
          <p:nvPr/>
        </p:nvSpPr>
        <p:spPr>
          <a:xfrm>
            <a:off x="2205038" y="1406525"/>
            <a:ext cx="2743200" cy="798513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不知狗的主人是谁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53" name="矩形 18448"/>
          <p:cNvSpPr/>
          <p:nvPr/>
        </p:nvSpPr>
        <p:spPr>
          <a:xfrm>
            <a:off x="2205038" y="2682875"/>
            <a:ext cx="2743200" cy="981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巡警说不是将军家的狗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54" name="矩形 18444"/>
          <p:cNvSpPr/>
          <p:nvPr/>
        </p:nvSpPr>
        <p:spPr>
          <a:xfrm>
            <a:off x="2205038" y="3448050"/>
            <a:ext cx="2743200" cy="97948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巡警说是将军家的狗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55" name="矩形 18440"/>
          <p:cNvSpPr/>
          <p:nvPr/>
        </p:nvSpPr>
        <p:spPr>
          <a:xfrm>
            <a:off x="2205038" y="3781425"/>
            <a:ext cx="2743200" cy="977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厨师说不是将军家的狗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56" name="矩形 18436"/>
          <p:cNvSpPr/>
          <p:nvPr/>
        </p:nvSpPr>
        <p:spPr>
          <a:xfrm>
            <a:off x="2205038" y="4545013"/>
            <a:ext cx="2743200" cy="9985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厨师说是将军哥哥的狗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文本框 18477"/>
          <p:cNvSpPr txBox="1"/>
          <p:nvPr/>
        </p:nvSpPr>
        <p:spPr>
          <a:xfrm>
            <a:off x="4956175" y="1482725"/>
            <a:ext cx="2514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野畜生，疯狗把它弄死好了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0" name="文本框 18479"/>
          <p:cNvSpPr txBox="1"/>
          <p:nvPr/>
        </p:nvSpPr>
        <p:spPr>
          <a:xfrm>
            <a:off x="4953000" y="2106613"/>
            <a:ext cx="2895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它是那么小，它怎么会咬着你的？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2" name="文本框 18481"/>
          <p:cNvSpPr txBox="1"/>
          <p:nvPr/>
        </p:nvSpPr>
        <p:spPr>
          <a:xfrm>
            <a:off x="4956175" y="2952750"/>
            <a:ext cx="28194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下贱胚子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4" name="文本框 18483"/>
          <p:cNvSpPr txBox="1"/>
          <p:nvPr/>
        </p:nvSpPr>
        <p:spPr>
          <a:xfrm>
            <a:off x="4956175" y="3370263"/>
            <a:ext cx="27130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名贵的狗，狗是娇贵的动物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6" name="文本框 18485"/>
          <p:cNvSpPr txBox="1"/>
          <p:nvPr/>
        </p:nvSpPr>
        <p:spPr>
          <a:xfrm>
            <a:off x="5029200" y="4144963"/>
            <a:ext cx="2895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野狗，弄死它算了。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7" name="文本框 18486"/>
          <p:cNvSpPr txBox="1"/>
          <p:nvPr/>
        </p:nvSpPr>
        <p:spPr>
          <a:xfrm>
            <a:off x="4956175" y="4756150"/>
            <a:ext cx="28194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真不赖，怪伶俐的，一口就咬破了这家伙的手指头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79" name="文本框 18478"/>
          <p:cNvSpPr txBox="1"/>
          <p:nvPr/>
        </p:nvSpPr>
        <p:spPr>
          <a:xfrm>
            <a:off x="8008938" y="1558925"/>
            <a:ext cx="2362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肯定赫是被狗咬了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1" name="文本框 18480"/>
          <p:cNvSpPr txBox="1"/>
          <p:nvPr/>
        </p:nvSpPr>
        <p:spPr>
          <a:xfrm>
            <a:off x="7645400" y="2101850"/>
            <a:ext cx="2667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你那手指头一定是给钉子弄破的。鬼东西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3" name="文本框 18482"/>
          <p:cNvSpPr txBox="1"/>
          <p:nvPr/>
        </p:nvSpPr>
        <p:spPr>
          <a:xfrm>
            <a:off x="7591425" y="2881313"/>
            <a:ext cx="28384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受了害，我决不能不管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5" name="文本框 18484"/>
          <p:cNvSpPr txBox="1"/>
          <p:nvPr/>
        </p:nvSpPr>
        <p:spPr>
          <a:xfrm>
            <a:off x="7599363" y="3436938"/>
            <a:ext cx="275431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你这混蛋不用把你那手指头伸出来！怪你不好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88" name="文本框 18487"/>
          <p:cNvSpPr txBox="1"/>
          <p:nvPr/>
        </p:nvSpPr>
        <p:spPr>
          <a:xfrm>
            <a:off x="7856538" y="4919663"/>
            <a:ext cx="2514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我早晚要收拾你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8" grpId="0"/>
      <p:bldP spid="18480" grpId="0"/>
      <p:bldP spid="18482" grpId="0"/>
      <p:bldP spid="18484" grpId="0"/>
      <p:bldP spid="18486" grpId="0"/>
      <p:bldP spid="18487" grpId="0"/>
      <p:bldP spid="18479" grpId="0"/>
      <p:bldP spid="18481" grpId="0"/>
      <p:bldP spid="18483" grpId="0"/>
      <p:bldP spid="18485" grpId="0"/>
      <p:bldP spid="184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9458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细节感知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4101"/>
          <p:cNvSpPr txBox="1"/>
          <p:nvPr/>
        </p:nvSpPr>
        <p:spPr>
          <a:xfrm>
            <a:off x="5339915" y="1484782"/>
            <a:ext cx="1512168" cy="706755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探 究</a:t>
            </a:r>
            <a:endParaRPr kumimoji="0" lang="zh-CN" altLang="en-US" sz="4000" b="1" i="0" u="none" strike="noStrike" kern="1200" cap="none" spc="0" normalizeH="0" baseline="0" noProof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1" name="Rectangle 2"/>
          <p:cNvSpPr/>
          <p:nvPr/>
        </p:nvSpPr>
        <p:spPr>
          <a:xfrm>
            <a:off x="2860675" y="2987675"/>
            <a:ext cx="6470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作者为什么用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做题目？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2" name="Picture 9" descr="http://p5.so.qhimgs1.com/bdr/_240_/t0130a3bf071559479b.jpg"/>
          <p:cNvPicPr>
            <a:picLocks noChangeAspect="1"/>
          </p:cNvPicPr>
          <p:nvPr/>
        </p:nvPicPr>
        <p:blipFill>
          <a:blip r:embed="rId2"/>
          <a:srcRect r="-6173"/>
          <a:stretch>
            <a:fillRect/>
          </a:stretch>
        </p:blipFill>
        <p:spPr>
          <a:xfrm>
            <a:off x="9034463" y="471646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84350" y="836613"/>
            <a:ext cx="8632825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因为小说写的是主人公奥楚蔑洛夫处理“狗咬人”的问题。他六次淋漓尽致地巧妙表演，好像蜥蜴一样善于变色，讽喻那种狡猾善变、出尔反尔的人。所以作者用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变色龙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为题。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4350" y="4184650"/>
            <a:ext cx="863282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这样不仅揭示了要鞭挞的对象，富有讽刺意义，而且形象生动，非常恰当。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/>
        </p:nvSpPr>
        <p:spPr>
          <a:xfrm>
            <a:off x="1774825" y="620713"/>
            <a:ext cx="64722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2.《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的取材有哪些特点？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4350" y="1466850"/>
            <a:ext cx="8632825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作者只选取了社会生活的一个片段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街头巷尾极为平常的狗咬人的小事，但却表现了一个尖锐的重大的社会问题，即官僚警察是维护统治阶级利益的工具，专制制度肆无忌惮地欺压人民。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小事情反映大主题，以小见大，正是契诃夫短篇小说的独特之处。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8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/>
          <p:nvPr/>
        </p:nvSpPr>
        <p:spPr>
          <a:xfrm>
            <a:off x="1774825" y="620713"/>
            <a:ext cx="864235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作为一篇讽刺小说，它的讽刺艺术主要表现在哪里？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4350" y="2025650"/>
            <a:ext cx="8632825" cy="3553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在短短的时间里，随着狗的主人身份的不断变化，奥楚蔑洛夫的态度也发生了五次变色。变化之快，跨度之大，令人瞠目。使人物性格鲜明突出，给人留下深刻的印象。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5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84350" y="982663"/>
            <a:ext cx="8632825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奥楚蔑洛夫面对狗主人的身份的变化，不停地改变着自己的态度，时而威风凛凛，时而奴颜婢膝，一会儿痛骂小狗是“疯狗”“下贱胚子”，一会儿又夸小狗“名贵”“伶俐”，前后矛盾，对比鲜明，使小说的喜剧效果更加突出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1774825" y="1574800"/>
            <a:ext cx="8632825" cy="3553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理清故事情节，学习本文通过鲜明生动的对话表现人物性格的写作方法，分析人物形象。</a:t>
            </a:r>
            <a:b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体会语言描写、细节描写在小说中的作用。</a:t>
            </a:r>
            <a:b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认识沙皇专制统治的腐朽黑暗，培养做人正直、表里如一的品质。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122" name="Group 19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5123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25" name="Picture 7" descr="http://p0.so.qhmsg.com/bdr/_240_/t01d2578332921ecbaf.jpg"/>
          <p:cNvPicPr>
            <a:picLocks noChangeAspect="1"/>
          </p:cNvPicPr>
          <p:nvPr/>
        </p:nvPicPr>
        <p:blipFill>
          <a:blip r:embed="rId2"/>
          <a:srcRect l="22604" t="8472"/>
          <a:stretch>
            <a:fillRect/>
          </a:stretch>
        </p:blipFill>
        <p:spPr>
          <a:xfrm>
            <a:off x="8455025" y="4851400"/>
            <a:ext cx="1811338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/>
        </p:nvSpPr>
        <p:spPr>
          <a:xfrm>
            <a:off x="1774825" y="674688"/>
            <a:ext cx="57610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细节描写：四次写到军大衣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4350" y="1992313"/>
            <a:ext cx="8632825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 头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奥楚蔑洛夫穿着新军大衣出场，这件大衣是沙皇警犬的标志，也是他装腔作势，作以吓人的工具；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9" name="Picture 9" descr="http://p5.so.qhimgs1.com/bdr/_240_/t0130a3bf071559479b.jpg"/>
          <p:cNvPicPr>
            <a:picLocks noChangeAspect="1"/>
          </p:cNvPicPr>
          <p:nvPr/>
        </p:nvPicPr>
        <p:blipFill>
          <a:blip r:embed="rId1"/>
          <a:srcRect r="-6173"/>
          <a:stretch>
            <a:fillRect/>
          </a:stretch>
        </p:blipFill>
        <p:spPr>
          <a:xfrm>
            <a:off x="9034463" y="471646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784350" y="1268413"/>
            <a:ext cx="8632825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中间的两次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（第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段和第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段），他因“判”错了狗而吃惊、胆怯，一热一冷，一脱一穿，这一细节描写充分表现了他内心的恐慌和强作镇定的复杂心理。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2" name="Picture 9" descr="http://p5.so.qhimgs1.com/bdr/_240_/t0130a3bf071559479b.jpg"/>
          <p:cNvPicPr>
            <a:picLocks noChangeAspect="1"/>
          </p:cNvPicPr>
          <p:nvPr/>
        </p:nvPicPr>
        <p:blipFill>
          <a:blip r:embed="rId1"/>
          <a:srcRect r="-6173"/>
          <a:stretch>
            <a:fillRect/>
          </a:stretch>
        </p:blipFill>
        <p:spPr>
          <a:xfrm>
            <a:off x="9034463" y="471646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84350" y="969963"/>
            <a:ext cx="8632825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 局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“裹紧大衣”离场，他力图保持自己的威风，但对于自己不光彩的表演，却显得难堪，与开头照应。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PIC_0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3860800"/>
            <a:ext cx="1598613" cy="2189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/>
          <p:nvPr/>
        </p:nvSpPr>
        <p:spPr>
          <a:xfrm>
            <a:off x="1774825" y="620713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找出文中的环境描写并分析其作用。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1784350" y="1484313"/>
            <a:ext cx="8632825" cy="233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“四下里一片沉静。广场上一个人也没有。商店和饭馆的门无精打采地敞着，面对着上帝创造的这个世界，就跟许多饥饿的嘴巴一样；门口连一个乞丐也没有。”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4350" y="4005263"/>
            <a:ext cx="8559800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描写了社会环境的冷清、萧条，这正是军警宪兵当道的沙皇统治下的俄国社会的写照，交代了“案子”发生的社会背景。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1265"/>
          <p:cNvSpPr txBox="1"/>
          <p:nvPr/>
        </p:nvSpPr>
        <p:spPr>
          <a:xfrm>
            <a:off x="1774825" y="1779588"/>
            <a:ext cx="8632825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小说运用了环境描写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烘托了冷清、凄凉、黑暗的社会氛围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这正是军警宪兵当道的沙皇统治的真实写照。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4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28675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写作特点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1265"/>
          <p:cNvSpPr txBox="1"/>
          <p:nvPr/>
        </p:nvSpPr>
        <p:spPr>
          <a:xfrm>
            <a:off x="1774825" y="4211638"/>
            <a:ext cx="863282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多次运用细节描写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形象具体地凸现了警官奥楚蔑洛夫的性格特点。揭露了沙皇统治的黑暗。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1774825" y="1700213"/>
            <a:ext cx="8632825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本文最突出的特点是对话描写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它通过个性化的语言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鲜明表现了人物的性格特征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具有十分强烈的讽刺效果。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中括号 1"/>
          <p:cNvSpPr/>
          <p:nvPr/>
        </p:nvSpPr>
        <p:spPr>
          <a:xfrm>
            <a:off x="2968625" y="1906588"/>
            <a:ext cx="287338" cy="3600450"/>
          </a:xfrm>
          <a:prstGeom prst="lef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3294063" y="1643063"/>
            <a:ext cx="5156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小狗                                       疯狗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19550" y="1876425"/>
            <a:ext cx="3260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4" name="文本框 5"/>
          <p:cNvSpPr txBox="1"/>
          <p:nvPr/>
        </p:nvSpPr>
        <p:spPr>
          <a:xfrm>
            <a:off x="3278188" y="3492500"/>
            <a:ext cx="6848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名贵的狗                                       下贱胚子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5975" y="3706813"/>
            <a:ext cx="3260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6" name="文本框 7"/>
          <p:cNvSpPr txBox="1"/>
          <p:nvPr/>
        </p:nvSpPr>
        <p:spPr>
          <a:xfrm>
            <a:off x="3260725" y="5270500"/>
            <a:ext cx="68500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伶俐的狗                                       野狗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10100" y="5484813"/>
            <a:ext cx="3260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右中括号 8"/>
          <p:cNvSpPr/>
          <p:nvPr/>
        </p:nvSpPr>
        <p:spPr>
          <a:xfrm>
            <a:off x="9090025" y="1833563"/>
            <a:ext cx="215900" cy="3673475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9" name="文本框 10"/>
          <p:cNvSpPr txBox="1"/>
          <p:nvPr/>
        </p:nvSpPr>
        <p:spPr>
          <a:xfrm>
            <a:off x="5173663" y="1203325"/>
            <a:ext cx="23145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狗的主人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13525" y="1427163"/>
            <a:ext cx="33655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247900" y="1401763"/>
            <a:ext cx="2909888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235200" y="1397000"/>
            <a:ext cx="0" cy="1639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图片 13" descr="FC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3070225"/>
            <a:ext cx="350838" cy="3508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5" name="直接连接符 14"/>
          <p:cNvCxnSpPr/>
          <p:nvPr/>
        </p:nvCxnSpPr>
        <p:spPr>
          <a:xfrm>
            <a:off x="9975850" y="1428750"/>
            <a:ext cx="0" cy="1639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图片 15" descr="FC_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0" y="3100388"/>
            <a:ext cx="388938" cy="3905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8" name="直接连接符 17"/>
          <p:cNvCxnSpPr/>
          <p:nvPr/>
        </p:nvCxnSpPr>
        <p:spPr>
          <a:xfrm>
            <a:off x="2247900" y="3490913"/>
            <a:ext cx="0" cy="24479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2246313" y="5908675"/>
            <a:ext cx="1798638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38" name="文本框 22"/>
          <p:cNvSpPr txBox="1"/>
          <p:nvPr/>
        </p:nvSpPr>
        <p:spPr>
          <a:xfrm>
            <a:off x="4367213" y="5635625"/>
            <a:ext cx="38306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媚上欺下    见风使舵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7337425" y="5899150"/>
            <a:ext cx="2713038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979025" y="3532188"/>
            <a:ext cx="0" cy="23352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741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30742" name="Picture 7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5"/>
          <p:cNvSpPr/>
          <p:nvPr/>
        </p:nvSpPr>
        <p:spPr>
          <a:xfrm>
            <a:off x="1774825" y="1827213"/>
            <a:ext cx="864235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本文通过对见风使舵、媚上欺下的警官奥楚蔑洛夫这个沙皇专制统治的忠实走狗的刻画，巧妙地揭露了俄国警察制度的反动和虚伪，批判了它反人民的实质，揭露了沙皇统治的黑暗。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1746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31747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1749" name="Picture 2" descr="http://p0.so.qhmsg.com/bdr/_240_/t0116ee690449e411ff.jpg"/>
          <p:cNvPicPr>
            <a:picLocks noChangeAspect="1"/>
          </p:cNvPicPr>
          <p:nvPr/>
        </p:nvPicPr>
        <p:blipFill>
          <a:blip r:embed="rId2"/>
          <a:srcRect l="4820" t="6454" r="8173" b="8397"/>
          <a:stretch>
            <a:fillRect/>
          </a:stretch>
        </p:blipFill>
        <p:spPr>
          <a:xfrm>
            <a:off x="8658225" y="4941888"/>
            <a:ext cx="1679575" cy="151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9"/>
          <p:cNvSpPr/>
          <p:nvPr/>
        </p:nvSpPr>
        <p:spPr>
          <a:xfrm>
            <a:off x="1782763" y="1989138"/>
            <a:ext cx="8634412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文章最后写道奥楚蔑洛夫“裹紧大衣，穿过市场的广场径自走了”，请设想一下奥楚蔑洛夫离开广场后去了哪里？要求设计的情节符合人物的性格特征。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770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32771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2773" name="Picture 9" descr="http://p5.so.qhimgs1.com/bdr/_240_/t0130a3bf071559479b.jpg"/>
          <p:cNvPicPr>
            <a:picLocks noChangeAspect="1"/>
          </p:cNvPicPr>
          <p:nvPr/>
        </p:nvPicPr>
        <p:blipFill>
          <a:blip r:embed="rId2"/>
          <a:srcRect r="-6173"/>
          <a:stretch>
            <a:fillRect/>
          </a:stretch>
        </p:blipFill>
        <p:spPr>
          <a:xfrm>
            <a:off x="9034463" y="471646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89113" y="981075"/>
            <a:ext cx="8628062" cy="4569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继续去别的地方搜刮民脂民膏。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又遇见了一起类似狗咬人的案件，又做出了相同的处理，或者处理得更圆滑了。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去找普洛诃尔套近乎。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去将军家邀功请赏，在此之前到首饰店索要一些金银珠宝，一并送给将军。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“买”一只小狗送给将军的哥哥。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去赫留金工作的首饰店寻点儿麻烦。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4" name="Picture 9" descr="http://p5.so.qhimgs1.com/bdr/_240_/t0130a3bf071559479b.jpg"/>
          <p:cNvPicPr>
            <a:picLocks noChangeAspect="1"/>
          </p:cNvPicPr>
          <p:nvPr/>
        </p:nvPicPr>
        <p:blipFill>
          <a:blip r:embed="rId1"/>
          <a:srcRect r="-6173"/>
          <a:stretch>
            <a:fillRect/>
          </a:stretch>
        </p:blipFill>
        <p:spPr>
          <a:xfrm>
            <a:off x="9034463" y="4716463"/>
            <a:ext cx="1274762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12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9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6146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766888" y="1638300"/>
            <a:ext cx="8640762" cy="3553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避役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俗称变色龙，蜥蜴亚目避役科爬行类，产于东半球，主要树栖。特征为体色能变化。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马达加斯加东北部哈拉岛的热带雨林里的变色龙从鼻尖到尾部总长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毫米，成年后的躯干长度仅有指甲盖大小，可能是迄今为止世界上最小的变色龙 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组合 3"/>
          <p:cNvGrpSpPr/>
          <p:nvPr/>
        </p:nvGrpSpPr>
        <p:grpSpPr>
          <a:xfrm>
            <a:off x="2692400" y="549275"/>
            <a:ext cx="6807200" cy="5623388"/>
            <a:chOff x="1167871" y="548680"/>
            <a:chExt cx="6808258" cy="5624210"/>
          </a:xfrm>
        </p:grpSpPr>
        <p:pic>
          <p:nvPicPr>
            <p:cNvPr id="23554" name="Picture 2" descr="http://cache1.bioon.com/trends/UploadFiles/201103/20110315120545554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7871" y="548680"/>
              <a:ext cx="6808258" cy="51125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1" name="矩形 2"/>
            <p:cNvSpPr/>
            <p:nvPr/>
          </p:nvSpPr>
          <p:spPr>
            <a:xfrm>
              <a:off x="3449738" y="5589240"/>
              <a:ext cx="2224751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米勒变色龙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2"/>
          <p:cNvGrpSpPr/>
          <p:nvPr/>
        </p:nvGrpSpPr>
        <p:grpSpPr>
          <a:xfrm>
            <a:off x="2139950" y="622300"/>
            <a:ext cx="7912100" cy="5461000"/>
            <a:chOff x="260573" y="622201"/>
            <a:chExt cx="7911827" cy="5461219"/>
          </a:xfrm>
        </p:grpSpPr>
        <p:pic>
          <p:nvPicPr>
            <p:cNvPr id="24578" name="Picture 2" descr="http://cache1.bioon.com/trends/UploadFiles/201103/20110315120545477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573" y="622201"/>
              <a:ext cx="7272808" cy="54612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95" name="矩形 1"/>
            <p:cNvSpPr/>
            <p:nvPr/>
          </p:nvSpPr>
          <p:spPr>
            <a:xfrm>
              <a:off x="7596336" y="3371831"/>
              <a:ext cx="576064" cy="25534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三角变色龙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组合 2"/>
          <p:cNvGrpSpPr/>
          <p:nvPr/>
        </p:nvGrpSpPr>
        <p:grpSpPr>
          <a:xfrm>
            <a:off x="2452688" y="504825"/>
            <a:ext cx="7286625" cy="5912103"/>
            <a:chOff x="929036" y="342904"/>
            <a:chExt cx="7285928" cy="5910837"/>
          </a:xfrm>
        </p:grpSpPr>
        <p:pic>
          <p:nvPicPr>
            <p:cNvPr id="25602" name="Picture 2" descr="http://cache1.bioon.com/trends/UploadFiles/201103/20110315120545276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9036" y="342904"/>
              <a:ext cx="7285928" cy="54710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9" name="矩形 1"/>
            <p:cNvSpPr/>
            <p:nvPr/>
          </p:nvSpPr>
          <p:spPr>
            <a:xfrm>
              <a:off x="3449738" y="5670301"/>
              <a:ext cx="2224192" cy="5834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喷点变色龙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5" name="Picture 11" descr="http://news.66wz.com/pic/003/003/159/00300315953_5146684f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27306" y="1475729"/>
            <a:ext cx="3301174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2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0243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Rectangle 14"/>
          <p:cNvSpPr/>
          <p:nvPr/>
        </p:nvSpPr>
        <p:spPr>
          <a:xfrm>
            <a:off x="1774825" y="1636713"/>
            <a:ext cx="8632825" cy="3322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契诃夫（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1860—1904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），俄国短篇小说家。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契诃夫是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世纪末俄国批判现实主义作家，世界三大短篇小说大师之一（其余两位是：欧亨利、莫泊桑），代表作品有：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装在套子里的人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小公务员之死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变色龙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126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背景资料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Rectangle 14"/>
          <p:cNvSpPr/>
          <p:nvPr/>
        </p:nvSpPr>
        <p:spPr>
          <a:xfrm>
            <a:off x="1774825" y="1441450"/>
            <a:ext cx="8632825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变色龙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写于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1884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年，当时马克思主义与俄国工人阶级革命运动刚刚兴起，革命浪潮冲击着沙皇的专制统治。为了强化反动统治，他们豢养了一批媚上欺下看风使舵的走狗，为其镇压革命运动服务。本文中的警官奥楚蔑洛夫就是沙皇专制警察统治的化身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2290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8"/>
          <p:cNvSpPr txBox="1"/>
          <p:nvPr/>
        </p:nvSpPr>
        <p:spPr>
          <a:xfrm>
            <a:off x="2495550" y="1709738"/>
            <a:ext cx="7916863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胚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子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坎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肩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讹 诈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恐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吓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畜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生     猪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崽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2459038" y="1878013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pēi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8202613" y="1878013"/>
            <a:ext cx="1422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 zhà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2800" y="3543300"/>
            <a:ext cx="6438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hè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1925" y="35433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04288" y="35433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zǎi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5240338" y="1878013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kǎn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2455</Words>
  <Application>WPS 演示</Application>
  <PresentationFormat>宽屏</PresentationFormat>
  <Paragraphs>219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楷体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lenovo</cp:lastModifiedBy>
  <cp:revision>2</cp:revision>
  <dcterms:created xsi:type="dcterms:W3CDTF">2018-07-26T02:28:00Z</dcterms:created>
  <dcterms:modified xsi:type="dcterms:W3CDTF">2018-07-26T02:31:03Z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