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E1D19D3-0517-4941-8184-B833A27E60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2577DDE-539B-4B32-8CD5-0324E0D4F7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97E0822-1E7D-4D7B-8DDF-89B5EE65AD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EAB88-0287-4A6B-8083-60279A75D812}" type="datetimeFigureOut">
              <a:rPr lang="zh-CN" altLang="en-US" smtClean="0"/>
              <a:t>2018/6/24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72B9F80-7BBF-48A5-BFA2-4501CCB754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22953C0-9CC2-48EF-9BCB-F3CBD2850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3C4D3-932A-4B76-98EC-2C90425DCD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2976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AD9F9E6-AED6-47FF-80AB-FDF444F621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10ABDB9-240D-452D-9EC5-553D10AE73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3A26079-5016-45C8-AA54-471A4C7580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EAB88-0287-4A6B-8083-60279A75D812}" type="datetimeFigureOut">
              <a:rPr lang="zh-CN" altLang="en-US" smtClean="0"/>
              <a:t>2018/6/24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C92F1D7-897F-4032-B434-8F2BD56C48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5535616-C437-4C8C-A6F0-DA59BE9BDE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3C4D3-932A-4B76-98EC-2C90425DCD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98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8D45CF0-5F14-495F-A2B4-3E436A5FEA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7ECE5AF-7659-4662-970C-A5ECE6D489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5B78375-2883-46A1-A200-09D1841FF3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EAB88-0287-4A6B-8083-60279A75D812}" type="datetimeFigureOut">
              <a:rPr lang="zh-CN" altLang="en-US" smtClean="0"/>
              <a:t>2018/6/24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5DAD4CD-0B0F-42E8-89A7-F29B7E41BF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6C702B9-EA91-416C-9E18-EF127E0AB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3C4D3-932A-4B76-98EC-2C90425DCD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4282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DDFA5F5-4364-4B3A-BE49-6508416A55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8E23F6-3793-4FD0-B08E-957E4B3219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C56400D-23B5-46C9-955B-32064B2FAD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EAB88-0287-4A6B-8083-60279A75D812}" type="datetimeFigureOut">
              <a:rPr lang="zh-CN" altLang="en-US" smtClean="0"/>
              <a:t>2018/6/24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D5F8214-829F-4CB3-8260-629E710A75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4129633-7227-4227-96BE-2842294472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3C4D3-932A-4B76-98EC-2C90425DCD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29501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989D24-5ECA-4816-B66B-A053662C2E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DB17908-4959-4A5D-87DE-E85694D9CE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08F354-CF7F-42C0-860A-D276A37621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EAB88-0287-4A6B-8083-60279A75D812}" type="datetimeFigureOut">
              <a:rPr lang="zh-CN" altLang="en-US" smtClean="0"/>
              <a:t>2018/6/24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EDA307E-FF6E-48DE-A126-0383FA9194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5178D64-FF41-4480-B9CA-EC78FA082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3C4D3-932A-4B76-98EC-2C90425DCD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035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29146C6-9B56-4DBC-9EF3-3F00D9E406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A4234B0-D8F3-487E-9792-95BBB74F39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F0F2DD3-428F-4E98-BA56-28305E8C08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9ED3FF8-9E5B-4146-AAE1-A9E01834A4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EAB88-0287-4A6B-8083-60279A75D812}" type="datetimeFigureOut">
              <a:rPr lang="zh-CN" altLang="en-US" smtClean="0"/>
              <a:t>2018/6/24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5F7BE15-E796-4100-B6A7-6BD6208BE4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2F6F49C-77F7-426D-A07A-B7BB77BEB0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3C4D3-932A-4B76-98EC-2C90425DCD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093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E910BE7-8C24-4630-B3AE-BDEEA3B1AC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34CDEE6-15E3-4D07-AFF3-B17939CEA6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18E3319-AC53-40DC-8FAA-D567F45BF9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52C7EF6-F57F-4284-AB4C-FE8F7F17A1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B15C1342-7C20-4A79-A7FB-EED726C4AD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6E3A94FC-5867-48E2-B3B7-1B33918BDB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EAB88-0287-4A6B-8083-60279A75D812}" type="datetimeFigureOut">
              <a:rPr lang="zh-CN" altLang="en-US" smtClean="0"/>
              <a:t>2018/6/24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7380517-3CFF-4DB8-BD5C-0EDB0CCF51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754CC1F-E14E-4737-825D-73483BA2EA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3C4D3-932A-4B76-98EC-2C90425DCD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1724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1E6833C-9582-45F0-86D5-F9C36CBC77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FA85589-7B26-4663-A4C1-C34D71B89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EAB88-0287-4A6B-8083-60279A75D812}" type="datetimeFigureOut">
              <a:rPr lang="zh-CN" altLang="en-US" smtClean="0"/>
              <a:t>2018/6/24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87463E1-F0C9-4993-8198-555D306270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BA40901-9670-4F1F-9276-28E1CD4DAF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3C4D3-932A-4B76-98EC-2C90425DCD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611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4798AA5-7954-4217-B96B-6AABE159D8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EAB88-0287-4A6B-8083-60279A75D812}" type="datetimeFigureOut">
              <a:rPr lang="zh-CN" altLang="en-US" smtClean="0"/>
              <a:t>2018/6/24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EBDF669-0791-4128-8A51-B27304FA55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8475E01-DE7D-4A0B-BA83-6AEEC681B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3C4D3-932A-4B76-98EC-2C90425DCD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22284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E188F92-576E-4B11-AB23-926B3402C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CCD4DCD-31B2-4A6F-8DF4-98C079184D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188FC52-234F-4E0F-994D-295467304D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3336A4E-0D3E-41E1-8957-4F7DE30BC8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EAB88-0287-4A6B-8083-60279A75D812}" type="datetimeFigureOut">
              <a:rPr lang="zh-CN" altLang="en-US" smtClean="0"/>
              <a:t>2018/6/24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73E4A74-320A-4582-B330-E2B76394F7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4EA8373-EED0-4D1D-9F13-3F6F50ED6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3C4D3-932A-4B76-98EC-2C90425DCD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4598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F1B0285-7EBA-4C90-BCFC-F38D95617B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924F2C3-02D5-4688-B11C-8A81C129BA4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1F96983-4CE1-4D22-AEC1-CE6CC21358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9A82DEC-A191-4BC9-BBE6-9FAF5E1202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EAB88-0287-4A6B-8083-60279A75D812}" type="datetimeFigureOut">
              <a:rPr lang="zh-CN" altLang="en-US" smtClean="0"/>
              <a:t>2018/6/24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E06D04F-9A29-450B-9284-4C2AB0592F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074374C-D577-4D40-8CB3-E645D2303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3C4D3-932A-4B76-98EC-2C90425DCD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1560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0B4E4C0-962D-4D04-BDFB-BF9619E30E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8432C71-AC34-4864-B126-B1E9D67ADB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02EA3A5-DD3F-47FE-8CA0-5A9340FA8F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6EAB88-0287-4A6B-8083-60279A75D812}" type="datetimeFigureOut">
              <a:rPr lang="zh-CN" altLang="en-US" smtClean="0"/>
              <a:t>2018/6/24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1BC1B6C-3F71-4CED-9603-F78A201B96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858C923-A8E8-4DE4-B070-624E715ABA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C3C4D3-932A-4B76-98EC-2C90425DCD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1946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BDE83A-CB53-4051-806C-7EB4AB42A7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71480" y="593888"/>
            <a:ext cx="3324521" cy="5033913"/>
          </a:xfrm>
        </p:spPr>
        <p:txBody>
          <a:bodyPr vert="eaVert">
            <a:normAutofit/>
          </a:bodyPr>
          <a:lstStyle/>
          <a:p>
            <a:pPr algn="l"/>
            <a:r>
              <a:rPr lang="zh-CN" altLang="en-US" sz="9800" dirty="0">
                <a:latin typeface="黑体" panose="02010609060101010101" pitchFamily="49" charset="-122"/>
                <a:ea typeface="黑体" panose="02010609060101010101" pitchFamily="49" charset="-122"/>
              </a:rPr>
              <a:t>孔乙己</a:t>
            </a:r>
            <a:br>
              <a:rPr lang="en-US" altLang="zh-CN" dirty="0"/>
            </a:br>
            <a:endParaRPr lang="zh-CN" altLang="en-US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13D4C57-7733-41AE-A14F-423A6CB720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66888" y="405353"/>
            <a:ext cx="1112361" cy="5910605"/>
          </a:xfrm>
        </p:spPr>
        <p:txBody>
          <a:bodyPr vert="eaVert">
            <a:normAutofit/>
          </a:bodyPr>
          <a:lstStyle/>
          <a:p>
            <a:r>
              <a:rPr lang="zh-CN" altLang="en-US" dirty="0">
                <a:latin typeface="华文新魏" panose="02010800040101010101" pitchFamily="2" charset="-122"/>
                <a:ea typeface="华文新魏" panose="02010800040101010101" pitchFamily="2" charset="-122"/>
              </a:rPr>
              <a:t>执教：成都教科院附属学校 岳国忠</a:t>
            </a:r>
            <a:endParaRPr lang="en-US" altLang="zh-CN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EED3101-C8A5-4A14-80AC-6FBFA1AF98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4433" y="70701"/>
            <a:ext cx="3990679" cy="6716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0490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41AEE32-470E-4E96-8B72-20D8248FF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8598"/>
            <a:ext cx="10515600" cy="1325563"/>
          </a:xfrm>
        </p:spPr>
        <p:txBody>
          <a:bodyPr>
            <a:normAutofit/>
          </a:bodyPr>
          <a:lstStyle/>
          <a:p>
            <a:r>
              <a:rPr lang="en-US" altLang="zh-CN" sz="2800" b="1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800" b="1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“个体生存” 与“社会时代”   意义</a:t>
            </a:r>
            <a:r>
              <a:rPr lang="zh-CN" altLang="en-US" sz="2800" b="1" u="sng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en-US" sz="2800" u="sng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C7B5AAC-DD53-4A99-8B39-3BD2937374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5396" y="2014161"/>
            <a:ext cx="10515600" cy="4351338"/>
          </a:xfrm>
        </p:spPr>
        <p:txBody>
          <a:bodyPr/>
          <a:lstStyle/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en-US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短衣帮</a:t>
            </a:r>
            <a:r>
              <a:rPr lang="zh-CN" altLang="en-US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与</a:t>
            </a:r>
            <a:r>
              <a:rPr lang="zh-CN" altLang="en-US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长衫</a:t>
            </a:r>
            <a:r>
              <a:rPr lang="zh-CN" altLang="en-US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en-US" altLang="zh-CN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endParaRPr lang="zh-CN" altLang="zh-CN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“站喝”与“坐喝”</a:t>
            </a:r>
            <a:r>
              <a:rPr lang="en-US" altLang="zh-CN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—— </a:t>
            </a: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“四文钱”与“</a:t>
            </a:r>
            <a:r>
              <a:rPr lang="zh-CN" altLang="en-US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十几</a:t>
            </a:r>
            <a:r>
              <a:rPr lang="zh-CN" altLang="zh-CN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文钱”</a:t>
            </a:r>
            <a:r>
              <a:rPr lang="en-US" altLang="zh-CN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“被</a:t>
            </a:r>
            <a:r>
              <a:rPr lang="zh-CN" altLang="en-US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zh-CN" altLang="zh-CN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打”与“打</a:t>
            </a:r>
            <a:r>
              <a:rPr lang="zh-CN" altLang="en-US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zh-CN" altLang="zh-CN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en-US" altLang="zh-CN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endParaRPr lang="zh-CN" altLang="zh-CN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8137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1A048F5-CA32-4B6A-82BC-139F0BA8C1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37328"/>
            <a:ext cx="10515600" cy="1153360"/>
          </a:xfrm>
        </p:spPr>
        <p:txBody>
          <a:bodyPr/>
          <a:lstStyle/>
          <a:p>
            <a:r>
              <a:rPr lang="zh-CN" altLang="zh-CN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《孔乙己》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C2E137F-0D21-4FD3-B80A-6FE1280DCE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400050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它是这样的一篇小说：</a:t>
            </a:r>
            <a:endParaRPr lang="zh-CN" altLang="zh-CN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00050" algn="just">
              <a:lnSpc>
                <a:spcPct val="150000"/>
              </a:lnSpc>
            </a:pPr>
            <a:r>
              <a:rPr lang="zh-CN" altLang="zh-CN" kern="100" dirty="0">
                <a:solidFill>
                  <a:srgbClr val="FF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鲁迅</a:t>
            </a:r>
            <a:r>
              <a:rPr lang="zh-CN" altLang="zh-CN" kern="100" dirty="0"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曾说，这是他最喜欢的自己的短篇小说。</a:t>
            </a:r>
            <a:endParaRPr lang="zh-CN" altLang="zh-CN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000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FF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莫言</a:t>
            </a:r>
            <a:r>
              <a:rPr lang="zh-CN" altLang="zh-CN" kern="100" dirty="0"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愿意用自己全部的作品，换取鲁迅先生的一篇短篇小说</a:t>
            </a:r>
            <a:r>
              <a:rPr lang="zh-CN" altLang="en-US" kern="100" dirty="0"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352336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9B093CA-C497-447A-A60C-0947C8A3B7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一、初读有所见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D404255-E234-42BA-8911-7BAC8D0CE1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889" y="1825625"/>
            <a:ext cx="11010507" cy="4351338"/>
          </a:xfrm>
        </p:spPr>
        <p:txBody>
          <a:bodyPr/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读完全文，作者在文中介绍的孔乙己，是一个怎样的人？</a:t>
            </a:r>
            <a:endParaRPr lang="en-US" altLang="zh-CN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你觉得孔乙己还是一个</a:t>
            </a:r>
            <a:r>
              <a:rPr lang="zh-CN" altLang="zh-CN" sz="3600" kern="100" dirty="0"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使人 </a:t>
            </a:r>
            <a:r>
              <a:rPr lang="en-US" altLang="zh-CN" sz="3600" u="sng" kern="100" dirty="0"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kern="100" dirty="0"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的孔乙己</a:t>
            </a:r>
            <a:r>
              <a:rPr lang="zh-CN" altLang="zh-CN" kern="100" dirty="0"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kern="100" dirty="0">
              <a:latin typeface="Calibri" panose="020F0502020204030204" pitchFamily="34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endParaRPr lang="en-US" altLang="zh-CN" kern="100" dirty="0">
              <a:latin typeface="楷体" panose="02010609060101010101" pitchFamily="49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3.</a:t>
            </a:r>
            <a:r>
              <a:rPr lang="zh-CN" altLang="zh-CN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思考：</a:t>
            </a:r>
            <a:r>
              <a:rPr lang="zh-CN" altLang="zh-CN" kern="100" dirty="0"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孔乙己一生，何以至此？</a:t>
            </a:r>
            <a:endParaRPr lang="zh-CN" altLang="zh-CN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1570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F39C443-9431-4CF9-8DEF-3CFDF70B4C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1155" y="2488675"/>
            <a:ext cx="10288571" cy="509047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kern="100" dirty="0"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zh-CN" altLang="en-US" sz="40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一）</a:t>
            </a:r>
            <a:r>
              <a:rPr lang="zh-CN" altLang="zh-CN" sz="40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“站”</a:t>
            </a:r>
            <a:r>
              <a:rPr lang="zh-CN" altLang="en-US" sz="40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zh-CN" altLang="zh-CN" sz="40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“坐”</a:t>
            </a:r>
            <a:r>
              <a:rPr lang="en-US" altLang="zh-CN" sz="40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40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生命</a:t>
            </a:r>
            <a:r>
              <a:rPr lang="zh-CN" altLang="en-US" sz="40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b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54F666A-89D0-49F9-8400-8964236C90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1155" y="2846895"/>
            <a:ext cx="9892644" cy="3330068"/>
          </a:xfrm>
        </p:spPr>
        <p:txBody>
          <a:bodyPr/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endParaRPr lang="en-US" altLang="zh-CN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自然段中，“</a:t>
            </a:r>
            <a:r>
              <a:rPr lang="zh-CN" altLang="zh-CN" kern="100" dirty="0"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孔乙己是站着喝酒而穿长衫的唯一的人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”，纵观孔乙己在酒店喝酒的经历，他只有“站着”喝酒的</a:t>
            </a:r>
            <a:r>
              <a:rPr lang="zh-CN" altLang="en-US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经历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么？</a:t>
            </a:r>
          </a:p>
          <a:p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634643A-5DB7-4A3D-9AAF-40FBAAAB8E18}"/>
              </a:ext>
            </a:extLst>
          </p:cNvPr>
          <p:cNvSpPr txBox="1"/>
          <p:nvPr/>
        </p:nvSpPr>
        <p:spPr>
          <a:xfrm>
            <a:off x="3780148" y="867266"/>
            <a:ext cx="39498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二、再读有所思</a:t>
            </a:r>
          </a:p>
        </p:txBody>
      </p:sp>
    </p:spTree>
    <p:extLst>
      <p:ext uri="{BB962C8B-B14F-4D97-AF65-F5344CB8AC3E}">
        <p14:creationId xmlns:p14="http://schemas.microsoft.com/office/powerpoint/2010/main" val="7976240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346307B-68BA-4794-A116-4A34B52973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237" y="1420926"/>
            <a:ext cx="10515600" cy="3895791"/>
          </a:xfrm>
        </p:spPr>
        <p:txBody>
          <a:bodyPr>
            <a:noAutofit/>
          </a:bodyPr>
          <a:lstStyle/>
          <a:p>
            <a:pPr indent="133350">
              <a:lnSpc>
                <a:spcPct val="150000"/>
              </a:lnSpc>
              <a:spcAft>
                <a:spcPts val="0"/>
              </a:spcAft>
            </a:pPr>
            <a:r>
              <a:rPr lang="en-US" altLang="zh-CN" sz="36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1.</a:t>
            </a:r>
            <a:r>
              <a:rPr lang="zh-CN" altLang="zh-CN" sz="2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孔乙己是如何实现从“</a:t>
            </a:r>
            <a:r>
              <a:rPr lang="zh-CN" altLang="zh-CN" sz="28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站着喝酒</a:t>
            </a:r>
            <a:r>
              <a:rPr lang="zh-CN" altLang="zh-CN" sz="2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”到“</a:t>
            </a:r>
            <a:r>
              <a:rPr lang="zh-CN" altLang="zh-CN" sz="28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坐着喝酒</a:t>
            </a:r>
            <a:r>
              <a:rPr lang="zh-CN" altLang="zh-CN" sz="2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”的人生转折的呢？</a:t>
            </a:r>
            <a:br>
              <a:rPr lang="en-US" altLang="zh-CN" sz="2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6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z="2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其间发生了哪些事？</a:t>
            </a:r>
            <a:r>
              <a:rPr lang="zh-CN" altLang="en-US" sz="2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快速阅读</a:t>
            </a:r>
            <a:r>
              <a:rPr lang="en-US" altLang="zh-CN" sz="2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4-11</a:t>
            </a:r>
            <a:r>
              <a:rPr lang="zh-CN" altLang="en-US" sz="2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自然段，概括事件。</a:t>
            </a:r>
            <a:br>
              <a:rPr lang="en-US" altLang="zh-CN" sz="2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最关键的是什么“事”？</a:t>
            </a:r>
            <a:br>
              <a:rPr lang="zh-CN" altLang="zh-CN" sz="28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endParaRPr lang="zh-CN" altLang="en-US" sz="28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83638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2F92902-52C2-4DB1-9AB5-0B45A8545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7584" y="1508289"/>
            <a:ext cx="10656216" cy="3610466"/>
          </a:xfrm>
        </p:spPr>
        <p:txBody>
          <a:bodyPr/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你觉得孔乙己到店，</a:t>
            </a:r>
            <a:r>
              <a:rPr lang="zh-CN" altLang="en-US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只是来喝酒么？为什么？</a:t>
            </a:r>
            <a:endParaRPr lang="en-US" altLang="zh-CN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endParaRPr lang="zh-CN" altLang="zh-CN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829349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F64AB6B-0F3B-4395-BCD6-AD4E34C846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5475" y="1131216"/>
            <a:ext cx="9770097" cy="933254"/>
          </a:xfrm>
        </p:spPr>
        <p:txBody>
          <a:bodyPr>
            <a:normAutofit fontScale="90000"/>
          </a:bodyPr>
          <a:lstStyle/>
          <a:p>
            <a:r>
              <a:rPr lang="zh-CN" altLang="en-US" kern="100" dirty="0"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zh-CN" altLang="zh-CN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zh-CN" altLang="en-US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zh-CN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“长衫”脏</a:t>
            </a:r>
            <a:r>
              <a:rPr lang="zh-CN" altLang="en-US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且</a:t>
            </a:r>
            <a:r>
              <a:rPr lang="zh-CN" altLang="zh-CN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破</a:t>
            </a:r>
            <a:r>
              <a:rPr lang="en-US" altLang="zh-CN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人生</a:t>
            </a:r>
            <a:r>
              <a:rPr lang="zh-CN" altLang="en-US" u="sng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b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3CB1AAF-53A3-4AA5-8C02-6C99757FA8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9303" y="2281287"/>
            <a:ext cx="10684497" cy="3895676"/>
          </a:xfrm>
        </p:spPr>
        <p:txBody>
          <a:bodyPr/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人物性格</a:t>
            </a:r>
            <a:r>
              <a:rPr lang="zh-CN" altLang="en-US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、命运遭遇</a:t>
            </a:r>
            <a:r>
              <a:rPr lang="zh-CN" altLang="zh-CN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，除了</a:t>
            </a:r>
            <a:r>
              <a:rPr lang="zh-CN" altLang="en-US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人物</a:t>
            </a:r>
            <a:r>
              <a:rPr lang="zh-CN" altLang="zh-CN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自身因素之外，还与其生存的时代背景紧密相关。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请结合本文孔乙己“</a:t>
            </a:r>
            <a:r>
              <a:rPr lang="zh-CN" altLang="en-US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读过书、未进学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”这一事实，分析其</a:t>
            </a:r>
            <a:r>
              <a:rPr lang="zh-CN" altLang="zh-CN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个性特点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及</a:t>
            </a:r>
            <a:r>
              <a:rPr lang="zh-CN" altLang="zh-CN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时代特点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en-US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“读过书</a:t>
            </a:r>
            <a:r>
              <a:rPr lang="zh-CN" altLang="zh-CN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”，在孔乙己身上</a:t>
            </a:r>
            <a:r>
              <a:rPr lang="zh-CN" altLang="en-US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有哪些</a:t>
            </a:r>
            <a:r>
              <a:rPr lang="zh-CN" altLang="zh-CN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具体体现</a:t>
            </a:r>
            <a:r>
              <a:rPr lang="zh-CN" altLang="en-US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en-US" altLang="zh-CN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endParaRPr lang="zh-CN" altLang="zh-CN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418090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>
            <a:extLst>
              <a:ext uri="{FF2B5EF4-FFF2-40B4-BE49-F238E27FC236}">
                <a16:creationId xmlns:a16="http://schemas.microsoft.com/office/drawing/2014/main" id="{A5F415FC-8742-49B8-938F-915BD3E1FA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9917" y="1470580"/>
            <a:ext cx="10919382" cy="3091991"/>
          </a:xfrm>
        </p:spPr>
        <p:txBody>
          <a:bodyPr/>
          <a:lstStyle/>
          <a:p>
            <a:pPr algn="l"/>
            <a:endParaRPr lang="en-US" altLang="zh-CN" sz="36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l"/>
            <a:r>
              <a:rPr lang="en-US" altLang="zh-CN" sz="2800" kern="100" dirty="0">
                <a:solidFill>
                  <a:prstClr val="black"/>
                </a:solidFill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1.</a:t>
            </a:r>
            <a:r>
              <a:rPr lang="zh-CN" altLang="zh-CN" sz="2800" kern="100" dirty="0">
                <a:solidFill>
                  <a:prstClr val="black"/>
                </a:solidFill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“长衫”</a:t>
            </a:r>
            <a:r>
              <a:rPr lang="zh-CN" altLang="en-US" sz="2800" kern="100" dirty="0">
                <a:solidFill>
                  <a:prstClr val="black"/>
                </a:solidFill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kern="100" dirty="0">
                <a:solidFill>
                  <a:prstClr val="black"/>
                </a:solidFill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这一“物</a:t>
            </a:r>
            <a:r>
              <a:rPr lang="zh-CN" altLang="en-US" sz="2800" kern="100" dirty="0">
                <a:solidFill>
                  <a:prstClr val="black"/>
                </a:solidFill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件</a:t>
            </a:r>
            <a:r>
              <a:rPr lang="zh-CN" altLang="zh-CN" sz="2800" kern="100" dirty="0">
                <a:solidFill>
                  <a:prstClr val="black"/>
                </a:solidFill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en-US" sz="2800" kern="100" dirty="0">
                <a:solidFill>
                  <a:prstClr val="black"/>
                </a:solidFill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zh-CN" sz="2800" kern="100" dirty="0">
                <a:solidFill>
                  <a:prstClr val="black"/>
                </a:solidFill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孔乙己</a:t>
            </a:r>
            <a:r>
              <a:rPr lang="zh-CN" altLang="en-US" sz="2800" kern="100" dirty="0">
                <a:solidFill>
                  <a:prstClr val="black"/>
                </a:solidFill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的生命中，有哪些作用？</a:t>
            </a:r>
            <a:endParaRPr lang="en-US" altLang="zh-CN" sz="2800" kern="100" dirty="0">
              <a:solidFill>
                <a:prstClr val="black"/>
              </a:solidFill>
              <a:latin typeface="Calibri" panose="020F050202020403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/>
            <a:endParaRPr lang="zh-CN" altLang="zh-CN" sz="36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021246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1E3BA5A-D071-49D6-B942-B480379670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3571" y="970960"/>
            <a:ext cx="10590229" cy="1423447"/>
          </a:xfrm>
        </p:spPr>
        <p:txBody>
          <a:bodyPr>
            <a:noAutofit/>
          </a:bodyPr>
          <a:lstStyle/>
          <a:p>
            <a:pPr lvl="0">
              <a:lnSpc>
                <a:spcPct val="150000"/>
              </a:lnSpc>
              <a:tabLst>
                <a:tab pos="1809750" algn="l"/>
              </a:tabLst>
            </a:pPr>
            <a:r>
              <a:rPr lang="en-US" altLang="zh-CN" sz="2800" kern="100" dirty="0">
                <a:solidFill>
                  <a:prstClr val="black"/>
                </a:solidFill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zh-CN" sz="2800" kern="100" dirty="0">
                <a:solidFill>
                  <a:prstClr val="black"/>
                </a:solidFill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语言：“之乎也者”与“省略号”</a:t>
            </a:r>
            <a:r>
              <a:rPr lang="en-US" altLang="zh-CN" sz="2800" kern="100" dirty="0">
                <a:solidFill>
                  <a:prstClr val="black"/>
                </a:solidFill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800" kern="100" dirty="0">
                <a:solidFill>
                  <a:prstClr val="black"/>
                </a:solidFill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灵魂</a:t>
            </a:r>
            <a:r>
              <a:rPr lang="zh-CN" altLang="en-US" sz="2800" u="sng" kern="100" dirty="0">
                <a:solidFill>
                  <a:srgbClr val="FF0000"/>
                </a:solidFill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？</a:t>
            </a:r>
            <a:br>
              <a:rPr lang="zh-CN" altLang="zh-CN" sz="2800" kern="100" dirty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800" kern="100" dirty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0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言为心声。孔乙己几次出场，言语中除了“之乎也者”，还有很多省略号。</a:t>
            </a:r>
            <a:r>
              <a:rPr lang="zh-CN" altLang="zh-CN" sz="2000" kern="100" dirty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请结合文本情境，揣摩人物当时的心理，分析人物的性格特点。 </a:t>
            </a:r>
            <a:br>
              <a:rPr lang="zh-CN" altLang="zh-CN" sz="2800" kern="100" dirty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endParaRPr lang="zh-CN" altLang="en-US" sz="28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234A20A-CB8D-4B7C-80ED-D8E5157ECE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3571" y="2705493"/>
            <a:ext cx="10590229" cy="3471470"/>
          </a:xfrm>
        </p:spPr>
        <p:txBody>
          <a:bodyPr>
            <a:normAutofit fontScale="70000" lnSpcReduction="20000"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段：</a:t>
            </a:r>
            <a:r>
              <a:rPr lang="zh-CN" altLang="zh-CN" kern="100" dirty="0"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你怎么这样凭空污人清白</a:t>
            </a:r>
            <a:r>
              <a:rPr lang="zh-CN" altLang="zh-CN" sz="2900" kern="100" dirty="0">
                <a:solidFill>
                  <a:srgbClr val="FF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</a:p>
          <a:p>
            <a:pPr indent="800100" algn="just">
              <a:lnSpc>
                <a:spcPct val="150000"/>
              </a:lnSpc>
              <a:spcAft>
                <a:spcPts val="0"/>
              </a:spcAft>
              <a:tabLst>
                <a:tab pos="1809750" algn="l"/>
              </a:tabLst>
            </a:pPr>
            <a:r>
              <a:rPr lang="zh-CN" altLang="zh-CN" kern="100" dirty="0"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窃书不能算偷，</a:t>
            </a:r>
            <a:r>
              <a:rPr lang="zh-CN" altLang="zh-CN" sz="2900" kern="100" dirty="0">
                <a:solidFill>
                  <a:srgbClr val="FF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kern="100" dirty="0"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窃书</a:t>
            </a:r>
            <a:r>
              <a:rPr lang="zh-CN" altLang="zh-CN" sz="2900" kern="100" dirty="0">
                <a:solidFill>
                  <a:srgbClr val="FF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kern="100" dirty="0"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读书人的事，能算偷么？</a:t>
            </a:r>
            <a:endParaRPr lang="zh-CN" altLang="zh-CN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段：</a:t>
            </a:r>
            <a:r>
              <a:rPr lang="zh-CN" altLang="zh-CN" kern="100" dirty="0"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他说，“读过书，</a:t>
            </a:r>
            <a:r>
              <a:rPr lang="zh-CN" altLang="zh-CN" sz="2900" kern="100" dirty="0">
                <a:solidFill>
                  <a:srgbClr val="FF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kern="100" dirty="0"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 我便考你一考。”</a:t>
            </a:r>
            <a:endParaRPr lang="zh-CN" altLang="zh-CN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8001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孔乙己等了很久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kern="100" dirty="0"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很恳切的说道，“不能写罢？</a:t>
            </a:r>
            <a:r>
              <a:rPr lang="zh-CN" altLang="zh-CN" sz="2900" kern="100" dirty="0">
                <a:solidFill>
                  <a:srgbClr val="FF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kern="100" dirty="0"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我教给你，记着！”</a:t>
            </a:r>
            <a:endParaRPr lang="zh-CN" altLang="zh-CN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段：</a:t>
            </a:r>
            <a:r>
              <a:rPr lang="zh-CN" altLang="zh-CN" kern="100" dirty="0"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孔乙己很颓唐的仰面答道，“这</a:t>
            </a:r>
            <a:r>
              <a:rPr lang="zh-CN" altLang="zh-CN" kern="100" dirty="0">
                <a:solidFill>
                  <a:srgbClr val="FF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kern="100" dirty="0"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下回还清罢。这一回是现钱，酒要好。”</a:t>
            </a:r>
            <a:endParaRPr lang="zh-CN" altLang="zh-CN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800100" algn="just">
              <a:lnSpc>
                <a:spcPct val="150000"/>
              </a:lnSpc>
              <a:spcAft>
                <a:spcPts val="0"/>
              </a:spcAft>
              <a:tabLst>
                <a:tab pos="2514600" algn="l"/>
                <a:tab pos="2705100" algn="l"/>
              </a:tabLst>
            </a:pPr>
            <a:r>
              <a:rPr lang="zh-CN" altLang="zh-CN" kern="100" dirty="0"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孔乙己低声说道，“跌断，跌，跌</a:t>
            </a:r>
            <a:r>
              <a:rPr lang="zh-CN" altLang="zh-CN" sz="2900" kern="100" dirty="0">
                <a:solidFill>
                  <a:srgbClr val="FF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kern="100" dirty="0"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en-US" altLang="zh-CN" kern="100" dirty="0"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	 </a:t>
            </a:r>
            <a:endParaRPr lang="zh-CN" altLang="zh-CN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069785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435</Words>
  <Application>Microsoft Office PowerPoint</Application>
  <PresentationFormat>宽屏</PresentationFormat>
  <Paragraphs>34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等线</vt:lpstr>
      <vt:lpstr>等线 Light</vt:lpstr>
      <vt:lpstr>黑体</vt:lpstr>
      <vt:lpstr>华文新魏</vt:lpstr>
      <vt:lpstr>楷体</vt:lpstr>
      <vt:lpstr>宋体</vt:lpstr>
      <vt:lpstr>Arial</vt:lpstr>
      <vt:lpstr>Calibri</vt:lpstr>
      <vt:lpstr>Times New Roman</vt:lpstr>
      <vt:lpstr>Office 主题​​</vt:lpstr>
      <vt:lpstr>孔乙己 </vt:lpstr>
      <vt:lpstr>《孔乙己》</vt:lpstr>
      <vt:lpstr>一、初读有所见</vt:lpstr>
      <vt:lpstr>（一）“站”与“坐”  生命？ </vt:lpstr>
      <vt:lpstr>  1.孔乙己是如何实现从“站着喝酒”到“坐着喝酒”的人生转折的呢？    其间发生了哪些事？快速阅读4-11自然段，概括事件。         最关键的是什么“事”？ </vt:lpstr>
      <vt:lpstr>PowerPoint 演示文稿</vt:lpstr>
      <vt:lpstr>（二）“长衫”脏且破  人生？ </vt:lpstr>
      <vt:lpstr>PowerPoint 演示文稿</vt:lpstr>
      <vt:lpstr>2.语言：“之乎也者”与“省略号”   灵魂？    言为心声。孔乙己几次出场，言语中除了“之乎也者”，还有很多省略号。请结合文本情境，揣摩人物当时的心理，分析人物的性格特点。  </vt:lpstr>
      <vt:lpstr>3.“个体生存” 与“社会时代”   意义？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孔乙己</dc:title>
  <dc:creator>yue pu</dc:creator>
  <cp:lastModifiedBy>123123123 qweaz123</cp:lastModifiedBy>
  <cp:revision>24</cp:revision>
  <dcterms:created xsi:type="dcterms:W3CDTF">2018-06-23T04:16:04Z</dcterms:created>
  <dcterms:modified xsi:type="dcterms:W3CDTF">2018-06-24T04:36:03Z</dcterms:modified>
</cp:coreProperties>
</file>