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17" r:id="rId3"/>
    <p:sldId id="305" r:id="rId4"/>
    <p:sldId id="308" r:id="rId5"/>
    <p:sldId id="307" r:id="rId6"/>
    <p:sldId id="306" r:id="rId7"/>
    <p:sldId id="298" r:id="rId8"/>
    <p:sldId id="299" r:id="rId9"/>
    <p:sldId id="300" r:id="rId10"/>
    <p:sldId id="330" r:id="rId11"/>
    <p:sldId id="333" r:id="rId13"/>
    <p:sldId id="331" r:id="rId14"/>
    <p:sldId id="334" r:id="rId15"/>
    <p:sldId id="332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09" r:id="rId28"/>
    <p:sldId id="304" r:id="rId29"/>
    <p:sldId id="310" r:id="rId30"/>
    <p:sldId id="31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5316" autoAdjust="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349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270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27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37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37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475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475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577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578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68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68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782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782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45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55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55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656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656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758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758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861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861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696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963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06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066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7168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6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2132856"/>
            <a:ext cx="576064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95736" y="692696"/>
            <a:ext cx="5073825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祖国啊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我亲爱的祖国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1556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赏析第一节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本节诗作者选取了哪些意象，作用是什么？</a:t>
            </a:r>
            <a:endParaRPr lang="zh-CN" altLang="en-US" dirty="0"/>
          </a:p>
        </p:txBody>
      </p:sp>
      <p:sp>
        <p:nvSpPr>
          <p:cNvPr id="119812" name="Text Box 4"/>
          <p:cNvSpPr txBox="1"/>
          <p:nvPr/>
        </p:nvSpPr>
        <p:spPr>
          <a:xfrm>
            <a:off x="928688" y="2500313"/>
            <a:ext cx="750093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C00000"/>
                </a:solidFill>
                <a:latin typeface="Arial" panose="020B0604020202020204" pitchFamily="34" charset="0"/>
              </a:rPr>
              <a:t>老水车  矿灯  稻穗  路基  驳船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rgbClr val="C00000"/>
                </a:solidFill>
                <a:latin typeface="Arial" panose="020B0604020202020204" pitchFamily="34" charset="0"/>
              </a:rPr>
              <a:t>表明祖国的落后、贫穷、灾难深重</a:t>
            </a:r>
            <a:endParaRPr lang="zh-CN" altLang="en-US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2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086725" cy="1857375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水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车、矿灯、稻穗、路基、驳船的前面，都有或长或短的修饰语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，这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些修饰语可以去掉吗？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90115" name="Rectangle 3"/>
          <p:cNvSpPr>
            <a:spLocks noGrp="1"/>
          </p:cNvSpPr>
          <p:nvPr>
            <p:ph idx="1"/>
          </p:nvPr>
        </p:nvSpPr>
        <p:spPr>
          <a:xfrm>
            <a:off x="685800" y="2276475"/>
            <a:ext cx="8062913" cy="38195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破旧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熏黑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干瘪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失修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等，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驳船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在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淤滩上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，显示出它们所受的苦难，给人贫困、落后的感觉；</a:t>
            </a:r>
            <a:endParaRPr lang="zh-CN" altLang="en-US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714375" y="4000500"/>
            <a:ext cx="8143875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</a:rPr>
              <a:t>五组意象前的修饰语，更突出祖国的落后、贫穷、灾难深重。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C00000"/>
                </a:solidFill>
              </a:rPr>
              <a:t>请找出本节中的动词，体会其作用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3600" dirty="0"/>
              <a:t>    形象地表现了祖国在漫长的历史岁月中艰难前行的情景。</a:t>
            </a:r>
            <a:endParaRPr lang="zh-CN" altLang="en-US" sz="3600" dirty="0"/>
          </a:p>
        </p:txBody>
      </p:sp>
    </p:spTree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赏析第二节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/>
              <a:t>1</a:t>
            </a:r>
            <a:r>
              <a:rPr lang="zh-CN" altLang="en-US" dirty="0"/>
              <a:t>、</a:t>
            </a:r>
            <a:r>
              <a:rPr lang="zh-CN" altLang="en-US" sz="3600" dirty="0"/>
              <a:t>本节选取了哪些意象？</a:t>
            </a:r>
            <a:endParaRPr lang="en-US" altLang="zh-CN" sz="3600"/>
          </a:p>
          <a:p>
            <a:pPr eaLnBrk="1" hangingPunct="1"/>
            <a:r>
              <a:rPr lang="en-US" altLang="zh-CN" sz="3600"/>
              <a:t>2</a:t>
            </a:r>
            <a:r>
              <a:rPr lang="zh-CN" altLang="en-US" sz="3600" dirty="0"/>
              <a:t>、第二节与第一节有着怎样的照应关系？</a:t>
            </a:r>
            <a:endParaRPr lang="en-US" altLang="zh-CN" sz="3600"/>
          </a:p>
          <a:p>
            <a:pPr eaLnBrk="1" hangingPunct="1"/>
            <a:r>
              <a:rPr lang="en-US" altLang="zh-CN" sz="3600"/>
              <a:t>3</a:t>
            </a:r>
            <a:r>
              <a:rPr lang="zh-CN" altLang="en-US" sz="3600" dirty="0"/>
              <a:t>、“是‘飞天’袖间千百年来未落到地面的花朵”这句是什么意思？</a:t>
            </a:r>
            <a:endParaRPr lang="zh-CN" altLang="en-US" sz="3600" dirty="0"/>
          </a:p>
        </p:txBody>
      </p:sp>
    </p:spTree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赏析第二节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本节选取了哪些意象？</a:t>
            </a:r>
            <a:endParaRPr lang="zh-CN" altLang="en-US" dirty="0"/>
          </a:p>
        </p:txBody>
      </p:sp>
      <p:sp>
        <p:nvSpPr>
          <p:cNvPr id="120836" name="Text Box 4"/>
          <p:cNvSpPr txBox="1"/>
          <p:nvPr/>
        </p:nvSpPr>
        <p:spPr>
          <a:xfrm>
            <a:off x="1311275" y="2771775"/>
            <a:ext cx="43322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贫穷 悲哀 希望 花朵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357188"/>
            <a:ext cx="8186738" cy="1214438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“是‘飞天’袖间千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百年来未落到地面的花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朵”这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句是什么意思？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63" name="Rectangle 3"/>
          <p:cNvSpPr>
            <a:spLocks noGrp="1"/>
          </p:cNvSpPr>
          <p:nvPr>
            <p:ph idx="1"/>
          </p:nvPr>
        </p:nvSpPr>
        <p:spPr>
          <a:xfrm>
            <a:off x="428625" y="2214563"/>
            <a:ext cx="8229600" cy="29289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4000">
                <a:solidFill>
                  <a:srgbClr val="C0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飞天”袖间的“花朵”，代表着对美好生活的祈愿；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“未落到地面”，代表祈愿还没有变成现实。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28679" name="Text Box 7"/>
          <p:cNvSpPr txBox="1"/>
          <p:nvPr/>
        </p:nvSpPr>
        <p:spPr>
          <a:xfrm>
            <a:off x="539750" y="5084763"/>
            <a:ext cx="83439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6600"/>
                </a:solidFill>
                <a:latin typeface="Arial" panose="020B0604020202020204" pitchFamily="34" charset="0"/>
              </a:rPr>
              <a:t>过渡，揭示祖国灾难虽重，理想却从未消失。</a:t>
            </a:r>
            <a:endParaRPr lang="zh-CN" altLang="en-US" sz="3200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FF0000"/>
                </a:solidFill>
              </a:rPr>
              <a:t>赏析第三节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500063" y="1143000"/>
            <a:ext cx="8186737" cy="51435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35000"/>
              </a:lnSpc>
            </a:pPr>
            <a:r>
              <a:rPr lang="en-US" altLang="zh-CN"/>
              <a:t>1</a:t>
            </a:r>
            <a:r>
              <a:rPr lang="zh-CN" altLang="en-US" dirty="0"/>
              <a:t>、本节选取了哪些意象？意象前面的修饰语和第一节有什么不同？</a:t>
            </a:r>
            <a:endParaRPr lang="en-US" altLang="zh-CN"/>
          </a:p>
          <a:p>
            <a:pPr eaLnBrk="1" hangingPunct="1">
              <a:lnSpc>
                <a:spcPct val="135000"/>
              </a:lnSpc>
            </a:pPr>
            <a:r>
              <a:rPr lang="en-US" altLang="zh-CN"/>
              <a:t>2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神话的蛛网里挣脱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的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理想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古莲的胚芽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挂着眼泪的笑涡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br>
              <a:rPr lang="zh-CN" altLang="en-US" dirty="0">
                <a:solidFill>
                  <a:srgbClr val="C00000"/>
                </a:solidFill>
              </a:rPr>
            </a:b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新刷出的雪白的起跑线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</a:rPr>
              <a:t>、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</a:rPr>
              <a:t>绯红的黎明正在喷薄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dirty="0"/>
              <a:t>这些意象有什么共同的意思？</a:t>
            </a:r>
            <a:endParaRPr lang="en-US" altLang="zh-CN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/>
          </p:cNvSpPr>
          <p:nvPr>
            <p:ph idx="1"/>
          </p:nvPr>
        </p:nvSpPr>
        <p:spPr>
          <a:xfrm>
            <a:off x="500063" y="642938"/>
            <a:ext cx="8186737" cy="56435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dirty="0"/>
              <a:t>本节选取了哪些意象？意象前面的修饰语和第一节有什么不同？</a:t>
            </a:r>
            <a:endParaRPr lang="zh-CN" altLang="en-US" dirty="0"/>
          </a:p>
        </p:txBody>
      </p:sp>
      <p:sp>
        <p:nvSpPr>
          <p:cNvPr id="121860" name="Text Box 4"/>
          <p:cNvSpPr txBox="1"/>
          <p:nvPr/>
        </p:nvSpPr>
        <p:spPr>
          <a:xfrm>
            <a:off x="857250" y="2965450"/>
            <a:ext cx="768032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理想 胚芽 笑涡 起跑线 黎明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贫穷落后 灾难深重           痛苦 悲哀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百废待举 蒸蒸日上           欢欣 热烈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1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4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25500"/>
            <a:ext cx="7772400" cy="332422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神话的蛛网里挣脱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理想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古莲的胚芽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挂着眼泪的笑涡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新刷出的雪白的起跑线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绯红的黎明正在喷薄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”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这些意象有什么共同的意思？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4211" name="Rectangle 3"/>
          <p:cNvSpPr>
            <a:spLocks noGrp="1"/>
          </p:cNvSpPr>
          <p:nvPr>
            <p:ph idx="1"/>
          </p:nvPr>
        </p:nvSpPr>
        <p:spPr>
          <a:xfrm>
            <a:off x="457200" y="4357688"/>
            <a:ext cx="8229600" cy="15192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祖国摆脱束缚、蒸蒸日上的状态。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31751" name="Text Box 8"/>
          <p:cNvSpPr txBox="1"/>
          <p:nvPr/>
        </p:nvSpPr>
        <p:spPr>
          <a:xfrm>
            <a:off x="808038" y="5051425"/>
            <a:ext cx="75279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选取五组意象，描绘祖国蒸蒸日上的状态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dirty="0">
                <a:solidFill>
                  <a:srgbClr val="C00000"/>
                </a:solidFill>
              </a:rPr>
              <a:t>赏析第四节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、本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节选取了哪些意象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、“十亿分之一”，为什么又是“九百六十万平方的总和”？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你以伤痕累累的乳房／喂养了迷惘的我、深思的我、沸腾的我”“伤痕累累的”可以删除吗？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、“那就从我的血肉之躯上／去取得</a:t>
            </a:r>
            <a:b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你的富饶，你的荣光，你的自由”这句该怎样理解？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568952" cy="424847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11560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疲惫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熏黑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隧洞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蜗行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干瘪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淤滩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勒进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挣脱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648" y="2780928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bèi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3848" y="2780928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3356992"/>
            <a:ext cx="62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3356992"/>
            <a:ext cx="648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933056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03848" y="3933056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3648" y="4437112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lēi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31840" y="4437112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zhèng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4048" y="2820299"/>
            <a:ext cx="388279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胚芽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笑涡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簇新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驳船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6136" y="2924944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pēi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8344" y="2924944"/>
            <a:ext cx="648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19388" y="3442971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12360" y="3429000"/>
            <a:ext cx="542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8144" y="4005064"/>
            <a:ext cx="591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2007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38031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236296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508104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20072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7584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1561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11561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483768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55577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843808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18762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62778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55576" y="1988840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本节选取了哪些意象？</a:t>
            </a:r>
            <a:endParaRPr lang="zh-CN" altLang="en-US" dirty="0"/>
          </a:p>
          <a:p>
            <a:pPr eaLnBrk="1" hangingPunct="1">
              <a:buNone/>
            </a:pPr>
            <a:endParaRPr lang="en-US" altLang="zh-CN"/>
          </a:p>
        </p:txBody>
      </p:sp>
      <p:sp>
        <p:nvSpPr>
          <p:cNvPr id="122884" name="Text Box 4"/>
          <p:cNvSpPr txBox="1"/>
          <p:nvPr/>
        </p:nvSpPr>
        <p:spPr>
          <a:xfrm>
            <a:off x="1384300" y="3059113"/>
            <a:ext cx="6932613" cy="1077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十亿分之一    九百六十万平方的总和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血肉之躯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571500"/>
            <a:ext cx="7772400" cy="145097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“十亿分之一”，为什么又是“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九百六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十万平方的总和”？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6259" name="Rectangle 3"/>
          <p:cNvSpPr>
            <a:spLocks noGrp="1"/>
          </p:cNvSpPr>
          <p:nvPr>
            <p:ph idx="1"/>
          </p:nvPr>
        </p:nvSpPr>
        <p:spPr>
          <a:xfrm>
            <a:off x="685800" y="2565400"/>
            <a:ext cx="8062913" cy="3530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</a:pPr>
            <a:r>
              <a:rPr lang="zh-CN" altLang="en-US" dirty="0">
                <a:ea typeface="楷体_GB2312" pitchFamily="49" charset="-122"/>
              </a:rPr>
              <a:t>    </a:t>
            </a:r>
            <a:r>
              <a:rPr lang="zh-CN" altLang="en-US" b="1" dirty="0">
                <a:ea typeface="楷体_GB2312" pitchFamily="49" charset="-122"/>
              </a:rPr>
              <a:t>从个体来说，我是祖国的“十亿分之一”，说明我是祖国的一分子；从使命来说，我要承担起振兴中华的重任，因而是“九百六十万平方的总和”，表明我和祖国融为一体。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392113" y="537368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685800" y="1112838"/>
            <a:ext cx="7772400" cy="1882775"/>
          </a:xfrm>
        </p:spPr>
        <p:txBody>
          <a:bodyPr vert="horz" wrap="square" lIns="91440" tIns="45720" rIns="91440" bIns="45720" anchor="ctr"/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你以伤痕累累的乳房／喂养了</a:t>
            </a:r>
            <a:b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迷惘的我、深思的我、沸腾的我”</a:t>
            </a:r>
            <a:b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“伤痕累累的”可以删除吗？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3" name="Rectangle 3"/>
          <p:cNvSpPr>
            <a:spLocks noGrp="1"/>
          </p:cNvSpPr>
          <p:nvPr>
            <p:ph idx="1"/>
          </p:nvPr>
        </p:nvSpPr>
        <p:spPr>
          <a:xfrm>
            <a:off x="1095375" y="3278188"/>
            <a:ext cx="7221538" cy="23828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dirty="0">
                <a:ea typeface="楷体_GB2312" pitchFamily="49" charset="-122"/>
              </a:rPr>
              <a:t>显示出祖国母亲所受的苦难。</a:t>
            </a:r>
            <a:endParaRPr lang="zh-CN" altLang="en-US" sz="4000" dirty="0"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85800" y="898525"/>
            <a:ext cx="7772400" cy="2314575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“那就从我的血肉之躯上／去取得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你的富饶，你的荣光，你的自由”这句该怎样理解？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307" name="Rectangle 3"/>
          <p:cNvSpPr>
            <a:spLocks noGrp="1"/>
          </p:cNvSpPr>
          <p:nvPr>
            <p:ph idx="1"/>
          </p:nvPr>
        </p:nvSpPr>
        <p:spPr>
          <a:xfrm>
            <a:off x="457200" y="3141663"/>
            <a:ext cx="8229600" cy="259238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你以伤痕累累的乳房喂养了我，那么，我要报答祖国母亲的养育之恩</a:t>
            </a:r>
            <a:r>
              <a:rPr lang="en-US" altLang="zh-CN" sz="4000" b="1">
                <a:solidFill>
                  <a:srgbClr val="C00000"/>
                </a:solidFill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C00000"/>
                </a:solidFill>
                <a:ea typeface="楷体_GB2312" pitchFamily="49" charset="-122"/>
              </a:rPr>
              <a:t>承担起振兴中华的重任。</a:t>
            </a:r>
            <a:endParaRPr lang="zh-CN" altLang="en-US" sz="40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447675" y="5268913"/>
            <a:ext cx="87518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我是祖国的一分子，我要承担振兴中华的重任。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25500"/>
            <a:ext cx="7772400" cy="166687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每节诗的后面都有一句共同的话：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祖国啊！</a:t>
            </a:r>
            <a:b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各节中的“祖国”有什么不同？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3907" name="Rectangle 3"/>
          <p:cNvSpPr>
            <a:spLocks noGrp="1"/>
          </p:cNvSpPr>
          <p:nvPr>
            <p:ph idx="1"/>
          </p:nvPr>
        </p:nvSpPr>
        <p:spPr>
          <a:xfrm>
            <a:off x="468313" y="2779713"/>
            <a:ext cx="8316912" cy="3097212"/>
          </a:xfrm>
        </p:spPr>
        <p:txBody>
          <a:bodyPr vert="horz" wrap="square" lIns="91440" tIns="45720" rIns="91440" bIns="45720" anchor="t"/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贫困的、多灾多难的祖国；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悲哀的、不懈追求的祖国；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希望的、正在中兴的祖国；　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养育了自己，决心为之献身的祖国。</a:t>
            </a: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6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390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3907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 descr="E:\花边21\思考\QQ截图201609010958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568952" cy="4392488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331640" y="2276872"/>
            <a:ext cx="7010381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这首诗是以第一人称写成的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怎样理解诗中的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“我”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诗中“我是你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或“我是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的句式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反复出现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将“我”与“你”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两者紧紧联系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在一起。“我”和祖国生死相依、血肉相连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的形象是和祖国的大形象熔铸在一起的。“我”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代表了要为祖国的繁荣富强而承担起重任的一代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他们和祖国一起从苦难中走过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在新的历史机遇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承担起了振兴中华的历史使命。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E:\花边21\思考\QQ截图20160901100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464495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123728" y="2204864"/>
            <a:ext cx="6120586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舒婷的诗往往在曲折委婉的抒情中表达真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挚的心声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这首诗在哪些地方体现了这一特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诗的第一节和第二节写祖国的过去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写的虽是贫穷和苦难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情感中却始终饱含着对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祖国的挚爱、依恋和赞颂。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E:\花边21\思考\QQ截图20160901100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464495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59632" y="1916832"/>
            <a:ext cx="6865982" cy="37312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如“我是你河边上破旧的老水车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数百年来纺着疲惫的歌”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老水车”这个形象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经历了漫长的岁月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虽然“疲惫”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持着顽强的生命力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下文的“矿灯”“稻穗”“路基”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“驳船”等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都是在艰难困苦中不屈不挠的形象。“我是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你祖祖辈辈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痛苦的希望啊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是‘飞天’袖间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千百年未落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到地面的花朵”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这几句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写的是中国人民屡受挫折却从不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泯灭希望。以上种种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都是对中华民族生生不息的民族精神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的赞颂。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1124744"/>
            <a:ext cx="835292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我是你雪被下古莲的胚芽”等三句都没有下句承接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留给了读者许多想象的空间。你能仿照示例为这些诗句添加一句相承接的话吗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我是干瘪的稻穗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滋养你被劳作压弯的身躯。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我是失修的路基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承载你的坎坷蜿蜒地前行。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我是你雪被下古莲的胚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我是你挂着眼泪的笑涡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我是新刷出的雪白的起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　　　　　　　　　　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3789040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萌发你冰封已久的生命力量。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涤荡你饱经风霜的苦楚。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等待在你裁判的哨声中飞跑。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5602" name="Picture 2" descr="E:\花边21\思考\68b8f4c09d5a4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136904" cy="403244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907704" y="256490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biě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干瘪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biē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瘪三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2800" b="1" dirty="0" err="1" smtClean="0">
                <a:latin typeface="+mj-ea"/>
                <a:ea typeface="+mj-ea"/>
              </a:rPr>
              <a:t>ā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纤维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2800" b="1" dirty="0" err="1" smtClean="0">
                <a:latin typeface="+mn-ea"/>
                <a:ea typeface="+mn-ea"/>
              </a:rPr>
              <a:t>à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纤绳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42930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30689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31409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0112" y="2636912"/>
            <a:ext cx="4572000" cy="13088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lēi(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勒进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lè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勒令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835696" y="2852936"/>
            <a:ext cx="45719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907704" y="4221088"/>
            <a:ext cx="45719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5508104" y="2924944"/>
            <a:ext cx="72008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31640" y="1988840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多音字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6625" name="Picture 1" descr="E:\花边21\思考\17d20e4199095f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992888" cy="469007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267744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熏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熏陶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醺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醉醺醺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薰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xūn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薰衣草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2080" y="350100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蜗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蜗牛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涡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旋涡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祸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huò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祸患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123728" y="2996952"/>
            <a:ext cx="14237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195736" y="3789040"/>
            <a:ext cx="72008" cy="136815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5292080" y="3789040"/>
            <a:ext cx="45719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字词知识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43608" y="1628800"/>
            <a:ext cx="2308645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簇新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累累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喷薄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荡气回肠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绯红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051720" y="1556792"/>
            <a:ext cx="47339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干而收缩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不丰满。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因分辨不清而不知所措。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全新、极新。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形容积累得多。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形容水涌起或太阳上升的样子。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形容文章、乐曲等十分动人。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鲜红</a:t>
            </a:r>
            <a:r>
              <a:rPr lang="zh-CN" altLang="en-US" sz="9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683568" y="1772816"/>
            <a:ext cx="7848872" cy="432048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作者作品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67544" y="1844824"/>
            <a:ext cx="8494633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,1952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年出生于福建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原名龚佩瑜。朦胧诗派的代表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人物之一。著有诗集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双桅船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会唱歌的鸢尾花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舒婷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顾城抒情诗选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散文集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。她的诗被译成多国文字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绍到西德、法国、美国、荷兰、日本、意大利、印度等国家。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是新时期以来最受青年欢迎的诗人之一。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395536" y="1700808"/>
            <a:ext cx="8496944" cy="367240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舒婷.jpg" descr="id:214749842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2200" y="4365104"/>
            <a:ext cx="2105824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1556792"/>
            <a:ext cx="7827784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题目采用呼告式语句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极富抒情色彩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采用反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复的修辞手法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强调了“我”对祖国的热爱之情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采用第一人称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便于抒发感情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我”代表了要为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祖国的繁荣富强而承担起重任的一代人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亲爱”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则是“我”对祖国的情感体现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啊”增强了感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情色彩。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556792"/>
            <a:ext cx="8280920" cy="417646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下载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97152"/>
            <a:ext cx="3019425" cy="1572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创作背景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11560" y="1446729"/>
            <a:ext cx="814037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本诗写于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1979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正值拨乱反正以后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国家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派欣欣向荣的景象。诗人曾亲身经历过风雨沧桑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与共和国有着共同的命运。面临新的历史时期和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新的挑战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我”将承担历史责任。本诗将“我”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的形象熔铸在祖国的大背景下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表达了一代人的心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611560" y="1556792"/>
            <a:ext cx="8208912" cy="396044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下载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97152"/>
            <a:ext cx="3352800" cy="1519436"/>
          </a:xfrm>
          <a:prstGeom prst="rect">
            <a:avLst/>
          </a:prstGeom>
          <a:ln w="88900" cap="sq" cmpd="thickThin">
            <a:solidFill>
              <a:srgbClr val="92D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赏析第一节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、本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节诗作者选取了哪些意象，作用是什么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、意象前面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都有或长或短的修饰语，这些修饰语可以去掉吗？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Char char="ß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请找出本节中的动词，体会其作用。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3001</Words>
  <Application>WPS 演示</Application>
  <PresentationFormat>全屏显示(4:3)</PresentationFormat>
  <Paragraphs>261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楷体</vt:lpstr>
      <vt:lpstr>Arial Unicode MS</vt:lpstr>
      <vt:lpstr>Calibri</vt:lpstr>
      <vt:lpstr>方正琥珀简体</vt:lpstr>
      <vt:lpstr>楷体_GB2312</vt:lpstr>
      <vt:lpstr>新宋体</vt:lpstr>
      <vt:lpstr>Wingdings 2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赏析第一节</vt:lpstr>
      <vt:lpstr>赏析第一节</vt:lpstr>
      <vt:lpstr>    水车、矿灯、稻穗、路基、驳船的前面，都有或长或短的修饰语，这些修饰语可以去掉吗？</vt:lpstr>
      <vt:lpstr>请找出本节中的动词，体会其作用</vt:lpstr>
      <vt:lpstr>赏析第二节</vt:lpstr>
      <vt:lpstr>赏析第二节</vt:lpstr>
      <vt:lpstr> “是‘飞天’袖间千百年来未落到地面的花朵”这句是什么意思？</vt:lpstr>
      <vt:lpstr>赏析第三节</vt:lpstr>
      <vt:lpstr>PowerPoint 演示文稿</vt:lpstr>
      <vt:lpstr> “神话的蛛网里挣脱”的“理想” “古莲的胚芽” “挂着眼泪的笑涡” “新刷出的雪白的起跑线” “绯红的黎明正在喷薄” 这些意象有什么共同的意思？</vt:lpstr>
      <vt:lpstr>赏析第四节</vt:lpstr>
      <vt:lpstr>PowerPoint 演示文稿</vt:lpstr>
      <vt:lpstr> “十亿分之一”，为什么又是“九百六十万平方的总和”？</vt:lpstr>
      <vt:lpstr>“你以伤痕累累的乳房／喂养了 迷惘的我、深思的我、沸腾的我” “伤痕累累的”可以删除吗？</vt:lpstr>
      <vt:lpstr>“那就从我的血肉之躯上／去取得 你的富饶，你的荣光，你的自由”这句该怎样理解？</vt:lpstr>
      <vt:lpstr>每节诗的后面都有一句共同的话： —— 祖国啊！ 各节中的“祖国”有什么不同？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lenovo</cp:lastModifiedBy>
  <cp:revision>3</cp:revision>
  <dcterms:created xsi:type="dcterms:W3CDTF">2015-11-21T07:20:00Z</dcterms:created>
  <dcterms:modified xsi:type="dcterms:W3CDTF">2018-10-23T08:27:40Z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