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7"/>
  </p:notesMasterIdLst>
  <p:sldIdLst>
    <p:sldId id="256" r:id="rId4"/>
    <p:sldId id="277" r:id="rId5"/>
    <p:sldId id="262" r:id="rId6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0BBFC-E223-456A-B810-53888E39F8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C87AB-E1D5-4777-8062-3C89EA998D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1FE7DA84-5865-40DB-A548-70D6B68844CE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www.czsx.com.cn</a:t>
            </a: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3032EA48-B838-4373-8858-7B3A3A1CDB39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www.czsx.com.cn</a:t>
            </a:r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C27BD7EA-C48D-4EE1-8E65-35993ECBFB96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smtClean="0"/>
              <a:t>www.czsx.com.cn</a:t>
            </a:r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5E5158AC-BC62-4799-95C3-9E2EAA182A0E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</p:spPr>
        <p:txBody>
          <a:bodyPr/>
          <a:lstStyle/>
          <a:p>
            <a:r>
              <a:rPr lang="zh-CN" altLang="en-US" smtClean="0"/>
              <a:t>巩固定义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576767D-A573-4A33-BBDD-32CD61FC5C8C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2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26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9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26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3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oleObject" Target="../embeddings/oleObject2.bin"/><Relationship Id="rId16" Type="http://schemas.openxmlformats.org/officeDocument/2006/relationships/notesSlide" Target="../notesSlides/notesSlide2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7.bin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14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2.bin"/><Relationship Id="rId3" Type="http://schemas.openxmlformats.org/officeDocument/2006/relationships/oleObject" Target="../embeddings/oleObject11.bin"/><Relationship Id="rId2" Type="http://schemas.openxmlformats.org/officeDocument/2006/relationships/oleObject" Target="../embeddings/oleObject10.bin"/><Relationship Id="rId16" Type="http://schemas.openxmlformats.org/officeDocument/2006/relationships/notesSlide" Target="../notesSlides/notesSlide3.xml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16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15.bin"/><Relationship Id="rId1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4.e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3.emf"/><Relationship Id="rId1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1811338" y="2136775"/>
          <a:ext cx="2614612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62788800" imgH="21031200" progId="Equation.DSMT4">
                  <p:embed/>
                </p:oleObj>
              </mc:Choice>
              <mc:Fallback>
                <p:oleObj name="Equation" r:id="rId1" imgW="62788800" imgH="21031200" progId="Equation.DSMT4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1338" y="2136775"/>
                        <a:ext cx="2614612" cy="876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692275" y="3086100"/>
            <a:ext cx="6696075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方程两边都乘以</a:t>
            </a:r>
            <a:r>
              <a:rPr lang="en-US" altLang="zh-CN" sz="2800"/>
              <a:t>2</a:t>
            </a:r>
            <a:r>
              <a:rPr lang="en-US" altLang="zh-CN" sz="2800" i="1"/>
              <a:t>x</a:t>
            </a:r>
            <a:r>
              <a:rPr lang="zh-CN" altLang="en-US" sz="2800">
                <a:latin typeface="宋体" panose="02010600030101010101" pitchFamily="2" charset="-122"/>
              </a:rPr>
              <a:t>，约去分母得，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800"/>
              <a:t>17 600</a:t>
            </a:r>
            <a:r>
              <a:rPr lang="en-US" altLang="zh-CN" sz="2800">
                <a:latin typeface="宋体" panose="02010600030101010101" pitchFamily="2" charset="-122"/>
              </a:rPr>
              <a:t>-</a:t>
            </a:r>
            <a:r>
              <a:rPr lang="en-US" altLang="zh-CN" sz="2800"/>
              <a:t>16 000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8</a:t>
            </a:r>
            <a:r>
              <a:rPr lang="en-US" altLang="zh-CN" sz="2800" i="1"/>
              <a:t>x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解得 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200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</a:endParaRP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42888" y="1593850"/>
            <a:ext cx="74914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2800">
                <a:latin typeface="宋体" panose="02010600030101010101" pitchFamily="2" charset="-122"/>
              </a:rPr>
              <a:t>设第一次购进</a:t>
            </a:r>
            <a:r>
              <a:rPr lang="en-US" altLang="zh-CN" sz="2800" i="1"/>
              <a:t>x</a:t>
            </a:r>
            <a:r>
              <a:rPr lang="zh-CN" altLang="en-US" sz="2800">
                <a:latin typeface="宋体" panose="02010600030101010101" pitchFamily="2" charset="-122"/>
              </a:rPr>
              <a:t>件衬衫，由题意</a:t>
            </a:r>
            <a:r>
              <a:rPr lang="zh-CN" altLang="en-US" sz="2800"/>
              <a:t>得，</a:t>
            </a:r>
            <a:endParaRPr lang="zh-CN" altLang="en-US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952500" y="4714875"/>
            <a:ext cx="8293100" cy="15573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检验：</a:t>
            </a:r>
            <a:r>
              <a:rPr lang="zh-CN" altLang="en-US" sz="2800">
                <a:latin typeface="宋体" panose="02010600030101010101" pitchFamily="2" charset="-122"/>
              </a:rPr>
              <a:t>当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200</a:t>
            </a:r>
            <a:r>
              <a:rPr lang="zh-CN" altLang="en-US" sz="2800">
                <a:latin typeface="宋体" panose="02010600030101010101" pitchFamily="2" charset="-122"/>
              </a:rPr>
              <a:t>时，</a:t>
            </a:r>
            <a:r>
              <a:rPr lang="en-US" altLang="zh-CN" sz="2800"/>
              <a:t>2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400</a:t>
            </a:r>
            <a:r>
              <a:rPr lang="en-US" altLang="zh-CN" sz="2800">
                <a:latin typeface="宋体" panose="02010600030101010101" pitchFamily="2" charset="-122"/>
              </a:rPr>
              <a:t>≠</a:t>
            </a:r>
            <a:r>
              <a:rPr lang="en-US" altLang="zh-CN" sz="2800"/>
              <a:t>0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所以，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200</a:t>
            </a:r>
            <a:r>
              <a:rPr lang="zh-CN" altLang="en-US" sz="2800">
                <a:latin typeface="宋体" panose="02010600030101010101" pitchFamily="2" charset="-122"/>
              </a:rPr>
              <a:t>是原分式方程的解，且符合题意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答：</a:t>
            </a:r>
            <a:r>
              <a:rPr lang="zh-CN" altLang="en-US" sz="2800">
                <a:latin typeface="宋体" panose="02010600030101010101" pitchFamily="2" charset="-122"/>
              </a:rPr>
              <a:t>第一次购进</a:t>
            </a:r>
            <a:r>
              <a:rPr lang="en-US" altLang="zh-CN" sz="2800"/>
              <a:t>200</a:t>
            </a:r>
            <a:r>
              <a:rPr lang="zh-CN" altLang="en-US" sz="2800">
                <a:latin typeface="宋体" panose="02010600030101010101" pitchFamily="2" charset="-122"/>
              </a:rPr>
              <a:t>件衬衫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152400" y="914400"/>
            <a:ext cx="6550025" cy="584200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latin typeface="宋体" panose="02010600030101010101" pitchFamily="2" charset="-122"/>
              </a:rPr>
              <a:t>列分式方程解实际问题的步骤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2"/>
          <p:cNvSpPr txBox="1">
            <a:spLocks noChangeArrowheads="1"/>
          </p:cNvSpPr>
          <p:nvPr/>
        </p:nvSpPr>
        <p:spPr bwMode="auto">
          <a:xfrm>
            <a:off x="129310" y="990600"/>
            <a:ext cx="8746836" cy="3600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 eaLnBrk="0" hangingPunct="0">
              <a:spcBef>
                <a:spcPct val="50000"/>
              </a:spcBef>
            </a:pPr>
            <a:endParaRPr kumimoji="1" lang="en-US" altLang="zh-CN" sz="2400" dirty="0"/>
          </a:p>
          <a:p>
            <a:pPr marL="457200" indent="-457200" eaLnBrk="0" hangingPunct="0">
              <a:spcBef>
                <a:spcPct val="50000"/>
              </a:spcBef>
            </a:pPr>
            <a:r>
              <a:rPr kumimoji="1" lang="en-US" altLang="zh-CN" sz="3600" dirty="0"/>
              <a:t>1. </a:t>
            </a:r>
            <a:r>
              <a:rPr kumimoji="1" lang="zh-CN" altLang="en-US" sz="2800" dirty="0"/>
              <a:t>下列方程中属于分式方程的有（  </a:t>
            </a:r>
            <a:r>
              <a:rPr kumimoji="1" lang="zh-CN" altLang="en-US" sz="2800" dirty="0" smtClean="0"/>
              <a:t>         </a:t>
            </a:r>
            <a:r>
              <a:rPr kumimoji="1" lang="zh-CN" altLang="en-US" sz="2800" dirty="0"/>
              <a:t>）</a:t>
            </a:r>
            <a:r>
              <a:rPr kumimoji="1" lang="zh-CN" altLang="en-GB" sz="2800" dirty="0"/>
              <a:t>;</a:t>
            </a:r>
            <a:endParaRPr kumimoji="1" lang="zh-CN" altLang="en-GB" sz="2800" dirty="0"/>
          </a:p>
          <a:p>
            <a:pPr marL="457200" indent="-457200" eaLnBrk="0" hangingPunct="0">
              <a:spcBef>
                <a:spcPct val="50000"/>
              </a:spcBef>
            </a:pPr>
            <a:r>
              <a:rPr kumimoji="1" lang="zh-CN" altLang="en-GB" sz="2800" dirty="0"/>
              <a:t>属于一元分式方程的有（               ）.</a:t>
            </a:r>
            <a:endParaRPr kumimoji="1" lang="en-US" altLang="zh-CN" sz="2800" dirty="0"/>
          </a:p>
          <a:p>
            <a:pPr marL="457200" indent="-457200" eaLnBrk="0" hangingPunct="0">
              <a:spcBef>
                <a:spcPct val="50000"/>
              </a:spcBef>
            </a:pPr>
            <a:r>
              <a:rPr kumimoji="1" lang="en-US" altLang="zh-CN" dirty="0"/>
              <a:t>   </a:t>
            </a:r>
            <a:r>
              <a:rPr kumimoji="1" lang="en-US" altLang="zh-CN" dirty="0">
                <a:latin typeface="宋体" panose="02010600030101010101" pitchFamily="2" charset="-122"/>
              </a:rPr>
              <a:t>①                            ②                </a:t>
            </a:r>
            <a:endParaRPr kumimoji="1" lang="en-US" altLang="zh-CN" dirty="0">
              <a:latin typeface="宋体" panose="02010600030101010101" pitchFamily="2" charset="-122"/>
            </a:endParaRPr>
          </a:p>
          <a:p>
            <a:pPr marL="457200" indent="-457200" eaLnBrk="0" hangingPunct="0">
              <a:spcBef>
                <a:spcPct val="50000"/>
              </a:spcBef>
            </a:pPr>
            <a:endParaRPr kumimoji="1" lang="en-US" altLang="zh-CN" dirty="0">
              <a:latin typeface="宋体" panose="02010600030101010101" pitchFamily="2" charset="-122"/>
            </a:endParaRPr>
          </a:p>
          <a:p>
            <a:pPr marL="457200" indent="-457200" eaLnBrk="0" hangingPunct="0">
              <a:spcBef>
                <a:spcPct val="50000"/>
              </a:spcBef>
            </a:pPr>
            <a:r>
              <a:rPr kumimoji="1" lang="en-US" altLang="zh-CN" dirty="0">
                <a:latin typeface="宋体" panose="02010600030101010101" pitchFamily="2" charset="-122"/>
              </a:rPr>
              <a:t> ③                             ④</a:t>
            </a:r>
            <a:r>
              <a:rPr kumimoji="1" lang="en-US" altLang="zh-CN" dirty="0"/>
              <a:t>       </a:t>
            </a:r>
            <a:r>
              <a:rPr kumimoji="1" lang="en-GB" altLang="zh-CN" sz="3600" dirty="0"/>
              <a:t>x</a:t>
            </a:r>
            <a:r>
              <a:rPr kumimoji="1" lang="en-GB" altLang="zh-CN" sz="3600" baseline="30000" dirty="0"/>
              <a:t>2</a:t>
            </a:r>
            <a:r>
              <a:rPr kumimoji="1" lang="en-GB" altLang="zh-CN" sz="3600" dirty="0"/>
              <a:t> +2x-1=0</a:t>
            </a:r>
            <a:endParaRPr kumimoji="1"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469890" y="1696720"/>
            <a:ext cx="1371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① ③</a:t>
            </a:r>
            <a:endParaRPr kumimoji="1"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4388168" y="2416810"/>
            <a:ext cx="838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endParaRPr kumimoji="1"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295400" y="2895600"/>
          <a:ext cx="20161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21336000" imgH="9448800" progId="Equation.DSMT4">
                  <p:embed/>
                </p:oleObj>
              </mc:Choice>
              <mc:Fallback>
                <p:oleObj name="Equation" r:id="rId1" imgW="21336000" imgH="9448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5400" y="2895600"/>
                        <a:ext cx="2016125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655127" y="2806556"/>
          <a:ext cx="2592388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3" imgW="30175200" imgH="9448800" progId="Equation.DSMT4">
                  <p:embed/>
                </p:oleObj>
              </mc:Choice>
              <mc:Fallback>
                <p:oleObj name="Equation" r:id="rId3" imgW="30175200" imgH="94488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5127" y="2806556"/>
                        <a:ext cx="2592388" cy="10810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1143000" y="4038600"/>
          <a:ext cx="216058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5" imgW="14935200" imgH="10058400" progId="Equation.DSMT4">
                  <p:embed/>
                </p:oleObj>
              </mc:Choice>
              <mc:Fallback>
                <p:oleObj name="Equation" r:id="rId5" imgW="14935200" imgH="100584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000" y="4038600"/>
                        <a:ext cx="2160588" cy="1152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228600" y="914400"/>
            <a:ext cx="30718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</a:rPr>
              <a:t>尝试应用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 build="p"/>
      <p:bldP spid="58372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69913" y="1619250"/>
            <a:ext cx="8366125" cy="337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如果关于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的方程         无解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则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m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的值等于（   ）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A.-3      B.-2      C.-1      D.3</a:t>
            </a:r>
            <a:endParaRPr lang="en-US" altLang="zh-CN"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en-US" altLang="zh-CN" sz="24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altLang="zh-CN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选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方程的两边都乘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(x-3),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得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2=x-3-m,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移项</a:t>
            </a:r>
            <a:endParaRPr lang="zh-CN" altLang="en-US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并合并同类项得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,x=5+m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，由于方程无解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此时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x=3,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即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5+m=3,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∴m=-2.</a:t>
            </a:r>
            <a:endParaRPr lang="en-US" altLang="zh-CN" sz="2400">
              <a:solidFill>
                <a:srgbClr val="FF0000"/>
              </a:solidFill>
            </a:endParaRPr>
          </a:p>
        </p:txBody>
      </p:sp>
      <p:graphicFrame>
        <p:nvGraphicFramePr>
          <p:cNvPr id="7170" name="Object 15"/>
          <p:cNvGraphicFramePr>
            <a:graphicFrameLocks noChangeAspect="1"/>
          </p:cNvGraphicFramePr>
          <p:nvPr/>
        </p:nvGraphicFramePr>
        <p:xfrm>
          <a:off x="3389313" y="1501775"/>
          <a:ext cx="1193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994410" imgH="505460" progId="Equation.DSMT4">
                  <p:embed/>
                </p:oleObj>
              </mc:Choice>
              <mc:Fallback>
                <p:oleObj name="Equation" r:id="rId1" imgW="994410" imgH="505460" progId="Equation.DSMT4">
                  <p:embed/>
                  <p:pic>
                    <p:nvPicPr>
                      <p:cNvPr id="0" name="Object 1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89313" y="1501775"/>
                        <a:ext cx="11938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714375" y="928688"/>
            <a:ext cx="5822950" cy="1149350"/>
            <a:chOff x="1014" y="905"/>
            <a:chExt cx="2706" cy="501"/>
          </a:xfrm>
        </p:grpSpPr>
        <p:sp>
          <p:nvSpPr>
            <p:cNvPr id="847874" name="Text Box 2"/>
            <p:cNvSpPr txBox="1">
              <a:spLocks noChangeArrowheads="1"/>
            </p:cNvSpPr>
            <p:nvPr/>
          </p:nvSpPr>
          <p:spPr bwMode="auto">
            <a:xfrm>
              <a:off x="1014" y="1063"/>
              <a:ext cx="1186" cy="2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kumimoji="1" lang="en-US" altLang="zh-CN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3</a:t>
              </a:r>
              <a:r>
                <a:rPr kumimoji="1" lang="zh-CN" altLang="en-US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、解方程： </a:t>
              </a:r>
              <a:endPara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endParaRPr>
            </a:p>
          </p:txBody>
        </p:sp>
        <p:graphicFrame>
          <p:nvGraphicFramePr>
            <p:cNvPr id="8195" name="Object 3"/>
            <p:cNvGraphicFramePr>
              <a:graphicFrameLocks noChangeAspect="1"/>
            </p:cNvGraphicFramePr>
            <p:nvPr/>
          </p:nvGraphicFramePr>
          <p:xfrm>
            <a:off x="2143" y="905"/>
            <a:ext cx="1577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3" name="Equation" r:id="rId1" imgW="23774400" imgH="7620000" progId="Equation.DSMT4">
                    <p:embed/>
                  </p:oleObj>
                </mc:Choice>
                <mc:Fallback>
                  <p:oleObj name="Equation" r:id="rId1" imgW="23774400" imgH="7620000" progId="Equation.DSMT4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143" y="905"/>
                          <a:ext cx="1577" cy="50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47877" name="Rectangle 5"/>
          <p:cNvSpPr>
            <a:spLocks noChangeArrowheads="1"/>
          </p:cNvSpPr>
          <p:nvPr/>
        </p:nvSpPr>
        <p:spPr bwMode="auto">
          <a:xfrm>
            <a:off x="1403350" y="3068638"/>
            <a:ext cx="52879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得： （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－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+2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+1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=4</a:t>
            </a:r>
            <a:endParaRPr kumimoji="1"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47878" name="Rectangle 6"/>
          <p:cNvSpPr>
            <a:spLocks noChangeArrowheads="1"/>
          </p:cNvSpPr>
          <p:nvPr/>
        </p:nvSpPr>
        <p:spPr bwMode="auto">
          <a:xfrm>
            <a:off x="1835150" y="5589588"/>
            <a:ext cx="30210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∴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原方程无解 </a:t>
            </a:r>
            <a:endParaRPr kumimoji="1"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47879" name="Rectangle 7"/>
          <p:cNvSpPr>
            <a:spLocks noChangeArrowheads="1"/>
          </p:cNvSpPr>
          <p:nvPr/>
        </p:nvSpPr>
        <p:spPr bwMode="auto">
          <a:xfrm>
            <a:off x="3203575" y="3716338"/>
            <a:ext cx="12303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∴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=1</a:t>
            </a:r>
            <a:endParaRPr kumimoji="1" lang="en-US" altLang="zh-CN" sz="32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47880" name="Rectangle 8"/>
          <p:cNvSpPr>
            <a:spLocks noChangeArrowheads="1"/>
          </p:cNvSpPr>
          <p:nvPr/>
        </p:nvSpPr>
        <p:spPr bwMode="auto">
          <a:xfrm>
            <a:off x="1042988" y="4292600"/>
            <a:ext cx="7197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检验：当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=1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时，（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+1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）（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－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=0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，</a:t>
            </a:r>
            <a:endParaRPr kumimoji="1"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47881" name="Rectangle 9"/>
          <p:cNvSpPr>
            <a:spLocks noChangeArrowheads="1"/>
          </p:cNvSpPr>
          <p:nvPr/>
        </p:nvSpPr>
        <p:spPr bwMode="auto">
          <a:xfrm>
            <a:off x="1979613" y="4941888"/>
            <a:ext cx="4494212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所以</a:t>
            </a:r>
            <a:r>
              <a:rPr kumimoji="1" lang="en-US" altLang="zh-CN" sz="3200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x</a:t>
            </a:r>
            <a:r>
              <a:rPr kumimoji="1"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=1</a:t>
            </a:r>
            <a:r>
              <a:rPr kumimoji="1"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不是原方程的根</a:t>
            </a:r>
            <a:endParaRPr kumimoji="1"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468313" y="2349500"/>
            <a:ext cx="8345487" cy="701675"/>
            <a:chOff x="295" y="1389"/>
            <a:chExt cx="5257" cy="442"/>
          </a:xfrm>
        </p:grpSpPr>
        <p:sp>
          <p:nvSpPr>
            <p:cNvPr id="847876" name="Text Box 4"/>
            <p:cNvSpPr txBox="1">
              <a:spLocks noChangeArrowheads="1"/>
            </p:cNvSpPr>
            <p:nvPr/>
          </p:nvSpPr>
          <p:spPr bwMode="auto">
            <a:xfrm>
              <a:off x="295" y="1389"/>
              <a:ext cx="5040" cy="4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kumimoji="1"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解：</a:t>
              </a:r>
              <a:r>
                <a:rPr kumimoji="1" lang="zh-CN" altLang="en-US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方程两边都乘以最简公分母</a:t>
              </a:r>
              <a:endPara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endParaRPr>
            </a:p>
          </p:txBody>
        </p:sp>
        <p:graphicFrame>
          <p:nvGraphicFramePr>
            <p:cNvPr id="8194" name="Object 2"/>
            <p:cNvGraphicFramePr>
              <a:graphicFrameLocks noChangeAspect="1"/>
            </p:cNvGraphicFramePr>
            <p:nvPr/>
          </p:nvGraphicFramePr>
          <p:xfrm>
            <a:off x="3923" y="1434"/>
            <a:ext cx="1629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" name="公式" r:id="rId3" imgW="20421600" imgH="4876800" progId="Equation.3">
                    <p:embed/>
                  </p:oleObj>
                </mc:Choice>
                <mc:Fallback>
                  <p:oleObj name="公式" r:id="rId3" imgW="20421600" imgH="4876800" progId="Equation.3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923" y="1434"/>
                          <a:ext cx="1629" cy="38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877" grpId="0"/>
      <p:bldP spid="847878" grpId="0"/>
      <p:bldP spid="847879" grpId="0"/>
      <p:bldP spid="847880" grpId="0"/>
      <p:bldP spid="8478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8"/>
          <p:cNvSpPr txBox="1">
            <a:spLocks noChangeArrowheads="1"/>
          </p:cNvSpPr>
          <p:nvPr/>
        </p:nvSpPr>
        <p:spPr bwMode="auto">
          <a:xfrm>
            <a:off x="280988" y="1628775"/>
            <a:ext cx="8939212" cy="24066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、　商场用</a:t>
            </a:r>
            <a:r>
              <a:rPr lang="en-US" altLang="zh-CN" sz="3200">
                <a:solidFill>
                  <a:srgbClr val="FF0000"/>
                </a:solidFill>
              </a:rPr>
              <a:t>50 000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元从外地采购回一批</a:t>
            </a:r>
            <a:r>
              <a:rPr lang="en-US" altLang="zh-CN" sz="3200">
                <a:solidFill>
                  <a:srgbClr val="FF0000"/>
                </a:solidFill>
              </a:rPr>
              <a:t>T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恤</a:t>
            </a:r>
            <a:endParaRPr lang="en-US" altLang="zh-CN" sz="3200">
              <a:solidFill>
                <a:srgbClr val="FF0000"/>
              </a:solidFill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衫，由于销路好，商场又紧急调拨</a:t>
            </a:r>
            <a:r>
              <a:rPr lang="en-US" altLang="zh-CN" sz="3200">
                <a:solidFill>
                  <a:srgbClr val="FF0000"/>
                </a:solidFill>
              </a:rPr>
              <a:t>18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>
                <a:solidFill>
                  <a:srgbClr val="FF0000"/>
                </a:solidFill>
              </a:rPr>
              <a:t>6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万元采购回比上一次多两倍的</a:t>
            </a:r>
            <a:r>
              <a:rPr lang="en-US" altLang="zh-CN" sz="3200">
                <a:solidFill>
                  <a:srgbClr val="FF0000"/>
                </a:solidFill>
              </a:rPr>
              <a:t>T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恤衫，但第二次比第一次进价每件贵</a:t>
            </a:r>
            <a:r>
              <a:rPr lang="en-US" altLang="zh-CN" sz="3200">
                <a:solidFill>
                  <a:srgbClr val="FF0000"/>
                </a:solidFill>
              </a:rPr>
              <a:t>12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元．求第一次购进多少件</a:t>
            </a:r>
            <a:r>
              <a:rPr lang="en-US" altLang="zh-CN" sz="3200">
                <a:solidFill>
                  <a:srgbClr val="FF0000"/>
                </a:solidFill>
              </a:rPr>
              <a:t>T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恤衫</a:t>
            </a:r>
            <a:r>
              <a:rPr lang="zh-CN" altLang="en-US" sz="4800">
                <a:solidFill>
                  <a:srgbClr val="FF0000"/>
                </a:solidFill>
                <a:latin typeface="宋体" panose="02010600030101010101" pitchFamily="2" charset="-122"/>
              </a:rPr>
              <a:t>．</a:t>
            </a:r>
            <a:endParaRPr lang="zh-CN" altLang="en-US" sz="4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560513" y="3929063"/>
            <a:ext cx="7092950" cy="523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解得 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1 000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32778" name="Text Box 6"/>
          <p:cNvSpPr txBox="1">
            <a:spLocks noChangeArrowheads="1"/>
          </p:cNvSpPr>
          <p:nvPr/>
        </p:nvSpPr>
        <p:spPr bwMode="auto">
          <a:xfrm>
            <a:off x="1549400" y="4429125"/>
            <a:ext cx="8251825" cy="155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检验：</a:t>
            </a:r>
            <a:r>
              <a:rPr lang="zh-CN" altLang="en-US" sz="2800">
                <a:latin typeface="宋体" panose="02010600030101010101" pitchFamily="2" charset="-122"/>
              </a:rPr>
              <a:t>当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1 000</a:t>
            </a:r>
            <a:r>
              <a:rPr lang="zh-CN" altLang="en-US" sz="2800">
                <a:latin typeface="宋体" panose="02010600030101010101" pitchFamily="2" charset="-122"/>
              </a:rPr>
              <a:t>时，</a:t>
            </a:r>
            <a:r>
              <a:rPr lang="en-US" altLang="zh-CN" sz="2800"/>
              <a:t>3</a:t>
            </a:r>
            <a:r>
              <a:rPr lang="en-US" altLang="zh-CN" sz="2800" i="1"/>
              <a:t>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3 000</a:t>
            </a:r>
            <a:r>
              <a:rPr lang="en-US" altLang="zh-CN" sz="2800">
                <a:latin typeface="宋体" panose="02010600030101010101" pitchFamily="2" charset="-122"/>
              </a:rPr>
              <a:t>≠</a:t>
            </a:r>
            <a:r>
              <a:rPr lang="en-US" altLang="zh-CN" sz="2800"/>
              <a:t>0</a:t>
            </a:r>
            <a:r>
              <a:rPr lang="zh-CN" altLang="en-US" sz="2800">
                <a:latin typeface="宋体" panose="02010600030101010101" pitchFamily="2" charset="-122"/>
              </a:rPr>
              <a:t>，所以，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800" i="1"/>
              <a:t> x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1 000</a:t>
            </a:r>
            <a:r>
              <a:rPr lang="zh-CN" altLang="en-US" sz="2800">
                <a:latin typeface="宋体" panose="02010600030101010101" pitchFamily="2" charset="-122"/>
              </a:rPr>
              <a:t>是原分式方程的解，且符合题意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答：</a:t>
            </a:r>
            <a:r>
              <a:rPr lang="zh-CN" altLang="en-US" sz="2800">
                <a:latin typeface="宋体" panose="02010600030101010101" pitchFamily="2" charset="-122"/>
              </a:rPr>
              <a:t>第一次购进</a:t>
            </a:r>
            <a:r>
              <a:rPr lang="en-US" altLang="zh-CN" sz="2800"/>
              <a:t>1 000</a:t>
            </a:r>
            <a:r>
              <a:rPr lang="zh-CN" altLang="en-US" sz="2800">
                <a:latin typeface="宋体" panose="02010600030101010101" pitchFamily="2" charset="-122"/>
              </a:rPr>
              <a:t>件</a:t>
            </a:r>
            <a:r>
              <a:rPr lang="en-US" altLang="zh-CN" sz="2800"/>
              <a:t>T</a:t>
            </a:r>
            <a:r>
              <a:rPr lang="zh-CN" altLang="en-US" sz="2800">
                <a:latin typeface="宋体" panose="02010600030101010101" pitchFamily="2" charset="-122"/>
              </a:rPr>
              <a:t>恤衫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4800" y="1143000"/>
            <a:ext cx="7996238" cy="5238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、解：</a:t>
            </a:r>
            <a:r>
              <a:rPr lang="zh-CN" altLang="en-US" sz="2800">
                <a:latin typeface="宋体" panose="02010600030101010101" pitchFamily="2" charset="-122"/>
              </a:rPr>
              <a:t>设第一次购进</a:t>
            </a:r>
            <a:r>
              <a:rPr lang="en-US" altLang="zh-CN" sz="2800" i="1"/>
              <a:t>x </a:t>
            </a:r>
            <a:r>
              <a:rPr lang="zh-CN" altLang="en-US" sz="2800">
                <a:latin typeface="宋体" panose="02010600030101010101" pitchFamily="2" charset="-122"/>
              </a:rPr>
              <a:t>件</a:t>
            </a:r>
            <a:r>
              <a:rPr lang="en-US" altLang="zh-CN" sz="2800"/>
              <a:t>T</a:t>
            </a:r>
            <a:r>
              <a:rPr lang="zh-CN" altLang="en-US" sz="2800">
                <a:latin typeface="宋体" panose="02010600030101010101" pitchFamily="2" charset="-122"/>
              </a:rPr>
              <a:t>恤衫</a:t>
            </a:r>
            <a:r>
              <a:rPr lang="zh-CN" altLang="en-US" sz="2800"/>
              <a:t>，由题意得，</a:t>
            </a:r>
            <a:endParaRPr lang="zh-CN" altLang="en-US" sz="2800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1906588" y="1689100"/>
          <a:ext cx="3122612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74980800" imgH="21031200" progId="Equation.DSMT4">
                  <p:embed/>
                </p:oleObj>
              </mc:Choice>
              <mc:Fallback>
                <p:oleObj name="Equation" r:id="rId1" imgW="74980800" imgH="21031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6588" y="1689100"/>
                        <a:ext cx="3122612" cy="876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1589088" y="2625725"/>
            <a:ext cx="6718300" cy="10398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方程两边都乘以</a:t>
            </a:r>
            <a:r>
              <a:rPr lang="en-US" altLang="zh-CN" sz="2800"/>
              <a:t>3</a:t>
            </a:r>
            <a:r>
              <a:rPr lang="en-US" altLang="zh-CN" sz="2800" i="1"/>
              <a:t>x</a:t>
            </a:r>
            <a:r>
              <a:rPr lang="zh-CN" altLang="en-US" sz="2800">
                <a:latin typeface="宋体" panose="02010600030101010101" pitchFamily="2" charset="-122"/>
              </a:rPr>
              <a:t>，约去分母得，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800"/>
              <a:t>186 000 </a:t>
            </a:r>
            <a:r>
              <a:rPr lang="en-US" altLang="zh-CN" sz="2800">
                <a:latin typeface="宋体" panose="02010600030101010101" pitchFamily="2" charset="-122"/>
              </a:rPr>
              <a:t>-</a:t>
            </a:r>
            <a:r>
              <a:rPr lang="en-US" altLang="zh-CN" sz="2800"/>
              <a:t>150 000 </a:t>
            </a:r>
            <a:r>
              <a:rPr lang="en-US" altLang="zh-CN" sz="2800">
                <a:latin typeface="宋体" panose="02010600030101010101" pitchFamily="2" charset="-122"/>
              </a:rPr>
              <a:t>=</a:t>
            </a:r>
            <a:r>
              <a:rPr lang="en-US" altLang="zh-CN" sz="2800"/>
              <a:t>36</a:t>
            </a:r>
            <a:r>
              <a:rPr lang="en-US" altLang="zh-CN" sz="2800" i="1"/>
              <a:t>x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32778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0" y="1952625"/>
            <a:ext cx="8939213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>
                <a:latin typeface="宋体" panose="02010600030101010101" pitchFamily="2" charset="-122"/>
              </a:rPr>
              <a:t>　</a:t>
            </a:r>
            <a:r>
              <a:rPr lang="zh-CN" altLang="en-US" sz="3200">
                <a:latin typeface="宋体" panose="02010600030101010101" pitchFamily="2" charset="-122"/>
              </a:rPr>
              <a:t>　</a:t>
            </a:r>
            <a:r>
              <a:rPr lang="en-US" altLang="zh-CN" sz="3200">
                <a:latin typeface="宋体" panose="02010600030101010101" pitchFamily="2" charset="-122"/>
              </a:rPr>
              <a:t>5</a:t>
            </a:r>
            <a:r>
              <a:rPr lang="zh-CN" altLang="en-US" sz="3200">
                <a:latin typeface="宋体" panose="02010600030101010101" pitchFamily="2" charset="-122"/>
              </a:rPr>
              <a:t>、　八年级学生去距学校</a:t>
            </a:r>
            <a:r>
              <a:rPr lang="en-US" altLang="zh-CN" sz="3200" i="1"/>
              <a:t>s</a:t>
            </a:r>
            <a:r>
              <a:rPr lang="en-US" altLang="zh-CN" sz="3200"/>
              <a:t> km</a:t>
            </a:r>
            <a:r>
              <a:rPr lang="zh-CN" altLang="en-US" sz="3200">
                <a:latin typeface="宋体" panose="02010600030101010101" pitchFamily="2" charset="-122"/>
              </a:rPr>
              <a:t>的博物馆参观，一部分学生骑自行车先走，过了</a:t>
            </a:r>
            <a:r>
              <a:rPr lang="en-US" altLang="zh-CN" sz="3200" i="1"/>
              <a:t>t</a:t>
            </a:r>
            <a:r>
              <a:rPr lang="en-US" altLang="zh-CN" sz="3200"/>
              <a:t> min</a:t>
            </a:r>
            <a:r>
              <a:rPr lang="zh-CN" altLang="en-US" sz="3200">
                <a:latin typeface="宋体" panose="02010600030101010101" pitchFamily="2" charset="-122"/>
              </a:rPr>
              <a:t>后，其余学生乘汽车出发，结果他们同时到达．已知汽车的速度是学生骑车速度的</a:t>
            </a:r>
            <a:r>
              <a:rPr lang="en-US" altLang="zh-CN" sz="3200"/>
              <a:t>2</a:t>
            </a:r>
            <a:r>
              <a:rPr lang="zh-CN" altLang="en-US" sz="3200">
                <a:latin typeface="宋体" panose="02010600030101010101" pitchFamily="2" charset="-122"/>
              </a:rPr>
              <a:t>倍，求学生骑车的速度。</a:t>
            </a:r>
            <a:endParaRPr lang="zh-CN" altLang="en-US" sz="4800">
              <a:latin typeface="宋体" panose="02010600030101010101" pitchFamily="2" charset="-122"/>
            </a:endParaRPr>
          </a:p>
        </p:txBody>
      </p:sp>
      <p:sp>
        <p:nvSpPr>
          <p:cNvPr id="22531" name="TextBox 10"/>
          <p:cNvSpPr txBox="1">
            <a:spLocks noChangeArrowheads="1"/>
          </p:cNvSpPr>
          <p:nvPr/>
        </p:nvSpPr>
        <p:spPr bwMode="auto">
          <a:xfrm>
            <a:off x="228600" y="1219200"/>
            <a:ext cx="39290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拓展提高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 bwMode="auto">
          <a:xfrm>
            <a:off x="796925" y="3733800"/>
            <a:ext cx="7993063" cy="838200"/>
            <a:chOff x="438" y="2928"/>
            <a:chExt cx="4739" cy="552"/>
          </a:xfrm>
        </p:grpSpPr>
        <p:sp>
          <p:nvSpPr>
            <p:cNvPr id="10256" name="Rectangle 14"/>
            <p:cNvSpPr>
              <a:spLocks noChangeArrowheads="1"/>
            </p:cNvSpPr>
            <p:nvPr/>
          </p:nvSpPr>
          <p:spPr bwMode="auto">
            <a:xfrm>
              <a:off x="438" y="3069"/>
              <a:ext cx="4739" cy="30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>
                  <a:solidFill>
                    <a:srgbClr val="0000FF"/>
                  </a:solidFill>
                  <a:latin typeface="宋体" panose="02010600030101010101" pitchFamily="2" charset="-122"/>
                </a:rPr>
                <a:t>检验：</a:t>
              </a:r>
              <a:r>
                <a:rPr lang="zh-CN" altLang="en-US" sz="2400">
                  <a:latin typeface="宋体" panose="02010600030101010101" pitchFamily="2" charset="-122"/>
                </a:rPr>
                <a:t>由于</a:t>
              </a:r>
              <a:r>
                <a:rPr lang="en-US" altLang="zh-CN" sz="2400" i="1"/>
                <a:t>s</a:t>
              </a:r>
              <a:r>
                <a:rPr lang="zh-CN" altLang="en-US" sz="2400">
                  <a:latin typeface="宋体" panose="02010600030101010101" pitchFamily="2" charset="-122"/>
                </a:rPr>
                <a:t>，</a:t>
              </a:r>
              <a:r>
                <a:rPr lang="en-US" altLang="zh-CN" sz="2400" i="1"/>
                <a:t>t </a:t>
              </a:r>
              <a:r>
                <a:rPr lang="zh-CN" altLang="en-US" sz="2400">
                  <a:latin typeface="宋体" panose="02010600030101010101" pitchFamily="2" charset="-122"/>
                </a:rPr>
                <a:t>都是正数， </a:t>
              </a:r>
              <a:r>
                <a:rPr lang="en-US" altLang="zh-CN" sz="2400" i="1"/>
                <a:t>x </a:t>
              </a:r>
              <a:r>
                <a:rPr lang="en-US" altLang="zh-CN" sz="2400">
                  <a:latin typeface="宋体" panose="02010600030101010101" pitchFamily="2" charset="-122"/>
                </a:rPr>
                <a:t>=   </a:t>
              </a:r>
              <a:r>
                <a:rPr lang="zh-CN" altLang="en-US" sz="2400">
                  <a:latin typeface="宋体" panose="02010600030101010101" pitchFamily="2" charset="-122"/>
                </a:rPr>
                <a:t>时，</a:t>
              </a:r>
              <a:r>
                <a:rPr lang="en-US" altLang="zh-CN" sz="2400"/>
                <a:t>2</a:t>
              </a:r>
              <a:r>
                <a:rPr lang="en-US" altLang="zh-CN" sz="2400" i="1"/>
                <a:t>x</a:t>
              </a:r>
              <a:r>
                <a:rPr lang="en-US" altLang="zh-CN" sz="2400">
                  <a:latin typeface="宋体" panose="02010600030101010101" pitchFamily="2" charset="-122"/>
                </a:rPr>
                <a:t>≠</a:t>
              </a:r>
              <a:r>
                <a:rPr lang="en-US" altLang="zh-CN" sz="2400"/>
                <a:t>0</a:t>
              </a:r>
              <a:r>
                <a:rPr lang="zh-CN" altLang="en-US" sz="2400">
                  <a:latin typeface="宋体" panose="02010600030101010101" pitchFamily="2" charset="-122"/>
                </a:rPr>
                <a:t>，</a:t>
              </a: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246" name="Object 9"/>
            <p:cNvGraphicFramePr>
              <a:graphicFrameLocks noChangeAspect="1"/>
            </p:cNvGraphicFramePr>
            <p:nvPr/>
          </p:nvGraphicFramePr>
          <p:xfrm>
            <a:off x="2992" y="2928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1" name="Equation" r:id="rId1" imgW="9144000" imgH="21031200" progId="Equation.DSMT4">
                    <p:embed/>
                  </p:oleObj>
                </mc:Choice>
                <mc:Fallback>
                  <p:oleObj name="Equation" r:id="rId1" imgW="9144000" imgH="21031200" progId="Equation.DSMT4">
                    <p:embed/>
                    <p:pic>
                      <p:nvPicPr>
                        <p:cNvPr id="0" name="Object 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92" y="2928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20"/>
          <p:cNvGrpSpPr/>
          <p:nvPr/>
        </p:nvGrpSpPr>
        <p:grpSpPr bwMode="auto">
          <a:xfrm>
            <a:off x="962025" y="4495800"/>
            <a:ext cx="6424613" cy="876300"/>
            <a:chOff x="526" y="2832"/>
            <a:chExt cx="4047" cy="552"/>
          </a:xfrm>
        </p:grpSpPr>
        <p:sp>
          <p:nvSpPr>
            <p:cNvPr id="10255" name="Rectangle 18"/>
            <p:cNvSpPr>
              <a:spLocks noChangeArrowheads="1"/>
            </p:cNvSpPr>
            <p:nvPr/>
          </p:nvSpPr>
          <p:spPr bwMode="auto">
            <a:xfrm>
              <a:off x="526" y="2989"/>
              <a:ext cx="4047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>
                  <a:latin typeface="宋体" panose="02010600030101010101" pitchFamily="2" charset="-122"/>
                </a:rPr>
                <a:t>所以，</a:t>
              </a:r>
              <a:r>
                <a:rPr lang="en-US" altLang="zh-CN" sz="2400" i="1"/>
                <a:t>x </a:t>
              </a:r>
              <a:r>
                <a:rPr lang="en-US" altLang="zh-CN" sz="2400">
                  <a:latin typeface="宋体" panose="02010600030101010101" pitchFamily="2" charset="-122"/>
                </a:rPr>
                <a:t>=   </a:t>
              </a:r>
              <a:r>
                <a:rPr lang="zh-CN" altLang="en-US" sz="2400">
                  <a:latin typeface="宋体" panose="02010600030101010101" pitchFamily="2" charset="-122"/>
                </a:rPr>
                <a:t>是原分式方程的解，且符合题意</a:t>
              </a:r>
              <a:r>
                <a:rPr lang="en-US" altLang="zh-CN" sz="2400">
                  <a:latin typeface="宋体" panose="02010600030101010101" pitchFamily="2" charset="-122"/>
                </a:rPr>
                <a:t>.</a:t>
              </a: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245" name="Object 10"/>
            <p:cNvGraphicFramePr>
              <a:graphicFrameLocks noChangeAspect="1"/>
            </p:cNvGraphicFramePr>
            <p:nvPr/>
          </p:nvGraphicFramePr>
          <p:xfrm>
            <a:off x="1408" y="2832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5" name="Equation" r:id="rId3" imgW="9144000" imgH="21031200" progId="Equation.DSMT4">
                    <p:embed/>
                  </p:oleObj>
                </mc:Choice>
                <mc:Fallback>
                  <p:oleObj name="Equation" r:id="rId3" imgW="9144000" imgH="21031200" progId="Equation.DSMT4">
                    <p:embed/>
                    <p:pic>
                      <p:nvPicPr>
                        <p:cNvPr id="0" name="Object 1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08" y="2832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24"/>
          <p:cNvGrpSpPr/>
          <p:nvPr/>
        </p:nvGrpSpPr>
        <p:grpSpPr bwMode="auto">
          <a:xfrm>
            <a:off x="977900" y="5181600"/>
            <a:ext cx="5383213" cy="876300"/>
            <a:chOff x="376" y="3304"/>
            <a:chExt cx="3391" cy="552"/>
          </a:xfrm>
        </p:grpSpPr>
        <p:sp>
          <p:nvSpPr>
            <p:cNvPr id="10254" name="Rectangle 22"/>
            <p:cNvSpPr>
              <a:spLocks noChangeArrowheads="1"/>
            </p:cNvSpPr>
            <p:nvPr/>
          </p:nvSpPr>
          <p:spPr bwMode="auto">
            <a:xfrm>
              <a:off x="376" y="3517"/>
              <a:ext cx="3391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>
                  <a:solidFill>
                    <a:srgbClr val="0000FF"/>
                  </a:solidFill>
                  <a:latin typeface="宋体" panose="02010600030101010101" pitchFamily="2" charset="-122"/>
                </a:rPr>
                <a:t>答：</a:t>
              </a:r>
              <a:r>
                <a:rPr lang="zh-CN" altLang="en-US" sz="2400">
                  <a:latin typeface="宋体" panose="02010600030101010101" pitchFamily="2" charset="-122"/>
                </a:rPr>
                <a:t>学生骑车的速度是   </a:t>
              </a:r>
              <a:r>
                <a:rPr lang="en-US" altLang="zh-CN" sz="2400"/>
                <a:t>km</a:t>
              </a:r>
              <a:r>
                <a:rPr lang="en-US" altLang="zh-CN" sz="2400">
                  <a:latin typeface="宋体" panose="02010600030101010101" pitchFamily="2" charset="-122"/>
                </a:rPr>
                <a:t>/</a:t>
              </a:r>
              <a:r>
                <a:rPr lang="en-US" altLang="zh-CN" sz="2400"/>
                <a:t>h</a:t>
              </a:r>
              <a:r>
                <a:rPr lang="zh-CN" altLang="en-US" sz="2400">
                  <a:latin typeface="宋体" panose="02010600030101010101" pitchFamily="2" charset="-122"/>
                </a:rPr>
                <a:t>．　　</a:t>
              </a: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244" name="Object 11"/>
            <p:cNvGraphicFramePr>
              <a:graphicFrameLocks noChangeAspect="1"/>
            </p:cNvGraphicFramePr>
            <p:nvPr/>
          </p:nvGraphicFramePr>
          <p:xfrm>
            <a:off x="2352" y="3304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4" name="Equation" r:id="rId5" imgW="9144000" imgH="21031200" progId="Equation.DSMT4">
                    <p:embed/>
                  </p:oleObj>
                </mc:Choice>
                <mc:Fallback>
                  <p:oleObj name="Equation" r:id="rId5" imgW="9144000" imgH="21031200" progId="Equation.DSMT4">
                    <p:embed/>
                    <p:pic>
                      <p:nvPicPr>
                        <p:cNvPr id="0" name="Object 1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52" y="3304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28625" y="1012825"/>
            <a:ext cx="7453313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2400">
                <a:latin typeface="宋体" panose="02010600030101010101" pitchFamily="2" charset="-122"/>
              </a:rPr>
              <a:t>设学生骑车的速度是</a:t>
            </a:r>
            <a:r>
              <a:rPr lang="en-US" altLang="zh-CN" sz="2400" i="1"/>
              <a:t>x</a:t>
            </a:r>
            <a:r>
              <a:rPr lang="en-US" altLang="zh-CN" sz="2400"/>
              <a:t> km</a:t>
            </a:r>
            <a:r>
              <a:rPr lang="en-US" altLang="zh-CN" sz="2400">
                <a:latin typeface="宋体" panose="02010600030101010101" pitchFamily="2" charset="-122"/>
              </a:rPr>
              <a:t>/</a:t>
            </a:r>
            <a:r>
              <a:rPr lang="en-US" altLang="zh-CN" sz="2400"/>
              <a:t>h</a:t>
            </a:r>
            <a:r>
              <a:rPr lang="zh-CN" altLang="en-US" sz="2400">
                <a:latin typeface="宋体" panose="02010600030101010101" pitchFamily="2" charset="-122"/>
              </a:rPr>
              <a:t>，由题意得，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1355725" y="1433513"/>
          <a:ext cx="1549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7" imgW="37185600" imgH="21031200" progId="Equation.DSMT4">
                  <p:embed/>
                </p:oleObj>
              </mc:Choice>
              <mc:Fallback>
                <p:oleObj name="Equation" r:id="rId7" imgW="37185600" imgH="21031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55725" y="1433513"/>
                        <a:ext cx="1549400" cy="876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125538" y="2447925"/>
            <a:ext cx="6972300" cy="4619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latin typeface="宋体" panose="02010600030101010101" pitchFamily="2" charset="-122"/>
              </a:rPr>
              <a:t>方程两边同乘</a:t>
            </a:r>
            <a:r>
              <a:rPr lang="en-US" altLang="zh-CN" sz="2400"/>
              <a:t>2</a:t>
            </a:r>
            <a:r>
              <a:rPr lang="en-US" altLang="zh-CN" sz="2400" i="1"/>
              <a:t>x</a:t>
            </a:r>
            <a:r>
              <a:rPr lang="zh-CN" altLang="en-US" sz="2400">
                <a:latin typeface="宋体" panose="02010600030101010101" pitchFamily="2" charset="-122"/>
              </a:rPr>
              <a:t>，得 </a:t>
            </a:r>
            <a:r>
              <a:rPr lang="en-US" altLang="zh-CN" sz="2400"/>
              <a:t>2</a:t>
            </a:r>
            <a:r>
              <a:rPr lang="en-US" altLang="zh-CN" sz="2400" i="1"/>
              <a:t>s </a:t>
            </a:r>
            <a:r>
              <a:rPr lang="en-US" altLang="zh-CN" sz="2400">
                <a:latin typeface="宋体" panose="02010600030101010101" pitchFamily="2" charset="-122"/>
              </a:rPr>
              <a:t>-</a:t>
            </a:r>
            <a:r>
              <a:rPr lang="en-US" altLang="zh-CN" sz="2400" i="1"/>
              <a:t>s </a:t>
            </a:r>
            <a:r>
              <a:rPr lang="en-US" altLang="zh-CN" sz="2400">
                <a:latin typeface="宋体" panose="02010600030101010101" pitchFamily="2" charset="-122"/>
              </a:rPr>
              <a:t>=</a:t>
            </a:r>
            <a:r>
              <a:rPr lang="en-US" altLang="zh-CN" sz="2400"/>
              <a:t>2</a:t>
            </a:r>
            <a:r>
              <a:rPr lang="en-US" altLang="zh-CN" sz="2400" i="1"/>
              <a:t>tx</a:t>
            </a:r>
            <a:r>
              <a:rPr lang="en-US" altLang="zh-CN" sz="2400">
                <a:latin typeface="宋体" panose="02010600030101010101" pitchFamily="2" charset="-122"/>
              </a:rPr>
              <a:t>.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5" name="Group 16"/>
          <p:cNvGrpSpPr/>
          <p:nvPr/>
        </p:nvGrpSpPr>
        <p:grpSpPr bwMode="auto">
          <a:xfrm>
            <a:off x="1157288" y="2838450"/>
            <a:ext cx="2732087" cy="876300"/>
            <a:chOff x="1116" y="3680"/>
            <a:chExt cx="1721" cy="552"/>
          </a:xfrm>
        </p:grpSpPr>
        <p:sp>
          <p:nvSpPr>
            <p:cNvPr id="10253" name="Rectangle 14"/>
            <p:cNvSpPr>
              <a:spLocks noChangeArrowheads="1"/>
            </p:cNvSpPr>
            <p:nvPr/>
          </p:nvSpPr>
          <p:spPr bwMode="auto">
            <a:xfrm>
              <a:off x="1116" y="3821"/>
              <a:ext cx="1721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>
                  <a:latin typeface="宋体" panose="02010600030101010101" pitchFamily="2" charset="-122"/>
                </a:rPr>
                <a:t>解得 </a:t>
              </a:r>
              <a:r>
                <a:rPr lang="en-US" altLang="zh-CN" sz="2400" i="1"/>
                <a:t>x </a:t>
              </a:r>
              <a:r>
                <a:rPr lang="en-US" altLang="zh-CN" sz="2400">
                  <a:latin typeface="宋体" panose="02010600030101010101" pitchFamily="2" charset="-122"/>
                </a:rPr>
                <a:t>=   </a:t>
              </a:r>
              <a:r>
                <a:rPr lang="zh-CN" altLang="en-US" sz="2400">
                  <a:latin typeface="宋体" panose="02010600030101010101" pitchFamily="2" charset="-122"/>
                </a:rPr>
                <a:t>．　　</a:t>
              </a: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10243" name="Object 7"/>
            <p:cNvGraphicFramePr>
              <a:graphicFrameLocks noChangeAspect="1"/>
            </p:cNvGraphicFramePr>
            <p:nvPr/>
          </p:nvGraphicFramePr>
          <p:xfrm>
            <a:off x="2073" y="3680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3" name="Equation" r:id="rId9" imgW="9144000" imgH="21031200" progId="Equation.DSMT4">
                    <p:embed/>
                  </p:oleObj>
                </mc:Choice>
                <mc:Fallback>
                  <p:oleObj name="Equation" r:id="rId9" imgW="9144000" imgH="21031200" progId="Equation.DSMT4">
                    <p:embed/>
                    <p:pic>
                      <p:nvPicPr>
                        <p:cNvPr id="0" name="Object 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073" y="3680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第十五章  分式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15.3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分式方程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503238" y="1909763"/>
            <a:ext cx="5164137" cy="646112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>
                <a:ea typeface="隶书" panose="02010509060101010101" pitchFamily="49" charset="-122"/>
              </a:rPr>
              <a:t>1.</a:t>
            </a:r>
            <a:r>
              <a:rPr lang="zh-CN" altLang="en-US" sz="3600">
                <a:ea typeface="隶书" panose="02010509060101010101" pitchFamily="49" charset="-122"/>
              </a:rPr>
              <a:t>解分式方程的一般步骤</a:t>
            </a:r>
            <a:endParaRPr lang="zh-CN" altLang="en-US" sz="3600">
              <a:ea typeface="隶书" panose="02010509060101010101" pitchFamily="49" charset="-122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287338" y="2701925"/>
            <a:ext cx="8675687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在方程的两边都乘以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，约去分母，化成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整式方程</a:t>
            </a:r>
            <a:r>
              <a:rPr lang="en-US" altLang="zh-CN" sz="3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200">
              <a:solidFill>
                <a:srgbClr val="33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sz="3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解这个整式方程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sz="3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把整式方程的根代入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，看结果是不是为零，使</a:t>
            </a:r>
            <a:r>
              <a:rPr lang="zh-CN" altLang="en-US" sz="32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最简公分母为零的根是原方程的增根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，必须舍去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 (4)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写出原方程的根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533400" y="1143000"/>
            <a:ext cx="29289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</a:rPr>
              <a:t>知识回顾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nimBg="1" autoUpdateAnimBg="0"/>
      <p:bldP spid="15872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2"/>
          <p:cNvGraphicFramePr/>
          <p:nvPr/>
        </p:nvGraphicFramePr>
        <p:xfrm>
          <a:off x="1547813" y="1654175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1" imgW="0" imgH="0" progId="Equation.3">
                  <p:embed/>
                </p:oleObj>
              </mc:Choice>
              <mc:Fallback>
                <p:oleObj name="公式" r:id="rId1" imgW="0" imgH="0" progId="Equation.3">
                  <p:embed/>
                  <p:pic>
                    <p:nvPicPr>
                      <p:cNvPr id="0" name="Rectangle 2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47813" y="1654175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Rectangle 3"/>
          <p:cNvGraphicFramePr/>
          <p:nvPr/>
        </p:nvGraphicFramePr>
        <p:xfrm>
          <a:off x="1547813" y="1654175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公式" r:id="rId2" imgW="0" imgH="0" progId="Equation.3">
                  <p:embed/>
                </p:oleObj>
              </mc:Choice>
              <mc:Fallback>
                <p:oleObj name="公式" r:id="rId2" imgW="0" imgH="0" progId="Equation.3">
                  <p:embed/>
                  <p:pic>
                    <p:nvPicPr>
                      <p:cNvPr id="0" name="Rectangle 3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47813" y="1654175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Rectangle 4"/>
          <p:cNvGraphicFramePr/>
          <p:nvPr/>
        </p:nvGraphicFramePr>
        <p:xfrm>
          <a:off x="1547813" y="1552575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公式" r:id="rId3" imgW="0" imgH="0" progId="Equation.3">
                  <p:embed/>
                </p:oleObj>
              </mc:Choice>
              <mc:Fallback>
                <p:oleObj name="公式" r:id="rId3" imgW="0" imgH="0" progId="Equation.3">
                  <p:embed/>
                  <p:pic>
                    <p:nvPicPr>
                      <p:cNvPr id="0" name="Rectangle 4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47813" y="1552575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538663" y="35782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公式" r:id="rId4" imgW="2743200" imgH="5181600" progId="Equation.3">
                  <p:embed/>
                </p:oleObj>
              </mc:Choice>
              <mc:Fallback>
                <p:oleObj name="公式" r:id="rId4" imgW="2743200" imgH="51816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38663" y="3578225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/>
          <p:nvPr/>
        </p:nvGrpSpPr>
        <p:grpSpPr bwMode="auto">
          <a:xfrm>
            <a:off x="1143000" y="2971800"/>
            <a:ext cx="4314825" cy="619125"/>
            <a:chOff x="975" y="1658"/>
            <a:chExt cx="2475" cy="390"/>
          </a:xfrm>
        </p:grpSpPr>
        <p:sp>
          <p:nvSpPr>
            <p:cNvPr id="1053" name="Text Box 7"/>
            <p:cNvSpPr txBox="1">
              <a:spLocks noChangeArrowheads="1"/>
            </p:cNvSpPr>
            <p:nvPr/>
          </p:nvSpPr>
          <p:spPr bwMode="auto">
            <a:xfrm>
              <a:off x="975" y="1706"/>
              <a:ext cx="1823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/>
                <a:t>方程两边都乘以</a:t>
              </a:r>
              <a:endParaRPr lang="zh-CN" altLang="en-US" sz="3600"/>
            </a:p>
          </p:txBody>
        </p:sp>
        <p:graphicFrame>
          <p:nvGraphicFramePr>
            <p:cNvPr id="1033" name="Object 9"/>
            <p:cNvGraphicFramePr>
              <a:graphicFrameLocks noChangeAspect="1"/>
            </p:cNvGraphicFramePr>
            <p:nvPr/>
          </p:nvGraphicFramePr>
          <p:xfrm>
            <a:off x="2505" y="1658"/>
            <a:ext cx="945" cy="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" name="公式" r:id="rId6" imgW="19507200" imgH="4876800" progId="Equation.3">
                    <p:embed/>
                  </p:oleObj>
                </mc:Choice>
                <mc:Fallback>
                  <p:oleObj name="公式" r:id="rId6" imgW="19507200" imgH="4876800" progId="Equation.3">
                    <p:embed/>
                    <p:pic>
                      <p:nvPicPr>
                        <p:cNvPr id="0" name="Object 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505" y="1658"/>
                          <a:ext cx="945" cy="39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9"/>
          <p:cNvGrpSpPr/>
          <p:nvPr/>
        </p:nvGrpSpPr>
        <p:grpSpPr bwMode="auto">
          <a:xfrm>
            <a:off x="1981200" y="4262438"/>
            <a:ext cx="2951163" cy="604837"/>
            <a:chOff x="1233" y="2523"/>
            <a:chExt cx="1859" cy="381"/>
          </a:xfrm>
        </p:grpSpPr>
        <p:sp>
          <p:nvSpPr>
            <p:cNvPr id="1052" name="Text Box 10"/>
            <p:cNvSpPr txBox="1">
              <a:spLocks noChangeArrowheads="1"/>
            </p:cNvSpPr>
            <p:nvPr/>
          </p:nvSpPr>
          <p:spPr bwMode="auto">
            <a:xfrm>
              <a:off x="1233" y="2574"/>
              <a:ext cx="127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/>
                <a:t>解得</a:t>
              </a:r>
              <a:endParaRPr lang="zh-CN" altLang="en-US" sz="2800"/>
            </a:p>
          </p:txBody>
        </p:sp>
        <p:graphicFrame>
          <p:nvGraphicFramePr>
            <p:cNvPr id="1032" name="Object 8"/>
            <p:cNvGraphicFramePr>
              <a:graphicFrameLocks noChangeAspect="1"/>
            </p:cNvGraphicFramePr>
            <p:nvPr/>
          </p:nvGraphicFramePr>
          <p:xfrm>
            <a:off x="2342" y="2523"/>
            <a:ext cx="750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公式" r:id="rId8" imgW="8229600" imgH="4267200" progId="Equation.3">
                    <p:embed/>
                  </p:oleObj>
                </mc:Choice>
                <mc:Fallback>
                  <p:oleObj name="公式" r:id="rId8" imgW="8229600" imgH="4267200" progId="Equation.3">
                    <p:embed/>
                    <p:pic>
                      <p:nvPicPr>
                        <p:cNvPr id="0" name="Object 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342" y="2523"/>
                          <a:ext cx="750" cy="36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780" name="Text Box 12"/>
          <p:cNvSpPr txBox="1">
            <a:spLocks noChangeArrowheads="1"/>
          </p:cNvSpPr>
          <p:nvPr/>
        </p:nvSpPr>
        <p:spPr bwMode="auto">
          <a:xfrm>
            <a:off x="1500188" y="5126038"/>
            <a:ext cx="6781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/>
              <a:t>检验：当</a:t>
            </a:r>
            <a:r>
              <a:rPr lang="en-US" altLang="zh-CN" sz="2800"/>
              <a:t>x=3</a:t>
            </a:r>
            <a:r>
              <a:rPr lang="zh-CN" altLang="en-US" sz="2800"/>
              <a:t>时</a:t>
            </a:r>
            <a:r>
              <a:rPr lang="en-US" altLang="zh-CN" sz="2800"/>
              <a:t>,(x+3)(x-3)=0</a:t>
            </a:r>
            <a:endParaRPr lang="en-US" altLang="zh-CN" sz="2800"/>
          </a:p>
        </p:txBody>
      </p:sp>
      <p:sp>
        <p:nvSpPr>
          <p:cNvPr id="160781" name="Text Box 13"/>
          <p:cNvSpPr txBox="1">
            <a:spLocks noChangeArrowheads="1"/>
          </p:cNvSpPr>
          <p:nvPr/>
        </p:nvSpPr>
        <p:spPr bwMode="auto">
          <a:xfrm>
            <a:off x="1524000" y="6278563"/>
            <a:ext cx="34147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/>
              <a:t>∴</a:t>
            </a:r>
            <a:r>
              <a:rPr lang="zh-CN" altLang="en-US" sz="2800"/>
              <a:t>原方程无解</a:t>
            </a:r>
            <a:endParaRPr lang="zh-CN" altLang="en-US" sz="3600"/>
          </a:p>
        </p:txBody>
      </p:sp>
      <p:sp>
        <p:nvSpPr>
          <p:cNvPr id="160782" name="Line 14"/>
          <p:cNvSpPr>
            <a:spLocks noChangeShapeType="1"/>
          </p:cNvSpPr>
          <p:nvPr/>
        </p:nvSpPr>
        <p:spPr bwMode="auto">
          <a:xfrm>
            <a:off x="8051800" y="2965450"/>
            <a:ext cx="914400" cy="0"/>
          </a:xfrm>
          <a:prstGeom prst="line">
            <a:avLst/>
          </a:prstGeom>
          <a:noFill/>
          <a:ln w="28575">
            <a:solidFill>
              <a:srgbClr val="FF505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3" name="Line 15"/>
          <p:cNvSpPr>
            <a:spLocks noChangeShapeType="1"/>
          </p:cNvSpPr>
          <p:nvPr/>
        </p:nvSpPr>
        <p:spPr bwMode="auto">
          <a:xfrm>
            <a:off x="7259638" y="1885950"/>
            <a:ext cx="914400" cy="0"/>
          </a:xfrm>
          <a:prstGeom prst="line">
            <a:avLst/>
          </a:prstGeom>
          <a:noFill/>
          <a:ln w="28575">
            <a:solidFill>
              <a:srgbClr val="FF505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16"/>
          <p:cNvGrpSpPr/>
          <p:nvPr/>
        </p:nvGrpSpPr>
        <p:grpSpPr bwMode="auto">
          <a:xfrm>
            <a:off x="-228600" y="877888"/>
            <a:ext cx="8350250" cy="960437"/>
            <a:chOff x="-159" y="391"/>
            <a:chExt cx="5260" cy="605"/>
          </a:xfrm>
        </p:grpSpPr>
        <p:grpSp>
          <p:nvGrpSpPr>
            <p:cNvPr id="5" name="Group 17"/>
            <p:cNvGrpSpPr/>
            <p:nvPr/>
          </p:nvGrpSpPr>
          <p:grpSpPr bwMode="auto">
            <a:xfrm>
              <a:off x="-159" y="391"/>
              <a:ext cx="5260" cy="605"/>
              <a:chOff x="288" y="624"/>
              <a:chExt cx="5260" cy="605"/>
            </a:xfrm>
          </p:grpSpPr>
          <p:sp>
            <p:nvSpPr>
              <p:cNvPr id="1051" name="Text Box 18"/>
              <p:cNvSpPr txBox="1">
                <a:spLocks noChangeArrowheads="1"/>
              </p:cNvSpPr>
              <p:nvPr/>
            </p:nvSpPr>
            <p:spPr bwMode="auto">
              <a:xfrm>
                <a:off x="288" y="720"/>
                <a:ext cx="461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3600" dirty="0"/>
                  <a:t>           </a:t>
                </a:r>
                <a:r>
                  <a:rPr lang="zh-CN" altLang="en-US" sz="3600" dirty="0" smtClean="0"/>
                  <a:t>解</a:t>
                </a:r>
                <a:r>
                  <a:rPr lang="zh-CN" altLang="en-US" sz="3600" dirty="0"/>
                  <a:t>方程：</a:t>
                </a:r>
                <a:endParaRPr lang="zh-CN" altLang="en-US" sz="2400" dirty="0"/>
              </a:p>
            </p:txBody>
          </p:sp>
          <p:graphicFrame>
            <p:nvGraphicFramePr>
              <p:cNvPr id="1031" name="Object 7"/>
              <p:cNvGraphicFramePr>
                <a:graphicFrameLocks noChangeAspect="1"/>
              </p:cNvGraphicFramePr>
              <p:nvPr/>
            </p:nvGraphicFramePr>
            <p:xfrm>
              <a:off x="3236" y="624"/>
              <a:ext cx="2312" cy="6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1" name="公式" r:id="rId10" imgW="35966400" imgH="9448800" progId="Equation.3">
                      <p:embed/>
                    </p:oleObj>
                  </mc:Choice>
                  <mc:Fallback>
                    <p:oleObj name="公式" r:id="rId10" imgW="35966400" imgH="9448800" progId="Equation.3">
                      <p:embed/>
                      <p:pic>
                        <p:nvPicPr>
                          <p:cNvPr id="0" name="Object 7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3236" y="624"/>
                            <a:ext cx="2312" cy="60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50" name="Text Box 20"/>
            <p:cNvSpPr txBox="1">
              <a:spLocks noChangeArrowheads="1"/>
            </p:cNvSpPr>
            <p:nvPr/>
          </p:nvSpPr>
          <p:spPr bwMode="auto">
            <a:xfrm>
              <a:off x="385" y="527"/>
              <a:ext cx="624" cy="446"/>
            </a:xfrm>
            <a:prstGeom prst="rect">
              <a:avLst/>
            </a:prstGeom>
            <a:solidFill>
              <a:srgbClr val="FF5050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/>
                <a:t>例</a:t>
              </a:r>
              <a:r>
                <a:rPr lang="en-US" altLang="zh-CN" sz="4000"/>
                <a:t>1</a:t>
              </a:r>
              <a:endParaRPr lang="en-US" altLang="zh-CN" sz="4000"/>
            </a:p>
          </p:txBody>
        </p:sp>
      </p:grpSp>
      <p:sp>
        <p:nvSpPr>
          <p:cNvPr id="160789" name="Text Box 21"/>
          <p:cNvSpPr txBox="1">
            <a:spLocks noChangeArrowheads="1"/>
          </p:cNvSpPr>
          <p:nvPr/>
        </p:nvSpPr>
        <p:spPr bwMode="auto">
          <a:xfrm>
            <a:off x="990600" y="3733800"/>
            <a:ext cx="68405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/>
              <a:t>得，</a:t>
            </a:r>
            <a:r>
              <a:rPr lang="en-US" altLang="zh-CN" sz="2800"/>
              <a:t>(x+3)</a:t>
            </a:r>
            <a:r>
              <a:rPr lang="zh-CN" altLang="en-US" sz="2800"/>
              <a:t>－８</a:t>
            </a:r>
            <a:r>
              <a:rPr lang="en-US" altLang="zh-CN" sz="2800"/>
              <a:t>x=x</a:t>
            </a:r>
            <a:r>
              <a:rPr lang="en-US" altLang="zh-CN" sz="2800" baseline="30000"/>
              <a:t>2</a:t>
            </a:r>
            <a:r>
              <a:rPr lang="en-US" altLang="zh-CN" sz="2800"/>
              <a:t>-9-x(x</a:t>
            </a:r>
            <a:r>
              <a:rPr lang="zh-CN" altLang="en-US" sz="2800"/>
              <a:t>＋３</a:t>
            </a:r>
            <a:r>
              <a:rPr lang="en-US" altLang="zh-CN" sz="2800"/>
              <a:t>)</a:t>
            </a:r>
            <a:endParaRPr lang="en-US" altLang="zh-CN" sz="2800"/>
          </a:p>
        </p:txBody>
      </p:sp>
      <p:sp>
        <p:nvSpPr>
          <p:cNvPr id="160790" name="Text Box 22"/>
          <p:cNvSpPr txBox="1">
            <a:spLocks noChangeArrowheads="1"/>
          </p:cNvSpPr>
          <p:nvPr/>
        </p:nvSpPr>
        <p:spPr bwMode="auto">
          <a:xfrm>
            <a:off x="1500188" y="5846763"/>
            <a:ext cx="6191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/>
              <a:t>∴ x=3</a:t>
            </a:r>
            <a:r>
              <a:rPr lang="zh-CN" altLang="en-US" sz="2800"/>
              <a:t>是原方程的增根</a:t>
            </a:r>
            <a:endParaRPr lang="zh-CN" altLang="en-US" sz="2800"/>
          </a:p>
        </p:txBody>
      </p:sp>
      <p:grpSp>
        <p:nvGrpSpPr>
          <p:cNvPr id="6" name="Group 34"/>
          <p:cNvGrpSpPr/>
          <p:nvPr/>
        </p:nvGrpSpPr>
        <p:grpSpPr bwMode="auto">
          <a:xfrm>
            <a:off x="23813" y="1957388"/>
            <a:ext cx="8864600" cy="1022350"/>
            <a:chOff x="288" y="605"/>
            <a:chExt cx="5584" cy="644"/>
          </a:xfrm>
        </p:grpSpPr>
        <p:sp>
          <p:nvSpPr>
            <p:cNvPr id="1048" name="Text Box 35"/>
            <p:cNvSpPr txBox="1">
              <a:spLocks noChangeArrowheads="1"/>
            </p:cNvSpPr>
            <p:nvPr/>
          </p:nvSpPr>
          <p:spPr bwMode="auto">
            <a:xfrm>
              <a:off x="288" y="720"/>
              <a:ext cx="461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dirty="0" smtClean="0"/>
                <a:t>解</a:t>
              </a:r>
              <a:r>
                <a:rPr lang="zh-CN" altLang="en-US" sz="3600" dirty="0"/>
                <a:t>：原方程可化为：</a:t>
              </a:r>
              <a:endParaRPr lang="zh-CN" altLang="en-US" sz="2400" dirty="0"/>
            </a:p>
          </p:txBody>
        </p:sp>
        <p:graphicFrame>
          <p:nvGraphicFramePr>
            <p:cNvPr id="1030" name="Object 6"/>
            <p:cNvGraphicFramePr>
              <a:graphicFrameLocks noChangeAspect="1"/>
            </p:cNvGraphicFramePr>
            <p:nvPr/>
          </p:nvGraphicFramePr>
          <p:xfrm>
            <a:off x="2913" y="605"/>
            <a:ext cx="2959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公式" r:id="rId12" imgW="46024800" imgH="10058400" progId="Equation.3">
                    <p:embed/>
                  </p:oleObj>
                </mc:Choice>
                <mc:Fallback>
                  <p:oleObj name="公式" r:id="rId12" imgW="46024800" imgH="10058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913" y="605"/>
                          <a:ext cx="2959" cy="64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805" name="AutoShape 37"/>
          <p:cNvSpPr>
            <a:spLocks noChangeArrowheads="1"/>
          </p:cNvSpPr>
          <p:nvPr/>
        </p:nvSpPr>
        <p:spPr bwMode="auto">
          <a:xfrm>
            <a:off x="6035675" y="5846763"/>
            <a:ext cx="2305050" cy="935037"/>
          </a:xfrm>
          <a:prstGeom prst="wedgeEllipseCallout">
            <a:avLst>
              <a:gd name="adj1" fmla="val -92356"/>
              <a:gd name="adj2" fmla="val -676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zh-CN" altLang="en-US" sz="2400">
                <a:solidFill>
                  <a:srgbClr val="FF0000"/>
                </a:solidFill>
              </a:rPr>
              <a:t>注意检验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0806" name="AutoShape 38"/>
          <p:cNvSpPr>
            <a:spLocks noChangeArrowheads="1"/>
          </p:cNvSpPr>
          <p:nvPr/>
        </p:nvSpPr>
        <p:spPr bwMode="auto">
          <a:xfrm>
            <a:off x="5791200" y="3962400"/>
            <a:ext cx="2625725" cy="863600"/>
          </a:xfrm>
          <a:prstGeom prst="cloudCallout">
            <a:avLst>
              <a:gd name="adj1" fmla="val -10838"/>
              <a:gd name="adj2" fmla="val -1215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zh-CN" altLang="en-US" sz="2400">
                <a:solidFill>
                  <a:srgbClr val="FF0000"/>
                </a:solidFill>
              </a:rPr>
              <a:t>不要漏乘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60808" name="Line 40"/>
          <p:cNvSpPr>
            <a:spLocks noChangeShapeType="1"/>
          </p:cNvSpPr>
          <p:nvPr/>
        </p:nvSpPr>
        <p:spPr bwMode="auto">
          <a:xfrm>
            <a:off x="5675313" y="1814513"/>
            <a:ext cx="792162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60809" name="Line 41"/>
          <p:cNvSpPr>
            <a:spLocks noChangeShapeType="1"/>
          </p:cNvSpPr>
          <p:nvPr/>
        </p:nvSpPr>
        <p:spPr bwMode="auto">
          <a:xfrm>
            <a:off x="5459413" y="2965450"/>
            <a:ext cx="15843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80" grpId="0" autoUpdateAnimBg="0"/>
      <p:bldP spid="160781" grpId="0" autoUpdateAnimBg="0"/>
      <p:bldP spid="160782" grpId="0" animBg="1"/>
      <p:bldP spid="160783" grpId="0" animBg="1"/>
      <p:bldP spid="160789" grpId="0"/>
      <p:bldP spid="160790" grpId="0"/>
      <p:bldP spid="160805" grpId="0" animBg="1"/>
      <p:bldP spid="160806" grpId="0" animBg="1"/>
      <p:bldP spid="160808" grpId="0" animBg="1"/>
      <p:bldP spid="1608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Rectangle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公式" r:id="rId1" imgW="0" imgH="0" progId="Equation.3">
                  <p:embed/>
                </p:oleObj>
              </mc:Choice>
              <mc:Fallback>
                <p:oleObj name="公式" r:id="rId1" imgW="0" imgH="0" progId="Equation.3">
                  <p:embed/>
                  <p:pic>
                    <p:nvPicPr>
                      <p:cNvPr id="0" name="Rectangle 2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Rectangle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公式" r:id="rId2" imgW="0" imgH="0" progId="Equation.3">
                  <p:embed/>
                </p:oleObj>
              </mc:Choice>
              <mc:Fallback>
                <p:oleObj name="公式" r:id="rId2" imgW="0" imgH="0" progId="Equation.3">
                  <p:embed/>
                  <p:pic>
                    <p:nvPicPr>
                      <p:cNvPr id="0" name="Rectangle 3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Rectangle 4"/>
          <p:cNvGraphicFramePr/>
          <p:nvPr/>
        </p:nvGraphicFramePr>
        <p:xfrm>
          <a:off x="1524000" y="12954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公式" r:id="rId3" imgW="0" imgH="0" progId="Equation.3">
                  <p:embed/>
                </p:oleObj>
              </mc:Choice>
              <mc:Fallback>
                <p:oleObj name="公式" r:id="rId3" imgW="0" imgH="0" progId="Equation.3">
                  <p:embed/>
                  <p:pic>
                    <p:nvPicPr>
                      <p:cNvPr id="0" name="Rectangle 4"/>
                      <p:cNvPicPr/>
                      <p:nvPr/>
                    </p:nvPicPr>
                    <p:blipFill>
                      <a:blip/>
                    </p:blipFill>
                    <p:spPr>
                      <a:xfrm>
                        <a:off x="1524000" y="1295400"/>
                        <a:ext cx="6096000" cy="4064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公式" r:id="rId4" imgW="2743200" imgH="5181600" progId="Equation.3">
                  <p:embed/>
                </p:oleObj>
              </mc:Choice>
              <mc:Fallback>
                <p:oleObj name="公式" r:id="rId4" imgW="2743200" imgH="51816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/>
          <p:nvPr/>
        </p:nvGrpSpPr>
        <p:grpSpPr bwMode="auto">
          <a:xfrm>
            <a:off x="1371600" y="2895600"/>
            <a:ext cx="3800475" cy="503238"/>
            <a:chOff x="975" y="1706"/>
            <a:chExt cx="2180" cy="317"/>
          </a:xfrm>
        </p:grpSpPr>
        <p:sp>
          <p:nvSpPr>
            <p:cNvPr id="2075" name="Text Box 7"/>
            <p:cNvSpPr txBox="1">
              <a:spLocks noChangeArrowheads="1"/>
            </p:cNvSpPr>
            <p:nvPr/>
          </p:nvSpPr>
          <p:spPr bwMode="auto">
            <a:xfrm>
              <a:off x="975" y="1706"/>
              <a:ext cx="1823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/>
                <a:t>方程两边都乘以</a:t>
              </a:r>
              <a:endParaRPr lang="zh-CN" altLang="en-US" sz="3200"/>
            </a:p>
          </p:txBody>
        </p:sp>
        <p:graphicFrame>
          <p:nvGraphicFramePr>
            <p:cNvPr id="2057" name="Object 9"/>
            <p:cNvGraphicFramePr>
              <a:graphicFrameLocks noChangeAspect="1"/>
            </p:cNvGraphicFramePr>
            <p:nvPr/>
          </p:nvGraphicFramePr>
          <p:xfrm>
            <a:off x="2417" y="1706"/>
            <a:ext cx="738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Equation" r:id="rId6" imgW="15240000" imgH="3962400" progId="Equation.DSMT4">
                    <p:embed/>
                  </p:oleObj>
                </mc:Choice>
                <mc:Fallback>
                  <p:oleObj name="Equation" r:id="rId6" imgW="15240000" imgH="3962400" progId="Equation.DSMT4">
                    <p:embed/>
                    <p:pic>
                      <p:nvPicPr>
                        <p:cNvPr id="0" name="Object 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417" y="1706"/>
                          <a:ext cx="738" cy="31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9"/>
          <p:cNvGrpSpPr/>
          <p:nvPr/>
        </p:nvGrpSpPr>
        <p:grpSpPr bwMode="auto">
          <a:xfrm>
            <a:off x="1619250" y="4005263"/>
            <a:ext cx="3178175" cy="536575"/>
            <a:chOff x="1020" y="2523"/>
            <a:chExt cx="2002" cy="338"/>
          </a:xfrm>
        </p:grpSpPr>
        <p:sp>
          <p:nvSpPr>
            <p:cNvPr id="2074" name="Text Box 10"/>
            <p:cNvSpPr txBox="1">
              <a:spLocks noChangeArrowheads="1"/>
            </p:cNvSpPr>
            <p:nvPr/>
          </p:nvSpPr>
          <p:spPr bwMode="auto">
            <a:xfrm>
              <a:off x="1020" y="2523"/>
              <a:ext cx="127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/>
                <a:t>解得</a:t>
              </a:r>
              <a:endParaRPr lang="zh-CN" altLang="en-US" sz="2800"/>
            </a:p>
          </p:txBody>
        </p:sp>
        <p:graphicFrame>
          <p:nvGraphicFramePr>
            <p:cNvPr id="2056" name="Object 8"/>
            <p:cNvGraphicFramePr>
              <a:graphicFrameLocks noChangeAspect="1"/>
            </p:cNvGraphicFramePr>
            <p:nvPr/>
          </p:nvGraphicFramePr>
          <p:xfrm>
            <a:off x="2411" y="2549"/>
            <a:ext cx="611" cy="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Equation" r:id="rId8" imgW="6705600" imgH="3657600" progId="Equation.DSMT4">
                    <p:embed/>
                  </p:oleObj>
                </mc:Choice>
                <mc:Fallback>
                  <p:oleObj name="Equation" r:id="rId8" imgW="6705600" imgH="3657600" progId="Equation.DSMT4">
                    <p:embed/>
                    <p:pic>
                      <p:nvPicPr>
                        <p:cNvPr id="0" name="Object 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411" y="2549"/>
                          <a:ext cx="611" cy="3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780" name="Text Box 12"/>
          <p:cNvSpPr txBox="1">
            <a:spLocks noChangeArrowheads="1"/>
          </p:cNvSpPr>
          <p:nvPr/>
        </p:nvSpPr>
        <p:spPr bwMode="auto">
          <a:xfrm>
            <a:off x="1428750" y="4572000"/>
            <a:ext cx="6781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/>
              <a:t>检验：当</a:t>
            </a:r>
            <a:r>
              <a:rPr lang="en-US" altLang="zh-CN" sz="2800"/>
              <a:t>x=3</a:t>
            </a:r>
            <a:r>
              <a:rPr lang="zh-CN" altLang="en-US" sz="2800"/>
              <a:t>时</a:t>
            </a:r>
            <a:r>
              <a:rPr lang="en-US" altLang="zh-CN" sz="2800"/>
              <a:t>,(x+3)(x-3)=0</a:t>
            </a:r>
            <a:endParaRPr lang="en-US" altLang="zh-CN" sz="2800"/>
          </a:p>
        </p:txBody>
      </p:sp>
      <p:sp>
        <p:nvSpPr>
          <p:cNvPr id="160781" name="Text Box 13"/>
          <p:cNvSpPr txBox="1">
            <a:spLocks noChangeArrowheads="1"/>
          </p:cNvSpPr>
          <p:nvPr/>
        </p:nvSpPr>
        <p:spPr bwMode="auto">
          <a:xfrm>
            <a:off x="1571625" y="5786438"/>
            <a:ext cx="3414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/>
              <a:t>∴</a:t>
            </a:r>
            <a:r>
              <a:rPr lang="zh-CN" altLang="en-US" sz="3200"/>
              <a:t>原方程无解</a:t>
            </a:r>
            <a:endParaRPr lang="zh-CN" altLang="en-US" sz="4000"/>
          </a:p>
        </p:txBody>
      </p:sp>
      <p:sp>
        <p:nvSpPr>
          <p:cNvPr id="160782" name="Line 14"/>
          <p:cNvSpPr>
            <a:spLocks noChangeShapeType="1"/>
          </p:cNvSpPr>
          <p:nvPr/>
        </p:nvSpPr>
        <p:spPr bwMode="auto">
          <a:xfrm>
            <a:off x="7696200" y="2819400"/>
            <a:ext cx="914400" cy="0"/>
          </a:xfrm>
          <a:prstGeom prst="line">
            <a:avLst/>
          </a:prstGeom>
          <a:noFill/>
          <a:ln w="28575">
            <a:solidFill>
              <a:srgbClr val="FF505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0783" name="Line 15"/>
          <p:cNvSpPr>
            <a:spLocks noChangeShapeType="1"/>
          </p:cNvSpPr>
          <p:nvPr/>
        </p:nvSpPr>
        <p:spPr bwMode="auto">
          <a:xfrm>
            <a:off x="7315200" y="1828800"/>
            <a:ext cx="914400" cy="0"/>
          </a:xfrm>
          <a:prstGeom prst="line">
            <a:avLst/>
          </a:prstGeom>
          <a:noFill/>
          <a:ln w="28575">
            <a:solidFill>
              <a:srgbClr val="FF505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16"/>
          <p:cNvGrpSpPr/>
          <p:nvPr/>
        </p:nvGrpSpPr>
        <p:grpSpPr bwMode="auto">
          <a:xfrm>
            <a:off x="-381000" y="838200"/>
            <a:ext cx="8674100" cy="960438"/>
            <a:chOff x="-240" y="528"/>
            <a:chExt cx="5282" cy="605"/>
          </a:xfrm>
        </p:grpSpPr>
        <p:grpSp>
          <p:nvGrpSpPr>
            <p:cNvPr id="5" name="Group 17"/>
            <p:cNvGrpSpPr/>
            <p:nvPr/>
          </p:nvGrpSpPr>
          <p:grpSpPr bwMode="auto">
            <a:xfrm>
              <a:off x="-240" y="528"/>
              <a:ext cx="5282" cy="605"/>
              <a:chOff x="207" y="761"/>
              <a:chExt cx="5282" cy="605"/>
            </a:xfrm>
          </p:grpSpPr>
          <p:sp>
            <p:nvSpPr>
              <p:cNvPr id="2073" name="Text Box 18"/>
              <p:cNvSpPr txBox="1">
                <a:spLocks noChangeArrowheads="1"/>
              </p:cNvSpPr>
              <p:nvPr/>
            </p:nvSpPr>
            <p:spPr bwMode="auto">
              <a:xfrm>
                <a:off x="207" y="857"/>
                <a:ext cx="461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3600" dirty="0"/>
                  <a:t>          </a:t>
                </a:r>
                <a:r>
                  <a:rPr lang="en-US" altLang="zh-CN" sz="3600" dirty="0" smtClean="0"/>
                  <a:t> </a:t>
                </a:r>
                <a:r>
                  <a:rPr lang="zh-CN" altLang="en-US" sz="3600" dirty="0"/>
                  <a:t>解方程：</a:t>
                </a:r>
                <a:endParaRPr lang="zh-CN" altLang="en-US" sz="2400" dirty="0"/>
              </a:p>
            </p:txBody>
          </p:sp>
          <p:graphicFrame>
            <p:nvGraphicFramePr>
              <p:cNvPr id="2055" name="Object 7"/>
              <p:cNvGraphicFramePr>
                <a:graphicFrameLocks noChangeAspect="1"/>
              </p:cNvGraphicFramePr>
              <p:nvPr/>
            </p:nvGraphicFramePr>
            <p:xfrm>
              <a:off x="3177" y="761"/>
              <a:ext cx="2312" cy="6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5" name="公式" r:id="rId10" imgW="35966400" imgH="9448800" progId="Equation.3">
                      <p:embed/>
                    </p:oleObj>
                  </mc:Choice>
                  <mc:Fallback>
                    <p:oleObj name="公式" r:id="rId10" imgW="35966400" imgH="9448800" progId="Equation.3">
                      <p:embed/>
                      <p:pic>
                        <p:nvPicPr>
                          <p:cNvPr id="0" name="Object 7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3177" y="761"/>
                            <a:ext cx="2312" cy="60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72" name="Text Box 20"/>
            <p:cNvSpPr txBox="1">
              <a:spLocks noChangeArrowheads="1"/>
            </p:cNvSpPr>
            <p:nvPr/>
          </p:nvSpPr>
          <p:spPr bwMode="auto">
            <a:xfrm>
              <a:off x="144" y="624"/>
              <a:ext cx="624" cy="446"/>
            </a:xfrm>
            <a:prstGeom prst="rect">
              <a:avLst/>
            </a:prstGeom>
            <a:solidFill>
              <a:srgbClr val="FF5050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/>
                <a:t>例</a:t>
              </a:r>
              <a:r>
                <a:rPr lang="en-US" altLang="zh-CN" sz="4000"/>
                <a:t>2</a:t>
              </a:r>
              <a:endParaRPr lang="en-US" altLang="zh-CN" sz="4000"/>
            </a:p>
          </p:txBody>
        </p:sp>
      </p:grpSp>
      <p:sp>
        <p:nvSpPr>
          <p:cNvPr id="160789" name="Text Box 21"/>
          <p:cNvSpPr txBox="1">
            <a:spLocks noChangeArrowheads="1"/>
          </p:cNvSpPr>
          <p:nvPr/>
        </p:nvSpPr>
        <p:spPr bwMode="auto">
          <a:xfrm>
            <a:off x="1547813" y="3429000"/>
            <a:ext cx="68405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/>
              <a:t>得，</a:t>
            </a:r>
            <a:r>
              <a:rPr lang="en-US" altLang="zh-CN" sz="2800"/>
              <a:t>(x+3)</a:t>
            </a:r>
            <a:r>
              <a:rPr lang="zh-CN" altLang="en-US" sz="2800"/>
              <a:t>－８</a:t>
            </a:r>
            <a:r>
              <a:rPr lang="en-US" altLang="zh-CN" sz="2800"/>
              <a:t>x=x</a:t>
            </a:r>
            <a:r>
              <a:rPr lang="en-US" altLang="zh-CN" sz="2800" baseline="30000"/>
              <a:t>2</a:t>
            </a:r>
            <a:r>
              <a:rPr lang="en-US" altLang="zh-CN" sz="2800"/>
              <a:t>-9-x(x</a:t>
            </a:r>
            <a:r>
              <a:rPr lang="zh-CN" altLang="en-US" sz="2800"/>
              <a:t>＋３</a:t>
            </a:r>
            <a:r>
              <a:rPr lang="en-US" altLang="zh-CN" sz="2800"/>
              <a:t>)</a:t>
            </a:r>
            <a:endParaRPr lang="en-US" altLang="zh-CN" sz="2800"/>
          </a:p>
        </p:txBody>
      </p:sp>
      <p:sp>
        <p:nvSpPr>
          <p:cNvPr id="160790" name="Text Box 22"/>
          <p:cNvSpPr txBox="1">
            <a:spLocks noChangeArrowheads="1"/>
          </p:cNvSpPr>
          <p:nvPr/>
        </p:nvSpPr>
        <p:spPr bwMode="auto">
          <a:xfrm>
            <a:off x="1500188" y="5214938"/>
            <a:ext cx="6191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/>
              <a:t>∴ x=3</a:t>
            </a:r>
            <a:r>
              <a:rPr lang="zh-CN" altLang="en-US" sz="2800"/>
              <a:t>是原方程的增根</a:t>
            </a:r>
            <a:endParaRPr lang="zh-CN" altLang="en-US" sz="2800"/>
          </a:p>
        </p:txBody>
      </p:sp>
      <p:grpSp>
        <p:nvGrpSpPr>
          <p:cNvPr id="6" name="Group 34"/>
          <p:cNvGrpSpPr/>
          <p:nvPr/>
        </p:nvGrpSpPr>
        <p:grpSpPr bwMode="auto">
          <a:xfrm>
            <a:off x="-228600" y="1828800"/>
            <a:ext cx="8864600" cy="1022350"/>
            <a:chOff x="288" y="605"/>
            <a:chExt cx="5584" cy="644"/>
          </a:xfrm>
        </p:grpSpPr>
        <p:sp>
          <p:nvSpPr>
            <p:cNvPr id="2070" name="Text Box 35"/>
            <p:cNvSpPr txBox="1">
              <a:spLocks noChangeArrowheads="1"/>
            </p:cNvSpPr>
            <p:nvPr/>
          </p:nvSpPr>
          <p:spPr bwMode="auto">
            <a:xfrm>
              <a:off x="288" y="720"/>
              <a:ext cx="4618" cy="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dirty="0"/>
                <a:t>       </a:t>
              </a:r>
              <a:r>
                <a:rPr lang="zh-CN" altLang="en-US" sz="2400" dirty="0" smtClean="0"/>
                <a:t>解</a:t>
              </a:r>
              <a:r>
                <a:rPr lang="zh-CN" altLang="en-US" sz="2400" dirty="0"/>
                <a:t>：原方程可化为</a:t>
              </a:r>
              <a:r>
                <a:rPr lang="zh-CN" altLang="en-US" sz="4400" dirty="0"/>
                <a:t>：</a:t>
              </a:r>
              <a:endParaRPr lang="zh-CN" altLang="en-US" sz="3200" dirty="0"/>
            </a:p>
          </p:txBody>
        </p:sp>
        <p:graphicFrame>
          <p:nvGraphicFramePr>
            <p:cNvPr id="2054" name="Object 6"/>
            <p:cNvGraphicFramePr>
              <a:graphicFrameLocks noChangeAspect="1"/>
            </p:cNvGraphicFramePr>
            <p:nvPr/>
          </p:nvGraphicFramePr>
          <p:xfrm>
            <a:off x="2913" y="605"/>
            <a:ext cx="2959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公式" r:id="rId12" imgW="46024800" imgH="10058400" progId="Equation.3">
                    <p:embed/>
                  </p:oleObj>
                </mc:Choice>
                <mc:Fallback>
                  <p:oleObj name="公式" r:id="rId12" imgW="46024800" imgH="10058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913" y="605"/>
                          <a:ext cx="2959" cy="64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0808" name="Line 40"/>
          <p:cNvSpPr>
            <a:spLocks noChangeShapeType="1"/>
          </p:cNvSpPr>
          <p:nvPr/>
        </p:nvSpPr>
        <p:spPr bwMode="auto">
          <a:xfrm>
            <a:off x="5791200" y="1828800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60809" name="Line 41"/>
          <p:cNvSpPr>
            <a:spLocks noChangeShapeType="1"/>
          </p:cNvSpPr>
          <p:nvPr/>
        </p:nvSpPr>
        <p:spPr bwMode="auto">
          <a:xfrm>
            <a:off x="5410200" y="2819400"/>
            <a:ext cx="1584325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80" grpId="0" autoUpdateAnimBg="0"/>
      <p:bldP spid="160781" grpId="0" autoUpdateAnimBg="0"/>
      <p:bldP spid="160782" grpId="0" animBg="1"/>
      <p:bldP spid="160783" grpId="0" animBg="1"/>
      <p:bldP spid="160789" grpId="0"/>
      <p:bldP spid="160790" grpId="0"/>
      <p:bldP spid="160808" grpId="0" animBg="1"/>
      <p:bldP spid="1608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85800" y="1878013"/>
            <a:ext cx="6842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Clr>
                <a:schemeClr val="tx2"/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rgbClr val="CC00FF"/>
                </a:solidFill>
                <a:latin typeface="宋体" panose="02010600030101010101" pitchFamily="2" charset="-122"/>
              </a:rPr>
              <a:t>解分式方程容易犯的错误有：</a:t>
            </a:r>
            <a:endParaRPr lang="zh-CN" altLang="en-US" sz="240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85800" y="2471738"/>
            <a:ext cx="643572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去分母时，原方程的整式部分漏乘．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85800" y="3135313"/>
            <a:ext cx="7566025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约去分母后，分子是多项式时， 没有添括号．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因分数线有括号的作用）   </a:t>
            </a:r>
            <a:endParaRPr lang="zh-CN" altLang="en-US" sz="24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85800" y="4276725"/>
            <a:ext cx="8167688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把整式方程的解代入最简公分母后的值为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，不舍掉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.   </a:t>
            </a:r>
            <a:endParaRPr lang="en-US" altLang="zh-CN" sz="240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  <p:bldP spid="30724" grpId="0" autoUpdateAnimBg="0"/>
      <p:bldP spid="307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533400" y="1143000"/>
            <a:ext cx="7650163" cy="550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关于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的方程              无解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求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k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的值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en-US" altLang="zh-CN"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en-US" altLang="zh-CN" sz="240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解析</a:t>
            </a:r>
            <a:r>
              <a:rPr lang="en-US" altLang="zh-CN" sz="2400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方程的两边同时乘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(x+3)(x-3)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得</a:t>
            </a:r>
            <a:endParaRPr lang="zh-CN" altLang="en-US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zh-CN" altLang="en-US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x+3+kx-3k=k+3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整理得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:(k+1)x=4k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因为方程无解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则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x=3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x=-3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x=3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,(k+1) </a:t>
            </a:r>
            <a:r>
              <a:rPr lang="en-US" altLang="zh-CN">
                <a:solidFill>
                  <a:srgbClr val="FF0000"/>
                </a:solidFill>
              </a:rPr>
              <a:t>·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3=4k,k=3,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x=-3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,(k+1)(-3)=4k, 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</a:pP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所以当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k=3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      时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原分式方程无解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4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074" name="Object 18"/>
          <p:cNvGraphicFramePr>
            <a:graphicFrameLocks noChangeAspect="1"/>
          </p:cNvGraphicFramePr>
          <p:nvPr/>
        </p:nvGraphicFramePr>
        <p:xfrm>
          <a:off x="3124200" y="990600"/>
          <a:ext cx="2001838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1468120" imgH="505460" progId="Equation.DSMT4">
                  <p:embed/>
                </p:oleObj>
              </mc:Choice>
              <mc:Fallback>
                <p:oleObj name="Equation" r:id="rId1" imgW="1468120" imgH="505460" progId="Equation.DSMT4">
                  <p:embed/>
                  <p:pic>
                    <p:nvPicPr>
                      <p:cNvPr id="0" name="Object 1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24200" y="990600"/>
                        <a:ext cx="2001838" cy="695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/>
          <p:cNvGraphicFramePr>
            <a:graphicFrameLocks noChangeAspect="1"/>
          </p:cNvGraphicFramePr>
          <p:nvPr/>
        </p:nvGraphicFramePr>
        <p:xfrm>
          <a:off x="4210050" y="4976813"/>
          <a:ext cx="7270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3" imgW="601345" imgH="513080" progId="Equation.DSMT4">
                  <p:embed/>
                </p:oleObj>
              </mc:Choice>
              <mc:Fallback>
                <p:oleObj name="Equation" r:id="rId3" imgW="601345" imgH="513080" progId="Equation.DSMT4">
                  <p:embed/>
                  <p:pic>
                    <p:nvPicPr>
                      <p:cNvPr id="0" name="Object 1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0050" y="4976813"/>
                        <a:ext cx="72707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2286000" y="5943600"/>
          <a:ext cx="7270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5" imgW="601345" imgH="513080" progId="Equation.DSMT4">
                  <p:embed/>
                </p:oleObj>
              </mc:Choice>
              <mc:Fallback>
                <p:oleObj name="Equation" r:id="rId5" imgW="601345" imgH="51308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0" y="5943600"/>
                        <a:ext cx="72707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88900" y="2057400"/>
            <a:ext cx="9055100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eaLnBrk="0" hangingPunct="0">
              <a:spcBef>
                <a:spcPct val="20000"/>
              </a:spcBef>
            </a:pPr>
            <a:r>
              <a:rPr lang="zh-CN" altLang="en-US" sz="3200">
                <a:latin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200">
                <a:cs typeface="Times New Roman" panose="02020603050405020304" pitchFamily="18" charset="0"/>
              </a:rPr>
              <a:t>3</a:t>
            </a:r>
            <a:r>
              <a:rPr lang="zh-CN" altLang="en-US" sz="3200">
                <a:cs typeface="Times New Roman" panose="02020603050405020304" pitchFamily="18" charset="0"/>
              </a:rPr>
              <a:t>　</a:t>
            </a:r>
            <a:r>
              <a:rPr lang="zh-CN" altLang="zh-CN" sz="3200">
                <a:latin typeface="宋体" panose="02010600030101010101" pitchFamily="2" charset="-122"/>
              </a:rPr>
              <a:t>某进货员发现一种应季衬衫，预计能畅销，他用</a:t>
            </a:r>
            <a:r>
              <a:rPr lang="en-US" altLang="zh-CN" sz="3200"/>
              <a:t>8 000</a:t>
            </a:r>
            <a:r>
              <a:rPr lang="zh-CN" altLang="zh-CN" sz="3200">
                <a:latin typeface="宋体" panose="02010600030101010101" pitchFamily="2" charset="-122"/>
              </a:rPr>
              <a:t>元购进一批衬衫，很快销售一空．再进货时，他发现这种衬衫的单价比上一次贵了</a:t>
            </a:r>
            <a:r>
              <a:rPr lang="en-US" altLang="zh-CN" sz="3200"/>
              <a:t>4 </a:t>
            </a:r>
            <a:r>
              <a:rPr lang="zh-CN" altLang="zh-CN" sz="3200">
                <a:latin typeface="宋体" panose="02010600030101010101" pitchFamily="2" charset="-122"/>
              </a:rPr>
              <a:t>元</a:t>
            </a:r>
            <a:r>
              <a:rPr lang="en-US" altLang="zh-CN" sz="3200">
                <a:latin typeface="宋体" panose="02010600030101010101" pitchFamily="2" charset="-122"/>
              </a:rPr>
              <a:t>/</a:t>
            </a:r>
            <a:r>
              <a:rPr lang="zh-CN" altLang="zh-CN" sz="3200">
                <a:latin typeface="宋体" panose="02010600030101010101" pitchFamily="2" charset="-122"/>
              </a:rPr>
              <a:t>件，他用</a:t>
            </a:r>
            <a:r>
              <a:rPr lang="en-US" altLang="zh-CN" sz="3200"/>
              <a:t>17 600</a:t>
            </a:r>
            <a:r>
              <a:rPr lang="zh-CN" altLang="zh-CN" sz="3200">
                <a:latin typeface="宋体" panose="02010600030101010101" pitchFamily="2" charset="-122"/>
              </a:rPr>
              <a:t>元购进</a:t>
            </a:r>
            <a:r>
              <a:rPr lang="en-US" altLang="zh-CN" sz="3200"/>
              <a:t>2 </a:t>
            </a:r>
            <a:r>
              <a:rPr lang="zh-CN" altLang="zh-CN" sz="3200">
                <a:latin typeface="宋体" panose="02010600030101010101" pitchFamily="2" charset="-122"/>
              </a:rPr>
              <a:t>倍于第一次进货量的这种衬衫．问第一次购进多少件衬衫</a:t>
            </a:r>
            <a:r>
              <a:rPr lang="zh-CN" altLang="zh-CN" sz="3200"/>
              <a:t>？</a:t>
            </a:r>
            <a:endParaRPr lang="zh-CN" altLang="en-US" sz="3200"/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228600" y="1143000"/>
            <a:ext cx="6550025" cy="584200"/>
          </a:xfrm>
          <a:prstGeom prst="rect">
            <a:avLst/>
          </a:prstGeom>
          <a:noFill/>
          <a:ln w="73025" cmpd="thickThin">
            <a:solidFill>
              <a:srgbClr val="D60093"/>
            </a:solidFill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latin typeface="宋体" panose="02010600030101010101" pitchFamily="2" charset="-122"/>
              </a:rPr>
              <a:t>列分式方程解实际问题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7169150" y="3865563"/>
          <a:ext cx="787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18897600" imgH="21031200" progId="Equation.DSMT4">
                  <p:embed/>
                </p:oleObj>
              </mc:Choice>
              <mc:Fallback>
                <p:oleObj name="Equation" r:id="rId1" imgW="18897600" imgH="21031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69150" y="3865563"/>
                        <a:ext cx="787400" cy="876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24" name="Group 52"/>
          <p:cNvGraphicFramePr>
            <a:graphicFrameLocks noGrp="1"/>
          </p:cNvGraphicFramePr>
          <p:nvPr/>
        </p:nvGraphicFramePr>
        <p:xfrm>
          <a:off x="127000" y="2387600"/>
          <a:ext cx="8966200" cy="3340100"/>
        </p:xfrm>
        <a:graphic>
          <a:graphicData uri="http://schemas.openxmlformats.org/drawingml/2006/table">
            <a:tbl>
              <a:tblPr/>
              <a:tblGrid>
                <a:gridCol w="1341438"/>
                <a:gridCol w="2344737"/>
                <a:gridCol w="2430463"/>
                <a:gridCol w="2849562"/>
              </a:tblGrid>
              <a:tr h="145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进货数量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（单位：件）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进货总价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（单位：元）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进货单价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（单位：元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件）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</a:tr>
              <a:tr h="98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第二次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325" name="Text Box 149"/>
          <p:cNvSpPr txBox="1">
            <a:spLocks noChangeArrowheads="1"/>
          </p:cNvSpPr>
          <p:nvPr/>
        </p:nvSpPr>
        <p:spPr bwMode="auto">
          <a:xfrm>
            <a:off x="2535238" y="4030663"/>
            <a:ext cx="3603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i="1">
                <a:solidFill>
                  <a:srgbClr val="0000FF"/>
                </a:solidFill>
              </a:rPr>
              <a:t>x</a:t>
            </a:r>
            <a:endParaRPr lang="en-US" altLang="zh-CN" i="1">
              <a:solidFill>
                <a:srgbClr val="0000FF"/>
              </a:solidFill>
            </a:endParaRPr>
          </a:p>
        </p:txBody>
      </p:sp>
      <p:sp>
        <p:nvSpPr>
          <p:cNvPr id="50326" name="Text Box 150"/>
          <p:cNvSpPr txBox="1">
            <a:spLocks noChangeArrowheads="1"/>
          </p:cNvSpPr>
          <p:nvPr/>
        </p:nvSpPr>
        <p:spPr bwMode="auto">
          <a:xfrm>
            <a:off x="2424113" y="5000625"/>
            <a:ext cx="6477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</a:rPr>
              <a:t>2</a:t>
            </a:r>
            <a:r>
              <a:rPr lang="en-US" altLang="zh-CN" sz="2400" i="1">
                <a:solidFill>
                  <a:srgbClr val="0000FF"/>
                </a:solidFill>
              </a:rPr>
              <a:t>x</a:t>
            </a:r>
            <a:endParaRPr lang="en-US" altLang="zh-CN" sz="2400" i="1">
              <a:solidFill>
                <a:srgbClr val="0000FF"/>
              </a:solidFill>
            </a:endParaRPr>
          </a:p>
        </p:txBody>
      </p:sp>
      <p:sp>
        <p:nvSpPr>
          <p:cNvPr id="50327" name="Text Box 151"/>
          <p:cNvSpPr txBox="1">
            <a:spLocks noChangeArrowheads="1"/>
          </p:cNvSpPr>
          <p:nvPr/>
        </p:nvSpPr>
        <p:spPr bwMode="auto">
          <a:xfrm>
            <a:off x="4500563" y="4043363"/>
            <a:ext cx="13763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</a:rPr>
              <a:t>8</a:t>
            </a:r>
            <a:r>
              <a:rPr lang="en-US" altLang="zh-CN"/>
              <a:t> </a:t>
            </a:r>
            <a:r>
              <a:rPr lang="en-US" altLang="zh-CN">
                <a:solidFill>
                  <a:srgbClr val="0000FF"/>
                </a:solidFill>
              </a:rPr>
              <a:t>000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0328" name="Text Box 152"/>
          <p:cNvSpPr txBox="1">
            <a:spLocks noChangeArrowheads="1"/>
          </p:cNvSpPr>
          <p:nvPr/>
        </p:nvSpPr>
        <p:spPr bwMode="auto">
          <a:xfrm>
            <a:off x="4360863" y="4987925"/>
            <a:ext cx="15795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</a:rPr>
              <a:t>17</a:t>
            </a:r>
            <a:r>
              <a:rPr lang="en-US" altLang="zh-CN"/>
              <a:t> </a:t>
            </a:r>
            <a:r>
              <a:rPr lang="en-US" altLang="zh-CN">
                <a:solidFill>
                  <a:srgbClr val="0000FF"/>
                </a:solidFill>
              </a:rPr>
              <a:t>600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4126" name="Text Box 88"/>
          <p:cNvSpPr txBox="1">
            <a:spLocks noChangeArrowheads="1"/>
          </p:cNvSpPr>
          <p:nvPr/>
        </p:nvSpPr>
        <p:spPr bwMode="auto">
          <a:xfrm>
            <a:off x="217488" y="1704975"/>
            <a:ext cx="21637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分析</a:t>
            </a:r>
            <a:r>
              <a:rPr lang="zh-CN" altLang="en-US" sz="3200">
                <a:solidFill>
                  <a:srgbClr val="0000FF"/>
                </a:solidFill>
              </a:rPr>
              <a:t>：</a:t>
            </a:r>
            <a:endParaRPr lang="zh-CN" altLang="en-US" sz="3200">
              <a:solidFill>
                <a:srgbClr val="0000FF"/>
              </a:solidFill>
            </a:endParaRP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7138988" y="4806950"/>
          <a:ext cx="939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3" imgW="22555200" imgH="21031200" progId="Equation.DSMT4">
                  <p:embed/>
                </p:oleObj>
              </mc:Choice>
              <mc:Fallback>
                <p:oleObj name="Equation" r:id="rId3" imgW="22555200" imgH="210312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38988" y="4806950"/>
                        <a:ext cx="939800" cy="8763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325" grpId="0"/>
      <p:bldP spid="50326" grpId="0"/>
      <p:bldP spid="50327" grpId="0"/>
      <p:bldP spid="503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WPS 演示</Application>
  <PresentationFormat>全屏显示(4:3)</PresentationFormat>
  <Paragraphs>191</Paragraphs>
  <Slides>17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34</vt:i4>
      </vt:variant>
      <vt:variant>
        <vt:lpstr>幻灯片标题</vt:lpstr>
      </vt:variant>
      <vt:variant>
        <vt:i4>17</vt:i4>
      </vt:variant>
    </vt:vector>
  </HeadingPairs>
  <TitlesOfParts>
    <vt:vector size="68" baseType="lpstr">
      <vt:lpstr>Arial</vt:lpstr>
      <vt:lpstr>宋体</vt:lpstr>
      <vt:lpstr>Wingdings</vt:lpstr>
      <vt:lpstr>华文新魏</vt:lpstr>
      <vt:lpstr>华文行楷</vt:lpstr>
      <vt:lpstr>华文楷体</vt:lpstr>
      <vt:lpstr>隶书</vt:lpstr>
      <vt:lpstr>黑体</vt:lpstr>
      <vt:lpstr>楷体_GB2312</vt:lpstr>
      <vt:lpstr>Times New Roman</vt:lpstr>
      <vt:lpstr>Calibri</vt:lpstr>
      <vt:lpstr>微软雅黑</vt:lpstr>
      <vt:lpstr>Arial Unicode MS</vt:lpstr>
      <vt:lpstr>新宋体</vt:lpstr>
      <vt:lpstr>Calibri Light</vt:lpstr>
      <vt:lpstr>Office 主题</vt:lpstr>
      <vt:lpstr>自定义设计方案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created xsi:type="dcterms:W3CDTF">2017-04-26T08:23:00Z</dcterms:created>
  <dcterms:modified xsi:type="dcterms:W3CDTF">2017-08-24T09:35:48Z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