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7"/>
  </p:notesMasterIdLst>
  <p:sldIdLst>
    <p:sldId id="256" r:id="rId4"/>
    <p:sldId id="282" r:id="rId5"/>
    <p:sldId id="261" r:id="rId6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59" r:id="rId28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63A"/>
    <a:srgbClr val="F286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1.vml.rels><?xml version="1.0" encoding="UTF-8" standalone="yes"?>
<Relationships xmlns="http://schemas.openxmlformats.org/package/2006/relationships"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2.vml.rels><?xml version="1.0" encoding="UTF-8" standalone="yes"?>
<Relationships xmlns="http://schemas.openxmlformats.org/package/2006/relationships"><Relationship Id="rId4" Type="http://schemas.openxmlformats.org/officeDocument/2006/relationships/image" Target="../media/image56.wmf"/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3.vml.rels><?xml version="1.0" encoding="UTF-8" standalone="yes"?>
<Relationships xmlns="http://schemas.openxmlformats.org/package/2006/relationships"><Relationship Id="rId7" Type="http://schemas.openxmlformats.org/officeDocument/2006/relationships/image" Target="../media/image63.wmf"/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5" Type="http://schemas.openxmlformats.org/officeDocument/2006/relationships/image" Target="../media/image32.wmf"/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7" Type="http://schemas.openxmlformats.org/officeDocument/2006/relationships/image" Target="../media/image39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E7B262-3112-460D-99DE-4A8AF6787E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15DAF8-C9C9-40BA-A7C9-B20D1313B1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0E9C18B1-FC31-4075-96C7-B77B397DDDCE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0EBB2643-0B0E-4891-BC41-8E4B648B80B5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EF669204-F985-4634-AA30-CB18AC3DB63E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8EBC7EA1-DAEE-4D5C-80CC-B6EB7AAD2350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F3928F87-B28D-4C1C-B950-9947D0BF9BE4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E91747F4-04B3-42DA-A3F5-185A2F7403DC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63C99A06-739D-437E-B50A-9933ADCB7268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D5586CF7-AF37-45B2-A8F0-F9CE67193A32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BBA01CB0-8452-4E49-BB58-84E5830FDF5C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43B34B38-86BF-4FE7-B742-0C882C743395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0E2F6C27-A97B-48A1-873C-EC22AEED608C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17BE240E-525D-48F4-986C-1936697F3D3A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08BC7A00-2F8C-4886-92A7-A5DCA76F84C3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2B816420-B933-44A8-9D62-673B57FD2EF0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017F6FA8-7BB1-48DB-9D02-AD2E60C567A1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0EE04350-54AC-4D30-9DB5-835A15A5ABAA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D4E39531-3AEC-43C1-8916-30F30517FEB3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4E435307-DE81-4163-AB27-5BB9E32EDE9A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FC71757D-4DED-4C8D-AF45-10144B18691E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image" Target="../media/image4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3.bin"/><Relationship Id="rId8" Type="http://schemas.openxmlformats.org/officeDocument/2006/relationships/image" Target="../media/image24.w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1.wmf"/><Relationship Id="rId13" Type="http://schemas.openxmlformats.org/officeDocument/2006/relationships/notesSlide" Target="../notesSlides/notesSlide9.xml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17.xml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19.bin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27.wmf"/><Relationship Id="rId3" Type="http://schemas.openxmlformats.org/officeDocument/2006/relationships/oleObject" Target="../embeddings/oleObject25.bin"/><Relationship Id="rId2" Type="http://schemas.openxmlformats.org/officeDocument/2006/relationships/image" Target="../media/image26.wmf"/><Relationship Id="rId1" Type="http://schemas.openxmlformats.org/officeDocument/2006/relationships/oleObject" Target="../embeddings/oleObject24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0.bin"/><Relationship Id="rId8" Type="http://schemas.openxmlformats.org/officeDocument/2006/relationships/image" Target="../media/image31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28.wmf"/><Relationship Id="rId13" Type="http://schemas.openxmlformats.org/officeDocument/2006/relationships/notesSlide" Target="../notesSlides/notesSlide11.xml"/><Relationship Id="rId12" Type="http://schemas.openxmlformats.org/officeDocument/2006/relationships/vmlDrawing" Target="../drawings/vmlDrawing7.vml"/><Relationship Id="rId11" Type="http://schemas.openxmlformats.org/officeDocument/2006/relationships/slideLayout" Target="../slideLayouts/slideLayout17.xml"/><Relationship Id="rId10" Type="http://schemas.openxmlformats.org/officeDocument/2006/relationships/image" Target="../media/image32.wmf"/><Relationship Id="rId1" Type="http://schemas.openxmlformats.org/officeDocument/2006/relationships/oleObject" Target="../embeddings/oleObject26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5.bin"/><Relationship Id="rId8" Type="http://schemas.openxmlformats.org/officeDocument/2006/relationships/image" Target="../media/image36.wmf"/><Relationship Id="rId7" Type="http://schemas.openxmlformats.org/officeDocument/2006/relationships/oleObject" Target="../embeddings/oleObject34.bin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4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33.wmf"/><Relationship Id="rId19" Type="http://schemas.openxmlformats.org/officeDocument/2006/relationships/notesSlide" Target="../notesSlides/notesSlide12.xml"/><Relationship Id="rId18" Type="http://schemas.openxmlformats.org/officeDocument/2006/relationships/vmlDrawing" Target="../drawings/vmlDrawing8.vml"/><Relationship Id="rId17" Type="http://schemas.openxmlformats.org/officeDocument/2006/relationships/slideLayout" Target="../slideLayouts/slideLayout17.xml"/><Relationship Id="rId16" Type="http://schemas.openxmlformats.org/officeDocument/2006/relationships/image" Target="../media/image40.wmf"/><Relationship Id="rId15" Type="http://schemas.openxmlformats.org/officeDocument/2006/relationships/oleObject" Target="../embeddings/oleObject38.bin"/><Relationship Id="rId14" Type="http://schemas.openxmlformats.org/officeDocument/2006/relationships/image" Target="../media/image39.wmf"/><Relationship Id="rId13" Type="http://schemas.openxmlformats.org/officeDocument/2006/relationships/oleObject" Target="../embeddings/oleObject37.bin"/><Relationship Id="rId12" Type="http://schemas.openxmlformats.org/officeDocument/2006/relationships/image" Target="../media/image38.wmf"/><Relationship Id="rId11" Type="http://schemas.openxmlformats.org/officeDocument/2006/relationships/oleObject" Target="../embeddings/oleObject36.bin"/><Relationship Id="rId10" Type="http://schemas.openxmlformats.org/officeDocument/2006/relationships/image" Target="../media/image37.wmf"/><Relationship Id="rId1" Type="http://schemas.openxmlformats.org/officeDocument/2006/relationships/oleObject" Target="../embeddings/oleObject31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17.x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42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41.wmf"/><Relationship Id="rId1" Type="http://schemas.openxmlformats.org/officeDocument/2006/relationships/oleObject" Target="../embeddings/oleObject39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47.wmf"/><Relationship Id="rId7" Type="http://schemas.openxmlformats.org/officeDocument/2006/relationships/oleObject" Target="../embeddings/oleObject45.bin"/><Relationship Id="rId6" Type="http://schemas.openxmlformats.org/officeDocument/2006/relationships/image" Target="../media/image46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45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44.wmf"/><Relationship Id="rId11" Type="http://schemas.openxmlformats.org/officeDocument/2006/relationships/notesSlide" Target="../notesSlides/notesSlide14.xml"/><Relationship Id="rId10" Type="http://schemas.openxmlformats.org/officeDocument/2006/relationships/vmlDrawing" Target="../drawings/vmlDrawing10.vml"/><Relationship Id="rId1" Type="http://schemas.openxmlformats.org/officeDocument/2006/relationships/oleObject" Target="../embeddings/oleObject42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0.bin"/><Relationship Id="rId8" Type="http://schemas.openxmlformats.org/officeDocument/2006/relationships/image" Target="../media/image51.wmf"/><Relationship Id="rId7" Type="http://schemas.openxmlformats.org/officeDocument/2006/relationships/oleObject" Target="../embeddings/oleObject49.bin"/><Relationship Id="rId6" Type="http://schemas.openxmlformats.org/officeDocument/2006/relationships/image" Target="../media/image50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49.wmf"/><Relationship Id="rId3" Type="http://schemas.openxmlformats.org/officeDocument/2006/relationships/oleObject" Target="../embeddings/oleObject47.bin"/><Relationship Id="rId2" Type="http://schemas.openxmlformats.org/officeDocument/2006/relationships/image" Target="../media/image48.wmf"/><Relationship Id="rId13" Type="http://schemas.openxmlformats.org/officeDocument/2006/relationships/notesSlide" Target="../notesSlides/notesSlide15.xml"/><Relationship Id="rId12" Type="http://schemas.openxmlformats.org/officeDocument/2006/relationships/vmlDrawing" Target="../drawings/vmlDrawing11.vml"/><Relationship Id="rId11" Type="http://schemas.openxmlformats.org/officeDocument/2006/relationships/slideLayout" Target="../slideLayouts/slideLayout17.xml"/><Relationship Id="rId10" Type="http://schemas.openxmlformats.org/officeDocument/2006/relationships/image" Target="../media/image52.wmf"/><Relationship Id="rId1" Type="http://schemas.openxmlformats.org/officeDocument/2006/relationships/oleObject" Target="../embeddings/oleObject46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56.wmf"/><Relationship Id="rId7" Type="http://schemas.openxmlformats.org/officeDocument/2006/relationships/oleObject" Target="../embeddings/oleObject54.bin"/><Relationship Id="rId6" Type="http://schemas.openxmlformats.org/officeDocument/2006/relationships/image" Target="../media/image55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54.wmf"/><Relationship Id="rId3" Type="http://schemas.openxmlformats.org/officeDocument/2006/relationships/oleObject" Target="../embeddings/oleObject52.bin"/><Relationship Id="rId2" Type="http://schemas.openxmlformats.org/officeDocument/2006/relationships/image" Target="../media/image53.wmf"/><Relationship Id="rId11" Type="http://schemas.openxmlformats.org/officeDocument/2006/relationships/notesSlide" Target="../notesSlides/notesSlide16.xml"/><Relationship Id="rId10" Type="http://schemas.openxmlformats.org/officeDocument/2006/relationships/vmlDrawing" Target="../drawings/vmlDrawing12.vml"/><Relationship Id="rId1" Type="http://schemas.openxmlformats.org/officeDocument/2006/relationships/oleObject" Target="../embeddings/oleObject51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9.bin"/><Relationship Id="rId8" Type="http://schemas.openxmlformats.org/officeDocument/2006/relationships/image" Target="../media/image60.wmf"/><Relationship Id="rId7" Type="http://schemas.openxmlformats.org/officeDocument/2006/relationships/oleObject" Target="../embeddings/oleObject58.bin"/><Relationship Id="rId6" Type="http://schemas.openxmlformats.org/officeDocument/2006/relationships/image" Target="../media/image59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58.wmf"/><Relationship Id="rId3" Type="http://schemas.openxmlformats.org/officeDocument/2006/relationships/oleObject" Target="../embeddings/oleObject56.bin"/><Relationship Id="rId2" Type="http://schemas.openxmlformats.org/officeDocument/2006/relationships/image" Target="../media/image57.wmf"/><Relationship Id="rId17" Type="http://schemas.openxmlformats.org/officeDocument/2006/relationships/notesSlide" Target="../notesSlides/notesSlide18.xml"/><Relationship Id="rId16" Type="http://schemas.openxmlformats.org/officeDocument/2006/relationships/vmlDrawing" Target="../drawings/vmlDrawing13.vml"/><Relationship Id="rId15" Type="http://schemas.openxmlformats.org/officeDocument/2006/relationships/slideLayout" Target="../slideLayouts/slideLayout17.xml"/><Relationship Id="rId14" Type="http://schemas.openxmlformats.org/officeDocument/2006/relationships/image" Target="../media/image63.wmf"/><Relationship Id="rId13" Type="http://schemas.openxmlformats.org/officeDocument/2006/relationships/oleObject" Target="../embeddings/oleObject61.bin"/><Relationship Id="rId12" Type="http://schemas.openxmlformats.org/officeDocument/2006/relationships/image" Target="../media/image62.wmf"/><Relationship Id="rId11" Type="http://schemas.openxmlformats.org/officeDocument/2006/relationships/oleObject" Target="../embeddings/oleObject60.bin"/><Relationship Id="rId10" Type="http://schemas.openxmlformats.org/officeDocument/2006/relationships/image" Target="../media/image61.wmf"/><Relationship Id="rId1" Type="http://schemas.openxmlformats.org/officeDocument/2006/relationships/oleObject" Target="../embeddings/oleObject55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0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6.wmf"/><Relationship Id="rId13" Type="http://schemas.openxmlformats.org/officeDocument/2006/relationships/notesSlide" Target="../notesSlides/notesSlide4.xml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10.wmf"/><Relationship Id="rId1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1.wmf"/><Relationship Id="rId16" Type="http://schemas.openxmlformats.org/officeDocument/2006/relationships/notesSlide" Target="../notesSlides/notesSlide5.xml"/><Relationship Id="rId15" Type="http://schemas.openxmlformats.org/officeDocument/2006/relationships/vmlDrawing" Target="../drawings/vmlDrawing3.vml"/><Relationship Id="rId14" Type="http://schemas.openxmlformats.org/officeDocument/2006/relationships/slideLayout" Target="../slideLayouts/slideLayout17.xml"/><Relationship Id="rId13" Type="http://schemas.openxmlformats.org/officeDocument/2006/relationships/oleObject" Target="../embeddings/oleObject14.bin"/><Relationship Id="rId12" Type="http://schemas.openxmlformats.org/officeDocument/2006/relationships/oleObject" Target="../embeddings/oleObject13.bin"/><Relationship Id="rId11" Type="http://schemas.openxmlformats.org/officeDocument/2006/relationships/image" Target="../media/image15.wmf"/><Relationship Id="rId10" Type="http://schemas.openxmlformats.org/officeDocument/2006/relationships/oleObject" Target="../embeddings/oleObject12.bin"/><Relationship Id="rId1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6.wmf"/><Relationship Id="rId11" Type="http://schemas.openxmlformats.org/officeDocument/2006/relationships/notesSlide" Target="../notesSlides/notesSlide6.xml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1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701963" y="2605405"/>
            <a:ext cx="731381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endParaRPr lang="en-US" altLang="zh-CN" sz="60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</a:t>
            </a:r>
            <a:r>
              <a:rPr lang="zh-CN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年级上册  </a:t>
            </a:r>
            <a:r>
              <a:rPr lang="en-US" altLang="zh-CN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RJ</a:t>
            </a:r>
            <a:r>
              <a:rPr lang="zh-CN" altLang="en-US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</a:t>
            </a:r>
            <a:endParaRPr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en-US" altLang="zh-CN"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1219200" y="838200"/>
            <a:ext cx="71628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chemeClr val="tx2"/>
                </a:solidFill>
                <a:latin typeface="Verdana" panose="020B0604030504040204" pitchFamily="34" charset="0"/>
              </a:rPr>
              <a:t>小结:</a:t>
            </a:r>
            <a:endParaRPr lang="zh-CN" altLang="en-US" sz="600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pic>
        <p:nvPicPr>
          <p:cNvPr id="22531" name="Picture 5" descr="BS00554_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53200" y="4572000"/>
            <a:ext cx="2438400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990600" y="2209800"/>
            <a:ext cx="7848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latin typeface="Calibri" panose="020F0502020204030204" pitchFamily="34" charset="0"/>
              </a:rPr>
              <a:t>     </a:t>
            </a:r>
            <a:r>
              <a:rPr lang="zh-CN" altLang="en-US" sz="4000">
                <a:solidFill>
                  <a:srgbClr val="FB0B0B"/>
                </a:solidFill>
                <a:latin typeface="Calibri" panose="020F0502020204030204" pitchFamily="34" charset="0"/>
              </a:rPr>
              <a:t>1、分式定义</a:t>
            </a:r>
            <a:endParaRPr lang="en-US" altLang="zh-CN" sz="400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1042988" y="2924175"/>
            <a:ext cx="7848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latin typeface="Calibri" panose="020F0502020204030204" pitchFamily="34" charset="0"/>
              </a:rPr>
              <a:t>     </a:t>
            </a:r>
            <a:r>
              <a:rPr lang="zh-CN" altLang="en-US" sz="4000">
                <a:solidFill>
                  <a:srgbClr val="FB0B0B"/>
                </a:solidFill>
                <a:latin typeface="Calibri" panose="020F0502020204030204" pitchFamily="34" charset="0"/>
              </a:rPr>
              <a:t>2、分式有意义的条件</a:t>
            </a:r>
            <a:endParaRPr lang="zh-CN" altLang="en-US" sz="400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1042988" y="3644900"/>
            <a:ext cx="7848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latin typeface="Calibri" panose="020F0502020204030204" pitchFamily="34" charset="0"/>
              </a:rPr>
              <a:t>     </a:t>
            </a:r>
            <a:r>
              <a:rPr lang="en-US" altLang="zh-CN" sz="4000">
                <a:solidFill>
                  <a:srgbClr val="FB0B0B"/>
                </a:solidFill>
                <a:latin typeface="Calibri" panose="020F0502020204030204" pitchFamily="34" charset="0"/>
              </a:rPr>
              <a:t>3</a:t>
            </a:r>
            <a:r>
              <a:rPr lang="zh-CN" altLang="en-US" sz="4000">
                <a:solidFill>
                  <a:srgbClr val="FB0B0B"/>
                </a:solidFill>
                <a:latin typeface="Calibri" panose="020F0502020204030204" pitchFamily="34" charset="0"/>
              </a:rPr>
              <a:t>、分式的值为</a:t>
            </a:r>
            <a:r>
              <a:rPr lang="en-US" altLang="zh-CN" sz="4000">
                <a:solidFill>
                  <a:srgbClr val="FB0B0B"/>
                </a:solidFill>
                <a:latin typeface="Calibri" panose="020F0502020204030204" pitchFamily="34" charset="0"/>
              </a:rPr>
              <a:t>0</a:t>
            </a:r>
            <a:r>
              <a:rPr lang="zh-CN" altLang="en-US" sz="4000">
                <a:solidFill>
                  <a:srgbClr val="FB0B0B"/>
                </a:solidFill>
                <a:latin typeface="Calibri" panose="020F0502020204030204" pitchFamily="34" charset="0"/>
              </a:rPr>
              <a:t>的条件</a:t>
            </a:r>
            <a:endParaRPr lang="zh-CN" altLang="en-US" sz="400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 autoUpdateAnimBg="0"/>
      <p:bldP spid="16394" grpId="0" autoUpdateAnimBg="0"/>
      <p:bldP spid="1639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1905000" y="1676400"/>
            <a:ext cx="4800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10" dirty="0">
                <a:ln w="9525">
                  <a:miter lim="800000"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15.1 </a:t>
            </a:r>
            <a:r>
              <a:rPr lang="zh-CN" altLang="en-US" sz="3600" b="1" kern="10" dirty="0">
                <a:ln w="9525">
                  <a:miter lim="800000"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分式</a:t>
            </a:r>
            <a:endParaRPr lang="zh-CN" altLang="en-US" sz="3600" b="1" kern="10" dirty="0">
              <a:ln w="9525">
                <a:miter lim="800000"/>
              </a:ln>
              <a:gradFill rotWithShape="0">
                <a:gsLst>
                  <a:gs pos="0">
                    <a:srgbClr val="DCEBF5"/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>
            <a:off x="1066800" y="4191000"/>
            <a:ext cx="8077200" cy="9144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22834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15.1.2   </a:t>
            </a:r>
            <a:r>
              <a:rPr lang="zh-CN" altLang="en-US" sz="48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分式的基本性质</a:t>
            </a:r>
            <a:endParaRPr lang="zh-CN" altLang="en-US" sz="48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1143000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 smtClean="0"/>
              <a:t>教学目标</a:t>
            </a:r>
            <a:endParaRPr lang="zh-CN" altLang="en-US" b="1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3163" y="1981200"/>
            <a:ext cx="7772400" cy="2960688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mtClean="0"/>
              <a:t>知识与能力：理解分式的基本性质</a:t>
            </a:r>
            <a:endParaRPr lang="zh-CN" altLang="en-US" smtClean="0"/>
          </a:p>
          <a:p>
            <a:r>
              <a:rPr lang="zh-CN" altLang="en-US" smtClean="0"/>
              <a:t>过程与方法：运用分式的基本性质解决与之有关的问题．</a:t>
            </a:r>
            <a:endParaRPr lang="zh-CN" altLang="en-US" smtClean="0"/>
          </a:p>
          <a:p>
            <a:r>
              <a:rPr lang="zh-CN" altLang="en-US" smtClean="0"/>
              <a:t>情感态度与价值观：感受类比思想，捕捉变化灵感．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ext Box 2"/>
          <p:cNvSpPr txBox="1">
            <a:spLocks noChangeArrowheads="1"/>
          </p:cNvSpPr>
          <p:nvPr/>
        </p:nvSpPr>
        <p:spPr bwMode="auto">
          <a:xfrm>
            <a:off x="457200" y="838200"/>
            <a:ext cx="71628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tx2"/>
                </a:solidFill>
                <a:latin typeface="Verdana" panose="020B0604030504040204" pitchFamily="34" charset="0"/>
              </a:rPr>
              <a:t>观察:</a:t>
            </a:r>
            <a:endParaRPr lang="zh-CN" altLang="en-US" sz="6000" b="1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sp>
        <p:nvSpPr>
          <p:cNvPr id="5128" name="Text Box 3"/>
          <p:cNvSpPr txBox="1">
            <a:spLocks noChangeArrowheads="1"/>
          </p:cNvSpPr>
          <p:nvPr/>
        </p:nvSpPr>
        <p:spPr bwMode="auto">
          <a:xfrm>
            <a:off x="685800" y="1858963"/>
            <a:ext cx="8153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alibri" panose="020F0502020204030204" pitchFamily="34" charset="0"/>
              </a:rPr>
              <a:t>由分数的基本性质可知，如果数</a:t>
            </a:r>
            <a:r>
              <a:rPr lang="en-US" altLang="zh-CN" sz="3200" b="1" i="1">
                <a:solidFill>
                  <a:srgbClr val="FB0B0B"/>
                </a:solidFill>
                <a:latin typeface="Calibri" panose="020F0502020204030204" pitchFamily="34" charset="0"/>
              </a:rPr>
              <a:t>c≠0</a:t>
            </a:r>
            <a:r>
              <a:rPr lang="en-US" altLang="zh-CN" sz="3200" b="1">
                <a:latin typeface="Calibri" panose="020F0502020204030204" pitchFamily="34" charset="0"/>
              </a:rPr>
              <a:t>，</a:t>
            </a:r>
            <a:r>
              <a:rPr lang="zh-CN" altLang="en-US" sz="3200" b="1">
                <a:latin typeface="Calibri" panose="020F0502020204030204" pitchFamily="34" charset="0"/>
              </a:rPr>
              <a:t>那么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2362200" y="2773363"/>
          <a:ext cx="129540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11277600" imgH="9448800" progId="Equation.3">
                  <p:embed/>
                </p:oleObj>
              </mc:Choice>
              <mc:Fallback>
                <p:oleObj name="Equation" r:id="rId1" imgW="11277600" imgH="9448800" progId="Equation.3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62200" y="2773363"/>
                        <a:ext cx="1295400" cy="1085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4876800" y="2773363"/>
          <a:ext cx="129540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3" imgW="11277600" imgH="9448800" progId="Equation.3">
                  <p:embed/>
                </p:oleObj>
              </mc:Choice>
              <mc:Fallback>
                <p:oleObj name="Equation" r:id="rId3" imgW="11277600" imgH="94488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76800" y="2773363"/>
                        <a:ext cx="1295400" cy="1085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685800" y="4175125"/>
            <a:ext cx="8153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alibri" panose="020F0502020204030204" pitchFamily="34" charset="0"/>
              </a:rPr>
              <a:t>一般地，对于任意一个分数       有：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graphicFrame>
        <p:nvGraphicFramePr>
          <p:cNvPr id="8205" name="Object 4"/>
          <p:cNvGraphicFramePr>
            <a:graphicFrameLocks noChangeAspect="1"/>
          </p:cNvGraphicFramePr>
          <p:nvPr/>
        </p:nvGraphicFramePr>
        <p:xfrm>
          <a:off x="5791200" y="3916363"/>
          <a:ext cx="430213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5" imgW="3657600" imgH="9448800" progId="Equation.3">
                  <p:embed/>
                </p:oleObj>
              </mc:Choice>
              <mc:Fallback>
                <p:oleObj name="Equation" r:id="rId5" imgW="3657600" imgH="9448800" progId="Equation.3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91200" y="3916363"/>
                        <a:ext cx="430213" cy="11112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6" name="Object 5"/>
          <p:cNvGraphicFramePr>
            <a:graphicFrameLocks noChangeAspect="1"/>
          </p:cNvGraphicFramePr>
          <p:nvPr/>
        </p:nvGraphicFramePr>
        <p:xfrm>
          <a:off x="2209800" y="5059363"/>
          <a:ext cx="152400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Equation" r:id="rId7" imgW="13411200" imgH="9448800" progId="Equation.3">
                  <p:embed/>
                </p:oleObj>
              </mc:Choice>
              <mc:Fallback>
                <p:oleObj name="Equation" r:id="rId7" imgW="13411200" imgH="9448800" progId="Equation.3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09800" y="5059363"/>
                        <a:ext cx="1524000" cy="1073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7" name="Object 6"/>
          <p:cNvGraphicFramePr>
            <a:graphicFrameLocks noChangeAspect="1"/>
          </p:cNvGraphicFramePr>
          <p:nvPr/>
        </p:nvGraphicFramePr>
        <p:xfrm>
          <a:off x="4884738" y="5059363"/>
          <a:ext cx="1662112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Equation" r:id="rId9" imgW="14630400" imgH="9448800" progId="Equation.3">
                  <p:embed/>
                </p:oleObj>
              </mc:Choice>
              <mc:Fallback>
                <p:oleObj name="Equation" r:id="rId9" imgW="14630400" imgH="9448800" progId="Equation.3">
                  <p:embed/>
                  <p:pic>
                    <p:nvPicPr>
                      <p:cNvPr id="0" name="Object 6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84738" y="5059363"/>
                        <a:ext cx="1662112" cy="1073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685800" y="6172200"/>
            <a:ext cx="8153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alibri" panose="020F0502020204030204" pitchFamily="34" charset="0"/>
              </a:rPr>
              <a:t>    </a:t>
            </a:r>
            <a:r>
              <a:rPr lang="zh-CN" altLang="en-US" sz="3200" b="1">
                <a:solidFill>
                  <a:schemeClr val="accent2"/>
                </a:solidFill>
                <a:latin typeface="Calibri" panose="020F0502020204030204" pitchFamily="34" charset="0"/>
              </a:rPr>
              <a:t>（</a:t>
            </a:r>
            <a:r>
              <a:rPr lang="en-US" altLang="zh-CN" sz="3200" b="1" i="1">
                <a:solidFill>
                  <a:schemeClr val="accent2"/>
                </a:solidFill>
                <a:latin typeface="Calibri" panose="020F0502020204030204" pitchFamily="34" charset="0"/>
              </a:rPr>
              <a:t>c≠</a:t>
            </a:r>
            <a:r>
              <a:rPr lang="en-US" altLang="zh-CN" sz="3200" b="1">
                <a:solidFill>
                  <a:schemeClr val="accent2"/>
                </a:solidFill>
                <a:latin typeface="Calibri" panose="020F0502020204030204" pitchFamily="34" charset="0"/>
              </a:rPr>
              <a:t>0）    </a:t>
            </a:r>
            <a:r>
              <a:rPr lang="zh-CN" altLang="en-US" sz="3200" b="1">
                <a:solidFill>
                  <a:schemeClr val="accent2"/>
                </a:solidFill>
                <a:latin typeface="Calibri" panose="020F0502020204030204" pitchFamily="34" charset="0"/>
              </a:rPr>
              <a:t>其中</a:t>
            </a:r>
            <a:r>
              <a:rPr lang="en-US" altLang="zh-CN" sz="3200" b="1" i="1">
                <a:solidFill>
                  <a:schemeClr val="accent2"/>
                </a:solidFill>
                <a:latin typeface="Calibri" panose="020F0502020204030204" pitchFamily="34" charset="0"/>
              </a:rPr>
              <a:t>a , b , c</a:t>
            </a:r>
            <a:r>
              <a:rPr lang="zh-CN" altLang="en-US" sz="3200" b="1">
                <a:solidFill>
                  <a:schemeClr val="accent2"/>
                </a:solidFill>
                <a:latin typeface="Calibri" panose="020F0502020204030204" pitchFamily="34" charset="0"/>
              </a:rPr>
              <a:t>是</a:t>
            </a:r>
            <a:r>
              <a:rPr lang="zh-CN" altLang="en-US" sz="3200" b="1">
                <a:solidFill>
                  <a:srgbClr val="FB0B0B"/>
                </a:solidFill>
                <a:latin typeface="Calibri" panose="020F0502020204030204" pitchFamily="34" charset="0"/>
              </a:rPr>
              <a:t>数</a:t>
            </a:r>
            <a:r>
              <a:rPr lang="en-US" altLang="zh-CN" sz="3200" b="1">
                <a:solidFill>
                  <a:srgbClr val="FB0B0B"/>
                </a:solidFill>
                <a:latin typeface="Calibri" panose="020F0502020204030204" pitchFamily="34" charset="0"/>
              </a:rPr>
              <a:t>.</a:t>
            </a:r>
            <a:endParaRPr lang="en-US" altLang="zh-CN" sz="3200" b="1">
              <a:solidFill>
                <a:srgbClr val="FB0B0B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/>
      <p:bldP spid="82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2"/>
          <p:cNvSpPr txBox="1">
            <a:spLocks noChangeArrowheads="1"/>
          </p:cNvSpPr>
          <p:nvPr/>
        </p:nvSpPr>
        <p:spPr bwMode="auto">
          <a:xfrm>
            <a:off x="0" y="914400"/>
            <a:ext cx="670560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tx2"/>
                </a:solidFill>
                <a:latin typeface="Verdana" panose="020B0604030504040204" pitchFamily="34" charset="0"/>
              </a:rPr>
              <a:t>思考:</a:t>
            </a:r>
            <a:endParaRPr lang="zh-CN" altLang="en-US" sz="6000" b="1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sp>
        <p:nvSpPr>
          <p:cNvPr id="6149" name="Text Box 3"/>
          <p:cNvSpPr txBox="1">
            <a:spLocks noChangeArrowheads="1"/>
          </p:cNvSpPr>
          <p:nvPr/>
        </p:nvSpPr>
        <p:spPr bwMode="auto">
          <a:xfrm>
            <a:off x="228600" y="1828800"/>
            <a:ext cx="81534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alibri" panose="020F0502020204030204" pitchFamily="34" charset="0"/>
              </a:rPr>
              <a:t>        类比分数的基本性质，你能想出分式有什么性质吗？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28600" y="2819400"/>
            <a:ext cx="8153400" cy="1647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alibri" panose="020F0502020204030204" pitchFamily="34" charset="0"/>
              </a:rPr>
              <a:t>        </a:t>
            </a:r>
            <a:r>
              <a:rPr lang="zh-CN" altLang="en-US" sz="2800" b="1">
                <a:solidFill>
                  <a:srgbClr val="FB0B0B"/>
                </a:solidFill>
                <a:latin typeface="Calibri" panose="020F0502020204030204" pitchFamily="34" charset="0"/>
                <a:ea typeface="黑体" panose="02010609060101010101" pitchFamily="2" charset="-122"/>
              </a:rPr>
              <a:t>分式的基本性质</a:t>
            </a:r>
            <a:r>
              <a:rPr lang="zh-CN" altLang="en-US" sz="2800" b="1">
                <a:latin typeface="Calibri" panose="020F0502020204030204" pitchFamily="34" charset="0"/>
                <a:ea typeface="黑体" panose="02010609060101010101" pitchFamily="2" charset="-122"/>
              </a:rPr>
              <a:t>：</a:t>
            </a:r>
            <a:endParaRPr lang="zh-CN" altLang="en-US" sz="2800" b="1">
              <a:latin typeface="Calibri" panose="020F050202020403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anose="020F0502020204030204" pitchFamily="34" charset="0"/>
                <a:ea typeface="黑体" panose="02010609060101010101" pitchFamily="2" charset="-122"/>
              </a:rPr>
              <a:t>         </a:t>
            </a:r>
            <a:r>
              <a:rPr lang="zh-CN" altLang="en-US" sz="2800" b="1">
                <a:solidFill>
                  <a:schemeClr val="accent2"/>
                </a:solidFill>
                <a:latin typeface="Calibri" panose="020F0502020204030204" pitchFamily="34" charset="0"/>
                <a:ea typeface="黑体" panose="02010609060101010101" pitchFamily="2" charset="-122"/>
              </a:rPr>
              <a:t>分式的分子与分母同乘（或除以）一个不等于</a:t>
            </a:r>
            <a:r>
              <a:rPr lang="zh-CN" altLang="en-US" sz="2800" b="1" i="1">
                <a:solidFill>
                  <a:schemeClr val="accent2"/>
                </a:solidFill>
                <a:latin typeface="Calibri" panose="020F0502020204030204" pitchFamily="34" charset="0"/>
                <a:ea typeface="黑体" panose="02010609060101010101" pitchFamily="2" charset="-122"/>
              </a:rPr>
              <a:t>0</a:t>
            </a:r>
            <a:r>
              <a:rPr lang="zh-CN" altLang="en-US" sz="2800" b="1">
                <a:solidFill>
                  <a:schemeClr val="accent2"/>
                </a:solidFill>
                <a:latin typeface="Calibri" panose="020F0502020204030204" pitchFamily="34" charset="0"/>
                <a:ea typeface="黑体" panose="02010609060101010101" pitchFamily="2" charset="-122"/>
              </a:rPr>
              <a:t>的整式，分式的值不变</a:t>
            </a:r>
            <a:r>
              <a:rPr lang="en-US" altLang="zh-CN" sz="2800" b="1">
                <a:solidFill>
                  <a:schemeClr val="accent2"/>
                </a:solidFill>
                <a:latin typeface="Calibri" panose="020F0502020204030204" pitchFamily="34" charset="0"/>
                <a:ea typeface="黑体" panose="02010609060101010101" pitchFamily="2" charset="-122"/>
              </a:rPr>
              <a:t>.</a:t>
            </a:r>
            <a:endParaRPr lang="en-US" altLang="zh-CN" sz="2800" b="1">
              <a:solidFill>
                <a:schemeClr val="accent2"/>
              </a:solidFill>
              <a:latin typeface="Calibri" panose="020F0502020204030204" pitchFamily="34" charset="0"/>
              <a:ea typeface="黑体" panose="02010609060101010101" pitchFamily="2" charset="-122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228600" y="4495800"/>
            <a:ext cx="8229600" cy="2362200"/>
            <a:chOff x="768" y="2448"/>
            <a:chExt cx="5184" cy="1488"/>
          </a:xfrm>
        </p:grpSpPr>
        <p:sp>
          <p:nvSpPr>
            <p:cNvPr id="6152" name="Text Box 6"/>
            <p:cNvSpPr txBox="1">
              <a:spLocks noChangeArrowheads="1"/>
            </p:cNvSpPr>
            <p:nvPr/>
          </p:nvSpPr>
          <p:spPr bwMode="auto">
            <a:xfrm>
              <a:off x="768" y="2448"/>
              <a:ext cx="5136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Calibri" panose="020F0502020204030204" pitchFamily="34" charset="0"/>
                </a:rPr>
                <a:t>        上述性质可以用式子表示为：</a:t>
              </a:r>
              <a:endParaRPr lang="zh-CN" altLang="en-US" sz="3200" b="1">
                <a:latin typeface="Calibri" panose="020F0502020204030204" pitchFamily="34" charset="0"/>
              </a:endParaRPr>
            </a:p>
          </p:txBody>
        </p:sp>
        <p:graphicFrame>
          <p:nvGraphicFramePr>
            <p:cNvPr id="6146" name="Object 2"/>
            <p:cNvGraphicFramePr>
              <a:graphicFrameLocks noChangeAspect="1"/>
            </p:cNvGraphicFramePr>
            <p:nvPr/>
          </p:nvGraphicFramePr>
          <p:xfrm>
            <a:off x="1392" y="2832"/>
            <a:ext cx="1091" cy="6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5" name="Equation" r:id="rId1" imgW="15240000" imgH="9448800" progId="Equation.3">
                    <p:embed/>
                  </p:oleObj>
                </mc:Choice>
                <mc:Fallback>
                  <p:oleObj name="Equation" r:id="rId1" imgW="15240000" imgH="9448800" progId="Equation.3">
                    <p:embed/>
                    <p:pic>
                      <p:nvPicPr>
                        <p:cNvPr id="0" name="Object 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392" y="2832"/>
                          <a:ext cx="1091" cy="676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47" name="Object 3"/>
            <p:cNvGraphicFramePr>
              <a:graphicFrameLocks noChangeAspect="1"/>
            </p:cNvGraphicFramePr>
            <p:nvPr/>
          </p:nvGraphicFramePr>
          <p:xfrm>
            <a:off x="2880" y="2832"/>
            <a:ext cx="1199" cy="6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7" name="Equation" r:id="rId3" imgW="16764000" imgH="9448800" progId="Equation.3">
                    <p:embed/>
                  </p:oleObj>
                </mc:Choice>
                <mc:Fallback>
                  <p:oleObj name="Equation" r:id="rId3" imgW="16764000" imgH="9448800" progId="Equation.3">
                    <p:embed/>
                    <p:pic>
                      <p:nvPicPr>
                        <p:cNvPr id="0" name="Object 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880" y="2832"/>
                          <a:ext cx="1199" cy="676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53" name="Text Box 9"/>
            <p:cNvSpPr txBox="1">
              <a:spLocks noChangeArrowheads="1"/>
            </p:cNvSpPr>
            <p:nvPr/>
          </p:nvSpPr>
          <p:spPr bwMode="auto">
            <a:xfrm>
              <a:off x="816" y="3571"/>
              <a:ext cx="5136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Calibri" panose="020F0502020204030204" pitchFamily="34" charset="0"/>
                </a:rPr>
                <a:t>    </a:t>
              </a:r>
              <a:r>
                <a:rPr lang="zh-CN" altLang="en-US" sz="3200" b="1">
                  <a:solidFill>
                    <a:schemeClr val="accent2"/>
                  </a:solidFill>
                  <a:latin typeface="Calibri" panose="020F0502020204030204" pitchFamily="34" charset="0"/>
                </a:rPr>
                <a:t>（</a:t>
              </a:r>
              <a:r>
                <a:rPr lang="en-US" altLang="zh-CN" sz="3200" b="1" i="1">
                  <a:solidFill>
                    <a:schemeClr val="accent2"/>
                  </a:solidFill>
                  <a:latin typeface="Calibri" panose="020F0502020204030204" pitchFamily="34" charset="0"/>
                </a:rPr>
                <a:t>C≠</a:t>
              </a:r>
              <a:r>
                <a:rPr lang="en-US" altLang="zh-CN" sz="3200" b="1">
                  <a:solidFill>
                    <a:schemeClr val="accent2"/>
                  </a:solidFill>
                  <a:latin typeface="Calibri" panose="020F0502020204030204" pitchFamily="34" charset="0"/>
                </a:rPr>
                <a:t>0）    </a:t>
              </a:r>
              <a:r>
                <a:rPr lang="zh-CN" altLang="en-US" sz="3200" b="1">
                  <a:solidFill>
                    <a:schemeClr val="accent2"/>
                  </a:solidFill>
                  <a:latin typeface="Calibri" panose="020F0502020204030204" pitchFamily="34" charset="0"/>
                </a:rPr>
                <a:t>其中</a:t>
              </a:r>
              <a:r>
                <a:rPr lang="en-US" altLang="zh-CN" sz="3200" b="1" i="1">
                  <a:solidFill>
                    <a:schemeClr val="accent2"/>
                  </a:solidFill>
                  <a:latin typeface="Calibri" panose="020F0502020204030204" pitchFamily="34" charset="0"/>
                </a:rPr>
                <a:t>A , B ,  C</a:t>
              </a:r>
              <a:r>
                <a:rPr lang="zh-CN" altLang="en-US" sz="3200" b="1">
                  <a:solidFill>
                    <a:schemeClr val="accent2"/>
                  </a:solidFill>
                  <a:latin typeface="Calibri" panose="020F0502020204030204" pitchFamily="34" charset="0"/>
                </a:rPr>
                <a:t>是</a:t>
              </a:r>
              <a:r>
                <a:rPr lang="zh-CN" altLang="en-US" sz="3200" b="1">
                  <a:solidFill>
                    <a:srgbClr val="FB0B0B"/>
                  </a:solidFill>
                  <a:latin typeface="Calibri" panose="020F0502020204030204" pitchFamily="34" charset="0"/>
                </a:rPr>
                <a:t>整式</a:t>
              </a:r>
              <a:r>
                <a:rPr lang="en-US" altLang="zh-CN" sz="3200" b="1">
                  <a:solidFill>
                    <a:srgbClr val="FB0B0B"/>
                  </a:solidFill>
                  <a:latin typeface="Calibri" panose="020F0502020204030204" pitchFamily="34" charset="0"/>
                </a:rPr>
                <a:t>.</a:t>
              </a:r>
              <a:endParaRPr lang="en-US" altLang="zh-CN" sz="3200" b="1">
                <a:solidFill>
                  <a:srgbClr val="FB0B0B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685800" y="1143000"/>
            <a:ext cx="8281988" cy="579438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333333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200" b="1">
                <a:solidFill>
                  <a:srgbClr val="333333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sz="3200" b="1">
                <a:solidFill>
                  <a:srgbClr val="333333"/>
                </a:solidFill>
                <a:latin typeface="Times New Roman" panose="02020603050405020304" pitchFamily="18" charset="0"/>
                <a:ea typeface="楷体_GB2312" pitchFamily="49" charset="-122"/>
              </a:rPr>
              <a:t> </a:t>
            </a:r>
            <a:r>
              <a:rPr lang="en-US" altLang="zh-CN" sz="3200" b="1">
                <a:solidFill>
                  <a:srgbClr val="333333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>
                <a:solidFill>
                  <a:srgbClr val="333333"/>
                </a:solidFill>
                <a:latin typeface="楷体_GB2312" pitchFamily="49" charset="-122"/>
                <a:ea typeface="楷体_GB2312" pitchFamily="49" charset="-122"/>
              </a:rPr>
              <a:t>下列等式的右边是怎样从左边得到的？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1119188" y="1924050"/>
            <a:ext cx="3382962" cy="906463"/>
            <a:chOff x="295" y="1162"/>
            <a:chExt cx="1920" cy="480"/>
          </a:xfrm>
        </p:grpSpPr>
        <p:sp>
          <p:nvSpPr>
            <p:cNvPr id="7185" name="Text Box 4"/>
            <p:cNvSpPr txBox="1">
              <a:spLocks noChangeArrowheads="1"/>
            </p:cNvSpPr>
            <p:nvPr/>
          </p:nvSpPr>
          <p:spPr bwMode="auto">
            <a:xfrm>
              <a:off x="295" y="1253"/>
              <a:ext cx="725" cy="242"/>
            </a:xfrm>
            <a:prstGeom prst="rect">
              <a:avLst/>
            </a:prstGeom>
            <a:noFill/>
            <a:ln w="38100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indent="304800">
                <a:spcBef>
                  <a:spcPct val="50000"/>
                </a:spcBef>
              </a:pPr>
              <a:r>
                <a:rPr lang="en-US" altLang="zh-CN" b="1">
                  <a:latin typeface="楷体_GB2312" pitchFamily="49" charset="-122"/>
                  <a:ea typeface="楷体_GB2312" pitchFamily="49" charset="-122"/>
                </a:rPr>
                <a:t>(1)</a:t>
              </a:r>
              <a:endParaRPr lang="en-US" altLang="zh-CN" b="1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7174" name="Object 6"/>
            <p:cNvGraphicFramePr>
              <a:graphicFrameLocks noChangeAspect="1"/>
            </p:cNvGraphicFramePr>
            <p:nvPr/>
          </p:nvGraphicFramePr>
          <p:xfrm>
            <a:off x="930" y="1162"/>
            <a:ext cx="1285" cy="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69" name="Equation" r:id="rId1" imgW="25298400" imgH="9448800" progId="Equation.DSMT4">
                    <p:embed/>
                  </p:oleObj>
                </mc:Choice>
                <mc:Fallback>
                  <p:oleObj name="Equation" r:id="rId1" imgW="25298400" imgH="9448800" progId="Equation.DSMT4">
                    <p:embed/>
                    <p:pic>
                      <p:nvPicPr>
                        <p:cNvPr id="0" name="Object 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30" y="1162"/>
                          <a:ext cx="1285" cy="48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11"/>
          <p:cNvGrpSpPr/>
          <p:nvPr/>
        </p:nvGrpSpPr>
        <p:grpSpPr bwMode="auto">
          <a:xfrm>
            <a:off x="182563" y="3148013"/>
            <a:ext cx="5256212" cy="1122362"/>
            <a:chOff x="340" y="1706"/>
            <a:chExt cx="3311" cy="707"/>
          </a:xfrm>
        </p:grpSpPr>
        <p:sp>
          <p:nvSpPr>
            <p:cNvPr id="7184" name="Text Box 12"/>
            <p:cNvSpPr txBox="1">
              <a:spLocks noChangeArrowheads="1"/>
            </p:cNvSpPr>
            <p:nvPr/>
          </p:nvSpPr>
          <p:spPr bwMode="auto">
            <a:xfrm>
              <a:off x="340" y="1706"/>
              <a:ext cx="3311" cy="633"/>
            </a:xfrm>
            <a:prstGeom prst="rect">
              <a:avLst/>
            </a:prstGeom>
            <a:noFill/>
            <a:ln w="38100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indent="304800">
                <a:spcBef>
                  <a:spcPct val="50000"/>
                </a:spcBef>
              </a:pPr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        由      </a:t>
              </a:r>
              <a:r>
                <a:rPr lang="en-US" altLang="zh-CN" b="1">
                  <a:latin typeface="楷体_GB2312" pitchFamily="49" charset="-122"/>
                  <a:ea typeface="楷体_GB2312" pitchFamily="49" charset="-122"/>
                </a:rPr>
                <a:t>,</a:t>
              </a:r>
              <a:endParaRPr lang="en-US" altLang="zh-CN" b="1">
                <a:latin typeface="楷体_GB2312" pitchFamily="49" charset="-122"/>
                <a:ea typeface="楷体_GB2312" pitchFamily="49" charset="-122"/>
              </a:endParaRPr>
            </a:p>
            <a:p>
              <a:pPr indent="304800">
                <a:spcBef>
                  <a:spcPct val="50000"/>
                </a:spcBef>
              </a:pPr>
              <a:r>
                <a:rPr lang="en-US" altLang="zh-CN" b="1">
                  <a:latin typeface="楷体_GB2312" pitchFamily="49" charset="-122"/>
                  <a:ea typeface="楷体_GB2312" pitchFamily="49" charset="-122"/>
                </a:rPr>
                <a:t>        </a:t>
              </a:r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知               </a:t>
              </a:r>
              <a:r>
                <a:rPr lang="en-US" altLang="zh-CN" b="1">
                  <a:latin typeface="楷体_GB2312" pitchFamily="49" charset="-122"/>
                  <a:ea typeface="楷体_GB2312" pitchFamily="49" charset="-122"/>
                </a:rPr>
                <a:t>.</a:t>
              </a:r>
              <a:endParaRPr lang="en-US" altLang="zh-CN" b="1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7172" name="Object 4"/>
            <p:cNvGraphicFramePr>
              <a:graphicFrameLocks noChangeAspect="1"/>
            </p:cNvGraphicFramePr>
            <p:nvPr/>
          </p:nvGraphicFramePr>
          <p:xfrm>
            <a:off x="1610" y="1720"/>
            <a:ext cx="499" cy="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2" name="Equation" r:id="rId3" imgW="8229600" imgH="4267200" progId="Equation.DSMT4">
                    <p:embed/>
                  </p:oleObj>
                </mc:Choice>
                <mc:Fallback>
                  <p:oleObj name="Equation" r:id="rId3" imgW="8229600" imgH="4267200" progId="Equation.DSMT4">
                    <p:embed/>
                    <p:pic>
                      <p:nvPicPr>
                        <p:cNvPr id="0" name="Object 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610" y="1720"/>
                          <a:ext cx="499" cy="25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3" name="Object 5"/>
            <p:cNvGraphicFramePr>
              <a:graphicFrameLocks noChangeAspect="1"/>
            </p:cNvGraphicFramePr>
            <p:nvPr/>
          </p:nvGraphicFramePr>
          <p:xfrm>
            <a:off x="1610" y="1933"/>
            <a:ext cx="1331" cy="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3" name="Equation" r:id="rId5" imgW="26212800" imgH="9448800" progId="Equation.DSMT4">
                    <p:embed/>
                  </p:oleObj>
                </mc:Choice>
                <mc:Fallback>
                  <p:oleObj name="Equation" r:id="rId5" imgW="26212800" imgH="9448800" progId="Equation.DSMT4">
                    <p:embed/>
                    <p:pic>
                      <p:nvPicPr>
                        <p:cNvPr id="0" name="Object 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10" y="1933"/>
                          <a:ext cx="1331" cy="48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16"/>
          <p:cNvGrpSpPr/>
          <p:nvPr/>
        </p:nvGrpSpPr>
        <p:grpSpPr bwMode="auto">
          <a:xfrm>
            <a:off x="4575175" y="1781175"/>
            <a:ext cx="2233613" cy="1112838"/>
            <a:chOff x="2154" y="1117"/>
            <a:chExt cx="1247" cy="565"/>
          </a:xfrm>
        </p:grpSpPr>
        <p:graphicFrame>
          <p:nvGraphicFramePr>
            <p:cNvPr id="7171" name="Object 3"/>
            <p:cNvGraphicFramePr>
              <a:graphicFrameLocks noChangeAspect="1"/>
            </p:cNvGraphicFramePr>
            <p:nvPr/>
          </p:nvGraphicFramePr>
          <p:xfrm>
            <a:off x="2675" y="1117"/>
            <a:ext cx="726" cy="5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1" name="Equation" r:id="rId7" imgW="13716000" imgH="10668000" progId="Equation.DSMT4">
                    <p:embed/>
                  </p:oleObj>
                </mc:Choice>
                <mc:Fallback>
                  <p:oleObj name="Equation" r:id="rId7" imgW="13716000" imgH="10668000" progId="Equation.DSMT4">
                    <p:embed/>
                    <p:pic>
                      <p:nvPicPr>
                        <p:cNvPr id="0" name="Object 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675" y="1117"/>
                          <a:ext cx="726" cy="56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3" name="Text Box 18"/>
            <p:cNvSpPr txBox="1">
              <a:spLocks noChangeArrowheads="1"/>
            </p:cNvSpPr>
            <p:nvPr/>
          </p:nvSpPr>
          <p:spPr bwMode="auto">
            <a:xfrm>
              <a:off x="2154" y="1282"/>
              <a:ext cx="590" cy="232"/>
            </a:xfrm>
            <a:prstGeom prst="rect">
              <a:avLst/>
            </a:prstGeom>
            <a:noFill/>
            <a:ln w="38100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indent="304800">
                <a:spcBef>
                  <a:spcPct val="50000"/>
                </a:spcBef>
              </a:pPr>
              <a:r>
                <a:rPr lang="en-US" altLang="zh-CN" b="1">
                  <a:latin typeface="楷体_GB2312" pitchFamily="49" charset="-122"/>
                  <a:ea typeface="楷体_GB2312" pitchFamily="49" charset="-122"/>
                </a:rPr>
                <a:t>(2)</a:t>
              </a:r>
              <a:endParaRPr lang="en-US" altLang="zh-CN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34840" name="Text Box 24"/>
          <p:cNvSpPr txBox="1">
            <a:spLocks noChangeArrowheads="1"/>
          </p:cNvSpPr>
          <p:nvPr/>
        </p:nvSpPr>
        <p:spPr bwMode="auto">
          <a:xfrm>
            <a:off x="758825" y="4418013"/>
            <a:ext cx="936625" cy="457200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>
            <a:spAutoFit/>
          </a:bodyPr>
          <a:lstStyle/>
          <a:p>
            <a:pPr indent="304800">
              <a:spcBef>
                <a:spcPct val="50000"/>
              </a:spcBef>
            </a:pP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(2)</a:t>
            </a:r>
            <a:endParaRPr lang="en-US" altLang="zh-CN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41" name="Text Box 25"/>
          <p:cNvSpPr txBox="1">
            <a:spLocks noChangeArrowheads="1"/>
          </p:cNvSpPr>
          <p:nvPr/>
        </p:nvSpPr>
        <p:spPr bwMode="auto">
          <a:xfrm>
            <a:off x="469900" y="3148013"/>
            <a:ext cx="2160588" cy="457200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解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: (1)</a:t>
            </a:r>
            <a:endParaRPr lang="en-US" altLang="zh-CN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Group 26"/>
          <p:cNvGrpSpPr/>
          <p:nvPr/>
        </p:nvGrpSpPr>
        <p:grpSpPr bwMode="auto">
          <a:xfrm>
            <a:off x="1693863" y="4300538"/>
            <a:ext cx="2808287" cy="1703387"/>
            <a:chOff x="1292" y="2659"/>
            <a:chExt cx="1769" cy="1073"/>
          </a:xfrm>
        </p:grpSpPr>
        <p:sp>
          <p:nvSpPr>
            <p:cNvPr id="7182" name="Text Box 27"/>
            <p:cNvSpPr txBox="1">
              <a:spLocks noChangeArrowheads="1"/>
            </p:cNvSpPr>
            <p:nvPr/>
          </p:nvSpPr>
          <p:spPr bwMode="auto">
            <a:xfrm>
              <a:off x="1292" y="2659"/>
              <a:ext cx="1270" cy="863"/>
            </a:xfrm>
            <a:prstGeom prst="rect">
              <a:avLst/>
            </a:prstGeom>
            <a:noFill/>
            <a:ln w="38100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由</a:t>
              </a:r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b="1">
                  <a:latin typeface="楷体_GB2312" pitchFamily="49" charset="-122"/>
                  <a:ea typeface="楷体_GB2312" pitchFamily="49" charset="-122"/>
                </a:rPr>
                <a:t>知</a:t>
              </a:r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7170" name="Object 2"/>
            <p:cNvGraphicFramePr>
              <a:graphicFrameLocks noChangeAspect="1"/>
            </p:cNvGraphicFramePr>
            <p:nvPr/>
          </p:nvGraphicFramePr>
          <p:xfrm>
            <a:off x="1610" y="2750"/>
            <a:ext cx="1451" cy="9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" name="Equation" r:id="rId9" imgW="26822400" imgH="15849600" progId="Equation.DSMT4">
                    <p:embed/>
                  </p:oleObj>
                </mc:Choice>
                <mc:Fallback>
                  <p:oleObj name="Equation" r:id="rId9" imgW="26822400" imgH="15849600" progId="Equation.DSMT4">
                    <p:embed/>
                    <p:pic>
                      <p:nvPicPr>
                        <p:cNvPr id="0" name="Object 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610" y="2750"/>
                          <a:ext cx="1451" cy="98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utoUpdateAnimBg="0"/>
      <p:bldP spid="34840" grpId="0" autoUpdateAnimBg="0"/>
      <p:bldP spid="3484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Text Box 2"/>
          <p:cNvSpPr txBox="1">
            <a:spLocks noChangeArrowheads="1"/>
          </p:cNvSpPr>
          <p:nvPr/>
        </p:nvSpPr>
        <p:spPr bwMode="auto">
          <a:xfrm>
            <a:off x="0" y="838200"/>
            <a:ext cx="288131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Verdana" panose="020B0604030504040204" pitchFamily="34" charset="0"/>
              </a:rPr>
              <a:t>例</a:t>
            </a:r>
            <a:r>
              <a:rPr lang="zh-CN" altLang="en-US" sz="3600">
                <a:solidFill>
                  <a:schemeClr val="tx2"/>
                </a:solidFill>
                <a:latin typeface="Calibri" panose="020F0502020204030204" pitchFamily="34" charset="0"/>
              </a:rPr>
              <a:t>2  填空</a:t>
            </a:r>
            <a:r>
              <a:rPr lang="zh-CN" altLang="en-US" sz="3600">
                <a:solidFill>
                  <a:schemeClr val="tx2"/>
                </a:solidFill>
                <a:latin typeface="Verdana" panose="020B0604030504040204" pitchFamily="34" charset="0"/>
              </a:rPr>
              <a:t>:</a:t>
            </a:r>
            <a:endParaRPr lang="zh-CN" altLang="en-US" sz="360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1676400" y="1371600"/>
          <a:ext cx="2362200" cy="124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1" imgW="17983200" imgH="9448800" progId="Equation.3">
                  <p:embed/>
                </p:oleObj>
              </mc:Choice>
              <mc:Fallback>
                <p:oleObj name="Equation" r:id="rId1" imgW="17983200" imgH="9448800" progId="Equation.3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76400" y="1371600"/>
                        <a:ext cx="2362200" cy="1241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1600200" y="2667000"/>
          <a:ext cx="2601913" cy="124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3" imgW="19812000" imgH="9448800" progId="Equation.3">
                  <p:embed/>
                </p:oleObj>
              </mc:Choice>
              <mc:Fallback>
                <p:oleObj name="Equation" r:id="rId3" imgW="19812000" imgH="94488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200" y="2667000"/>
                        <a:ext cx="2601913" cy="1241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1447800" y="4114800"/>
          <a:ext cx="3079750" cy="143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5" imgW="23469600" imgH="10972800" progId="Equation.3">
                  <p:embed/>
                </p:oleObj>
              </mc:Choice>
              <mc:Fallback>
                <p:oleObj name="Equation" r:id="rId5" imgW="23469600" imgH="10972800" progId="Equation.3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47800" y="4114800"/>
                        <a:ext cx="3079750" cy="14398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1447800" y="5410200"/>
          <a:ext cx="3079750" cy="123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Equation" r:id="rId7" imgW="23469600" imgH="9448800" progId="Equation.3">
                  <p:embed/>
                </p:oleObj>
              </mc:Choice>
              <mc:Fallback>
                <p:oleObj name="Equation" r:id="rId7" imgW="23469600" imgH="9448800" progId="Equation.3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47800" y="5410200"/>
                        <a:ext cx="3079750" cy="12398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23"/>
          <p:cNvGrpSpPr/>
          <p:nvPr/>
        </p:nvGrpSpPr>
        <p:grpSpPr bwMode="auto">
          <a:xfrm>
            <a:off x="4114800" y="1295400"/>
            <a:ext cx="4343400" cy="1322388"/>
            <a:chOff x="2592" y="624"/>
            <a:chExt cx="2736" cy="833"/>
          </a:xfrm>
        </p:grpSpPr>
        <p:graphicFrame>
          <p:nvGraphicFramePr>
            <p:cNvPr id="8201" name="Object 9"/>
            <p:cNvGraphicFramePr>
              <a:graphicFrameLocks noChangeAspect="1"/>
            </p:cNvGraphicFramePr>
            <p:nvPr/>
          </p:nvGraphicFramePr>
          <p:xfrm>
            <a:off x="3008" y="624"/>
            <a:ext cx="2320" cy="8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01" name="Equation" r:id="rId9" imgW="28041600" imgH="10058400" progId="Equation.3">
                    <p:embed/>
                  </p:oleObj>
                </mc:Choice>
                <mc:Fallback>
                  <p:oleObj name="Equation" r:id="rId9" imgW="28041600" imgH="10058400" progId="Equation.3">
                    <p:embed/>
                    <p:pic>
                      <p:nvPicPr>
                        <p:cNvPr id="0" name="Object 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008" y="624"/>
                          <a:ext cx="2320" cy="83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14" name="AutoShape 11"/>
            <p:cNvSpPr>
              <a:spLocks noChangeArrowheads="1"/>
            </p:cNvSpPr>
            <p:nvPr/>
          </p:nvSpPr>
          <p:spPr bwMode="auto">
            <a:xfrm>
              <a:off x="2592" y="960"/>
              <a:ext cx="384" cy="2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24"/>
          <p:cNvGrpSpPr/>
          <p:nvPr/>
        </p:nvGrpSpPr>
        <p:grpSpPr bwMode="auto">
          <a:xfrm>
            <a:off x="4191000" y="2590800"/>
            <a:ext cx="4427538" cy="1322388"/>
            <a:chOff x="2640" y="1632"/>
            <a:chExt cx="2789" cy="833"/>
          </a:xfrm>
        </p:grpSpPr>
        <p:graphicFrame>
          <p:nvGraphicFramePr>
            <p:cNvPr id="8200" name="Object 8"/>
            <p:cNvGraphicFramePr>
              <a:graphicFrameLocks noChangeAspect="1"/>
            </p:cNvGraphicFramePr>
            <p:nvPr/>
          </p:nvGraphicFramePr>
          <p:xfrm>
            <a:off x="2832" y="1632"/>
            <a:ext cx="2597" cy="8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00" name="Equation" r:id="rId11" imgW="31394400" imgH="10058400" progId="Equation.3">
                    <p:embed/>
                  </p:oleObj>
                </mc:Choice>
                <mc:Fallback>
                  <p:oleObj name="Equation" r:id="rId11" imgW="31394400" imgH="10058400" progId="Equation.3">
                    <p:embed/>
                    <p:pic>
                      <p:nvPicPr>
                        <p:cNvPr id="0" name="Object 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832" y="1632"/>
                          <a:ext cx="2597" cy="83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13" name="AutoShape 12"/>
            <p:cNvSpPr>
              <a:spLocks noChangeArrowheads="1"/>
            </p:cNvSpPr>
            <p:nvPr/>
          </p:nvSpPr>
          <p:spPr bwMode="auto">
            <a:xfrm>
              <a:off x="2640" y="1968"/>
              <a:ext cx="192" cy="2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17"/>
          <p:cNvGrpSpPr/>
          <p:nvPr/>
        </p:nvGrpSpPr>
        <p:grpSpPr bwMode="auto">
          <a:xfrm>
            <a:off x="4495800" y="4114800"/>
            <a:ext cx="4310063" cy="1319213"/>
            <a:chOff x="2832" y="2592"/>
            <a:chExt cx="2715" cy="831"/>
          </a:xfrm>
        </p:grpSpPr>
        <p:graphicFrame>
          <p:nvGraphicFramePr>
            <p:cNvPr id="8199" name="Object 7"/>
            <p:cNvGraphicFramePr>
              <a:graphicFrameLocks noChangeAspect="1"/>
            </p:cNvGraphicFramePr>
            <p:nvPr/>
          </p:nvGraphicFramePr>
          <p:xfrm>
            <a:off x="2977" y="2592"/>
            <a:ext cx="2570" cy="8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9" name="Equation" r:id="rId13" imgW="31089600" imgH="10058400" progId="Equation.3">
                    <p:embed/>
                  </p:oleObj>
                </mc:Choice>
                <mc:Fallback>
                  <p:oleObj name="Equation" r:id="rId13" imgW="31089600" imgH="10058400" progId="Equation.3">
                    <p:embed/>
                    <p:pic>
                      <p:nvPicPr>
                        <p:cNvPr id="0" name="Object 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977" y="2592"/>
                          <a:ext cx="2570" cy="831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12" name="AutoShape 13"/>
            <p:cNvSpPr>
              <a:spLocks noChangeArrowheads="1"/>
            </p:cNvSpPr>
            <p:nvPr/>
          </p:nvSpPr>
          <p:spPr bwMode="auto">
            <a:xfrm>
              <a:off x="2832" y="2928"/>
              <a:ext cx="192" cy="2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25"/>
          <p:cNvGrpSpPr/>
          <p:nvPr/>
        </p:nvGrpSpPr>
        <p:grpSpPr bwMode="auto">
          <a:xfrm>
            <a:off x="4495800" y="5386388"/>
            <a:ext cx="4343400" cy="1319212"/>
            <a:chOff x="2832" y="3393"/>
            <a:chExt cx="2736" cy="831"/>
          </a:xfrm>
        </p:grpSpPr>
        <p:graphicFrame>
          <p:nvGraphicFramePr>
            <p:cNvPr id="8198" name="Object 6"/>
            <p:cNvGraphicFramePr>
              <a:graphicFrameLocks noChangeAspect="1"/>
            </p:cNvGraphicFramePr>
            <p:nvPr/>
          </p:nvGraphicFramePr>
          <p:xfrm>
            <a:off x="2998" y="3393"/>
            <a:ext cx="2570" cy="8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8" name="Equation" r:id="rId15" imgW="31089600" imgH="10058400" progId="Equation.3">
                    <p:embed/>
                  </p:oleObj>
                </mc:Choice>
                <mc:Fallback>
                  <p:oleObj name="Equation" r:id="rId15" imgW="31089600" imgH="10058400" progId="Equation.3">
                    <p:embed/>
                    <p:pic>
                      <p:nvPicPr>
                        <p:cNvPr id="0" name="Object 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998" y="3393"/>
                          <a:ext cx="2570" cy="831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11" name="AutoShape 14"/>
            <p:cNvSpPr>
              <a:spLocks noChangeArrowheads="1"/>
            </p:cNvSpPr>
            <p:nvPr/>
          </p:nvSpPr>
          <p:spPr bwMode="auto">
            <a:xfrm>
              <a:off x="2832" y="3696"/>
              <a:ext cx="192" cy="2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207" name="Text Box 19"/>
          <p:cNvSpPr txBox="1">
            <a:spLocks noChangeArrowheads="1"/>
          </p:cNvSpPr>
          <p:nvPr/>
        </p:nvSpPr>
        <p:spPr bwMode="auto">
          <a:xfrm>
            <a:off x="2743200" y="1524000"/>
            <a:ext cx="2438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B0B0B"/>
                </a:solidFill>
                <a:latin typeface="Calibri" panose="020F0502020204030204" pitchFamily="34" charset="0"/>
              </a:rPr>
              <a:t>（       ）</a:t>
            </a:r>
            <a:endParaRPr lang="zh-CN" altLang="en-US" sz="2800" b="1">
              <a:solidFill>
                <a:srgbClr val="FB0B0B"/>
              </a:solidFill>
              <a:latin typeface="Calibri" panose="020F0502020204030204" pitchFamily="34" charset="0"/>
            </a:endParaRPr>
          </a:p>
        </p:txBody>
      </p:sp>
      <p:sp>
        <p:nvSpPr>
          <p:cNvPr id="8208" name="Text Box 20"/>
          <p:cNvSpPr txBox="1">
            <a:spLocks noChangeArrowheads="1"/>
          </p:cNvSpPr>
          <p:nvPr/>
        </p:nvSpPr>
        <p:spPr bwMode="auto">
          <a:xfrm>
            <a:off x="2971800" y="2833688"/>
            <a:ext cx="24384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B0B0B"/>
                </a:solidFill>
                <a:latin typeface="Calibri" panose="020F0502020204030204" pitchFamily="34" charset="0"/>
              </a:rPr>
              <a:t>（       ）</a:t>
            </a:r>
            <a:endParaRPr lang="zh-CN" altLang="en-US" sz="2800" b="1">
              <a:solidFill>
                <a:srgbClr val="FB0B0B"/>
              </a:solidFill>
              <a:latin typeface="Calibri" panose="020F0502020204030204" pitchFamily="34" charset="0"/>
            </a:endParaRPr>
          </a:p>
        </p:txBody>
      </p:sp>
      <p:sp>
        <p:nvSpPr>
          <p:cNvPr id="8209" name="Text Box 21"/>
          <p:cNvSpPr txBox="1">
            <a:spLocks noChangeArrowheads="1"/>
          </p:cNvSpPr>
          <p:nvPr/>
        </p:nvSpPr>
        <p:spPr bwMode="auto">
          <a:xfrm>
            <a:off x="3200400" y="4800600"/>
            <a:ext cx="2438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B0B0B"/>
                </a:solidFill>
                <a:latin typeface="Calibri" panose="020F0502020204030204" pitchFamily="34" charset="0"/>
              </a:rPr>
              <a:t>（       ）</a:t>
            </a:r>
            <a:endParaRPr lang="zh-CN" altLang="en-US" sz="2800" b="1">
              <a:solidFill>
                <a:srgbClr val="FB0B0B"/>
              </a:solidFill>
              <a:latin typeface="Calibri" panose="020F0502020204030204" pitchFamily="34" charset="0"/>
            </a:endParaRPr>
          </a:p>
        </p:txBody>
      </p:sp>
      <p:sp>
        <p:nvSpPr>
          <p:cNvPr id="8210" name="Text Box 22"/>
          <p:cNvSpPr txBox="1">
            <a:spLocks noChangeArrowheads="1"/>
          </p:cNvSpPr>
          <p:nvPr/>
        </p:nvSpPr>
        <p:spPr bwMode="auto">
          <a:xfrm>
            <a:off x="3200400" y="5576888"/>
            <a:ext cx="24384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B0B0B"/>
                </a:solidFill>
                <a:latin typeface="Calibri" panose="020F0502020204030204" pitchFamily="34" charset="0"/>
              </a:rPr>
              <a:t>（       ）</a:t>
            </a:r>
            <a:endParaRPr lang="zh-CN" altLang="en-US" sz="2800" b="1">
              <a:solidFill>
                <a:srgbClr val="FB0B0B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731838" y="1733550"/>
            <a:ext cx="7727950" cy="2530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pitchFamily="49" charset="-122"/>
              </a:rPr>
              <a:t>不改变分式的值，使下列分子与分母都不含“－”号 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隶书" panose="02010509060101010101" pitchFamily="49" charset="-12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隶书" panose="02010509060101010101" pitchFamily="49" charset="-12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pitchFamily="49" charset="-122"/>
              </a:rPr>
              <a:t>⑴                   ⑵                        ⑶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隶书" panose="02010509060101010101" pitchFamily="49" charset="-122"/>
            </a:endParaRP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1524000" y="3319463"/>
          <a:ext cx="1122363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公式" r:id="rId1" imgW="8229600" imgH="10058400" progId="Equation.3">
                  <p:embed/>
                </p:oleObj>
              </mc:Choice>
              <mc:Fallback>
                <p:oleObj name="公式" r:id="rId1" imgW="8229600" imgH="10058400" progId="Equation.3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24000" y="3319463"/>
                        <a:ext cx="1122363" cy="1371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4116388" y="3227388"/>
          <a:ext cx="1192212" cy="141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Equation" r:id="rId3" imgW="8229600" imgH="9753600" progId="Equation.3">
                  <p:embed/>
                </p:oleObj>
              </mc:Choice>
              <mc:Fallback>
                <p:oleObj name="Equation" r:id="rId3" imgW="8229600" imgH="97536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6388" y="3227388"/>
                        <a:ext cx="1192212" cy="1416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6492875" y="3227388"/>
          <a:ext cx="1592263" cy="141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Equation" r:id="rId5" imgW="10972800" imgH="9753600" progId="Equation.3">
                  <p:embed/>
                </p:oleObj>
              </mc:Choice>
              <mc:Fallback>
                <p:oleObj name="Equation" r:id="rId5" imgW="10972800" imgH="9753600" progId="Equation.3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92875" y="3227388"/>
                        <a:ext cx="1592263" cy="1416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2" name="Text Box 7"/>
          <p:cNvSpPr txBox="1">
            <a:spLocks noChangeArrowheads="1"/>
          </p:cNvSpPr>
          <p:nvPr/>
        </p:nvSpPr>
        <p:spPr bwMode="auto">
          <a:xfrm>
            <a:off x="228600" y="1066800"/>
            <a:ext cx="23050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Calibri" panose="020F0502020204030204" pitchFamily="34" charset="0"/>
              </a:rPr>
              <a:t>例</a:t>
            </a:r>
            <a:r>
              <a:rPr lang="en-US" altLang="zh-CN" sz="3600" b="1">
                <a:latin typeface="Calibri" panose="020F0502020204030204" pitchFamily="34" charset="0"/>
              </a:rPr>
              <a:t>3</a:t>
            </a:r>
            <a:endParaRPr lang="en-US" altLang="zh-CN" sz="36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116013" y="1143000"/>
            <a:ext cx="7723187" cy="283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pitchFamily="49" charset="-122"/>
              </a:rPr>
              <a:t> 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pitchFamily="49" charset="-122"/>
              </a:rPr>
              <a:t>不改变分式的值，把下列各式的分子与分母的各项系数都化为整数</a:t>
            </a:r>
            <a:r>
              <a:rPr lang="en-US" altLang="zh-CN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pitchFamily="49" charset="-122"/>
              </a:rPr>
              <a:t>.</a:t>
            </a:r>
            <a:endParaRPr lang="en-US" altLang="zh-CN" sz="36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隶书" panose="02010509060101010101" pitchFamily="49" charset="-12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 altLang="zh-CN" sz="36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隶书" panose="02010509060101010101" pitchFamily="49" charset="-12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隶书" panose="02010509060101010101" pitchFamily="49" charset="-122"/>
              </a:rPr>
              <a:t>⑴                             ⑵ </a:t>
            </a:r>
            <a:endParaRPr lang="en-US" altLang="zh-CN" sz="36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隶书" panose="02010509060101010101" pitchFamily="49" charset="-122"/>
            </a:endParaRP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1908175" y="2852738"/>
          <a:ext cx="2590800" cy="1262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Equation" r:id="rId1" imgW="17983200" imgH="9753600" progId="Equation.3">
                  <p:embed/>
                </p:oleObj>
              </mc:Choice>
              <mc:Fallback>
                <p:oleObj name="Equation" r:id="rId1" imgW="17983200" imgH="9753600" progId="Equation.3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08175" y="2852738"/>
                        <a:ext cx="2590800" cy="12620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3" imgW="2743200" imgH="5181600" progId="Equation.3">
                  <p:embed/>
                </p:oleObj>
              </mc:Choice>
              <mc:Fallback>
                <p:oleObj name="Equation" r:id="rId3" imgW="2743200" imgH="51816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5791200" y="2286000"/>
          <a:ext cx="3048000" cy="270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Equation" r:id="rId5" imgW="16459200" imgH="18288000" progId="Equation.3">
                  <p:embed/>
                </p:oleObj>
              </mc:Choice>
              <mc:Fallback>
                <p:oleObj name="Equation" r:id="rId5" imgW="16459200" imgH="18288000" progId="Equation.3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91200" y="2286000"/>
                        <a:ext cx="3048000" cy="27082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Object 5"/>
          <p:cNvGraphicFramePr>
            <a:graphicFrameLocks noChangeAspect="1"/>
          </p:cNvGraphicFramePr>
          <p:nvPr/>
        </p:nvGraphicFramePr>
        <p:xfrm>
          <a:off x="2057400" y="4572000"/>
          <a:ext cx="1614488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Equation" r:id="rId7" imgW="15849600" imgH="18288000" progId="Equation.DSMT4">
                  <p:embed/>
                </p:oleObj>
              </mc:Choice>
              <mc:Fallback>
                <p:oleObj name="Equation" r:id="rId7" imgW="15849600" imgH="18288000" progId="Equation.DSMT4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57400" y="4572000"/>
                        <a:ext cx="1614488" cy="187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762000" y="5160963"/>
            <a:ext cx="1060450" cy="5857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zh-CN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   (3)</a:t>
            </a:r>
            <a:endParaRPr lang="en-US" altLang="zh-CN" sz="3600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0248" name="Text Box 10"/>
          <p:cNvSpPr txBox="1">
            <a:spLocks noChangeArrowheads="1"/>
          </p:cNvSpPr>
          <p:nvPr/>
        </p:nvSpPr>
        <p:spPr bwMode="auto">
          <a:xfrm>
            <a:off x="228600" y="1143000"/>
            <a:ext cx="13684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alibri" panose="020F0502020204030204" pitchFamily="34" charset="0"/>
              </a:rPr>
              <a:t>例</a:t>
            </a:r>
            <a:r>
              <a:rPr lang="en-US" altLang="zh-CN" sz="3200" b="1">
                <a:latin typeface="Calibri" panose="020F0502020204030204" pitchFamily="34" charset="0"/>
              </a:rPr>
              <a:t>4</a:t>
            </a:r>
            <a:endParaRPr lang="en-US" altLang="zh-CN" sz="32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1739900" y="2238375"/>
          <a:ext cx="4679950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Equation" r:id="rId1" imgW="44805600" imgH="9448800" progId="Equation.3">
                  <p:embed/>
                </p:oleObj>
              </mc:Choice>
              <mc:Fallback>
                <p:oleObj name="Equation" r:id="rId1" imgW="44805600" imgH="9448800" progId="Equation.3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39900" y="2238375"/>
                        <a:ext cx="4679950" cy="9858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4"/>
          <p:cNvGrpSpPr/>
          <p:nvPr/>
        </p:nvGrpSpPr>
        <p:grpSpPr bwMode="auto">
          <a:xfrm>
            <a:off x="228600" y="1014413"/>
            <a:ext cx="8353425" cy="1016000"/>
            <a:chOff x="249" y="935"/>
            <a:chExt cx="5262" cy="640"/>
          </a:xfrm>
        </p:grpSpPr>
        <p:sp>
          <p:nvSpPr>
            <p:cNvPr id="13321" name="Text Box 5"/>
            <p:cNvSpPr txBox="1">
              <a:spLocks noChangeArrowheads="1"/>
            </p:cNvSpPr>
            <p:nvPr/>
          </p:nvSpPr>
          <p:spPr bwMode="auto">
            <a:xfrm>
              <a:off x="249" y="935"/>
              <a:ext cx="5262" cy="640"/>
            </a:xfrm>
            <a:prstGeom prst="rect">
              <a:avLst/>
            </a:prstGeom>
            <a:noFill/>
            <a:ln w="38100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indent="304800" fontAlgn="ctr"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+mj-ea"/>
                  <a:ea typeface="+mj-ea"/>
                </a:rPr>
                <a:t>例</a:t>
              </a:r>
              <a:r>
                <a:rPr lang="en-US" altLang="zh-CN" sz="2400" b="1" dirty="0">
                  <a:latin typeface="+mj-ea"/>
                  <a:ea typeface="+mj-ea"/>
                </a:rPr>
                <a:t>5.</a:t>
              </a:r>
              <a:r>
                <a:rPr lang="zh-CN" altLang="en-US" sz="2400" b="1" dirty="0">
                  <a:latin typeface="+mj-ea"/>
                  <a:ea typeface="+mj-ea"/>
                </a:rPr>
                <a:t>不改变分式的值，使下列各式的分子与分母中的多项式按  </a:t>
              </a:r>
              <a:r>
                <a:rPr lang="zh-CN" altLang="en-US" sz="3600" b="1" i="1" dirty="0">
                  <a:latin typeface="+mj-ea"/>
                  <a:ea typeface="+mj-ea"/>
                </a:rPr>
                <a:t> </a:t>
              </a:r>
              <a:r>
                <a:rPr lang="zh-CN" altLang="en-US" sz="2400" b="1" dirty="0">
                  <a:latin typeface="+mj-ea"/>
                  <a:ea typeface="+mj-ea"/>
                </a:rPr>
                <a:t>的降幂排列</a:t>
              </a:r>
              <a:r>
                <a:rPr lang="en-US" altLang="zh-CN" sz="2400" b="1" dirty="0">
                  <a:latin typeface="+mj-ea"/>
                  <a:ea typeface="+mj-ea"/>
                </a:rPr>
                <a:t>,</a:t>
              </a:r>
              <a:r>
                <a:rPr lang="zh-CN" altLang="en-US" sz="2400" b="1" dirty="0">
                  <a:latin typeface="+mj-ea"/>
                  <a:ea typeface="+mj-ea"/>
                </a:rPr>
                <a:t>且</a:t>
              </a:r>
              <a:r>
                <a:rPr lang="zh-CN" altLang="en-US" sz="2400" b="1" dirty="0">
                  <a:solidFill>
                    <a:srgbClr val="FF0000"/>
                  </a:solidFill>
                  <a:latin typeface="+mj-ea"/>
                  <a:ea typeface="+mj-ea"/>
                </a:rPr>
                <a:t>首项的系数</a:t>
              </a:r>
              <a:r>
                <a:rPr lang="zh-CN" altLang="en-US" sz="2400" b="1" dirty="0">
                  <a:latin typeface="+mj-ea"/>
                  <a:ea typeface="+mj-ea"/>
                </a:rPr>
                <a:t>是正数</a:t>
              </a:r>
              <a:r>
                <a:rPr lang="en-US" altLang="zh-CN" b="1" dirty="0">
                  <a:latin typeface="+mj-ea"/>
                  <a:ea typeface="+mj-ea"/>
                </a:rPr>
                <a:t>.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  <p:graphicFrame>
          <p:nvGraphicFramePr>
            <p:cNvPr id="11270" name="Object 6"/>
            <p:cNvGraphicFramePr>
              <a:graphicFrameLocks noChangeAspect="1"/>
            </p:cNvGraphicFramePr>
            <p:nvPr/>
          </p:nvGraphicFramePr>
          <p:xfrm>
            <a:off x="729" y="1208"/>
            <a:ext cx="247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70" name="Equation" r:id="rId3" imgW="3048000" imgH="3352800" progId="Equation.DSMT4">
                    <p:embed/>
                  </p:oleObj>
                </mc:Choice>
                <mc:Fallback>
                  <p:oleObj name="Equation" r:id="rId3" imgW="3048000" imgH="3352800" progId="Equation.DSMT4">
                    <p:embed/>
                    <p:pic>
                      <p:nvPicPr>
                        <p:cNvPr id="0" name="Object 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29" y="1208"/>
                          <a:ext cx="247" cy="27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876300" y="3605213"/>
            <a:ext cx="1079500" cy="457200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解：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45064" name="Object 3"/>
          <p:cNvGraphicFramePr>
            <a:graphicFrameLocks noChangeAspect="1"/>
          </p:cNvGraphicFramePr>
          <p:nvPr/>
        </p:nvGraphicFramePr>
        <p:xfrm>
          <a:off x="1739900" y="3533775"/>
          <a:ext cx="4065588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Equation" r:id="rId5" imgW="41452800" imgH="11277600" progId="Equation.DSMT4">
                  <p:embed/>
                </p:oleObj>
              </mc:Choice>
              <mc:Fallback>
                <p:oleObj name="Equation" r:id="rId5" imgW="41452800" imgH="11277600" progId="Equation.DSMT4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39900" y="3533775"/>
                        <a:ext cx="4065588" cy="1104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5" name="Object 4"/>
          <p:cNvGraphicFramePr>
            <a:graphicFrameLocks noChangeAspect="1"/>
          </p:cNvGraphicFramePr>
          <p:nvPr/>
        </p:nvGraphicFramePr>
        <p:xfrm>
          <a:off x="1452563" y="4686300"/>
          <a:ext cx="5737225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7" imgW="58521600" imgH="10058400" progId="Equation.DSMT4">
                  <p:embed/>
                </p:oleObj>
              </mc:Choice>
              <mc:Fallback>
                <p:oleObj name="Equation" r:id="rId7" imgW="58521600" imgH="10058400" progId="Equation.DSMT4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52563" y="4686300"/>
                        <a:ext cx="5737225" cy="9858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6" name="Object 5"/>
          <p:cNvGraphicFramePr>
            <a:graphicFrameLocks noChangeAspect="1"/>
          </p:cNvGraphicFramePr>
          <p:nvPr/>
        </p:nvGraphicFramePr>
        <p:xfrm>
          <a:off x="1524000" y="5694363"/>
          <a:ext cx="6007100" cy="1163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Equation" r:id="rId9" imgW="61264800" imgH="11887200" progId="Equation.DSMT4">
                  <p:embed/>
                </p:oleObj>
              </mc:Choice>
              <mc:Fallback>
                <p:oleObj name="Equation" r:id="rId9" imgW="61264800" imgH="11887200" progId="Equation.DSMT4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24000" y="5694363"/>
                        <a:ext cx="6007100" cy="11636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957263" y="2357438"/>
            <a:ext cx="722947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第十五章  分式</a:t>
            </a:r>
            <a:endParaRPr lang="en-US" altLang="zh-CN" sz="36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15.1  </a:t>
            </a:r>
            <a:r>
              <a:rPr lang="zh-CN" altLang="en-US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分式</a:t>
            </a:r>
            <a:endParaRPr lang="zh-CN" altLang="en-US" sz="2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 Box 2"/>
          <p:cNvSpPr txBox="1">
            <a:spLocks noChangeArrowheads="1"/>
          </p:cNvSpPr>
          <p:nvPr/>
        </p:nvSpPr>
        <p:spPr bwMode="auto">
          <a:xfrm>
            <a:off x="228600" y="990600"/>
            <a:ext cx="71628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tx2"/>
                </a:solidFill>
                <a:latin typeface="Verdana" panose="020B0604030504040204" pitchFamily="34" charset="0"/>
              </a:rPr>
              <a:t>例</a:t>
            </a:r>
            <a:r>
              <a:rPr lang="zh-CN" altLang="en-US" sz="4800" b="1">
                <a:solidFill>
                  <a:schemeClr val="tx2"/>
                </a:solidFill>
                <a:latin typeface="Calibri" panose="020F0502020204030204" pitchFamily="34" charset="0"/>
              </a:rPr>
              <a:t>3  约分</a:t>
            </a:r>
            <a:r>
              <a:rPr lang="zh-CN" altLang="en-US" sz="4800" b="1">
                <a:solidFill>
                  <a:schemeClr val="tx2"/>
                </a:solidFill>
                <a:latin typeface="Verdana" panose="020B0604030504040204" pitchFamily="34" charset="0"/>
              </a:rPr>
              <a:t>:</a:t>
            </a:r>
            <a:endParaRPr lang="zh-CN" altLang="en-US" sz="4800" b="1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85800" y="2286000"/>
          <a:ext cx="2133600" cy="1330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Equation" r:id="rId1" imgW="16154400" imgH="10058400" progId="Equation.3">
                  <p:embed/>
                </p:oleObj>
              </mc:Choice>
              <mc:Fallback>
                <p:oleObj name="Equation" r:id="rId1" imgW="16154400" imgH="10058400" progId="Equation.3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5800" y="2286000"/>
                        <a:ext cx="2133600" cy="13303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762000" y="4114800"/>
          <a:ext cx="2286000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Equation" r:id="rId3" imgW="17068800" imgH="10058400" progId="Equation.3">
                  <p:embed/>
                </p:oleObj>
              </mc:Choice>
              <mc:Fallback>
                <p:oleObj name="Equation" r:id="rId3" imgW="17068800" imgH="100584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000" y="4114800"/>
                        <a:ext cx="2286000" cy="1346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3" name="Object 4"/>
          <p:cNvGraphicFramePr>
            <a:graphicFrameLocks noChangeAspect="1"/>
          </p:cNvGraphicFramePr>
          <p:nvPr/>
        </p:nvGraphicFramePr>
        <p:xfrm>
          <a:off x="2895600" y="2286000"/>
          <a:ext cx="4876800" cy="1339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Equation" r:id="rId5" imgW="36576000" imgH="10058400" progId="Equation.3">
                  <p:embed/>
                </p:oleObj>
              </mc:Choice>
              <mc:Fallback>
                <p:oleObj name="Equation" r:id="rId5" imgW="36576000" imgH="10058400" progId="Equation.3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95600" y="2286000"/>
                        <a:ext cx="4876800" cy="1339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3048000" y="4267200"/>
          <a:ext cx="4445000" cy="1309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Equation" r:id="rId7" imgW="34137600" imgH="10058400" progId="Equation.3">
                  <p:embed/>
                </p:oleObj>
              </mc:Choice>
              <mc:Fallback>
                <p:oleObj name="Equation" r:id="rId7" imgW="34137600" imgH="10058400" progId="Equation.3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48000" y="4267200"/>
                        <a:ext cx="4445000" cy="13096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219200"/>
            <a:ext cx="8807450" cy="1143000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把分式分子、分母的公因式约去，这种形叫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分式的约分</a:t>
            </a:r>
            <a:r>
              <a:rPr lang="en-US" altLang="zh-CN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zh-CN" altLang="en-US" sz="32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9156" name="Text Box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86000"/>
            <a:ext cx="7772400" cy="3095625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 smtClean="0"/>
              <a:t>约分的步骤</a:t>
            </a:r>
            <a:endParaRPr lang="zh-CN" altLang="en-US" b="1" smtClean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 smtClean="0"/>
              <a:t>（</a:t>
            </a:r>
            <a:r>
              <a:rPr lang="en-US" altLang="zh-CN" b="1" smtClean="0"/>
              <a:t>1</a:t>
            </a:r>
            <a:r>
              <a:rPr lang="zh-CN" altLang="en-US" b="1" smtClean="0"/>
              <a:t>）找出公因式</a:t>
            </a:r>
            <a:endParaRPr lang="en-US" altLang="zh-CN" b="1" smtClean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 smtClean="0"/>
              <a:t>（</a:t>
            </a:r>
            <a:r>
              <a:rPr lang="en-US" altLang="zh-CN" b="1" smtClean="0"/>
              <a:t>2</a:t>
            </a:r>
            <a:r>
              <a:rPr lang="zh-CN" altLang="en-US" b="1" smtClean="0"/>
              <a:t>）约去系数的最大公约数</a:t>
            </a:r>
            <a:endParaRPr lang="zh-CN" altLang="en-US" b="1" smtClean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 smtClean="0"/>
              <a:t>（</a:t>
            </a:r>
            <a:r>
              <a:rPr lang="en-US" altLang="zh-CN" b="1" smtClean="0"/>
              <a:t>3</a:t>
            </a:r>
            <a:r>
              <a:rPr lang="zh-CN" altLang="en-US" b="1" smtClean="0"/>
              <a:t>）约去分子分母相同因式的最低次幂</a:t>
            </a:r>
            <a:endParaRPr lang="zh-CN" altLang="en-US" b="1" smtClean="0"/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  </a:t>
            </a:r>
            <a:r>
              <a:rPr lang="zh-CN" altLang="en-US" sz="2400" b="1" smtClean="0">
                <a:solidFill>
                  <a:srgbClr val="FF0000"/>
                </a:solidFill>
              </a:rPr>
              <a:t>当分子分母是多项式的时候，先进行分解因式，再约分</a:t>
            </a:r>
            <a:endParaRPr lang="zh-CN" altLang="en-US" sz="2400" b="1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sz="2400" b="1" smtClean="0"/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0" y="838200"/>
            <a:ext cx="20891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Calibri" panose="020F0502020204030204" pitchFamily="34" charset="0"/>
              </a:rPr>
              <a:t>约分</a:t>
            </a:r>
            <a:endParaRPr lang="zh-CN" altLang="en-US" sz="3600" b="1">
              <a:latin typeface="Calibri" panose="020F0502020204030204" pitchFamily="34" charset="0"/>
            </a:endParaRP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914400" y="5334000"/>
            <a:ext cx="7416800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一般约分要彻底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, 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使分子、分母没有公因式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.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彻底约分后的分式叫</a:t>
            </a:r>
            <a:r>
              <a:rPr lang="zh-CN" altLang="en-US" sz="2800" b="1" u="sng" dirty="0">
                <a:solidFill>
                  <a:srgbClr val="FB0B0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最简分式</a:t>
            </a:r>
            <a:r>
              <a:rPr lang="en-US" altLang="zh-CN" sz="2800" dirty="0">
                <a:solidFill>
                  <a:srgbClr val="FB0B0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.</a:t>
            </a:r>
            <a:endParaRPr lang="en-US" altLang="zh-CN" sz="32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9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nimBg="1" autoUpdateAnimBg="0"/>
      <p:bldP spid="49158" grpId="0" autoUpdateAnimBg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1" name="Text Box 2"/>
          <p:cNvSpPr txBox="1">
            <a:spLocks noChangeArrowheads="1"/>
          </p:cNvSpPr>
          <p:nvPr/>
        </p:nvSpPr>
        <p:spPr bwMode="auto">
          <a:xfrm>
            <a:off x="762000" y="914400"/>
            <a:ext cx="12954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Calibri" panose="020F0502020204030204" pitchFamily="34" charset="0"/>
                <a:ea typeface="隶书" panose="02010509060101010101" pitchFamily="49" charset="-122"/>
              </a:rPr>
              <a:t>约分</a:t>
            </a:r>
            <a:endParaRPr lang="zh-CN" altLang="en-US" sz="4000" b="1">
              <a:solidFill>
                <a:srgbClr val="0000FF"/>
              </a:solidFill>
              <a:latin typeface="Calibri" panose="020F0502020204030204" pitchFamily="34" charset="0"/>
              <a:ea typeface="隶书" panose="02010509060101010101" pitchFamily="49" charset="-122"/>
            </a:endParaRP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289425" y="1490663"/>
          <a:ext cx="2449513" cy="230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公式" r:id="rId1" imgW="21336000" imgH="20116800" progId="Equation.3">
                  <p:embed/>
                </p:oleObj>
              </mc:Choice>
              <mc:Fallback>
                <p:oleObj name="公式" r:id="rId1" imgW="21336000" imgH="20116800" progId="Equation.3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89425" y="1490663"/>
                        <a:ext cx="2449513" cy="23098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4289425" y="3938588"/>
          <a:ext cx="2808288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公式" r:id="rId3" imgW="21945600" imgH="10058400" progId="Equation.3">
                  <p:embed/>
                </p:oleObj>
              </mc:Choice>
              <mc:Fallback>
                <p:oleObj name="公式" r:id="rId3" imgW="21945600" imgH="100584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89425" y="3938588"/>
                        <a:ext cx="2808288" cy="11271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4362450" y="5233988"/>
          <a:ext cx="1944688" cy="116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公式" r:id="rId5" imgW="16764000" imgH="10058400" progId="Equation.3">
                  <p:embed/>
                </p:oleObj>
              </mc:Choice>
              <mc:Fallback>
                <p:oleObj name="公式" r:id="rId5" imgW="16764000" imgH="10058400" progId="Equation.3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62450" y="5233988"/>
                        <a:ext cx="1944688" cy="11668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0"/>
          <p:cNvGrpSpPr/>
          <p:nvPr/>
        </p:nvGrpSpPr>
        <p:grpSpPr bwMode="auto">
          <a:xfrm>
            <a:off x="688975" y="1562100"/>
            <a:ext cx="2819400" cy="4576763"/>
            <a:chOff x="624" y="1056"/>
            <a:chExt cx="1776" cy="2883"/>
          </a:xfrm>
        </p:grpSpPr>
        <p:graphicFrame>
          <p:nvGraphicFramePr>
            <p:cNvPr id="13317" name="Object 5"/>
            <p:cNvGraphicFramePr>
              <a:graphicFrameLocks noChangeAspect="1"/>
            </p:cNvGraphicFramePr>
            <p:nvPr/>
          </p:nvGraphicFramePr>
          <p:xfrm>
            <a:off x="1248" y="3330"/>
            <a:ext cx="960" cy="6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17" name="" r:id="rId7" imgW="18897600" imgH="10058400" progId="Equation.3">
                    <p:embed/>
                  </p:oleObj>
                </mc:Choice>
                <mc:Fallback>
                  <p:oleObj name="" r:id="rId7" imgW="18897600" imgH="10058400" progId="Equation.3">
                    <p:embed/>
                    <p:pic>
                      <p:nvPicPr>
                        <p:cNvPr id="0" name="Object 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248" y="3330"/>
                          <a:ext cx="960" cy="60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18" name="Object 6"/>
            <p:cNvGraphicFramePr>
              <a:graphicFrameLocks noChangeAspect="1"/>
            </p:cNvGraphicFramePr>
            <p:nvPr/>
          </p:nvGraphicFramePr>
          <p:xfrm>
            <a:off x="1392" y="1056"/>
            <a:ext cx="624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18" name="" r:id="rId9" imgW="9753600" imgH="10058400" progId="Equation.3">
                    <p:embed/>
                  </p:oleObj>
                </mc:Choice>
                <mc:Fallback>
                  <p:oleObj name="" r:id="rId9" imgW="9753600" imgH="10058400" progId="Equation.3">
                    <p:embed/>
                    <p:pic>
                      <p:nvPicPr>
                        <p:cNvPr id="0" name="Object 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392" y="1056"/>
                          <a:ext cx="624" cy="55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19" name="Object 7"/>
            <p:cNvGraphicFramePr>
              <a:graphicFrameLocks noChangeAspect="1"/>
            </p:cNvGraphicFramePr>
            <p:nvPr/>
          </p:nvGraphicFramePr>
          <p:xfrm>
            <a:off x="1296" y="2544"/>
            <a:ext cx="864" cy="6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19" name="" r:id="rId11" imgW="16154400" imgH="10668000" progId="Equation.3">
                    <p:embed/>
                  </p:oleObj>
                </mc:Choice>
                <mc:Fallback>
                  <p:oleObj name="" r:id="rId11" imgW="16154400" imgH="10668000" progId="Equation.3">
                    <p:embed/>
                    <p:pic>
                      <p:nvPicPr>
                        <p:cNvPr id="0" name="Object 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296" y="2544"/>
                          <a:ext cx="864" cy="65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20" name="Object 8"/>
            <p:cNvGraphicFramePr>
              <a:graphicFrameLocks noChangeAspect="1"/>
            </p:cNvGraphicFramePr>
            <p:nvPr/>
          </p:nvGraphicFramePr>
          <p:xfrm>
            <a:off x="1296" y="1728"/>
            <a:ext cx="1104" cy="6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20" name="" r:id="rId13" imgW="20116800" imgH="10972800" progId="Equation.3">
                    <p:embed/>
                  </p:oleObj>
                </mc:Choice>
                <mc:Fallback>
                  <p:oleObj name="" r:id="rId13" imgW="20116800" imgH="10972800" progId="Equation.3">
                    <p:embed/>
                    <p:pic>
                      <p:nvPicPr>
                        <p:cNvPr id="0" name="Object 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296" y="1728"/>
                          <a:ext cx="1104" cy="67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323" name="Text Box 15"/>
            <p:cNvSpPr txBox="1">
              <a:spLocks noChangeArrowheads="1"/>
            </p:cNvSpPr>
            <p:nvPr/>
          </p:nvSpPr>
          <p:spPr bwMode="auto">
            <a:xfrm>
              <a:off x="624" y="1200"/>
              <a:ext cx="720" cy="3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spcBef>
                  <a:spcPct val="50000"/>
                </a:spcBef>
                <a:buClr>
                  <a:srgbClr val="A50021"/>
                </a:buClr>
                <a:buSzPct val="75000"/>
                <a:buFont typeface="Wingdings" panose="05000000000000000000" pitchFamily="2" charset="2"/>
                <a:buNone/>
              </a:pPr>
              <a:r>
                <a:rPr lang="zh-CN" altLang="en-US" sz="2800" b="1">
                  <a:solidFill>
                    <a:srgbClr val="040404"/>
                  </a:solidFill>
                  <a:latin typeface="Calibri" panose="020F0502020204030204" pitchFamily="34" charset="0"/>
                </a:rPr>
                <a:t>（</a:t>
              </a:r>
              <a:r>
                <a:rPr lang="en-US" altLang="zh-CN" sz="2800" b="1">
                  <a:solidFill>
                    <a:srgbClr val="040404"/>
                  </a:solidFill>
                  <a:latin typeface="Calibri" panose="020F0502020204030204" pitchFamily="34" charset="0"/>
                </a:rPr>
                <a:t>1</a:t>
              </a:r>
              <a:r>
                <a:rPr lang="zh-CN" altLang="en-US" sz="2800" b="1">
                  <a:solidFill>
                    <a:srgbClr val="040404"/>
                  </a:solidFill>
                  <a:latin typeface="Calibri" panose="020F0502020204030204" pitchFamily="34" charset="0"/>
                </a:rPr>
                <a:t>）</a:t>
              </a:r>
              <a:endParaRPr lang="zh-CN" altLang="en-US" sz="2800" b="1">
                <a:solidFill>
                  <a:srgbClr val="040404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324" name="Text Box 16"/>
            <p:cNvSpPr txBox="1">
              <a:spLocks noChangeArrowheads="1"/>
            </p:cNvSpPr>
            <p:nvPr/>
          </p:nvSpPr>
          <p:spPr bwMode="auto">
            <a:xfrm>
              <a:off x="624" y="1920"/>
              <a:ext cx="720" cy="3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spcBef>
                  <a:spcPct val="50000"/>
                </a:spcBef>
                <a:buClr>
                  <a:srgbClr val="A50021"/>
                </a:buClr>
                <a:buSzPct val="75000"/>
                <a:buFont typeface="Wingdings" panose="05000000000000000000" pitchFamily="2" charset="2"/>
                <a:buNone/>
              </a:pPr>
              <a:r>
                <a:rPr lang="zh-CN" altLang="en-US" sz="2800" b="1">
                  <a:solidFill>
                    <a:srgbClr val="040404"/>
                  </a:solidFill>
                  <a:latin typeface="Calibri" panose="020F0502020204030204" pitchFamily="34" charset="0"/>
                </a:rPr>
                <a:t>（</a:t>
              </a:r>
              <a:r>
                <a:rPr lang="en-US" altLang="zh-CN" sz="2800" b="1">
                  <a:solidFill>
                    <a:srgbClr val="040404"/>
                  </a:solidFill>
                  <a:latin typeface="Calibri" panose="020F0502020204030204" pitchFamily="34" charset="0"/>
                </a:rPr>
                <a:t>2</a:t>
              </a:r>
              <a:r>
                <a:rPr lang="zh-CN" altLang="en-US" sz="2800" b="1">
                  <a:solidFill>
                    <a:srgbClr val="040404"/>
                  </a:solidFill>
                  <a:latin typeface="Calibri" panose="020F0502020204030204" pitchFamily="34" charset="0"/>
                </a:rPr>
                <a:t>）</a:t>
              </a:r>
              <a:endParaRPr lang="zh-CN" altLang="en-US" sz="2800" b="1">
                <a:solidFill>
                  <a:srgbClr val="040404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325" name="Text Box 17"/>
            <p:cNvSpPr txBox="1">
              <a:spLocks noChangeArrowheads="1"/>
            </p:cNvSpPr>
            <p:nvPr/>
          </p:nvSpPr>
          <p:spPr bwMode="auto">
            <a:xfrm>
              <a:off x="624" y="2688"/>
              <a:ext cx="720" cy="3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spcBef>
                  <a:spcPct val="50000"/>
                </a:spcBef>
                <a:buClr>
                  <a:srgbClr val="A50021"/>
                </a:buClr>
                <a:buSzPct val="75000"/>
                <a:buFont typeface="Wingdings" panose="05000000000000000000" pitchFamily="2" charset="2"/>
                <a:buNone/>
              </a:pPr>
              <a:r>
                <a:rPr lang="zh-CN" altLang="en-US" sz="2800" b="1">
                  <a:solidFill>
                    <a:srgbClr val="040404"/>
                  </a:solidFill>
                  <a:latin typeface="Calibri" panose="020F0502020204030204" pitchFamily="34" charset="0"/>
                </a:rPr>
                <a:t>（</a:t>
              </a:r>
              <a:r>
                <a:rPr lang="en-US" altLang="zh-CN" sz="2800" b="1">
                  <a:solidFill>
                    <a:srgbClr val="040404"/>
                  </a:solidFill>
                  <a:latin typeface="Calibri" panose="020F0502020204030204" pitchFamily="34" charset="0"/>
                </a:rPr>
                <a:t>3</a:t>
              </a:r>
              <a:r>
                <a:rPr lang="zh-CN" altLang="en-US" sz="2800" b="1">
                  <a:solidFill>
                    <a:srgbClr val="040404"/>
                  </a:solidFill>
                  <a:latin typeface="Calibri" panose="020F0502020204030204" pitchFamily="34" charset="0"/>
                </a:rPr>
                <a:t>）</a:t>
              </a:r>
              <a:endParaRPr lang="zh-CN" altLang="en-US" sz="2800" b="1">
                <a:solidFill>
                  <a:srgbClr val="040404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326" name="Text Box 18"/>
            <p:cNvSpPr txBox="1">
              <a:spLocks noChangeArrowheads="1"/>
            </p:cNvSpPr>
            <p:nvPr/>
          </p:nvSpPr>
          <p:spPr bwMode="auto">
            <a:xfrm>
              <a:off x="624" y="3456"/>
              <a:ext cx="720" cy="3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spcBef>
                  <a:spcPct val="50000"/>
                </a:spcBef>
                <a:buClr>
                  <a:srgbClr val="A50021"/>
                </a:buClr>
                <a:buSzPct val="75000"/>
                <a:buFont typeface="Wingdings" panose="05000000000000000000" pitchFamily="2" charset="2"/>
                <a:buNone/>
              </a:pPr>
              <a:r>
                <a:rPr lang="zh-CN" altLang="en-US" sz="2800" b="1">
                  <a:solidFill>
                    <a:srgbClr val="040404"/>
                  </a:solidFill>
                  <a:latin typeface="Calibri" panose="020F0502020204030204" pitchFamily="34" charset="0"/>
                </a:rPr>
                <a:t>（</a:t>
              </a:r>
              <a:r>
                <a:rPr lang="en-US" altLang="zh-CN" sz="2800" b="1">
                  <a:solidFill>
                    <a:srgbClr val="040404"/>
                  </a:solidFill>
                  <a:latin typeface="Calibri" panose="020F0502020204030204" pitchFamily="34" charset="0"/>
                </a:rPr>
                <a:t>4</a:t>
              </a:r>
              <a:r>
                <a:rPr lang="zh-CN" altLang="en-US" sz="2800" b="1">
                  <a:solidFill>
                    <a:srgbClr val="040404"/>
                  </a:solidFill>
                  <a:latin typeface="Calibri" panose="020F0502020204030204" pitchFamily="34" charset="0"/>
                </a:rPr>
                <a:t>）</a:t>
              </a:r>
              <a:endParaRPr lang="zh-CN" altLang="en-US" sz="2800" b="1">
                <a:solidFill>
                  <a:srgbClr val="040404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BS00554_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705600" y="4730750"/>
            <a:ext cx="2438400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28600" y="1066800"/>
            <a:ext cx="71628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tx2"/>
                </a:solidFill>
                <a:latin typeface="Verdana" panose="020B0604030504040204" pitchFamily="34" charset="0"/>
              </a:rPr>
              <a:t>小结:</a:t>
            </a:r>
            <a:endParaRPr lang="zh-CN" altLang="en-US" sz="6000" b="1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990600" y="2209800"/>
            <a:ext cx="7848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  <a:latin typeface="Calibri" panose="020F0502020204030204" pitchFamily="34" charset="0"/>
              </a:rPr>
              <a:t>     </a:t>
            </a:r>
            <a:r>
              <a:rPr lang="zh-CN" altLang="en-US" sz="4000" b="1">
                <a:solidFill>
                  <a:srgbClr val="FB0B0B"/>
                </a:solidFill>
                <a:latin typeface="Calibri" panose="020F0502020204030204" pitchFamily="34" charset="0"/>
              </a:rPr>
              <a:t>1、分式的基本性质</a:t>
            </a:r>
            <a:endParaRPr lang="zh-CN" altLang="en-US" sz="4000" b="1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990600" y="3505200"/>
            <a:ext cx="7848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  <a:latin typeface="Calibri" panose="020F0502020204030204" pitchFamily="34" charset="0"/>
              </a:rPr>
              <a:t>     </a:t>
            </a:r>
            <a:r>
              <a:rPr lang="zh-CN" altLang="en-US" sz="4000" b="1">
                <a:solidFill>
                  <a:srgbClr val="FB0B0B"/>
                </a:solidFill>
                <a:latin typeface="Calibri" panose="020F0502020204030204" pitchFamily="34" charset="0"/>
              </a:rPr>
              <a:t>2、如何对分式进行约分</a:t>
            </a:r>
            <a:endParaRPr lang="zh-CN" altLang="en-US" sz="4000" b="1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  <p:bldP spid="18437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729777" y="2754730"/>
            <a:ext cx="8077200" cy="9144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22834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15.1.1   </a:t>
            </a:r>
            <a:r>
              <a:rPr lang="zh-CN" altLang="en-US" sz="48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从分数到分式</a:t>
            </a:r>
            <a:endParaRPr lang="zh-CN" altLang="en-US" sz="4800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914400"/>
            <a:ext cx="4406900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 smtClean="0"/>
              <a:t>有关分数的问题</a:t>
            </a:r>
            <a:endParaRPr lang="zh-CN" altLang="en-US" b="1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4551363" cy="727075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3200" b="1" dirty="0" smtClean="0"/>
              <a:t>1.</a:t>
            </a:r>
            <a:r>
              <a:rPr lang="zh-CN" altLang="en-US" sz="3200" b="1" dirty="0" smtClean="0"/>
              <a:t>分数是怎么得来的</a:t>
            </a:r>
            <a:r>
              <a:rPr lang="en-US" altLang="zh-CN" sz="3200" b="1" dirty="0" smtClean="0"/>
              <a:t>?</a:t>
            </a:r>
            <a:endParaRPr lang="en-US" altLang="zh-CN" sz="3200" b="1" dirty="0" smtClean="0"/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000125" y="3525838"/>
            <a:ext cx="38179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Calibri" panose="020F0502020204030204" pitchFamily="34" charset="0"/>
              </a:rPr>
              <a:t>2</a:t>
            </a:r>
            <a:r>
              <a:rPr lang="en-US" altLang="zh-CN" sz="3200">
                <a:latin typeface="Calibri" panose="020F0502020204030204" pitchFamily="34" charset="0"/>
              </a:rPr>
              <a:t>.</a:t>
            </a:r>
            <a:r>
              <a:rPr lang="zh-CN" altLang="en-US" sz="3200" b="1">
                <a:latin typeface="Calibri" panose="020F0502020204030204" pitchFamily="34" charset="0"/>
              </a:rPr>
              <a:t>什么是既约分数</a:t>
            </a:r>
            <a:r>
              <a:rPr lang="en-US" altLang="zh-CN" sz="3200" b="1">
                <a:latin typeface="Calibri" panose="020F0502020204030204" pitchFamily="34" charset="0"/>
              </a:rPr>
              <a:t>?</a:t>
            </a:r>
            <a:endParaRPr lang="en-US" altLang="zh-CN" sz="3200" b="1">
              <a:latin typeface="Calibri" panose="020F0502020204030204" pitchFamily="34" charset="0"/>
            </a:endParaRP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1000125" y="4606925"/>
            <a:ext cx="71294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Calibri" panose="020F0502020204030204" pitchFamily="34" charset="0"/>
              </a:rPr>
              <a:t>3.</a:t>
            </a:r>
            <a:r>
              <a:rPr lang="zh-CN" altLang="en-US" sz="3200" b="1">
                <a:latin typeface="Calibri" panose="020F0502020204030204" pitchFamily="34" charset="0"/>
              </a:rPr>
              <a:t>分数的分母应是什么样的数</a:t>
            </a:r>
            <a:r>
              <a:rPr lang="en-US" altLang="zh-CN" sz="3200" b="1">
                <a:latin typeface="Calibri" panose="020F0502020204030204" pitchFamily="34" charset="0"/>
              </a:rPr>
              <a:t>?</a:t>
            </a:r>
            <a:endParaRPr lang="en-US" altLang="zh-CN" sz="3200" b="1">
              <a:latin typeface="Calibri" panose="020F0502020204030204" pitchFamily="34" charset="0"/>
            </a:endParaRP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1000125" y="5757863"/>
            <a:ext cx="71294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Calibri" panose="020F0502020204030204" pitchFamily="34" charset="0"/>
              </a:rPr>
              <a:t>4.</a:t>
            </a:r>
            <a:r>
              <a:rPr lang="zh-CN" altLang="en-US" sz="3200" b="1">
                <a:latin typeface="Calibri" panose="020F0502020204030204" pitchFamily="34" charset="0"/>
              </a:rPr>
              <a:t>分数在什么情况下等于</a:t>
            </a:r>
            <a:r>
              <a:rPr lang="en-US" altLang="zh-CN" sz="3200" b="1">
                <a:latin typeface="Calibri" panose="020F0502020204030204" pitchFamily="34" charset="0"/>
              </a:rPr>
              <a:t>0?</a:t>
            </a:r>
            <a:endParaRPr lang="en-US" altLang="zh-CN" sz="32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  <p:bldP spid="50180" grpId="0"/>
      <p:bldP spid="50181" grpId="0"/>
      <p:bldP spid="501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533400" y="1066800"/>
            <a:ext cx="4513263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Verdana" panose="020B0604030504040204" pitchFamily="34" charset="0"/>
              </a:rPr>
              <a:t>用字母表示:</a:t>
            </a:r>
            <a:endParaRPr lang="zh-CN" altLang="en-US" sz="4800" b="1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173038" y="2065338"/>
            <a:ext cx="8353425" cy="3892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457200" indent="-4572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75000"/>
              <a:defRPr/>
            </a:pP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n-ea"/>
              </a:rPr>
              <a:t>1.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n-ea"/>
              </a:rPr>
              <a:t>长方形的面积为</a:t>
            </a:r>
            <a:r>
              <a:rPr lang="en-US" altLang="zh-CN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S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n-ea"/>
              </a:rPr>
              <a:t>，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n-ea"/>
              </a:rPr>
              <a:t>长为</a:t>
            </a:r>
            <a:r>
              <a:rPr lang="en-US" altLang="zh-CN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a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n-ea"/>
              </a:rPr>
              <a:t>，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n-ea"/>
              </a:rPr>
              <a:t>宽为</a:t>
            </a:r>
            <a:r>
              <a:rPr lang="zh-CN" altLang="en-US" sz="2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n-ea"/>
              </a:rPr>
              <a:t>        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cm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n-ea"/>
              </a:rPr>
              <a:t>。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+mn-ea"/>
            </a:endParaRPr>
          </a:p>
          <a:p>
            <a:pPr marL="457200" indent="-4572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75000"/>
              <a:defRPr/>
            </a:pP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n-ea"/>
              </a:rPr>
              <a:t>2.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n-ea"/>
              </a:rPr>
              <a:t>把体积为</a:t>
            </a:r>
            <a:r>
              <a:rPr lang="en-US" altLang="zh-CN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V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n-ea"/>
              </a:rPr>
              <a:t>的水倒入底面积为</a:t>
            </a:r>
            <a:r>
              <a:rPr lang="en-US" altLang="zh-CN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S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n-ea"/>
              </a:rPr>
              <a:t>的圆柱形容器中，水面高度为</a:t>
            </a:r>
            <a:r>
              <a:rPr lang="zh-CN" altLang="en-US" sz="2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n-ea"/>
              </a:rPr>
              <a:t>         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cm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+mn-ea"/>
              </a:rPr>
              <a:t>。</a:t>
            </a:r>
            <a:endParaRPr lang="en-US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+mn-ea"/>
            </a:endParaRPr>
          </a:p>
          <a:p>
            <a:pPr marL="457200" indent="-4572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75000"/>
              <a:defRPr/>
            </a:pP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sym typeface="Wingdings" panose="05000000000000000000" pitchFamily="2" charset="2"/>
              </a:rPr>
              <a:t>3.n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sym typeface="Wingdings" panose="05000000000000000000" pitchFamily="2" charset="2"/>
              </a:rPr>
              <a:t>公顷麦田共收小麦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sym typeface="Wingdings" panose="05000000000000000000" pitchFamily="2" charset="2"/>
              </a:rPr>
              <a:t>m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sym typeface="Wingdings" panose="05000000000000000000" pitchFamily="2" charset="2"/>
              </a:rPr>
              <a:t>吨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sym typeface="Wingdings" panose="05000000000000000000" pitchFamily="2" charset="2"/>
              </a:rPr>
              <a:t>,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sym typeface="Wingdings" panose="05000000000000000000" pitchFamily="2" charset="2"/>
              </a:rPr>
              <a:t>平均每公顷产量</a:t>
            </a:r>
            <a:r>
              <a:rPr lang="zh-CN" altLang="en-US" sz="2800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sym typeface="Wingdings" panose="05000000000000000000" pitchFamily="2" charset="2"/>
              </a:rPr>
              <a:t>      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sym typeface="Wingdings" panose="05000000000000000000" pitchFamily="2" charset="2"/>
              </a:rPr>
              <a:t>吨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sym typeface="Wingdings" panose="05000000000000000000" pitchFamily="2" charset="2"/>
              </a:rPr>
              <a:t>.</a:t>
            </a:r>
            <a:endParaRPr lang="en-US" altLang="zh-CN" sz="2800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sym typeface="Wingdings" panose="05000000000000000000" pitchFamily="2" charset="2"/>
            </a:endParaRPr>
          </a:p>
          <a:p>
            <a:pPr marL="457200" indent="-4572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75000"/>
              <a:defRPr/>
            </a:pP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4.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正</a:t>
            </a:r>
            <a:r>
              <a:rPr lang="en-US" altLang="zh-CN" sz="2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n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边形的每个内角为</a:t>
            </a:r>
            <a:r>
              <a:rPr lang="zh-CN" altLang="en-US" sz="2800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                      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度。</a:t>
            </a:r>
            <a:endParaRPr lang="zh-CN" altLang="en-US" sz="2800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</a:endParaRPr>
          </a:p>
          <a:p>
            <a:pPr marL="457200" indent="-4572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75000"/>
              <a:defRPr/>
            </a:pP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5.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文林书店库存一批图书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, 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其中一种图书的原价是每册 </a:t>
            </a:r>
            <a:r>
              <a:rPr lang="en-US" altLang="zh-CN" sz="2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a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元，现降价 </a:t>
            </a:r>
            <a:r>
              <a:rPr lang="en-US" altLang="zh-CN" sz="2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x 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元销售，当这种图书的库全部售出时，其销售额为</a:t>
            </a:r>
            <a:r>
              <a:rPr lang="en-US" altLang="zh-CN" sz="2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b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元。降价销售开始时，文林书店这种图书的库存量是 </a:t>
            </a:r>
            <a:r>
              <a:rPr lang="zh-CN" altLang="en-US" sz="2800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                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。</a:t>
            </a:r>
            <a:r>
              <a:rPr lang="en-US" altLang="zh-CN" sz="2800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 </a:t>
            </a:r>
            <a:endParaRPr lang="en-US" altLang="zh-CN" sz="2800" dirty="0">
              <a:latin typeface="Verdana" panose="020B0604030504040204" pitchFamily="34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7"/>
          <p:cNvSpPr txBox="1">
            <a:spLocks noChangeArrowheads="1"/>
          </p:cNvSpPr>
          <p:nvPr/>
        </p:nvSpPr>
        <p:spPr bwMode="auto">
          <a:xfrm>
            <a:off x="1042988" y="2349500"/>
            <a:ext cx="7848600" cy="2409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latin typeface="Calibri" panose="020F0502020204030204" pitchFamily="34" charset="0"/>
              </a:rPr>
              <a:t>  </a:t>
            </a:r>
            <a:r>
              <a:rPr lang="zh-CN" altLang="en-US" sz="3600">
                <a:latin typeface="Calibri" panose="020F0502020204030204" pitchFamily="34" charset="0"/>
              </a:rPr>
              <a:t>一般地，如果</a:t>
            </a:r>
            <a:r>
              <a:rPr lang="en-US" altLang="zh-CN" sz="3600" i="1">
                <a:latin typeface="Calibri" panose="020F0502020204030204" pitchFamily="34" charset="0"/>
              </a:rPr>
              <a:t>A、B</a:t>
            </a:r>
            <a:r>
              <a:rPr lang="zh-CN" altLang="en-US" sz="3600">
                <a:latin typeface="Calibri" panose="020F0502020204030204" pitchFamily="34" charset="0"/>
              </a:rPr>
              <a:t>表示两个整式，</a:t>
            </a:r>
            <a:endParaRPr lang="zh-CN" altLang="en-US" sz="3600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Calibri" panose="020F0502020204030204" pitchFamily="34" charset="0"/>
              </a:rPr>
              <a:t>并且</a:t>
            </a:r>
            <a:r>
              <a:rPr lang="en-US" altLang="zh-CN" sz="3600" i="1">
                <a:latin typeface="Calibri" panose="020F0502020204030204" pitchFamily="34" charset="0"/>
              </a:rPr>
              <a:t>B</a:t>
            </a:r>
            <a:r>
              <a:rPr lang="zh-CN" altLang="en-US" sz="3600">
                <a:latin typeface="Calibri" panose="020F0502020204030204" pitchFamily="34" charset="0"/>
              </a:rPr>
              <a:t>中含有字母，那么式子</a:t>
            </a:r>
            <a:endParaRPr lang="zh-CN" altLang="en-US" sz="3600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Calibri" panose="020F0502020204030204" pitchFamily="34" charset="0"/>
              </a:rPr>
              <a:t>就叫做</a:t>
            </a:r>
            <a:r>
              <a:rPr lang="zh-CN" altLang="en-US" sz="3600">
                <a:solidFill>
                  <a:srgbClr val="FF0000"/>
                </a:solidFill>
                <a:latin typeface="Calibri" panose="020F0502020204030204" pitchFamily="34" charset="0"/>
              </a:rPr>
              <a:t>分式</a:t>
            </a:r>
            <a:r>
              <a:rPr lang="zh-CN" altLang="en-US" sz="3600">
                <a:latin typeface="Calibri" panose="020F0502020204030204" pitchFamily="34" charset="0"/>
              </a:rPr>
              <a:t>。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sp>
        <p:nvSpPr>
          <p:cNvPr id="1028" name="Text Box 2"/>
          <p:cNvSpPr txBox="1">
            <a:spLocks noChangeArrowheads="1"/>
          </p:cNvSpPr>
          <p:nvPr/>
        </p:nvSpPr>
        <p:spPr bwMode="auto">
          <a:xfrm>
            <a:off x="381000" y="1066800"/>
            <a:ext cx="71628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chemeClr val="tx2"/>
                </a:solidFill>
                <a:latin typeface="Verdana" panose="020B0604030504040204" pitchFamily="34" charset="0"/>
              </a:rPr>
              <a:t>分式定义:</a:t>
            </a:r>
            <a:endParaRPr lang="zh-CN" altLang="en-US" sz="600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7092950" y="2997200"/>
          <a:ext cx="5842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4267200" imgH="9448800" progId="Equation.3">
                  <p:embed/>
                </p:oleObj>
              </mc:Choice>
              <mc:Fallback>
                <p:oleObj name="Equation" r:id="rId1" imgW="4267200" imgH="9448800" progId="Equation.3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92950" y="2997200"/>
                        <a:ext cx="584200" cy="1295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258888" y="5300663"/>
            <a:ext cx="5329237" cy="1189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sym typeface="Wingdings" panose="05000000000000000000" pitchFamily="2" charset="2"/>
              </a:rPr>
              <a:t>整式和分式统称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sym typeface="Wingdings" panose="05000000000000000000" pitchFamily="2" charset="2"/>
              </a:rPr>
              <a:t>有理式</a:t>
            </a:r>
            <a:r>
              <a:rPr lang="zh-CN" altLang="en-US" sz="36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sym typeface="Wingdings" panose="05000000000000000000" pitchFamily="2" charset="2"/>
              </a:rPr>
              <a:t>。</a:t>
            </a:r>
            <a:endParaRPr lang="zh-CN" altLang="en-US" sz="3600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sym typeface="Wingdings" panose="05000000000000000000" pitchFamily="2" charset="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Text Box 5"/>
          <p:cNvSpPr txBox="1">
            <a:spLocks noChangeArrowheads="1"/>
          </p:cNvSpPr>
          <p:nvPr/>
        </p:nvSpPr>
        <p:spPr bwMode="auto">
          <a:xfrm>
            <a:off x="152400" y="1072515"/>
            <a:ext cx="8610600" cy="5785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Calibri" panose="020F0502020204030204" pitchFamily="34" charset="0"/>
              </a:rPr>
              <a:t>            （1）当</a:t>
            </a:r>
            <a:r>
              <a:rPr lang="en-US" altLang="zh-CN" sz="2800" i="1">
                <a:latin typeface="Calibri" panose="020F0502020204030204" pitchFamily="34" charset="0"/>
              </a:rPr>
              <a:t>x</a:t>
            </a:r>
            <a:r>
              <a:rPr lang="en-US" altLang="zh-CN" sz="2800" u="sng">
                <a:latin typeface="Calibri" panose="020F0502020204030204" pitchFamily="34" charset="0"/>
              </a:rPr>
              <a:t>           </a:t>
            </a:r>
            <a:r>
              <a:rPr lang="zh-CN" altLang="en-US" sz="2800">
                <a:latin typeface="Calibri" panose="020F0502020204030204" pitchFamily="34" charset="0"/>
              </a:rPr>
              <a:t>时，分式        有意义；</a:t>
            </a:r>
            <a:endParaRPr lang="zh-CN" altLang="en-US" sz="2800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Calibri" panose="020F0502020204030204" pitchFamily="34" charset="0"/>
              </a:rPr>
              <a:t>（2）当</a:t>
            </a:r>
            <a:r>
              <a:rPr lang="en-US" altLang="zh-CN" sz="2800" i="1">
                <a:latin typeface="Calibri" panose="020F0502020204030204" pitchFamily="34" charset="0"/>
              </a:rPr>
              <a:t>x</a:t>
            </a:r>
            <a:r>
              <a:rPr lang="en-US" altLang="zh-CN" sz="2800" u="sng">
                <a:latin typeface="Calibri" panose="020F0502020204030204" pitchFamily="34" charset="0"/>
              </a:rPr>
              <a:t>           </a:t>
            </a:r>
            <a:r>
              <a:rPr lang="zh-CN" altLang="en-US" sz="2800">
                <a:latin typeface="Calibri" panose="020F0502020204030204" pitchFamily="34" charset="0"/>
              </a:rPr>
              <a:t>时，分式          有意义；</a:t>
            </a:r>
            <a:endParaRPr lang="zh-CN" altLang="en-US" sz="2800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Calibri" panose="020F0502020204030204" pitchFamily="34" charset="0"/>
              </a:rPr>
              <a:t>（3）当</a:t>
            </a:r>
            <a:r>
              <a:rPr lang="en-US" altLang="zh-CN" sz="2800" i="1">
                <a:latin typeface="Calibri" panose="020F0502020204030204" pitchFamily="34" charset="0"/>
              </a:rPr>
              <a:t>b</a:t>
            </a:r>
            <a:r>
              <a:rPr lang="en-US" altLang="zh-CN" sz="2800" u="sng">
                <a:latin typeface="Calibri" panose="020F0502020204030204" pitchFamily="34" charset="0"/>
              </a:rPr>
              <a:t>           </a:t>
            </a:r>
            <a:r>
              <a:rPr lang="zh-CN" altLang="en-US" sz="2800">
                <a:latin typeface="Calibri" panose="020F0502020204030204" pitchFamily="34" charset="0"/>
              </a:rPr>
              <a:t>时，分式             有意义；</a:t>
            </a:r>
            <a:endParaRPr lang="zh-CN" altLang="en-US" sz="2800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Calibri" panose="020F0502020204030204" pitchFamily="34" charset="0"/>
              </a:rPr>
              <a:t>（4）</a:t>
            </a:r>
            <a:r>
              <a:rPr lang="zh-CN" altLang="en-US" sz="2800">
                <a:latin typeface="Calibri" panose="020F0502020204030204" pitchFamily="34" charset="0"/>
              </a:rPr>
              <a:t>当</a:t>
            </a:r>
            <a:r>
              <a:rPr lang="en-US" altLang="zh-CN" sz="2800" i="1">
                <a:latin typeface="Calibri" panose="020F0502020204030204" pitchFamily="34" charset="0"/>
              </a:rPr>
              <a:t>x</a:t>
            </a:r>
            <a:r>
              <a:rPr lang="en-US" altLang="zh-CN" sz="2800">
                <a:latin typeface="Calibri" panose="020F0502020204030204" pitchFamily="34" charset="0"/>
              </a:rPr>
              <a:t>、</a:t>
            </a:r>
            <a:r>
              <a:rPr lang="en-US" altLang="zh-CN" sz="2800" i="1">
                <a:latin typeface="Calibri" panose="020F0502020204030204" pitchFamily="34" charset="0"/>
              </a:rPr>
              <a:t>y</a:t>
            </a:r>
            <a:r>
              <a:rPr lang="en-US" altLang="zh-CN" sz="2800">
                <a:latin typeface="Calibri" panose="020F0502020204030204" pitchFamily="34" charset="0"/>
              </a:rPr>
              <a:t> </a:t>
            </a:r>
            <a:r>
              <a:rPr lang="zh-CN" altLang="en-US" sz="2800">
                <a:latin typeface="Calibri" panose="020F0502020204030204" pitchFamily="34" charset="0"/>
              </a:rPr>
              <a:t>满足关系</a:t>
            </a:r>
            <a:r>
              <a:rPr lang="zh-CN" altLang="en-US" sz="2800" u="sng">
                <a:latin typeface="Calibri" panose="020F0502020204030204" pitchFamily="34" charset="0"/>
              </a:rPr>
              <a:t>          </a:t>
            </a:r>
            <a:r>
              <a:rPr lang="zh-CN" altLang="en-US" sz="2800">
                <a:latin typeface="Calibri" panose="020F0502020204030204" pitchFamily="34" charset="0"/>
              </a:rPr>
              <a:t>时，分式          有意义</a:t>
            </a:r>
            <a:r>
              <a:rPr lang="zh-CN" altLang="en-US" sz="3200">
                <a:latin typeface="Calibri" panose="020F0502020204030204" pitchFamily="34" charset="0"/>
              </a:rPr>
              <a:t>。</a:t>
            </a:r>
            <a:endParaRPr lang="zh-CN" altLang="en-US" sz="3200"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Calibri" panose="020F0502020204030204" pitchFamily="34" charset="0"/>
            </a:endParaRPr>
          </a:p>
        </p:txBody>
      </p:sp>
      <p:sp>
        <p:nvSpPr>
          <p:cNvPr id="2056" name="Text Box 2"/>
          <p:cNvSpPr txBox="1">
            <a:spLocks noChangeArrowheads="1"/>
          </p:cNvSpPr>
          <p:nvPr/>
        </p:nvSpPr>
        <p:spPr bwMode="auto">
          <a:xfrm>
            <a:off x="152400" y="914400"/>
            <a:ext cx="71628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chemeClr val="tx2"/>
                </a:solidFill>
                <a:latin typeface="Verdana" panose="020B0604030504040204" pitchFamily="34" charset="0"/>
              </a:rPr>
              <a:t>例</a:t>
            </a:r>
            <a:r>
              <a:rPr lang="zh-CN" altLang="en-US" sz="4800">
                <a:solidFill>
                  <a:schemeClr val="tx2"/>
                </a:solidFill>
                <a:latin typeface="Calibri" panose="020F0502020204030204" pitchFamily="34" charset="0"/>
              </a:rPr>
              <a:t>1</a:t>
            </a:r>
            <a:r>
              <a:rPr lang="zh-CN" altLang="en-US" sz="4800">
                <a:solidFill>
                  <a:schemeClr val="tx2"/>
                </a:solidFill>
                <a:latin typeface="Verdana" panose="020B0604030504040204" pitchFamily="34" charset="0"/>
              </a:rPr>
              <a:t>:</a:t>
            </a:r>
            <a:endParaRPr lang="zh-CN" altLang="en-US" sz="480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410200" y="762000"/>
          <a:ext cx="623888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5181600" imgH="9448800" progId="Equation.3">
                  <p:embed/>
                </p:oleObj>
              </mc:Choice>
              <mc:Fallback>
                <p:oleObj name="Equation" r:id="rId1" imgW="5181600" imgH="9448800" progId="Equation.3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10200" y="762000"/>
                        <a:ext cx="623888" cy="1143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3843020" y="2159635"/>
          <a:ext cx="957263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3" imgW="7924800" imgH="9448800" progId="Equation.3">
                  <p:embed/>
                </p:oleObj>
              </mc:Choice>
              <mc:Fallback>
                <p:oleObj name="Equation" r:id="rId3" imgW="7924800" imgH="94488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43020" y="2159635"/>
                        <a:ext cx="957263" cy="1143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4002405" y="3651250"/>
          <a:ext cx="1138238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5" imgW="10058400" imgH="9448800" progId="Equation.3">
                  <p:embed/>
                </p:oleObj>
              </mc:Choice>
              <mc:Fallback>
                <p:oleObj name="Equation" r:id="rId5" imgW="10058400" imgH="9448800" progId="Equation.3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02405" y="3651250"/>
                        <a:ext cx="1138238" cy="1073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5942330" y="5285105"/>
          <a:ext cx="900113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7" imgW="9144000" imgH="10058400" progId="Equation.3">
                  <p:embed/>
                </p:oleObj>
              </mc:Choice>
              <mc:Fallback>
                <p:oleObj name="Equation" r:id="rId7" imgW="9144000" imgH="10058400" progId="Equation.3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42330" y="5285105"/>
                        <a:ext cx="900113" cy="993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1219200" y="1738630"/>
            <a:ext cx="3581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Calibri" panose="020F0502020204030204" pitchFamily="34" charset="0"/>
              </a:rPr>
              <a:t>分母 3</a:t>
            </a:r>
            <a:r>
              <a:rPr lang="en-US" altLang="zh-CN" sz="3200" i="1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</a:rPr>
              <a:t>≠0 </a:t>
            </a:r>
            <a:r>
              <a:rPr lang="zh-CN" altLang="en-US" sz="3200">
                <a:solidFill>
                  <a:srgbClr val="FF0000"/>
                </a:solidFill>
                <a:latin typeface="Calibri" panose="020F0502020204030204" pitchFamily="34" charset="0"/>
              </a:rPr>
              <a:t>即 </a:t>
            </a:r>
            <a:r>
              <a:rPr lang="en-US" altLang="zh-CN" sz="3200" i="1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</a:rPr>
              <a:t>≠0</a:t>
            </a:r>
            <a:endParaRPr lang="en-US" altLang="zh-CN" sz="32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609600" y="3302635"/>
            <a:ext cx="4114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Calibri" panose="020F0502020204030204" pitchFamily="34" charset="0"/>
              </a:rPr>
              <a:t>分母 </a:t>
            </a:r>
            <a:r>
              <a:rPr lang="en-US" altLang="zh-CN" sz="3200" i="1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</a:rPr>
              <a:t>－1≠0 </a:t>
            </a:r>
            <a:r>
              <a:rPr lang="zh-CN" altLang="en-US" sz="3200">
                <a:solidFill>
                  <a:srgbClr val="FF0000"/>
                </a:solidFill>
                <a:latin typeface="Calibri" panose="020F0502020204030204" pitchFamily="34" charset="0"/>
              </a:rPr>
              <a:t>即 </a:t>
            </a:r>
            <a:r>
              <a:rPr lang="en-US" altLang="zh-CN" sz="3200" i="1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</a:rPr>
              <a:t>≠1</a:t>
            </a:r>
            <a:endParaRPr lang="en-US" altLang="zh-CN" sz="32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533400" y="6278563"/>
            <a:ext cx="4191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Calibri" panose="020F0502020204030204" pitchFamily="34" charset="0"/>
              </a:rPr>
              <a:t>分母 </a:t>
            </a:r>
            <a:r>
              <a:rPr lang="en-US" altLang="zh-CN" sz="3200" i="1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</a:rPr>
              <a:t>－</a:t>
            </a:r>
            <a:r>
              <a:rPr lang="en-US" altLang="zh-CN" sz="3200" i="1">
                <a:solidFill>
                  <a:srgbClr val="FF0000"/>
                </a:solidFill>
                <a:latin typeface="Calibri" panose="020F0502020204030204" pitchFamily="34" charset="0"/>
              </a:rPr>
              <a:t>y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</a:rPr>
              <a:t>≠0 </a:t>
            </a:r>
            <a:r>
              <a:rPr lang="zh-CN" altLang="en-US" sz="3200">
                <a:solidFill>
                  <a:srgbClr val="FF0000"/>
                </a:solidFill>
                <a:latin typeface="Calibri" panose="020F0502020204030204" pitchFamily="34" charset="0"/>
              </a:rPr>
              <a:t>即 </a:t>
            </a:r>
            <a:r>
              <a:rPr lang="en-US" altLang="zh-CN" sz="3200" i="1">
                <a:solidFill>
                  <a:srgbClr val="FF0000"/>
                </a:solidFill>
                <a:latin typeface="Calibri" panose="020F0502020204030204" pitchFamily="34" charset="0"/>
              </a:rPr>
              <a:t>x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</a:rPr>
              <a:t>≠</a:t>
            </a:r>
            <a:r>
              <a:rPr lang="en-US" altLang="zh-CN" sz="3200" i="1">
                <a:solidFill>
                  <a:srgbClr val="FF0000"/>
                </a:solidFill>
                <a:latin typeface="Calibri" panose="020F0502020204030204" pitchFamily="34" charset="0"/>
              </a:rPr>
              <a:t>y</a:t>
            </a:r>
            <a:endParaRPr lang="en-US" altLang="zh-CN" sz="3200" i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Group 16"/>
          <p:cNvGrpSpPr/>
          <p:nvPr/>
        </p:nvGrpSpPr>
        <p:grpSpPr bwMode="auto">
          <a:xfrm>
            <a:off x="279400" y="4725988"/>
            <a:ext cx="4724400" cy="882650"/>
            <a:chOff x="1056" y="2929"/>
            <a:chExt cx="2976" cy="556"/>
          </a:xfrm>
        </p:grpSpPr>
        <p:sp>
          <p:nvSpPr>
            <p:cNvPr id="2061" name="Text Box 13"/>
            <p:cNvSpPr txBox="1">
              <a:spLocks noChangeArrowheads="1"/>
            </p:cNvSpPr>
            <p:nvPr/>
          </p:nvSpPr>
          <p:spPr bwMode="auto">
            <a:xfrm>
              <a:off x="1056" y="3024"/>
              <a:ext cx="2976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FF0000"/>
                  </a:solidFill>
                  <a:latin typeface="Calibri" panose="020F0502020204030204" pitchFamily="34" charset="0"/>
                </a:rPr>
                <a:t>分母 5－3</a:t>
              </a:r>
              <a:r>
                <a:rPr lang="en-US" altLang="zh-CN" sz="3200" i="1">
                  <a:solidFill>
                    <a:srgbClr val="FF0000"/>
                  </a:solidFill>
                  <a:latin typeface="Calibri" panose="020F0502020204030204" pitchFamily="34" charset="0"/>
                </a:rPr>
                <a:t>b</a:t>
              </a:r>
              <a:r>
                <a:rPr lang="en-US" altLang="zh-CN" sz="3200">
                  <a:solidFill>
                    <a:srgbClr val="FF0000"/>
                  </a:solidFill>
                  <a:latin typeface="Calibri" panose="020F0502020204030204" pitchFamily="34" charset="0"/>
                </a:rPr>
                <a:t>≠0 </a:t>
              </a:r>
              <a:r>
                <a:rPr lang="zh-CN" altLang="en-US" sz="3200">
                  <a:solidFill>
                    <a:srgbClr val="FF0000"/>
                  </a:solidFill>
                  <a:latin typeface="Calibri" panose="020F0502020204030204" pitchFamily="34" charset="0"/>
                </a:rPr>
                <a:t>即 </a:t>
              </a:r>
              <a:r>
                <a:rPr lang="en-US" altLang="zh-CN" sz="3200" i="1">
                  <a:solidFill>
                    <a:srgbClr val="FF0000"/>
                  </a:solidFill>
                  <a:latin typeface="Calibri" panose="020F0502020204030204" pitchFamily="34" charset="0"/>
                </a:rPr>
                <a:t>b</a:t>
              </a:r>
              <a:r>
                <a:rPr lang="en-US" altLang="zh-CN" sz="3200">
                  <a:solidFill>
                    <a:srgbClr val="FF0000"/>
                  </a:solidFill>
                  <a:latin typeface="Calibri" panose="020F0502020204030204" pitchFamily="34" charset="0"/>
                </a:rPr>
                <a:t>≠</a:t>
              </a:r>
              <a:endParaRPr lang="en-US" altLang="zh-CN" sz="320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graphicFrame>
          <p:nvGraphicFramePr>
            <p:cNvPr id="2054" name="Object 6"/>
            <p:cNvGraphicFramePr>
              <a:graphicFrameLocks noChangeAspect="1"/>
            </p:cNvGraphicFramePr>
            <p:nvPr/>
          </p:nvGraphicFramePr>
          <p:xfrm>
            <a:off x="3301" y="2929"/>
            <a:ext cx="197" cy="5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4" name="Equation" r:id="rId9" imgW="3352800" imgH="9448800" progId="Equation.3">
                    <p:embed/>
                  </p:oleObj>
                </mc:Choice>
                <mc:Fallback>
                  <p:oleObj name="Equation" r:id="rId9" imgW="3352800" imgH="9448800" progId="Equation.3">
                    <p:embed/>
                    <p:pic>
                      <p:nvPicPr>
                        <p:cNvPr id="0" name="Object 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301" y="2929"/>
                          <a:ext cx="197" cy="556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5" grpId="0" autoUpdateAnimBg="0"/>
      <p:bldP spid="11276" grpId="0" autoUpdateAnimBg="0"/>
      <p:bldP spid="1127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752475" y="893763"/>
            <a:ext cx="73152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2   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当</a:t>
            </a:r>
            <a:r>
              <a:rPr lang="en-US" altLang="zh-CN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取什么值时，下列分式有意义？</a:t>
            </a:r>
            <a:endParaRPr lang="zh-CN" altLang="en-US" sz="28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544638" y="1484313"/>
            <a:ext cx="6988175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⑴           ，       ⑵             ，      ⑶</a:t>
            </a:r>
            <a:endParaRPr lang="zh-CN" altLang="en-US" sz="280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2120900" y="1268413"/>
          <a:ext cx="849313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公式" r:id="rId1" imgW="9144000" imgH="8534400" progId="Equation.3">
                  <p:embed/>
                </p:oleObj>
              </mc:Choice>
              <mc:Fallback>
                <p:oleObj name="公式" r:id="rId1" imgW="9144000" imgH="8534400" progId="Equation.3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20900" y="1268413"/>
                        <a:ext cx="849313" cy="7921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4397375" y="1268413"/>
          <a:ext cx="989013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公式" r:id="rId3" imgW="10668000" imgH="8534400" progId="Equation.3">
                  <p:embed/>
                </p:oleObj>
              </mc:Choice>
              <mc:Fallback>
                <p:oleObj name="公式" r:id="rId3" imgW="10668000" imgH="85344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7375" y="1268413"/>
                        <a:ext cx="989013" cy="7905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6851650" y="1268413"/>
          <a:ext cx="1019175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公式" r:id="rId5" imgW="10972800" imgH="9448800" progId="Equation.3">
                  <p:embed/>
                </p:oleObj>
              </mc:Choice>
              <mc:Fallback>
                <p:oleObj name="公式" r:id="rId5" imgW="10972800" imgH="9448800" progId="Equation.3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51650" y="1268413"/>
                        <a:ext cx="1019175" cy="8778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542925" y="2190750"/>
            <a:ext cx="16002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解⑴：</a:t>
            </a:r>
            <a:endParaRPr lang="zh-CN" altLang="en-US" sz="280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</a:endParaRP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639888" y="2247900"/>
            <a:ext cx="46482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当 </a:t>
            </a:r>
            <a:r>
              <a:rPr lang="en-US" altLang="zh-CN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2 </a:t>
            </a:r>
            <a:r>
              <a:rPr lang="en-US" altLang="zh-CN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≠</a:t>
            </a:r>
            <a:r>
              <a:rPr lang="en-US" altLang="zh-CN">
                <a:latin typeface="+mn-lt"/>
                <a:ea typeface="+mn-ea"/>
              </a:rPr>
              <a:t> 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0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， </a:t>
            </a:r>
            <a:endParaRPr lang="zh-CN" altLang="en-US" sz="28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1639888" y="2782888"/>
            <a:ext cx="32004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即 </a:t>
            </a:r>
            <a:r>
              <a:rPr lang="en-US" altLang="zh-CN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≠2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时，</a:t>
            </a:r>
            <a:endParaRPr lang="zh-CN" altLang="en-US" sz="28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542925" y="3703638"/>
            <a:ext cx="16764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解⑵ ：</a:t>
            </a:r>
            <a:endParaRPr lang="zh-CN" altLang="en-US" sz="280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</a:endParaRPr>
          </a:p>
        </p:txBody>
      </p:sp>
      <p:grpSp>
        <p:nvGrpSpPr>
          <p:cNvPr id="2" name="Group 11"/>
          <p:cNvGrpSpPr/>
          <p:nvPr/>
        </p:nvGrpSpPr>
        <p:grpSpPr bwMode="auto">
          <a:xfrm>
            <a:off x="1587500" y="3559175"/>
            <a:ext cx="5257800" cy="792163"/>
            <a:chOff x="726" y="2160"/>
            <a:chExt cx="3312" cy="499"/>
          </a:xfrm>
        </p:grpSpPr>
        <p:sp>
          <p:nvSpPr>
            <p:cNvPr id="31756" name="Text Box 12"/>
            <p:cNvSpPr txBox="1">
              <a:spLocks noChangeArrowheads="1"/>
            </p:cNvSpPr>
            <p:nvPr/>
          </p:nvSpPr>
          <p:spPr bwMode="auto">
            <a:xfrm>
              <a:off x="726" y="2251"/>
              <a:ext cx="3312" cy="32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 由分母 </a:t>
              </a: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4</a:t>
              </a:r>
              <a:r>
                <a:rPr lang="en-US" altLang="zh-CN" sz="2800" i="1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x</a:t>
              </a: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+1=0</a:t>
              </a: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，得 </a:t>
              </a:r>
              <a:r>
                <a:rPr lang="en-US" altLang="zh-CN" sz="2800" i="1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x</a:t>
              </a: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= -     </a:t>
              </a: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。</a:t>
              </a:r>
              <a:endPara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3081" name="Object 9"/>
            <p:cNvGraphicFramePr>
              <a:graphicFrameLocks noChangeAspect="1"/>
            </p:cNvGraphicFramePr>
            <p:nvPr/>
          </p:nvGraphicFramePr>
          <p:xfrm>
            <a:off x="3210" y="2160"/>
            <a:ext cx="213" cy="4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公式" r:id="rId7" imgW="3657600" imgH="8534400" progId="Equation.3">
                    <p:embed/>
                  </p:oleObj>
                </mc:Choice>
                <mc:Fallback>
                  <p:oleObj name="公式" r:id="rId7" imgW="3657600" imgH="8534400" progId="Equation.3">
                    <p:embed/>
                    <p:pic>
                      <p:nvPicPr>
                        <p:cNvPr id="0" name="Object 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210" y="2160"/>
                          <a:ext cx="213" cy="4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542925" y="5200650"/>
            <a:ext cx="16764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解 ⑶ ：</a:t>
            </a:r>
            <a:endParaRPr lang="zh-CN" altLang="en-US" sz="280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1587500" y="5200650"/>
            <a:ext cx="55626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由分母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|x|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－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3=0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，得 </a:t>
            </a:r>
            <a:r>
              <a:rPr lang="en-US" altLang="zh-CN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x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=±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３ 。</a:t>
            </a:r>
            <a:endParaRPr lang="zh-CN" altLang="en-US" sz="28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31761" name="Text Box 17"/>
          <p:cNvSpPr txBox="1">
            <a:spLocks noChangeArrowheads="1"/>
          </p:cNvSpPr>
          <p:nvPr/>
        </p:nvSpPr>
        <p:spPr bwMode="auto">
          <a:xfrm>
            <a:off x="1654175" y="5903913"/>
            <a:ext cx="38100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所以当</a:t>
            </a:r>
            <a:r>
              <a:rPr lang="en-US" altLang="zh-CN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x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≠ ±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３时，</a:t>
            </a:r>
            <a:endParaRPr lang="zh-CN" altLang="en-US" sz="28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grpSp>
        <p:nvGrpSpPr>
          <p:cNvPr id="3" name="Group 25"/>
          <p:cNvGrpSpPr/>
          <p:nvPr/>
        </p:nvGrpSpPr>
        <p:grpSpPr bwMode="auto">
          <a:xfrm>
            <a:off x="4214813" y="2622550"/>
            <a:ext cx="3886200" cy="792163"/>
            <a:chOff x="2381" y="1570"/>
            <a:chExt cx="2448" cy="499"/>
          </a:xfrm>
        </p:grpSpPr>
        <p:sp>
          <p:nvSpPr>
            <p:cNvPr id="31770" name="Text Box 26"/>
            <p:cNvSpPr txBox="1">
              <a:spLocks noChangeArrowheads="1"/>
            </p:cNvSpPr>
            <p:nvPr/>
          </p:nvSpPr>
          <p:spPr bwMode="auto">
            <a:xfrm>
              <a:off x="2381" y="1671"/>
              <a:ext cx="2448" cy="32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分式          有意义。</a:t>
              </a:r>
              <a:endPara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3080" name="Object 8"/>
            <p:cNvGraphicFramePr>
              <a:graphicFrameLocks noChangeAspect="1"/>
            </p:cNvGraphicFramePr>
            <p:nvPr/>
          </p:nvGraphicFramePr>
          <p:xfrm>
            <a:off x="2925" y="1570"/>
            <a:ext cx="535" cy="4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公式" r:id="rId9" imgW="9144000" imgH="8534400" progId="Equation.3">
                    <p:embed/>
                  </p:oleObj>
                </mc:Choice>
                <mc:Fallback>
                  <p:oleObj name="公式" r:id="rId9" imgW="9144000" imgH="8534400" progId="Equation.3">
                    <p:embed/>
                    <p:pic>
                      <p:nvPicPr>
                        <p:cNvPr id="0" name="Object 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925" y="1570"/>
                          <a:ext cx="535" cy="4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28"/>
          <p:cNvGrpSpPr/>
          <p:nvPr/>
        </p:nvGrpSpPr>
        <p:grpSpPr bwMode="auto">
          <a:xfrm>
            <a:off x="1622425" y="4191000"/>
            <a:ext cx="3276600" cy="792163"/>
            <a:chOff x="930" y="2694"/>
            <a:chExt cx="2064" cy="499"/>
          </a:xfrm>
        </p:grpSpPr>
        <p:sp>
          <p:nvSpPr>
            <p:cNvPr id="31773" name="Text Box 29"/>
            <p:cNvSpPr txBox="1">
              <a:spLocks noChangeArrowheads="1"/>
            </p:cNvSpPr>
            <p:nvPr/>
          </p:nvSpPr>
          <p:spPr bwMode="auto">
            <a:xfrm>
              <a:off x="930" y="2795"/>
              <a:ext cx="2064" cy="32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所以当 </a:t>
              </a:r>
              <a:r>
                <a:rPr lang="en-US" altLang="zh-CN" sz="2800" i="1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x</a:t>
              </a: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≠-     </a:t>
              </a: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时，</a:t>
              </a:r>
              <a:endPara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3079" name="Object 7"/>
            <p:cNvGraphicFramePr>
              <a:graphicFrameLocks noChangeAspect="1"/>
            </p:cNvGraphicFramePr>
            <p:nvPr/>
          </p:nvGraphicFramePr>
          <p:xfrm>
            <a:off x="2068" y="2694"/>
            <a:ext cx="213" cy="4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公式" r:id="rId10" imgW="3657600" imgH="8534400" progId="Equation.3">
                    <p:embed/>
                  </p:oleObj>
                </mc:Choice>
                <mc:Fallback>
                  <p:oleObj name="公式" r:id="rId10" imgW="3657600" imgH="8534400" progId="Equation.3">
                    <p:embed/>
                    <p:pic>
                      <p:nvPicPr>
                        <p:cNvPr id="0" name="Object 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2068" y="2694"/>
                          <a:ext cx="213" cy="4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31"/>
          <p:cNvGrpSpPr/>
          <p:nvPr/>
        </p:nvGrpSpPr>
        <p:grpSpPr bwMode="auto">
          <a:xfrm>
            <a:off x="4573588" y="4208463"/>
            <a:ext cx="3810000" cy="790575"/>
            <a:chOff x="2891" y="2796"/>
            <a:chExt cx="2400" cy="498"/>
          </a:xfrm>
        </p:grpSpPr>
        <p:sp>
          <p:nvSpPr>
            <p:cNvPr id="31776" name="Text Box 32"/>
            <p:cNvSpPr txBox="1">
              <a:spLocks noChangeArrowheads="1"/>
            </p:cNvSpPr>
            <p:nvPr/>
          </p:nvSpPr>
          <p:spPr bwMode="auto">
            <a:xfrm>
              <a:off x="2891" y="2899"/>
              <a:ext cx="2400" cy="32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分式          有意义。</a:t>
              </a:r>
              <a:endPara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3078" name="Object 6"/>
            <p:cNvGraphicFramePr>
              <a:graphicFrameLocks noChangeAspect="1"/>
            </p:cNvGraphicFramePr>
            <p:nvPr/>
          </p:nvGraphicFramePr>
          <p:xfrm>
            <a:off x="3391" y="2796"/>
            <a:ext cx="623" cy="4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公式" r:id="rId12" imgW="10668000" imgH="8534400" progId="Equation.3">
                    <p:embed/>
                  </p:oleObj>
                </mc:Choice>
                <mc:Fallback>
                  <p:oleObj name="公式" r:id="rId12" imgW="10668000" imgH="8534400" progId="Equation.3">
                    <p:embed/>
                    <p:pic>
                      <p:nvPicPr>
                        <p:cNvPr id="0" name="Object 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391" y="2796"/>
                          <a:ext cx="623" cy="49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34"/>
          <p:cNvGrpSpPr/>
          <p:nvPr/>
        </p:nvGrpSpPr>
        <p:grpSpPr bwMode="auto">
          <a:xfrm>
            <a:off x="4646613" y="5719763"/>
            <a:ext cx="3886200" cy="877887"/>
            <a:chOff x="2971" y="3694"/>
            <a:chExt cx="2448" cy="553"/>
          </a:xfrm>
        </p:grpSpPr>
        <p:sp>
          <p:nvSpPr>
            <p:cNvPr id="31779" name="Text Box 35"/>
            <p:cNvSpPr txBox="1">
              <a:spLocks noChangeArrowheads="1"/>
            </p:cNvSpPr>
            <p:nvPr/>
          </p:nvSpPr>
          <p:spPr bwMode="auto">
            <a:xfrm>
              <a:off x="2971" y="3801"/>
              <a:ext cx="2448" cy="32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  <a:sym typeface="Wingdings" panose="05000000000000000000" pitchFamily="2" charset="2"/>
                </a:rPr>
                <a:t>分式            有意义。</a:t>
              </a:r>
              <a:endPara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  <a:sym typeface="Wingdings" panose="05000000000000000000" pitchFamily="2" charset="2"/>
              </a:endParaRPr>
            </a:p>
          </p:txBody>
        </p:sp>
        <p:graphicFrame>
          <p:nvGraphicFramePr>
            <p:cNvPr id="3077" name="Object 5"/>
            <p:cNvGraphicFramePr>
              <a:graphicFrameLocks noChangeAspect="1"/>
            </p:cNvGraphicFramePr>
            <p:nvPr/>
          </p:nvGraphicFramePr>
          <p:xfrm>
            <a:off x="3508" y="3694"/>
            <a:ext cx="642" cy="5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公式" r:id="rId13" imgW="10972800" imgH="9448800" progId="Equation.3">
                    <p:embed/>
                  </p:oleObj>
                </mc:Choice>
                <mc:Fallback>
                  <p:oleObj name="公式" r:id="rId13" imgW="10972800" imgH="9448800" progId="Equation.3">
                    <p:embed/>
                    <p:pic>
                      <p:nvPicPr>
                        <p:cNvPr id="0" name="Object 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508" y="3694"/>
                          <a:ext cx="642" cy="55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8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/>
      <p:bldP spid="31752" grpId="0"/>
      <p:bldP spid="31753" grpId="0"/>
      <p:bldP spid="31754" grpId="0"/>
      <p:bldP spid="31759" grpId="0"/>
      <p:bldP spid="31760" grpId="0"/>
      <p:bldP spid="317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755650" y="822325"/>
            <a:ext cx="823595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、当 </a:t>
            </a:r>
            <a:r>
              <a:rPr lang="en-US" altLang="zh-CN" sz="2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取什么值时，下列分式的值为零 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:</a:t>
            </a:r>
            <a:endParaRPr lang="en-US" altLang="zh-CN" sz="28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235200" y="1311275"/>
          <a:ext cx="1131888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公式" r:id="rId1" imgW="12192000" imgH="8534400" progId="Equation.3">
                  <p:embed/>
                </p:oleObj>
              </mc:Choice>
              <mc:Fallback>
                <p:oleObj name="公式" r:id="rId1" imgW="12192000" imgH="8534400" progId="Equation.3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35200" y="1311275"/>
                        <a:ext cx="1131888" cy="793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076825" y="1341438"/>
          <a:ext cx="1133475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公式" r:id="rId3" imgW="12192000" imgH="8839200" progId="Equation.3">
                  <p:embed/>
                </p:oleObj>
              </mc:Choice>
              <mc:Fallback>
                <p:oleObj name="公式" r:id="rId3" imgW="12192000" imgH="88392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76825" y="1341438"/>
                        <a:ext cx="1133475" cy="8207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79413" y="2189163"/>
            <a:ext cx="16002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解⑴：</a:t>
            </a:r>
            <a:endParaRPr lang="zh-CN" altLang="en-US" sz="280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</a:endParaRP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1476375" y="2262188"/>
            <a:ext cx="47244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由分子</a:t>
            </a:r>
            <a:r>
              <a:rPr lang="en-US" altLang="zh-CN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+2=0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，得</a:t>
            </a:r>
            <a:r>
              <a:rPr lang="zh-CN" altLang="en-US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=-2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。</a:t>
            </a:r>
            <a:endParaRPr lang="zh-CN" altLang="en-US" sz="28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</a:endParaRP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1441450" y="2838450"/>
            <a:ext cx="71628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而当 </a:t>
            </a:r>
            <a:r>
              <a:rPr lang="en-US" altLang="zh-CN" sz="2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=-2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时，分母 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5=-4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－５≠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。</a:t>
            </a:r>
            <a:endParaRPr lang="zh-CN" altLang="en-US" sz="28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</a:endParaRPr>
          </a:p>
        </p:txBody>
      </p:sp>
      <p:sp>
        <p:nvSpPr>
          <p:cNvPr id="4106" name="Rectangle 16"/>
          <p:cNvSpPr>
            <a:spLocks noChangeArrowheads="1"/>
          </p:cNvSpPr>
          <p:nvPr/>
        </p:nvSpPr>
        <p:spPr bwMode="auto">
          <a:xfrm>
            <a:off x="1692275" y="1457325"/>
            <a:ext cx="609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>
            <a:spAutoFit/>
          </a:bodyPr>
          <a:lstStyle/>
          <a:p>
            <a:pPr algn="ctr"/>
            <a:r>
              <a:rPr lang="en-US" altLang="zh-CN" sz="2800">
                <a:solidFill>
                  <a:srgbClr val="990000"/>
                </a:solidFill>
                <a:latin typeface="Calibri" panose="020F0502020204030204" pitchFamily="34" charset="0"/>
              </a:rPr>
              <a:t>(1)</a:t>
            </a:r>
            <a:endParaRPr lang="en-US" altLang="zh-CN" sz="2800">
              <a:solidFill>
                <a:srgbClr val="990000"/>
              </a:solidFill>
              <a:latin typeface="Calibri" panose="020F0502020204030204" pitchFamily="34" charset="0"/>
            </a:endParaRPr>
          </a:p>
        </p:txBody>
      </p:sp>
      <p:sp>
        <p:nvSpPr>
          <p:cNvPr id="4107" name="Rectangle 17"/>
          <p:cNvSpPr>
            <a:spLocks noChangeArrowheads="1"/>
          </p:cNvSpPr>
          <p:nvPr/>
        </p:nvSpPr>
        <p:spPr bwMode="auto">
          <a:xfrm>
            <a:off x="4500563" y="1441450"/>
            <a:ext cx="609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>
            <a:spAutoFit/>
          </a:bodyPr>
          <a:lstStyle/>
          <a:p>
            <a:pPr algn="ctr"/>
            <a:r>
              <a:rPr lang="en-US" altLang="zh-CN" sz="2800">
                <a:solidFill>
                  <a:srgbClr val="990000"/>
                </a:solidFill>
                <a:latin typeface="Calibri" panose="020F0502020204030204" pitchFamily="34" charset="0"/>
              </a:rPr>
              <a:t>(2)</a:t>
            </a:r>
            <a:endParaRPr lang="en-US" altLang="zh-CN" sz="2800">
              <a:solidFill>
                <a:srgbClr val="99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Group 18"/>
          <p:cNvGrpSpPr/>
          <p:nvPr/>
        </p:nvGrpSpPr>
        <p:grpSpPr bwMode="auto">
          <a:xfrm>
            <a:off x="1476375" y="3284538"/>
            <a:ext cx="6934200" cy="793750"/>
            <a:chOff x="930" y="2160"/>
            <a:chExt cx="4368" cy="500"/>
          </a:xfrm>
        </p:grpSpPr>
        <p:sp>
          <p:nvSpPr>
            <p:cNvPr id="33811" name="Text Box 19"/>
            <p:cNvSpPr txBox="1">
              <a:spLocks noChangeArrowheads="1"/>
            </p:cNvSpPr>
            <p:nvPr/>
          </p:nvSpPr>
          <p:spPr bwMode="auto">
            <a:xfrm>
              <a:off x="930" y="2259"/>
              <a:ext cx="4368" cy="32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所以当</a:t>
              </a: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x=-2</a:t>
              </a: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时，分式             的值是零。</a:t>
              </a:r>
              <a:endPara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4101" name="Object 5"/>
            <p:cNvGraphicFramePr>
              <a:graphicFrameLocks noChangeAspect="1"/>
            </p:cNvGraphicFramePr>
            <p:nvPr/>
          </p:nvGraphicFramePr>
          <p:xfrm>
            <a:off x="3064" y="2160"/>
            <a:ext cx="642" cy="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1" name="公式" r:id="rId5" imgW="10972800" imgH="8534400" progId="Equation.3">
                    <p:embed/>
                  </p:oleObj>
                </mc:Choice>
                <mc:Fallback>
                  <p:oleObj name="公式" r:id="rId5" imgW="10972800" imgH="8534400" progId="Equation.3">
                    <p:embed/>
                    <p:pic>
                      <p:nvPicPr>
                        <p:cNvPr id="0" name="Object 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064" y="2160"/>
                          <a:ext cx="642" cy="5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3813" name="Text Box 21"/>
          <p:cNvSpPr txBox="1">
            <a:spLocks noChangeArrowheads="1"/>
          </p:cNvSpPr>
          <p:nvPr/>
        </p:nvSpPr>
        <p:spPr bwMode="auto">
          <a:xfrm>
            <a:off x="395288" y="4132263"/>
            <a:ext cx="15240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解⑵ ：</a:t>
            </a:r>
            <a:endParaRPr lang="zh-CN" altLang="en-US" sz="280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</a:endParaRPr>
          </a:p>
        </p:txBody>
      </p:sp>
      <p:sp>
        <p:nvSpPr>
          <p:cNvPr id="33814" name="Text Box 22"/>
          <p:cNvSpPr txBox="1">
            <a:spLocks noChangeArrowheads="1"/>
          </p:cNvSpPr>
          <p:nvPr/>
        </p:nvSpPr>
        <p:spPr bwMode="auto">
          <a:xfrm>
            <a:off x="1476375" y="4132263"/>
            <a:ext cx="51816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由分子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|</a:t>
            </a:r>
            <a:r>
              <a:rPr lang="en-US" altLang="zh-CN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|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2=0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，得 </a:t>
            </a:r>
            <a:r>
              <a:rPr lang="en-US" altLang="zh-CN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=±2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。</a:t>
            </a:r>
            <a:endParaRPr lang="zh-CN" altLang="en-US" sz="28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</a:endParaRPr>
          </a:p>
        </p:txBody>
      </p:sp>
      <p:sp>
        <p:nvSpPr>
          <p:cNvPr id="33815" name="Text Box 23"/>
          <p:cNvSpPr txBox="1">
            <a:spLocks noChangeArrowheads="1"/>
          </p:cNvSpPr>
          <p:nvPr/>
        </p:nvSpPr>
        <p:spPr bwMode="auto">
          <a:xfrm>
            <a:off x="1476375" y="4724400"/>
            <a:ext cx="70866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当</a:t>
            </a:r>
            <a:r>
              <a:rPr lang="en-US" altLang="zh-CN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=2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时，分母 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+4=4+4≠0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。</a:t>
            </a:r>
            <a:endParaRPr lang="zh-CN" altLang="en-US" sz="28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</a:endParaRPr>
          </a:p>
        </p:txBody>
      </p:sp>
      <p:sp>
        <p:nvSpPr>
          <p:cNvPr id="33816" name="Text Box 24"/>
          <p:cNvSpPr txBox="1">
            <a:spLocks noChangeArrowheads="1"/>
          </p:cNvSpPr>
          <p:nvPr/>
        </p:nvSpPr>
        <p:spPr bwMode="auto">
          <a:xfrm>
            <a:off x="1476375" y="5289550"/>
            <a:ext cx="69342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当</a:t>
            </a:r>
            <a:r>
              <a:rPr lang="en-US" altLang="zh-CN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=-2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时，分母 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+4=-4+4=0</a:t>
            </a: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rPr>
              <a:t>。</a:t>
            </a:r>
            <a:endParaRPr lang="zh-CN" altLang="en-US" sz="280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  <a:ea typeface="黑体" panose="02010609060101010101" pitchFamily="2" charset="-122"/>
            </a:endParaRPr>
          </a:p>
        </p:txBody>
      </p:sp>
      <p:grpSp>
        <p:nvGrpSpPr>
          <p:cNvPr id="3" name="Group 25"/>
          <p:cNvGrpSpPr/>
          <p:nvPr/>
        </p:nvGrpSpPr>
        <p:grpSpPr bwMode="auto">
          <a:xfrm>
            <a:off x="1476375" y="5776913"/>
            <a:ext cx="6934200" cy="820737"/>
            <a:chOff x="1007" y="3639"/>
            <a:chExt cx="4368" cy="517"/>
          </a:xfrm>
        </p:grpSpPr>
        <p:sp>
          <p:nvSpPr>
            <p:cNvPr id="33818" name="Text Box 26"/>
            <p:cNvSpPr txBox="1">
              <a:spLocks noChangeArrowheads="1"/>
            </p:cNvSpPr>
            <p:nvPr/>
          </p:nvSpPr>
          <p:spPr bwMode="auto">
            <a:xfrm>
              <a:off x="1007" y="3775"/>
              <a:ext cx="4368" cy="32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所以当</a:t>
              </a:r>
              <a:r>
                <a:rPr lang="en-US" altLang="zh-CN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x=2</a:t>
              </a:r>
              <a:r>
                <a:rPr lang="zh-CN" alt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anose="02040602050305030304" pitchFamily="18" charset="0"/>
                  <a:ea typeface="黑体" panose="02010609060101010101" pitchFamily="2" charset="-122"/>
                </a:rPr>
                <a:t>时，分式            的值是零。</a:t>
              </a:r>
              <a:endPara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4100" name="Object 4"/>
            <p:cNvGraphicFramePr>
              <a:graphicFrameLocks noChangeAspect="1"/>
            </p:cNvGraphicFramePr>
            <p:nvPr/>
          </p:nvGraphicFramePr>
          <p:xfrm>
            <a:off x="3063" y="3639"/>
            <a:ext cx="643" cy="5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0" name="公式" r:id="rId7" imgW="10972800" imgH="8839200" progId="Equation.3">
                    <p:embed/>
                  </p:oleObj>
                </mc:Choice>
                <mc:Fallback>
                  <p:oleObj name="公式" r:id="rId7" imgW="10972800" imgH="8839200" progId="Equation.3">
                    <p:embed/>
                    <p:pic>
                      <p:nvPicPr>
                        <p:cNvPr id="0" name="Object 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063" y="3639"/>
                          <a:ext cx="643" cy="51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 autoUpdateAnimBg="0"/>
      <p:bldP spid="33799" grpId="0"/>
      <p:bldP spid="33800" grpId="0" autoUpdateAnimBg="0"/>
      <p:bldP spid="33813" grpId="0" autoUpdateAnimBg="0"/>
      <p:bldP spid="33814" grpId="0" autoUpdateAnimBg="0"/>
      <p:bldP spid="33815" grpId="0" autoUpdateAnimBg="0"/>
      <p:bldP spid="33816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1876</Words>
  <Application>WPS 演示</Application>
  <PresentationFormat>全屏显示(4:3)</PresentationFormat>
  <Paragraphs>222</Paragraphs>
  <Slides>24</Slides>
  <Notes>19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61</vt:i4>
      </vt:variant>
      <vt:variant>
        <vt:lpstr>幻灯片标题</vt:lpstr>
      </vt:variant>
      <vt:variant>
        <vt:i4>24</vt:i4>
      </vt:variant>
    </vt:vector>
  </HeadingPairs>
  <TitlesOfParts>
    <vt:vector size="106" baseType="lpstr">
      <vt:lpstr>Arial</vt:lpstr>
      <vt:lpstr>宋体</vt:lpstr>
      <vt:lpstr>Wingdings</vt:lpstr>
      <vt:lpstr>华文新魏</vt:lpstr>
      <vt:lpstr>华文行楷</vt:lpstr>
      <vt:lpstr>华文楷体</vt:lpstr>
      <vt:lpstr>Calibri</vt:lpstr>
      <vt:lpstr>Verdana</vt:lpstr>
      <vt:lpstr>Book Antiqua</vt:lpstr>
      <vt:lpstr>黑体</vt:lpstr>
      <vt:lpstr>微软雅黑</vt:lpstr>
      <vt:lpstr>Arial Unicode MS</vt:lpstr>
      <vt:lpstr>楷体_GB2312</vt:lpstr>
      <vt:lpstr>Times New Roman</vt:lpstr>
      <vt:lpstr>隶书</vt:lpstr>
      <vt:lpstr>仿宋_GB2312</vt:lpstr>
      <vt:lpstr>Calibri Light</vt:lpstr>
      <vt:lpstr>新宋体</vt:lpstr>
      <vt:lpstr>仿宋</vt:lpstr>
      <vt:lpstr>Office 主题</vt:lpstr>
      <vt:lpstr>自定义设计方案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有关分数的问题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教学目标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把分式分子、分母的公因式约去，这种形叫分式的约分.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</cp:revision>
  <dcterms:created xsi:type="dcterms:W3CDTF">2017-04-26T08:23:00Z</dcterms:created>
  <dcterms:modified xsi:type="dcterms:W3CDTF">2017-08-24T09:34:37Z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