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3"/>
    <p:sldId id="283" r:id="rId4"/>
    <p:sldId id="278" r:id="rId5"/>
    <p:sldId id="306" r:id="rId6"/>
    <p:sldId id="281" r:id="rId7"/>
    <p:sldId id="323" r:id="rId8"/>
    <p:sldId id="324" r:id="rId9"/>
    <p:sldId id="329" r:id="rId10"/>
    <p:sldId id="327" r:id="rId11"/>
    <p:sldId id="269" r:id="rId12"/>
    <p:sldId id="270" r:id="rId13"/>
    <p:sldId id="296" r:id="rId14"/>
    <p:sldId id="319" r:id="rId15"/>
    <p:sldId id="314" r:id="rId16"/>
    <p:sldId id="32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wmf"/><Relationship Id="rId1" Type="http://schemas.openxmlformats.org/officeDocument/2006/relationships/oleObject" Target="../embeddings/oleObject3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0.wmf"/><Relationship Id="rId4" Type="http://schemas.openxmlformats.org/officeDocument/2006/relationships/oleObject" Target="../embeddings/oleObject36.bin"/><Relationship Id="rId3" Type="http://schemas.openxmlformats.org/officeDocument/2006/relationships/image" Target="../media/image29.wmf"/><Relationship Id="rId2" Type="http://schemas.openxmlformats.org/officeDocument/2006/relationships/oleObject" Target="../embeddings/oleObject35.bin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42.bin"/><Relationship Id="rId7" Type="http://schemas.openxmlformats.org/officeDocument/2006/relationships/oleObject" Target="../embeddings/oleObject41.bin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31.wmf"/><Relationship Id="rId17" Type="http://schemas.openxmlformats.org/officeDocument/2006/relationships/vmlDrawing" Target="../drawings/vmlDrawing11.vml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oleObject" Target="../embeddings/oleObject46.bin"/><Relationship Id="rId13" Type="http://schemas.openxmlformats.org/officeDocument/2006/relationships/image" Target="../media/image34.wmf"/><Relationship Id="rId12" Type="http://schemas.openxmlformats.org/officeDocument/2006/relationships/oleObject" Target="../embeddings/oleObject45.bin"/><Relationship Id="rId11" Type="http://schemas.openxmlformats.org/officeDocument/2006/relationships/oleObject" Target="../embeddings/oleObject44.bin"/><Relationship Id="rId10" Type="http://schemas.openxmlformats.org/officeDocument/2006/relationships/oleObject" Target="../embeddings/oleObject43.bin"/><Relationship Id="rId1" Type="http://schemas.openxmlformats.org/officeDocument/2006/relationships/oleObject" Target="../embeddings/oleObject37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5.wmf"/><Relationship Id="rId1" Type="http://schemas.openxmlformats.org/officeDocument/2006/relationships/oleObject" Target="../embeddings/oleObject4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36.wmf"/><Relationship Id="rId12" Type="http://schemas.openxmlformats.org/officeDocument/2006/relationships/vmlDrawing" Target="../drawings/vmlDrawing13.vml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oleObject" Target="../embeddings/oleObject48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53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1.wmf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2.xml"/><Relationship Id="rId16" Type="http://schemas.openxmlformats.org/officeDocument/2006/relationships/oleObject" Target="../embeddings/oleObject19.bin"/><Relationship Id="rId15" Type="http://schemas.openxmlformats.org/officeDocument/2006/relationships/oleObject" Target="../embeddings/oleObject18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4.bin"/><Relationship Id="rId20" Type="http://schemas.openxmlformats.org/officeDocument/2006/relationships/vmlDrawing" Target="../drawings/vmlDrawing8.vml"/><Relationship Id="rId2" Type="http://schemas.openxmlformats.org/officeDocument/2006/relationships/image" Target="../media/image21.wmf"/><Relationship Id="rId19" Type="http://schemas.openxmlformats.org/officeDocument/2006/relationships/slideLayout" Target="../slideLayouts/slideLayout2.xml"/><Relationship Id="rId18" Type="http://schemas.openxmlformats.org/officeDocument/2006/relationships/oleObject" Target="../embeddings/oleObject33.bin"/><Relationship Id="rId17" Type="http://schemas.openxmlformats.org/officeDocument/2006/relationships/oleObject" Target="../embeddings/oleObject32.bin"/><Relationship Id="rId16" Type="http://schemas.openxmlformats.org/officeDocument/2006/relationships/oleObject" Target="../embeddings/oleObject31.bin"/><Relationship Id="rId15" Type="http://schemas.openxmlformats.org/officeDocument/2006/relationships/image" Target="../media/image27.wmf"/><Relationship Id="rId14" Type="http://schemas.openxmlformats.org/officeDocument/2006/relationships/oleObject" Target="../embeddings/oleObject30.bin"/><Relationship Id="rId13" Type="http://schemas.openxmlformats.org/officeDocument/2006/relationships/image" Target="../media/image26.wmf"/><Relationship Id="rId12" Type="http://schemas.openxmlformats.org/officeDocument/2006/relationships/oleObject" Target="../embeddings/oleObject29.bin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85786" y="285728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第十六章　二次根式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</a:rPr>
              <a:t>16.1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二次根式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1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520" y="1484784"/>
          <a:ext cx="8568951" cy="439248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559723"/>
                <a:gridCol w="2955139"/>
                <a:gridCol w="4054089"/>
              </a:tblGrid>
              <a:tr h="6299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知识要点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关键点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注意事项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888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二次根式的概念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形</a:t>
                      </a: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如</a:t>
                      </a:r>
                      <a:r>
                        <a:rPr lang="en-US" alt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≥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0(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≥0)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的式子叫做二次根式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其中被开方数是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被开方数也可以是含有字母的单项式、多项式、分式等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18741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二次根式有意义的条件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被开方数必须是非负数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求解二次根式中字母的取值范围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要注意根号下的式子整体不小于零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1403648" y="261734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627784" y="2204864"/>
          <a:ext cx="5794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5791200" imgH="5486400" progId="Equation.DSMT4">
                  <p:embed/>
                </p:oleObj>
              </mc:Choice>
              <mc:Fallback>
                <p:oleObj name="Equation" r:id="rId1" imgW="5791200" imgH="5486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7784" y="2204864"/>
                        <a:ext cx="579438" cy="469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464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07504" y="1196752"/>
            <a:ext cx="8892480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已知下列各式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其中二次根式的个数是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143380"/>
            <a:ext cx="8640960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   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的被开方数不是非负数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所以不是二次根式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其余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个都是二次根式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22048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1547664" y="4354934"/>
          <a:ext cx="186055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2" imgW="18592800" imgH="8534400" progId="Equation.DSMT4">
                  <p:embed/>
                </p:oleObj>
              </mc:Choice>
              <mc:Fallback>
                <p:oleObj name="Equation" r:id="rId2" imgW="18592800" imgH="8534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47664" y="4354934"/>
                        <a:ext cx="1860550" cy="730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3275856" y="1268760"/>
          <a:ext cx="547260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4" imgW="64922400" imgH="12192000" progId="Equation.DSMT4">
                  <p:embed/>
                </p:oleObj>
              </mc:Choice>
              <mc:Fallback>
                <p:oleObj name="Equation" r:id="rId4" imgW="64922400" imgH="121920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5856" y="1268760"/>
                        <a:ext cx="5472608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49826"/>
            <a:ext cx="8568952" cy="245045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(2014·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南通中考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在实数范围内有意义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≥-        C.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357562"/>
            <a:ext cx="8136904" cy="2754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是二次根式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-1≥0,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在分母上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≠0.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则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&gt;       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168567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283968" y="830288"/>
          <a:ext cx="1181100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12496800" imgH="10058400" progId="Equation.DSMT4">
                  <p:embed/>
                </p:oleObj>
              </mc:Choice>
              <mc:Fallback>
                <p:oleObj name="Equation" r:id="rId1" imgW="12496800" imgH="10058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3968" y="830288"/>
                        <a:ext cx="1181100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051720" y="2342456"/>
          <a:ext cx="43204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342456"/>
                        <a:ext cx="432048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50580" y="2342456"/>
          <a:ext cx="4333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0580" y="2342456"/>
                        <a:ext cx="433388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5506764" y="2342456"/>
          <a:ext cx="4333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6764" y="2342456"/>
                        <a:ext cx="433388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7380312" y="2342456"/>
          <a:ext cx="4333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80312" y="2342456"/>
                        <a:ext cx="433388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1691680" y="3833567"/>
          <a:ext cx="1377883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8" imgW="11887200" imgH="5486400" progId="Equation.DSMT4">
                  <p:embed/>
                </p:oleObj>
              </mc:Choice>
              <mc:Fallback>
                <p:oleObj name="Equation" r:id="rId8" imgW="11887200" imgH="5486400" progId="Equation.DSMT4">
                  <p:embed/>
                  <p:pic>
                    <p:nvPicPr>
                      <p:cNvPr id="0" name="图片 1126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91680" y="3833567"/>
                        <a:ext cx="1377883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7308304" y="3860850"/>
          <a:ext cx="1161926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10" imgW="11887200" imgH="5486400" progId="Equation.DSMT4">
                  <p:embed/>
                </p:oleObj>
              </mc:Choice>
              <mc:Fallback>
                <p:oleObj name="Equation" r:id="rId10" imgW="11887200" imgH="5486400" progId="Equation.DSMT4">
                  <p:embed/>
                  <p:pic>
                    <p:nvPicPr>
                      <p:cNvPr id="0" name="图片 1127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08304" y="3860850"/>
                        <a:ext cx="1161926" cy="576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3203848" y="4553449"/>
          <a:ext cx="936104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11" imgW="11887200" imgH="5486400" progId="Equation.DSMT4">
                  <p:embed/>
                </p:oleObj>
              </mc:Choice>
              <mc:Fallback>
                <p:oleObj name="Equation" r:id="rId11" imgW="11887200" imgH="5486400" progId="Equation.DSMT4">
                  <p:embed/>
                  <p:pic>
                    <p:nvPicPr>
                      <p:cNvPr id="0" name="图片 112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3848" y="4553449"/>
                        <a:ext cx="936104" cy="576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5183188" y="4429125"/>
          <a:ext cx="1773237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12" imgW="17373600" imgH="10972800" progId="Equation.DSMT4">
                  <p:embed/>
                </p:oleObj>
              </mc:Choice>
              <mc:Fallback>
                <p:oleObj name="Equation" r:id="rId12" imgW="17373600" imgH="10972800" progId="Equation.DSMT4">
                  <p:embed/>
                  <p:pic>
                    <p:nvPicPr>
                      <p:cNvPr id="0" name="图片 11272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3188" y="4429125"/>
                        <a:ext cx="1773237" cy="1014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2123728" y="5229200"/>
          <a:ext cx="4333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14" imgW="3657600" imgH="9448800" progId="Equation.DSMT4">
                  <p:embed/>
                </p:oleObj>
              </mc:Choice>
              <mc:Fallback>
                <p:oleObj name="Equation" r:id="rId14" imgW="3657600" imgH="9448800" progId="Equation.DSMT4">
                  <p:embed/>
                  <p:pic>
                    <p:nvPicPr>
                      <p:cNvPr id="0" name="图片 112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728" y="5229200"/>
                        <a:ext cx="433388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80728"/>
            <a:ext cx="8568952" cy="16332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有最小值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其最小值是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980728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1733907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3501008"/>
            <a:ext cx="8136904" cy="176170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∵二次根式有意义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+3≥0,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的最小值是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+3=0,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=-3.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724128" y="1196752"/>
          <a:ext cx="1296144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10668000" imgH="5486400" progId="Equation.DSMT4">
                  <p:embed/>
                </p:oleObj>
              </mc:Choice>
              <mc:Fallback>
                <p:oleObj name="Equation" r:id="rId1" imgW="10668000" imgH="54864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24128" y="1196752"/>
                        <a:ext cx="1296144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7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81596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求下列各式中字母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772816"/>
            <a:ext cx="8604448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+1≥0,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≥-1.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∴字母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的取值范围是大于或等于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6456363" y="945158"/>
          <a:ext cx="177482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1" imgW="14630400" imgH="6400800" progId="Equation.DSMT4">
                  <p:embed/>
                </p:oleObj>
              </mc:Choice>
              <mc:Fallback>
                <p:oleObj name="Equation" r:id="rId1" imgW="14630400" imgH="64008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56363" y="945158"/>
                        <a:ext cx="1774825" cy="755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67544" y="3573016"/>
          <a:ext cx="214471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17678400" imgH="10668000" progId="Equation.DSMT4">
                  <p:embed/>
                </p:oleObj>
              </mc:Choice>
              <mc:Fallback>
                <p:oleObj name="Equation" r:id="rId3" imgW="17678400" imgH="106680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3573016"/>
                        <a:ext cx="2144712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4617123"/>
            <a:ext cx="8604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&gt;0,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∴字母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的取值范围是小于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1475656" y="4581128"/>
          <a:ext cx="93610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5" imgW="9753600" imgH="9448800" progId="Equation.DSMT4">
                  <p:embed/>
                </p:oleObj>
              </mc:Choice>
              <mc:Fallback>
                <p:oleObj name="Equation" r:id="rId5" imgW="9753600" imgH="94488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5656" y="4581128"/>
                        <a:ext cx="936104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5661322" y="4653136"/>
          <a:ext cx="422846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61322" y="4653136"/>
                        <a:ext cx="422846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2411760" y="5373142"/>
          <a:ext cx="42386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1331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11760" y="5373142"/>
                        <a:ext cx="423863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1847726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因为无论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取何值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-3)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所以字母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的取值范围是全体实数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41438" y="765770"/>
          <a:ext cx="23304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1" imgW="19202400" imgH="7924800" progId="Equation.DSMT4">
                  <p:embed/>
                </p:oleObj>
              </mc:Choice>
              <mc:Fallback>
                <p:oleObj name="Equation" r:id="rId1" imgW="19202400" imgH="79248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41438" y="765770"/>
                        <a:ext cx="2330450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547664" y="3321993"/>
          <a:ext cx="19970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3" imgW="16459200" imgH="7010400" progId="Equation.DSMT4">
                  <p:embed/>
                </p:oleObj>
              </mc:Choice>
              <mc:Fallback>
                <p:oleObj name="Equation" r:id="rId3" imgW="16459200" imgH="70104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7664" y="3321993"/>
                        <a:ext cx="1997075" cy="8270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03920" y="4368006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因为无论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取何值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|+1&gt;0,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所以字母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的取值范围是全体实数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动作按钮: 第一张 11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016" y="1067820"/>
            <a:ext cx="8892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唐僧师徒在万寿山五庄观做客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猪八戒来到后花园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看见人参果树上结满了人参果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嘴馋得直流口水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正准备伸手摘时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突然一道金光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在同一个枝头上一大一小的两个果子同时掉了下来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噗的一声同时着地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有爱好数学的电视迷算了人参果下落的时间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之间的关系式为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你觉得他算的正确吗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75656" y="44624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04048" y="4725144"/>
          <a:ext cx="628030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6400800" imgH="10363200" progId="Equation.DSMT4">
                  <p:embed/>
                </p:oleObj>
              </mc:Choice>
              <mc:Fallback>
                <p:oleObj name="Equation" r:id="rId1" imgW="6400800" imgH="103632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4048" y="4725144"/>
                        <a:ext cx="628030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559694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这样的式子有什么共同特点呢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19664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547664" y="2708920"/>
            <a:ext cx="6768752" cy="6469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(</a:t>
            </a:r>
            <a:r>
              <a:rPr lang="en-US" altLang="zh-CN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≥0)</a:t>
            </a:r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的式子叫做二次根式</a:t>
            </a:r>
            <a:endParaRPr lang="zh-CN" altLang="zh-CN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1042814" y="1465387"/>
          <a:ext cx="2305050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23469600" imgH="10668000" progId="Equation.DSMT4">
                  <p:embed/>
                </p:oleObj>
              </mc:Choice>
              <mc:Fallback>
                <p:oleObj name="Equation" r:id="rId2" imgW="23469600" imgH="106680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2814" y="1465387"/>
                        <a:ext cx="2305050" cy="8143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2555776" y="2708920"/>
          <a:ext cx="792088" cy="584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5791200" imgH="5486400" progId="Equation.DSMT4">
                  <p:embed/>
                </p:oleObj>
              </mc:Choice>
              <mc:Fallback>
                <p:oleObj name="Equation" r:id="rId4" imgW="5791200" imgH="5486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5776" y="2708920"/>
                        <a:ext cx="792088" cy="5841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691952" y="3743161"/>
            <a:ext cx="6688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2" name="矩形 11"/>
          <p:cNvSpPr/>
          <p:nvPr/>
        </p:nvSpPr>
        <p:spPr>
          <a:xfrm>
            <a:off x="691952" y="4428401"/>
            <a:ext cx="6688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可以是数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也可以是代数式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3" name="矩形 12"/>
          <p:cNvSpPr/>
          <p:nvPr/>
        </p:nvSpPr>
        <p:spPr>
          <a:xfrm>
            <a:off x="683568" y="5148481"/>
            <a:ext cx="6688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从形式上看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含有二次根号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4" name="矩形 13"/>
          <p:cNvSpPr/>
          <p:nvPr/>
        </p:nvSpPr>
        <p:spPr>
          <a:xfrm>
            <a:off x="683568" y="5868561"/>
            <a:ext cx="6688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≥0,          ≥0.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5107" name="Object 3"/>
          <p:cNvGraphicFramePr>
            <a:graphicFrameLocks noChangeAspect="1"/>
          </p:cNvGraphicFramePr>
          <p:nvPr/>
        </p:nvGraphicFramePr>
        <p:xfrm>
          <a:off x="2123653" y="5869136"/>
          <a:ext cx="7921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5791200" imgH="5486400" progId="Equation.DSMT4">
                  <p:embed/>
                </p:oleObj>
              </mc:Choice>
              <mc:Fallback>
                <p:oleObj name="Equation" r:id="rId6" imgW="5791200" imgH="5486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653" y="5869136"/>
                        <a:ext cx="792163" cy="584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33265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下列各式中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哪些是二次根式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并指出二次根式中的被开方数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429000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                                                           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0) 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是二次根式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其中被开方数依次是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-3,(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+1)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1115616" y="1628800"/>
          <a:ext cx="6264696" cy="1656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71323200" imgH="18288000" progId="Equation.DSMT4">
                  <p:embed/>
                </p:oleObj>
              </mc:Choice>
              <mc:Fallback>
                <p:oleObj name="Equation" r:id="rId1" imgW="71323200" imgH="182880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5616" y="1628800"/>
                        <a:ext cx="6264696" cy="16561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57224" y="3429000"/>
          <a:ext cx="6921500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49987200" imgH="10668000" progId="Equation.DSMT4">
                  <p:embed/>
                </p:oleObj>
              </mc:Choice>
              <mc:Fallback>
                <p:oleObj name="Equation" r:id="rId3" imgW="49987200" imgH="106680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224" y="3429000"/>
                        <a:ext cx="6921500" cy="1212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8280400" y="4441825"/>
          <a:ext cx="6762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4876800" imgH="9448800" progId="Equation.DSMT4">
                  <p:embed/>
                </p:oleObj>
              </mc:Choice>
              <mc:Fallback>
                <p:oleObj name="Equation" r:id="rId5" imgW="4876800" imgH="94488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80400" y="4441825"/>
                        <a:ext cx="676275" cy="1074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9512" y="548680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解题策略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①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当被开方数形式是含有字母的代数式时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可以把这个代数式看成一个整体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的被开方数是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789040"/>
            <a:ext cx="8604448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②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当被开方数形式比较复杂时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可以将这个被开方数适当化简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(-3)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-7=9-7=2,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所以它的被开方数其实就是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429388" y="2071678"/>
          <a:ext cx="1944216" cy="659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17983200" imgH="6096000" progId="Equation.DSMT4">
                  <p:embed/>
                </p:oleObj>
              </mc:Choice>
              <mc:Fallback>
                <p:oleObj name="Equation" r:id="rId1" imgW="17983200" imgH="60960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29388" y="2071678"/>
                        <a:ext cx="1944216" cy="659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211960" y="4581128"/>
          <a:ext cx="1844675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17068800" imgH="7924800" progId="Equation.DSMT4">
                  <p:embed/>
                </p:oleObj>
              </mc:Choice>
              <mc:Fallback>
                <p:oleObj name="Equation" r:id="rId3" imgW="17068800" imgH="7924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1960" y="4581128"/>
                        <a:ext cx="1844675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2741613" y="2924175"/>
          <a:ext cx="17510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16154400" imgH="4876800" progId="Equation.DSMT4">
                  <p:embed/>
                </p:oleObj>
              </mc:Choice>
              <mc:Fallback>
                <p:oleObj name="Equation" r:id="rId5" imgW="16154400" imgH="4876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41613" y="2924175"/>
                        <a:ext cx="1751012" cy="527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47667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【变式训练】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下列各式中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一定是二次根式的是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B.               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             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&lt;0)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212976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的被开方数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-9&lt;0,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的被开方数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可能是负数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的根指数是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所以选项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A,B,C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中的式子都不是二次根式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含有二次根号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并且无论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取什么负数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被开方数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+8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都是正数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一定是二次根式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83568" y="2060848"/>
          <a:ext cx="8239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7620000" imgH="5486400" progId="Equation.DSMT4">
                  <p:embed/>
                </p:oleObj>
              </mc:Choice>
              <mc:Fallback>
                <p:oleObj name="Equation" r:id="rId1" imgW="7620000" imgH="5486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3568" y="2060848"/>
                        <a:ext cx="823913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2483768" y="2060848"/>
          <a:ext cx="11874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10972800" imgH="5486400" progId="Equation.DSMT4">
                  <p:embed/>
                </p:oleObj>
              </mc:Choice>
              <mc:Fallback>
                <p:oleObj name="Equation" r:id="rId3" imgW="109728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3768" y="2060848"/>
                        <a:ext cx="1187450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5" name="Object 3"/>
          <p:cNvGraphicFramePr>
            <a:graphicFrameLocks noChangeAspect="1"/>
          </p:cNvGraphicFramePr>
          <p:nvPr/>
        </p:nvGraphicFramePr>
        <p:xfrm>
          <a:off x="4211960" y="2060848"/>
          <a:ext cx="9890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9144000" imgH="5486400" progId="Equation.DSMT4">
                  <p:embed/>
                </p:oleObj>
              </mc:Choice>
              <mc:Fallback>
                <p:oleObj name="Equation" r:id="rId5" imgW="9144000" imgH="5486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1960" y="2060848"/>
                        <a:ext cx="989013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6" name="Object 4"/>
          <p:cNvGraphicFramePr>
            <a:graphicFrameLocks noChangeAspect="1"/>
          </p:cNvGraphicFramePr>
          <p:nvPr/>
        </p:nvGraphicFramePr>
        <p:xfrm>
          <a:off x="6084168" y="1978099"/>
          <a:ext cx="131762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12192000" imgH="6096000" progId="Equation.DSMT4">
                  <p:embed/>
                </p:oleObj>
              </mc:Choice>
              <mc:Fallback>
                <p:oleObj name="Equation" r:id="rId7" imgW="12192000" imgH="60960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4168" y="1978099"/>
                        <a:ext cx="1317625" cy="6588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195736" y="1340768"/>
            <a:ext cx="783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2037" name="Object 5"/>
          <p:cNvGraphicFramePr>
            <a:graphicFrameLocks noChangeAspect="1"/>
          </p:cNvGraphicFramePr>
          <p:nvPr/>
        </p:nvGraphicFramePr>
        <p:xfrm>
          <a:off x="2195736" y="3195315"/>
          <a:ext cx="82391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9" imgW="7620000" imgH="5486400" progId="Equation.DSMT4">
                  <p:embed/>
                </p:oleObj>
              </mc:Choice>
              <mc:Fallback>
                <p:oleObj name="Equation" r:id="rId9" imgW="7620000" imgH="54864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5736" y="3195315"/>
                        <a:ext cx="823912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8" name="Object 6"/>
          <p:cNvGraphicFramePr>
            <a:graphicFrameLocks noChangeAspect="1"/>
          </p:cNvGraphicFramePr>
          <p:nvPr/>
        </p:nvGraphicFramePr>
        <p:xfrm>
          <a:off x="6192862" y="3195315"/>
          <a:ext cx="11874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11" imgW="10972800" imgH="5486400" progId="Equation.DSMT4">
                  <p:embed/>
                </p:oleObj>
              </mc:Choice>
              <mc:Fallback>
                <p:oleObj name="Equation" r:id="rId11" imgW="10972800" imgH="54864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92862" y="3195315"/>
                        <a:ext cx="1187450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9" name="Object 7"/>
          <p:cNvGraphicFramePr>
            <a:graphicFrameLocks noChangeAspect="1"/>
          </p:cNvGraphicFramePr>
          <p:nvPr/>
        </p:nvGraphicFramePr>
        <p:xfrm>
          <a:off x="6429388" y="4143380"/>
          <a:ext cx="131762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3" imgW="12192000" imgH="6096000" progId="Equation.DSMT4">
                  <p:embed/>
                </p:oleObj>
              </mc:Choice>
              <mc:Fallback>
                <p:oleObj name="Equation" r:id="rId13" imgW="12192000" imgH="6096000" progId="Equation.DSMT4">
                  <p:embed/>
                  <p:pic>
                    <p:nvPicPr>
                      <p:cNvPr id="0" name="图片 5126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29388" y="4143380"/>
                        <a:ext cx="1317625" cy="658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40" name="Object 8"/>
          <p:cNvGraphicFramePr>
            <a:graphicFrameLocks noChangeAspect="1"/>
          </p:cNvGraphicFramePr>
          <p:nvPr/>
        </p:nvGraphicFramePr>
        <p:xfrm>
          <a:off x="2857488" y="5143512"/>
          <a:ext cx="131762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15" imgW="12192000" imgH="6096000" progId="Equation.DSMT4">
                  <p:embed/>
                </p:oleObj>
              </mc:Choice>
              <mc:Fallback>
                <p:oleObj name="Equation" r:id="rId15" imgW="12192000" imgH="6096000" progId="Equation.DSMT4">
                  <p:embed/>
                  <p:pic>
                    <p:nvPicPr>
                      <p:cNvPr id="0" name="图片 5127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57488" y="5143512"/>
                        <a:ext cx="1317625" cy="658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41" name="Object 9"/>
          <p:cNvGraphicFramePr>
            <a:graphicFrameLocks noChangeAspect="1"/>
          </p:cNvGraphicFramePr>
          <p:nvPr/>
        </p:nvGraphicFramePr>
        <p:xfrm>
          <a:off x="3857620" y="3714752"/>
          <a:ext cx="98901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16" imgW="9144000" imgH="5486400" progId="Equation.DSMT4">
                  <p:embed/>
                </p:oleObj>
              </mc:Choice>
              <mc:Fallback>
                <p:oleObj name="Equation" r:id="rId16" imgW="9144000" imgH="5486400" progId="Equation.DSMT4">
                  <p:embed/>
                  <p:pic>
                    <p:nvPicPr>
                      <p:cNvPr id="0" name="图片 512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7620" y="3714752"/>
                        <a:ext cx="989012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479574"/>
            <a:ext cx="842493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是怎样的实数时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在实数范围内有意义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2348880"/>
            <a:ext cx="842493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-2≥0,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≥2.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在实数范围内有意义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7596336" y="620688"/>
          <a:ext cx="115411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10668000" imgH="5486400" progId="Equation.DSMT4">
                  <p:embed/>
                </p:oleObj>
              </mc:Choice>
              <mc:Fallback>
                <p:oleObj name="Equation" r:id="rId1" imgW="10668000" imgH="5486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96336" y="620688"/>
                        <a:ext cx="1154112" cy="593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555776" y="3284984"/>
          <a:ext cx="1477962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10668000" imgH="5486400" progId="Equation.DSMT4">
                  <p:embed/>
                </p:oleObj>
              </mc:Choice>
              <mc:Fallback>
                <p:oleObj name="Equation" r:id="rId3" imgW="10668000" imgH="5486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776" y="3284984"/>
                        <a:ext cx="1477962" cy="623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695598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【变式训练】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若式子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1+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剪去对角的矩形 9"/>
          <p:cNvSpPr/>
          <p:nvPr/>
        </p:nvSpPr>
        <p:spPr>
          <a:xfrm>
            <a:off x="323528" y="2779866"/>
            <a:ext cx="8424936" cy="1873270"/>
          </a:xfrm>
          <a:prstGeom prst="snip2DiagRect">
            <a:avLst/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根据二次根式的性质可知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+1≥0,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≥-1;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又因为分式的分母不能为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的取值范围是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≥-1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≥-1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5148064" y="620688"/>
          <a:ext cx="118586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10972800" imgH="10363200" progId="Equation.DSMT4">
                  <p:embed/>
                </p:oleObj>
              </mc:Choice>
              <mc:Fallback>
                <p:oleObj name="Equation" r:id="rId1" imgW="10972800" imgH="103632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8064" y="620688"/>
                        <a:ext cx="1185862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39552" y="5160094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易错分析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容易产生只考虑到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+1≥0,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而忽略了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的错误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7336" y="1548081"/>
            <a:ext cx="2124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≥-1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251937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980728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二次根式的定义是从代数式的结果和形式上界定的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必须含有二次根号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“     ”,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,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都是二次根式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就不是二次根式了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242088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在二次根式中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被开方数可以是具体的数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也可以是含有字母的单项式、多项式、分式等代数式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350100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的式子也是二次根式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其表示的是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与的乘积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3×     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4707141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的算术平方根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也就是说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有意义的条件是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578610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是非负数时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       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≥0)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本身也是一个非负数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3275856" y="1484784"/>
          <a:ext cx="50837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5486400" imgH="5181600" progId="Equation.DSMT4">
                  <p:embed/>
                </p:oleObj>
              </mc:Choice>
              <mc:Fallback>
                <p:oleObj name="Equation" r:id="rId1" imgW="5486400" imgH="5181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5856" y="1484784"/>
                        <a:ext cx="508372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352032" y="1459632"/>
          <a:ext cx="50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2032" y="1459632"/>
                        <a:ext cx="508000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1" name="Object 3"/>
          <p:cNvGraphicFramePr>
            <a:graphicFrameLocks noChangeAspect="1"/>
          </p:cNvGraphicFramePr>
          <p:nvPr/>
        </p:nvGraphicFramePr>
        <p:xfrm>
          <a:off x="4932040" y="1412776"/>
          <a:ext cx="6778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7315200" imgH="6096000" progId="Equation.DSMT4">
                  <p:embed/>
                </p:oleObj>
              </mc:Choice>
              <mc:Fallback>
                <p:oleObj name="Equation" r:id="rId5" imgW="7315200" imgH="60960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2040" y="1412776"/>
                        <a:ext cx="677862" cy="50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2" name="Object 4"/>
          <p:cNvGraphicFramePr>
            <a:graphicFrameLocks noChangeAspect="1"/>
          </p:cNvGraphicFramePr>
          <p:nvPr/>
        </p:nvGraphicFramePr>
        <p:xfrm>
          <a:off x="8171184" y="1412776"/>
          <a:ext cx="6492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7" imgW="7010400" imgH="6400800" progId="Equation.DSMT4">
                  <p:embed/>
                </p:oleObj>
              </mc:Choice>
              <mc:Fallback>
                <p:oleObj name="Equation" r:id="rId7" imgW="7010400" imgH="64008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71184" y="1412776"/>
                        <a:ext cx="649288" cy="533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3" name="Object 5"/>
          <p:cNvGraphicFramePr>
            <a:graphicFrameLocks noChangeAspect="1"/>
          </p:cNvGraphicFramePr>
          <p:nvPr/>
        </p:nvGraphicFramePr>
        <p:xfrm>
          <a:off x="1587153" y="3547864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9" imgW="5791200" imgH="5486400" progId="Equation.DSMT4">
                  <p:embed/>
                </p:oleObj>
              </mc:Choice>
              <mc:Fallback>
                <p:oleObj name="Equation" r:id="rId9" imgW="5791200" imgH="54864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7153" y="3547864"/>
                        <a:ext cx="536575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4" name="Object 6"/>
          <p:cNvGraphicFramePr>
            <a:graphicFrameLocks noChangeAspect="1"/>
          </p:cNvGraphicFramePr>
          <p:nvPr/>
        </p:nvGraphicFramePr>
        <p:xfrm>
          <a:off x="8355905" y="3547864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11" imgW="5791200" imgH="5486400" progId="Equation.DSMT4">
                  <p:embed/>
                </p:oleObj>
              </mc:Choice>
              <mc:Fallback>
                <p:oleObj name="Equation" r:id="rId11" imgW="5791200" imgH="54864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55905" y="3547864"/>
                        <a:ext cx="536575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5" name="Object 7"/>
          <p:cNvGraphicFramePr>
            <a:graphicFrameLocks noChangeAspect="1"/>
          </p:cNvGraphicFramePr>
          <p:nvPr/>
        </p:nvGraphicFramePr>
        <p:xfrm>
          <a:off x="1979713" y="4005312"/>
          <a:ext cx="504056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12" imgW="5791200" imgH="5181600" progId="Equation.DSMT4">
                  <p:embed/>
                </p:oleObj>
              </mc:Choice>
              <mc:Fallback>
                <p:oleObj name="Equation" r:id="rId12" imgW="5791200" imgH="5181600" progId="Equation.DSMT4">
                  <p:embed/>
                  <p:pic>
                    <p:nvPicPr>
                      <p:cNvPr id="0" name="图片 819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79713" y="4005312"/>
                        <a:ext cx="504056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6" name="Object 8"/>
          <p:cNvGraphicFramePr>
            <a:graphicFrameLocks noChangeAspect="1"/>
          </p:cNvGraphicFramePr>
          <p:nvPr/>
        </p:nvGraphicFramePr>
        <p:xfrm>
          <a:off x="3851151" y="3933056"/>
          <a:ext cx="50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4" imgW="5791200" imgH="5181600" progId="Equation.DSMT4">
                  <p:embed/>
                </p:oleObj>
              </mc:Choice>
              <mc:Fallback>
                <p:oleObj name="Equation" r:id="rId14" imgW="5791200" imgH="5181600" progId="Equation.DSMT4">
                  <p:embed/>
                  <p:pic>
                    <p:nvPicPr>
                      <p:cNvPr id="0" name="图片 819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51151" y="3933056"/>
                        <a:ext cx="504825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7" name="Object 9"/>
          <p:cNvGraphicFramePr>
            <a:graphicFrameLocks noChangeAspect="1"/>
          </p:cNvGraphicFramePr>
          <p:nvPr/>
        </p:nvGraphicFramePr>
        <p:xfrm>
          <a:off x="2163217" y="4725144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16" imgW="5791200" imgH="5486400" progId="Equation.DSMT4">
                  <p:embed/>
                </p:oleObj>
              </mc:Choice>
              <mc:Fallback>
                <p:oleObj name="Equation" r:id="rId16" imgW="5791200" imgH="5486400" progId="Equation.DSMT4">
                  <p:embed/>
                  <p:pic>
                    <p:nvPicPr>
                      <p:cNvPr id="0" name="图片 820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63217" y="4725144"/>
                        <a:ext cx="536575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8" name="Object 10"/>
          <p:cNvGraphicFramePr>
            <a:graphicFrameLocks noChangeAspect="1"/>
          </p:cNvGraphicFramePr>
          <p:nvPr/>
        </p:nvGraphicFramePr>
        <p:xfrm>
          <a:off x="3243337" y="5852120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17" imgW="5791200" imgH="5486400" progId="Equation.DSMT4">
                  <p:embed/>
                </p:oleObj>
              </mc:Choice>
              <mc:Fallback>
                <p:oleObj name="Equation" r:id="rId17" imgW="5791200" imgH="5486400" progId="Equation.DSMT4">
                  <p:embed/>
                  <p:pic>
                    <p:nvPicPr>
                      <p:cNvPr id="0" name="图片 820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3337" y="5852120"/>
                        <a:ext cx="536575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379" name="Object 11"/>
          <p:cNvGraphicFramePr>
            <a:graphicFrameLocks noChangeAspect="1"/>
          </p:cNvGraphicFramePr>
          <p:nvPr/>
        </p:nvGraphicFramePr>
        <p:xfrm>
          <a:off x="7572396" y="4714884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18" imgW="5791200" imgH="5486400" progId="Equation.DSMT4">
                  <p:embed/>
                </p:oleObj>
              </mc:Choice>
              <mc:Fallback>
                <p:oleObj name="Equation" r:id="rId18" imgW="5791200" imgH="5486400" progId="Equation.DSMT4">
                  <p:embed/>
                  <p:pic>
                    <p:nvPicPr>
                      <p:cNvPr id="0" name="图片 820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72396" y="4714884"/>
                        <a:ext cx="536575" cy="457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6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2088</Words>
  <Application>Kingsoft Office WPP</Application>
  <PresentationFormat>全屏显示(4:3)</PresentationFormat>
  <Paragraphs>131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