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3"/>
    <p:sldId id="283" r:id="rId4"/>
    <p:sldId id="278" r:id="rId5"/>
    <p:sldId id="343" r:id="rId6"/>
    <p:sldId id="344" r:id="rId7"/>
    <p:sldId id="335" r:id="rId8"/>
    <p:sldId id="334" r:id="rId9"/>
    <p:sldId id="346" r:id="rId10"/>
    <p:sldId id="347" r:id="rId11"/>
    <p:sldId id="349" r:id="rId12"/>
    <p:sldId id="348" r:id="rId13"/>
    <p:sldId id="350" r:id="rId14"/>
    <p:sldId id="337" r:id="rId15"/>
    <p:sldId id="351" r:id="rId16"/>
    <p:sldId id="338" r:id="rId17"/>
    <p:sldId id="269" r:id="rId18"/>
    <p:sldId id="270" r:id="rId19"/>
    <p:sldId id="296" r:id="rId20"/>
    <p:sldId id="319" r:id="rId21"/>
    <p:sldId id="314" r:id="rId22"/>
    <p:sldId id="341" r:id="rId23"/>
    <p:sldId id="322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D04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1318" autoAdjust="0"/>
    <p:restoredTop sz="94614" autoAdjust="0"/>
  </p:normalViewPr>
  <p:slideViewPr>
    <p:cSldViewPr>
      <p:cViewPr varScale="1">
        <p:scale>
          <a:sx n="66" d="100"/>
          <a:sy n="66" d="100"/>
        </p:scale>
        <p:origin x="-108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7" Type="http://schemas.openxmlformats.org/officeDocument/2006/relationships/image" Target="../media/image7.wmf"/><Relationship Id="rId6" Type="http://schemas.openxmlformats.org/officeDocument/2006/relationships/image" Target="../media/image6.wmf"/><Relationship Id="rId5" Type="http://schemas.openxmlformats.org/officeDocument/2006/relationships/image" Target="../media/image5.wmf"/><Relationship Id="rId4" Type="http://schemas.openxmlformats.org/officeDocument/2006/relationships/image" Target="../media/image4.wmf"/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drawings/_rels/vmlDrawing12.vml.rels><?xml version="1.0" encoding="UTF-8" standalone="yes"?>
<Relationships xmlns="http://schemas.openxmlformats.org/package/2006/relationships"><Relationship Id="rId6" Type="http://schemas.openxmlformats.org/officeDocument/2006/relationships/image" Target="../media/image49.wmf"/><Relationship Id="rId5" Type="http://schemas.openxmlformats.org/officeDocument/2006/relationships/image" Target="../media/image48.wmf"/><Relationship Id="rId4" Type="http://schemas.openxmlformats.org/officeDocument/2006/relationships/image" Target="../media/image47.wmf"/><Relationship Id="rId3" Type="http://schemas.openxmlformats.org/officeDocument/2006/relationships/image" Target="../media/image46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/Relationships>
</file>

<file path=ppt/drawings/_rels/vmlDrawing13.vml.rels><?xml version="1.0" encoding="UTF-8" standalone="yes"?>
<Relationships xmlns="http://schemas.openxmlformats.org/package/2006/relationships"><Relationship Id="rId4" Type="http://schemas.openxmlformats.org/officeDocument/2006/relationships/image" Target="../media/image53.wmf"/><Relationship Id="rId3" Type="http://schemas.openxmlformats.org/officeDocument/2006/relationships/image" Target="../media/image52.wmf"/><Relationship Id="rId2" Type="http://schemas.openxmlformats.org/officeDocument/2006/relationships/image" Target="../media/image51.wmf"/><Relationship Id="rId1" Type="http://schemas.openxmlformats.org/officeDocument/2006/relationships/image" Target="../media/image50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55.wmf"/><Relationship Id="rId1" Type="http://schemas.openxmlformats.org/officeDocument/2006/relationships/image" Target="../media/image54.wmf"/></Relationships>
</file>

<file path=ppt/drawings/_rels/vmlDrawing15.vml.rels><?xml version="1.0" encoding="UTF-8" standalone="yes"?>
<Relationships xmlns="http://schemas.openxmlformats.org/package/2006/relationships"><Relationship Id="rId8" Type="http://schemas.openxmlformats.org/officeDocument/2006/relationships/image" Target="../media/image63.wmf"/><Relationship Id="rId7" Type="http://schemas.openxmlformats.org/officeDocument/2006/relationships/image" Target="../media/image62.wmf"/><Relationship Id="rId6" Type="http://schemas.openxmlformats.org/officeDocument/2006/relationships/image" Target="../media/image61.wmf"/><Relationship Id="rId5" Type="http://schemas.openxmlformats.org/officeDocument/2006/relationships/image" Target="../media/image60.wmf"/><Relationship Id="rId4" Type="http://schemas.openxmlformats.org/officeDocument/2006/relationships/image" Target="../media/image59.wmf"/><Relationship Id="rId3" Type="http://schemas.openxmlformats.org/officeDocument/2006/relationships/image" Target="../media/image58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/Relationships>
</file>

<file path=ppt/drawings/_rels/vmlDrawing16.vml.rels><?xml version="1.0" encoding="UTF-8" standalone="yes"?>
<Relationships xmlns="http://schemas.openxmlformats.org/package/2006/relationships"><Relationship Id="rId5" Type="http://schemas.openxmlformats.org/officeDocument/2006/relationships/image" Target="../media/image68.wmf"/><Relationship Id="rId4" Type="http://schemas.openxmlformats.org/officeDocument/2006/relationships/image" Target="../media/image67.wmf"/><Relationship Id="rId3" Type="http://schemas.openxmlformats.org/officeDocument/2006/relationships/image" Target="../media/image66.wmf"/><Relationship Id="rId2" Type="http://schemas.openxmlformats.org/officeDocument/2006/relationships/image" Target="../media/image65.wmf"/><Relationship Id="rId1" Type="http://schemas.openxmlformats.org/officeDocument/2006/relationships/image" Target="../media/image64.wmf"/></Relationships>
</file>

<file path=ppt/drawings/_rels/vmlDrawing17.vml.rels><?xml version="1.0" encoding="UTF-8" standalone="yes"?>
<Relationships xmlns="http://schemas.openxmlformats.org/package/2006/relationships"><Relationship Id="rId4" Type="http://schemas.openxmlformats.org/officeDocument/2006/relationships/image" Target="../media/image72.wmf"/><Relationship Id="rId3" Type="http://schemas.openxmlformats.org/officeDocument/2006/relationships/image" Target="../media/image71.wmf"/><Relationship Id="rId2" Type="http://schemas.openxmlformats.org/officeDocument/2006/relationships/image" Target="../media/image70.wmf"/><Relationship Id="rId1" Type="http://schemas.openxmlformats.org/officeDocument/2006/relationships/image" Target="../media/image69.wmf"/></Relationships>
</file>

<file path=ppt/drawings/_rels/vmlDrawing18.vml.rels><?xml version="1.0" encoding="UTF-8" standalone="yes"?>
<Relationships xmlns="http://schemas.openxmlformats.org/package/2006/relationships"><Relationship Id="rId8" Type="http://schemas.openxmlformats.org/officeDocument/2006/relationships/image" Target="../media/image80.wmf"/><Relationship Id="rId7" Type="http://schemas.openxmlformats.org/officeDocument/2006/relationships/image" Target="../media/image79.wmf"/><Relationship Id="rId6" Type="http://schemas.openxmlformats.org/officeDocument/2006/relationships/image" Target="../media/image78.wmf"/><Relationship Id="rId5" Type="http://schemas.openxmlformats.org/officeDocument/2006/relationships/image" Target="../media/image77.wmf"/><Relationship Id="rId4" Type="http://schemas.openxmlformats.org/officeDocument/2006/relationships/image" Target="../media/image76.wmf"/><Relationship Id="rId3" Type="http://schemas.openxmlformats.org/officeDocument/2006/relationships/image" Target="../media/image75.wmf"/><Relationship Id="rId2" Type="http://schemas.openxmlformats.org/officeDocument/2006/relationships/image" Target="../media/image74.wmf"/><Relationship Id="rId1" Type="http://schemas.openxmlformats.org/officeDocument/2006/relationships/image" Target="../media/image73.wmf"/></Relationships>
</file>

<file path=ppt/drawings/_rels/vmlDrawing19.vml.rels><?xml version="1.0" encoding="UTF-8" standalone="yes"?>
<Relationships xmlns="http://schemas.openxmlformats.org/package/2006/relationships"><Relationship Id="rId4" Type="http://schemas.openxmlformats.org/officeDocument/2006/relationships/image" Target="../media/image84.wmf"/><Relationship Id="rId3" Type="http://schemas.openxmlformats.org/officeDocument/2006/relationships/image" Target="../media/image83.wmf"/><Relationship Id="rId2" Type="http://schemas.openxmlformats.org/officeDocument/2006/relationships/image" Target="../media/image82.wmf"/><Relationship Id="rId1" Type="http://schemas.openxmlformats.org/officeDocument/2006/relationships/image" Target="../media/image81.wmf"/></Relationships>
</file>

<file path=ppt/drawings/_rels/vmlDrawing2.vml.rels><?xml version="1.0" encoding="UTF-8" standalone="yes"?>
<Relationships xmlns="http://schemas.openxmlformats.org/package/2006/relationships"><Relationship Id="rId7" Type="http://schemas.openxmlformats.org/officeDocument/2006/relationships/image" Target="../media/image15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8.w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86.wmf"/><Relationship Id="rId1" Type="http://schemas.openxmlformats.org/officeDocument/2006/relationships/image" Target="../media/image8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6.vml.rels><?xml version="1.0" encoding="UTF-8" standalone="yes"?>
<Relationships xmlns="http://schemas.openxmlformats.org/package/2006/relationships"><Relationship Id="rId4" Type="http://schemas.openxmlformats.org/officeDocument/2006/relationships/image" Target="../media/image25.wmf"/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7.vml.rels><?xml version="1.0" encoding="UTF-8" standalone="yes"?>
<Relationships xmlns="http://schemas.openxmlformats.org/package/2006/relationships"><Relationship Id="rId7" Type="http://schemas.openxmlformats.org/officeDocument/2006/relationships/image" Target="../media/image15.wmf"/><Relationship Id="rId6" Type="http://schemas.openxmlformats.org/officeDocument/2006/relationships/image" Target="../media/image29.wmf"/><Relationship Id="rId5" Type="http://schemas.openxmlformats.org/officeDocument/2006/relationships/image" Target="../media/image13.wmf"/><Relationship Id="rId4" Type="http://schemas.openxmlformats.org/officeDocument/2006/relationships/image" Target="../media/image28.wmf"/><Relationship Id="rId3" Type="http://schemas.openxmlformats.org/officeDocument/2006/relationships/image" Target="../media/image11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8.vml.rels><?xml version="1.0" encoding="UTF-8" standalone="yes"?>
<Relationships xmlns="http://schemas.openxmlformats.org/package/2006/relationships"><Relationship Id="rId4" Type="http://schemas.openxmlformats.org/officeDocument/2006/relationships/image" Target="../media/image33.wmf"/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9.vml.rels><?xml version="1.0" encoding="UTF-8" standalone="yes"?>
<Relationships xmlns="http://schemas.openxmlformats.org/package/2006/relationships"><Relationship Id="rId5" Type="http://schemas.openxmlformats.org/officeDocument/2006/relationships/image" Target="../media/image37.wmf"/><Relationship Id="rId4" Type="http://schemas.openxmlformats.org/officeDocument/2006/relationships/image" Target="../media/image36.wmf"/><Relationship Id="rId3" Type="http://schemas.openxmlformats.org/officeDocument/2006/relationships/image" Target="../media/image35.wmf"/><Relationship Id="rId2" Type="http://schemas.openxmlformats.org/officeDocument/2006/relationships/image" Target="../media/image31.wmf"/><Relationship Id="rId1" Type="http://schemas.openxmlformats.org/officeDocument/2006/relationships/image" Target="../media/image3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0DA02-8245-483F-B186-669594630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6FEB5E-BC6D-41BE-BB09-784541D8D48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17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5.bin"/><Relationship Id="rId8" Type="http://schemas.openxmlformats.org/officeDocument/2006/relationships/oleObject" Target="../embeddings/oleObject44.bin"/><Relationship Id="rId7" Type="http://schemas.openxmlformats.org/officeDocument/2006/relationships/image" Target="../media/image35.wmf"/><Relationship Id="rId6" Type="http://schemas.openxmlformats.org/officeDocument/2006/relationships/oleObject" Target="../embeddings/oleObject43.bin"/><Relationship Id="rId5" Type="http://schemas.openxmlformats.org/officeDocument/2006/relationships/oleObject" Target="../embeddings/oleObject42.bin"/><Relationship Id="rId4" Type="http://schemas.openxmlformats.org/officeDocument/2006/relationships/image" Target="../media/image31.wmf"/><Relationship Id="rId3" Type="http://schemas.openxmlformats.org/officeDocument/2006/relationships/oleObject" Target="../embeddings/oleObject41.bin"/><Relationship Id="rId2" Type="http://schemas.openxmlformats.org/officeDocument/2006/relationships/image" Target="../media/image34.wmf"/><Relationship Id="rId14" Type="http://schemas.openxmlformats.org/officeDocument/2006/relationships/vmlDrawing" Target="../drawings/vmlDrawing9.v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37.wmf"/><Relationship Id="rId11" Type="http://schemas.openxmlformats.org/officeDocument/2006/relationships/oleObject" Target="../embeddings/oleObject46.bin"/><Relationship Id="rId10" Type="http://schemas.openxmlformats.org/officeDocument/2006/relationships/image" Target="../media/image36.wmf"/><Relationship Id="rId1" Type="http://schemas.openxmlformats.org/officeDocument/2006/relationships/oleObject" Target="../embeddings/oleObject40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0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0.wmf"/><Relationship Id="rId5" Type="http://schemas.openxmlformats.org/officeDocument/2006/relationships/oleObject" Target="../embeddings/oleObject49.bin"/><Relationship Id="rId4" Type="http://schemas.openxmlformats.org/officeDocument/2006/relationships/image" Target="../media/image39.wmf"/><Relationship Id="rId3" Type="http://schemas.openxmlformats.org/officeDocument/2006/relationships/oleObject" Target="../embeddings/oleObject48.bin"/><Relationship Id="rId2" Type="http://schemas.openxmlformats.org/officeDocument/2006/relationships/image" Target="../media/image38.wmf"/><Relationship Id="rId1" Type="http://schemas.openxmlformats.org/officeDocument/2006/relationships/oleObject" Target="../embeddings/oleObject47.bin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1.vml"/><Relationship Id="rId8" Type="http://schemas.openxmlformats.org/officeDocument/2006/relationships/slideLayout" Target="../slideLayouts/slideLayout2.xml"/><Relationship Id="rId7" Type="http://schemas.openxmlformats.org/officeDocument/2006/relationships/oleObject" Target="../embeddings/oleObject53.bin"/><Relationship Id="rId6" Type="http://schemas.openxmlformats.org/officeDocument/2006/relationships/image" Target="../media/image43.wmf"/><Relationship Id="rId5" Type="http://schemas.openxmlformats.org/officeDocument/2006/relationships/oleObject" Target="../embeddings/oleObject52.bin"/><Relationship Id="rId4" Type="http://schemas.openxmlformats.org/officeDocument/2006/relationships/image" Target="../media/image42.wmf"/><Relationship Id="rId3" Type="http://schemas.openxmlformats.org/officeDocument/2006/relationships/oleObject" Target="../embeddings/oleObject51.bin"/><Relationship Id="rId2" Type="http://schemas.openxmlformats.org/officeDocument/2006/relationships/image" Target="../media/image41.wmf"/><Relationship Id="rId1" Type="http://schemas.openxmlformats.org/officeDocument/2006/relationships/oleObject" Target="../embeddings/oleObject50.bin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8.bin"/><Relationship Id="rId8" Type="http://schemas.openxmlformats.org/officeDocument/2006/relationships/image" Target="../media/image47.wmf"/><Relationship Id="rId7" Type="http://schemas.openxmlformats.org/officeDocument/2006/relationships/oleObject" Target="../embeddings/oleObject57.bin"/><Relationship Id="rId6" Type="http://schemas.openxmlformats.org/officeDocument/2006/relationships/image" Target="../media/image46.wmf"/><Relationship Id="rId5" Type="http://schemas.openxmlformats.org/officeDocument/2006/relationships/oleObject" Target="../embeddings/oleObject56.bin"/><Relationship Id="rId4" Type="http://schemas.openxmlformats.org/officeDocument/2006/relationships/image" Target="../media/image45.wmf"/><Relationship Id="rId3" Type="http://schemas.openxmlformats.org/officeDocument/2006/relationships/oleObject" Target="../embeddings/oleObject55.bin"/><Relationship Id="rId2" Type="http://schemas.openxmlformats.org/officeDocument/2006/relationships/image" Target="../media/image44.wmf"/><Relationship Id="rId14" Type="http://schemas.openxmlformats.org/officeDocument/2006/relationships/vmlDrawing" Target="../drawings/vmlDrawing12.v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49.wmf"/><Relationship Id="rId11" Type="http://schemas.openxmlformats.org/officeDocument/2006/relationships/oleObject" Target="../embeddings/oleObject59.bin"/><Relationship Id="rId10" Type="http://schemas.openxmlformats.org/officeDocument/2006/relationships/image" Target="../media/image48.wmf"/><Relationship Id="rId1" Type="http://schemas.openxmlformats.org/officeDocument/2006/relationships/oleObject" Target="../embeddings/oleObject54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53.wmf"/><Relationship Id="rId7" Type="http://schemas.openxmlformats.org/officeDocument/2006/relationships/oleObject" Target="../embeddings/oleObject63.bin"/><Relationship Id="rId6" Type="http://schemas.openxmlformats.org/officeDocument/2006/relationships/image" Target="../media/image52.wmf"/><Relationship Id="rId5" Type="http://schemas.openxmlformats.org/officeDocument/2006/relationships/oleObject" Target="../embeddings/oleObject62.bin"/><Relationship Id="rId4" Type="http://schemas.openxmlformats.org/officeDocument/2006/relationships/image" Target="../media/image51.wmf"/><Relationship Id="rId3" Type="http://schemas.openxmlformats.org/officeDocument/2006/relationships/oleObject" Target="../embeddings/oleObject61.bin"/><Relationship Id="rId2" Type="http://schemas.openxmlformats.org/officeDocument/2006/relationships/image" Target="../media/image50.wmf"/><Relationship Id="rId10" Type="http://schemas.openxmlformats.org/officeDocument/2006/relationships/vmlDrawing" Target="../drawings/vmlDrawing13.vml"/><Relationship Id="rId1" Type="http://schemas.openxmlformats.org/officeDocument/2006/relationships/oleObject" Target="../embeddings/oleObject60.bin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4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5.wmf"/><Relationship Id="rId3" Type="http://schemas.openxmlformats.org/officeDocument/2006/relationships/oleObject" Target="../embeddings/oleObject65.bin"/><Relationship Id="rId2" Type="http://schemas.openxmlformats.org/officeDocument/2006/relationships/image" Target="../media/image54.wmf"/><Relationship Id="rId1" Type="http://schemas.openxmlformats.org/officeDocument/2006/relationships/oleObject" Target="../embeddings/oleObject64.bin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jpeg"/><Relationship Id="rId8" Type="http://schemas.openxmlformats.org/officeDocument/2006/relationships/image" Target="../media/image59.wmf"/><Relationship Id="rId7" Type="http://schemas.openxmlformats.org/officeDocument/2006/relationships/oleObject" Target="../embeddings/oleObject69.bin"/><Relationship Id="rId6" Type="http://schemas.openxmlformats.org/officeDocument/2006/relationships/image" Target="../media/image58.wmf"/><Relationship Id="rId5" Type="http://schemas.openxmlformats.org/officeDocument/2006/relationships/oleObject" Target="../embeddings/oleObject68.bin"/><Relationship Id="rId4" Type="http://schemas.openxmlformats.org/officeDocument/2006/relationships/image" Target="../media/image57.wmf"/><Relationship Id="rId3" Type="http://schemas.openxmlformats.org/officeDocument/2006/relationships/oleObject" Target="../embeddings/oleObject67.bin"/><Relationship Id="rId20" Type="http://schemas.openxmlformats.org/officeDocument/2006/relationships/vmlDrawing" Target="../drawings/vmlDrawing15.vml"/><Relationship Id="rId2" Type="http://schemas.openxmlformats.org/officeDocument/2006/relationships/image" Target="../media/image56.wmf"/><Relationship Id="rId19" Type="http://schemas.openxmlformats.org/officeDocument/2006/relationships/slideLayout" Target="../slideLayouts/slideLayout2.xml"/><Relationship Id="rId18" Type="http://schemas.openxmlformats.org/officeDocument/2006/relationships/audio" Target="../media/audio1.wav"/><Relationship Id="rId17" Type="http://schemas.openxmlformats.org/officeDocument/2006/relationships/image" Target="../media/image63.wmf"/><Relationship Id="rId16" Type="http://schemas.openxmlformats.org/officeDocument/2006/relationships/oleObject" Target="../embeddings/oleObject73.bin"/><Relationship Id="rId15" Type="http://schemas.openxmlformats.org/officeDocument/2006/relationships/image" Target="../media/image62.wmf"/><Relationship Id="rId14" Type="http://schemas.openxmlformats.org/officeDocument/2006/relationships/oleObject" Target="../embeddings/oleObject72.bin"/><Relationship Id="rId13" Type="http://schemas.openxmlformats.org/officeDocument/2006/relationships/image" Target="../media/image61.wmf"/><Relationship Id="rId12" Type="http://schemas.openxmlformats.org/officeDocument/2006/relationships/oleObject" Target="../embeddings/oleObject71.bin"/><Relationship Id="rId11" Type="http://schemas.openxmlformats.org/officeDocument/2006/relationships/image" Target="../media/image60.wmf"/><Relationship Id="rId10" Type="http://schemas.openxmlformats.org/officeDocument/2006/relationships/oleObject" Target="../embeddings/oleObject70.bin"/><Relationship Id="rId1" Type="http://schemas.openxmlformats.org/officeDocument/2006/relationships/oleObject" Target="../embeddings/oleObject66.bin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8.bin"/><Relationship Id="rId8" Type="http://schemas.openxmlformats.org/officeDocument/2006/relationships/image" Target="../media/image67.wmf"/><Relationship Id="rId7" Type="http://schemas.openxmlformats.org/officeDocument/2006/relationships/oleObject" Target="../embeddings/oleObject77.bin"/><Relationship Id="rId6" Type="http://schemas.openxmlformats.org/officeDocument/2006/relationships/image" Target="../media/image66.wmf"/><Relationship Id="rId5" Type="http://schemas.openxmlformats.org/officeDocument/2006/relationships/oleObject" Target="../embeddings/oleObject76.bin"/><Relationship Id="rId4" Type="http://schemas.openxmlformats.org/officeDocument/2006/relationships/image" Target="../media/image65.wmf"/><Relationship Id="rId3" Type="http://schemas.openxmlformats.org/officeDocument/2006/relationships/oleObject" Target="../embeddings/oleObject75.bin"/><Relationship Id="rId2" Type="http://schemas.openxmlformats.org/officeDocument/2006/relationships/image" Target="../media/image64.wmf"/><Relationship Id="rId13" Type="http://schemas.openxmlformats.org/officeDocument/2006/relationships/vmlDrawing" Target="../drawings/vmlDrawing16.vml"/><Relationship Id="rId12" Type="http://schemas.openxmlformats.org/officeDocument/2006/relationships/slideLayout" Target="../slideLayouts/slideLayout2.xml"/><Relationship Id="rId11" Type="http://schemas.openxmlformats.org/officeDocument/2006/relationships/audio" Target="../media/audio1.wav"/><Relationship Id="rId10" Type="http://schemas.openxmlformats.org/officeDocument/2006/relationships/image" Target="../media/image68.wmf"/><Relationship Id="rId1" Type="http://schemas.openxmlformats.org/officeDocument/2006/relationships/oleObject" Target="../embeddings/oleObject74.bin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audio" Target="../media/audio1.wav"/><Relationship Id="rId8" Type="http://schemas.openxmlformats.org/officeDocument/2006/relationships/image" Target="../media/image72.wmf"/><Relationship Id="rId7" Type="http://schemas.openxmlformats.org/officeDocument/2006/relationships/oleObject" Target="../embeddings/oleObject82.bin"/><Relationship Id="rId6" Type="http://schemas.openxmlformats.org/officeDocument/2006/relationships/image" Target="../media/image71.wmf"/><Relationship Id="rId5" Type="http://schemas.openxmlformats.org/officeDocument/2006/relationships/oleObject" Target="../embeddings/oleObject81.bin"/><Relationship Id="rId4" Type="http://schemas.openxmlformats.org/officeDocument/2006/relationships/image" Target="../media/image70.wmf"/><Relationship Id="rId3" Type="http://schemas.openxmlformats.org/officeDocument/2006/relationships/oleObject" Target="../embeddings/oleObject80.bin"/><Relationship Id="rId2" Type="http://schemas.openxmlformats.org/officeDocument/2006/relationships/image" Target="../media/image69.wmf"/><Relationship Id="rId11" Type="http://schemas.openxmlformats.org/officeDocument/2006/relationships/vmlDrawing" Target="../drawings/vmlDrawing17.vml"/><Relationship Id="rId10" Type="http://schemas.openxmlformats.org/officeDocument/2006/relationships/slideLayout" Target="../slideLayouts/slideLayout2.xml"/><Relationship Id="rId1" Type="http://schemas.openxmlformats.org/officeDocument/2006/relationships/oleObject" Target="../embeddings/oleObject79.bin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4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3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2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1.wmf"/><Relationship Id="rId18" Type="http://schemas.openxmlformats.org/officeDocument/2006/relationships/vmlDrawing" Target="../drawings/vmlDrawing1.vml"/><Relationship Id="rId17" Type="http://schemas.openxmlformats.org/officeDocument/2006/relationships/slideLayout" Target="../slideLayouts/slideLayout2.xml"/><Relationship Id="rId16" Type="http://schemas.openxmlformats.org/officeDocument/2006/relationships/oleObject" Target="../embeddings/oleObject9.bin"/><Relationship Id="rId15" Type="http://schemas.openxmlformats.org/officeDocument/2006/relationships/image" Target="../media/image7.wmf"/><Relationship Id="rId14" Type="http://schemas.openxmlformats.org/officeDocument/2006/relationships/oleObject" Target="../embeddings/oleObject8.bin"/><Relationship Id="rId13" Type="http://schemas.openxmlformats.org/officeDocument/2006/relationships/oleObject" Target="../embeddings/oleObject7.bin"/><Relationship Id="rId12" Type="http://schemas.openxmlformats.org/officeDocument/2006/relationships/image" Target="../media/image6.wmf"/><Relationship Id="rId11" Type="http://schemas.openxmlformats.org/officeDocument/2006/relationships/oleObject" Target="../embeddings/oleObject6.bin"/><Relationship Id="rId10" Type="http://schemas.openxmlformats.org/officeDocument/2006/relationships/image" Target="../media/image5.wmf"/><Relationship Id="rId1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87.bin"/><Relationship Id="rId8" Type="http://schemas.openxmlformats.org/officeDocument/2006/relationships/image" Target="../media/image76.wmf"/><Relationship Id="rId7" Type="http://schemas.openxmlformats.org/officeDocument/2006/relationships/oleObject" Target="../embeddings/oleObject86.bin"/><Relationship Id="rId6" Type="http://schemas.openxmlformats.org/officeDocument/2006/relationships/image" Target="../media/image75.wmf"/><Relationship Id="rId5" Type="http://schemas.openxmlformats.org/officeDocument/2006/relationships/oleObject" Target="../embeddings/oleObject85.bin"/><Relationship Id="rId4" Type="http://schemas.openxmlformats.org/officeDocument/2006/relationships/image" Target="../media/image74.wmf"/><Relationship Id="rId3" Type="http://schemas.openxmlformats.org/officeDocument/2006/relationships/oleObject" Target="../embeddings/oleObject84.bin"/><Relationship Id="rId2" Type="http://schemas.openxmlformats.org/officeDocument/2006/relationships/image" Target="../media/image73.wmf"/><Relationship Id="rId18" Type="http://schemas.openxmlformats.org/officeDocument/2006/relationships/vmlDrawing" Target="../drawings/vmlDrawing18.vml"/><Relationship Id="rId17" Type="http://schemas.openxmlformats.org/officeDocument/2006/relationships/slideLayout" Target="../slideLayouts/slideLayout2.xml"/><Relationship Id="rId16" Type="http://schemas.openxmlformats.org/officeDocument/2006/relationships/image" Target="../media/image80.wmf"/><Relationship Id="rId15" Type="http://schemas.openxmlformats.org/officeDocument/2006/relationships/oleObject" Target="../embeddings/oleObject90.bin"/><Relationship Id="rId14" Type="http://schemas.openxmlformats.org/officeDocument/2006/relationships/image" Target="../media/image79.wmf"/><Relationship Id="rId13" Type="http://schemas.openxmlformats.org/officeDocument/2006/relationships/oleObject" Target="../embeddings/oleObject89.bin"/><Relationship Id="rId12" Type="http://schemas.openxmlformats.org/officeDocument/2006/relationships/image" Target="../media/image78.wmf"/><Relationship Id="rId11" Type="http://schemas.openxmlformats.org/officeDocument/2006/relationships/oleObject" Target="../embeddings/oleObject88.bin"/><Relationship Id="rId10" Type="http://schemas.openxmlformats.org/officeDocument/2006/relationships/image" Target="../media/image77.wmf"/><Relationship Id="rId1" Type="http://schemas.openxmlformats.org/officeDocument/2006/relationships/oleObject" Target="../embeddings/oleObject83.bin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84.wmf"/><Relationship Id="rId7" Type="http://schemas.openxmlformats.org/officeDocument/2006/relationships/oleObject" Target="../embeddings/oleObject94.bin"/><Relationship Id="rId6" Type="http://schemas.openxmlformats.org/officeDocument/2006/relationships/image" Target="../media/image83.wmf"/><Relationship Id="rId5" Type="http://schemas.openxmlformats.org/officeDocument/2006/relationships/oleObject" Target="../embeddings/oleObject93.bin"/><Relationship Id="rId4" Type="http://schemas.openxmlformats.org/officeDocument/2006/relationships/image" Target="../media/image82.wmf"/><Relationship Id="rId3" Type="http://schemas.openxmlformats.org/officeDocument/2006/relationships/oleObject" Target="../embeddings/oleObject92.bin"/><Relationship Id="rId2" Type="http://schemas.openxmlformats.org/officeDocument/2006/relationships/image" Target="../media/image81.wmf"/><Relationship Id="rId10" Type="http://schemas.openxmlformats.org/officeDocument/2006/relationships/vmlDrawing" Target="../drawings/vmlDrawing19.vml"/><Relationship Id="rId1" Type="http://schemas.openxmlformats.org/officeDocument/2006/relationships/oleObject" Target="../embeddings/oleObject91.bin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0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6.wmf"/><Relationship Id="rId3" Type="http://schemas.openxmlformats.org/officeDocument/2006/relationships/oleObject" Target="../embeddings/oleObject96.bin"/><Relationship Id="rId2" Type="http://schemas.openxmlformats.org/officeDocument/2006/relationships/image" Target="../media/image85.wmf"/><Relationship Id="rId1" Type="http://schemas.openxmlformats.org/officeDocument/2006/relationships/oleObject" Target="../embeddings/oleObject95.bin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wmf"/><Relationship Id="rId8" Type="http://schemas.openxmlformats.org/officeDocument/2006/relationships/oleObject" Target="../embeddings/oleObject13.bin"/><Relationship Id="rId7" Type="http://schemas.openxmlformats.org/officeDocument/2006/relationships/image" Target="../media/image11.wmf"/><Relationship Id="rId6" Type="http://schemas.openxmlformats.org/officeDocument/2006/relationships/oleObject" Target="../embeddings/oleObject12.bin"/><Relationship Id="rId5" Type="http://schemas.openxmlformats.org/officeDocument/2006/relationships/image" Target="../media/image10.wmf"/><Relationship Id="rId4" Type="http://schemas.openxmlformats.org/officeDocument/2006/relationships/oleObject" Target="../embeddings/oleObject11.bin"/><Relationship Id="rId3" Type="http://schemas.openxmlformats.org/officeDocument/2006/relationships/image" Target="../media/image9.jpeg"/><Relationship Id="rId2" Type="http://schemas.openxmlformats.org/officeDocument/2006/relationships/image" Target="../media/image8.wmf"/><Relationship Id="rId17" Type="http://schemas.openxmlformats.org/officeDocument/2006/relationships/vmlDrawing" Target="../drawings/vmlDrawing2.vml"/><Relationship Id="rId16" Type="http://schemas.openxmlformats.org/officeDocument/2006/relationships/slideLayout" Target="../slideLayouts/slideLayout2.xml"/><Relationship Id="rId15" Type="http://schemas.openxmlformats.org/officeDocument/2006/relationships/image" Target="../media/image15.wmf"/><Relationship Id="rId14" Type="http://schemas.openxmlformats.org/officeDocument/2006/relationships/oleObject" Target="../embeddings/oleObject16.bin"/><Relationship Id="rId13" Type="http://schemas.openxmlformats.org/officeDocument/2006/relationships/image" Target="../media/image14.wmf"/><Relationship Id="rId12" Type="http://schemas.openxmlformats.org/officeDocument/2006/relationships/oleObject" Target="../embeddings/oleObject15.bin"/><Relationship Id="rId11" Type="http://schemas.openxmlformats.org/officeDocument/2006/relationships/image" Target="../media/image13.wmf"/><Relationship Id="rId10" Type="http://schemas.openxmlformats.org/officeDocument/2006/relationships/oleObject" Target="../embeddings/oleObject14.bin"/><Relationship Id="rId1" Type="http://schemas.openxmlformats.org/officeDocument/2006/relationships/oleObject" Target="../embeddings/oleObject10.bin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wmf"/><Relationship Id="rId1" Type="http://schemas.openxmlformats.org/officeDocument/2006/relationships/oleObject" Target="../embeddings/oleObject17.bin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8.wmf"/><Relationship Id="rId3" Type="http://schemas.openxmlformats.org/officeDocument/2006/relationships/oleObject" Target="../embeddings/oleObject19.bin"/><Relationship Id="rId2" Type="http://schemas.openxmlformats.org/officeDocument/2006/relationships/image" Target="../media/image17.wmf"/><Relationship Id="rId1" Type="http://schemas.openxmlformats.org/officeDocument/2006/relationships/oleObject" Target="../embeddings/oleObject18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5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20.wmf"/><Relationship Id="rId3" Type="http://schemas.openxmlformats.org/officeDocument/2006/relationships/oleObject" Target="../embeddings/oleObject21.bin"/><Relationship Id="rId2" Type="http://schemas.openxmlformats.org/officeDocument/2006/relationships/image" Target="../media/image19.wmf"/><Relationship Id="rId1" Type="http://schemas.openxmlformats.org/officeDocument/2006/relationships/oleObject" Target="../embeddings/oleObject20.bin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7.bin"/><Relationship Id="rId8" Type="http://schemas.openxmlformats.org/officeDocument/2006/relationships/image" Target="../media/image25.wmf"/><Relationship Id="rId7" Type="http://schemas.openxmlformats.org/officeDocument/2006/relationships/oleObject" Target="../embeddings/oleObject26.bin"/><Relationship Id="rId6" Type="http://schemas.openxmlformats.org/officeDocument/2006/relationships/image" Target="../media/image24.wmf"/><Relationship Id="rId5" Type="http://schemas.openxmlformats.org/officeDocument/2006/relationships/oleObject" Target="../embeddings/oleObject25.bin"/><Relationship Id="rId4" Type="http://schemas.openxmlformats.org/officeDocument/2006/relationships/image" Target="../media/image23.wmf"/><Relationship Id="rId3" Type="http://schemas.openxmlformats.org/officeDocument/2006/relationships/oleObject" Target="../embeddings/oleObject24.bin"/><Relationship Id="rId2" Type="http://schemas.openxmlformats.org/officeDocument/2006/relationships/image" Target="../media/image22.wmf"/><Relationship Id="rId12" Type="http://schemas.openxmlformats.org/officeDocument/2006/relationships/vmlDrawing" Target="../drawings/vmlDrawing6.vml"/><Relationship Id="rId11" Type="http://schemas.openxmlformats.org/officeDocument/2006/relationships/slideLayout" Target="../slideLayouts/slideLayout2.xml"/><Relationship Id="rId10" Type="http://schemas.openxmlformats.org/officeDocument/2006/relationships/oleObject" Target="../embeddings/oleObject28.bin"/><Relationship Id="rId1" Type="http://schemas.openxmlformats.org/officeDocument/2006/relationships/oleObject" Target="../embeddings/oleObject23.bin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3.bin"/><Relationship Id="rId8" Type="http://schemas.openxmlformats.org/officeDocument/2006/relationships/image" Target="../media/image28.wmf"/><Relationship Id="rId7" Type="http://schemas.openxmlformats.org/officeDocument/2006/relationships/oleObject" Target="../embeddings/oleObject32.bin"/><Relationship Id="rId6" Type="http://schemas.openxmlformats.org/officeDocument/2006/relationships/image" Target="../media/image11.wmf"/><Relationship Id="rId5" Type="http://schemas.openxmlformats.org/officeDocument/2006/relationships/oleObject" Target="../embeddings/oleObject31.bin"/><Relationship Id="rId4" Type="http://schemas.openxmlformats.org/officeDocument/2006/relationships/image" Target="../media/image27.wmf"/><Relationship Id="rId3" Type="http://schemas.openxmlformats.org/officeDocument/2006/relationships/oleObject" Target="../embeddings/oleObject30.bin"/><Relationship Id="rId2" Type="http://schemas.openxmlformats.org/officeDocument/2006/relationships/image" Target="../media/image26.wmf"/><Relationship Id="rId16" Type="http://schemas.openxmlformats.org/officeDocument/2006/relationships/vmlDrawing" Target="../drawings/vmlDrawing7.vml"/><Relationship Id="rId15" Type="http://schemas.openxmlformats.org/officeDocument/2006/relationships/slideLayout" Target="../slideLayouts/slideLayout2.xml"/><Relationship Id="rId14" Type="http://schemas.openxmlformats.org/officeDocument/2006/relationships/image" Target="../media/image15.wmf"/><Relationship Id="rId13" Type="http://schemas.openxmlformats.org/officeDocument/2006/relationships/oleObject" Target="../embeddings/oleObject35.bin"/><Relationship Id="rId12" Type="http://schemas.openxmlformats.org/officeDocument/2006/relationships/image" Target="../media/image29.wmf"/><Relationship Id="rId11" Type="http://schemas.openxmlformats.org/officeDocument/2006/relationships/oleObject" Target="../embeddings/oleObject34.bin"/><Relationship Id="rId10" Type="http://schemas.openxmlformats.org/officeDocument/2006/relationships/image" Target="../media/image13.wmf"/><Relationship Id="rId1" Type="http://schemas.openxmlformats.org/officeDocument/2006/relationships/oleObject" Target="../embeddings/oleObject29.bin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33.wmf"/><Relationship Id="rId7" Type="http://schemas.openxmlformats.org/officeDocument/2006/relationships/oleObject" Target="../embeddings/oleObject39.bin"/><Relationship Id="rId6" Type="http://schemas.openxmlformats.org/officeDocument/2006/relationships/image" Target="../media/image32.wmf"/><Relationship Id="rId5" Type="http://schemas.openxmlformats.org/officeDocument/2006/relationships/oleObject" Target="../embeddings/oleObject38.bin"/><Relationship Id="rId4" Type="http://schemas.openxmlformats.org/officeDocument/2006/relationships/image" Target="../media/image31.wmf"/><Relationship Id="rId3" Type="http://schemas.openxmlformats.org/officeDocument/2006/relationships/oleObject" Target="../embeddings/oleObject37.bin"/><Relationship Id="rId2" Type="http://schemas.openxmlformats.org/officeDocument/2006/relationships/image" Target="../media/image30.wmf"/><Relationship Id="rId10" Type="http://schemas.openxmlformats.org/officeDocument/2006/relationships/vmlDrawing" Target="../drawings/vmlDrawing8.vml"/><Relationship Id="rId1" Type="http://schemas.openxmlformats.org/officeDocument/2006/relationships/oleObject" Target="../embeddings/oleObject3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468313" y="266682"/>
            <a:ext cx="525621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八年级数学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·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下    新课标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[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人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]</a:t>
            </a:r>
            <a:endParaRPr lang="zh-CN" altLang="en-US" b="1" dirty="0">
              <a:solidFill>
                <a:srgbClr val="CC0000"/>
              </a:solidFill>
              <a:latin typeface="Calibri" pitchFamily="34" charset="0"/>
              <a:ea typeface="楷体_GB2312" pitchFamily="49" charset="-122"/>
            </a:endParaRPr>
          </a:p>
        </p:txBody>
      </p:sp>
      <p:sp>
        <p:nvSpPr>
          <p:cNvPr id="3" name="TextBox 16"/>
          <p:cNvSpPr txBox="1">
            <a:spLocks noChangeArrowheads="1"/>
          </p:cNvSpPr>
          <p:nvPr/>
        </p:nvSpPr>
        <p:spPr bwMode="auto">
          <a:xfrm>
            <a:off x="1403648" y="1484784"/>
            <a:ext cx="608416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600" b="1" dirty="0" smtClean="0">
                <a:solidFill>
                  <a:srgbClr val="C00000"/>
                </a:solidFill>
              </a:rPr>
              <a:t>第十六章　二次根式</a:t>
            </a:r>
            <a:endParaRPr lang="zh-CN" altLang="zh-CN" sz="3600" b="1" dirty="0">
              <a:solidFill>
                <a:srgbClr val="C00000"/>
              </a:solidFill>
            </a:endParaRPr>
          </a:p>
        </p:txBody>
      </p:sp>
      <p:grpSp>
        <p:nvGrpSpPr>
          <p:cNvPr id="4" name="Group 4"/>
          <p:cNvGrpSpPr/>
          <p:nvPr/>
        </p:nvGrpSpPr>
        <p:grpSpPr bwMode="auto">
          <a:xfrm>
            <a:off x="1714480" y="5000636"/>
            <a:ext cx="2016125" cy="1009650"/>
            <a:chOff x="340" y="3022"/>
            <a:chExt cx="1270" cy="636"/>
          </a:xfrm>
        </p:grpSpPr>
        <p:sp>
          <p:nvSpPr>
            <p:cNvPr id="5" name="Oval 5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6" name="Rectangle 6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charset="-122"/>
                </a:rPr>
                <a:t> </a:t>
              </a:r>
              <a:r>
                <a:rPr lang="zh-CN" altLang="en-US" sz="2800" b="1" dirty="0">
                  <a:solidFill>
                    <a:srgbClr val="CC0000"/>
                  </a:solidFill>
                  <a:latin typeface="宋体" charset="-122"/>
                </a:rPr>
                <a:t>学习新知</a:t>
              </a:r>
            </a:p>
          </p:txBody>
        </p:sp>
      </p:grpSp>
      <p:grpSp>
        <p:nvGrpSpPr>
          <p:cNvPr id="7" name="Group 7"/>
          <p:cNvGrpSpPr/>
          <p:nvPr/>
        </p:nvGrpSpPr>
        <p:grpSpPr bwMode="auto">
          <a:xfrm>
            <a:off x="5143504" y="5000636"/>
            <a:ext cx="2160587" cy="1009650"/>
            <a:chOff x="2018" y="2976"/>
            <a:chExt cx="1361" cy="636"/>
          </a:xfrm>
        </p:grpSpPr>
        <p:sp>
          <p:nvSpPr>
            <p:cNvPr id="8" name="Oval 8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9" name="Rectangle 9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solidFill>
                    <a:srgbClr val="CC0000"/>
                  </a:solidFill>
                  <a:latin typeface="宋体" charset="-122"/>
                </a:rPr>
                <a:t>检测反馈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285720" y="3000372"/>
            <a:ext cx="8532440" cy="923330"/>
          </a:xfrm>
          <a:prstGeom prst="rect">
            <a:avLst/>
          </a:prstGeom>
          <a:noFill/>
          <a:effectLst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rgbClr val="7030A0"/>
                </a:solidFill>
                <a:latin typeface="+mj-lt"/>
              </a:rPr>
              <a:t>16.2 </a:t>
            </a:r>
            <a:r>
              <a:rPr lang="zh-CN" altLang="zh-CN" sz="5400" b="1" dirty="0" smtClean="0">
                <a:solidFill>
                  <a:srgbClr val="7030A0"/>
                </a:solidFill>
                <a:latin typeface="+mj-lt"/>
              </a:rPr>
              <a:t>二次根式的乘除</a:t>
            </a:r>
            <a:r>
              <a:rPr lang="zh-CN" altLang="en-US" sz="3200" b="1" dirty="0" smtClean="0">
                <a:solidFill>
                  <a:srgbClr val="7030A0"/>
                </a:solidFill>
                <a:latin typeface="+mj-lt"/>
              </a:rPr>
              <a:t>（第</a:t>
            </a:r>
            <a:r>
              <a:rPr lang="en-US" altLang="zh-CN" sz="3200" b="1" dirty="0" smtClean="0">
                <a:solidFill>
                  <a:srgbClr val="7030A0"/>
                </a:solidFill>
                <a:latin typeface="+mj-lt"/>
              </a:rPr>
              <a:t>2</a:t>
            </a:r>
            <a:r>
              <a:rPr lang="zh-CN" altLang="en-US" sz="3200" b="1" dirty="0" smtClean="0">
                <a:solidFill>
                  <a:srgbClr val="7030A0"/>
                </a:solidFill>
                <a:latin typeface="+mj-lt"/>
              </a:rPr>
              <a:t>课时）</a:t>
            </a:r>
            <a:endParaRPr lang="zh-CN" altLang="en-US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1259632" y="332656"/>
            <a:ext cx="2016224" cy="584775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知识拓展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7504" y="1485404"/>
            <a:ext cx="8712968" cy="1569660"/>
          </a:xfrm>
          <a:prstGeom prst="rect">
            <a:avLst/>
          </a:prstGeom>
          <a:noFill/>
          <a:ln w="76200"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(1)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&lt;0,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&lt;0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虽然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有意义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但是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=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而不等于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9512" y="3590427"/>
            <a:ext cx="8712968" cy="2214837"/>
          </a:xfrm>
          <a:prstGeom prst="rect">
            <a:avLst/>
          </a:prstGeom>
          <a:noFill/>
          <a:ln w="76200"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(2)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如果被开方数是带分数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应先将其化成假分数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如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必须化成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防止出现　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这样的错误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98666" name="Object 10"/>
          <p:cNvGraphicFramePr>
            <a:graphicFrameLocks noChangeAspect="1"/>
          </p:cNvGraphicFramePr>
          <p:nvPr/>
        </p:nvGraphicFramePr>
        <p:xfrm>
          <a:off x="1115616" y="4278975"/>
          <a:ext cx="1058863" cy="10251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Equation" r:id="rId1" imgW="8534400" imgH="10668000" progId="Equation.DSMT4">
                  <p:embed/>
                </p:oleObj>
              </mc:Choice>
              <mc:Fallback>
                <p:oleObj name="Equation" r:id="rId1" imgW="8534400" imgH="10668000" progId="Equation.DSMT4">
                  <p:embed/>
                  <p:pic>
                    <p:nvPicPr>
                      <p:cNvPr id="0" name="图片 921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15616" y="4278975"/>
                        <a:ext cx="1058863" cy="102512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1975" name="Object 7"/>
          <p:cNvGraphicFramePr>
            <a:graphicFrameLocks noChangeAspect="1"/>
          </p:cNvGraphicFramePr>
          <p:nvPr/>
        </p:nvGraphicFramePr>
        <p:xfrm>
          <a:off x="4067944" y="1413396"/>
          <a:ext cx="576064" cy="1080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name="Equation" r:id="rId3" imgW="6400800" imgH="10668000" progId="Equation.DSMT4">
                  <p:embed/>
                </p:oleObj>
              </mc:Choice>
              <mc:Fallback>
                <p:oleObj name="Equation" r:id="rId3" imgW="6400800" imgH="10668000" progId="Equation.DSMT4">
                  <p:embed/>
                  <p:pic>
                    <p:nvPicPr>
                      <p:cNvPr id="0" name="图片 9217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67944" y="1413396"/>
                        <a:ext cx="576064" cy="108012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1976" name="Object 8"/>
          <p:cNvGraphicFramePr>
            <a:graphicFrameLocks noChangeAspect="1"/>
          </p:cNvGraphicFramePr>
          <p:nvPr/>
        </p:nvGraphicFramePr>
        <p:xfrm>
          <a:off x="6804049" y="1341388"/>
          <a:ext cx="576263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" name="Equation" r:id="rId5" imgW="6400800" imgH="10668000" progId="Equation.DSMT4">
                  <p:embed/>
                </p:oleObj>
              </mc:Choice>
              <mc:Fallback>
                <p:oleObj name="Equation" r:id="rId5" imgW="6400800" imgH="10668000" progId="Equation.DSMT4">
                  <p:embed/>
                  <p:pic>
                    <p:nvPicPr>
                      <p:cNvPr id="0" name="图片 9218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804049" y="1341388"/>
                        <a:ext cx="576263" cy="10795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1977" name="Object 9"/>
          <p:cNvGraphicFramePr>
            <a:graphicFrameLocks noChangeAspect="1"/>
          </p:cNvGraphicFramePr>
          <p:nvPr/>
        </p:nvGraphicFramePr>
        <p:xfrm>
          <a:off x="7751192" y="1269727"/>
          <a:ext cx="637232" cy="124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" name="Equation" r:id="rId6" imgW="7620000" imgH="10972800" progId="Equation.DSMT4">
                  <p:embed/>
                </p:oleObj>
              </mc:Choice>
              <mc:Fallback>
                <p:oleObj name="Equation" r:id="rId6" imgW="7620000" imgH="10972800" progId="Equation.DSMT4">
                  <p:embed/>
                  <p:pic>
                    <p:nvPicPr>
                      <p:cNvPr id="0" name="图片 9219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751192" y="1269727"/>
                        <a:ext cx="637232" cy="12477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1978" name="Object 10"/>
          <p:cNvGraphicFramePr>
            <a:graphicFrameLocks noChangeAspect="1"/>
          </p:cNvGraphicFramePr>
          <p:nvPr/>
        </p:nvGraphicFramePr>
        <p:xfrm>
          <a:off x="1763489" y="2061468"/>
          <a:ext cx="576263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" name="Equation" r:id="rId8" imgW="6400800" imgH="10668000" progId="Equation.DSMT4">
                  <p:embed/>
                </p:oleObj>
              </mc:Choice>
              <mc:Fallback>
                <p:oleObj name="Equation" r:id="rId8" imgW="6400800" imgH="10668000" progId="Equation.DSMT4">
                  <p:embed/>
                  <p:pic>
                    <p:nvPicPr>
                      <p:cNvPr id="0" name="图片 9220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63489" y="2061468"/>
                        <a:ext cx="576263" cy="10795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1979" name="Object 11"/>
          <p:cNvGraphicFramePr>
            <a:graphicFrameLocks noChangeAspect="1"/>
          </p:cNvGraphicFramePr>
          <p:nvPr/>
        </p:nvGraphicFramePr>
        <p:xfrm>
          <a:off x="3851920" y="4295991"/>
          <a:ext cx="793750" cy="1023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2" name="Equation" r:id="rId9" imgW="6400800" imgH="10668000" progId="Equation.DSMT4">
                  <p:embed/>
                </p:oleObj>
              </mc:Choice>
              <mc:Fallback>
                <p:oleObj name="Equation" r:id="rId9" imgW="6400800" imgH="10668000" progId="Equation.DSMT4">
                  <p:embed/>
                  <p:pic>
                    <p:nvPicPr>
                      <p:cNvPr id="0" name="图片 9221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851920" y="4295991"/>
                        <a:ext cx="793750" cy="10239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1980" name="Object 12"/>
          <p:cNvGraphicFramePr>
            <a:graphicFrameLocks noChangeAspect="1"/>
          </p:cNvGraphicFramePr>
          <p:nvPr/>
        </p:nvGraphicFramePr>
        <p:xfrm>
          <a:off x="6516216" y="4440007"/>
          <a:ext cx="2376264" cy="936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3" name="Equation" r:id="rId11" imgW="23469600" imgH="10668000" progId="Equation.DSMT4">
                  <p:embed/>
                </p:oleObj>
              </mc:Choice>
              <mc:Fallback>
                <p:oleObj name="Equation" r:id="rId11" imgW="23469600" imgH="10668000" progId="Equation.DSMT4">
                  <p:embed/>
                  <p:pic>
                    <p:nvPicPr>
                      <p:cNvPr id="0" name="图片 9222"/>
                      <p:cNvPicPr>
                        <a:picLocks noChangeAspect="1"/>
                      </p:cNvPicPr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516216" y="4440007"/>
                        <a:ext cx="2376264" cy="93610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19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19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2119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19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19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19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2119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19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119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19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2119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19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119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1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211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1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986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8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198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8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119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1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211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1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119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1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211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1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6024" y="1844824"/>
            <a:ext cx="87484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想一想：</a:t>
            </a: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观察化简结果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它们有什么特点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自己可以再举例说明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5828" name="Object 4"/>
          <p:cNvGraphicFramePr>
            <a:graphicFrameLocks noChangeAspect="1"/>
          </p:cNvGraphicFramePr>
          <p:nvPr/>
        </p:nvGraphicFramePr>
        <p:xfrm>
          <a:off x="805284" y="621035"/>
          <a:ext cx="5422900" cy="1212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" name="Equation" r:id="rId1" imgW="45110400" imgH="10668000" progId="Equation.DSMT4">
                  <p:embed/>
                </p:oleObj>
              </mc:Choice>
              <mc:Fallback>
                <p:oleObj name="Equation" r:id="rId1" imgW="45110400" imgH="10668000" progId="Equation.DSMT4">
                  <p:embed/>
                  <p:pic>
                    <p:nvPicPr>
                      <p:cNvPr id="0" name="图片 10240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05284" y="621035"/>
                        <a:ext cx="5422900" cy="12128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3059832" y="803478"/>
          <a:ext cx="936104" cy="7533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" name="Equation" r:id="rId3" imgW="7010400" imgH="5486400" progId="Equation.DSMT4">
                  <p:embed/>
                </p:oleObj>
              </mc:Choice>
              <mc:Fallback>
                <p:oleObj name="Equation" r:id="rId3" imgW="7010400" imgH="5486400" progId="Equation.DSMT4">
                  <p:embed/>
                  <p:pic>
                    <p:nvPicPr>
                      <p:cNvPr id="0" name="图片 10241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59832" y="803478"/>
                        <a:ext cx="936104" cy="75331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6"/>
          <p:cNvGraphicFramePr>
            <a:graphicFrameLocks noChangeAspect="1"/>
          </p:cNvGraphicFramePr>
          <p:nvPr/>
        </p:nvGraphicFramePr>
        <p:xfrm>
          <a:off x="6300192" y="692696"/>
          <a:ext cx="504056" cy="1008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Equation" r:id="rId5" imgW="6096000" imgH="10363200" progId="Equation.DSMT4">
                  <p:embed/>
                </p:oleObj>
              </mc:Choice>
              <mc:Fallback>
                <p:oleObj name="Equation" r:id="rId5" imgW="6096000" imgH="10363200" progId="Equation.DSMT4">
                  <p:embed/>
                  <p:pic>
                    <p:nvPicPr>
                      <p:cNvPr id="0" name="图片 10242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300192" y="692696"/>
                        <a:ext cx="504056" cy="100811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圆角矩形 10"/>
          <p:cNvSpPr/>
          <p:nvPr/>
        </p:nvSpPr>
        <p:spPr>
          <a:xfrm>
            <a:off x="179512" y="3887177"/>
            <a:ext cx="8748464" cy="2281476"/>
          </a:xfrm>
          <a:prstGeom prst="roundRect">
            <a:avLst/>
          </a:prstGeom>
          <a:ln w="762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</a:rPr>
              <a:t>归纳总结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:</a:t>
            </a:r>
            <a:r>
              <a:rPr lang="zh-CN" altLang="zh-CN" sz="3200" b="1" dirty="0" smtClean="0"/>
              <a:t>如果二次根式满足下列两个条件</a:t>
            </a:r>
            <a:r>
              <a:rPr lang="en-US" altLang="zh-CN" sz="3200" b="1" dirty="0" smtClean="0"/>
              <a:t>:</a:t>
            </a:r>
            <a:endParaRPr lang="en-US" altLang="zh-CN" sz="3200" b="1" dirty="0" smtClean="0"/>
          </a:p>
          <a:p>
            <a:r>
              <a:rPr lang="en-US" altLang="zh-CN" sz="3200" b="1" dirty="0" smtClean="0"/>
              <a:t>(1)</a:t>
            </a:r>
            <a:r>
              <a:rPr lang="zh-CN" altLang="zh-CN" sz="3200" b="1" dirty="0" smtClean="0"/>
              <a:t>被开方数中不含能开得尽方的因数或因式</a:t>
            </a:r>
            <a:r>
              <a:rPr lang="en-US" altLang="zh-CN" sz="3200" b="1" dirty="0" smtClean="0"/>
              <a:t>;</a:t>
            </a:r>
            <a:endParaRPr lang="en-US" altLang="zh-CN" sz="3200" b="1" dirty="0" smtClean="0"/>
          </a:p>
          <a:p>
            <a:r>
              <a:rPr lang="en-US" altLang="zh-CN" sz="3200" b="1" dirty="0" smtClean="0"/>
              <a:t>(2)</a:t>
            </a:r>
            <a:r>
              <a:rPr lang="zh-CN" altLang="zh-CN" sz="3200" b="1" dirty="0" smtClean="0"/>
              <a:t>被开方数中不含有分母</a:t>
            </a:r>
            <a:r>
              <a:rPr lang="en-US" altLang="zh-CN" sz="3200" b="1" dirty="0" smtClean="0"/>
              <a:t>.</a:t>
            </a:r>
            <a:r>
              <a:rPr lang="zh-CN" altLang="zh-CN" sz="3200" b="1" dirty="0" smtClean="0"/>
              <a:t>那么这样的二次根式</a:t>
            </a:r>
            <a:endParaRPr lang="en-US" altLang="zh-CN" sz="3200" b="1" dirty="0" smtClean="0"/>
          </a:p>
          <a:p>
            <a:r>
              <a:rPr lang="en-US" altLang="zh-CN" sz="3200" b="1" dirty="0" smtClean="0"/>
              <a:t>      </a:t>
            </a:r>
            <a:r>
              <a:rPr lang="zh-CN" altLang="zh-CN" sz="3200" b="1" dirty="0" smtClean="0"/>
              <a:t>叫做最简二次根式</a:t>
            </a:r>
            <a:r>
              <a:rPr lang="en-US" altLang="zh-CN" sz="3200" b="1" dirty="0" smtClean="0"/>
              <a:t>.</a:t>
            </a:r>
            <a:endParaRPr lang="zh-CN" altLang="zh-CN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8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8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14282" y="3995678"/>
            <a:ext cx="8568952" cy="2862322"/>
          </a:xfrm>
          <a:prstGeom prst="rect">
            <a:avLst/>
          </a:prstGeom>
          <a:noFill/>
          <a:ln w="76200"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③若被开方数是和或差的形式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则先把被开方数写成积的形式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再判断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若无法写成积或一个数的平方的形式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则为最简二次根式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如因为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                           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所以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不是最简二次根式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因为</a:t>
            </a:r>
            <a:endParaRPr lang="en-US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无法进行因式分解或变成一个数或因式的平方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所以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是最简二次根式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0034" y="3357562"/>
            <a:ext cx="6768752" cy="646331"/>
          </a:xfrm>
          <a:prstGeom prst="rect">
            <a:avLst/>
          </a:prstGeom>
          <a:noFill/>
          <a:ln w="76200"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②被开方数中不含有能开得尽方的因数或因式</a:t>
            </a:r>
            <a:r>
              <a:rPr lang="zh-CN" altLang="en-US" sz="2400" dirty="0" smtClean="0">
                <a:latin typeface="Times New Roman" pitchFamily="18" charset="0"/>
                <a:cs typeface="Times New Roman" pitchFamily="18" charset="0"/>
              </a:rPr>
              <a:t>；</a:t>
            </a:r>
            <a:endParaRPr lang="zh-CN" altLang="zh-CN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259632" y="332656"/>
            <a:ext cx="2016224" cy="584775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知识拓展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000108"/>
            <a:ext cx="9144000" cy="646331"/>
          </a:xfrm>
          <a:prstGeom prst="rect">
            <a:avLst/>
          </a:prstGeom>
          <a:noFill/>
          <a:ln w="76200"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 (1)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在二次根式的运算中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一般都要把最后结果化成最简二次根式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86373" name="Object 5"/>
          <p:cNvGraphicFramePr>
            <a:graphicFrameLocks noChangeAspect="1"/>
          </p:cNvGraphicFramePr>
          <p:nvPr/>
        </p:nvGraphicFramePr>
        <p:xfrm>
          <a:off x="357158" y="5572140"/>
          <a:ext cx="1512168" cy="576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5" name="Equation" r:id="rId1" imgW="14630400" imgH="6096000" progId="Equation.DSMT4">
                  <p:embed/>
                </p:oleObj>
              </mc:Choice>
              <mc:Fallback>
                <p:oleObj name="Equation" r:id="rId1" imgW="14630400" imgH="6096000" progId="Equation.DSMT4">
                  <p:embed/>
                  <p:pic>
                    <p:nvPicPr>
                      <p:cNvPr id="0" name="图片 1126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57158" y="5572140"/>
                        <a:ext cx="1512168" cy="57606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500034" y="2786058"/>
            <a:ext cx="5616624" cy="646331"/>
          </a:xfrm>
          <a:prstGeom prst="rect">
            <a:avLst/>
          </a:prstGeom>
          <a:noFill/>
          <a:ln w="76200"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①被开方数中不含有分母或小数</a:t>
            </a:r>
            <a:r>
              <a:rPr lang="zh-CN" altLang="en-US" sz="2400" dirty="0" smtClean="0">
                <a:latin typeface="Times New Roman" pitchFamily="18" charset="0"/>
                <a:cs typeface="Times New Roman" pitchFamily="18" charset="0"/>
              </a:rPr>
              <a:t>；</a:t>
            </a:r>
            <a:endParaRPr lang="zh-CN" altLang="zh-CN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96614" name="Object 6"/>
          <p:cNvGraphicFramePr>
            <a:graphicFrameLocks noChangeAspect="1"/>
          </p:cNvGraphicFramePr>
          <p:nvPr/>
        </p:nvGraphicFramePr>
        <p:xfrm>
          <a:off x="1428728" y="5143512"/>
          <a:ext cx="1872208" cy="576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" name="Equation" r:id="rId3" imgW="23469600" imgH="6096000" progId="Equation.DSMT4">
                  <p:embed/>
                </p:oleObj>
              </mc:Choice>
              <mc:Fallback>
                <p:oleObj name="Equation" r:id="rId3" imgW="23469600" imgH="6096000" progId="Equation.DSMT4">
                  <p:embed/>
                  <p:pic>
                    <p:nvPicPr>
                      <p:cNvPr id="0" name="图片 11265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28728" y="5143512"/>
                        <a:ext cx="1872208" cy="57606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3000" name="Object 8"/>
          <p:cNvGraphicFramePr>
            <a:graphicFrameLocks noChangeAspect="1"/>
          </p:cNvGraphicFramePr>
          <p:nvPr/>
        </p:nvGraphicFramePr>
        <p:xfrm>
          <a:off x="4214810" y="5072074"/>
          <a:ext cx="1093788" cy="57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" name="Equation" r:id="rId5" imgW="13716000" imgH="6096000" progId="Equation.DSMT4">
                  <p:embed/>
                </p:oleObj>
              </mc:Choice>
              <mc:Fallback>
                <p:oleObj name="Equation" r:id="rId5" imgW="13716000" imgH="6096000" progId="Equation.DSMT4">
                  <p:embed/>
                  <p:pic>
                    <p:nvPicPr>
                      <p:cNvPr id="0" name="图片 11266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14810" y="5072074"/>
                        <a:ext cx="1093788" cy="5762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3001" name="Object 9"/>
          <p:cNvGraphicFramePr>
            <a:graphicFrameLocks noChangeAspect="1"/>
          </p:cNvGraphicFramePr>
          <p:nvPr/>
        </p:nvGraphicFramePr>
        <p:xfrm>
          <a:off x="1142976" y="6072206"/>
          <a:ext cx="1511300" cy="576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" name="Equation" r:id="rId7" imgW="14630400" imgH="6096000" progId="Equation.DSMT4">
                  <p:embed/>
                </p:oleObj>
              </mc:Choice>
              <mc:Fallback>
                <p:oleObj name="Equation" r:id="rId7" imgW="14630400" imgH="6096000" progId="Equation.DSMT4">
                  <p:embed/>
                  <p:pic>
                    <p:nvPicPr>
                      <p:cNvPr id="0" name="图片 11267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42976" y="6072206"/>
                        <a:ext cx="1511300" cy="57626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214282" y="1643050"/>
            <a:ext cx="85011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en-US" sz="2400" dirty="0" smtClean="0">
                <a:latin typeface="Times New Roman" pitchFamily="18" charset="0"/>
                <a:cs typeface="Times New Roman" pitchFamily="18" charset="0"/>
              </a:rPr>
              <a:t>判断一个二次根式是不是最简二次根式，就要紧扣最简二次根式的特点：</a:t>
            </a:r>
            <a:endParaRPr lang="zh-CN" altLang="zh-CN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63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6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186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6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966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6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196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6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130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30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decel="100000" fill="hold"/>
                                        <p:tgtEl>
                                          <p:spTgt spid="2130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30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130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130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100000" fill="hold"/>
                                        <p:tgtEl>
                                          <p:spTgt spid="213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3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" grpId="0"/>
      <p:bldP spid="4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251520" y="359417"/>
            <a:ext cx="849694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例：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教材例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计算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(1)                   (2)                    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）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2033" name="Object 1"/>
          <p:cNvGraphicFramePr>
            <a:graphicFrameLocks noChangeAspect="1"/>
          </p:cNvGraphicFramePr>
          <p:nvPr/>
        </p:nvGraphicFramePr>
        <p:xfrm>
          <a:off x="1403648" y="1521470"/>
          <a:ext cx="660400" cy="1187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9" name="Equation" r:id="rId1" imgW="6096000" imgH="10972800" progId="Equation.DSMT4">
                  <p:embed/>
                </p:oleObj>
              </mc:Choice>
              <mc:Fallback>
                <p:oleObj name="Equation" r:id="rId1" imgW="6096000" imgH="10972800" progId="Equation.DSMT4">
                  <p:embed/>
                  <p:pic>
                    <p:nvPicPr>
                      <p:cNvPr id="0" name="图片 1228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403648" y="1521470"/>
                        <a:ext cx="660400" cy="1187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2034" name="Object 2"/>
          <p:cNvGraphicFramePr>
            <a:graphicFrameLocks noChangeAspect="1"/>
          </p:cNvGraphicFramePr>
          <p:nvPr/>
        </p:nvGraphicFramePr>
        <p:xfrm>
          <a:off x="3825428" y="1610816"/>
          <a:ext cx="890588" cy="954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0" name="Equation" r:id="rId3" imgW="8229600" imgH="10972800" progId="Equation.DSMT4">
                  <p:embed/>
                </p:oleObj>
              </mc:Choice>
              <mc:Fallback>
                <p:oleObj name="Equation" r:id="rId3" imgW="8229600" imgH="10972800" progId="Equation.DSMT4">
                  <p:embed/>
                  <p:pic>
                    <p:nvPicPr>
                      <p:cNvPr id="0" name="图片 12289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25428" y="1610816"/>
                        <a:ext cx="890588" cy="9540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9"/>
          <p:cNvGraphicFramePr>
            <a:graphicFrameLocks noChangeAspect="1"/>
          </p:cNvGraphicFramePr>
          <p:nvPr/>
        </p:nvGraphicFramePr>
        <p:xfrm>
          <a:off x="1285852" y="2714620"/>
          <a:ext cx="1071570" cy="3643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1" name="Equation" r:id="rId5" imgW="13411200" imgH="33223200" progId="Equation.DSMT4">
                  <p:embed/>
                </p:oleObj>
              </mc:Choice>
              <mc:Fallback>
                <p:oleObj name="Equation" r:id="rId5" imgW="13411200" imgH="33223200" progId="Equation.DSMT4">
                  <p:embed/>
                  <p:pic>
                    <p:nvPicPr>
                      <p:cNvPr id="0" name="图片 12290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85852" y="2714620"/>
                        <a:ext cx="1071570" cy="36433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0"/>
          <p:cNvGraphicFramePr>
            <a:graphicFrameLocks noChangeAspect="1"/>
          </p:cNvGraphicFramePr>
          <p:nvPr/>
        </p:nvGraphicFramePr>
        <p:xfrm>
          <a:off x="3071802" y="2643182"/>
          <a:ext cx="2880320" cy="3722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2" name="Equation" r:id="rId7" imgW="27432000" imgH="45110400" progId="Equation.DSMT4">
                  <p:embed/>
                </p:oleObj>
              </mc:Choice>
              <mc:Fallback>
                <p:oleObj name="Equation" r:id="rId7" imgW="27432000" imgH="45110400" progId="Equation.DSMT4">
                  <p:embed/>
                  <p:pic>
                    <p:nvPicPr>
                      <p:cNvPr id="0" name="图片 12291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071802" y="2643182"/>
                        <a:ext cx="2880320" cy="372278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9687" name="Object 7"/>
          <p:cNvGraphicFramePr>
            <a:graphicFrameLocks noChangeAspect="1"/>
          </p:cNvGraphicFramePr>
          <p:nvPr/>
        </p:nvGraphicFramePr>
        <p:xfrm>
          <a:off x="6572264" y="1500174"/>
          <a:ext cx="890588" cy="954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3" name="Equation" r:id="rId9" imgW="8229600" imgH="10972800" progId="Equation.DSMT4">
                  <p:embed/>
                </p:oleObj>
              </mc:Choice>
              <mc:Fallback>
                <p:oleObj name="Equation" r:id="rId9" imgW="8229600" imgH="10972800" progId="Equation.DSMT4">
                  <p:embed/>
                  <p:pic>
                    <p:nvPicPr>
                      <p:cNvPr id="0" name="图片 12292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572264" y="1500174"/>
                        <a:ext cx="890588" cy="95408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8"/>
          <p:cNvGraphicFramePr>
            <a:graphicFrameLocks noChangeAspect="1"/>
          </p:cNvGraphicFramePr>
          <p:nvPr/>
        </p:nvGraphicFramePr>
        <p:xfrm>
          <a:off x="6643702" y="2428868"/>
          <a:ext cx="2143125" cy="3570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4" name="Equation" r:id="rId11" imgW="20421600" imgH="43281600" progId="Equation.DSMT4">
                  <p:embed/>
                </p:oleObj>
              </mc:Choice>
              <mc:Fallback>
                <p:oleObj name="Equation" r:id="rId11" imgW="20421600" imgH="43281600" progId="Equation.DSMT4">
                  <p:embed/>
                  <p:pic>
                    <p:nvPicPr>
                      <p:cNvPr id="0" name="图片 12293"/>
                      <p:cNvPicPr>
                        <a:picLocks noChangeAspect="1"/>
                      </p:cNvPicPr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643702" y="2428868"/>
                        <a:ext cx="2143125" cy="35702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2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2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2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2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96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96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9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285720" y="785794"/>
            <a:ext cx="8496944" cy="4607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　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解题策略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2800" dirty="0" smtClean="0">
                <a:latin typeface="+mn-ea"/>
                <a:cs typeface="Times New Roman" pitchFamily="18" charset="0"/>
              </a:rPr>
              <a:t>化简二次根式的方法</a:t>
            </a:r>
            <a:r>
              <a:rPr lang="en-US" altLang="zh-CN" sz="2800" dirty="0" smtClean="0">
                <a:latin typeface="+mn-ea"/>
                <a:cs typeface="Times New Roman" pitchFamily="18" charset="0"/>
              </a:rPr>
              <a:t>:</a:t>
            </a:r>
            <a:endParaRPr lang="en-US" altLang="zh-CN" sz="2800" dirty="0" smtClean="0">
              <a:latin typeface="+mn-ea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+mn-ea"/>
                <a:cs typeface="Times New Roman" pitchFamily="18" charset="0"/>
              </a:rPr>
              <a:t>    </a:t>
            </a:r>
            <a:r>
              <a:rPr lang="zh-CN" altLang="zh-CN" sz="2800" dirty="0" smtClean="0">
                <a:latin typeface="+mn-ea"/>
                <a:cs typeface="Times New Roman" pitchFamily="18" charset="0"/>
              </a:rPr>
              <a:t>①把被开方数化为能开得尽方的因数</a:t>
            </a:r>
            <a:r>
              <a:rPr lang="en-US" altLang="zh-CN" sz="2800" dirty="0" smtClean="0">
                <a:latin typeface="+mn-ea"/>
                <a:cs typeface="Times New Roman" pitchFamily="18" charset="0"/>
              </a:rPr>
              <a:t>(</a:t>
            </a:r>
            <a:r>
              <a:rPr lang="zh-CN" altLang="zh-CN" sz="2800" dirty="0" smtClean="0">
                <a:latin typeface="+mn-ea"/>
                <a:cs typeface="Times New Roman" pitchFamily="18" charset="0"/>
              </a:rPr>
              <a:t>或因式</a:t>
            </a:r>
            <a:r>
              <a:rPr lang="en-US" altLang="zh-CN" sz="2800" dirty="0" smtClean="0">
                <a:latin typeface="+mn-ea"/>
                <a:cs typeface="Times New Roman" pitchFamily="18" charset="0"/>
              </a:rPr>
              <a:t>)</a:t>
            </a:r>
            <a:r>
              <a:rPr lang="zh-CN" altLang="zh-CN" sz="2800" dirty="0" smtClean="0">
                <a:latin typeface="+mn-ea"/>
                <a:cs typeface="Times New Roman" pitchFamily="18" charset="0"/>
              </a:rPr>
              <a:t>与其他因数</a:t>
            </a:r>
            <a:r>
              <a:rPr lang="en-US" altLang="zh-CN" sz="2800" dirty="0" smtClean="0">
                <a:latin typeface="+mn-ea"/>
                <a:cs typeface="Times New Roman" pitchFamily="18" charset="0"/>
              </a:rPr>
              <a:t>(</a:t>
            </a:r>
            <a:r>
              <a:rPr lang="zh-CN" altLang="zh-CN" sz="2800" dirty="0" smtClean="0">
                <a:latin typeface="+mn-ea"/>
                <a:cs typeface="Times New Roman" pitchFamily="18" charset="0"/>
              </a:rPr>
              <a:t>或因式</a:t>
            </a:r>
            <a:r>
              <a:rPr lang="en-US" altLang="zh-CN" sz="2800" dirty="0" smtClean="0">
                <a:latin typeface="+mn-ea"/>
                <a:cs typeface="Times New Roman" pitchFamily="18" charset="0"/>
              </a:rPr>
              <a:t>)</a:t>
            </a:r>
            <a:r>
              <a:rPr lang="zh-CN" altLang="zh-CN" sz="2800" dirty="0" smtClean="0">
                <a:latin typeface="+mn-ea"/>
                <a:cs typeface="Times New Roman" pitchFamily="18" charset="0"/>
              </a:rPr>
              <a:t>积的形式</a:t>
            </a:r>
            <a:r>
              <a:rPr lang="en-US" altLang="zh-CN" sz="2800" dirty="0" smtClean="0">
                <a:latin typeface="+mn-ea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+mn-ea"/>
                <a:cs typeface="Times New Roman" pitchFamily="18" charset="0"/>
              </a:rPr>
              <a:t>再开平方即可</a:t>
            </a:r>
            <a:r>
              <a:rPr lang="zh-CN" altLang="en-US" sz="2800" dirty="0" smtClean="0">
                <a:latin typeface="+mn-ea"/>
                <a:cs typeface="Times New Roman" pitchFamily="18" charset="0"/>
              </a:rPr>
              <a:t>；</a:t>
            </a:r>
            <a:endParaRPr lang="en-US" altLang="zh-CN" sz="2800" dirty="0" smtClean="0">
              <a:latin typeface="+mn-ea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+mn-ea"/>
                <a:cs typeface="Times New Roman" pitchFamily="18" charset="0"/>
              </a:rPr>
              <a:t>    </a:t>
            </a:r>
            <a:r>
              <a:rPr lang="zh-CN" altLang="zh-CN" sz="2800" dirty="0" smtClean="0">
                <a:latin typeface="+mn-ea"/>
                <a:cs typeface="Times New Roman" pitchFamily="18" charset="0"/>
              </a:rPr>
              <a:t>②被开方数是小数</a:t>
            </a:r>
            <a:r>
              <a:rPr lang="en-US" altLang="zh-CN" sz="2800" dirty="0" smtClean="0">
                <a:latin typeface="+mn-ea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+mn-ea"/>
                <a:cs typeface="Times New Roman" pitchFamily="18" charset="0"/>
              </a:rPr>
              <a:t>要化成分数</a:t>
            </a:r>
            <a:r>
              <a:rPr lang="en-US" altLang="zh-CN" sz="2800" dirty="0" smtClean="0">
                <a:latin typeface="+mn-ea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+mn-ea"/>
                <a:cs typeface="Times New Roman" pitchFamily="18" charset="0"/>
              </a:rPr>
              <a:t>可以利用分数的基本性质</a:t>
            </a:r>
            <a:r>
              <a:rPr lang="en-US" altLang="zh-CN" sz="2800" dirty="0" smtClean="0">
                <a:latin typeface="+mn-ea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+mn-ea"/>
                <a:cs typeface="Times New Roman" pitchFamily="18" charset="0"/>
              </a:rPr>
              <a:t>使得化简后被开方数不含分母</a:t>
            </a:r>
            <a:r>
              <a:rPr lang="zh-CN" altLang="en-US" sz="2800" dirty="0" smtClean="0">
                <a:latin typeface="+mn-ea"/>
                <a:cs typeface="Times New Roman" pitchFamily="18" charset="0"/>
              </a:rPr>
              <a:t>；</a:t>
            </a:r>
            <a:endParaRPr lang="en-US" altLang="zh-CN" sz="2800" dirty="0" smtClean="0">
              <a:latin typeface="+mn-ea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+mn-ea"/>
                <a:cs typeface="Times New Roman" pitchFamily="18" charset="0"/>
              </a:rPr>
              <a:t>    </a:t>
            </a:r>
            <a:r>
              <a:rPr lang="zh-CN" altLang="zh-CN" sz="2800" dirty="0" smtClean="0">
                <a:latin typeface="+mn-ea"/>
                <a:cs typeface="Times New Roman" pitchFamily="18" charset="0"/>
              </a:rPr>
              <a:t>③当被开方数是和</a:t>
            </a:r>
            <a:r>
              <a:rPr lang="en-US" altLang="zh-CN" sz="2800" dirty="0" smtClean="0">
                <a:latin typeface="+mn-ea"/>
                <a:cs typeface="Times New Roman" pitchFamily="18" charset="0"/>
              </a:rPr>
              <a:t>(</a:t>
            </a:r>
            <a:r>
              <a:rPr lang="zh-CN" altLang="zh-CN" sz="2800" dirty="0" smtClean="0">
                <a:latin typeface="+mn-ea"/>
                <a:cs typeface="Times New Roman" pitchFamily="18" charset="0"/>
              </a:rPr>
              <a:t>或差</a:t>
            </a:r>
            <a:r>
              <a:rPr lang="en-US" altLang="zh-CN" sz="2800" dirty="0" smtClean="0">
                <a:latin typeface="+mn-ea"/>
                <a:cs typeface="Times New Roman" pitchFamily="18" charset="0"/>
              </a:rPr>
              <a:t>)</a:t>
            </a:r>
            <a:r>
              <a:rPr lang="zh-CN" altLang="zh-CN" sz="2800" dirty="0" smtClean="0">
                <a:latin typeface="+mn-ea"/>
                <a:cs typeface="Times New Roman" pitchFamily="18" charset="0"/>
              </a:rPr>
              <a:t>的形式时</a:t>
            </a:r>
            <a:r>
              <a:rPr lang="en-US" altLang="zh-CN" sz="2800" dirty="0" smtClean="0">
                <a:latin typeface="+mn-ea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+mn-ea"/>
                <a:cs typeface="Times New Roman" pitchFamily="18" charset="0"/>
              </a:rPr>
              <a:t>要把被开方数写成一个数或分解因式</a:t>
            </a:r>
            <a:r>
              <a:rPr lang="en-US" altLang="zh-CN" sz="2800" dirty="0" smtClean="0">
                <a:latin typeface="+mn-ea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+mn-ea"/>
                <a:cs typeface="Times New Roman" pitchFamily="18" charset="0"/>
              </a:rPr>
              <a:t>再化简</a:t>
            </a:r>
            <a:r>
              <a:rPr lang="en-US" altLang="zh-CN" sz="2800" dirty="0" smtClean="0">
                <a:latin typeface="+mn-ea"/>
                <a:cs typeface="Times New Roman" pitchFamily="18" charset="0"/>
              </a:rPr>
              <a:t>.</a:t>
            </a:r>
            <a:endParaRPr lang="zh-CN" altLang="zh-CN" sz="2800" dirty="0">
              <a:latin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251520" y="359417"/>
            <a:ext cx="84969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例：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教材例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设长方形的面积为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相邻两边长分别为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a,b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已知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=2       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       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求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2033" name="Object 1"/>
          <p:cNvGraphicFramePr>
            <a:graphicFrameLocks noChangeAspect="1"/>
          </p:cNvGraphicFramePr>
          <p:nvPr/>
        </p:nvGraphicFramePr>
        <p:xfrm>
          <a:off x="4499992" y="1196752"/>
          <a:ext cx="576064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3" name="Equation" r:id="rId1" imgW="5486400" imgH="5486400" progId="Equation.DSMT4">
                  <p:embed/>
                </p:oleObj>
              </mc:Choice>
              <mc:Fallback>
                <p:oleObj name="Equation" r:id="rId1" imgW="5486400" imgH="5486400" progId="Equation.DSMT4">
                  <p:embed/>
                  <p:pic>
                    <p:nvPicPr>
                      <p:cNvPr id="0" name="图片 1331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499992" y="1196752"/>
                        <a:ext cx="576064" cy="7207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2034" name="Object 2"/>
          <p:cNvGraphicFramePr>
            <a:graphicFrameLocks noChangeAspect="1"/>
          </p:cNvGraphicFramePr>
          <p:nvPr/>
        </p:nvGraphicFramePr>
        <p:xfrm>
          <a:off x="5580112" y="1268761"/>
          <a:ext cx="826964" cy="6480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4" name="Equation" r:id="rId3" imgW="7010400" imgH="5486400" progId="Equation.DSMT4">
                  <p:embed/>
                </p:oleObj>
              </mc:Choice>
              <mc:Fallback>
                <p:oleObj name="Equation" r:id="rId3" imgW="7010400" imgH="5486400" progId="Equation.DSMT4">
                  <p:embed/>
                  <p:pic>
                    <p:nvPicPr>
                      <p:cNvPr id="0" name="图片 13313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580112" y="1268761"/>
                        <a:ext cx="826964" cy="64807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9"/>
          <p:cNvGraphicFramePr>
            <a:graphicFrameLocks noChangeAspect="1"/>
          </p:cNvGraphicFramePr>
          <p:nvPr/>
        </p:nvGraphicFramePr>
        <p:xfrm>
          <a:off x="395536" y="2276872"/>
          <a:ext cx="7704856" cy="8640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5" name="Equation" r:id="rId5" imgW="81686400" imgH="9448800" progId="Equation.DSMT4">
                  <p:embed/>
                </p:oleObj>
              </mc:Choice>
              <mc:Fallback>
                <p:oleObj name="Equation" r:id="rId5" imgW="81686400" imgH="9448800" progId="Equation.DSMT4">
                  <p:embed/>
                  <p:pic>
                    <p:nvPicPr>
                      <p:cNvPr id="0" name="图片 13314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5536" y="2276872"/>
                        <a:ext cx="7704856" cy="86409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0"/>
          <p:cNvGraphicFramePr>
            <a:graphicFrameLocks noChangeAspect="1"/>
          </p:cNvGraphicFramePr>
          <p:nvPr/>
        </p:nvGraphicFramePr>
        <p:xfrm>
          <a:off x="642910" y="3214686"/>
          <a:ext cx="6624654" cy="10678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6" name="Equation" r:id="rId7" imgW="66751200" imgH="10972800" progId="Equation.DSMT4">
                  <p:embed/>
                </p:oleObj>
              </mc:Choice>
              <mc:Fallback>
                <p:oleObj name="Equation" r:id="rId7" imgW="66751200" imgH="10972800" progId="Equation.DSMT4">
                  <p:embed/>
                  <p:pic>
                    <p:nvPicPr>
                      <p:cNvPr id="0" name="图片 13315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42910" y="3214686"/>
                        <a:ext cx="6624654" cy="106786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2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2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2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2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142844" y="1000108"/>
            <a:ext cx="8640960" cy="5107781"/>
          </a:xfrm>
          <a:prstGeom prst="roundRect">
            <a:avLst/>
          </a:prstGeom>
          <a:ln w="762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1.             (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≥0,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en-US" sz="2800" dirty="0" smtClean="0">
                <a:latin typeface="Times New Roman" pitchFamily="18" charset="0"/>
                <a:cs typeface="Times New Roman" pitchFamily="18" charset="0"/>
              </a:rPr>
              <a:t>＞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0),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即两个二次根式相除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把被开方数相除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根指数不变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 2.             (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≥0,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en-US" sz="2800" dirty="0" smtClean="0">
                <a:latin typeface="Times New Roman" pitchFamily="18" charset="0"/>
                <a:cs typeface="Times New Roman" pitchFamily="18" charset="0"/>
              </a:rPr>
              <a:t> ＞ 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0),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即商的算术平方根等于被除式的算术平方根除以除式的算术平方根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  3.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如果一个二次根式满足以下两个条件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:(1)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被开方数不含分母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;(2)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被开方数中不含能开得尽方的因数或因式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我们称这样的二次根式为最简二次根式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403648" y="261734"/>
            <a:ext cx="2088232" cy="646986"/>
          </a:xfrm>
          <a:prstGeom prst="roundRect">
            <a:avLst/>
          </a:prstGeom>
          <a:ln w="76200">
            <a:solidFill>
              <a:schemeClr val="bg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课堂小结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Object 1"/>
          <p:cNvGraphicFramePr>
            <a:graphicFrameLocks noChangeAspect="1"/>
          </p:cNvGraphicFramePr>
          <p:nvPr/>
        </p:nvGraphicFramePr>
        <p:xfrm>
          <a:off x="1294972" y="1144124"/>
          <a:ext cx="1095375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7" name="Equation" r:id="rId1" imgW="14325600" imgH="10972800" progId="Equation.DSMT4">
                  <p:embed/>
                </p:oleObj>
              </mc:Choice>
              <mc:Fallback>
                <p:oleObj name="Equation" r:id="rId1" imgW="14325600" imgH="10972800" progId="Equation.DSMT4">
                  <p:embed/>
                  <p:pic>
                    <p:nvPicPr>
                      <p:cNvPr id="0" name="图片 1433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294972" y="1144124"/>
                        <a:ext cx="1095375" cy="9398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9"/>
          <p:cNvGraphicFramePr>
            <a:graphicFrameLocks noChangeAspect="1"/>
          </p:cNvGraphicFramePr>
          <p:nvPr/>
        </p:nvGraphicFramePr>
        <p:xfrm>
          <a:off x="1222964" y="2512276"/>
          <a:ext cx="1008112" cy="8640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8" name="Equation" r:id="rId3" imgW="14325600" imgH="10972800" progId="Equation.DSMT4">
                  <p:embed/>
                </p:oleObj>
              </mc:Choice>
              <mc:Fallback>
                <p:oleObj name="Equation" r:id="rId3" imgW="14325600" imgH="10972800" progId="Equation.DSMT4">
                  <p:embed/>
                  <p:pic>
                    <p:nvPicPr>
                      <p:cNvPr id="0" name="图片 14337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22964" y="2512276"/>
                        <a:ext cx="1008112" cy="86409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动作按钮: 第一张 7">
            <a:hlinkClick r:id="" action="ppaction://hlinkshowjump?jump=firstslide" highlightClick="1"/>
          </p:cNvPr>
          <p:cNvSpPr/>
          <p:nvPr/>
        </p:nvSpPr>
        <p:spPr>
          <a:xfrm>
            <a:off x="7215206" y="6143644"/>
            <a:ext cx="571504" cy="5715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subSp spid="_x0000_s146433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subSp spid="_x0000_s146433"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subSp spid="_x0000_s146433"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">
                                            <p:subSp spid="_x0000_s146433"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subSp spid="_x0000_s146433"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85720" y="714356"/>
            <a:ext cx="8208912" cy="3371136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1.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下列计算正确的是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A.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                 B.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C.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                 D.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14312" y="1209701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endParaRPr lang="zh-CN" altLang="zh-CN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Object 3"/>
          <p:cNvGraphicFramePr>
            <a:graphicFrameLocks noChangeAspect="1"/>
          </p:cNvGraphicFramePr>
          <p:nvPr/>
        </p:nvGraphicFramePr>
        <p:xfrm>
          <a:off x="1500166" y="2000240"/>
          <a:ext cx="1555747" cy="8029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1" name="Equation" r:id="rId1" imgW="23774400" imgH="10972800" progId="Equation.DSMT4">
                  <p:embed/>
                </p:oleObj>
              </mc:Choice>
              <mc:Fallback>
                <p:oleObj name="Equation" r:id="rId1" imgW="23774400" imgH="10972800" progId="Equation.DSMT4">
                  <p:embed/>
                  <p:pic>
                    <p:nvPicPr>
                      <p:cNvPr id="0" name="图片 15360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500166" y="2000240"/>
                        <a:ext cx="1555747" cy="80291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4"/>
          <p:cNvGraphicFramePr>
            <a:graphicFrameLocks noChangeAspect="1"/>
          </p:cNvGraphicFramePr>
          <p:nvPr/>
        </p:nvGraphicFramePr>
        <p:xfrm>
          <a:off x="4857752" y="2000240"/>
          <a:ext cx="1357322" cy="7810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2" name="Equation" r:id="rId3" imgW="20726400" imgH="10668000" progId="Equation.DSMT4">
                  <p:embed/>
                </p:oleObj>
              </mc:Choice>
              <mc:Fallback>
                <p:oleObj name="Equation" r:id="rId3" imgW="20726400" imgH="10668000" progId="Equation.DSMT4">
                  <p:embed/>
                  <p:pic>
                    <p:nvPicPr>
                      <p:cNvPr id="0" name="图片 15361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57752" y="2000240"/>
                        <a:ext cx="1357322" cy="78108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5"/>
          <p:cNvGraphicFramePr>
            <a:graphicFrameLocks noChangeAspect="1"/>
          </p:cNvGraphicFramePr>
          <p:nvPr/>
        </p:nvGraphicFramePr>
        <p:xfrm>
          <a:off x="1428728" y="2928934"/>
          <a:ext cx="2062582" cy="8734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3" name="Equation" r:id="rId5" imgW="28956000" imgH="10972800" progId="Equation.DSMT4">
                  <p:embed/>
                </p:oleObj>
              </mc:Choice>
              <mc:Fallback>
                <p:oleObj name="Equation" r:id="rId5" imgW="28956000" imgH="10972800" progId="Equation.DSMT4">
                  <p:embed/>
                  <p:pic>
                    <p:nvPicPr>
                      <p:cNvPr id="0" name="图片 15362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28728" y="2928934"/>
                        <a:ext cx="2062582" cy="87343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6"/>
          <p:cNvGraphicFramePr>
            <a:graphicFrameLocks noChangeAspect="1"/>
          </p:cNvGraphicFramePr>
          <p:nvPr/>
        </p:nvGraphicFramePr>
        <p:xfrm>
          <a:off x="4786314" y="3000372"/>
          <a:ext cx="1857388" cy="8258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4" name="Equation" r:id="rId7" imgW="26822400" imgH="10668000" progId="Equation.DSMT4">
                  <p:embed/>
                </p:oleObj>
              </mc:Choice>
              <mc:Fallback>
                <p:oleObj name="Equation" r:id="rId7" imgW="26822400" imgH="10668000" progId="Equation.DSMT4">
                  <p:embed/>
                  <p:pic>
                    <p:nvPicPr>
                      <p:cNvPr id="0" name="图片 15363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786314" y="3000372"/>
                        <a:ext cx="1857388" cy="82585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9"/>
          <p:cNvGrpSpPr/>
          <p:nvPr/>
        </p:nvGrpSpPr>
        <p:grpSpPr bwMode="auto">
          <a:xfrm>
            <a:off x="5929354" y="142852"/>
            <a:ext cx="2928926" cy="928694"/>
            <a:chOff x="-205" y="0"/>
            <a:chExt cx="1838" cy="635"/>
          </a:xfrm>
        </p:grpSpPr>
        <p:pic>
          <p:nvPicPr>
            <p:cNvPr id="3" name="Picture 10" descr="1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Rectangle 2"/>
            <p:cNvSpPr txBox="1">
              <a:spLocks noChangeArrowheads="1"/>
            </p:cNvSpPr>
            <p:nvPr/>
          </p:nvSpPr>
          <p:spPr bwMode="auto">
            <a:xfrm>
              <a:off x="-205" y="0"/>
              <a:ext cx="1604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charset="0"/>
                <a:buNone/>
              </a:pPr>
              <a:r>
                <a:rPr lang="zh-CN" altLang="en-US" sz="3200" b="1" dirty="0" smtClean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 检测</a:t>
              </a:r>
              <a:r>
                <a:rPr lang="zh-CN" altLang="en-US" sz="3200" b="1" dirty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反馈</a:t>
              </a: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357158" y="4214818"/>
            <a:ext cx="8316416" cy="1873270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当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&lt;0,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b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&lt;0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时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虽然　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  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有意义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但是　</a:t>
            </a:r>
            <a:endParaRPr lang="en-US" altLang="zh-CN" sz="3200" dirty="0" smtClean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而不等于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      . </a:t>
            </a:r>
            <a:r>
              <a:rPr lang="zh-CN" altLang="en-US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因此                              故选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C.     </a:t>
            </a:r>
            <a:endParaRPr lang="zh-CN" altLang="zh-CN" sz="3200" dirty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graphicFrame>
        <p:nvGraphicFramePr>
          <p:cNvPr id="13" name="Object 7"/>
          <p:cNvGraphicFramePr>
            <a:graphicFrameLocks noChangeAspect="1"/>
          </p:cNvGraphicFramePr>
          <p:nvPr/>
        </p:nvGraphicFramePr>
        <p:xfrm>
          <a:off x="4764752" y="4286826"/>
          <a:ext cx="48895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5" name="Equation" r:id="rId10" imgW="6400800" imgH="10668000" progId="Equation.DSMT4">
                  <p:embed/>
                </p:oleObj>
              </mc:Choice>
              <mc:Fallback>
                <p:oleObj name="Equation" r:id="rId10" imgW="6400800" imgH="10668000" progId="Equation.DSMT4">
                  <p:embed/>
                  <p:pic>
                    <p:nvPicPr>
                      <p:cNvPr id="0" name="图片 15364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764752" y="4286826"/>
                        <a:ext cx="488950" cy="9144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8"/>
          <p:cNvGraphicFramePr>
            <a:graphicFrameLocks noChangeAspect="1"/>
          </p:cNvGraphicFramePr>
          <p:nvPr/>
        </p:nvGraphicFramePr>
        <p:xfrm>
          <a:off x="7341934" y="4358834"/>
          <a:ext cx="1152128" cy="936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6" name="Equation" r:id="rId12" imgW="16459200" imgH="10972800" progId="Equation.DSMT4">
                  <p:embed/>
                </p:oleObj>
              </mc:Choice>
              <mc:Fallback>
                <p:oleObj name="Equation" r:id="rId12" imgW="16459200" imgH="10972800" progId="Equation.DSMT4">
                  <p:embed/>
                  <p:pic>
                    <p:nvPicPr>
                      <p:cNvPr id="0" name="图片 15365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341934" y="4358834"/>
                        <a:ext cx="1152128" cy="93610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7401" name="Object 9"/>
          <p:cNvGraphicFramePr>
            <a:graphicFrameLocks noChangeAspect="1"/>
          </p:cNvGraphicFramePr>
          <p:nvPr/>
        </p:nvGraphicFramePr>
        <p:xfrm>
          <a:off x="2229366" y="5078914"/>
          <a:ext cx="648667" cy="792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7" name="Equation" r:id="rId14" imgW="6400800" imgH="10972800" progId="Equation.DSMT4">
                  <p:embed/>
                </p:oleObj>
              </mc:Choice>
              <mc:Fallback>
                <p:oleObj name="Equation" r:id="rId14" imgW="6400800" imgH="10972800" progId="Equation.DSMT4">
                  <p:embed/>
                  <p:pic>
                    <p:nvPicPr>
                      <p:cNvPr id="0" name="图片 15366"/>
                      <p:cNvPicPr>
                        <a:picLocks noChangeAspect="1"/>
                      </p:cNvPicPr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229366" y="5078914"/>
                        <a:ext cx="648667" cy="7920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7402" name="Object 10"/>
          <p:cNvGraphicFramePr>
            <a:graphicFrameLocks noChangeAspect="1"/>
          </p:cNvGraphicFramePr>
          <p:nvPr/>
        </p:nvGraphicFramePr>
        <p:xfrm>
          <a:off x="3929058" y="5214950"/>
          <a:ext cx="2998787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8" name="Equation" r:id="rId16" imgW="29565600" imgH="10972800" progId="Equation.DSMT4">
                  <p:embed/>
                </p:oleObj>
              </mc:Choice>
              <mc:Fallback>
                <p:oleObj name="Equation" r:id="rId16" imgW="29565600" imgH="10972800" progId="Equation.DSMT4">
                  <p:embed/>
                  <p:pic>
                    <p:nvPicPr>
                      <p:cNvPr id="0" name="图片 15367"/>
                      <p:cNvPicPr>
                        <a:picLocks noChangeAspect="1"/>
                      </p:cNvPicPr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929058" y="5214950"/>
                        <a:ext cx="2998787" cy="7921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874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7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187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7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874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7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187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7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51520" y="906534"/>
            <a:ext cx="8568952" cy="2450458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(2015·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淮安中考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下列式子为最简二次根式的是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A.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B.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C.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D.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4077072"/>
            <a:ext cx="8136904" cy="1873270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:                                           </a:t>
            </a:r>
            <a:r>
              <a:rPr lang="zh-CN" altLang="zh-CN" sz="3200" dirty="0" smtClean="0">
                <a:latin typeface="楷体_GB2312" pitchFamily="49" charset="-122"/>
                <a:ea typeface="楷体_GB2312" pitchFamily="49" charset="-122"/>
              </a:rPr>
              <a:t>均不是最简二次根式</a:t>
            </a:r>
            <a:r>
              <a:rPr lang="en-US" altLang="zh-CN" sz="3200" dirty="0" smtClean="0"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sz="3200" dirty="0" smtClean="0">
                <a:latin typeface="楷体_GB2312" pitchFamily="49" charset="-122"/>
                <a:ea typeface="楷体_GB2312" pitchFamily="49" charset="-122"/>
              </a:rPr>
              <a:t>故选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楷体_GB2312" pitchFamily="49" charset="-122"/>
                <a:ea typeface="楷体_GB2312" pitchFamily="49" charset="-122"/>
              </a:rPr>
              <a:t>.</a:t>
            </a:r>
            <a:endParaRPr lang="zh-CN" altLang="zh-CN" sz="3200" dirty="0">
              <a:latin typeface="楷体_GB2312" pitchFamily="49" charset="-122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79712" y="1844824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zh-CN" sz="32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Object 12"/>
          <p:cNvGraphicFramePr>
            <a:graphicFrameLocks noChangeAspect="1"/>
          </p:cNvGraphicFramePr>
          <p:nvPr/>
        </p:nvGraphicFramePr>
        <p:xfrm>
          <a:off x="2915816" y="2636912"/>
          <a:ext cx="733425" cy="611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5" name="Equation" r:id="rId1" imgW="5791200" imgH="5181600" progId="Equation.DSMT4">
                  <p:embed/>
                </p:oleObj>
              </mc:Choice>
              <mc:Fallback>
                <p:oleObj name="Equation" r:id="rId1" imgW="5791200" imgH="5181600" progId="Equation.DSMT4">
                  <p:embed/>
                  <p:pic>
                    <p:nvPicPr>
                      <p:cNvPr id="0" name="图片 1638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915816" y="2636912"/>
                        <a:ext cx="733425" cy="6111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3"/>
          <p:cNvGraphicFramePr>
            <a:graphicFrameLocks noChangeAspect="1"/>
          </p:cNvGraphicFramePr>
          <p:nvPr/>
        </p:nvGraphicFramePr>
        <p:xfrm>
          <a:off x="4499992" y="2564904"/>
          <a:ext cx="62173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6" name="Equation" r:id="rId3" imgW="5486400" imgH="5486400" progId="Equation.DSMT4">
                  <p:embed/>
                </p:oleObj>
              </mc:Choice>
              <mc:Fallback>
                <p:oleObj name="Equation" r:id="rId3" imgW="5486400" imgH="5486400" progId="Equation.DSMT4">
                  <p:embed/>
                  <p:pic>
                    <p:nvPicPr>
                      <p:cNvPr id="0" name="图片 16385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99992" y="2564904"/>
                        <a:ext cx="621730" cy="647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6"/>
          <p:cNvGraphicFramePr>
            <a:graphicFrameLocks noChangeAspect="1"/>
          </p:cNvGraphicFramePr>
          <p:nvPr/>
        </p:nvGraphicFramePr>
        <p:xfrm>
          <a:off x="1331640" y="2564904"/>
          <a:ext cx="6223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7" name="Equation" r:id="rId5" imgW="5486400" imgH="5486400" progId="Equation.DSMT4">
                  <p:embed/>
                </p:oleObj>
              </mc:Choice>
              <mc:Fallback>
                <p:oleObj name="Equation" r:id="rId5" imgW="5486400" imgH="5486400" progId="Equation.DSMT4">
                  <p:embed/>
                  <p:pic>
                    <p:nvPicPr>
                      <p:cNvPr id="0" name="图片 16386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31640" y="2564904"/>
                        <a:ext cx="622300" cy="647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9"/>
          <p:cNvGraphicFramePr>
            <a:graphicFrameLocks noChangeAspect="1"/>
          </p:cNvGraphicFramePr>
          <p:nvPr/>
        </p:nvGraphicFramePr>
        <p:xfrm>
          <a:off x="6084168" y="2276872"/>
          <a:ext cx="725488" cy="9725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8" name="Equation" r:id="rId7" imgW="6400800" imgH="10668000" progId="Equation.DSMT4">
                  <p:embed/>
                </p:oleObj>
              </mc:Choice>
              <mc:Fallback>
                <p:oleObj name="Equation" r:id="rId7" imgW="6400800" imgH="10668000" progId="Equation.DSMT4">
                  <p:embed/>
                  <p:pic>
                    <p:nvPicPr>
                      <p:cNvPr id="0" name="图片 16387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084168" y="2276872"/>
                        <a:ext cx="725488" cy="97251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21"/>
          <p:cNvGraphicFramePr>
            <a:graphicFrameLocks noChangeAspect="1"/>
          </p:cNvGraphicFramePr>
          <p:nvPr/>
        </p:nvGraphicFramePr>
        <p:xfrm>
          <a:off x="1628775" y="4221163"/>
          <a:ext cx="4232275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9" name="Equation" r:id="rId9" imgW="39928800" imgH="10668000" progId="Equation.DSMT4">
                  <p:embed/>
                </p:oleObj>
              </mc:Choice>
              <mc:Fallback>
                <p:oleObj name="Equation" r:id="rId9" imgW="39928800" imgH="10668000" progId="Equation.DSMT4">
                  <p:embed/>
                  <p:pic>
                    <p:nvPicPr>
                      <p:cNvPr id="0" name="图片 16388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628775" y="4221163"/>
                        <a:ext cx="4232275" cy="10080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323528" y="1157064"/>
            <a:ext cx="8568952" cy="1191816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计算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4       ÷2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的结果是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   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5536" y="3645024"/>
            <a:ext cx="8136904" cy="1100546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解析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    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Object 1"/>
          <p:cNvGraphicFramePr>
            <a:graphicFrameLocks noChangeAspect="1"/>
          </p:cNvGraphicFramePr>
          <p:nvPr/>
        </p:nvGraphicFramePr>
        <p:xfrm>
          <a:off x="3133229" y="1373088"/>
          <a:ext cx="574675" cy="936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09" name="Equation" r:id="rId1" imgW="6400800" imgH="10668000" progId="Equation.DSMT4">
                  <p:embed/>
                </p:oleObj>
              </mc:Choice>
              <mc:Fallback>
                <p:oleObj name="Equation" r:id="rId1" imgW="6400800" imgH="10668000" progId="Equation.DSMT4">
                  <p:embed/>
                  <p:pic>
                    <p:nvPicPr>
                      <p:cNvPr id="0" name="图片 1740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133229" y="1373088"/>
                        <a:ext cx="574675" cy="93610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2"/>
          <p:cNvGraphicFramePr>
            <a:graphicFrameLocks noChangeAspect="1"/>
          </p:cNvGraphicFramePr>
          <p:nvPr/>
        </p:nvGraphicFramePr>
        <p:xfrm>
          <a:off x="1536700" y="3716338"/>
          <a:ext cx="6864350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0" name="Equation" r:id="rId3" imgW="91744800" imgH="10668000" progId="Equation.DSMT4">
                  <p:embed/>
                </p:oleObj>
              </mc:Choice>
              <mc:Fallback>
                <p:oleObj name="Equation" r:id="rId3" imgW="91744800" imgH="10668000" progId="Equation.DSMT4">
                  <p:embed/>
                  <p:pic>
                    <p:nvPicPr>
                      <p:cNvPr id="0" name="图片 17409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36700" y="3716338"/>
                        <a:ext cx="6864350" cy="10080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5436096" y="1373088"/>
          <a:ext cx="1080120" cy="576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1" name="Equation" r:id="rId5" imgW="9144000" imgH="5181600" progId="Equation.DSMT4">
                  <p:embed/>
                </p:oleObj>
              </mc:Choice>
              <mc:Fallback>
                <p:oleObj name="Equation" r:id="rId5" imgW="9144000" imgH="5181600" progId="Equation.DSMT4">
                  <p:embed/>
                  <p:pic>
                    <p:nvPicPr>
                      <p:cNvPr id="0" name="图片 17410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436096" y="1373088"/>
                        <a:ext cx="1080120" cy="57606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1797125" y="1517104"/>
          <a:ext cx="686643" cy="6308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2" name="Equation" r:id="rId7" imgW="9144000" imgH="6096000" progId="Equation.DSMT4">
                  <p:embed/>
                </p:oleObj>
              </mc:Choice>
              <mc:Fallback>
                <p:oleObj name="Equation" r:id="rId7" imgW="9144000" imgH="6096000" progId="Equation.DSMT4">
                  <p:embed/>
                  <p:pic>
                    <p:nvPicPr>
                      <p:cNvPr id="0" name="图片 17411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797125" y="1517104"/>
                        <a:ext cx="686643" cy="63084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51520" y="2492896"/>
            <a:ext cx="806489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计算下面的式子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(1)          =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zh-CN" altLang="en-US" sz="3200" u="sng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=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zh-CN" altLang="en-US" sz="3200" u="sng" dirty="0" smtClean="0">
                <a:latin typeface="Times New Roman" pitchFamily="18" charset="0"/>
                <a:cs typeface="Times New Roman" pitchFamily="18" charset="0"/>
              </a:rPr>
              <a:t>；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(2)          =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zh-CN" altLang="en-US" sz="3200" u="sng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=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zh-CN" altLang="en-US" sz="3200" u="sng" dirty="0" smtClean="0">
                <a:latin typeface="Times New Roman" pitchFamily="18" charset="0"/>
                <a:cs typeface="Times New Roman" pitchFamily="18" charset="0"/>
              </a:rPr>
              <a:t>；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7504" y="1476073"/>
            <a:ext cx="88204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请同学们回忆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         (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≥0,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≥0)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是如何得到的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十二角星 10"/>
          <p:cNvSpPr/>
          <p:nvPr/>
        </p:nvSpPr>
        <p:spPr>
          <a:xfrm>
            <a:off x="1403648" y="44624"/>
            <a:ext cx="2657065" cy="1093768"/>
          </a:xfrm>
          <a:prstGeom prst="star12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想一想</a:t>
            </a:r>
            <a:endParaRPr lang="zh-CN" altLang="en-US" sz="3200" b="1" dirty="0">
              <a:solidFill>
                <a:schemeClr val="bg1"/>
              </a:solidFill>
              <a:latin typeface="Times New Roman" pitchFamily="18" charset="0"/>
              <a:ea typeface="隶书" pitchFamily="49" charset="-122"/>
              <a:cs typeface="Times New Roman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403648" y="3429000"/>
          <a:ext cx="760413" cy="936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Equation" r:id="rId1" imgW="7924800" imgH="10972800" progId="Equation.DSMT4">
                  <p:embed/>
                </p:oleObj>
              </mc:Choice>
              <mc:Fallback>
                <p:oleObj name="Equation" r:id="rId1" imgW="7924800" imgH="10972800" progId="Equation.DSMT4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403648" y="3429000"/>
                        <a:ext cx="760413" cy="93610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6130" name="Object 2"/>
          <p:cNvGraphicFramePr>
            <a:graphicFrameLocks noChangeAspect="1"/>
          </p:cNvGraphicFramePr>
          <p:nvPr/>
        </p:nvGraphicFramePr>
        <p:xfrm>
          <a:off x="2843808" y="1476073"/>
          <a:ext cx="1800200" cy="576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3" imgW="21031200" imgH="5486400" progId="Equation.DSMT4">
                  <p:embed/>
                </p:oleObj>
              </mc:Choice>
              <mc:Fallback>
                <p:oleObj name="Equation" r:id="rId3" imgW="21031200" imgH="5486400" progId="Equation.DSMT4">
                  <p:embed/>
                  <p:pic>
                    <p:nvPicPr>
                      <p:cNvPr id="0" name="图片 1025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43808" y="1476073"/>
                        <a:ext cx="1800200" cy="57606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6131" name="Object 3"/>
          <p:cNvGraphicFramePr>
            <a:graphicFrameLocks noChangeAspect="1"/>
          </p:cNvGraphicFramePr>
          <p:nvPr/>
        </p:nvGraphicFramePr>
        <p:xfrm>
          <a:off x="1403648" y="4580607"/>
          <a:ext cx="731837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Equation" r:id="rId5" imgW="7620000" imgH="10972800" progId="Equation.DSMT4">
                  <p:embed/>
                </p:oleObj>
              </mc:Choice>
              <mc:Fallback>
                <p:oleObj name="Equation" r:id="rId5" imgW="7620000" imgH="10972800" progId="Equation.DSMT4">
                  <p:embed/>
                  <p:pic>
                    <p:nvPicPr>
                      <p:cNvPr id="0" name="图片 1026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03648" y="4580607"/>
                        <a:ext cx="731837" cy="9366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6132" name="Object 4"/>
          <p:cNvGraphicFramePr>
            <a:graphicFrameLocks noChangeAspect="1"/>
          </p:cNvGraphicFramePr>
          <p:nvPr/>
        </p:nvGraphicFramePr>
        <p:xfrm>
          <a:off x="4315644" y="3429000"/>
          <a:ext cx="760412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Equation" r:id="rId7" imgW="7924800" imgH="10668000" progId="Equation.DSMT4">
                  <p:embed/>
                </p:oleObj>
              </mc:Choice>
              <mc:Fallback>
                <p:oleObj name="Equation" r:id="rId7" imgW="7924800" imgH="10668000" progId="Equation.DSMT4">
                  <p:embed/>
                  <p:pic>
                    <p:nvPicPr>
                      <p:cNvPr id="0" name="图片 1027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315644" y="3429000"/>
                        <a:ext cx="760412" cy="9112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6133" name="Object 5"/>
          <p:cNvGraphicFramePr>
            <a:graphicFrameLocks noChangeAspect="1"/>
          </p:cNvGraphicFramePr>
          <p:nvPr/>
        </p:nvGraphicFramePr>
        <p:xfrm>
          <a:off x="4330700" y="4606007"/>
          <a:ext cx="731838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Equation" r:id="rId9" imgW="7620000" imgH="10668000" progId="Equation.DSMT4">
                  <p:embed/>
                </p:oleObj>
              </mc:Choice>
              <mc:Fallback>
                <p:oleObj name="Equation" r:id="rId9" imgW="7620000" imgH="10668000" progId="Equation.DSMT4">
                  <p:embed/>
                  <p:pic>
                    <p:nvPicPr>
                      <p:cNvPr id="0" name="图片 1028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330700" y="4606007"/>
                        <a:ext cx="731838" cy="9112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6"/>
          <p:cNvGraphicFramePr>
            <a:graphicFrameLocks noChangeAspect="1"/>
          </p:cNvGraphicFramePr>
          <p:nvPr/>
        </p:nvGraphicFramePr>
        <p:xfrm>
          <a:off x="2915816" y="3356992"/>
          <a:ext cx="504056" cy="936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Equation" r:id="rId11" imgW="3657600" imgH="9448800" progId="Equation.DSMT4">
                  <p:embed/>
                </p:oleObj>
              </mc:Choice>
              <mc:Fallback>
                <p:oleObj name="Equation" r:id="rId11" imgW="3657600" imgH="9448800" progId="Equation.DSMT4">
                  <p:embed/>
                  <p:pic>
                    <p:nvPicPr>
                      <p:cNvPr id="0" name="图片 1029"/>
                      <p:cNvPicPr>
                        <a:picLocks noChangeAspect="1"/>
                      </p:cNvPicPr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915816" y="3356992"/>
                        <a:ext cx="504056" cy="93610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7"/>
          <p:cNvGraphicFramePr>
            <a:graphicFrameLocks noChangeAspect="1"/>
          </p:cNvGraphicFramePr>
          <p:nvPr/>
        </p:nvGraphicFramePr>
        <p:xfrm>
          <a:off x="5796508" y="3356992"/>
          <a:ext cx="503684" cy="935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Equation" r:id="rId13" imgW="3657600" imgH="9448800" progId="Equation.DSMT4">
                  <p:embed/>
                </p:oleObj>
              </mc:Choice>
              <mc:Fallback>
                <p:oleObj name="Equation" r:id="rId13" imgW="3657600" imgH="9448800" progId="Equation.DSMT4">
                  <p:embed/>
                  <p:pic>
                    <p:nvPicPr>
                      <p:cNvPr id="0" name="图片 1030"/>
                      <p:cNvPicPr>
                        <a:picLocks noChangeAspect="1"/>
                      </p:cNvPicPr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796508" y="3356992"/>
                        <a:ext cx="503684" cy="9350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8"/>
          <p:cNvGraphicFramePr>
            <a:graphicFrameLocks noChangeAspect="1"/>
          </p:cNvGraphicFramePr>
          <p:nvPr/>
        </p:nvGraphicFramePr>
        <p:xfrm>
          <a:off x="2915816" y="4366171"/>
          <a:ext cx="432048" cy="935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Equation" r:id="rId14" imgW="3657600" imgH="9448800" progId="Equation.DSMT4">
                  <p:embed/>
                </p:oleObj>
              </mc:Choice>
              <mc:Fallback>
                <p:oleObj name="Equation" r:id="rId14" imgW="3657600" imgH="9448800" progId="Equation.DSMT4">
                  <p:embed/>
                  <p:pic>
                    <p:nvPicPr>
                      <p:cNvPr id="0" name="图片 1031"/>
                      <p:cNvPicPr>
                        <a:picLocks noChangeAspect="1"/>
                      </p:cNvPicPr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915816" y="4366171"/>
                        <a:ext cx="432048" cy="9350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9"/>
          <p:cNvGraphicFramePr>
            <a:graphicFrameLocks noChangeAspect="1"/>
          </p:cNvGraphicFramePr>
          <p:nvPr/>
        </p:nvGraphicFramePr>
        <p:xfrm>
          <a:off x="5940524" y="4293096"/>
          <a:ext cx="503684" cy="93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Equation" r:id="rId16" imgW="3657600" imgH="9448800" progId="Equation.DSMT4">
                  <p:embed/>
                </p:oleObj>
              </mc:Choice>
              <mc:Fallback>
                <p:oleObj name="Equation" r:id="rId16" imgW="3657600" imgH="9448800" progId="Equation.DSMT4">
                  <p:embed/>
                  <p:pic>
                    <p:nvPicPr>
                      <p:cNvPr id="0" name="图片 1032"/>
                      <p:cNvPicPr>
                        <a:picLocks noChangeAspect="1"/>
                      </p:cNvPicPr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940524" y="4293096"/>
                        <a:ext cx="503684" cy="9350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6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6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6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76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6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6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6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176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6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76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6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176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6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1"/>
          <p:cNvGraphicFramePr>
            <a:graphicFrameLocks noChangeAspect="1"/>
          </p:cNvGraphicFramePr>
          <p:nvPr/>
        </p:nvGraphicFramePr>
        <p:xfrm>
          <a:off x="857224" y="642918"/>
          <a:ext cx="2684462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3" name="Equation" r:id="rId1" imgW="25298400" imgH="10972800" progId="Equation.DSMT4">
                  <p:embed/>
                </p:oleObj>
              </mc:Choice>
              <mc:Fallback>
                <p:oleObj name="Equation" r:id="rId1" imgW="25298400" imgH="10972800" progId="Equation.DSMT4">
                  <p:embed/>
                  <p:pic>
                    <p:nvPicPr>
                      <p:cNvPr id="0" name="图片 1843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57224" y="642918"/>
                        <a:ext cx="2684462" cy="10080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14"/>
          <p:cNvGraphicFramePr>
            <a:graphicFrameLocks noChangeAspect="1"/>
          </p:cNvGraphicFramePr>
          <p:nvPr/>
        </p:nvGraphicFramePr>
        <p:xfrm>
          <a:off x="3600450" y="708025"/>
          <a:ext cx="3475038" cy="93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4" name="Equation" r:id="rId3" imgW="29260800" imgH="10972800" progId="Equation.DSMT4">
                  <p:embed/>
                </p:oleObj>
              </mc:Choice>
              <mc:Fallback>
                <p:oleObj name="Equation" r:id="rId3" imgW="29260800" imgH="10972800" progId="Equation.DSMT4">
                  <p:embed/>
                  <p:pic>
                    <p:nvPicPr>
                      <p:cNvPr id="0" name="图片 18433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00450" y="708025"/>
                        <a:ext cx="3475038" cy="9350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5"/>
          <p:cNvGraphicFramePr>
            <a:graphicFrameLocks noChangeAspect="1"/>
          </p:cNvGraphicFramePr>
          <p:nvPr/>
        </p:nvGraphicFramePr>
        <p:xfrm>
          <a:off x="1867669" y="2219697"/>
          <a:ext cx="2200275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5" name="Equation" r:id="rId5" imgW="20726400" imgH="10972800" progId="Equation.DSMT4">
                  <p:embed/>
                </p:oleObj>
              </mc:Choice>
              <mc:Fallback>
                <p:oleObj name="Equation" r:id="rId5" imgW="20726400" imgH="10972800" progId="Equation.DSMT4">
                  <p:embed/>
                  <p:pic>
                    <p:nvPicPr>
                      <p:cNvPr id="0" name="图片 18434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67669" y="2219697"/>
                        <a:ext cx="2200275" cy="100806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6"/>
          <p:cNvGraphicFramePr>
            <a:graphicFrameLocks noChangeAspect="1"/>
          </p:cNvGraphicFramePr>
          <p:nvPr/>
        </p:nvGraphicFramePr>
        <p:xfrm>
          <a:off x="1801242" y="3748385"/>
          <a:ext cx="1779588" cy="1120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6" name="Equation" r:id="rId7" imgW="16764000" imgH="12192000" progId="Equation.DSMT4">
                  <p:embed/>
                </p:oleObj>
              </mc:Choice>
              <mc:Fallback>
                <p:oleObj name="Equation" r:id="rId7" imgW="16764000" imgH="12192000" progId="Equation.DSMT4">
                  <p:embed/>
                  <p:pic>
                    <p:nvPicPr>
                      <p:cNvPr id="0" name="图片 18435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801242" y="3748385"/>
                        <a:ext cx="1779588" cy="11207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7"/>
          <p:cNvGraphicFramePr>
            <a:graphicFrameLocks noChangeAspect="1"/>
          </p:cNvGraphicFramePr>
          <p:nvPr/>
        </p:nvGraphicFramePr>
        <p:xfrm>
          <a:off x="3597275" y="2292350"/>
          <a:ext cx="3862388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7" name="Equation" r:id="rId9" imgW="30175200" imgH="10972800" progId="Equation.DSMT4">
                  <p:embed/>
                </p:oleObj>
              </mc:Choice>
              <mc:Fallback>
                <p:oleObj name="Equation" r:id="rId9" imgW="30175200" imgH="10972800" progId="Equation.DSMT4">
                  <p:embed/>
                  <p:pic>
                    <p:nvPicPr>
                      <p:cNvPr id="0" name="图片 18436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597275" y="2292350"/>
                        <a:ext cx="3862388" cy="100806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8"/>
          <p:cNvGraphicFramePr>
            <a:graphicFrameLocks noChangeAspect="1"/>
          </p:cNvGraphicFramePr>
          <p:nvPr/>
        </p:nvGraphicFramePr>
        <p:xfrm>
          <a:off x="3692525" y="3748088"/>
          <a:ext cx="4278313" cy="1120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8" name="Equation" r:id="rId11" imgW="39319200" imgH="12192000" progId="Equation.DSMT4">
                  <p:embed/>
                </p:oleObj>
              </mc:Choice>
              <mc:Fallback>
                <p:oleObj name="Equation" r:id="rId11" imgW="39319200" imgH="12192000" progId="Equation.DSMT4">
                  <p:embed/>
                  <p:pic>
                    <p:nvPicPr>
                      <p:cNvPr id="0" name="图片 18437"/>
                      <p:cNvPicPr>
                        <a:picLocks noChangeAspect="1"/>
                      </p:cNvPicPr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692525" y="3748088"/>
                        <a:ext cx="4278313" cy="11207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19"/>
          <p:cNvGraphicFramePr>
            <a:graphicFrameLocks noChangeAspect="1"/>
          </p:cNvGraphicFramePr>
          <p:nvPr/>
        </p:nvGraphicFramePr>
        <p:xfrm>
          <a:off x="1833018" y="5172075"/>
          <a:ext cx="1651000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9" name="Equation" r:id="rId13" imgW="15544800" imgH="10972800" progId="Equation.DSMT4">
                  <p:embed/>
                </p:oleObj>
              </mc:Choice>
              <mc:Fallback>
                <p:oleObj name="Equation" r:id="rId13" imgW="15544800" imgH="10972800" progId="Equation.DSMT4">
                  <p:embed/>
                  <p:pic>
                    <p:nvPicPr>
                      <p:cNvPr id="0" name="图片 18438"/>
                      <p:cNvPicPr>
                        <a:picLocks noChangeAspect="1"/>
                      </p:cNvPicPr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833018" y="5172075"/>
                        <a:ext cx="1651000" cy="100806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20"/>
          <p:cNvGraphicFramePr>
            <a:graphicFrameLocks noChangeAspect="1"/>
          </p:cNvGraphicFramePr>
          <p:nvPr/>
        </p:nvGraphicFramePr>
        <p:xfrm>
          <a:off x="3649663" y="5213350"/>
          <a:ext cx="4725987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0" name="Equation" r:id="rId15" imgW="48158400" imgH="10972800" progId="Equation.DSMT4">
                  <p:embed/>
                </p:oleObj>
              </mc:Choice>
              <mc:Fallback>
                <p:oleObj name="Equation" r:id="rId15" imgW="48158400" imgH="10972800" progId="Equation.DSMT4">
                  <p:embed/>
                  <p:pic>
                    <p:nvPicPr>
                      <p:cNvPr id="0" name="图片 18439"/>
                      <p:cNvPicPr>
                        <a:picLocks noChangeAspect="1"/>
                      </p:cNvPicPr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649663" y="5213350"/>
                        <a:ext cx="4725987" cy="100806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2033" name="Object 1"/>
          <p:cNvGraphicFramePr>
            <a:graphicFrameLocks noChangeAspect="1"/>
          </p:cNvGraphicFramePr>
          <p:nvPr/>
        </p:nvGraphicFramePr>
        <p:xfrm>
          <a:off x="911225" y="404813"/>
          <a:ext cx="5246688" cy="1481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7" name="Equation" r:id="rId1" imgW="39928800" imgH="11277600" progId="Equation.DSMT4">
                  <p:embed/>
                </p:oleObj>
              </mc:Choice>
              <mc:Fallback>
                <p:oleObj name="Equation" r:id="rId1" imgW="39928800" imgH="11277600" progId="Equation.DSMT4">
                  <p:embed/>
                  <p:pic>
                    <p:nvPicPr>
                      <p:cNvPr id="0" name="图片 1945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11225" y="404813"/>
                        <a:ext cx="5246688" cy="14811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9"/>
          <p:cNvGraphicFramePr>
            <a:graphicFrameLocks noChangeAspect="1"/>
          </p:cNvGraphicFramePr>
          <p:nvPr/>
        </p:nvGraphicFramePr>
        <p:xfrm>
          <a:off x="1203325" y="2060575"/>
          <a:ext cx="5002213" cy="1296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8" name="Equation" r:id="rId3" imgW="40843200" imgH="12192000" progId="Equation.DSMT4">
                  <p:embed/>
                </p:oleObj>
              </mc:Choice>
              <mc:Fallback>
                <p:oleObj name="Equation" r:id="rId3" imgW="40843200" imgH="12192000" progId="Equation.DSMT4">
                  <p:embed/>
                  <p:pic>
                    <p:nvPicPr>
                      <p:cNvPr id="0" name="图片 19457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03325" y="2060575"/>
                        <a:ext cx="5002213" cy="12969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0"/>
          <p:cNvGraphicFramePr>
            <a:graphicFrameLocks noChangeAspect="1"/>
          </p:cNvGraphicFramePr>
          <p:nvPr/>
        </p:nvGraphicFramePr>
        <p:xfrm>
          <a:off x="1370013" y="5046663"/>
          <a:ext cx="5664200" cy="1262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9" name="Equation" r:id="rId5" imgW="51511200" imgH="10668000" progId="Equation.DSMT4">
                  <p:embed/>
                </p:oleObj>
              </mc:Choice>
              <mc:Fallback>
                <p:oleObj name="Equation" r:id="rId5" imgW="51511200" imgH="10668000" progId="Equation.DSMT4">
                  <p:embed/>
                  <p:pic>
                    <p:nvPicPr>
                      <p:cNvPr id="0" name="图片 19458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70013" y="5046663"/>
                        <a:ext cx="5664200" cy="12620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1734" name="Object 6"/>
          <p:cNvGraphicFramePr>
            <a:graphicFrameLocks noChangeAspect="1"/>
          </p:cNvGraphicFramePr>
          <p:nvPr/>
        </p:nvGraphicFramePr>
        <p:xfrm>
          <a:off x="2395538" y="3500438"/>
          <a:ext cx="2836862" cy="127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0" name="Equation" r:id="rId7" imgW="26212800" imgH="10668000" progId="Equation.DSMT4">
                  <p:embed/>
                </p:oleObj>
              </mc:Choice>
              <mc:Fallback>
                <p:oleObj name="Equation" r:id="rId7" imgW="26212800" imgH="10668000" progId="Equation.DSMT4">
                  <p:embed/>
                  <p:pic>
                    <p:nvPicPr>
                      <p:cNvPr id="0" name="图片 19459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395538" y="3500438"/>
                        <a:ext cx="2836862" cy="12763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2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2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2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17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17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1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2341" name="Object 5"/>
          <p:cNvGraphicFramePr>
            <a:graphicFrameLocks noChangeAspect="1"/>
          </p:cNvGraphicFramePr>
          <p:nvPr/>
        </p:nvGraphicFramePr>
        <p:xfrm>
          <a:off x="1420813" y="908050"/>
          <a:ext cx="2724150" cy="1223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1" name="Equation" r:id="rId1" imgW="23469600" imgH="10668000" progId="Equation.DSMT4">
                  <p:embed/>
                </p:oleObj>
              </mc:Choice>
              <mc:Fallback>
                <p:oleObj name="Equation" r:id="rId1" imgW="23469600" imgH="10668000" progId="Equation.DSMT4">
                  <p:embed/>
                  <p:pic>
                    <p:nvPicPr>
                      <p:cNvPr id="0" name="图片 20480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420813" y="908050"/>
                        <a:ext cx="2724150" cy="122396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6"/>
          <p:cNvGraphicFramePr>
            <a:graphicFrameLocks noChangeAspect="1"/>
          </p:cNvGraphicFramePr>
          <p:nvPr/>
        </p:nvGraphicFramePr>
        <p:xfrm>
          <a:off x="1150938" y="2781300"/>
          <a:ext cx="5889625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2" name="Equation" r:id="rId3" imgW="43586400" imgH="10668000" progId="Equation.DSMT4">
                  <p:embed/>
                </p:oleObj>
              </mc:Choice>
              <mc:Fallback>
                <p:oleObj name="Equation" r:id="rId3" imgW="43586400" imgH="10668000" progId="Equation.DSMT4">
                  <p:embed/>
                  <p:pic>
                    <p:nvPicPr>
                      <p:cNvPr id="0" name="图片 20481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50938" y="2781300"/>
                        <a:ext cx="5889625" cy="12954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动作按钮: 第一张 6">
            <a:hlinkClick r:id="" action="ppaction://hlinkshowjump?jump=firstslide" highlightClick="1"/>
          </p:cNvPr>
          <p:cNvSpPr/>
          <p:nvPr/>
        </p:nvSpPr>
        <p:spPr>
          <a:xfrm>
            <a:off x="7215206" y="6143644"/>
            <a:ext cx="571504" cy="5715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2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5108" name="Object 4"/>
          <p:cNvGraphicFramePr>
            <a:graphicFrameLocks noChangeAspect="1"/>
          </p:cNvGraphicFramePr>
          <p:nvPr/>
        </p:nvGraphicFramePr>
        <p:xfrm>
          <a:off x="683568" y="2132856"/>
          <a:ext cx="4213225" cy="38164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Equation" r:id="rId1" imgW="35052000" imgH="33528000" progId="Equation.DSMT4">
                  <p:embed/>
                </p:oleObj>
              </mc:Choice>
              <mc:Fallback>
                <p:oleObj name="Equation" r:id="rId1" imgW="35052000" imgH="33528000" progId="Equation.DSMT4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83568" y="2132856"/>
                        <a:ext cx="4213225" cy="381642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/>
          <p:nvPr/>
        </p:nvSpPr>
        <p:spPr>
          <a:xfrm>
            <a:off x="179512" y="695598"/>
            <a:ext cx="846043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计算下列各式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观察计算结果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，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你能发现什么规律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Group 4"/>
          <p:cNvGrpSpPr/>
          <p:nvPr/>
        </p:nvGrpSpPr>
        <p:grpSpPr bwMode="auto">
          <a:xfrm>
            <a:off x="6215105" y="196644"/>
            <a:ext cx="2857489" cy="1000108"/>
            <a:chOff x="45" y="0"/>
            <a:chExt cx="1664" cy="635"/>
          </a:xfrm>
        </p:grpSpPr>
        <p:pic>
          <p:nvPicPr>
            <p:cNvPr id="7" name="Picture 5" descr="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6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ctangle 2"/>
            <p:cNvSpPr txBox="1">
              <a:spLocks noChangeArrowheads="1"/>
            </p:cNvSpPr>
            <p:nvPr/>
          </p:nvSpPr>
          <p:spPr bwMode="auto">
            <a:xfrm>
              <a:off x="45" y="55"/>
              <a:ext cx="1497" cy="5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charset="0"/>
                <a:buNone/>
              </a:pPr>
              <a:r>
                <a:rPr lang="zh-CN" altLang="en-US" sz="3200" b="1" dirty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学 习 新 知</a:t>
              </a:r>
            </a:p>
          </p:txBody>
        </p:sp>
      </p:grpSp>
      <p:graphicFrame>
        <p:nvGraphicFramePr>
          <p:cNvPr id="3" name="Object 7"/>
          <p:cNvGraphicFramePr>
            <a:graphicFrameLocks noChangeAspect="1"/>
          </p:cNvGraphicFramePr>
          <p:nvPr/>
        </p:nvGraphicFramePr>
        <p:xfrm>
          <a:off x="2339752" y="2204864"/>
          <a:ext cx="549275" cy="1074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4" imgW="3657600" imgH="9448800" progId="Equation.DSMT4">
                  <p:embed/>
                </p:oleObj>
              </mc:Choice>
              <mc:Fallback>
                <p:oleObj name="Equation" r:id="rId4" imgW="3657600" imgH="9448800" progId="Equation.DSMT4">
                  <p:embed/>
                  <p:pic>
                    <p:nvPicPr>
                      <p:cNvPr id="0" name="图片 2049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339752" y="2204864"/>
                        <a:ext cx="549275" cy="10747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8"/>
          <p:cNvGraphicFramePr>
            <a:graphicFrameLocks noChangeAspect="1"/>
          </p:cNvGraphicFramePr>
          <p:nvPr/>
        </p:nvGraphicFramePr>
        <p:xfrm>
          <a:off x="4742805" y="2210247"/>
          <a:ext cx="549275" cy="1074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Equation" r:id="rId6" imgW="3657600" imgH="9448800" progId="Equation.DSMT4">
                  <p:embed/>
                </p:oleObj>
              </mc:Choice>
              <mc:Fallback>
                <p:oleObj name="Equation" r:id="rId6" imgW="3657600" imgH="9448800" progId="Equation.DSMT4">
                  <p:embed/>
                  <p:pic>
                    <p:nvPicPr>
                      <p:cNvPr id="0" name="图片 2050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742805" y="2210247"/>
                        <a:ext cx="549275" cy="10747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9"/>
          <p:cNvGraphicFramePr>
            <a:graphicFrameLocks noChangeAspect="1"/>
          </p:cNvGraphicFramePr>
          <p:nvPr/>
        </p:nvGraphicFramePr>
        <p:xfrm>
          <a:off x="2654573" y="3434383"/>
          <a:ext cx="549275" cy="1074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Equation" r:id="rId8" imgW="3657600" imgH="9448800" progId="Equation.DSMT4">
                  <p:embed/>
                </p:oleObj>
              </mc:Choice>
              <mc:Fallback>
                <p:oleObj name="Equation" r:id="rId8" imgW="3657600" imgH="9448800" progId="Equation.DSMT4">
                  <p:embed/>
                  <p:pic>
                    <p:nvPicPr>
                      <p:cNvPr id="0" name="图片 2051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654573" y="3434383"/>
                        <a:ext cx="549275" cy="10747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10"/>
          <p:cNvGraphicFramePr>
            <a:graphicFrameLocks noChangeAspect="1"/>
          </p:cNvGraphicFramePr>
          <p:nvPr/>
        </p:nvGraphicFramePr>
        <p:xfrm>
          <a:off x="4886821" y="3506391"/>
          <a:ext cx="549275" cy="1074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Equation" r:id="rId10" imgW="3657600" imgH="9448800" progId="Equation.DSMT4">
                  <p:embed/>
                </p:oleObj>
              </mc:Choice>
              <mc:Fallback>
                <p:oleObj name="Equation" r:id="rId10" imgW="3657600" imgH="9448800" progId="Equation.DSMT4">
                  <p:embed/>
                  <p:pic>
                    <p:nvPicPr>
                      <p:cNvPr id="0" name="图片 2052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886821" y="3506391"/>
                        <a:ext cx="549275" cy="10747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1"/>
          <p:cNvGraphicFramePr>
            <a:graphicFrameLocks noChangeAspect="1"/>
          </p:cNvGraphicFramePr>
          <p:nvPr/>
        </p:nvGraphicFramePr>
        <p:xfrm>
          <a:off x="2699792" y="4730527"/>
          <a:ext cx="549275" cy="1074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Equation" r:id="rId12" imgW="3657600" imgH="9448800" progId="Equation.DSMT4">
                  <p:embed/>
                </p:oleObj>
              </mc:Choice>
              <mc:Fallback>
                <p:oleObj name="Equation" r:id="rId12" imgW="3657600" imgH="9448800" progId="Equation.DSMT4">
                  <p:embed/>
                  <p:pic>
                    <p:nvPicPr>
                      <p:cNvPr id="0" name="图片 2053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699792" y="4730527"/>
                        <a:ext cx="549275" cy="10747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12"/>
          <p:cNvGraphicFramePr>
            <a:graphicFrameLocks noChangeAspect="1"/>
          </p:cNvGraphicFramePr>
          <p:nvPr/>
        </p:nvGraphicFramePr>
        <p:xfrm>
          <a:off x="4932040" y="4725144"/>
          <a:ext cx="549275" cy="1074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Equation" r:id="rId14" imgW="3657600" imgH="9448800" progId="Equation.DSMT4">
                  <p:embed/>
                </p:oleObj>
              </mc:Choice>
              <mc:Fallback>
                <p:oleObj name="Equation" r:id="rId14" imgW="3657600" imgH="9448800" progId="Equation.DSMT4">
                  <p:embed/>
                  <p:pic>
                    <p:nvPicPr>
                      <p:cNvPr id="0" name="图片 2054"/>
                      <p:cNvPicPr>
                        <a:picLocks noChangeAspect="1"/>
                      </p:cNvPicPr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932040" y="4725144"/>
                        <a:ext cx="549275" cy="10747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5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5108" name="Object 4"/>
          <p:cNvGraphicFramePr>
            <a:graphicFrameLocks noChangeAspect="1"/>
          </p:cNvGraphicFramePr>
          <p:nvPr/>
        </p:nvGraphicFramePr>
        <p:xfrm>
          <a:off x="471685" y="2613273"/>
          <a:ext cx="8132763" cy="124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Equation" r:id="rId1" imgW="67665600" imgH="10972800" progId="Equation.DSMT4">
                  <p:embed/>
                </p:oleObj>
              </mc:Choice>
              <mc:Fallback>
                <p:oleObj name="Equation" r:id="rId1" imgW="67665600" imgH="10972800" progId="Equation.DSMT4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71685" y="2613273"/>
                        <a:ext cx="8132763" cy="12477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/>
          <p:nvPr/>
        </p:nvSpPr>
        <p:spPr>
          <a:xfrm>
            <a:off x="1115616" y="1044025"/>
            <a:ext cx="65527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参考上面的结果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用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“&gt;”“&lt;”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或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“=”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填空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187624" y="2829297"/>
            <a:ext cx="6041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</a:p>
        </p:txBody>
      </p:sp>
      <p:sp>
        <p:nvSpPr>
          <p:cNvPr id="18" name="矩形 17"/>
          <p:cNvSpPr/>
          <p:nvPr/>
        </p:nvSpPr>
        <p:spPr>
          <a:xfrm>
            <a:off x="4111824" y="2829297"/>
            <a:ext cx="6041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</a:p>
        </p:txBody>
      </p:sp>
      <p:sp>
        <p:nvSpPr>
          <p:cNvPr id="19" name="矩形 18"/>
          <p:cNvSpPr/>
          <p:nvPr/>
        </p:nvSpPr>
        <p:spPr>
          <a:xfrm>
            <a:off x="7208168" y="2901305"/>
            <a:ext cx="6041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5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6024" y="3140968"/>
            <a:ext cx="87484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spc="-150" dirty="0" smtClean="0">
                <a:latin typeface="Times New Roman" pitchFamily="18" charset="0"/>
                <a:cs typeface="Times New Roman" pitchFamily="18" charset="0"/>
              </a:rPr>
              <a:t>即两个二次根式相除</a:t>
            </a:r>
            <a:r>
              <a:rPr lang="en-US" altLang="zh-CN" sz="3200" spc="-15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spc="-150" dirty="0" smtClean="0">
                <a:latin typeface="Times New Roman" pitchFamily="18" charset="0"/>
                <a:cs typeface="Times New Roman" pitchFamily="18" charset="0"/>
              </a:rPr>
              <a:t>把被开方数相除</a:t>
            </a:r>
            <a:r>
              <a:rPr lang="en-US" altLang="zh-CN" sz="3200" spc="-15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spc="-150" dirty="0" smtClean="0">
                <a:latin typeface="Times New Roman" pitchFamily="18" charset="0"/>
                <a:cs typeface="Times New Roman" pitchFamily="18" charset="0"/>
              </a:rPr>
              <a:t>根指数不变</a:t>
            </a:r>
            <a:r>
              <a:rPr lang="en-US" altLang="zh-CN" sz="3200" spc="-15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spc="-15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60040" y="260648"/>
            <a:ext cx="83884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想一想：</a:t>
            </a: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二次根式的除法法则是什么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字母表达式是怎样的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5828" name="Object 4"/>
          <p:cNvGraphicFramePr>
            <a:graphicFrameLocks noChangeAspect="1"/>
          </p:cNvGraphicFramePr>
          <p:nvPr/>
        </p:nvGraphicFramePr>
        <p:xfrm>
          <a:off x="2212975" y="1628775"/>
          <a:ext cx="4543425" cy="124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Equation" r:id="rId1" imgW="37795200" imgH="10972800" progId="Equation.DSMT4">
                  <p:embed/>
                </p:oleObj>
              </mc:Choice>
              <mc:Fallback>
                <p:oleObj name="Equation" r:id="rId1" imgW="37795200" imgH="10972800" progId="Equation.DSMT4">
                  <p:embed/>
                  <p:pic>
                    <p:nvPicPr>
                      <p:cNvPr id="0" name="图片 409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212975" y="1628775"/>
                        <a:ext cx="4543425" cy="12477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1115616" y="4005064"/>
            <a:ext cx="64807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思考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a,b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的取值范围为什么不同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5536" y="4797152"/>
            <a:ext cx="78488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因为分母不能为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0,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所以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≠0.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&lt;0,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&lt;0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无意义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因此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≥0,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&gt;0.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6852" name="Object 4"/>
          <p:cNvGraphicFramePr>
            <a:graphicFrameLocks noChangeAspect="1"/>
          </p:cNvGraphicFramePr>
          <p:nvPr/>
        </p:nvGraphicFramePr>
        <p:xfrm>
          <a:off x="971600" y="5613424"/>
          <a:ext cx="1317625" cy="623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Equation" r:id="rId3" imgW="10972800" imgH="5486400" progId="Equation.DSMT4">
                  <p:embed/>
                </p:oleObj>
              </mc:Choice>
              <mc:Fallback>
                <p:oleObj name="Equation" r:id="rId3" imgW="10972800" imgH="5486400" progId="Equation.DSMT4">
                  <p:embed/>
                  <p:pic>
                    <p:nvPicPr>
                      <p:cNvPr id="0" name="图片 4097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71600" y="5613424"/>
                        <a:ext cx="1317625" cy="6238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8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8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5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68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68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6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5108" name="Object 4"/>
          <p:cNvGraphicFramePr>
            <a:graphicFrameLocks noChangeAspect="1"/>
          </p:cNvGraphicFramePr>
          <p:nvPr/>
        </p:nvGraphicFramePr>
        <p:xfrm>
          <a:off x="1177925" y="1268413"/>
          <a:ext cx="5113338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Equation" r:id="rId1" imgW="44805600" imgH="10972800" progId="Equation.DSMT4">
                  <p:embed/>
                </p:oleObj>
              </mc:Choice>
              <mc:Fallback>
                <p:oleObj name="Equation" r:id="rId1" imgW="44805600" imgH="10972800" progId="Equation.DSMT4">
                  <p:embed/>
                  <p:pic>
                    <p:nvPicPr>
                      <p:cNvPr id="0" name="图片 5120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77925" y="1268413"/>
                        <a:ext cx="5113338" cy="12954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/>
          <p:nvPr/>
        </p:nvSpPr>
        <p:spPr>
          <a:xfrm>
            <a:off x="1370684" y="539969"/>
            <a:ext cx="48575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例：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教材例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计算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Object 5"/>
          <p:cNvGraphicFramePr>
            <a:graphicFrameLocks noChangeAspect="1"/>
          </p:cNvGraphicFramePr>
          <p:nvPr/>
        </p:nvGraphicFramePr>
        <p:xfrm>
          <a:off x="1357290" y="2857496"/>
          <a:ext cx="5219707" cy="963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Equation" r:id="rId3" imgW="39014400" imgH="10972800" progId="Equation.DSMT4">
                  <p:embed/>
                </p:oleObj>
              </mc:Choice>
              <mc:Fallback>
                <p:oleObj name="Equation" r:id="rId3" imgW="39014400" imgH="10972800" progId="Equation.DSMT4">
                  <p:embed/>
                  <p:pic>
                    <p:nvPicPr>
                      <p:cNvPr id="0" name="图片 5121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57290" y="2857496"/>
                        <a:ext cx="5219707" cy="96331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6"/>
          <p:cNvGraphicFramePr>
            <a:graphicFrameLocks noChangeAspect="1"/>
          </p:cNvGraphicFramePr>
          <p:nvPr/>
        </p:nvGraphicFramePr>
        <p:xfrm>
          <a:off x="785786" y="4000504"/>
          <a:ext cx="7358114" cy="10825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Equation" r:id="rId5" imgW="68580000" imgH="10668000" progId="Equation.DSMT4">
                  <p:embed/>
                </p:oleObj>
              </mc:Choice>
              <mc:Fallback>
                <p:oleObj name="Equation" r:id="rId5" imgW="68580000" imgH="10668000" progId="Equation.DSMT4">
                  <p:embed/>
                  <p:pic>
                    <p:nvPicPr>
                      <p:cNvPr id="0" name="图片 5122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85786" y="4000504"/>
                        <a:ext cx="7358114" cy="108253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5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51520" y="4149080"/>
            <a:ext cx="8712968" cy="1754326"/>
          </a:xfrm>
          <a:prstGeom prst="rect">
            <a:avLst/>
          </a:prstGeom>
          <a:noFill/>
          <a:ln w="76200"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   (3)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当二次根式前面有系数时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可以类比单项式除以单项式的法则进行运算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即系数之商作为系数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被开方数之商作为被开方数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如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m      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÷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n     =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÷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)×(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÷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其中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≥0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,b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&gt;0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且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≠0.</a:t>
            </a:r>
            <a:endParaRPr lang="zh-CN" altLang="zh-CN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259632" y="332656"/>
            <a:ext cx="2016224" cy="584775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知识拓展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9512" y="1052736"/>
            <a:ext cx="8712968" cy="1200329"/>
          </a:xfrm>
          <a:prstGeom prst="rect">
            <a:avLst/>
          </a:prstGeom>
          <a:noFill/>
          <a:ln w="76200"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  (1)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当被除式的被开方数能被除式中的被开方数整除时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可直接利用二次根式除法法则计算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如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endParaRPr lang="zh-CN" altLang="zh-CN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86373" name="Object 5"/>
          <p:cNvGraphicFramePr>
            <a:graphicFrameLocks noChangeAspect="1"/>
          </p:cNvGraphicFramePr>
          <p:nvPr/>
        </p:nvGraphicFramePr>
        <p:xfrm>
          <a:off x="539552" y="5373216"/>
          <a:ext cx="504056" cy="4320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Equation" r:id="rId1" imgW="5791200" imgH="5486400" progId="Equation.DSMT4">
                  <p:embed/>
                </p:oleObj>
              </mc:Choice>
              <mc:Fallback>
                <p:oleObj name="Equation" r:id="rId1" imgW="5791200" imgH="5486400" progId="Equation.DSMT4">
                  <p:embed/>
                  <p:pic>
                    <p:nvPicPr>
                      <p:cNvPr id="0" name="图片 614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39552" y="5373216"/>
                        <a:ext cx="504056" cy="43204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179512" y="2348880"/>
            <a:ext cx="8712968" cy="1754326"/>
          </a:xfrm>
          <a:prstGeom prst="rect">
            <a:avLst/>
          </a:prstGeom>
          <a:noFill/>
          <a:ln w="76200"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/>
              <a:t>    (2)</a:t>
            </a:r>
            <a:r>
              <a:rPr lang="zh-CN" altLang="zh-CN" sz="2400" dirty="0" smtClean="0"/>
              <a:t>当被除式中的被开方数不能被除式中的被开方数整除时</a:t>
            </a:r>
            <a:r>
              <a:rPr lang="en-US" altLang="zh-CN" sz="2400" dirty="0" smtClean="0"/>
              <a:t>,</a:t>
            </a:r>
            <a:r>
              <a:rPr lang="zh-CN" altLang="zh-CN" sz="2400" dirty="0" smtClean="0"/>
              <a:t>或者被除式是整数而除式是二次根式时</a:t>
            </a:r>
            <a:r>
              <a:rPr lang="en-US" altLang="zh-CN" sz="2400" dirty="0" smtClean="0"/>
              <a:t>,</a:t>
            </a:r>
            <a:r>
              <a:rPr lang="zh-CN" altLang="zh-CN" sz="2400" dirty="0" smtClean="0"/>
              <a:t>可以利用分数的基本性质把分母中的根号化去</a:t>
            </a:r>
            <a:r>
              <a:rPr lang="en-US" altLang="zh-CN" sz="2400" dirty="0" smtClean="0"/>
              <a:t>.</a:t>
            </a:r>
            <a:r>
              <a:rPr lang="zh-CN" altLang="zh-CN" sz="2400" dirty="0" smtClean="0"/>
              <a:t>如</a:t>
            </a:r>
            <a:r>
              <a:rPr lang="en-US" altLang="zh-CN" sz="2400" dirty="0" smtClean="0"/>
              <a:t>                                                               .</a:t>
            </a:r>
            <a:endParaRPr lang="zh-CN" altLang="zh-CN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96613" name="Object 5"/>
          <p:cNvGraphicFramePr>
            <a:graphicFrameLocks noChangeAspect="1"/>
          </p:cNvGraphicFramePr>
          <p:nvPr/>
        </p:nvGraphicFramePr>
        <p:xfrm>
          <a:off x="4348163" y="1643063"/>
          <a:ext cx="23241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Equation" r:id="rId3" imgW="36271200" imgH="10668000" progId="Equation.DSMT4">
                  <p:embed/>
                </p:oleObj>
              </mc:Choice>
              <mc:Fallback>
                <p:oleObj name="Equation" r:id="rId3" imgW="36271200" imgH="10668000" progId="Equation.DSMT4">
                  <p:embed/>
                  <p:pic>
                    <p:nvPicPr>
                      <p:cNvPr id="0" name="图片 6145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48163" y="1643063"/>
                        <a:ext cx="2324100" cy="647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6614" name="Object 6"/>
          <p:cNvGraphicFramePr>
            <a:graphicFrameLocks noChangeAspect="1"/>
          </p:cNvGraphicFramePr>
          <p:nvPr/>
        </p:nvGraphicFramePr>
        <p:xfrm>
          <a:off x="3470275" y="3500438"/>
          <a:ext cx="4221163" cy="646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Equation" r:id="rId5" imgW="63093600" imgH="10972800" progId="Equation.DSMT4">
                  <p:embed/>
                </p:oleObj>
              </mc:Choice>
              <mc:Fallback>
                <p:oleObj name="Equation" r:id="rId5" imgW="63093600" imgH="10972800" progId="Equation.DSMT4">
                  <p:embed/>
                  <p:pic>
                    <p:nvPicPr>
                      <p:cNvPr id="0" name="图片 6146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470275" y="3500438"/>
                        <a:ext cx="4221163" cy="64611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6615" name="Object 7"/>
          <p:cNvGraphicFramePr>
            <a:graphicFrameLocks noChangeAspect="1"/>
          </p:cNvGraphicFramePr>
          <p:nvPr/>
        </p:nvGraphicFramePr>
        <p:xfrm>
          <a:off x="1403648" y="5445224"/>
          <a:ext cx="504056" cy="4320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Equation" r:id="rId7" imgW="5791200" imgH="5486400" progId="Equation.DSMT4">
                  <p:embed/>
                </p:oleObj>
              </mc:Choice>
              <mc:Fallback>
                <p:oleObj name="Equation" r:id="rId7" imgW="5791200" imgH="5486400" progId="Equation.DSMT4">
                  <p:embed/>
                  <p:pic>
                    <p:nvPicPr>
                      <p:cNvPr id="0" name="图片 6147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403648" y="5445224"/>
                        <a:ext cx="504056" cy="43204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6616" name="Object 8"/>
          <p:cNvGraphicFramePr>
            <a:graphicFrameLocks noChangeAspect="1"/>
          </p:cNvGraphicFramePr>
          <p:nvPr/>
        </p:nvGraphicFramePr>
        <p:xfrm>
          <a:off x="3275856" y="5445472"/>
          <a:ext cx="503238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Equation" r:id="rId9" imgW="5791200" imgH="5486400" progId="Equation.DSMT4">
                  <p:embed/>
                </p:oleObj>
              </mc:Choice>
              <mc:Fallback>
                <p:oleObj name="Equation" r:id="rId9" imgW="5791200" imgH="5486400" progId="Equation.DSMT4">
                  <p:embed/>
                  <p:pic>
                    <p:nvPicPr>
                      <p:cNvPr id="0" name="图片 614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75856" y="5445472"/>
                        <a:ext cx="503238" cy="4318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6617" name="Object 9"/>
          <p:cNvGraphicFramePr>
            <a:graphicFrameLocks noChangeAspect="1"/>
          </p:cNvGraphicFramePr>
          <p:nvPr/>
        </p:nvGraphicFramePr>
        <p:xfrm>
          <a:off x="4139952" y="5445472"/>
          <a:ext cx="504825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" name="Equation" r:id="rId10" imgW="5791200" imgH="5486400" progId="Equation.DSMT4">
                  <p:embed/>
                </p:oleObj>
              </mc:Choice>
              <mc:Fallback>
                <p:oleObj name="Equation" r:id="rId10" imgW="5791200" imgH="5486400" progId="Equation.DSMT4">
                  <p:embed/>
                  <p:pic>
                    <p:nvPicPr>
                      <p:cNvPr id="0" name="图片 6149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139952" y="5445472"/>
                        <a:ext cx="504825" cy="4318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66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6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96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6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66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6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96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6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63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6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186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6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966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6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196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6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966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6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decel="100000" fill="hold"/>
                                        <p:tgtEl>
                                          <p:spTgt spid="196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6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966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96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196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6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5108" name="Object 4"/>
          <p:cNvGraphicFramePr>
            <a:graphicFrameLocks noChangeAspect="1"/>
          </p:cNvGraphicFramePr>
          <p:nvPr/>
        </p:nvGraphicFramePr>
        <p:xfrm>
          <a:off x="755576" y="1916832"/>
          <a:ext cx="5495925" cy="381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Equation" r:id="rId1" imgW="45720000" imgH="33528000" progId="Equation.DSMT4">
                  <p:embed/>
                </p:oleObj>
              </mc:Choice>
              <mc:Fallback>
                <p:oleObj name="Equation" r:id="rId1" imgW="45720000" imgH="33528000" progId="Equation.DSMT4">
                  <p:embed/>
                  <p:pic>
                    <p:nvPicPr>
                      <p:cNvPr id="0" name="图片 716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55576" y="1916832"/>
                        <a:ext cx="5495925" cy="38163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/>
          <p:nvPr/>
        </p:nvSpPr>
        <p:spPr>
          <a:xfrm>
            <a:off x="1259632" y="836712"/>
            <a:ext cx="46805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商的算术平方根的性质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Object 7"/>
          <p:cNvGraphicFramePr>
            <a:graphicFrameLocks noChangeAspect="1"/>
          </p:cNvGraphicFramePr>
          <p:nvPr/>
        </p:nvGraphicFramePr>
        <p:xfrm>
          <a:off x="2411760" y="1916832"/>
          <a:ext cx="549275" cy="1074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Equation" r:id="rId3" imgW="3657600" imgH="9448800" progId="Equation.DSMT4">
                  <p:embed/>
                </p:oleObj>
              </mc:Choice>
              <mc:Fallback>
                <p:oleObj name="Equation" r:id="rId3" imgW="3657600" imgH="9448800" progId="Equation.DSMT4">
                  <p:embed/>
                  <p:pic>
                    <p:nvPicPr>
                      <p:cNvPr id="0" name="图片 7169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11760" y="1916832"/>
                        <a:ext cx="549275" cy="10747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8"/>
          <p:cNvGraphicFramePr>
            <a:graphicFrameLocks noChangeAspect="1"/>
          </p:cNvGraphicFramePr>
          <p:nvPr/>
        </p:nvGraphicFramePr>
        <p:xfrm>
          <a:off x="4841602" y="1916832"/>
          <a:ext cx="549275" cy="1074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Equation" r:id="rId5" imgW="3657600" imgH="9448800" progId="Equation.DSMT4">
                  <p:embed/>
                </p:oleObj>
              </mc:Choice>
              <mc:Fallback>
                <p:oleObj name="Equation" r:id="rId5" imgW="3657600" imgH="9448800" progId="Equation.DSMT4">
                  <p:embed/>
                  <p:pic>
                    <p:nvPicPr>
                      <p:cNvPr id="0" name="图片 7170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841602" y="1916832"/>
                        <a:ext cx="549275" cy="10747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9"/>
          <p:cNvGraphicFramePr>
            <a:graphicFrameLocks noChangeAspect="1"/>
          </p:cNvGraphicFramePr>
          <p:nvPr/>
        </p:nvGraphicFramePr>
        <p:xfrm>
          <a:off x="2699792" y="3290367"/>
          <a:ext cx="549275" cy="1074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Equation" r:id="rId7" imgW="3657600" imgH="9448800" progId="Equation.DSMT4">
                  <p:embed/>
                </p:oleObj>
              </mc:Choice>
              <mc:Fallback>
                <p:oleObj name="Equation" r:id="rId7" imgW="3657600" imgH="9448800" progId="Equation.DSMT4">
                  <p:embed/>
                  <p:pic>
                    <p:nvPicPr>
                      <p:cNvPr id="0" name="图片 7171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699792" y="3290367"/>
                        <a:ext cx="549275" cy="10747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10"/>
          <p:cNvGraphicFramePr>
            <a:graphicFrameLocks noChangeAspect="1"/>
          </p:cNvGraphicFramePr>
          <p:nvPr/>
        </p:nvGraphicFramePr>
        <p:xfrm>
          <a:off x="4985618" y="3290367"/>
          <a:ext cx="549275" cy="1074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Equation" r:id="rId9" imgW="3657600" imgH="9448800" progId="Equation.DSMT4">
                  <p:embed/>
                </p:oleObj>
              </mc:Choice>
              <mc:Fallback>
                <p:oleObj name="Equation" r:id="rId9" imgW="3657600" imgH="9448800" progId="Equation.DSMT4">
                  <p:embed/>
                  <p:pic>
                    <p:nvPicPr>
                      <p:cNvPr id="0" name="图片 7172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985618" y="3290367"/>
                        <a:ext cx="549275" cy="10747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1"/>
          <p:cNvGraphicFramePr>
            <a:graphicFrameLocks noChangeAspect="1"/>
          </p:cNvGraphicFramePr>
          <p:nvPr/>
        </p:nvGraphicFramePr>
        <p:xfrm>
          <a:off x="2798589" y="4586511"/>
          <a:ext cx="549275" cy="1074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" name="Equation" r:id="rId11" imgW="3657600" imgH="9448800" progId="Equation.DSMT4">
                  <p:embed/>
                </p:oleObj>
              </mc:Choice>
              <mc:Fallback>
                <p:oleObj name="Equation" r:id="rId11" imgW="3657600" imgH="9448800" progId="Equation.DSMT4">
                  <p:embed/>
                  <p:pic>
                    <p:nvPicPr>
                      <p:cNvPr id="0" name="图片 7173"/>
                      <p:cNvPicPr>
                        <a:picLocks noChangeAspect="1"/>
                      </p:cNvPicPr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798589" y="4586511"/>
                        <a:ext cx="549275" cy="10747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12"/>
          <p:cNvGraphicFramePr>
            <a:graphicFrameLocks noChangeAspect="1"/>
          </p:cNvGraphicFramePr>
          <p:nvPr/>
        </p:nvGraphicFramePr>
        <p:xfrm>
          <a:off x="5174853" y="4586510"/>
          <a:ext cx="549275" cy="1074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5" name="Equation" r:id="rId13" imgW="3657600" imgH="9448800" progId="Equation.DSMT4">
                  <p:embed/>
                </p:oleObj>
              </mc:Choice>
              <mc:Fallback>
                <p:oleObj name="Equation" r:id="rId13" imgW="3657600" imgH="9448800" progId="Equation.DSMT4">
                  <p:embed/>
                  <p:pic>
                    <p:nvPicPr>
                      <p:cNvPr id="0" name="图片 7174"/>
                      <p:cNvPicPr>
                        <a:picLocks noChangeAspect="1"/>
                      </p:cNvPicPr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174853" y="4586510"/>
                        <a:ext cx="549275" cy="10747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5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539552" y="4595644"/>
            <a:ext cx="77768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     (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≥0,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&gt;0),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即商的算术平方根等于被除式的算术平方根除以除式的算术平方根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5108" name="Object 4"/>
          <p:cNvGraphicFramePr>
            <a:graphicFrameLocks noChangeAspect="1"/>
          </p:cNvGraphicFramePr>
          <p:nvPr/>
        </p:nvGraphicFramePr>
        <p:xfrm>
          <a:off x="395536" y="1340768"/>
          <a:ext cx="8242300" cy="124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Equation" r:id="rId1" imgW="68580000" imgH="10972800" progId="Equation.DSMT4">
                  <p:embed/>
                </p:oleObj>
              </mc:Choice>
              <mc:Fallback>
                <p:oleObj name="Equation" r:id="rId1" imgW="68580000" imgH="10972800" progId="Equation.DSMT4">
                  <p:embed/>
                  <p:pic>
                    <p:nvPicPr>
                      <p:cNvPr id="0" name="图片 819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95536" y="1340768"/>
                        <a:ext cx="8242300" cy="12477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/>
          <p:nvPr/>
        </p:nvSpPr>
        <p:spPr>
          <a:xfrm>
            <a:off x="1115616" y="539969"/>
            <a:ext cx="65527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参考上面的结果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用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“&gt;”“&lt;”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或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“=”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填空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43608" y="1605161"/>
            <a:ext cx="6041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</a:p>
        </p:txBody>
      </p:sp>
      <p:sp>
        <p:nvSpPr>
          <p:cNvPr id="18" name="矩形 17"/>
          <p:cNvSpPr/>
          <p:nvPr/>
        </p:nvSpPr>
        <p:spPr>
          <a:xfrm>
            <a:off x="3967808" y="1605161"/>
            <a:ext cx="6041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</a:p>
        </p:txBody>
      </p:sp>
      <p:sp>
        <p:nvSpPr>
          <p:cNvPr id="19" name="矩形 18"/>
          <p:cNvSpPr/>
          <p:nvPr/>
        </p:nvSpPr>
        <p:spPr>
          <a:xfrm>
            <a:off x="7064152" y="1677169"/>
            <a:ext cx="6041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</a:p>
        </p:txBody>
      </p:sp>
      <p:sp>
        <p:nvSpPr>
          <p:cNvPr id="7" name="矩形 6"/>
          <p:cNvSpPr/>
          <p:nvPr/>
        </p:nvSpPr>
        <p:spPr>
          <a:xfrm>
            <a:off x="648072" y="3429000"/>
            <a:ext cx="71642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你认为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=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(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≥0,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&gt;0). 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9923" name="Object 3"/>
          <p:cNvGraphicFramePr>
            <a:graphicFrameLocks noChangeAspect="1"/>
          </p:cNvGraphicFramePr>
          <p:nvPr/>
        </p:nvGraphicFramePr>
        <p:xfrm>
          <a:off x="1857847" y="3068960"/>
          <a:ext cx="769937" cy="1212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Equation" r:id="rId3" imgW="6400800" imgH="10668000" progId="Equation.DSMT4">
                  <p:embed/>
                </p:oleObj>
              </mc:Choice>
              <mc:Fallback>
                <p:oleObj name="Equation" r:id="rId3" imgW="6400800" imgH="10668000" progId="Equation.DSMT4">
                  <p:embed/>
                  <p:pic>
                    <p:nvPicPr>
                      <p:cNvPr id="0" name="图片 8193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57847" y="3068960"/>
                        <a:ext cx="769937" cy="12128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9924" name="Object 4"/>
          <p:cNvGraphicFramePr>
            <a:graphicFrameLocks noChangeAspect="1"/>
          </p:cNvGraphicFramePr>
          <p:nvPr/>
        </p:nvGraphicFramePr>
        <p:xfrm>
          <a:off x="2987824" y="3045321"/>
          <a:ext cx="769937" cy="124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Equation" r:id="rId5" imgW="6400800" imgH="10972800" progId="Equation.DSMT4">
                  <p:embed/>
                </p:oleObj>
              </mc:Choice>
              <mc:Fallback>
                <p:oleObj name="Equation" r:id="rId5" imgW="6400800" imgH="10972800" progId="Equation.DSMT4">
                  <p:embed/>
                  <p:pic>
                    <p:nvPicPr>
                      <p:cNvPr id="0" name="图片 8194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87824" y="3045321"/>
                        <a:ext cx="769937" cy="12477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9925" name="Object 5"/>
          <p:cNvGraphicFramePr>
            <a:graphicFrameLocks noChangeAspect="1"/>
          </p:cNvGraphicFramePr>
          <p:nvPr/>
        </p:nvGraphicFramePr>
        <p:xfrm>
          <a:off x="714348" y="4500570"/>
          <a:ext cx="1063625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Equation" r:id="rId7" imgW="15544800" imgH="10972800" progId="Equation.DSMT4">
                  <p:embed/>
                </p:oleObj>
              </mc:Choice>
              <mc:Fallback>
                <p:oleObj name="Equation" r:id="rId7" imgW="15544800" imgH="10972800" progId="Equation.DSMT4">
                  <p:embed/>
                  <p:pic>
                    <p:nvPicPr>
                      <p:cNvPr id="0" name="图片 8195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14348" y="4500570"/>
                        <a:ext cx="1063625" cy="9366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5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99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99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9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99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99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09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99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099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09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17" grpId="0"/>
      <p:bldP spid="18" grpId="0"/>
      <p:bldP spid="19" grpId="0"/>
      <p:bldP spid="7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2170</Words>
  <Application>Kingsoft Office WPP</Application>
  <PresentationFormat>全屏显示(4:3)</PresentationFormat>
  <Paragraphs>131</Paragraphs>
  <Slides>22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默认设计模板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数学备课大师【全免费】</dc:title>
  <dc:creator>数学备课大师【全免费】</dc:creator>
  <dc:description>数学备课大师【全免费】</dc:description>
  <cp:lastModifiedBy>Administrator</cp:lastModifiedBy>
  <cp:revision>数学备课大师【全免费】</cp:revision>
  <dcterms:created xsi:type="dcterms:W3CDTF">2015-11-21T07:20:00Z</dcterms:created>
  <dcterms:modified xsi:type="dcterms:W3CDTF">2017-02-07T05:50:12Z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  <property fmtid="{64440492-4C8B-11D1-8B70-080036B11A03}" pid="4">
    <vt:lpwstr>数学备课大师【全免费】</vt:lpwstr>
  </property>
</Properties>
</file>