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3"/>
    <p:sldId id="283" r:id="rId4"/>
    <p:sldId id="278" r:id="rId5"/>
    <p:sldId id="306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24" r:id="rId14"/>
    <p:sldId id="269" r:id="rId15"/>
    <p:sldId id="270" r:id="rId16"/>
    <p:sldId id="296" r:id="rId17"/>
    <p:sldId id="319" r:id="rId18"/>
    <p:sldId id="314" r:id="rId19"/>
    <p:sldId id="341" r:id="rId20"/>
    <p:sldId id="342" r:id="rId21"/>
    <p:sldId id="322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1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28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3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3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8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40.wmf"/><Relationship Id="rId2" Type="http://schemas.openxmlformats.org/officeDocument/2006/relationships/oleObject" Target="../embeddings/oleObject41.bin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47.bin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3" Type="http://schemas.openxmlformats.org/officeDocument/2006/relationships/oleObject" Target="../embeddings/oleObject43.bin"/><Relationship Id="rId22" Type="http://schemas.openxmlformats.org/officeDocument/2006/relationships/vmlDrawing" Target="../drawings/vmlDrawing13.v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1.wav"/><Relationship Id="rId2" Type="http://schemas.openxmlformats.org/officeDocument/2006/relationships/image" Target="../media/image41.wmf"/><Relationship Id="rId19" Type="http://schemas.openxmlformats.org/officeDocument/2006/relationships/oleObject" Target="../embeddings/oleObject55.bin"/><Relationship Id="rId18" Type="http://schemas.openxmlformats.org/officeDocument/2006/relationships/oleObject" Target="../embeddings/oleObject54.bin"/><Relationship Id="rId17" Type="http://schemas.openxmlformats.org/officeDocument/2006/relationships/image" Target="../media/image45.wmf"/><Relationship Id="rId16" Type="http://schemas.openxmlformats.org/officeDocument/2006/relationships/oleObject" Target="../embeddings/oleObject53.bin"/><Relationship Id="rId15" Type="http://schemas.openxmlformats.org/officeDocument/2006/relationships/oleObject" Target="../embeddings/oleObject52.bin"/><Relationship Id="rId14" Type="http://schemas.openxmlformats.org/officeDocument/2006/relationships/oleObject" Target="../embeddings/oleObject51.bin"/><Relationship Id="rId13" Type="http://schemas.openxmlformats.org/officeDocument/2006/relationships/image" Target="../media/image44.wmf"/><Relationship Id="rId12" Type="http://schemas.openxmlformats.org/officeDocument/2006/relationships/oleObject" Target="../embeddings/oleObject50.bin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42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49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46.wmf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56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5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52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6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53.wmf"/><Relationship Id="rId10" Type="http://schemas.openxmlformats.org/officeDocument/2006/relationships/vmlDrawing" Target="../drawings/vmlDrawing16.vml"/><Relationship Id="rId1" Type="http://schemas.openxmlformats.org/officeDocument/2006/relationships/oleObject" Target="../embeddings/oleObject63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1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70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68.bin"/><Relationship Id="rId2" Type="http://schemas.openxmlformats.org/officeDocument/2006/relationships/image" Target="../media/image57.wmf"/><Relationship Id="rId14" Type="http://schemas.openxmlformats.org/officeDocument/2006/relationships/vmlDrawing" Target="../drawings/vmlDrawing17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62.wmf"/><Relationship Id="rId11" Type="http://schemas.openxmlformats.org/officeDocument/2006/relationships/oleObject" Target="../embeddings/oleObject72.bin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67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4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63.wmf"/><Relationship Id="rId1" Type="http://schemas.openxmlformats.org/officeDocument/2006/relationships/oleObject" Target="../embeddings/oleObject73.bin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6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20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6.wmf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0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4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8032" y="2577108"/>
            <a:ext cx="8532440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16.2 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二次根式的乘除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35941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             (2)          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755576" y="1268413"/>
          <a:ext cx="19224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14630400" imgH="5486400" progId="Equation.DSMT4">
                  <p:embed/>
                </p:oleObj>
              </mc:Choice>
              <mc:Fallback>
                <p:oleObj name="Equation" r:id="rId1" imgW="14630400" imgH="5486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5576" y="1268413"/>
                        <a:ext cx="1922462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3563888" y="1268760"/>
          <a:ext cx="1944216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17983200" imgH="5486400" progId="Equation.DSMT4">
                  <p:embed/>
                </p:oleObj>
              </mc:Choice>
              <mc:Fallback>
                <p:oleObj name="Equation" r:id="rId3" imgW="17983200" imgH="5486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3888" y="1268760"/>
                        <a:ext cx="1944216" cy="655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571472" y="2428868"/>
          <a:ext cx="7334272" cy="750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70408800" imgH="6096000" progId="Equation.DSMT4">
                  <p:embed/>
                </p:oleObj>
              </mc:Choice>
              <mc:Fallback>
                <p:oleObj name="Equation" r:id="rId5" imgW="70408800" imgH="60960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472" y="2428868"/>
                        <a:ext cx="7334272" cy="75088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585788" y="3500438"/>
          <a:ext cx="75342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7" imgW="83515200" imgH="6096000" progId="Equation.DSMT4">
                  <p:embed/>
                </p:oleObj>
              </mc:Choice>
              <mc:Fallback>
                <p:oleObj name="Equation" r:id="rId7" imgW="83515200" imgH="60960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788" y="3500438"/>
                        <a:ext cx="7534275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4" name="Object 6"/>
          <p:cNvGraphicFramePr>
            <a:graphicFrameLocks noChangeAspect="1"/>
          </p:cNvGraphicFramePr>
          <p:nvPr/>
        </p:nvGraphicFramePr>
        <p:xfrm>
          <a:off x="6643702" y="1071546"/>
          <a:ext cx="1555676" cy="1002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9" imgW="18288000" imgH="10668000" progId="Equation.DSMT4">
                  <p:embed/>
                </p:oleObj>
              </mc:Choice>
              <mc:Fallback>
                <p:oleObj name="Equation" r:id="rId9" imgW="18288000" imgH="106680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43702" y="1071546"/>
                        <a:ext cx="1555676" cy="10025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571472" y="4500570"/>
          <a:ext cx="7358114" cy="1003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11" imgW="72542400" imgH="10668000" progId="Equation.DSMT4">
                  <p:embed/>
                </p:oleObj>
              </mc:Choice>
              <mc:Fallback>
                <p:oleObj name="Equation" r:id="rId11" imgW="72542400" imgH="106680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1472" y="4500570"/>
                        <a:ext cx="7358114" cy="1003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548680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解题策略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化简二次根式的方法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①把被开方数化为能开得尽方的因数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或因式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与其他因数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或因式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积的形式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再开平方即可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②被开方数是小数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要化成分数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可以利用分数的基本性质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使得化简后被开方数不含分母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③当被开方数是和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的形式时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要把被开方数写成一个数或分解因式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再化简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407566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【变式训练】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判断下列各式是否正确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不正确的请予以改正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1214414" y="1571612"/>
          <a:ext cx="5740400" cy="191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66751200" imgH="17678400" progId="Equation.DSMT4">
                  <p:embed/>
                </p:oleObj>
              </mc:Choice>
              <mc:Fallback>
                <p:oleObj name="Equation" r:id="rId1" imgW="66751200" imgH="17678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4414" y="1571612"/>
                        <a:ext cx="5740400" cy="1912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223837" y="3643314"/>
          <a:ext cx="89201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91744800" imgH="7010400" progId="Equation.DSMT4">
                  <p:embed/>
                </p:oleObj>
              </mc:Choice>
              <mc:Fallback>
                <p:oleObj name="Equation" r:id="rId3" imgW="91744800" imgH="70104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3837" y="3643314"/>
                        <a:ext cx="8920163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354013" y="4572000"/>
          <a:ext cx="7256462" cy="163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89001600" imgH="17068800" progId="Equation.DSMT4">
                  <p:embed/>
                </p:oleObj>
              </mc:Choice>
              <mc:Fallback>
                <p:oleObj name="Equation" r:id="rId5" imgW="89001600" imgH="170688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4013" y="4572000"/>
                        <a:ext cx="7256462" cy="16303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2844" y="1000108"/>
            <a:ext cx="8640960" cy="5005626"/>
          </a:xfrm>
          <a:prstGeom prst="round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     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即两个二次根式相乘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把被开方数相乘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根指数不变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二次根式的乘法法则可以推广到多个二次根式进行相乘的运算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      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用语言叙述为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积的算术平方根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等于积中各因式的算术平方根的积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03648" y="261734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357290" y="1428736"/>
          <a:ext cx="160813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21031200" imgH="5486400" progId="Equation.DSMT4">
                  <p:embed/>
                </p:oleObj>
              </mc:Choice>
              <mc:Fallback>
                <p:oleObj name="Equation" r:id="rId1" imgW="21031200" imgH="5486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7290" y="1428736"/>
                        <a:ext cx="1608137" cy="469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2143108" y="3571876"/>
          <a:ext cx="2376264" cy="541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28651200" imgH="5486400" progId="Equation.DSMT4">
                  <p:embed/>
                </p:oleObj>
              </mc:Choice>
              <mc:Fallback>
                <p:oleObj name="Equation" r:id="rId3" imgW="28651200" imgH="54864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3108" y="3571876"/>
                        <a:ext cx="2376264" cy="54190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928662" y="4357694"/>
          <a:ext cx="18002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21031200" imgH="5486400" progId="Equation.DSMT4">
                  <p:embed/>
                </p:oleObj>
              </mc:Choice>
              <mc:Fallback>
                <p:oleObj name="Equation" r:id="rId5" imgW="21031200" imgH="54864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8662" y="4357694"/>
                        <a:ext cx="1800200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23528" y="1435556"/>
            <a:ext cx="820891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A.-4≤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≤4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&gt;-4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≤4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D.-4&lt;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&lt;4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714752"/>
            <a:ext cx="8316416" cy="1652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由题意可知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:4-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≥0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4+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≥0,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≤4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≥-4,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-4≤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≤4.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6336" y="155679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1229420" y="1518493"/>
          <a:ext cx="36306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2" imgW="35356800" imgH="6096000" progId="Equation.DSMT4">
                  <p:embed/>
                </p:oleObj>
              </mc:Choice>
              <mc:Fallback>
                <p:oleObj name="Equation" r:id="rId2" imgW="35356800" imgH="60960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29420" y="1518493"/>
                        <a:ext cx="3630612" cy="6143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285852" y="214290"/>
            <a:ext cx="6249306" cy="418838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下列各式成立的是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A.4      ×2       =8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B.5       ×4       =20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C.4       ×3       =7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D.5       ×4       =20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572008"/>
            <a:ext cx="8136904" cy="1138654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正确结果为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40;B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正确结果为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20      ;C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正确结果为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12       ;D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2396" y="64633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11"/>
          <p:cNvGraphicFramePr>
            <a:graphicFrameLocks noChangeAspect="1"/>
          </p:cNvGraphicFramePr>
          <p:nvPr/>
        </p:nvGraphicFramePr>
        <p:xfrm>
          <a:off x="2464322" y="1294782"/>
          <a:ext cx="6937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64322" y="1294782"/>
                        <a:ext cx="693738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3616450" y="1294782"/>
          <a:ext cx="6937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16450" y="1294782"/>
                        <a:ext cx="693738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4912594" y="1294410"/>
          <a:ext cx="62173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12594" y="1294410"/>
                        <a:ext cx="62173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4"/>
          <p:cNvGraphicFramePr>
            <a:graphicFrameLocks noChangeAspect="1"/>
          </p:cNvGraphicFramePr>
          <p:nvPr/>
        </p:nvGraphicFramePr>
        <p:xfrm>
          <a:off x="5128048" y="2014490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28048" y="2014490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/>
        </p:nvGraphicFramePr>
        <p:xfrm>
          <a:off x="5034828" y="2736280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6" imgW="5486400" imgH="5486400" progId="Equation.DSMT4">
                  <p:embed/>
                </p:oleObj>
              </mc:Choice>
              <mc:Fallback>
                <p:oleObj name="Equation" r:id="rId6" imgW="5486400" imgH="5486400" progId="Equation.DSMT4">
                  <p:embed/>
                  <p:pic>
                    <p:nvPicPr>
                      <p:cNvPr id="0" name="图片 133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34828" y="2736280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2509988" y="2014862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1331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9988" y="2014862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7"/>
          <p:cNvGraphicFramePr>
            <a:graphicFrameLocks noChangeAspect="1"/>
          </p:cNvGraphicFramePr>
          <p:nvPr/>
        </p:nvGraphicFramePr>
        <p:xfrm>
          <a:off x="2437980" y="2806950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9" imgW="5486400" imgH="5486400" progId="Equation.DSMT4">
                  <p:embed/>
                </p:oleObj>
              </mc:Choice>
              <mc:Fallback>
                <p:oleObj name="Equation" r:id="rId9" imgW="5486400" imgH="5486400" progId="Equation.DSMT4">
                  <p:embed/>
                  <p:pic>
                    <p:nvPicPr>
                      <p:cNvPr id="0" name="图片 1331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7980" y="2806950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8"/>
          <p:cNvGraphicFramePr>
            <a:graphicFrameLocks noChangeAspect="1"/>
          </p:cNvGraphicFramePr>
          <p:nvPr/>
        </p:nvGraphicFramePr>
        <p:xfrm>
          <a:off x="2437980" y="3455022"/>
          <a:ext cx="622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11" imgW="5486400" imgH="5486400" progId="Equation.DSMT4">
                  <p:embed/>
                </p:oleObj>
              </mc:Choice>
              <mc:Fallback>
                <p:oleObj name="Equation" r:id="rId11" imgW="5486400" imgH="5486400" progId="Equation.DSMT4">
                  <p:embed/>
                  <p:pic>
                    <p:nvPicPr>
                      <p:cNvPr id="0" name="图片 13319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7980" y="3455022"/>
                        <a:ext cx="6223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3724971" y="2014490"/>
          <a:ext cx="6572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12" imgW="5791200" imgH="5181600" progId="Equation.DSMT4">
                  <p:embed/>
                </p:oleObj>
              </mc:Choice>
              <mc:Fallback>
                <p:oleObj name="Equation" r:id="rId12" imgW="5791200" imgH="5181600" progId="Equation.DSMT4">
                  <p:embed/>
                  <p:pic>
                    <p:nvPicPr>
                      <p:cNvPr id="0" name="图片 13320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24971" y="2014490"/>
                        <a:ext cx="657225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1"/>
          <p:cNvGraphicFramePr>
            <a:graphicFrameLocks noChangeAspect="1"/>
          </p:cNvGraphicFramePr>
          <p:nvPr/>
        </p:nvGraphicFramePr>
        <p:xfrm>
          <a:off x="3734124" y="2769867"/>
          <a:ext cx="6572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14" imgW="5791200" imgH="5181600" progId="Equation.DSMT4">
                  <p:embed/>
                </p:oleObj>
              </mc:Choice>
              <mc:Fallback>
                <p:oleObj name="Equation" r:id="rId14" imgW="5791200" imgH="5181600" progId="Equation.DSMT4">
                  <p:embed/>
                  <p:pic>
                    <p:nvPicPr>
                      <p:cNvPr id="0" name="图片 1332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34124" y="2769867"/>
                        <a:ext cx="657225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2"/>
          <p:cNvGraphicFramePr>
            <a:graphicFrameLocks noChangeAspect="1"/>
          </p:cNvGraphicFramePr>
          <p:nvPr/>
        </p:nvGraphicFramePr>
        <p:xfrm>
          <a:off x="3734124" y="3489947"/>
          <a:ext cx="6572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Equation" r:id="rId15" imgW="5791200" imgH="5181600" progId="Equation.DSMT4">
                  <p:embed/>
                </p:oleObj>
              </mc:Choice>
              <mc:Fallback>
                <p:oleObj name="Equation" r:id="rId15" imgW="5791200" imgH="5181600" progId="Equation.DSMT4">
                  <p:embed/>
                  <p:pic>
                    <p:nvPicPr>
                      <p:cNvPr id="0" name="图片 13322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34124" y="3489947"/>
                        <a:ext cx="657225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3"/>
          <p:cNvGraphicFramePr>
            <a:graphicFrameLocks noChangeAspect="1"/>
          </p:cNvGraphicFramePr>
          <p:nvPr/>
        </p:nvGraphicFramePr>
        <p:xfrm>
          <a:off x="7358082" y="4714884"/>
          <a:ext cx="441164" cy="435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16" imgW="5791200" imgH="5486400" progId="Equation.DSMT4">
                  <p:embed/>
                </p:oleObj>
              </mc:Choice>
              <mc:Fallback>
                <p:oleObj name="Equation" r:id="rId16" imgW="5791200" imgH="5486400" progId="Equation.DSMT4">
                  <p:embed/>
                  <p:pic>
                    <p:nvPicPr>
                      <p:cNvPr id="0" name="图片 13323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58082" y="4714884"/>
                        <a:ext cx="441164" cy="43583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4"/>
          <p:cNvGraphicFramePr>
            <a:graphicFrameLocks noChangeAspect="1"/>
          </p:cNvGraphicFramePr>
          <p:nvPr/>
        </p:nvGraphicFramePr>
        <p:xfrm>
          <a:off x="3286116" y="5143512"/>
          <a:ext cx="440291" cy="43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18" imgW="5791200" imgH="5486400" progId="Equation.DSMT4">
                  <p:embed/>
                </p:oleObj>
              </mc:Choice>
              <mc:Fallback>
                <p:oleObj name="Equation" r:id="rId18" imgW="5791200" imgH="5486400" progId="Equation.DSMT4">
                  <p:embed/>
                  <p:pic>
                    <p:nvPicPr>
                      <p:cNvPr id="0" name="图片 13324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86116" y="5143512"/>
                        <a:ext cx="440291" cy="43497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5"/>
          <p:cNvGraphicFramePr>
            <a:graphicFrameLocks noChangeAspect="1"/>
          </p:cNvGraphicFramePr>
          <p:nvPr/>
        </p:nvGraphicFramePr>
        <p:xfrm>
          <a:off x="5214942" y="3571876"/>
          <a:ext cx="4397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19" imgW="5791200" imgH="5486400" progId="Equation.DSMT4">
                  <p:embed/>
                </p:oleObj>
              </mc:Choice>
              <mc:Fallback>
                <p:oleObj name="Equation" r:id="rId19" imgW="5791200" imgH="5486400" progId="Equation.DSMT4">
                  <p:embed/>
                  <p:pic>
                    <p:nvPicPr>
                      <p:cNvPr id="0" name="图片 1332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14942" y="3571876"/>
                        <a:ext cx="439738" cy="434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08720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一个长方形的长和宽分别是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则这个长方形的面积是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200661"/>
            <a:ext cx="8136904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668913" y="1052736"/>
          <a:ext cx="847303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1" imgW="9448800" imgH="10668000" progId="Equation.DSMT4">
                  <p:embed/>
                </p:oleObj>
              </mc:Choice>
              <mc:Fallback>
                <p:oleObj name="Equation" r:id="rId1" imgW="9448800" imgH="106680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8913" y="1052736"/>
                        <a:ext cx="847303" cy="1080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247775" y="4221163"/>
          <a:ext cx="586263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3" imgW="68580000" imgH="10668000" progId="Equation.DSMT4">
                  <p:embed/>
                </p:oleObj>
              </mc:Choice>
              <mc:Fallback>
                <p:oleObj name="Equation" r:id="rId3" imgW="68580000" imgH="106680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7775" y="4221163"/>
                        <a:ext cx="5862638" cy="1114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0" y="2132856"/>
          <a:ext cx="1753967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Equation" r:id="rId5" imgW="10363200" imgH="4876800" progId="Equation.DSMT4">
                  <p:embed/>
                </p:oleObj>
              </mc:Choice>
              <mc:Fallback>
                <p:oleObj name="Equation" r:id="rId5" imgW="10363200" imgH="4876800" progId="Equation.DSMT4">
                  <p:embed/>
                  <p:pic>
                    <p:nvPicPr>
                      <p:cNvPr id="0" name="图片 1433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0" y="2132856"/>
                        <a:ext cx="1753967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7308303" y="1268760"/>
          <a:ext cx="733247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7" imgW="7010400" imgH="5486400" progId="Equation.DSMT4">
                  <p:embed/>
                </p:oleObj>
              </mc:Choice>
              <mc:Fallback>
                <p:oleObj name="Equation" r:id="rId7" imgW="7010400" imgH="5486400" progId="Equation.DSMT4">
                  <p:embed/>
                  <p:pic>
                    <p:nvPicPr>
                      <p:cNvPr id="0" name="图片 1433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08303" y="1268760"/>
                        <a:ext cx="733247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423343"/>
            <a:ext cx="8568952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707904" y="1639367"/>
          <a:ext cx="2293937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1" imgW="18897600" imgH="6705600" progId="Equation.DSMT4">
                  <p:embed/>
                </p:oleObj>
              </mc:Choice>
              <mc:Fallback>
                <p:oleObj name="Equation" r:id="rId1" imgW="18897600" imgH="67056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07904" y="1639367"/>
                        <a:ext cx="2293937" cy="809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7158" y="3929066"/>
            <a:ext cx="8496944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8" name="Object 13"/>
          <p:cNvGraphicFramePr>
            <a:graphicFrameLocks noChangeAspect="1"/>
          </p:cNvGraphicFramePr>
          <p:nvPr/>
        </p:nvGraphicFramePr>
        <p:xfrm>
          <a:off x="1428728" y="3857628"/>
          <a:ext cx="6572296" cy="149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3" imgW="61264800" imgH="14020800" progId="Equation.DSMT4">
                  <p:embed/>
                </p:oleObj>
              </mc:Choice>
              <mc:Fallback>
                <p:oleObj name="Equation" r:id="rId3" imgW="61264800" imgH="140208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28" y="3857628"/>
                        <a:ext cx="6572296" cy="149568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"/>
          <p:cNvGraphicFramePr>
            <a:graphicFrameLocks noChangeAspect="1"/>
          </p:cNvGraphicFramePr>
          <p:nvPr/>
        </p:nvGraphicFramePr>
        <p:xfrm>
          <a:off x="6372201" y="1567359"/>
          <a:ext cx="1584176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Equation" r:id="rId5" imgW="10972800" imgH="6096000" progId="Equation.DSMT4">
                  <p:embed/>
                </p:oleObj>
              </mc:Choice>
              <mc:Fallback>
                <p:oleObj name="Equation" r:id="rId5" imgW="10972800" imgH="6096000" progId="Equation.DSMT4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72201" y="1567359"/>
                        <a:ext cx="1584176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979488" y="836613"/>
          <a:ext cx="388461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Equation" r:id="rId1" imgW="29565600" imgH="6400800" progId="Equation.DSMT4">
                  <p:embed/>
                </p:oleObj>
              </mc:Choice>
              <mc:Fallback>
                <p:oleObj name="Equation" r:id="rId1" imgW="29565600" imgH="64008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9488" y="836613"/>
                        <a:ext cx="3884612" cy="841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574675" y="1916113"/>
          <a:ext cx="619601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3" imgW="50596800" imgH="5486400" progId="Equation.DSMT4">
                  <p:embed/>
                </p:oleObj>
              </mc:Choice>
              <mc:Fallback>
                <p:oleObj name="Equation" r:id="rId3" imgW="50596800" imgH="5486400" progId="Equation.DSMT4">
                  <p:embed/>
                  <p:pic>
                    <p:nvPicPr>
                      <p:cNvPr id="0" name="图片 1638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675" y="1916113"/>
                        <a:ext cx="6196013" cy="7127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506413" y="4292600"/>
          <a:ext cx="784383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5" imgW="71323200" imgH="6096000" progId="Equation.DSMT4">
                  <p:embed/>
                </p:oleObj>
              </mc:Choice>
              <mc:Fallback>
                <p:oleObj name="Equation" r:id="rId5" imgW="71323200" imgH="6096000" progId="Equation.DSMT4">
                  <p:embed/>
                  <p:pic>
                    <p:nvPicPr>
                      <p:cNvPr id="0" name="图片 1638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413" y="4292600"/>
                        <a:ext cx="7843837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4" name="Object 6"/>
          <p:cNvGraphicFramePr>
            <a:graphicFrameLocks noChangeAspect="1"/>
          </p:cNvGraphicFramePr>
          <p:nvPr/>
        </p:nvGraphicFramePr>
        <p:xfrm>
          <a:off x="1331640" y="3068960"/>
          <a:ext cx="39560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Equation" r:id="rId7" imgW="36576000" imgH="7010400" progId="Equation.DSMT4">
                  <p:embed/>
                </p:oleObj>
              </mc:Choice>
              <mc:Fallback>
                <p:oleObj name="Equation" r:id="rId7" imgW="36576000" imgH="7010400" progId="Equation.DSMT4">
                  <p:embed/>
                  <p:pic>
                    <p:nvPicPr>
                      <p:cNvPr id="0" name="图片 1638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1640" y="3068960"/>
                        <a:ext cx="3956050" cy="838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1071538" y="214290"/>
          <a:ext cx="40449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Equation" r:id="rId1" imgW="30784800" imgH="6400800" progId="Equation.DSMT4">
                  <p:embed/>
                </p:oleObj>
              </mc:Choice>
              <mc:Fallback>
                <p:oleObj name="Equation" r:id="rId1" imgW="30784800" imgH="64008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1538" y="214290"/>
                        <a:ext cx="4044950" cy="841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1071538" y="1142984"/>
          <a:ext cx="58388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Equation" r:id="rId3" imgW="41452800" imgH="6096000" progId="Equation.DSMT4">
                  <p:embed/>
                </p:oleObj>
              </mc:Choice>
              <mc:Fallback>
                <p:oleObj name="Equation" r:id="rId3" imgW="41452800" imgH="6096000" progId="Equation.DSMT4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1538" y="1142984"/>
                        <a:ext cx="5838825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234950" y="2995613"/>
          <a:ext cx="853281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5" imgW="74980800" imgH="6096000" progId="Equation.DSMT4">
                  <p:embed/>
                </p:oleObj>
              </mc:Choice>
              <mc:Fallback>
                <p:oleObj name="Equation" r:id="rId5" imgW="74980800" imgH="6096000" progId="Equation.DSMT4">
                  <p:embed/>
                  <p:pic>
                    <p:nvPicPr>
                      <p:cNvPr id="0" name="图片 1741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4950" y="2995613"/>
                        <a:ext cx="8532813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4" name="Object 6"/>
          <p:cNvGraphicFramePr>
            <a:graphicFrameLocks noChangeAspect="1"/>
          </p:cNvGraphicFramePr>
          <p:nvPr/>
        </p:nvGraphicFramePr>
        <p:xfrm>
          <a:off x="1043608" y="2231777"/>
          <a:ext cx="257175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7" imgW="23774400" imgH="6400800" progId="Equation.DSMT4">
                  <p:embed/>
                </p:oleObj>
              </mc:Choice>
              <mc:Fallback>
                <p:oleObj name="Equation" r:id="rId7" imgW="23774400" imgH="6400800" progId="Equation.DSMT4">
                  <p:embed/>
                  <p:pic>
                    <p:nvPicPr>
                      <p:cNvPr id="0" name="图片 1741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3608" y="2231777"/>
                        <a:ext cx="2571750" cy="765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6" name="Object 6"/>
          <p:cNvGraphicFramePr>
            <a:graphicFrameLocks noChangeAspect="1"/>
          </p:cNvGraphicFramePr>
          <p:nvPr/>
        </p:nvGraphicFramePr>
        <p:xfrm>
          <a:off x="1187624" y="3823717"/>
          <a:ext cx="2371725" cy="1045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9" imgW="21945600" imgH="10668000" progId="Equation.DSMT4">
                  <p:embed/>
                </p:oleObj>
              </mc:Choice>
              <mc:Fallback>
                <p:oleObj name="Equation" r:id="rId9" imgW="21945600" imgH="10668000" progId="Equation.DSMT4">
                  <p:embed/>
                  <p:pic>
                    <p:nvPicPr>
                      <p:cNvPr id="0" name="图片 1741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7624" y="3823717"/>
                        <a:ext cx="2371725" cy="104544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000100" y="5072074"/>
          <a:ext cx="52705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11" imgW="53340000" imgH="10668000" progId="Equation.DSMT4">
                  <p:embed/>
                </p:oleObj>
              </mc:Choice>
              <mc:Fallback>
                <p:oleObj name="Equation" r:id="rId11" imgW="53340000" imgH="10668000" progId="Equation.DSMT4">
                  <p:embed/>
                  <p:pic>
                    <p:nvPicPr>
                      <p:cNvPr id="0" name="图片 17413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0100" y="5072074"/>
                        <a:ext cx="5270500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3573016"/>
            <a:ext cx="8640960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原来海伦先算出三角形的周长的一半为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再根据计算三角形的面积公式得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可是后面这个式子该如何化简呢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1412776"/>
            <a:ext cx="8892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古希腊的几何家海伦的邻居家有一块三角形的菜地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测得三边的长分别为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,5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,8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海伦很快就算出了这块菜地的面积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邻居想了很久也算不出来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你知道海伦是如何将这块地的面积计算出来的吗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03648" y="44624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2425" y="5084763"/>
          <a:ext cx="757713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78943200" imgH="7010400" progId="Equation.DSMT4">
                  <p:embed/>
                </p:oleObj>
              </mc:Choice>
              <mc:Fallback>
                <p:oleObj name="Equation" r:id="rId1" imgW="78943200" imgH="701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2425" y="5084763"/>
                        <a:ext cx="7577138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1403648" y="908720"/>
          <a:ext cx="2760663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Equation" r:id="rId1" imgW="23774400" imgH="10668000" progId="Equation.DSMT4">
                  <p:embed/>
                </p:oleObj>
              </mc:Choice>
              <mc:Fallback>
                <p:oleObj name="Equation" r:id="rId1" imgW="23774400" imgH="106680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648" y="908720"/>
                        <a:ext cx="2760663" cy="1223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142976" y="2285992"/>
          <a:ext cx="6429420" cy="1182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Equation" r:id="rId3" imgW="52120800" imgH="10668000" progId="Equation.DSMT4">
                  <p:embed/>
                </p:oleObj>
              </mc:Choice>
              <mc:Fallback>
                <p:oleObj name="Equation" r:id="rId3" imgW="52120800" imgH="10668000" progId="Equation.DSMT4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2976" y="2285992"/>
                        <a:ext cx="6429420" cy="118268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072330" y="6215082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557213" y="1412875"/>
          <a:ext cx="6227762" cy="230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51816000" imgH="19507200" progId="Equation.DSMT4">
                  <p:embed/>
                </p:oleObj>
              </mc:Choice>
              <mc:Fallback>
                <p:oleObj name="Equation" r:id="rId1" imgW="51816000" imgH="19507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7213" y="1412875"/>
                        <a:ext cx="6227762" cy="23034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79512" y="188640"/>
            <a:ext cx="8460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计算下列各式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观察计算结果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你能发现什么规律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987824" y="1412776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0" name="矩形 9"/>
          <p:cNvSpPr/>
          <p:nvPr/>
        </p:nvSpPr>
        <p:spPr>
          <a:xfrm>
            <a:off x="5868144" y="1340768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2" name="矩形 11"/>
          <p:cNvSpPr/>
          <p:nvPr/>
        </p:nvSpPr>
        <p:spPr>
          <a:xfrm>
            <a:off x="3319736" y="2204864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3" name="矩形 12"/>
          <p:cNvSpPr/>
          <p:nvPr/>
        </p:nvSpPr>
        <p:spPr>
          <a:xfrm>
            <a:off x="6588224" y="2132856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4" name="矩形 13"/>
          <p:cNvSpPr/>
          <p:nvPr/>
        </p:nvSpPr>
        <p:spPr>
          <a:xfrm>
            <a:off x="3635896" y="2996952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5" name="矩形 14"/>
          <p:cNvSpPr/>
          <p:nvPr/>
        </p:nvSpPr>
        <p:spPr>
          <a:xfrm>
            <a:off x="6920136" y="3068960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graphicFrame>
        <p:nvGraphicFramePr>
          <p:cNvPr id="175110" name="Object 6"/>
          <p:cNvGraphicFramePr>
            <a:graphicFrameLocks noChangeAspect="1"/>
          </p:cNvGraphicFramePr>
          <p:nvPr/>
        </p:nvGraphicFramePr>
        <p:xfrm>
          <a:off x="665163" y="4797425"/>
          <a:ext cx="7021512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57912000" imgH="12192000" progId="Equation.DSMT4">
                  <p:embed/>
                </p:oleObj>
              </mc:Choice>
              <mc:Fallback>
                <p:oleObj name="Equation" r:id="rId4" imgW="57912000" imgH="121920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5163" y="4797425"/>
                        <a:ext cx="7021512" cy="14398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31912" y="3852337"/>
            <a:ext cx="8460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参考上面的结果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“&gt;,&lt;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填空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5736" y="4869160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8" name="矩形 17"/>
          <p:cNvSpPr/>
          <p:nvPr/>
        </p:nvSpPr>
        <p:spPr>
          <a:xfrm>
            <a:off x="5696000" y="4797152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19" name="矩形 18"/>
          <p:cNvSpPr/>
          <p:nvPr/>
        </p:nvSpPr>
        <p:spPr>
          <a:xfrm>
            <a:off x="2887688" y="5517232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剪去对角的矩形 13"/>
          <p:cNvSpPr/>
          <p:nvPr/>
        </p:nvSpPr>
        <p:spPr>
          <a:xfrm>
            <a:off x="323528" y="2708920"/>
            <a:ext cx="8568952" cy="1873270"/>
          </a:xfrm>
          <a:prstGeom prst="snip2Diag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二次根式的法则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              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即二次根式相乘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把被开方数相乘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根指数不变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62068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zh-CN" sz="3200" dirty="0" smtClean="0"/>
              <a:t>二次根式的乘法法则是什么</a:t>
            </a:r>
            <a:r>
              <a:rPr lang="en-US" altLang="zh-CN" sz="3200" dirty="0" smtClean="0"/>
              <a:t>?</a:t>
            </a:r>
            <a:r>
              <a:rPr lang="zh-CN" altLang="zh-CN" sz="3200" dirty="0" smtClean="0"/>
              <a:t>字母表达式是怎样的</a:t>
            </a:r>
            <a:r>
              <a:rPr lang="en-US" altLang="zh-CN" sz="3200" dirty="0" smtClean="0"/>
              <a:t>?</a:t>
            </a:r>
            <a:endParaRPr lang="zh-CN" altLang="zh-CN" sz="3200" dirty="0"/>
          </a:p>
        </p:txBody>
      </p:sp>
      <p:graphicFrame>
        <p:nvGraphicFramePr>
          <p:cNvPr id="174084" name="Object 4"/>
          <p:cNvGraphicFramePr>
            <a:graphicFrameLocks noChangeAspect="1"/>
          </p:cNvGraphicFramePr>
          <p:nvPr/>
        </p:nvGraphicFramePr>
        <p:xfrm>
          <a:off x="3835400" y="3008313"/>
          <a:ext cx="2368550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21031200" imgH="5486400" progId="Equation.DSMT4">
                  <p:embed/>
                </p:oleObj>
              </mc:Choice>
              <mc:Fallback>
                <p:oleObj name="Equation" r:id="rId1" imgW="21031200" imgH="5486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35400" y="3008313"/>
                        <a:ext cx="2368550" cy="636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4221088"/>
            <a:ext cx="8712968" cy="138499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当二次根式前面有系数时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可以类比单项式乘单项式的法则进行运算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即系数之积作为系数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被开方数之积作为被开方数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        ·n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mn    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59632" y="332656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196752"/>
            <a:ext cx="8712968" cy="954107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(1)                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成立的条件是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千万不能忽略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73" name="Object 5"/>
          <p:cNvGraphicFramePr>
            <a:graphicFrameLocks noChangeAspect="1"/>
          </p:cNvGraphicFramePr>
          <p:nvPr/>
        </p:nvGraphicFramePr>
        <p:xfrm>
          <a:off x="3500430" y="5143512"/>
          <a:ext cx="676075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0430" y="5143512"/>
                        <a:ext cx="676075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24" name="Object 12"/>
          <p:cNvGraphicFramePr>
            <a:graphicFrameLocks noChangeAspect="1"/>
          </p:cNvGraphicFramePr>
          <p:nvPr/>
        </p:nvGraphicFramePr>
        <p:xfrm>
          <a:off x="5671219" y="5085184"/>
          <a:ext cx="844997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7620000" imgH="5486400" progId="Equation.DSMT4">
                  <p:embed/>
                </p:oleObj>
              </mc:Choice>
              <mc:Fallback>
                <p:oleObj name="Equation" r:id="rId3" imgW="7620000" imgH="5486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1219" y="5085184"/>
                        <a:ext cx="844997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2348880"/>
            <a:ext cx="8712968" cy="1815882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此法则可以推广到多个二次根式的乘法运算中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          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既可以是具体的数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也可以是含有字母的代数式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6612" name="Object 4"/>
          <p:cNvGraphicFramePr>
            <a:graphicFrameLocks noChangeAspect="1"/>
          </p:cNvGraphicFramePr>
          <p:nvPr/>
        </p:nvGraphicFramePr>
        <p:xfrm>
          <a:off x="1357313" y="1196975"/>
          <a:ext cx="236855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21031200" imgH="5486400" progId="Equation.DSMT4">
                  <p:embed/>
                </p:oleObj>
              </mc:Choice>
              <mc:Fallback>
                <p:oleObj name="Equation" r:id="rId5" imgW="21031200" imgH="5486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7313" y="1196975"/>
                        <a:ext cx="2368550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3" name="Object 5"/>
          <p:cNvGraphicFramePr>
            <a:graphicFrameLocks noChangeAspect="1"/>
          </p:cNvGraphicFramePr>
          <p:nvPr/>
        </p:nvGraphicFramePr>
        <p:xfrm>
          <a:off x="813693" y="2780730"/>
          <a:ext cx="2534171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28651200" imgH="5486400" progId="Equation.DSMT4">
                  <p:embed/>
                </p:oleObj>
              </mc:Choice>
              <mc:Fallback>
                <p:oleObj name="Equation" r:id="rId7" imgW="28651200" imgH="5486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3693" y="2780730"/>
                        <a:ext cx="2534171" cy="576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4" name="Object 6"/>
          <p:cNvGraphicFramePr>
            <a:graphicFrameLocks noChangeAspect="1"/>
          </p:cNvGraphicFramePr>
          <p:nvPr/>
        </p:nvGraphicFramePr>
        <p:xfrm>
          <a:off x="6142038" y="2781300"/>
          <a:ext cx="21177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9" imgW="21031200" imgH="5486400" progId="Equation.DSMT4">
                  <p:embed/>
                </p:oleObj>
              </mc:Choice>
              <mc:Fallback>
                <p:oleObj name="Equation" r:id="rId9" imgW="21031200" imgH="54864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42038" y="2781300"/>
                        <a:ext cx="2117725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5" name="Object 7"/>
          <p:cNvGraphicFramePr>
            <a:graphicFrameLocks noChangeAspect="1"/>
          </p:cNvGraphicFramePr>
          <p:nvPr/>
        </p:nvGraphicFramePr>
        <p:xfrm>
          <a:off x="4505126" y="5085184"/>
          <a:ext cx="64293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1" imgW="5791200" imgH="5486400" progId="Equation.DSMT4">
                  <p:embed/>
                </p:oleObj>
              </mc:Choice>
              <mc:Fallback>
                <p:oleObj name="Equation" r:id="rId11" imgW="5791200" imgH="54864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05126" y="5085184"/>
                        <a:ext cx="642938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2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78596" y="4644425"/>
            <a:ext cx="8460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你认为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179512" y="1404065"/>
          <a:ext cx="8103940" cy="284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71018400" imgH="24079200" progId="Equation.DSMT4">
                  <p:embed/>
                </p:oleObj>
              </mc:Choice>
              <mc:Fallback>
                <p:oleObj name="Equation" r:id="rId1" imgW="71018400" imgH="240792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512" y="1404065"/>
                        <a:ext cx="8103940" cy="2843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70684" y="539969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计算并思考</a:t>
            </a:r>
            <a:r>
              <a:rPr lang="en-US" altLang="zh-CN" sz="3200" dirty="0" smtClean="0"/>
              <a:t>:</a:t>
            </a:r>
            <a:endParaRPr lang="zh-CN" altLang="zh-CN" sz="3200" dirty="0"/>
          </a:p>
        </p:txBody>
      </p:sp>
      <p:sp>
        <p:nvSpPr>
          <p:cNvPr id="11" name="矩形 10"/>
          <p:cNvSpPr/>
          <p:nvPr/>
        </p:nvSpPr>
        <p:spPr>
          <a:xfrm>
            <a:off x="3602932" y="1476073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0" name="矩形 9"/>
          <p:cNvSpPr/>
          <p:nvPr/>
        </p:nvSpPr>
        <p:spPr>
          <a:xfrm>
            <a:off x="7175204" y="1404065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4" name="矩形 13"/>
          <p:cNvSpPr/>
          <p:nvPr/>
        </p:nvSpPr>
        <p:spPr>
          <a:xfrm>
            <a:off x="3890964" y="3555594"/>
            <a:ext cx="936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</a:t>
            </a:r>
          </a:p>
        </p:txBody>
      </p:sp>
      <p:sp>
        <p:nvSpPr>
          <p:cNvPr id="15" name="矩形 14"/>
          <p:cNvSpPr/>
          <p:nvPr/>
        </p:nvSpPr>
        <p:spPr>
          <a:xfrm>
            <a:off x="8067428" y="3555594"/>
            <a:ext cx="827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0.3</a:t>
            </a:r>
          </a:p>
        </p:txBody>
      </p:sp>
      <p:graphicFrame>
        <p:nvGraphicFramePr>
          <p:cNvPr id="175110" name="Object 6"/>
          <p:cNvGraphicFramePr>
            <a:graphicFrameLocks noChangeAspect="1"/>
          </p:cNvGraphicFramePr>
          <p:nvPr/>
        </p:nvGraphicFramePr>
        <p:xfrm>
          <a:off x="1960514" y="4572417"/>
          <a:ext cx="922338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7620000" imgH="5486400" progId="Equation.DSMT4">
                  <p:embed/>
                </p:oleObj>
              </mc:Choice>
              <mc:Fallback>
                <p:oleObj name="Equation" r:id="rId3" imgW="76200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0514" y="4572417"/>
                        <a:ext cx="922338" cy="649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7636" name="Object 4"/>
          <p:cNvGraphicFramePr>
            <a:graphicFrameLocks noChangeAspect="1"/>
          </p:cNvGraphicFramePr>
          <p:nvPr/>
        </p:nvGraphicFramePr>
        <p:xfrm>
          <a:off x="3242892" y="4571202"/>
          <a:ext cx="1473200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12192000" imgH="5486400" progId="Equation.DSMT4">
                  <p:embed/>
                </p:oleObj>
              </mc:Choice>
              <mc:Fallback>
                <p:oleObj name="Equation" r:id="rId5" imgW="12192000" imgH="5486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2892" y="4571202"/>
                        <a:ext cx="1473200" cy="649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707904" y="2276872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07904" y="2276872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7983165" y="2276872"/>
          <a:ext cx="549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83165" y="2276872"/>
                        <a:ext cx="549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1" grpId="0"/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4617123"/>
            <a:ext cx="8712968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公式中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既可以是具体的数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也可以是含有字母的代数式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但必须满足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7224" y="642918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12968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虽然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但是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=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而不等于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.                     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2780928"/>
            <a:ext cx="8712968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积的算术平方根性质可推广为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                            .</a:t>
            </a:r>
          </a:p>
        </p:txBody>
      </p:sp>
      <p:graphicFrame>
        <p:nvGraphicFramePr>
          <p:cNvPr id="196612" name="Object 4"/>
          <p:cNvGraphicFramePr>
            <a:graphicFrameLocks noChangeAspect="1"/>
          </p:cNvGraphicFramePr>
          <p:nvPr/>
        </p:nvGraphicFramePr>
        <p:xfrm>
          <a:off x="3929187" y="1340768"/>
          <a:ext cx="858837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7620000" imgH="5486400" progId="Equation.DSMT4">
                  <p:embed/>
                </p:oleObj>
              </mc:Choice>
              <mc:Fallback>
                <p:oleObj name="Equation" r:id="rId1" imgW="7620000" imgH="5486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29187" y="1340768"/>
                        <a:ext cx="858837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3" name="Object 5"/>
          <p:cNvGraphicFramePr>
            <a:graphicFrameLocks noChangeAspect="1"/>
          </p:cNvGraphicFramePr>
          <p:nvPr/>
        </p:nvGraphicFramePr>
        <p:xfrm>
          <a:off x="2928926" y="3643314"/>
          <a:ext cx="316662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28651200" imgH="5486400" progId="Equation.DSMT4">
                  <p:embed/>
                </p:oleObj>
              </mc:Choice>
              <mc:Fallback>
                <p:oleObj name="Equation" r:id="rId3" imgW="28651200" imgH="5486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8926" y="3643314"/>
                        <a:ext cx="3166625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64" name="Object 8"/>
          <p:cNvGraphicFramePr>
            <a:graphicFrameLocks noChangeAspect="1"/>
          </p:cNvGraphicFramePr>
          <p:nvPr/>
        </p:nvGraphicFramePr>
        <p:xfrm>
          <a:off x="6804248" y="1340570"/>
          <a:ext cx="858837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7620000" imgH="5486400" progId="Equation.DSMT4">
                  <p:embed/>
                </p:oleObj>
              </mc:Choice>
              <mc:Fallback>
                <p:oleObj name="Equation" r:id="rId5" imgW="7620000" imgH="5486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04248" y="1340570"/>
                        <a:ext cx="858837" cy="576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65" name="Object 9"/>
          <p:cNvGraphicFramePr>
            <a:graphicFrameLocks noChangeAspect="1"/>
          </p:cNvGraphicFramePr>
          <p:nvPr/>
        </p:nvGraphicFramePr>
        <p:xfrm>
          <a:off x="7633717" y="1412776"/>
          <a:ext cx="14747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6" imgW="14630400" imgH="5486400" progId="Equation.DSMT4">
                  <p:embed/>
                </p:oleObj>
              </mc:Choice>
              <mc:Fallback>
                <p:oleObj name="Equation" r:id="rId6" imgW="14630400" imgH="5486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33717" y="1412776"/>
                        <a:ext cx="1474787" cy="5032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66" name="Object 10"/>
          <p:cNvGraphicFramePr>
            <a:graphicFrameLocks noChangeAspect="1"/>
          </p:cNvGraphicFramePr>
          <p:nvPr/>
        </p:nvGraphicFramePr>
        <p:xfrm>
          <a:off x="1763688" y="1988840"/>
          <a:ext cx="1512169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8" imgW="12192000" imgH="5486400" progId="Equation.DSMT4">
                  <p:embed/>
                </p:oleObj>
              </mc:Choice>
              <mc:Fallback>
                <p:oleObj name="Equation" r:id="rId8" imgW="12192000" imgH="5486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63688" y="1988840"/>
                        <a:ext cx="1512169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8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8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359417"/>
            <a:ext cx="8496944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                           (2)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1187624" y="1268760"/>
          <a:ext cx="13858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12801600" imgH="5486400" progId="Equation.DSMT4">
                  <p:embed/>
                </p:oleObj>
              </mc:Choice>
              <mc:Fallback>
                <p:oleObj name="Equation" r:id="rId1" imgW="12801600" imgH="5486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624" y="1268760"/>
                        <a:ext cx="1385887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5481538" y="1132706"/>
          <a:ext cx="1682750" cy="928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15544800" imgH="10668000" progId="Equation.DSMT4">
                  <p:embed/>
                </p:oleObj>
              </mc:Choice>
              <mc:Fallback>
                <p:oleObj name="Equation" r:id="rId3" imgW="15544800" imgH="106680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1538" y="1132706"/>
                        <a:ext cx="1682750" cy="9281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785786" y="2500306"/>
          <a:ext cx="3932238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5" imgW="26212800" imgH="5486400" progId="Equation.DSMT4">
                  <p:embed/>
                </p:oleObj>
              </mc:Choice>
              <mc:Fallback>
                <p:oleObj name="Equation" r:id="rId5" imgW="26212800" imgH="5486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786" y="2500306"/>
                        <a:ext cx="3932238" cy="623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642910" y="3500438"/>
          <a:ext cx="6099190" cy="1087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7" imgW="45415200" imgH="10668000" progId="Equation.DSMT4">
                  <p:embed/>
                </p:oleObj>
              </mc:Choice>
              <mc:Fallback>
                <p:oleObj name="Equation" r:id="rId7" imgW="45415200" imgH="106680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2910" y="3500438"/>
                        <a:ext cx="6099190" cy="10871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35941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化简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                           (2)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1171575" y="1268413"/>
          <a:ext cx="1722090" cy="720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13106400" imgH="5486400" progId="Equation.DSMT4">
                  <p:embed/>
                </p:oleObj>
              </mc:Choice>
              <mc:Fallback>
                <p:oleObj name="Equation" r:id="rId1" imgW="13106400" imgH="5486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1575" y="1268413"/>
                        <a:ext cx="1722090" cy="7204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5662613" y="1196752"/>
          <a:ext cx="1815790" cy="72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12192000" imgH="6096000" progId="Equation.DSMT4">
                  <p:embed/>
                </p:oleObj>
              </mc:Choice>
              <mc:Fallback>
                <p:oleObj name="Equation" r:id="rId3" imgW="12192000" imgH="60960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2613" y="1196752"/>
                        <a:ext cx="1815790" cy="7289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798513" y="2214563"/>
          <a:ext cx="6580187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50292000" imgH="5486400" progId="Equation.DSMT4">
                  <p:embed/>
                </p:oleObj>
              </mc:Choice>
              <mc:Fallback>
                <p:oleObj name="Equation" r:id="rId5" imgW="50292000" imgH="5486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8513" y="2214563"/>
                        <a:ext cx="6580187" cy="738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685800" y="3071813"/>
          <a:ext cx="712946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69799200" imgH="6096000" progId="Equation.DSMT4">
                  <p:embed/>
                </p:oleObj>
              </mc:Choice>
              <mc:Fallback>
                <p:oleObj name="Equation" r:id="rId7" imgW="69799200" imgH="60960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0" y="3071813"/>
                        <a:ext cx="7129463" cy="7667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1916</Words>
  <Application>Kingsoft Office WPP</Application>
  <PresentationFormat>全屏显示(4:3)</PresentationFormat>
  <Paragraphs>125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