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3"/>
    <p:sldId id="283" r:id="rId4"/>
    <p:sldId id="278" r:id="rId5"/>
    <p:sldId id="306" r:id="rId6"/>
    <p:sldId id="281" r:id="rId7"/>
    <p:sldId id="323" r:id="rId8"/>
    <p:sldId id="324" r:id="rId9"/>
    <p:sldId id="331" r:id="rId10"/>
    <p:sldId id="330" r:id="rId11"/>
    <p:sldId id="332" r:id="rId12"/>
    <p:sldId id="329" r:id="rId13"/>
    <p:sldId id="327" r:id="rId14"/>
    <p:sldId id="333" r:id="rId15"/>
    <p:sldId id="269" r:id="rId16"/>
    <p:sldId id="270" r:id="rId17"/>
    <p:sldId id="296" r:id="rId18"/>
    <p:sldId id="319" r:id="rId19"/>
    <p:sldId id="314" r:id="rId20"/>
    <p:sldId id="322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31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66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4" Type="http://schemas.openxmlformats.org/officeDocument/2006/relationships/image" Target="../media/image37.wmf"/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18.vml.rels><?xml version="1.0" encoding="UTF-8" standalone="yes"?>
<Relationships xmlns="http://schemas.openxmlformats.org/package/2006/relationships"><Relationship Id="rId5" Type="http://schemas.openxmlformats.org/officeDocument/2006/relationships/image" Target="../media/image58.wmf"/><Relationship Id="rId4" Type="http://schemas.openxmlformats.org/officeDocument/2006/relationships/image" Target="../media/image57.wmf"/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14.wmf"/><Relationship Id="rId8" Type="http://schemas.openxmlformats.org/officeDocument/2006/relationships/image" Target="../media/image13.wmf"/><Relationship Id="rId7" Type="http://schemas.openxmlformats.org/officeDocument/2006/relationships/image" Target="../media/image12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image" Target="../media/image18.wmf"/><Relationship Id="rId1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8.vml.rels><?xml version="1.0" encoding="UTF-8" standalone="yes"?>
<Relationships xmlns="http://schemas.openxmlformats.org/package/2006/relationships"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5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39.bin"/><Relationship Id="rId2" Type="http://schemas.openxmlformats.org/officeDocument/2006/relationships/image" Target="../media/image31.wmf"/><Relationship Id="rId1" Type="http://schemas.openxmlformats.org/officeDocument/2006/relationships/oleObject" Target="../embeddings/oleObject38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7.wmf"/><Relationship Id="rId7" Type="http://schemas.openxmlformats.org/officeDocument/2006/relationships/oleObject" Target="../embeddings/oleObject44.bin"/><Relationship Id="rId6" Type="http://schemas.openxmlformats.org/officeDocument/2006/relationships/image" Target="../media/image36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35.wmf"/><Relationship Id="rId3" Type="http://schemas.openxmlformats.org/officeDocument/2006/relationships/oleObject" Target="../embeddings/oleObject42.bin"/><Relationship Id="rId2" Type="http://schemas.openxmlformats.org/officeDocument/2006/relationships/image" Target="../media/image34.wmf"/><Relationship Id="rId10" Type="http://schemas.openxmlformats.org/officeDocument/2006/relationships/vmlDrawing" Target="../drawings/vmlDrawing10.vml"/><Relationship Id="rId1" Type="http://schemas.openxmlformats.org/officeDocument/2006/relationships/oleObject" Target="../embeddings/oleObject41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1.vml"/><Relationship Id="rId8" Type="http://schemas.openxmlformats.org/officeDocument/2006/relationships/slideLayout" Target="../slideLayouts/slideLayout2.xml"/><Relationship Id="rId7" Type="http://schemas.openxmlformats.org/officeDocument/2006/relationships/oleObject" Target="../embeddings/oleObject49.bin"/><Relationship Id="rId6" Type="http://schemas.openxmlformats.org/officeDocument/2006/relationships/oleObject" Target="../embeddings/oleObject48.bin"/><Relationship Id="rId5" Type="http://schemas.openxmlformats.org/officeDocument/2006/relationships/oleObject" Target="../embeddings/oleObject47.bin"/><Relationship Id="rId4" Type="http://schemas.openxmlformats.org/officeDocument/2006/relationships/image" Target="../media/image39.wmf"/><Relationship Id="rId3" Type="http://schemas.openxmlformats.org/officeDocument/2006/relationships/oleObject" Target="../embeddings/oleObject46.bin"/><Relationship Id="rId2" Type="http://schemas.openxmlformats.org/officeDocument/2006/relationships/image" Target="../media/image38.wmf"/><Relationship Id="rId1" Type="http://schemas.openxmlformats.org/officeDocument/2006/relationships/oleObject" Target="../embeddings/oleObject45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6.bin"/><Relationship Id="rId8" Type="http://schemas.openxmlformats.org/officeDocument/2006/relationships/oleObject" Target="../embeddings/oleObject55.bin"/><Relationship Id="rId7" Type="http://schemas.openxmlformats.org/officeDocument/2006/relationships/oleObject" Target="../embeddings/oleObject54.bin"/><Relationship Id="rId6" Type="http://schemas.openxmlformats.org/officeDocument/2006/relationships/oleObject" Target="../embeddings/oleObject53.bin"/><Relationship Id="rId5" Type="http://schemas.openxmlformats.org/officeDocument/2006/relationships/oleObject" Target="../embeddings/oleObject52.bin"/><Relationship Id="rId4" Type="http://schemas.openxmlformats.org/officeDocument/2006/relationships/image" Target="../media/image40.wmf"/><Relationship Id="rId3" Type="http://schemas.openxmlformats.org/officeDocument/2006/relationships/oleObject" Target="../embeddings/oleObject51.bin"/><Relationship Id="rId2" Type="http://schemas.openxmlformats.org/officeDocument/2006/relationships/image" Target="../media/image39.wmf"/><Relationship Id="rId12" Type="http://schemas.openxmlformats.org/officeDocument/2006/relationships/vmlDrawing" Target="../drawings/vmlDrawing12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1.wmf"/><Relationship Id="rId1" Type="http://schemas.openxmlformats.org/officeDocument/2006/relationships/oleObject" Target="../embeddings/oleObject50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3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4.wmf"/><Relationship Id="rId5" Type="http://schemas.openxmlformats.org/officeDocument/2006/relationships/oleObject" Target="../embeddings/oleObject59.bin"/><Relationship Id="rId4" Type="http://schemas.openxmlformats.org/officeDocument/2006/relationships/image" Target="../media/image43.wmf"/><Relationship Id="rId3" Type="http://schemas.openxmlformats.org/officeDocument/2006/relationships/oleObject" Target="../embeddings/oleObject58.bin"/><Relationship Id="rId2" Type="http://schemas.openxmlformats.org/officeDocument/2006/relationships/image" Target="../media/image42.wmf"/><Relationship Id="rId1" Type="http://schemas.openxmlformats.org/officeDocument/2006/relationships/oleObject" Target="../embeddings/oleObject57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4.vml"/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46.wmf"/><Relationship Id="rId4" Type="http://schemas.openxmlformats.org/officeDocument/2006/relationships/oleObject" Target="../embeddings/oleObject61.bin"/><Relationship Id="rId3" Type="http://schemas.openxmlformats.org/officeDocument/2006/relationships/image" Target="../media/image45.wmf"/><Relationship Id="rId2" Type="http://schemas.openxmlformats.org/officeDocument/2006/relationships/oleObject" Target="../embeddings/oleObject60.bin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5.v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48.wmf"/><Relationship Id="rId3" Type="http://schemas.openxmlformats.org/officeDocument/2006/relationships/oleObject" Target="../embeddings/oleObject63.bin"/><Relationship Id="rId2" Type="http://schemas.openxmlformats.org/officeDocument/2006/relationships/image" Target="../media/image47.wmf"/><Relationship Id="rId1" Type="http://schemas.openxmlformats.org/officeDocument/2006/relationships/oleObject" Target="../embeddings/oleObject62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6.vml"/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6" Type="http://schemas.openxmlformats.org/officeDocument/2006/relationships/image" Target="../media/image51.wmf"/><Relationship Id="rId5" Type="http://schemas.openxmlformats.org/officeDocument/2006/relationships/oleObject" Target="../embeddings/oleObject66.bin"/><Relationship Id="rId4" Type="http://schemas.openxmlformats.org/officeDocument/2006/relationships/image" Target="../media/image50.wmf"/><Relationship Id="rId3" Type="http://schemas.openxmlformats.org/officeDocument/2006/relationships/oleObject" Target="../embeddings/oleObject65.bin"/><Relationship Id="rId2" Type="http://schemas.openxmlformats.org/officeDocument/2006/relationships/image" Target="../media/image49.wmf"/><Relationship Id="rId1" Type="http://schemas.openxmlformats.org/officeDocument/2006/relationships/oleObject" Target="../embeddings/oleObject64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7.vml"/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6" Type="http://schemas.openxmlformats.org/officeDocument/2006/relationships/oleObject" Target="../embeddings/oleObject70.bin"/><Relationship Id="rId5" Type="http://schemas.openxmlformats.org/officeDocument/2006/relationships/oleObject" Target="../embeddings/oleObject69.bin"/><Relationship Id="rId4" Type="http://schemas.openxmlformats.org/officeDocument/2006/relationships/image" Target="../media/image53.wmf"/><Relationship Id="rId3" Type="http://schemas.openxmlformats.org/officeDocument/2006/relationships/oleObject" Target="../embeddings/oleObject68.bin"/><Relationship Id="rId2" Type="http://schemas.openxmlformats.org/officeDocument/2006/relationships/image" Target="../media/image52.wmf"/><Relationship Id="rId1" Type="http://schemas.openxmlformats.org/officeDocument/2006/relationships/oleObject" Target="../embeddings/oleObject67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5.bin"/><Relationship Id="rId8" Type="http://schemas.openxmlformats.org/officeDocument/2006/relationships/image" Target="../media/image57.wmf"/><Relationship Id="rId7" Type="http://schemas.openxmlformats.org/officeDocument/2006/relationships/oleObject" Target="../embeddings/oleObject74.bin"/><Relationship Id="rId6" Type="http://schemas.openxmlformats.org/officeDocument/2006/relationships/image" Target="../media/image56.wmf"/><Relationship Id="rId5" Type="http://schemas.openxmlformats.org/officeDocument/2006/relationships/oleObject" Target="../embeddings/oleObject73.bin"/><Relationship Id="rId4" Type="http://schemas.openxmlformats.org/officeDocument/2006/relationships/image" Target="../media/image55.wmf"/><Relationship Id="rId3" Type="http://schemas.openxmlformats.org/officeDocument/2006/relationships/oleObject" Target="../embeddings/oleObject72.bin"/><Relationship Id="rId2" Type="http://schemas.openxmlformats.org/officeDocument/2006/relationships/image" Target="../media/image54.wmf"/><Relationship Id="rId12" Type="http://schemas.openxmlformats.org/officeDocument/2006/relationships/vmlDrawing" Target="../drawings/vmlDrawing18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58.wmf"/><Relationship Id="rId1" Type="http://schemas.openxmlformats.org/officeDocument/2006/relationships/oleObject" Target="../embeddings/oleObject71.bin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oleObject" Target="../embeddings/oleObject2.bin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wmf"/><Relationship Id="rId6" Type="http://schemas.openxmlformats.org/officeDocument/2006/relationships/oleObject" Target="../embeddings/oleObject5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4.bin"/><Relationship Id="rId3" Type="http://schemas.openxmlformats.org/officeDocument/2006/relationships/image" Target="../media/image3.jpeg"/><Relationship Id="rId2" Type="http://schemas.openxmlformats.org/officeDocument/2006/relationships/image" Target="../media/image2.wmf"/><Relationship Id="rId1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image" Target="../media/image9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7.bin"/><Relationship Id="rId25" Type="http://schemas.openxmlformats.org/officeDocument/2006/relationships/vmlDrawing" Target="../drawings/vmlDrawing3.vml"/><Relationship Id="rId24" Type="http://schemas.openxmlformats.org/officeDocument/2006/relationships/slideLayout" Target="../slideLayouts/slideLayout2.xml"/><Relationship Id="rId23" Type="http://schemas.openxmlformats.org/officeDocument/2006/relationships/oleObject" Target="../embeddings/oleObject19.bin"/><Relationship Id="rId22" Type="http://schemas.openxmlformats.org/officeDocument/2006/relationships/oleObject" Target="../embeddings/oleObject18.bin"/><Relationship Id="rId21" Type="http://schemas.openxmlformats.org/officeDocument/2006/relationships/oleObject" Target="../embeddings/oleObject17.bin"/><Relationship Id="rId20" Type="http://schemas.openxmlformats.org/officeDocument/2006/relationships/image" Target="../media/image14.wmf"/><Relationship Id="rId2" Type="http://schemas.openxmlformats.org/officeDocument/2006/relationships/image" Target="../media/image6.wmf"/><Relationship Id="rId19" Type="http://schemas.openxmlformats.org/officeDocument/2006/relationships/oleObject" Target="../embeddings/oleObject16.bin"/><Relationship Id="rId18" Type="http://schemas.openxmlformats.org/officeDocument/2006/relationships/image" Target="../media/image13.wmf"/><Relationship Id="rId17" Type="http://schemas.openxmlformats.org/officeDocument/2006/relationships/oleObject" Target="../embeddings/oleObject15.bin"/><Relationship Id="rId16" Type="http://schemas.openxmlformats.org/officeDocument/2006/relationships/oleObject" Target="../embeddings/oleObject14.bin"/><Relationship Id="rId15" Type="http://schemas.openxmlformats.org/officeDocument/2006/relationships/oleObject" Target="../embeddings/oleObject13.bin"/><Relationship Id="rId14" Type="http://schemas.openxmlformats.org/officeDocument/2006/relationships/image" Target="../media/image12.wmf"/><Relationship Id="rId13" Type="http://schemas.openxmlformats.org/officeDocument/2006/relationships/oleObject" Target="../embeddings/oleObject12.bin"/><Relationship Id="rId12" Type="http://schemas.openxmlformats.org/officeDocument/2006/relationships/image" Target="../media/image11.wmf"/><Relationship Id="rId11" Type="http://schemas.openxmlformats.org/officeDocument/2006/relationships/oleObject" Target="../embeddings/oleObject11.bin"/><Relationship Id="rId10" Type="http://schemas.openxmlformats.org/officeDocument/2006/relationships/image" Target="../media/image10.wmf"/><Relationship Id="rId1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wmf"/><Relationship Id="rId1" Type="http://schemas.openxmlformats.org/officeDocument/2006/relationships/oleObject" Target="../embeddings/oleObject20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.bin"/><Relationship Id="rId8" Type="http://schemas.openxmlformats.org/officeDocument/2006/relationships/image" Target="../media/image19.wmf"/><Relationship Id="rId7" Type="http://schemas.openxmlformats.org/officeDocument/2006/relationships/oleObject" Target="../embeddings/oleObject24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16.wmf"/><Relationship Id="rId12" Type="http://schemas.openxmlformats.org/officeDocument/2006/relationships/vmlDrawing" Target="../drawings/vmlDrawing5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0.wmf"/><Relationship Id="rId1" Type="http://schemas.openxmlformats.org/officeDocument/2006/relationships/oleObject" Target="../embeddings/oleObject21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3.wmf"/><Relationship Id="rId7" Type="http://schemas.openxmlformats.org/officeDocument/2006/relationships/oleObject" Target="../embeddings/oleObject29.bin"/><Relationship Id="rId6" Type="http://schemas.openxmlformats.org/officeDocument/2006/relationships/image" Target="../media/image22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21.wmf"/><Relationship Id="rId10" Type="http://schemas.openxmlformats.org/officeDocument/2006/relationships/vmlDrawing" Target="../drawings/vmlDrawing6.vml"/><Relationship Id="rId1" Type="http://schemas.openxmlformats.org/officeDocument/2006/relationships/oleObject" Target="../embeddings/oleObject26.bin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2.xml"/><Relationship Id="rId3" Type="http://schemas.openxmlformats.org/officeDocument/2006/relationships/oleObject" Target="../embeddings/oleObject31.bin"/><Relationship Id="rId2" Type="http://schemas.openxmlformats.org/officeDocument/2006/relationships/image" Target="../media/image24.wmf"/><Relationship Id="rId1" Type="http://schemas.openxmlformats.org/officeDocument/2006/relationships/oleObject" Target="../embeddings/oleObject30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6.bin"/><Relationship Id="rId8" Type="http://schemas.openxmlformats.org/officeDocument/2006/relationships/image" Target="../media/image28.wmf"/><Relationship Id="rId7" Type="http://schemas.openxmlformats.org/officeDocument/2006/relationships/oleObject" Target="../embeddings/oleObject35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33.bin"/><Relationship Id="rId2" Type="http://schemas.openxmlformats.org/officeDocument/2006/relationships/image" Target="../media/image25.wmf"/><Relationship Id="rId14" Type="http://schemas.openxmlformats.org/officeDocument/2006/relationships/vmlDrawing" Target="../drawings/vmlDrawing8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30.wmf"/><Relationship Id="rId11" Type="http://schemas.openxmlformats.org/officeDocument/2006/relationships/oleObject" Target="../embeddings/oleObject37.bin"/><Relationship Id="rId10" Type="http://schemas.openxmlformats.org/officeDocument/2006/relationships/image" Target="../media/image29.wmf"/><Relationship Id="rId1" Type="http://schemas.openxmlformats.org/officeDocument/2006/relationships/oleObject" Target="../embeddings/oleObject3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</a:rPr>
              <a:t>第十六章　二次根式</a:t>
            </a:r>
            <a:endParaRPr lang="zh-CN" altLang="zh-CN" sz="3600" b="1" dirty="0">
              <a:solidFill>
                <a:srgbClr val="C00000"/>
              </a:solidFill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144016" y="2577108"/>
            <a:ext cx="8820472" cy="92333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7030A0"/>
                </a:solidFill>
              </a:rPr>
              <a:t>16.1</a:t>
            </a:r>
            <a:r>
              <a:rPr lang="zh-CN" altLang="zh-CN" sz="5400" b="1" dirty="0" smtClean="0">
                <a:solidFill>
                  <a:srgbClr val="7030A0"/>
                </a:solidFill>
              </a:rPr>
              <a:t>　二次根式</a:t>
            </a:r>
            <a:r>
              <a:rPr lang="zh-CN" altLang="en-US" sz="3200" b="1" dirty="0" smtClean="0">
                <a:solidFill>
                  <a:srgbClr val="7030A0"/>
                </a:solidFill>
              </a:rPr>
              <a:t>（第</a:t>
            </a:r>
            <a:r>
              <a:rPr lang="en-US" altLang="zh-CN" sz="3200" b="1" dirty="0" smtClean="0">
                <a:solidFill>
                  <a:srgbClr val="7030A0"/>
                </a:solidFill>
              </a:rPr>
              <a:t>2</a:t>
            </a:r>
            <a:r>
              <a:rPr lang="zh-CN" altLang="en-US" sz="3200" b="1" dirty="0" smtClean="0">
                <a:solidFill>
                  <a:srgbClr val="7030A0"/>
                </a:solidFill>
              </a:rPr>
              <a:t>课时）</a:t>
            </a:r>
            <a:endParaRPr lang="zh-CN" alt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8" name="Object 4"/>
          <p:cNvGraphicFramePr>
            <a:graphicFrameLocks noChangeAspect="1"/>
          </p:cNvGraphicFramePr>
          <p:nvPr/>
        </p:nvGraphicFramePr>
        <p:xfrm>
          <a:off x="288032" y="1628800"/>
          <a:ext cx="7884368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Equation" r:id="rId1" imgW="70713600" imgH="12192000" progId="Equation.DSMT4">
                  <p:embed/>
                </p:oleObj>
              </mc:Choice>
              <mc:Fallback>
                <p:oleObj name="Equation" r:id="rId1" imgW="70713600" imgH="12192000" progId="Equation.DSMT4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8032" y="1628800"/>
                        <a:ext cx="7884368" cy="1162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467544" y="404664"/>
            <a:ext cx="82809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       </a:t>
            </a:r>
            <a:r>
              <a:rPr lang="zh-CN" altLang="zh-CN" sz="3200" dirty="0" smtClean="0"/>
              <a:t>根据算术平方根的意义填空</a:t>
            </a:r>
            <a:r>
              <a:rPr lang="en-US" altLang="zh-CN" sz="3200" dirty="0" smtClean="0"/>
              <a:t>,</a:t>
            </a:r>
            <a:r>
              <a:rPr lang="zh-CN" altLang="zh-CN" sz="3200" dirty="0" smtClean="0"/>
              <a:t>并说出得到结论的依据</a:t>
            </a:r>
            <a:r>
              <a:rPr lang="en-US" altLang="zh-CN" sz="3200" dirty="0" smtClean="0"/>
              <a:t>.</a:t>
            </a:r>
            <a:endParaRPr lang="zh-CN" altLang="zh-CN" sz="3200" dirty="0"/>
          </a:p>
        </p:txBody>
      </p:sp>
      <p:sp>
        <p:nvSpPr>
          <p:cNvPr id="11" name="矩形 10"/>
          <p:cNvSpPr/>
          <p:nvPr/>
        </p:nvSpPr>
        <p:spPr>
          <a:xfrm>
            <a:off x="1375520" y="1908121"/>
            <a:ext cx="604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0" name="矩形 9"/>
          <p:cNvSpPr/>
          <p:nvPr/>
        </p:nvSpPr>
        <p:spPr>
          <a:xfrm>
            <a:off x="3635896" y="1844824"/>
            <a:ext cx="10081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0.1</a:t>
            </a:r>
          </a:p>
        </p:txBody>
      </p:sp>
      <p:graphicFrame>
        <p:nvGraphicFramePr>
          <p:cNvPr id="5" name="Object 5"/>
          <p:cNvGraphicFramePr>
            <a:graphicFrameLocks noChangeAspect="1"/>
          </p:cNvGraphicFramePr>
          <p:nvPr/>
        </p:nvGraphicFramePr>
        <p:xfrm>
          <a:off x="6228184" y="1628800"/>
          <a:ext cx="496888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Equation" r:id="rId3" imgW="3657600" imgH="9448800" progId="Equation.DSMT4">
                  <p:embed/>
                </p:oleObj>
              </mc:Choice>
              <mc:Fallback>
                <p:oleObj name="Equation" r:id="rId3" imgW="3657600" imgH="9448800" progId="Equation.DSMT4">
                  <p:embed/>
                  <p:pic>
                    <p:nvPicPr>
                      <p:cNvPr id="0" name="图片 921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28184" y="1628800"/>
                        <a:ext cx="496888" cy="10747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8244408" y="1908121"/>
            <a:ext cx="5760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14" name="矩形 13"/>
          <p:cNvSpPr/>
          <p:nvPr/>
        </p:nvSpPr>
        <p:spPr>
          <a:xfrm>
            <a:off x="179512" y="2924944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3200" dirty="0" smtClean="0">
                <a:solidFill>
                  <a:srgbClr val="FF0000"/>
                </a:solidFill>
              </a:rPr>
              <a:t>讨论</a:t>
            </a:r>
            <a:r>
              <a:rPr lang="en-US" altLang="zh-CN" sz="3200" dirty="0" smtClean="0">
                <a:solidFill>
                  <a:srgbClr val="FF0000"/>
                </a:solidFill>
              </a:rPr>
              <a:t>: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en-US" altLang="zh-CN" sz="3200" dirty="0" smtClean="0"/>
              <a:t>      </a:t>
            </a:r>
            <a:r>
              <a:rPr lang="zh-CN" altLang="zh-CN" sz="3200" dirty="0" smtClean="0"/>
              <a:t>从以上的结论中你能发现什么规律</a:t>
            </a:r>
            <a:r>
              <a:rPr lang="en-US" altLang="zh-CN" sz="3200" dirty="0" smtClean="0"/>
              <a:t>?</a:t>
            </a:r>
            <a:r>
              <a:rPr lang="zh-CN" altLang="zh-CN" sz="3200" dirty="0" smtClean="0"/>
              <a:t>你能用一个式子表示这个规律吗</a:t>
            </a:r>
            <a:r>
              <a:rPr lang="en-US" altLang="zh-CN" sz="3200" dirty="0" smtClean="0"/>
              <a:t>?</a:t>
            </a:r>
            <a:endParaRPr lang="zh-CN" altLang="zh-CN" sz="3200" dirty="0" smtClean="0"/>
          </a:p>
        </p:txBody>
      </p:sp>
      <p:sp>
        <p:nvSpPr>
          <p:cNvPr id="15" name="圆角矩形 14"/>
          <p:cNvSpPr/>
          <p:nvPr/>
        </p:nvSpPr>
        <p:spPr>
          <a:xfrm>
            <a:off x="323528" y="4829472"/>
            <a:ext cx="8280920" cy="1191816"/>
          </a:xfrm>
          <a:prstGeom prst="round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一个非负数的平方的算术平方根等于这个数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=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≥0).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3542" name="Object 6"/>
          <p:cNvGraphicFramePr>
            <a:graphicFrameLocks noChangeAspect="1"/>
          </p:cNvGraphicFramePr>
          <p:nvPr/>
        </p:nvGraphicFramePr>
        <p:xfrm>
          <a:off x="1827312" y="5378776"/>
          <a:ext cx="792088" cy="57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Equation" r:id="rId5" imgW="7315200" imgH="6096000" progId="Equation.DSMT4">
                  <p:embed/>
                </p:oleObj>
              </mc:Choice>
              <mc:Fallback>
                <p:oleObj name="Equation" r:id="rId5" imgW="7315200" imgH="6096000" progId="Equation.DSMT4">
                  <p:embed/>
                  <p:pic>
                    <p:nvPicPr>
                      <p:cNvPr id="0" name="图片 921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27312" y="5378776"/>
                        <a:ext cx="792088" cy="5760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3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0" grpId="0"/>
      <p:bldP spid="13" grpId="0"/>
      <p:bldP spid="14" grpId="0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611560" y="1052736"/>
            <a:ext cx="4752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化简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1009" name="Object 1"/>
          <p:cNvGraphicFramePr>
            <a:graphicFrameLocks noChangeAspect="1"/>
          </p:cNvGraphicFramePr>
          <p:nvPr/>
        </p:nvGraphicFramePr>
        <p:xfrm>
          <a:off x="857224" y="2357430"/>
          <a:ext cx="1388672" cy="6908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Equation" r:id="rId1" imgW="11582400" imgH="6400800" progId="Equation.DSMT4">
                  <p:embed/>
                </p:oleObj>
              </mc:Choice>
              <mc:Fallback>
                <p:oleObj name="Equation" r:id="rId1" imgW="11582400" imgH="6400800" progId="Equation.DSMT4">
                  <p:embed/>
                  <p:pic>
                    <p:nvPicPr>
                      <p:cNvPr id="0" name="图片 1024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57224" y="2357430"/>
                        <a:ext cx="1388672" cy="69081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0467" name="Object 3"/>
          <p:cNvGraphicFramePr>
            <a:graphicFrameLocks noChangeAspect="1"/>
          </p:cNvGraphicFramePr>
          <p:nvPr/>
        </p:nvGraphicFramePr>
        <p:xfrm>
          <a:off x="857224" y="4071942"/>
          <a:ext cx="1816730" cy="760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Equation" r:id="rId3" imgW="17068800" imgH="7924800" progId="Equation.DSMT4">
                  <p:embed/>
                </p:oleObj>
              </mc:Choice>
              <mc:Fallback>
                <p:oleObj name="Equation" r:id="rId3" imgW="17068800" imgH="7924800" progId="Equation.DSMT4">
                  <p:embed/>
                  <p:pic>
                    <p:nvPicPr>
                      <p:cNvPr id="0" name="图片 1024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7224" y="4071942"/>
                        <a:ext cx="1816730" cy="76049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3214688" y="2286000"/>
          <a:ext cx="401002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Equation" r:id="rId5" imgW="25298400" imgH="6096000" progId="Equation.DSMT4">
                  <p:embed/>
                </p:oleObj>
              </mc:Choice>
              <mc:Fallback>
                <p:oleObj name="Equation" r:id="rId5" imgW="25298400" imgH="6096000" progId="Equation.DSMT4">
                  <p:embed/>
                  <p:pic>
                    <p:nvPicPr>
                      <p:cNvPr id="0" name="图片 1024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14688" y="2286000"/>
                        <a:ext cx="4010025" cy="809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5"/>
          <p:cNvGraphicFramePr>
            <a:graphicFrameLocks noChangeAspect="1"/>
          </p:cNvGraphicFramePr>
          <p:nvPr/>
        </p:nvGraphicFramePr>
        <p:xfrm>
          <a:off x="3362325" y="4094163"/>
          <a:ext cx="4351338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Equation" r:id="rId7" imgW="29870400" imgH="7924800" progId="Equation.DSMT4">
                  <p:embed/>
                </p:oleObj>
              </mc:Choice>
              <mc:Fallback>
                <p:oleObj name="Equation" r:id="rId7" imgW="29870400" imgH="7924800" progId="Equation.DSMT4">
                  <p:embed/>
                  <p:pic>
                    <p:nvPicPr>
                      <p:cNvPr id="0" name="图片 10243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62325" y="4094163"/>
                        <a:ext cx="4351338" cy="9064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1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1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1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0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187624" y="467961"/>
            <a:ext cx="2016224" cy="5847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1211268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中的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的取值范围可以是任意实数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即不论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取何值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一定有意义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1520" y="2924944"/>
            <a:ext cx="85689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化简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一定要弄明白被开方数的底数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是正数还是负数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若是正数或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则等于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本身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=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≥0);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是负数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则等于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的相反数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即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= -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&lt;0).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6371" name="Object 3"/>
          <p:cNvGraphicFramePr>
            <a:graphicFrameLocks noChangeAspect="1"/>
          </p:cNvGraphicFramePr>
          <p:nvPr/>
        </p:nvGraphicFramePr>
        <p:xfrm>
          <a:off x="826910" y="1268760"/>
          <a:ext cx="864770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Equation" r:id="rId1" imgW="7315200" imgH="6096000" progId="Equation.DSMT4">
                  <p:embed/>
                </p:oleObj>
              </mc:Choice>
              <mc:Fallback>
                <p:oleObj name="Equation" r:id="rId1" imgW="7315200" imgH="6096000" progId="Equation.DSMT4">
                  <p:embed/>
                  <p:pic>
                    <p:nvPicPr>
                      <p:cNvPr id="0" name="图片 1126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26910" y="1268760"/>
                        <a:ext cx="864770" cy="64807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379" name="Object 11"/>
          <p:cNvGraphicFramePr>
            <a:graphicFrameLocks noChangeAspect="1"/>
          </p:cNvGraphicFramePr>
          <p:nvPr/>
        </p:nvGraphicFramePr>
        <p:xfrm>
          <a:off x="2410669" y="1988840"/>
          <a:ext cx="86518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Equation" r:id="rId3" imgW="7315200" imgH="6096000" progId="Equation.DSMT4">
                  <p:embed/>
                </p:oleObj>
              </mc:Choice>
              <mc:Fallback>
                <p:oleObj name="Equation" r:id="rId3" imgW="7315200" imgH="6096000" progId="Equation.DSMT4">
                  <p:embed/>
                  <p:pic>
                    <p:nvPicPr>
                      <p:cNvPr id="0" name="图片 1126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10669" y="1988840"/>
                        <a:ext cx="865187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380" name="Object 12"/>
          <p:cNvGraphicFramePr>
            <a:graphicFrameLocks noChangeAspect="1"/>
          </p:cNvGraphicFramePr>
          <p:nvPr/>
        </p:nvGraphicFramePr>
        <p:xfrm>
          <a:off x="1619672" y="2997324"/>
          <a:ext cx="86518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Equation" r:id="rId5" imgW="7315200" imgH="6096000" progId="Equation.DSMT4">
                  <p:embed/>
                </p:oleObj>
              </mc:Choice>
              <mc:Fallback>
                <p:oleObj name="Equation" r:id="rId5" imgW="7315200" imgH="6096000" progId="Equation.DSMT4">
                  <p:embed/>
                  <p:pic>
                    <p:nvPicPr>
                      <p:cNvPr id="0" name="图片 11266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19672" y="2997324"/>
                        <a:ext cx="865187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381" name="Object 13"/>
          <p:cNvGraphicFramePr>
            <a:graphicFrameLocks noChangeAspect="1"/>
          </p:cNvGraphicFramePr>
          <p:nvPr/>
        </p:nvGraphicFramePr>
        <p:xfrm>
          <a:off x="250429" y="4437112"/>
          <a:ext cx="86518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Equation" r:id="rId6" imgW="7315200" imgH="6096000" progId="Equation.DSMT4">
                  <p:embed/>
                </p:oleObj>
              </mc:Choice>
              <mc:Fallback>
                <p:oleObj name="Equation" r:id="rId6" imgW="7315200" imgH="6096000" progId="Equation.DSMT4">
                  <p:embed/>
                  <p:pic>
                    <p:nvPicPr>
                      <p:cNvPr id="0" name="图片 1126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429" y="4437112"/>
                        <a:ext cx="865187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382" name="Object 14"/>
          <p:cNvGraphicFramePr>
            <a:graphicFrameLocks noChangeAspect="1"/>
          </p:cNvGraphicFramePr>
          <p:nvPr/>
        </p:nvGraphicFramePr>
        <p:xfrm>
          <a:off x="251520" y="5157192"/>
          <a:ext cx="86518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Equation" r:id="rId7" imgW="7315200" imgH="6096000" progId="Equation.DSMT4">
                  <p:embed/>
                </p:oleObj>
              </mc:Choice>
              <mc:Fallback>
                <p:oleObj name="Equation" r:id="rId7" imgW="7315200" imgH="6096000" progId="Equation.DSMT4">
                  <p:embed/>
                  <p:pic>
                    <p:nvPicPr>
                      <p:cNvPr id="0" name="图片 1126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0" y="5157192"/>
                        <a:ext cx="865187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6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6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6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6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6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6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6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6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6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6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6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6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6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611560" y="836712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讨论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        )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有什么关系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4566" name="Object 6"/>
          <p:cNvGraphicFramePr>
            <a:graphicFrameLocks noChangeAspect="1"/>
          </p:cNvGraphicFramePr>
          <p:nvPr/>
        </p:nvGraphicFramePr>
        <p:xfrm>
          <a:off x="3706813" y="837084"/>
          <a:ext cx="86518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Equation" r:id="rId1" imgW="7315200" imgH="6096000" progId="Equation.DSMT4">
                  <p:embed/>
                </p:oleObj>
              </mc:Choice>
              <mc:Fallback>
                <p:oleObj name="Equation" r:id="rId1" imgW="7315200" imgH="6096000" progId="Equation.DSMT4">
                  <p:embed/>
                  <p:pic>
                    <p:nvPicPr>
                      <p:cNvPr id="0" name="图片 1228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06813" y="837084"/>
                        <a:ext cx="865187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67" name="Object 7"/>
          <p:cNvGraphicFramePr>
            <a:graphicFrameLocks noChangeAspect="1"/>
          </p:cNvGraphicFramePr>
          <p:nvPr/>
        </p:nvGraphicFramePr>
        <p:xfrm>
          <a:off x="2159595" y="902172"/>
          <a:ext cx="684213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Equation" r:id="rId3" imgW="5791200" imgH="5486400" progId="Equation.DSMT4">
                  <p:embed/>
                </p:oleObj>
              </mc:Choice>
              <mc:Fallback>
                <p:oleObj name="Equation" r:id="rId3" imgW="5791200" imgH="5486400" progId="Equation.DSMT4">
                  <p:embed/>
                  <p:pic>
                    <p:nvPicPr>
                      <p:cNvPr id="0" name="图片 1228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59595" y="902172"/>
                        <a:ext cx="684213" cy="5826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539552" y="1988840"/>
            <a:ext cx="78488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 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        )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表示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的算术平方根的平方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        )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≥0);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表示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的平方的算术平方根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          =|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|=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4568" name="Object 8"/>
          <p:cNvGraphicFramePr>
            <a:graphicFrameLocks noChangeAspect="1"/>
          </p:cNvGraphicFramePr>
          <p:nvPr/>
        </p:nvGraphicFramePr>
        <p:xfrm>
          <a:off x="1691680" y="2342331"/>
          <a:ext cx="684213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Equation" r:id="rId5" imgW="5791200" imgH="5486400" progId="Equation.DSMT4">
                  <p:embed/>
                </p:oleObj>
              </mc:Choice>
              <mc:Fallback>
                <p:oleObj name="Equation" r:id="rId5" imgW="5791200" imgH="5486400" progId="Equation.DSMT4">
                  <p:embed/>
                  <p:pic>
                    <p:nvPicPr>
                      <p:cNvPr id="0" name="图片 12290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91680" y="2342331"/>
                        <a:ext cx="684213" cy="5826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69" name="Object 9"/>
          <p:cNvGraphicFramePr>
            <a:graphicFrameLocks noChangeAspect="1"/>
          </p:cNvGraphicFramePr>
          <p:nvPr/>
        </p:nvGraphicFramePr>
        <p:xfrm>
          <a:off x="827584" y="3284984"/>
          <a:ext cx="684213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Equation" r:id="rId6" imgW="5791200" imgH="5486400" progId="Equation.DSMT4">
                  <p:embed/>
                </p:oleObj>
              </mc:Choice>
              <mc:Fallback>
                <p:oleObj name="Equation" r:id="rId6" imgW="5791200" imgH="5486400" progId="Equation.DSMT4">
                  <p:embed/>
                  <p:pic>
                    <p:nvPicPr>
                      <p:cNvPr id="0" name="图片 1229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7584" y="3284984"/>
                        <a:ext cx="684213" cy="5826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70" name="Object 10"/>
          <p:cNvGraphicFramePr>
            <a:graphicFrameLocks noChangeAspect="1"/>
          </p:cNvGraphicFramePr>
          <p:nvPr/>
        </p:nvGraphicFramePr>
        <p:xfrm>
          <a:off x="3275856" y="3285356"/>
          <a:ext cx="86518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Equation" r:id="rId7" imgW="7315200" imgH="6096000" progId="Equation.DSMT4">
                  <p:embed/>
                </p:oleObj>
              </mc:Choice>
              <mc:Fallback>
                <p:oleObj name="Equation" r:id="rId7" imgW="7315200" imgH="6096000" progId="Equation.DSMT4">
                  <p:embed/>
                  <p:pic>
                    <p:nvPicPr>
                      <p:cNvPr id="0" name="图片 1229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75856" y="3285356"/>
                        <a:ext cx="865187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71" name="Object 11"/>
          <p:cNvGraphicFramePr>
            <a:graphicFrameLocks noChangeAspect="1"/>
          </p:cNvGraphicFramePr>
          <p:nvPr/>
        </p:nvGraphicFramePr>
        <p:xfrm>
          <a:off x="1691680" y="4221460"/>
          <a:ext cx="86518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Equation" r:id="rId8" imgW="7315200" imgH="6096000" progId="Equation.DSMT4">
                  <p:embed/>
                </p:oleObj>
              </mc:Choice>
              <mc:Fallback>
                <p:oleObj name="Equation" r:id="rId8" imgW="7315200" imgH="6096000" progId="Equation.DSMT4">
                  <p:embed/>
                  <p:pic>
                    <p:nvPicPr>
                      <p:cNvPr id="0" name="图片 12293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91680" y="4221460"/>
                        <a:ext cx="865187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72" name="Object 12"/>
          <p:cNvGraphicFramePr>
            <a:graphicFrameLocks noChangeAspect="1"/>
          </p:cNvGraphicFramePr>
          <p:nvPr/>
        </p:nvGraphicFramePr>
        <p:xfrm>
          <a:off x="3294063" y="3940175"/>
          <a:ext cx="2127250" cy="136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Equation" r:id="rId9" imgW="17983200" imgH="12801600" progId="Equation.DSMT4">
                  <p:embed/>
                </p:oleObj>
              </mc:Choice>
              <mc:Fallback>
                <p:oleObj name="Equation" r:id="rId9" imgW="17983200" imgH="12801600" progId="Equation.DSMT4">
                  <p:embed/>
                  <p:pic>
                    <p:nvPicPr>
                      <p:cNvPr id="0" name="图片 12294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94063" y="3940175"/>
                        <a:ext cx="2127250" cy="13604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4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4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4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4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4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4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4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4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4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4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4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4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42844" y="714356"/>
          <a:ext cx="8640960" cy="54006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361345"/>
                <a:gridCol w="3301859"/>
                <a:gridCol w="3977756"/>
              </a:tblGrid>
              <a:tr h="6000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Times New Roman" pitchFamily="18" charset="0"/>
                          <a:cs typeface="Times New Roman" pitchFamily="18" charset="0"/>
                        </a:rPr>
                        <a:t>知识要点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Times New Roman" pitchFamily="18" charset="0"/>
                          <a:cs typeface="Times New Roman" pitchFamily="18" charset="0"/>
                        </a:rPr>
                        <a:t>关键点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Times New Roman" pitchFamily="18" charset="0"/>
                          <a:cs typeface="Times New Roman" pitchFamily="18" charset="0"/>
                        </a:rPr>
                        <a:t>注意事项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8002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(      )</a:t>
                      </a:r>
                      <a:r>
                        <a:rPr lang="en-US" sz="2400" kern="1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2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lang="en-US" sz="2400" i="1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en-US" sz="2400" i="1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2400" i="1" kern="100" dirty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r>
                        <a:rPr lang="en-US" sz="2400" kern="100" dirty="0">
                          <a:latin typeface="Times New Roman" pitchFamily="18" charset="0"/>
                          <a:cs typeface="Times New Roman" pitchFamily="18" charset="0"/>
                        </a:rPr>
                        <a:t>≥0)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Times New Roman" pitchFamily="18" charset="0"/>
                          <a:cs typeface="Times New Roman" pitchFamily="18" charset="0"/>
                        </a:rPr>
                        <a:t>任何非负数的算术平方根的平方</a:t>
                      </a:r>
                      <a:r>
                        <a:rPr lang="en-US" sz="2400" kern="100" dirty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zh-CN" sz="2400" kern="100" dirty="0">
                          <a:latin typeface="Times New Roman" pitchFamily="18" charset="0"/>
                          <a:cs typeface="Times New Roman" pitchFamily="18" charset="0"/>
                        </a:rPr>
                        <a:t>其结果仍然是它本身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Times New Roman" pitchFamily="18" charset="0"/>
                          <a:cs typeface="Times New Roman" pitchFamily="18" charset="0"/>
                        </a:rPr>
                        <a:t>被开方数</a:t>
                      </a:r>
                      <a:r>
                        <a:rPr lang="en-US" sz="2400" i="1" kern="100" dirty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r>
                        <a:rPr lang="zh-CN" sz="2400" kern="100" dirty="0">
                          <a:latin typeface="Times New Roman" pitchFamily="18" charset="0"/>
                          <a:cs typeface="Times New Roman" pitchFamily="18" charset="0"/>
                        </a:rPr>
                        <a:t>是非负数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</a:tr>
              <a:tr h="120013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4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Times New Roman" pitchFamily="18" charset="0"/>
                          <a:cs typeface="Times New Roman" pitchFamily="18" charset="0"/>
                        </a:rPr>
                        <a:t>任何实数的平方的算术平方根是它的绝对值</a:t>
                      </a:r>
                      <a:endParaRPr lang="zh-CN" sz="24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Times New Roman" pitchFamily="18" charset="0"/>
                          <a:cs typeface="Times New Roman" pitchFamily="18" charset="0"/>
                        </a:rPr>
                        <a:t>底数</a:t>
                      </a:r>
                      <a:r>
                        <a:rPr lang="en-US" sz="2400" i="1" kern="100" dirty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r>
                        <a:rPr lang="zh-CN" sz="2400" kern="100" dirty="0">
                          <a:latin typeface="Times New Roman" pitchFamily="18" charset="0"/>
                          <a:cs typeface="Times New Roman" pitchFamily="18" charset="0"/>
                        </a:rPr>
                        <a:t>可以是任何实数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</a:tr>
              <a:tr h="18002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Times New Roman" pitchFamily="18" charset="0"/>
                          <a:cs typeface="Times New Roman" pitchFamily="18" charset="0"/>
                        </a:rPr>
                        <a:t>代数式</a:t>
                      </a:r>
                      <a:endParaRPr lang="zh-CN" sz="24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Times New Roman" pitchFamily="18" charset="0"/>
                          <a:cs typeface="Times New Roman" pitchFamily="18" charset="0"/>
                        </a:rPr>
                        <a:t>用运算符号把数和表示数的字母连接起来的式子叫代数式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Times New Roman" pitchFamily="18" charset="0"/>
                          <a:cs typeface="Times New Roman" pitchFamily="18" charset="0"/>
                        </a:rPr>
                        <a:t>①式子中不能出现</a:t>
                      </a:r>
                      <a:r>
                        <a:rPr lang="en-US" sz="2400" kern="100" dirty="0">
                          <a:latin typeface="Times New Roman" pitchFamily="18" charset="0"/>
                          <a:cs typeface="Times New Roman" pitchFamily="18" charset="0"/>
                        </a:rPr>
                        <a:t>“=,≠,≥,≤,&lt;,&gt;”;</a:t>
                      </a:r>
                      <a:r>
                        <a:rPr lang="zh-CN" sz="2400" kern="100" dirty="0">
                          <a:latin typeface="Times New Roman" pitchFamily="18" charset="0"/>
                          <a:cs typeface="Times New Roman" pitchFamily="18" charset="0"/>
                        </a:rPr>
                        <a:t>②单个的数字或单个的字母也是代数式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</a:tr>
            </a:tbl>
          </a:graphicData>
        </a:graphic>
      </p:graphicFrame>
      <p:sp>
        <p:nvSpPr>
          <p:cNvPr id="6" name="圆角矩形 5"/>
          <p:cNvSpPr/>
          <p:nvPr/>
        </p:nvSpPr>
        <p:spPr>
          <a:xfrm>
            <a:off x="1000100" y="142852"/>
            <a:ext cx="1571636" cy="510778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211478" y="1794475"/>
          <a:ext cx="579438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Equation" r:id="rId1" imgW="5791200" imgH="5486400" progId="Equation.DSMT4">
                  <p:embed/>
                </p:oleObj>
              </mc:Choice>
              <mc:Fallback>
                <p:oleObj name="Equation" r:id="rId1" imgW="5791200" imgH="5486400" progId="Equation.DSMT4">
                  <p:embed/>
                  <p:pic>
                    <p:nvPicPr>
                      <p:cNvPr id="0" name="图片 1331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1478" y="1794475"/>
                        <a:ext cx="579438" cy="469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37" name="Object 5"/>
          <p:cNvGraphicFramePr>
            <a:graphicFrameLocks noChangeAspect="1"/>
          </p:cNvGraphicFramePr>
          <p:nvPr/>
        </p:nvGraphicFramePr>
        <p:xfrm>
          <a:off x="286861" y="3234635"/>
          <a:ext cx="1080120" cy="40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name="Equation" r:id="rId3" imgW="15849600" imgH="7010400" progId="Equation.DSMT4">
                  <p:embed/>
                </p:oleObj>
              </mc:Choice>
              <mc:Fallback>
                <p:oleObj name="Equation" r:id="rId3" imgW="15849600" imgH="7010400" progId="Equation.DSMT4">
                  <p:embed/>
                  <p:pic>
                    <p:nvPicPr>
                      <p:cNvPr id="0" name="图片 1331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6861" y="3234635"/>
                        <a:ext cx="1080120" cy="4046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38" name="Object 6"/>
          <p:cNvGraphicFramePr>
            <a:graphicFrameLocks noChangeAspect="1"/>
          </p:cNvGraphicFramePr>
          <p:nvPr/>
        </p:nvGraphicFramePr>
        <p:xfrm>
          <a:off x="214852" y="3522667"/>
          <a:ext cx="1282531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Equation" r:id="rId5" imgW="17068800" imgH="12801600" progId="Equation.DSMT4">
                  <p:embed/>
                </p:oleObj>
              </mc:Choice>
              <mc:Fallback>
                <p:oleObj name="Equation" r:id="rId5" imgW="17068800" imgH="12801600" progId="Equation.DSMT4">
                  <p:embed/>
                  <p:pic>
                    <p:nvPicPr>
                      <p:cNvPr id="0" name="图片 1331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4852" y="3522667"/>
                        <a:ext cx="1282531" cy="86409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动作按钮: 第一张 6">
            <a:hlinkClick r:id="" action="ppaction://hlinkshowjump?jump=firstslide" highlightClick="1"/>
          </p:cNvPr>
          <p:cNvSpPr/>
          <p:nvPr/>
        </p:nvSpPr>
        <p:spPr>
          <a:xfrm>
            <a:off x="7215206" y="6215082"/>
            <a:ext cx="500066" cy="50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subSp spid="_x0000_s146433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subSp spid="_x0000_s146433"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subSp spid="_x0000_s146433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subSp spid="_x0000_s146433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subSp spid="_x0000_s146433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6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6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5929354" y="142852"/>
            <a:ext cx="2928926" cy="928694"/>
            <a:chOff x="-205" y="0"/>
            <a:chExt cx="1838" cy="635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205" y="0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323528" y="1435556"/>
            <a:ext cx="8208912" cy="228147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计算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的结果是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A.-3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B.3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C.-9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D.9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4381485"/>
            <a:ext cx="6408712" cy="853991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endParaRPr lang="zh-CN" altLang="zh-CN" sz="32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08104" y="1867604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Object 1"/>
          <p:cNvGraphicFramePr>
            <a:graphicFrameLocks noChangeAspect="1"/>
          </p:cNvGraphicFramePr>
          <p:nvPr/>
        </p:nvGraphicFramePr>
        <p:xfrm>
          <a:off x="1743075" y="4525963"/>
          <a:ext cx="3859213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Equation" r:id="rId2" imgW="34442400" imgH="7924800" progId="Equation.DSMT4">
                  <p:embed/>
                </p:oleObj>
              </mc:Choice>
              <mc:Fallback>
                <p:oleObj name="Equation" r:id="rId2" imgW="34442400" imgH="7924800" progId="Equation.DSMT4">
                  <p:embed/>
                  <p:pic>
                    <p:nvPicPr>
                      <p:cNvPr id="0" name="图片 1433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43075" y="4525963"/>
                        <a:ext cx="3859213" cy="8207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1695376" y="1723588"/>
          <a:ext cx="1220440" cy="7987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Equation" r:id="rId4" imgW="11887200" imgH="7924800" progId="Equation.DSMT4">
                  <p:embed/>
                </p:oleObj>
              </mc:Choice>
              <mc:Fallback>
                <p:oleObj name="Equation" r:id="rId4" imgW="11887200" imgH="7924800" progId="Equation.DSMT4">
                  <p:embed/>
                  <p:pic>
                    <p:nvPicPr>
                      <p:cNvPr id="0" name="图片 14337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95376" y="1723588"/>
                        <a:ext cx="1220440" cy="79879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908720"/>
            <a:ext cx="8568952" cy="2553891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下列各式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-3;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②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&gt;0);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-1=6;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④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-5&gt;0;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⑤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⑥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66.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其中代数式的个数是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A.2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个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B.3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个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C.4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个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D.5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个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3859986"/>
            <a:ext cx="8136904" cy="187327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 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③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-1=6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是方程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不是代数式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④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-5&gt;0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是一元一次不等式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也不是代数式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其余都是代数式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68344" y="1916832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4211960" y="1124744"/>
          <a:ext cx="604838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Equation" r:id="rId1" imgW="6400800" imgH="10668000" progId="Equation.DSMT4">
                  <p:embed/>
                </p:oleObj>
              </mc:Choice>
              <mc:Fallback>
                <p:oleObj name="Equation" r:id="rId1" imgW="6400800" imgH="10668000" progId="Equation.DSMT4">
                  <p:embed/>
                  <p:pic>
                    <p:nvPicPr>
                      <p:cNvPr id="0" name="图片 1536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11960" y="1124744"/>
                        <a:ext cx="604838" cy="7920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1"/>
          <p:cNvGraphicFramePr>
            <a:graphicFrameLocks noChangeAspect="1"/>
          </p:cNvGraphicFramePr>
          <p:nvPr/>
        </p:nvGraphicFramePr>
        <p:xfrm>
          <a:off x="1619672" y="1916832"/>
          <a:ext cx="963951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Equation" r:id="rId3" imgW="7620000" imgH="5486400" progId="Equation.DSMT4">
                  <p:embed/>
                </p:oleObj>
              </mc:Choice>
              <mc:Fallback>
                <p:oleObj name="Equation" r:id="rId3" imgW="7620000" imgH="5486400" progId="Equation.DSMT4">
                  <p:embed/>
                  <p:pic>
                    <p:nvPicPr>
                      <p:cNvPr id="0" name="图片 1536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19672" y="1916832"/>
                        <a:ext cx="963951" cy="64807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23528" y="1248334"/>
            <a:ext cx="8568952" cy="119181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3.                  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的值是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3200" dirty="0" smtClean="0"/>
              <a:t>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2" y="3768614"/>
            <a:ext cx="8136904" cy="1285577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971600" y="1320343"/>
          <a:ext cx="2736304" cy="10801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Equation" r:id="rId1" imgW="31089600" imgH="12192000" progId="Equation.DSMT4">
                  <p:embed/>
                </p:oleObj>
              </mc:Choice>
              <mc:Fallback>
                <p:oleObj name="Equation" r:id="rId1" imgW="31089600" imgH="12192000" progId="Equation.DSMT4">
                  <p:embed/>
                  <p:pic>
                    <p:nvPicPr>
                      <p:cNvPr id="0" name="图片 1638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71600" y="1320343"/>
                        <a:ext cx="2736304" cy="108011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1447800" y="3840163"/>
          <a:ext cx="5876925" cy="938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Equation" r:id="rId3" imgW="66751200" imgH="12192000" progId="Equation.DSMT4">
                  <p:embed/>
                </p:oleObj>
              </mc:Choice>
              <mc:Fallback>
                <p:oleObj name="Equation" r:id="rId3" imgW="66751200" imgH="12192000" progId="Equation.DSMT4">
                  <p:embed/>
                  <p:pic>
                    <p:nvPicPr>
                      <p:cNvPr id="0" name="图片 1638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7800" y="3840163"/>
                        <a:ext cx="5876925" cy="9382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436096" y="1320342"/>
          <a:ext cx="555625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Equation" r:id="rId5" imgW="5791200" imgH="9448800" progId="Equation.DSMT4">
                  <p:embed/>
                </p:oleObj>
              </mc:Choice>
              <mc:Fallback>
                <p:oleObj name="Equation" r:id="rId5" imgW="5791200" imgH="9448800" progId="Equation.DSMT4">
                  <p:embed/>
                  <p:pic>
                    <p:nvPicPr>
                      <p:cNvPr id="0" name="图片 1638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36096" y="1320342"/>
                        <a:ext cx="555625" cy="7921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836712"/>
            <a:ext cx="8568952" cy="228147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4.(1)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                  =2-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成立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 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计算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   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9712" y="1052736"/>
            <a:ext cx="864096" cy="752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≤ 2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3923928" y="1196752"/>
          <a:ext cx="1849438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Equation" r:id="rId1" imgW="15240000" imgH="7924800" progId="Equation.DSMT4">
                  <p:embed/>
                </p:oleObj>
              </mc:Choice>
              <mc:Fallback>
                <p:oleObj name="Equation" r:id="rId1" imgW="15240000" imgH="7924800" progId="Equation.DSMT4">
                  <p:embed/>
                  <p:pic>
                    <p:nvPicPr>
                      <p:cNvPr id="0" name="图片 1740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23928" y="1196752"/>
                        <a:ext cx="1849438" cy="7200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2195736" y="2060848"/>
          <a:ext cx="1884362" cy="935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Equation" r:id="rId3" imgW="15544800" imgH="7924800" progId="Equation.DSMT4">
                  <p:embed/>
                </p:oleObj>
              </mc:Choice>
              <mc:Fallback>
                <p:oleObj name="Equation" r:id="rId3" imgW="15544800" imgH="7924800" progId="Equation.DSMT4">
                  <p:embed/>
                  <p:pic>
                    <p:nvPicPr>
                      <p:cNvPr id="0" name="图片 1740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95736" y="2060848"/>
                        <a:ext cx="1884362" cy="93536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716016" y="2132856"/>
            <a:ext cx="1008112" cy="752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π-3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44" y="3840622"/>
            <a:ext cx="8677628" cy="187327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(1)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-2≤0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                  =2-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所以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≤2;(2)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因为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3&lt;π,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所以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3-π&lt;0,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因此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          =π-3.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6" name="Object 11"/>
          <p:cNvGraphicFramePr>
            <a:graphicFrameLocks noChangeAspect="1"/>
          </p:cNvGraphicFramePr>
          <p:nvPr/>
        </p:nvGraphicFramePr>
        <p:xfrm>
          <a:off x="4143372" y="4143380"/>
          <a:ext cx="1696302" cy="6595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Equation" r:id="rId5" imgW="15240000" imgH="7924800" progId="Equation.DSMT4">
                  <p:embed/>
                </p:oleObj>
              </mc:Choice>
              <mc:Fallback>
                <p:oleObj name="Equation" r:id="rId5" imgW="15240000" imgH="7924800" progId="Equation.DSMT4">
                  <p:embed/>
                  <p:pic>
                    <p:nvPicPr>
                      <p:cNvPr id="0" name="图片 1741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43372" y="4143380"/>
                        <a:ext cx="1696302" cy="65959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2"/>
          <p:cNvGraphicFramePr>
            <a:graphicFrameLocks noChangeAspect="1"/>
          </p:cNvGraphicFramePr>
          <p:nvPr/>
        </p:nvGraphicFramePr>
        <p:xfrm>
          <a:off x="4786314" y="4857760"/>
          <a:ext cx="1531609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Equation" r:id="rId6" imgW="15544800" imgH="7924800" progId="Equation.DSMT4">
                  <p:embed/>
                </p:oleObj>
              </mc:Choice>
              <mc:Fallback>
                <p:oleObj name="Equation" r:id="rId6" imgW="15544800" imgH="7924800" progId="Equation.DSMT4">
                  <p:embed/>
                  <p:pic>
                    <p:nvPicPr>
                      <p:cNvPr id="0" name="图片 1741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86314" y="4857760"/>
                        <a:ext cx="1531609" cy="64294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4" grpId="0"/>
      <p:bldP spid="7" grpId="0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41" name="Object 5"/>
          <p:cNvGraphicFramePr>
            <a:graphicFrameLocks noChangeAspect="1"/>
          </p:cNvGraphicFramePr>
          <p:nvPr/>
        </p:nvGraphicFramePr>
        <p:xfrm>
          <a:off x="467544" y="908720"/>
          <a:ext cx="4320480" cy="4896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Equation" r:id="rId1" imgW="37185600" imgH="42672000" progId="Equation.DSMT4">
                  <p:embed/>
                </p:oleObj>
              </mc:Choice>
              <mc:Fallback>
                <p:oleObj name="Equation" r:id="rId1" imgW="37185600" imgH="42672000" progId="Equation.DSMT4">
                  <p:embed/>
                  <p:pic>
                    <p:nvPicPr>
                      <p:cNvPr id="0" name="图片 1843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7544" y="908720"/>
                        <a:ext cx="4320480" cy="489654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2436813" y="1557338"/>
          <a:ext cx="1319212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Equation" r:id="rId3" imgW="8534400" imgH="4267200" progId="Equation.DSMT4">
                  <p:embed/>
                </p:oleObj>
              </mc:Choice>
              <mc:Fallback>
                <p:oleObj name="Equation" r:id="rId3" imgW="8534400" imgH="4267200" progId="Equation.DSMT4">
                  <p:embed/>
                  <p:pic>
                    <p:nvPicPr>
                      <p:cNvPr id="0" name="图片 1843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36813" y="1557338"/>
                        <a:ext cx="1319212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7"/>
          <p:cNvGraphicFramePr>
            <a:graphicFrameLocks noChangeAspect="1"/>
          </p:cNvGraphicFramePr>
          <p:nvPr/>
        </p:nvGraphicFramePr>
        <p:xfrm>
          <a:off x="2095500" y="2349500"/>
          <a:ext cx="3008313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Equation" r:id="rId5" imgW="25908000" imgH="8229600" progId="Equation.DSMT4">
                  <p:embed/>
                </p:oleObj>
              </mc:Choice>
              <mc:Fallback>
                <p:oleObj name="Equation" r:id="rId5" imgW="25908000" imgH="8229600" progId="Equation.DSMT4">
                  <p:embed/>
                  <p:pic>
                    <p:nvPicPr>
                      <p:cNvPr id="0" name="图片 1843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95500" y="2349500"/>
                        <a:ext cx="3008313" cy="11509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8"/>
          <p:cNvGraphicFramePr>
            <a:graphicFrameLocks noChangeAspect="1"/>
          </p:cNvGraphicFramePr>
          <p:nvPr/>
        </p:nvGraphicFramePr>
        <p:xfrm>
          <a:off x="2551113" y="3468688"/>
          <a:ext cx="3424237" cy="1328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6" name="Equation" r:id="rId7" imgW="31394400" imgH="12801600" progId="Equation.DSMT4">
                  <p:embed/>
                </p:oleObj>
              </mc:Choice>
              <mc:Fallback>
                <p:oleObj name="Equation" r:id="rId7" imgW="31394400" imgH="12801600" progId="Equation.DSMT4">
                  <p:embed/>
                  <p:pic>
                    <p:nvPicPr>
                      <p:cNvPr id="0" name="图片 1843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51113" y="3468688"/>
                        <a:ext cx="3424237" cy="13287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9"/>
          <p:cNvGraphicFramePr>
            <a:graphicFrameLocks noChangeAspect="1"/>
          </p:cNvGraphicFramePr>
          <p:nvPr/>
        </p:nvGraphicFramePr>
        <p:xfrm>
          <a:off x="2863850" y="4797425"/>
          <a:ext cx="3998913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Equation" r:id="rId9" imgW="34442400" imgH="8229600" progId="Equation.DSMT4">
                  <p:embed/>
                </p:oleObj>
              </mc:Choice>
              <mc:Fallback>
                <p:oleObj name="Equation" r:id="rId9" imgW="34442400" imgH="8229600" progId="Equation.DSMT4">
                  <p:embed/>
                  <p:pic>
                    <p:nvPicPr>
                      <p:cNvPr id="0" name="图片 18436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63850" y="4797425"/>
                        <a:ext cx="3998913" cy="11509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动作按钮: 第一张 12">
            <a:hlinkClick r:id="" action="ppaction://hlinkshowjump?jump=firstslide" highlightClick="1"/>
          </p:cNvPr>
          <p:cNvSpPr/>
          <p:nvPr/>
        </p:nvSpPr>
        <p:spPr>
          <a:xfrm>
            <a:off x="7143768" y="6143644"/>
            <a:ext cx="500066" cy="50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4016" y="3132257"/>
            <a:ext cx="8892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叫什么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&lt;0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有意义吗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4016" y="1703710"/>
            <a:ext cx="8892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什么叫二次根式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十二角星 10"/>
          <p:cNvSpPr/>
          <p:nvPr/>
        </p:nvSpPr>
        <p:spPr>
          <a:xfrm>
            <a:off x="1475656" y="332656"/>
            <a:ext cx="3427618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复习巩固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411760" y="3109938"/>
          <a:ext cx="823256" cy="607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5791200" imgH="5486400" progId="Equation.DSMT4">
                  <p:embed/>
                </p:oleObj>
              </mc:Choice>
              <mc:Fallback>
                <p:oleObj name="Equation" r:id="rId1" imgW="5791200" imgH="54864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11760" y="3109938"/>
                        <a:ext cx="823256" cy="60709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6268368" y="3110607"/>
          <a:ext cx="823912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3" imgW="5791200" imgH="5486400" progId="Equation.DSMT4">
                  <p:embed/>
                </p:oleObj>
              </mc:Choice>
              <mc:Fallback>
                <p:oleObj name="Equation" r:id="rId3" imgW="5791200" imgH="54864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68368" y="3110607"/>
                        <a:ext cx="823912" cy="6064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8" name="Object 4"/>
          <p:cNvGraphicFramePr>
            <a:graphicFrameLocks noChangeAspect="1"/>
          </p:cNvGraphicFramePr>
          <p:nvPr/>
        </p:nvGraphicFramePr>
        <p:xfrm>
          <a:off x="611560" y="3429000"/>
          <a:ext cx="4462463" cy="192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1" imgW="45415200" imgH="21336000" progId="Equation.DSMT4">
                  <p:embed/>
                </p:oleObj>
              </mc:Choice>
              <mc:Fallback>
                <p:oleObj name="Equation" r:id="rId1" imgW="45415200" imgH="213360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1560" y="3429000"/>
                        <a:ext cx="4462463" cy="19208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467544" y="836712"/>
            <a:ext cx="59046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/>
              <a:t>你能解释下列式子的含义吗</a:t>
            </a:r>
            <a:r>
              <a:rPr lang="en-US" altLang="zh-CN" sz="3200" dirty="0" smtClean="0"/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19664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graphicFrame>
        <p:nvGraphicFramePr>
          <p:cNvPr id="175105" name="Object 1"/>
          <p:cNvGraphicFramePr>
            <a:graphicFrameLocks noChangeAspect="1"/>
          </p:cNvGraphicFramePr>
          <p:nvPr/>
        </p:nvGraphicFramePr>
        <p:xfrm>
          <a:off x="885056" y="1412776"/>
          <a:ext cx="4191000" cy="115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42672000" imgH="12801600" progId="Equation.DSMT4">
                  <p:embed/>
                </p:oleObj>
              </mc:Choice>
              <mc:Fallback>
                <p:oleObj name="Equation" r:id="rId4" imgW="42672000" imgH="128016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5056" y="1412776"/>
                        <a:ext cx="4191000" cy="115212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2743672" y="3501008"/>
            <a:ext cx="604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0" name="矩形 9"/>
          <p:cNvSpPr/>
          <p:nvPr/>
        </p:nvSpPr>
        <p:spPr>
          <a:xfrm>
            <a:off x="5292080" y="3492297"/>
            <a:ext cx="604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2" name="矩形 11"/>
          <p:cNvSpPr/>
          <p:nvPr/>
        </p:nvSpPr>
        <p:spPr>
          <a:xfrm>
            <a:off x="5335960" y="4509120"/>
            <a:ext cx="604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graphicFrame>
        <p:nvGraphicFramePr>
          <p:cNvPr id="3" name="Object 5"/>
          <p:cNvGraphicFramePr>
            <a:graphicFrameLocks noChangeAspect="1"/>
          </p:cNvGraphicFramePr>
          <p:nvPr/>
        </p:nvGraphicFramePr>
        <p:xfrm>
          <a:off x="2339752" y="4221088"/>
          <a:ext cx="504056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6" imgW="3352800" imgH="9448800" progId="Equation.DSMT4">
                  <p:embed/>
                </p:oleObj>
              </mc:Choice>
              <mc:Fallback>
                <p:oleObj name="Equation" r:id="rId6" imgW="3352800" imgH="94488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39752" y="4221088"/>
                        <a:ext cx="504056" cy="10747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5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5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5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28" y="542285"/>
            <a:ext cx="839187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的算术平方根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根据算术平方根的意义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是一个平方等于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的非负数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因此有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      )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=4.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的算术平方根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根据算术平方根的意义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是一个平方等于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的非负数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因此有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       )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=2.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的算术平方根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根据算术平方根的意义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是一个平方等于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的非负数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因此有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     )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     .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表示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的算术平方根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因此有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       )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=0.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4081" name="Object 1"/>
          <p:cNvGraphicFramePr>
            <a:graphicFrameLocks noChangeAspect="1"/>
          </p:cNvGraphicFramePr>
          <p:nvPr/>
        </p:nvGraphicFramePr>
        <p:xfrm>
          <a:off x="824657" y="652633"/>
          <a:ext cx="650999" cy="6002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1" imgW="5791200" imgH="5181600" progId="Equation.DSMT4">
                  <p:embed/>
                </p:oleObj>
              </mc:Choice>
              <mc:Fallback>
                <p:oleObj name="Equation" r:id="rId1" imgW="5791200" imgH="51816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24657" y="652633"/>
                        <a:ext cx="650999" cy="60029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84" name="Object 4"/>
          <p:cNvGraphicFramePr>
            <a:graphicFrameLocks noChangeAspect="1"/>
          </p:cNvGraphicFramePr>
          <p:nvPr/>
        </p:nvGraphicFramePr>
        <p:xfrm>
          <a:off x="500034" y="2143116"/>
          <a:ext cx="652462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3" imgW="5791200" imgH="5181600" progId="Equation.DSMT4">
                  <p:embed/>
                </p:oleObj>
              </mc:Choice>
              <mc:Fallback>
                <p:oleObj name="Equation" r:id="rId3" imgW="5791200" imgH="5181600" progId="Equation.DSMT4">
                  <p:embed/>
                  <p:pic>
                    <p:nvPicPr>
                      <p:cNvPr id="0" name="图片 307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0034" y="2143116"/>
                        <a:ext cx="652462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85" name="Object 5"/>
          <p:cNvGraphicFramePr>
            <a:graphicFrameLocks noChangeAspect="1"/>
          </p:cNvGraphicFramePr>
          <p:nvPr/>
        </p:nvGraphicFramePr>
        <p:xfrm>
          <a:off x="571472" y="3643314"/>
          <a:ext cx="652462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5" imgW="5791200" imgH="5181600" progId="Equation.DSMT4">
                  <p:embed/>
                </p:oleObj>
              </mc:Choice>
              <mc:Fallback>
                <p:oleObj name="Equation" r:id="rId5" imgW="5791200" imgH="51816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1472" y="3643314"/>
                        <a:ext cx="652462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86" name="Object 6"/>
          <p:cNvGraphicFramePr>
            <a:graphicFrameLocks noChangeAspect="1"/>
          </p:cNvGraphicFramePr>
          <p:nvPr/>
        </p:nvGraphicFramePr>
        <p:xfrm>
          <a:off x="2285984" y="3429000"/>
          <a:ext cx="471364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7" imgW="6096000" imgH="10668000" progId="Equation.DSMT4">
                  <p:embed/>
                </p:oleObj>
              </mc:Choice>
              <mc:Fallback>
                <p:oleObj name="Equation" r:id="rId7" imgW="6096000" imgH="10668000" progId="Equation.DSMT4">
                  <p:embed/>
                  <p:pic>
                    <p:nvPicPr>
                      <p:cNvPr id="0" name="图片 307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85984" y="3429000"/>
                        <a:ext cx="471364" cy="7920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87" name="Object 7"/>
          <p:cNvGraphicFramePr>
            <a:graphicFrameLocks noChangeAspect="1"/>
          </p:cNvGraphicFramePr>
          <p:nvPr/>
        </p:nvGraphicFramePr>
        <p:xfrm>
          <a:off x="3143240" y="3500438"/>
          <a:ext cx="377825" cy="733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9" imgW="3352800" imgH="9448800" progId="Equation.DSMT4">
                  <p:embed/>
                </p:oleObj>
              </mc:Choice>
              <mc:Fallback>
                <p:oleObj name="Equation" r:id="rId9" imgW="3352800" imgH="9448800" progId="Equation.DSMT4">
                  <p:embed/>
                  <p:pic>
                    <p:nvPicPr>
                      <p:cNvPr id="0" name="图片 3076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43240" y="3500438"/>
                        <a:ext cx="377825" cy="73374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88" name="Object 8"/>
          <p:cNvGraphicFramePr>
            <a:graphicFrameLocks noChangeAspect="1"/>
          </p:cNvGraphicFramePr>
          <p:nvPr/>
        </p:nvGraphicFramePr>
        <p:xfrm>
          <a:off x="2786050" y="4286256"/>
          <a:ext cx="471487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11" imgW="6096000" imgH="10668000" progId="Equation.DSMT4">
                  <p:embed/>
                </p:oleObj>
              </mc:Choice>
              <mc:Fallback>
                <p:oleObj name="Equation" r:id="rId11" imgW="6096000" imgH="10668000" progId="Equation.DSMT4">
                  <p:embed/>
                  <p:pic>
                    <p:nvPicPr>
                      <p:cNvPr id="0" name="图片 3077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86050" y="4286256"/>
                        <a:ext cx="471487" cy="7921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89" name="Object 9"/>
          <p:cNvGraphicFramePr>
            <a:graphicFrameLocks noChangeAspect="1"/>
          </p:cNvGraphicFramePr>
          <p:nvPr/>
        </p:nvGraphicFramePr>
        <p:xfrm>
          <a:off x="6143636" y="4286256"/>
          <a:ext cx="37782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13" imgW="3352800" imgH="9448800" progId="Equation.DSMT4">
                  <p:embed/>
                </p:oleObj>
              </mc:Choice>
              <mc:Fallback>
                <p:oleObj name="Equation" r:id="rId13" imgW="3352800" imgH="9448800" progId="Equation.DSMT4">
                  <p:embed/>
                  <p:pic>
                    <p:nvPicPr>
                      <p:cNvPr id="0" name="图片 3078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143636" y="4286256"/>
                        <a:ext cx="377825" cy="7334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90" name="Object 10"/>
          <p:cNvGraphicFramePr>
            <a:graphicFrameLocks noChangeAspect="1"/>
          </p:cNvGraphicFramePr>
          <p:nvPr/>
        </p:nvGraphicFramePr>
        <p:xfrm>
          <a:off x="1714480" y="4929198"/>
          <a:ext cx="471488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15" imgW="6096000" imgH="10668000" progId="Equation.DSMT4">
                  <p:embed/>
                </p:oleObj>
              </mc:Choice>
              <mc:Fallback>
                <p:oleObj name="Equation" r:id="rId15" imgW="6096000" imgH="10668000" progId="Equation.DSMT4">
                  <p:embed/>
                  <p:pic>
                    <p:nvPicPr>
                      <p:cNvPr id="0" name="图片 3079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14480" y="4929198"/>
                        <a:ext cx="471488" cy="7921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91" name="Object 11"/>
          <p:cNvGraphicFramePr>
            <a:graphicFrameLocks noChangeAspect="1"/>
          </p:cNvGraphicFramePr>
          <p:nvPr/>
        </p:nvGraphicFramePr>
        <p:xfrm>
          <a:off x="2857488" y="5000636"/>
          <a:ext cx="37782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Equation" r:id="rId16" imgW="3352800" imgH="9448800" progId="Equation.DSMT4">
                  <p:embed/>
                </p:oleObj>
              </mc:Choice>
              <mc:Fallback>
                <p:oleObj name="Equation" r:id="rId16" imgW="3352800" imgH="9448800" progId="Equation.DSMT4">
                  <p:embed/>
                  <p:pic>
                    <p:nvPicPr>
                      <p:cNvPr id="0" name="图片 3080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57488" y="5000636"/>
                        <a:ext cx="377825" cy="7334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92" name="Object 12"/>
          <p:cNvGraphicFramePr>
            <a:graphicFrameLocks noChangeAspect="1"/>
          </p:cNvGraphicFramePr>
          <p:nvPr/>
        </p:nvGraphicFramePr>
        <p:xfrm>
          <a:off x="3357554" y="5072074"/>
          <a:ext cx="652462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Equation" r:id="rId17" imgW="5791200" imgH="5486400" progId="Equation.DSMT4">
                  <p:embed/>
                </p:oleObj>
              </mc:Choice>
              <mc:Fallback>
                <p:oleObj name="Equation" r:id="rId17" imgW="5791200" imgH="5486400" progId="Equation.DSMT4">
                  <p:embed/>
                  <p:pic>
                    <p:nvPicPr>
                      <p:cNvPr id="0" name="图片 3081"/>
                      <p:cNvPicPr>
                        <a:picLocks noChangeAspect="1"/>
                      </p:cNvPicPr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57554" y="5072074"/>
                        <a:ext cx="652462" cy="635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93" name="Object 13"/>
          <p:cNvGraphicFramePr>
            <a:graphicFrameLocks noChangeAspect="1"/>
          </p:cNvGraphicFramePr>
          <p:nvPr/>
        </p:nvGraphicFramePr>
        <p:xfrm>
          <a:off x="928662" y="5857892"/>
          <a:ext cx="652463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Equation" r:id="rId19" imgW="5791200" imgH="5486400" progId="Equation.DSMT4">
                  <p:embed/>
                </p:oleObj>
              </mc:Choice>
              <mc:Fallback>
                <p:oleObj name="Equation" r:id="rId19" imgW="5791200" imgH="5486400" progId="Equation.DSMT4">
                  <p:embed/>
                  <p:pic>
                    <p:nvPicPr>
                      <p:cNvPr id="0" name="图片 3082"/>
                      <p:cNvPicPr>
                        <a:picLocks noChangeAspect="1"/>
                      </p:cNvPicPr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28662" y="5857892"/>
                        <a:ext cx="652463" cy="635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94" name="Object 14"/>
          <p:cNvGraphicFramePr>
            <a:graphicFrameLocks noChangeAspect="1"/>
          </p:cNvGraphicFramePr>
          <p:nvPr/>
        </p:nvGraphicFramePr>
        <p:xfrm>
          <a:off x="1000100" y="1357298"/>
          <a:ext cx="652462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21" imgW="5791200" imgH="5181600" progId="Equation.DSMT4">
                  <p:embed/>
                </p:oleObj>
              </mc:Choice>
              <mc:Fallback>
                <p:oleObj name="Equation" r:id="rId21" imgW="5791200" imgH="5181600" progId="Equation.DSMT4">
                  <p:embed/>
                  <p:pic>
                    <p:nvPicPr>
                      <p:cNvPr id="0" name="图片 3083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00100" y="1357298"/>
                        <a:ext cx="652462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95" name="Object 15"/>
          <p:cNvGraphicFramePr>
            <a:graphicFrameLocks noChangeAspect="1"/>
          </p:cNvGraphicFramePr>
          <p:nvPr/>
        </p:nvGraphicFramePr>
        <p:xfrm>
          <a:off x="1928794" y="2143116"/>
          <a:ext cx="65246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22" imgW="5791200" imgH="5181600" progId="Equation.DSMT4">
                  <p:embed/>
                </p:oleObj>
              </mc:Choice>
              <mc:Fallback>
                <p:oleObj name="Equation" r:id="rId22" imgW="5791200" imgH="5181600" progId="Equation.DSMT4">
                  <p:embed/>
                  <p:pic>
                    <p:nvPicPr>
                      <p:cNvPr id="0" name="图片 308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28794" y="2143116"/>
                        <a:ext cx="652463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96" name="Object 16"/>
          <p:cNvGraphicFramePr>
            <a:graphicFrameLocks noChangeAspect="1"/>
          </p:cNvGraphicFramePr>
          <p:nvPr/>
        </p:nvGraphicFramePr>
        <p:xfrm>
          <a:off x="1714480" y="2857496"/>
          <a:ext cx="652462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Equation" r:id="rId23" imgW="5791200" imgH="5181600" progId="Equation.DSMT4">
                  <p:embed/>
                </p:oleObj>
              </mc:Choice>
              <mc:Fallback>
                <p:oleObj name="Equation" r:id="rId23" imgW="5791200" imgH="5181600" progId="Equation.DSMT4">
                  <p:embed/>
                  <p:pic>
                    <p:nvPicPr>
                      <p:cNvPr id="0" name="图片 3085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14480" y="2857496"/>
                        <a:ext cx="652462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4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4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4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4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4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4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4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4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4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4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4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4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79512" y="548680"/>
            <a:ext cx="86044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</a:rPr>
              <a:t>讨论</a:t>
            </a:r>
            <a:r>
              <a:rPr lang="en-US" altLang="zh-CN" sz="3200" dirty="0" smtClean="0">
                <a:solidFill>
                  <a:srgbClr val="FF0000"/>
                </a:solidFill>
              </a:rPr>
              <a:t>: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从以上的结论中你能发现什么规律</a:t>
            </a:r>
            <a:r>
              <a:rPr lang="en-US" altLang="zh-CN" sz="3200" dirty="0" smtClean="0"/>
              <a:t>?</a:t>
            </a:r>
            <a:r>
              <a:rPr lang="zh-CN" altLang="zh-CN" sz="3200" dirty="0" smtClean="0"/>
              <a:t>你能用一个式子表示这个规律吗</a:t>
            </a:r>
            <a:r>
              <a:rPr lang="en-US" altLang="zh-CN" sz="3200" dirty="0" smtClean="0"/>
              <a:t>?</a:t>
            </a:r>
            <a:endParaRPr lang="zh-CN" altLang="zh-CN" sz="3200" dirty="0"/>
          </a:p>
        </p:txBody>
      </p:sp>
      <p:sp>
        <p:nvSpPr>
          <p:cNvPr id="9" name="圆角矩形 8"/>
          <p:cNvSpPr/>
          <p:nvPr/>
        </p:nvSpPr>
        <p:spPr>
          <a:xfrm>
            <a:off x="216024" y="3212976"/>
            <a:ext cx="8604448" cy="1736646"/>
          </a:xfrm>
          <a:prstGeom prst="roundRect">
            <a:avLst/>
          </a:prstGeom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二次根式的性质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一个非负数的算术平方根的平方等于这个非负数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        )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 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≥0).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170661" y="4205014"/>
          <a:ext cx="625475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1" imgW="5791200" imgH="5486400" progId="Equation.DSMT4">
                  <p:embed/>
                </p:oleObj>
              </mc:Choice>
              <mc:Fallback>
                <p:oleObj name="Equation" r:id="rId1" imgW="5791200" imgH="54864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70661" y="4205014"/>
                        <a:ext cx="625475" cy="5921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51520" y="-623"/>
            <a:ext cx="8496944" cy="1485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计算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(1)(          )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                        (2)(2       )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520" y="1340768"/>
            <a:ext cx="8496944" cy="1476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〔解析〕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直接运用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         )</a:t>
            </a:r>
            <a:r>
              <a:rPr lang="en-US" altLang="zh-CN" sz="3200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≥0)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化简即可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.(2)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运用幂的性质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)</a:t>
            </a:r>
            <a:r>
              <a:rPr lang="en-US" altLang="zh-CN" sz="3200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3200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</a:t>
            </a:r>
            <a:r>
              <a:rPr lang="en-US" altLang="zh-CN" sz="3200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172033" name="Object 1"/>
          <p:cNvGraphicFramePr>
            <a:graphicFrameLocks noChangeAspect="1"/>
          </p:cNvGraphicFramePr>
          <p:nvPr/>
        </p:nvGraphicFramePr>
        <p:xfrm>
          <a:off x="1331640" y="891059"/>
          <a:ext cx="85725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1" imgW="7924800" imgH="5486400" progId="Equation.DSMT4">
                  <p:embed/>
                </p:oleObj>
              </mc:Choice>
              <mc:Fallback>
                <p:oleObj name="Equation" r:id="rId1" imgW="7924800" imgH="54864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31640" y="891059"/>
                        <a:ext cx="857250" cy="593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6084168" y="891059"/>
          <a:ext cx="593725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3" imgW="5486400" imgH="5486400" progId="Equation.DSMT4">
                  <p:embed/>
                </p:oleObj>
              </mc:Choice>
              <mc:Fallback>
                <p:oleObj name="Equation" r:id="rId3" imgW="5486400" imgH="54864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84168" y="891059"/>
                        <a:ext cx="593725" cy="593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036" name="Object 4"/>
          <p:cNvGraphicFramePr>
            <a:graphicFrameLocks noChangeAspect="1"/>
          </p:cNvGraphicFramePr>
          <p:nvPr/>
        </p:nvGraphicFramePr>
        <p:xfrm>
          <a:off x="4211960" y="1484784"/>
          <a:ext cx="792088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5" imgW="5791200" imgH="5486400" progId="Equation.DSMT4">
                  <p:embed/>
                </p:oleObj>
              </mc:Choice>
              <mc:Fallback>
                <p:oleObj name="Equation" r:id="rId5" imgW="5791200" imgH="54864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11960" y="1484784"/>
                        <a:ext cx="792088" cy="64807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23528" y="4869160"/>
            <a:ext cx="8424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[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解题策略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zh-CN" altLang="zh-CN" sz="3200" dirty="0" smtClean="0">
                <a:latin typeface="方正楷体_GBK" pitchFamily="65" charset="-122"/>
                <a:ea typeface="方正楷体_GBK" pitchFamily="65" charset="-122"/>
                <a:cs typeface="Times New Roman" pitchFamily="18" charset="0"/>
              </a:rPr>
              <a:t>把底数看成根号外因数与二次根式的积</a:t>
            </a:r>
            <a:r>
              <a:rPr lang="en-US" altLang="zh-CN" sz="3200" dirty="0" smtClean="0">
                <a:latin typeface="方正楷体_GBK" pitchFamily="65" charset="-122"/>
                <a:ea typeface="方正楷体_GBK" pitchFamily="65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方正楷体_GBK" pitchFamily="65" charset="-122"/>
                <a:ea typeface="方正楷体_GBK" pitchFamily="65" charset="-122"/>
                <a:cs typeface="Times New Roman" pitchFamily="18" charset="0"/>
              </a:rPr>
              <a:t>按照积的乘方计算即可</a:t>
            </a:r>
            <a:r>
              <a:rPr lang="en-US" altLang="zh-CN" sz="3200" dirty="0" smtClean="0">
                <a:latin typeface="方正楷体_GBK" pitchFamily="65" charset="-122"/>
                <a:ea typeface="方正楷体_GBK" pitchFamily="65" charset="-122"/>
                <a:cs typeface="Times New Roman" pitchFamily="18" charset="0"/>
              </a:rPr>
              <a:t>.</a:t>
            </a:r>
            <a:endParaRPr lang="zh-CN" altLang="zh-CN" sz="3200" dirty="0">
              <a:latin typeface="方正楷体_GBK" pitchFamily="65" charset="-122"/>
              <a:ea typeface="方正楷体_GBK" pitchFamily="65" charset="-122"/>
              <a:cs typeface="Times New Roman" pitchFamily="18" charset="0"/>
            </a:endParaRPr>
          </a:p>
        </p:txBody>
      </p:sp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557213" y="2852738"/>
          <a:ext cx="3795712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7" imgW="25298400" imgH="8229600" progId="Equation.DSMT4">
                  <p:embed/>
                </p:oleObj>
              </mc:Choice>
              <mc:Fallback>
                <p:oleObj name="Equation" r:id="rId7" imgW="25298400" imgH="8229600" progId="Equation.DSMT4">
                  <p:embed/>
                  <p:pic>
                    <p:nvPicPr>
                      <p:cNvPr id="0" name="图片 5123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7213" y="2852738"/>
                        <a:ext cx="3795712" cy="936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542925" y="3789363"/>
          <a:ext cx="7546975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Equation" r:id="rId9" imgW="50292000" imgH="8229600" progId="Equation.DSMT4">
                  <p:embed/>
                </p:oleObj>
              </mc:Choice>
              <mc:Fallback>
                <p:oleObj name="Equation" r:id="rId9" imgW="50292000" imgH="8229600" progId="Equation.DSMT4">
                  <p:embed/>
                  <p:pic>
                    <p:nvPicPr>
                      <p:cNvPr id="0" name="图片 5124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2925" y="3789363"/>
                        <a:ext cx="7546975" cy="936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23528" y="839093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【变式训练】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计算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:(-2       )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0" y="1916832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〔解析〕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把原式的底数看成是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-2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与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的积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先利用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mn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)</a:t>
            </a:r>
            <a:r>
              <a:rPr lang="en-US" altLang="zh-CN" sz="3200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m</a:t>
            </a:r>
            <a:r>
              <a:rPr lang="en-US" altLang="zh-CN" sz="3200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n</a:t>
            </a:r>
            <a:r>
              <a:rPr lang="en-US" altLang="zh-CN" sz="3200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再根据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        )</a:t>
            </a:r>
            <a:r>
              <a:rPr lang="en-US" altLang="zh-CN" sz="3200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≥0)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化简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171009" name="Object 1"/>
          <p:cNvGraphicFramePr>
            <a:graphicFrameLocks noChangeAspect="1"/>
          </p:cNvGraphicFramePr>
          <p:nvPr/>
        </p:nvGraphicFramePr>
        <p:xfrm>
          <a:off x="5130403" y="890538"/>
          <a:ext cx="593725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1" imgW="5486400" imgH="5486400" progId="Equation.DSMT4">
                  <p:embed/>
                </p:oleObj>
              </mc:Choice>
              <mc:Fallback>
                <p:oleObj name="Equation" r:id="rId1" imgW="5486400" imgH="54864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30403" y="890538"/>
                        <a:ext cx="593725" cy="593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1011" name="Object 3"/>
          <p:cNvGraphicFramePr>
            <a:graphicFrameLocks noChangeAspect="1"/>
          </p:cNvGraphicFramePr>
          <p:nvPr/>
        </p:nvGraphicFramePr>
        <p:xfrm>
          <a:off x="4929190" y="2786058"/>
          <a:ext cx="792162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3" imgW="5791200" imgH="5486400" progId="Equation.DSMT4">
                  <p:embed/>
                </p:oleObj>
              </mc:Choice>
              <mc:Fallback>
                <p:oleObj name="Equation" r:id="rId3" imgW="5791200" imgH="54864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29190" y="2786058"/>
                        <a:ext cx="792162" cy="6492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785786" y="3571876"/>
          <a:ext cx="728345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5" imgW="53644800" imgH="8229600" progId="Equation.DSMT4">
                  <p:embed/>
                </p:oleObj>
              </mc:Choice>
              <mc:Fallback>
                <p:oleObj name="Equation" r:id="rId5" imgW="53644800" imgH="82296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5786" y="3571876"/>
                        <a:ext cx="7283450" cy="936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1013" name="Object 5"/>
          <p:cNvGraphicFramePr>
            <a:graphicFrameLocks noChangeAspect="1"/>
          </p:cNvGraphicFramePr>
          <p:nvPr/>
        </p:nvGraphicFramePr>
        <p:xfrm>
          <a:off x="6786578" y="2000240"/>
          <a:ext cx="750887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7" imgW="5486400" imgH="5486400" progId="Equation.DSMT4">
                  <p:embed/>
                </p:oleObj>
              </mc:Choice>
              <mc:Fallback>
                <p:oleObj name="Equation" r:id="rId7" imgW="5486400" imgH="5486400" progId="Equation.DSMT4">
                  <p:embed/>
                  <p:pic>
                    <p:nvPicPr>
                      <p:cNvPr id="0" name="图片 614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86578" y="2000240"/>
                        <a:ext cx="750887" cy="6492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1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1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1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259632" y="772934"/>
            <a:ext cx="2016224" cy="5847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剪去对角的矩形 3"/>
          <p:cNvSpPr/>
          <p:nvPr/>
        </p:nvSpPr>
        <p:spPr>
          <a:xfrm>
            <a:off x="251520" y="2347818"/>
            <a:ext cx="8568952" cy="1873270"/>
          </a:xfrm>
          <a:prstGeom prst="snip2DiagRect">
            <a:avLst/>
          </a:prstGeom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形如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)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的关于二次根式的运算可结合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得到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       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6373" name="Object 5"/>
          <p:cNvGraphicFramePr>
            <a:graphicFrameLocks noChangeAspect="1"/>
          </p:cNvGraphicFramePr>
          <p:nvPr/>
        </p:nvGraphicFramePr>
        <p:xfrm>
          <a:off x="2307233" y="2653853"/>
          <a:ext cx="752599" cy="6412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1" imgW="5791200" imgH="5486400" progId="Equation.DSMT4">
                  <p:embed/>
                </p:oleObj>
              </mc:Choice>
              <mc:Fallback>
                <p:oleObj name="Equation" r:id="rId1" imgW="5791200" imgH="54864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07233" y="2653853"/>
                        <a:ext cx="752599" cy="64126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2524" name="Object 12"/>
          <p:cNvGraphicFramePr>
            <a:graphicFrameLocks noChangeAspect="1"/>
          </p:cNvGraphicFramePr>
          <p:nvPr/>
        </p:nvGraphicFramePr>
        <p:xfrm>
          <a:off x="3747517" y="3373933"/>
          <a:ext cx="752475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3" imgW="5791200" imgH="5486400" progId="Equation.DSMT4">
                  <p:embed/>
                </p:oleObj>
              </mc:Choice>
              <mc:Fallback>
                <p:oleObj name="Equation" r:id="rId3" imgW="5791200" imgH="5486400" progId="Equation.DSMT4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47517" y="3373933"/>
                        <a:ext cx="752475" cy="6413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6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25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2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92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2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683568" y="764704"/>
            <a:ext cx="62646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你能解释下列式子的含义吗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0" y="3139795"/>
            <a:ext cx="8424936" cy="2953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表示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的平方的算术平方根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      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表示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0.1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的平方的算术平方根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表示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的平方的算术平方根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      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表示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的平方的算术平方根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1009" name="Object 1"/>
          <p:cNvGraphicFramePr>
            <a:graphicFrameLocks noChangeAspect="1"/>
          </p:cNvGraphicFramePr>
          <p:nvPr/>
        </p:nvGraphicFramePr>
        <p:xfrm>
          <a:off x="1475656" y="1484784"/>
          <a:ext cx="4464496" cy="129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Equation" r:id="rId1" imgW="34137600" imgH="12192000" progId="Equation.DSMT4">
                  <p:embed/>
                </p:oleObj>
              </mc:Choice>
              <mc:Fallback>
                <p:oleObj name="Equation" r:id="rId1" imgW="34137600" imgH="121920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75656" y="1484784"/>
                        <a:ext cx="4464496" cy="129614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899592" y="3194392"/>
          <a:ext cx="993775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Equation" r:id="rId3" imgW="7315200" imgH="5791200" progId="Equation.DSMT4">
                  <p:embed/>
                </p:oleObj>
              </mc:Choice>
              <mc:Fallback>
                <p:oleObj name="Equation" r:id="rId3" imgW="7315200" imgH="5791200" progId="Equation.DSMT4">
                  <p:embed/>
                  <p:pic>
                    <p:nvPicPr>
                      <p:cNvPr id="0" name="图片 819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9592" y="3194392"/>
                        <a:ext cx="993775" cy="6588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5"/>
          <p:cNvGraphicFramePr>
            <a:graphicFrameLocks noChangeAspect="1"/>
          </p:cNvGraphicFramePr>
          <p:nvPr/>
        </p:nvGraphicFramePr>
        <p:xfrm>
          <a:off x="6732240" y="3194392"/>
          <a:ext cx="1152128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Equation" r:id="rId5" imgW="9753600" imgH="6096000" progId="Equation.DSMT4">
                  <p:embed/>
                </p:oleObj>
              </mc:Choice>
              <mc:Fallback>
                <p:oleObj name="Equation" r:id="rId5" imgW="9753600" imgH="6096000" progId="Equation.DSMT4">
                  <p:embed/>
                  <p:pic>
                    <p:nvPicPr>
                      <p:cNvPr id="0" name="图片 819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32240" y="3194392"/>
                        <a:ext cx="1152128" cy="6937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6"/>
          <p:cNvGraphicFramePr>
            <a:graphicFrameLocks noChangeAspect="1"/>
          </p:cNvGraphicFramePr>
          <p:nvPr/>
        </p:nvGraphicFramePr>
        <p:xfrm>
          <a:off x="5076056" y="3842464"/>
          <a:ext cx="864096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Equation" r:id="rId7" imgW="11582400" imgH="12192000" progId="Equation.DSMT4">
                  <p:embed/>
                </p:oleObj>
              </mc:Choice>
              <mc:Fallback>
                <p:oleObj name="Equation" r:id="rId7" imgW="11582400" imgH="12192000" progId="Equation.DSMT4">
                  <p:embed/>
                  <p:pic>
                    <p:nvPicPr>
                      <p:cNvPr id="0" name="图片 819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76056" y="3842464"/>
                        <a:ext cx="864096" cy="86409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7"/>
          <p:cNvGraphicFramePr>
            <a:graphicFrameLocks noChangeAspect="1"/>
          </p:cNvGraphicFramePr>
          <p:nvPr/>
        </p:nvGraphicFramePr>
        <p:xfrm>
          <a:off x="6811417" y="3922211"/>
          <a:ext cx="496887" cy="8563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Equation" r:id="rId9" imgW="3657600" imgH="9448800" progId="Equation.DSMT4">
                  <p:embed/>
                </p:oleObj>
              </mc:Choice>
              <mc:Fallback>
                <p:oleObj name="Equation" r:id="rId9" imgW="3657600" imgH="9448800" progId="Equation.DSMT4">
                  <p:embed/>
                  <p:pic>
                    <p:nvPicPr>
                      <p:cNvPr id="0" name="图片 8196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11417" y="3922211"/>
                        <a:ext cx="496887" cy="85635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8"/>
          <p:cNvGraphicFramePr>
            <a:graphicFrameLocks noChangeAspect="1"/>
          </p:cNvGraphicFramePr>
          <p:nvPr/>
        </p:nvGraphicFramePr>
        <p:xfrm>
          <a:off x="3073400" y="4678506"/>
          <a:ext cx="993775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Equation" r:id="rId11" imgW="7315200" imgH="6096000" progId="Equation.DSMT4">
                  <p:embed/>
                </p:oleObj>
              </mc:Choice>
              <mc:Fallback>
                <p:oleObj name="Equation" r:id="rId11" imgW="7315200" imgH="6096000" progId="Equation.DSMT4">
                  <p:embed/>
                  <p:pic>
                    <p:nvPicPr>
                      <p:cNvPr id="0" name="图片 8197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73400" y="4678506"/>
                        <a:ext cx="993775" cy="6937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1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1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1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0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1896</Words>
  <Application>Kingsoft Office WPP</Application>
  <PresentationFormat>全屏显示(4:3)</PresentationFormat>
  <Paragraphs>134</Paragraphs>
  <Slides>19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