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92" r:id="rId2"/>
    <p:sldId id="295" r:id="rId3"/>
    <p:sldId id="296" r:id="rId4"/>
    <p:sldId id="297" r:id="rId5"/>
    <p:sldId id="298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27" r:id="rId16"/>
    <p:sldId id="328" r:id="rId17"/>
    <p:sldId id="329" r:id="rId18"/>
    <p:sldId id="330" r:id="rId19"/>
    <p:sldId id="331" r:id="rId20"/>
    <p:sldId id="332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321" r:id="rId34"/>
    <p:sldId id="322" r:id="rId35"/>
    <p:sldId id="324" r:id="rId36"/>
    <p:sldId id="325" r:id="rId37"/>
    <p:sldId id="323" r:id="rId38"/>
    <p:sldId id="326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4660"/>
  </p:normalViewPr>
  <p:slideViewPr>
    <p:cSldViewPr>
      <p:cViewPr varScale="1">
        <p:scale>
          <a:sx n="89" d="100"/>
          <a:sy n="8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3EE0E-C0DE-4FCF-946A-86DB6EFF8930}" type="datetime3">
              <a:rPr lang="zh-CN" altLang="en-US" smtClean="0"/>
              <a:t>2016年12月27日星期二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5F5AF-C52A-45E9-8DDD-F63155E68851}" type="datetime3">
              <a:rPr lang="zh-CN" altLang="en-US" smtClean="0"/>
              <a:t>2016年12月27日星期二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819E0-0E70-4D81-9CB6-65B57C1D8CC8}" type="datetime3">
              <a:rPr lang="zh-CN" altLang="en-US" smtClean="0"/>
              <a:t>2016年12月27日星期二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BEF38-2435-4C68-A366-4048B217F74D}" type="datetime3">
              <a:rPr lang="zh-CN" altLang="en-US" smtClean="0"/>
              <a:t>2016年12月27日星期二</a:t>
            </a:fld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FB7F3-2F62-4824-B657-0E25745E3B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CEACF6D-09E8-421C-B047-23884F41C3F5}" type="datetime3">
              <a:rPr lang="zh-CN" altLang="en-US" smtClean="0"/>
              <a:t>2016年12月27日星期二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hf sldNum="0"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语文出版社九年级下册第</a:t>
            </a:r>
            <a:r>
              <a:rPr lang="en-US" altLang="zh-CN" b="1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22</a:t>
            </a:r>
            <a:r>
              <a:rPr lang="zh-CN" altLang="en-US" b="1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75656" y="5517232"/>
            <a:ext cx="5616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泉港民族中学 庄梅霞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640" y="2204864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190DB3"/>
                </a:solidFill>
                <a:latin typeface="楷体" pitchFamily="49" charset="-122"/>
                <a:ea typeface="楷体" pitchFamily="49" charset="-122"/>
              </a:rPr>
              <a:t>送东阳马生序 </a:t>
            </a:r>
            <a:endParaRPr lang="zh-CN" altLang="en-US" sz="5400" dirty="0">
              <a:solidFill>
                <a:srgbClr val="190DB3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1840" y="3244334"/>
            <a:ext cx="17977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宋濂 </a:t>
            </a:r>
          </a:p>
        </p:txBody>
      </p:sp>
      <p:pic>
        <p:nvPicPr>
          <p:cNvPr id="9" name="Picture 15" descr="00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0" y="1196752"/>
            <a:ext cx="200025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E9F7EE-C7F1-41D9-A777-F61AB3E3721A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5184576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40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dirty="0" smtClean="0"/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9487"/>
          </a:xfrm>
        </p:spPr>
        <p:txBody>
          <a:bodyPr/>
          <a:lstStyle/>
          <a:p>
            <a:pPr eaLnBrk="1" hangingPunct="1"/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成年以后，更加仰慕古代圣贤的学说，又担心没有学问渊博的老师交往。曾经跑到百里以外拿着经书向当地有道德学问的前辈请教。前辈德高望重，向他求教的学生挤满了他的屋子，他从不曾把言辞和表情放温和些。我站在旁边侍候着，提出疑难，询问道理，弯着身子，侧着耳朵来向他请教；有时遇到他斥责，我的表情更加恭顺，礼节更加周到，一句话也不敢多说；等到他高兴了，就再去请教。所以我虽然愚笨，但终于能够有所收获。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2F40B0-D8A8-4B75-8670-5BCA8C1471C9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628801"/>
            <a:ext cx="9215438" cy="475252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     当余之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师也，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负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箧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曳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屣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，行深山巨谷中，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u="sng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穷冬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烈风，大雪深数尺，足肤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皲裂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不知。至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舍，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支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僵劲不能动，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媵人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持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汤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沃灌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u="sng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以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衾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拥覆，久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而</a:t>
            </a:r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才</a:t>
            </a:r>
            <a:endParaRPr lang="zh-CN" altLang="en-US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660033"/>
                </a:solidFill>
                <a:latin typeface="微软雅黑" pitchFamily="34" charset="-122"/>
                <a:ea typeface="微软雅黑" pitchFamily="34" charset="-122"/>
              </a:rPr>
              <a:t>乃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和。。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051050" y="1196752"/>
            <a:ext cx="11112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跟从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3924300" y="1268760"/>
            <a:ext cx="11096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箱子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5076825" y="1196751"/>
            <a:ext cx="10793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鞋子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79388" y="2276475"/>
            <a:ext cx="11522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隆冬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3563888" y="2133600"/>
            <a:ext cx="25202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皮肤因寒冷干燥而开裂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7956550" y="2276475"/>
            <a:ext cx="11874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校舍</a:t>
            </a: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250824" y="3429000"/>
            <a:ext cx="1440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通“肢”</a:t>
            </a: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2123729" y="3429000"/>
            <a:ext cx="21768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指服侍的人</a:t>
            </a: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4139952" y="3429001"/>
            <a:ext cx="11813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热水</a:t>
            </a: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6660232" y="3429000"/>
            <a:ext cx="9361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被子</a:t>
            </a:r>
          </a:p>
        </p:txBody>
      </p:sp>
      <p:sp>
        <p:nvSpPr>
          <p:cNvPr id="16397" name="Text Box 31"/>
          <p:cNvSpPr txBox="1">
            <a:spLocks noChangeArrowheads="1"/>
          </p:cNvSpPr>
          <p:nvPr/>
        </p:nvSpPr>
        <p:spPr bwMode="auto">
          <a:xfrm>
            <a:off x="5004048" y="3429001"/>
            <a:ext cx="1008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浇洗</a:t>
            </a:r>
          </a:p>
        </p:txBody>
      </p:sp>
      <p:sp>
        <p:nvSpPr>
          <p:cNvPr id="21538" name="Rectangle 34"/>
          <p:cNvSpPr>
            <a:spLocks noChangeArrowheads="1"/>
          </p:cNvSpPr>
          <p:nvPr/>
        </p:nvSpPr>
        <p:spPr bwMode="auto">
          <a:xfrm>
            <a:off x="1763713" y="5949280"/>
            <a:ext cx="35639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</a:rPr>
              <a:t>（求学奔走的劳苦）</a:t>
            </a:r>
          </a:p>
        </p:txBody>
      </p:sp>
      <p:sp>
        <p:nvSpPr>
          <p:cNvPr id="21539" name="Rectangle 35"/>
          <p:cNvSpPr>
            <a:spLocks noChangeArrowheads="1"/>
          </p:cNvSpPr>
          <p:nvPr/>
        </p:nvSpPr>
        <p:spPr bwMode="auto">
          <a:xfrm>
            <a:off x="6156176" y="3573016"/>
            <a:ext cx="5383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</a:t>
            </a:r>
          </a:p>
        </p:txBody>
      </p:sp>
      <p:sp>
        <p:nvSpPr>
          <p:cNvPr id="16402" name="Text Box 36"/>
          <p:cNvSpPr txBox="1">
            <a:spLocks noChangeArrowheads="1"/>
          </p:cNvSpPr>
          <p:nvPr/>
        </p:nvSpPr>
        <p:spPr bwMode="auto">
          <a:xfrm>
            <a:off x="4716016" y="1196752"/>
            <a:ext cx="504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拖</a:t>
            </a:r>
          </a:p>
        </p:txBody>
      </p:sp>
      <p:sp>
        <p:nvSpPr>
          <p:cNvPr id="16403" name="Text Box 37"/>
          <p:cNvSpPr txBox="1">
            <a:spLocks noChangeArrowheads="1"/>
          </p:cNvSpPr>
          <p:nvPr/>
        </p:nvSpPr>
        <p:spPr bwMode="auto">
          <a:xfrm>
            <a:off x="5651500" y="2276475"/>
            <a:ext cx="2136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却,表转折</a:t>
            </a:r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EE71FC-3BB7-42FB-BB5B-E41A48B65BCD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08" grpId="0" autoUpdateAnimBg="0"/>
      <p:bldP spid="21509" grpId="0" autoUpdateAnimBg="0"/>
      <p:bldP spid="21510" grpId="0" autoUpdateAnimBg="0"/>
      <p:bldP spid="21511" grpId="0" autoUpdateAnimBg="0"/>
      <p:bldP spid="21512" grpId="0" autoUpdateAnimBg="0"/>
      <p:bldP spid="21513" grpId="0" autoUpdateAnimBg="0"/>
      <p:bldP spid="21514" grpId="0" autoUpdateAnimBg="0"/>
      <p:bldP spid="21515" grpId="0" autoUpdateAnimBg="0"/>
      <p:bldP spid="21517" grpId="0" autoUpdateAnimBg="0"/>
      <p:bldP spid="21538" grpId="0" autoUpdateAnimBg="0"/>
      <p:bldP spid="21538" grpId="1"/>
      <p:bldP spid="2153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译文：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当我从师求学的时候，背着书箱，拖着鞋子，行走在深山大谷中，隆冬时节，寒风猛烈，积雪有几尺深，脚上的皮肤冻裂了还不知道。到了学舍，四肢僵硬不能动弹，服侍的人拿来热水给我浇洗，用被子给我盖上，很久才暖和过来。</a:t>
            </a:r>
            <a:endParaRPr lang="zh-CN" altLang="en-US" sz="360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BD9AD7-9CCA-462E-8C8F-C139D7992634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196752"/>
            <a:ext cx="8929687" cy="5615211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寓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逆旅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，主人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再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食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，无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鲜肥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滋味之享。 同舍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生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皆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被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绮绣，戴朱缨宝饰</a:t>
            </a:r>
            <a:r>
              <a:rPr lang="zh-CN" altLang="en-US" b="1" dirty="0" smtClean="0">
                <a:solidFill>
                  <a:srgbClr val="660033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帽，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腰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白玉</a:t>
            </a:r>
            <a:r>
              <a:rPr lang="zh-CN" altLang="en-US" b="1" dirty="0" smtClean="0">
                <a:solidFill>
                  <a:srgbClr val="660033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环，左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佩刀，右备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容臭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烨然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若神人；余则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緼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袍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敝衣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处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期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间,</a:t>
            </a:r>
            <a:r>
              <a:rPr lang="zh-CN" altLang="en-US" b="1" dirty="0" smtClean="0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rPr>
              <a:t>略无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慕艳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意,</a:t>
            </a:r>
            <a:r>
              <a:rPr lang="zh-CN" altLang="en-US" b="1" dirty="0" smtClean="0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中有足乐</a:t>
            </a:r>
            <a:r>
              <a:rPr lang="zh-CN" altLang="en-US" b="1" dirty="0" smtClean="0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,不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知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口体之奉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endParaRPr lang="en-US" altLang="zh-CN" b="1" dirty="0" smtClean="0">
              <a:solidFill>
                <a:srgbClr val="00CC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>
              <a:solidFill>
                <a:srgbClr val="00CC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若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人也。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盖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余之勤</a:t>
            </a:r>
            <a:r>
              <a:rPr lang="zh-CN" altLang="en-US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且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艰</a:t>
            </a:r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若此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3900" b="1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solidFill>
                <a:srgbClr val="0000FF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solidFill>
                <a:srgbClr val="0000FF"/>
              </a:solidFill>
            </a:endParaRPr>
          </a:p>
          <a:p>
            <a:pPr eaLnBrk="1" hangingPunct="1"/>
            <a:endParaRPr lang="zh-CN" altLang="en-US" b="1" dirty="0" smtClean="0">
              <a:solidFill>
                <a:srgbClr val="660033"/>
              </a:solidFill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67544" y="1628775"/>
            <a:ext cx="2304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通“披”穿</a:t>
            </a:r>
            <a:r>
              <a:rPr lang="zh-CN" altLang="en-US" sz="3200" b="1" dirty="0">
                <a:solidFill>
                  <a:srgbClr val="660033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795963" y="1844675"/>
            <a:ext cx="898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腰佩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268538" y="3068960"/>
            <a:ext cx="898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香袋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347864" y="3068960"/>
            <a:ext cx="23288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光彩照人的样子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6156325" y="3140968"/>
            <a:ext cx="13303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旧絮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6228184" y="4221088"/>
            <a:ext cx="14401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觉得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7020272" y="4077073"/>
            <a:ext cx="1728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吃的穿的</a:t>
            </a: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395537" y="5229201"/>
            <a:ext cx="12961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比不上</a:t>
            </a: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1835696" y="5373217"/>
            <a:ext cx="1008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大概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3203848" y="4293096"/>
            <a:ext cx="10081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因为</a:t>
            </a:r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auto">
          <a:xfrm>
            <a:off x="5364088" y="5373216"/>
            <a:ext cx="3168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</a:rPr>
              <a:t>（求学生活的艰苦）</a:t>
            </a:r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1043608" y="4293096"/>
            <a:ext cx="1008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毫无</a:t>
            </a:r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1907705" y="4149080"/>
            <a:ext cx="9361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羡慕</a:t>
            </a:r>
          </a:p>
        </p:txBody>
      </p:sp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4644008" y="4149080"/>
            <a:ext cx="18001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……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</a:rPr>
              <a:t>事情</a:t>
            </a:r>
          </a:p>
        </p:txBody>
      </p:sp>
      <p:sp>
        <p:nvSpPr>
          <p:cNvPr id="23584" name="Rectangle 32"/>
          <p:cNvSpPr>
            <a:spLocks noChangeArrowheads="1"/>
          </p:cNvSpPr>
          <p:nvPr/>
        </p:nvSpPr>
        <p:spPr bwMode="auto">
          <a:xfrm>
            <a:off x="3347865" y="5373216"/>
            <a:ext cx="1008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这样</a:t>
            </a:r>
          </a:p>
        </p:txBody>
      </p:sp>
      <p:sp>
        <p:nvSpPr>
          <p:cNvPr id="23585" name="Rectangle 33"/>
          <p:cNvSpPr>
            <a:spLocks noChangeArrowheads="1"/>
          </p:cNvSpPr>
          <p:nvPr/>
        </p:nvSpPr>
        <p:spPr bwMode="auto">
          <a:xfrm>
            <a:off x="1115616" y="404665"/>
            <a:ext cx="8640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旅店</a:t>
            </a:r>
          </a:p>
        </p:txBody>
      </p:sp>
      <p:sp>
        <p:nvSpPr>
          <p:cNvPr id="23586" name="Rectangle 34"/>
          <p:cNvSpPr>
            <a:spLocks noChangeArrowheads="1"/>
          </p:cNvSpPr>
          <p:nvPr/>
        </p:nvSpPr>
        <p:spPr bwMode="auto">
          <a:xfrm>
            <a:off x="2268538" y="404665"/>
            <a:ext cx="7969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每天</a:t>
            </a:r>
          </a:p>
        </p:txBody>
      </p:sp>
      <p:sp>
        <p:nvSpPr>
          <p:cNvPr id="23588" name="Rectangle 36"/>
          <p:cNvSpPr>
            <a:spLocks noChangeArrowheads="1"/>
          </p:cNvSpPr>
          <p:nvPr/>
        </p:nvSpPr>
        <p:spPr bwMode="auto">
          <a:xfrm>
            <a:off x="3132138" y="332656"/>
            <a:ext cx="1012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两次</a:t>
            </a:r>
          </a:p>
        </p:txBody>
      </p:sp>
      <p:sp>
        <p:nvSpPr>
          <p:cNvPr id="23589" name="Text Box 37"/>
          <p:cNvSpPr txBox="1">
            <a:spLocks noChangeArrowheads="1"/>
          </p:cNvSpPr>
          <p:nvPr/>
        </p:nvSpPr>
        <p:spPr bwMode="auto">
          <a:xfrm>
            <a:off x="4284663" y="188641"/>
            <a:ext cx="20447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鲜鱼肥肉</a:t>
            </a:r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66FEB5-92DF-481B-A3CF-36E1550DFACF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/>
      <p:bldP spid="23560" grpId="0"/>
      <p:bldP spid="23561" grpId="0"/>
      <p:bldP spid="23562" grpId="0"/>
      <p:bldP spid="23563" grpId="0"/>
      <p:bldP spid="23564" grpId="0"/>
      <p:bldP spid="23574" grpId="0"/>
      <p:bldP spid="23577" grpId="0"/>
      <p:bldP spid="23578" grpId="0"/>
      <p:bldP spid="23579" grpId="0"/>
      <p:bldP spid="23584" grpId="0"/>
      <p:bldP spid="23585" grpId="0"/>
      <p:bldP spid="23586" grpId="0"/>
      <p:bldP spid="23588" grpId="0"/>
      <p:bldP spid="235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3960440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</a:t>
            </a:r>
            <a:endParaRPr lang="zh-CN" altLang="en-US" b="1" dirty="0" smtClean="0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9487"/>
          </a:xfrm>
        </p:spPr>
        <p:txBody>
          <a:bodyPr/>
          <a:lstStyle/>
          <a:p>
            <a:pPr eaLnBrk="1" hangingPunct="1"/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住在学舍里，每天只吃两顿饭，没有鲜鱼肥肉可以享受。跟我住在一起的同学，都穿着华丽的衣服，戴着红缨装饰成的缀着珠宝的帽子，腰上系着白玉环，左边佩着刀，右边挂着香袋，浑身光彩照耀，像神仙一样。我却穿着破棉袄，旧衣衫，生活在他们当中，却没有一点羡慕他们的意思，因为心中有足以快乐的事，不觉得吃的穿的比不上他人。大概我（求学时）的勤劳和艰苦就是像这样 。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BB6F86-44C2-4B03-B1F3-91EEDBEB78D0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395288" y="333375"/>
            <a:ext cx="8077200" cy="627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altLang="zh-CN" dirty="0"/>
              <a:t>      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今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诸生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学于太学，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县官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日有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廪稍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供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</a:t>
            </a:r>
          </a:p>
          <a:p>
            <a:pPr algn="just">
              <a:spcBef>
                <a:spcPct val="2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           </a:t>
            </a: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父母岁有裘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葛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遗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，无冻馁之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患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矣；坐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大厦</a:t>
            </a:r>
          </a:p>
          <a:p>
            <a:pPr algn="just">
              <a:spcBef>
                <a:spcPct val="20000"/>
              </a:spcBef>
            </a:pPr>
            <a:endParaRPr lang="zh-CN" altLang="en-US" sz="3200" b="1" u="sng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之下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诵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诗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书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，无奔立之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劳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矣；有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司业、博士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为之师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未有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问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告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，求而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得者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也；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凡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宜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有之书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皆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集于此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，不必</a:t>
            </a:r>
          </a:p>
          <a:p>
            <a:pPr algn="just">
              <a:spcBef>
                <a:spcPct val="20000"/>
              </a:spcBef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           </a:t>
            </a:r>
          </a:p>
        </p:txBody>
      </p:sp>
      <p:sp>
        <p:nvSpPr>
          <p:cNvPr id="133123" name="Rectangle 3"/>
          <p:cNvSpPr>
            <a:spLocks noChangeArrowheads="1"/>
          </p:cNvSpPr>
          <p:nvPr/>
        </p:nvSpPr>
        <p:spPr bwMode="auto">
          <a:xfrm>
            <a:off x="827088" y="908050"/>
            <a:ext cx="2169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各、众 学生</a:t>
            </a:r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4067945" y="838200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朝廷</a:t>
            </a:r>
          </a:p>
        </p:txBody>
      </p:sp>
      <p:sp>
        <p:nvSpPr>
          <p:cNvPr id="133125" name="Rectangle 5"/>
          <p:cNvSpPr>
            <a:spLocks noChangeArrowheads="1"/>
          </p:cNvSpPr>
          <p:nvPr/>
        </p:nvSpPr>
        <p:spPr bwMode="auto">
          <a:xfrm>
            <a:off x="5652120" y="836712"/>
            <a:ext cx="15847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官家给的粮食</a:t>
            </a:r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7239000" y="852488"/>
            <a:ext cx="901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供给</a:t>
            </a:r>
          </a:p>
        </p:txBody>
      </p:sp>
      <p:sp>
        <p:nvSpPr>
          <p:cNvPr id="133127" name="Rectangle 7"/>
          <p:cNvSpPr>
            <a:spLocks noChangeArrowheads="1"/>
          </p:cNvSpPr>
          <p:nvPr/>
        </p:nvSpPr>
        <p:spPr bwMode="auto">
          <a:xfrm>
            <a:off x="1908175" y="1844675"/>
            <a:ext cx="15843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夏天穿的衣服</a:t>
            </a:r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3276600" y="1844675"/>
            <a:ext cx="939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给予赠送</a:t>
            </a:r>
          </a:p>
        </p:txBody>
      </p:sp>
      <p:sp>
        <p:nvSpPr>
          <p:cNvPr id="133129" name="Rectangle 9"/>
          <p:cNvSpPr>
            <a:spLocks noChangeArrowheads="1"/>
          </p:cNvSpPr>
          <p:nvPr/>
        </p:nvSpPr>
        <p:spPr bwMode="auto">
          <a:xfrm>
            <a:off x="5562600" y="19812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忧患</a:t>
            </a:r>
          </a:p>
        </p:txBody>
      </p:sp>
      <p:sp>
        <p:nvSpPr>
          <p:cNvPr id="133130" name="Rectangle 10"/>
          <p:cNvSpPr>
            <a:spLocks noChangeArrowheads="1"/>
          </p:cNvSpPr>
          <p:nvPr/>
        </p:nvSpPr>
        <p:spPr bwMode="auto">
          <a:xfrm>
            <a:off x="7086600" y="1995488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大房子</a:t>
            </a:r>
          </a:p>
        </p:txBody>
      </p:sp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381000" y="3048000"/>
            <a:ext cx="12666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的里面</a:t>
            </a:r>
          </a:p>
        </p:txBody>
      </p:sp>
      <p:sp>
        <p:nvSpPr>
          <p:cNvPr id="133132" name="Rectangle 12"/>
          <p:cNvSpPr>
            <a:spLocks noChangeArrowheads="1"/>
          </p:cNvSpPr>
          <p:nvPr/>
        </p:nvSpPr>
        <p:spPr bwMode="auto">
          <a:xfrm>
            <a:off x="1676400" y="30480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诵读</a:t>
            </a:r>
          </a:p>
        </p:txBody>
      </p:sp>
      <p:sp>
        <p:nvSpPr>
          <p:cNvPr id="133133" name="Rectangle 13"/>
          <p:cNvSpPr>
            <a:spLocks noChangeArrowheads="1"/>
          </p:cNvSpPr>
          <p:nvPr/>
        </p:nvSpPr>
        <p:spPr bwMode="auto">
          <a:xfrm>
            <a:off x="6477000" y="3048000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劳累</a:t>
            </a:r>
          </a:p>
        </p:txBody>
      </p:sp>
      <p:sp>
        <p:nvSpPr>
          <p:cNvPr id="133134" name="Rectangle 14"/>
          <p:cNvSpPr>
            <a:spLocks noChangeArrowheads="1"/>
          </p:cNvSpPr>
          <p:nvPr/>
        </p:nvSpPr>
        <p:spPr bwMode="auto">
          <a:xfrm>
            <a:off x="2195513" y="4292600"/>
            <a:ext cx="2317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做他们的老师</a:t>
            </a:r>
          </a:p>
        </p:txBody>
      </p:sp>
      <p:sp>
        <p:nvSpPr>
          <p:cNvPr id="133135" name="Rectangle 15"/>
          <p:cNvSpPr>
            <a:spLocks noChangeArrowheads="1"/>
          </p:cNvSpPr>
          <p:nvPr/>
        </p:nvSpPr>
        <p:spPr bwMode="auto">
          <a:xfrm>
            <a:off x="4788024" y="4267200"/>
            <a:ext cx="1577851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请教却</a:t>
            </a:r>
          </a:p>
        </p:txBody>
      </p:sp>
      <p:sp>
        <p:nvSpPr>
          <p:cNvPr id="133136" name="Rectangle 16"/>
          <p:cNvSpPr>
            <a:spLocks noChangeArrowheads="1"/>
          </p:cNvSpPr>
          <p:nvPr/>
        </p:nvSpPr>
        <p:spPr bwMode="auto">
          <a:xfrm>
            <a:off x="6400800" y="4205288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回答</a:t>
            </a:r>
          </a:p>
        </p:txBody>
      </p:sp>
      <p:sp>
        <p:nvSpPr>
          <p:cNvPr id="133138" name="Rectangle 18"/>
          <p:cNvSpPr>
            <a:spLocks noChangeArrowheads="1"/>
          </p:cNvSpPr>
          <p:nvPr/>
        </p:nvSpPr>
        <p:spPr bwMode="auto">
          <a:xfrm>
            <a:off x="2411413" y="5445125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凡是</a:t>
            </a:r>
          </a:p>
        </p:txBody>
      </p:sp>
      <p:sp>
        <p:nvSpPr>
          <p:cNvPr id="133139" name="Rectangle 19"/>
          <p:cNvSpPr>
            <a:spLocks noChangeArrowheads="1"/>
          </p:cNvSpPr>
          <p:nvPr/>
        </p:nvSpPr>
        <p:spPr bwMode="auto">
          <a:xfrm>
            <a:off x="3276600" y="5373688"/>
            <a:ext cx="9985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应该应当</a:t>
            </a:r>
          </a:p>
        </p:txBody>
      </p:sp>
      <p:sp>
        <p:nvSpPr>
          <p:cNvPr id="133140" name="Rectangle 20"/>
          <p:cNvSpPr>
            <a:spLocks noChangeArrowheads="1"/>
          </p:cNvSpPr>
          <p:nvPr/>
        </p:nvSpPr>
        <p:spPr bwMode="auto">
          <a:xfrm>
            <a:off x="5364163" y="5445125"/>
            <a:ext cx="19880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集中在这里</a:t>
            </a:r>
          </a:p>
        </p:txBody>
      </p:sp>
      <p:sp>
        <p:nvSpPr>
          <p:cNvPr id="133141" name="Rectangle 21"/>
          <p:cNvSpPr>
            <a:spLocks noChangeArrowheads="1"/>
          </p:cNvSpPr>
          <p:nvPr/>
        </p:nvSpPr>
        <p:spPr bwMode="auto">
          <a:xfrm>
            <a:off x="4067175" y="5516563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有的书</a:t>
            </a:r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041FE8-C465-4874-AA31-6B699141E8AD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3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3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3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autoUpdateAnimBg="0"/>
      <p:bldP spid="133124" grpId="0" autoUpdateAnimBg="0"/>
      <p:bldP spid="133125" grpId="0" autoUpdateAnimBg="0"/>
      <p:bldP spid="133126" grpId="0" autoUpdateAnimBg="0"/>
      <p:bldP spid="133127" grpId="0" autoUpdateAnimBg="0"/>
      <p:bldP spid="133128" grpId="0" autoUpdateAnimBg="0"/>
      <p:bldP spid="133129" grpId="0" autoUpdateAnimBg="0"/>
      <p:bldP spid="133130" grpId="0" autoUpdateAnimBg="0"/>
      <p:bldP spid="133131" grpId="0" autoUpdateAnimBg="0"/>
      <p:bldP spid="133132" grpId="0" autoUpdateAnimBg="0"/>
      <p:bldP spid="133133" grpId="0" autoUpdateAnimBg="0"/>
      <p:bldP spid="133134" grpId="0" autoUpdateAnimBg="0"/>
      <p:bldP spid="133135" grpId="0" autoUpdateAnimBg="0"/>
      <p:bldP spid="133136" grpId="0" autoUpdateAnimBg="0"/>
      <p:bldP spid="133138" grpId="0" autoUpdateAnimBg="0"/>
      <p:bldP spid="133139" grpId="0" autoUpdateAnimBg="0"/>
      <p:bldP spid="133140" grpId="0" autoUpdateAnimBg="0"/>
      <p:bldP spid="13314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250825" y="908050"/>
            <a:ext cx="84582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若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余之手录，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假诸人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而后 见也。   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其  业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algn="just">
              <a:spcBef>
                <a:spcPct val="20000"/>
              </a:spcBef>
            </a:pP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有不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精</a:t>
            </a:r>
            <a:r>
              <a:rPr lang="zh-CN" altLang="en-US" sz="3200" b="1" u="sng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德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有不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成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者，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非天质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卑，则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心</a:t>
            </a:r>
          </a:p>
          <a:p>
            <a:pPr algn="just">
              <a:spcBef>
                <a:spcPct val="20000"/>
              </a:spcBef>
            </a:pP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           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不若余之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专  耳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岂他人之过哉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 algn="just">
              <a:spcBef>
                <a:spcPct val="20000"/>
              </a:spcBef>
            </a:pP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         </a:t>
            </a:r>
          </a:p>
        </p:txBody>
      </p:sp>
      <p:sp>
        <p:nvSpPr>
          <p:cNvPr id="134147" name="Rectangle 3"/>
          <p:cNvSpPr>
            <a:spLocks noChangeArrowheads="1"/>
          </p:cNvSpPr>
          <p:nvPr/>
        </p:nvSpPr>
        <p:spPr bwMode="auto">
          <a:xfrm>
            <a:off x="250825" y="1557338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像</a:t>
            </a:r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2411413" y="1484313"/>
            <a:ext cx="1606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向人借书</a:t>
            </a: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3962400" y="14478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然后</a:t>
            </a:r>
          </a:p>
        </p:txBody>
      </p:sp>
      <p:sp>
        <p:nvSpPr>
          <p:cNvPr id="134150" name="Rectangle 6"/>
          <p:cNvSpPr>
            <a:spLocks noChangeArrowheads="1"/>
          </p:cNvSpPr>
          <p:nvPr/>
        </p:nvSpPr>
        <p:spPr bwMode="auto">
          <a:xfrm>
            <a:off x="2627313" y="2060575"/>
            <a:ext cx="13644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诸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之于</a:t>
            </a:r>
          </a:p>
        </p:txBody>
      </p:sp>
      <p:sp>
        <p:nvSpPr>
          <p:cNvPr id="134153" name="Rectangle 9"/>
          <p:cNvSpPr>
            <a:spLocks noChangeArrowheads="1"/>
          </p:cNvSpPr>
          <p:nvPr/>
        </p:nvSpPr>
        <p:spPr bwMode="auto">
          <a:xfrm>
            <a:off x="6588125" y="1557338"/>
            <a:ext cx="19880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他们的学业</a:t>
            </a:r>
          </a:p>
        </p:txBody>
      </p:sp>
      <p:sp>
        <p:nvSpPr>
          <p:cNvPr id="134154" name="Rectangle 10"/>
          <p:cNvSpPr>
            <a:spLocks noChangeArrowheads="1"/>
          </p:cNvSpPr>
          <p:nvPr/>
        </p:nvSpPr>
        <p:spPr bwMode="auto">
          <a:xfrm>
            <a:off x="827088" y="3141663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精通</a:t>
            </a:r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1835150" y="306863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德行</a:t>
            </a:r>
          </a:p>
        </p:txBody>
      </p:sp>
      <p:sp>
        <p:nvSpPr>
          <p:cNvPr id="134156" name="Rectangle 12"/>
          <p:cNvSpPr>
            <a:spLocks noChangeArrowheads="1"/>
          </p:cNvSpPr>
          <p:nvPr/>
        </p:nvSpPr>
        <p:spPr bwMode="auto">
          <a:xfrm>
            <a:off x="3276600" y="3068638"/>
            <a:ext cx="906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成器</a:t>
            </a:r>
          </a:p>
        </p:txBody>
      </p:sp>
      <p:sp>
        <p:nvSpPr>
          <p:cNvPr id="134157" name="Rectangle 13"/>
          <p:cNvSpPr>
            <a:spLocks noChangeArrowheads="1"/>
          </p:cNvSpPr>
          <p:nvPr/>
        </p:nvSpPr>
        <p:spPr bwMode="auto">
          <a:xfrm>
            <a:off x="5194300" y="30480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天资</a:t>
            </a:r>
          </a:p>
        </p:txBody>
      </p:sp>
      <p:sp>
        <p:nvSpPr>
          <p:cNvPr id="134158" name="Rectangle 14"/>
          <p:cNvSpPr>
            <a:spLocks noChangeArrowheads="1"/>
          </p:cNvSpPr>
          <p:nvPr/>
        </p:nvSpPr>
        <p:spPr bwMode="auto">
          <a:xfrm>
            <a:off x="3429000" y="3581400"/>
            <a:ext cx="5362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非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则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……: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不是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就是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34159" name="Rectangle 15"/>
          <p:cNvSpPr>
            <a:spLocks noChangeArrowheads="1"/>
          </p:cNvSpPr>
          <p:nvPr/>
        </p:nvSpPr>
        <p:spPr bwMode="auto">
          <a:xfrm>
            <a:off x="6324600" y="3062288"/>
            <a:ext cx="901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低下</a:t>
            </a:r>
          </a:p>
        </p:txBody>
      </p:sp>
      <p:sp>
        <p:nvSpPr>
          <p:cNvPr id="134160" name="Rectangle 16"/>
          <p:cNvSpPr>
            <a:spLocks noChangeArrowheads="1"/>
          </p:cNvSpPr>
          <p:nvPr/>
        </p:nvSpPr>
        <p:spPr bwMode="auto">
          <a:xfrm>
            <a:off x="7162800" y="3048000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就是</a:t>
            </a:r>
          </a:p>
        </p:txBody>
      </p:sp>
      <p:sp>
        <p:nvSpPr>
          <p:cNvPr id="134161" name="Rectangle 17"/>
          <p:cNvSpPr>
            <a:spLocks noChangeArrowheads="1"/>
          </p:cNvSpPr>
          <p:nvPr/>
        </p:nvSpPr>
        <p:spPr bwMode="auto">
          <a:xfrm>
            <a:off x="1692275" y="4724400"/>
            <a:ext cx="1784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专一 罢了</a:t>
            </a:r>
          </a:p>
        </p:txBody>
      </p:sp>
      <p:sp>
        <p:nvSpPr>
          <p:cNvPr id="134162" name="Rectangle 18"/>
          <p:cNvSpPr>
            <a:spLocks noChangeArrowheads="1"/>
          </p:cNvSpPr>
          <p:nvPr/>
        </p:nvSpPr>
        <p:spPr bwMode="auto">
          <a:xfrm>
            <a:off x="3348038" y="4724400"/>
            <a:ext cx="35290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难道是别人的过失吗</a:t>
            </a:r>
          </a:p>
        </p:txBody>
      </p:sp>
      <p:sp>
        <p:nvSpPr>
          <p:cNvPr id="134163" name="Rectangle 19"/>
          <p:cNvSpPr>
            <a:spLocks noChangeArrowheads="1"/>
          </p:cNvSpPr>
          <p:nvPr/>
        </p:nvSpPr>
        <p:spPr bwMode="auto">
          <a:xfrm>
            <a:off x="3348038" y="5300663"/>
            <a:ext cx="3430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哪里是别人的过失呢</a:t>
            </a:r>
          </a:p>
        </p:txBody>
      </p:sp>
      <p:sp>
        <p:nvSpPr>
          <p:cNvPr id="18" name="日期占位符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FE1322-EB7B-481B-9F9D-0F389D527BDC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3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autoUpdateAnimBg="0"/>
      <p:bldP spid="134148" grpId="0" autoUpdateAnimBg="0"/>
      <p:bldP spid="134149" grpId="0" autoUpdateAnimBg="0"/>
      <p:bldP spid="134150" grpId="0" autoUpdateAnimBg="0"/>
      <p:bldP spid="134153" grpId="0" autoUpdateAnimBg="0"/>
      <p:bldP spid="134154" grpId="0" autoUpdateAnimBg="0"/>
      <p:bldP spid="134155" grpId="0" autoUpdateAnimBg="0"/>
      <p:bldP spid="134156" grpId="0" autoUpdateAnimBg="0"/>
      <p:bldP spid="134157" grpId="0" autoUpdateAnimBg="0"/>
      <p:bldP spid="134158" grpId="0" autoUpdateAnimBg="0"/>
      <p:bldP spid="134159" grpId="0" autoUpdateAnimBg="0"/>
      <p:bldP spid="134160" grpId="0" autoUpdateAnimBg="0"/>
      <p:bldP spid="134161" grpId="0" autoUpdateAnimBg="0"/>
      <p:bldP spid="134162" grpId="0" autoUpdateAnimBg="0"/>
      <p:bldP spid="13416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179388" y="1067681"/>
            <a:ext cx="864235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</a:rPr>
              <a:t>　　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现在在太学里学习的各个学生，朝廷每天有米粮供给，父母每年给他们冬夏的衣服，没有受冻挨饿的担心；坐在大厦里读书，再没有奔走的劳累了；有司业、博士做他们的老师，没有问题得不到回答，要求得不到满足的。凡是应该有的书都集中在这里不必像我那样动手抄写，要向别人借来书然后才看得到。他们的学业如果有不精通的地方，德行如果有不成器的地方，不是天资低下，就是用心不如我专一罢了，哪里是别人的过失呢？ 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260648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译文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174A03-6822-4292-BE0D-3392CB97E48C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609600" y="1484784"/>
            <a:ext cx="8001000" cy="516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altLang="zh-CN" dirty="0"/>
              <a:t>    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东阳马生君则在太学   已  二年，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流辈</a:t>
            </a:r>
          </a:p>
          <a:p>
            <a:pPr algn="just">
              <a:spcBef>
                <a:spcPct val="20000"/>
              </a:spcBef>
            </a:pP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甚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称其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贤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。余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朝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京师，  生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以乡人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谒  余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撰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长书 以  为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endParaRPr lang="en-US" altLang="zh-CN" sz="3200" b="1" u="sng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u="sng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贽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       辞甚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畅达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。与之    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论辨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，</a:t>
            </a:r>
          </a:p>
          <a:p>
            <a:pPr algn="just">
              <a:spcBef>
                <a:spcPct val="20000"/>
              </a:spcBef>
            </a:pPr>
            <a:endParaRPr lang="en-US" altLang="zh-CN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171" name="Rectangle 3"/>
          <p:cNvSpPr>
            <a:spLocks noChangeArrowheads="1"/>
          </p:cNvSpPr>
          <p:nvPr/>
        </p:nvSpPr>
        <p:spPr bwMode="auto">
          <a:xfrm>
            <a:off x="4648200" y="1004888"/>
            <a:ext cx="1263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学习</a:t>
            </a:r>
            <a:r>
              <a:rPr lang="en-US" altLang="zh-CN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7143750" y="1081088"/>
            <a:ext cx="1619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同辈的人</a:t>
            </a:r>
          </a:p>
        </p:txBody>
      </p:sp>
      <p:sp>
        <p:nvSpPr>
          <p:cNvPr id="135173" name="Rectangle 5"/>
          <p:cNvSpPr>
            <a:spLocks noChangeArrowheads="1"/>
          </p:cNvSpPr>
          <p:nvPr/>
        </p:nvSpPr>
        <p:spPr bwMode="auto">
          <a:xfrm>
            <a:off x="685800" y="2209800"/>
            <a:ext cx="542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很</a:t>
            </a:r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1676400" y="220980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贤能</a:t>
            </a:r>
          </a:p>
        </p:txBody>
      </p:sp>
      <p:sp>
        <p:nvSpPr>
          <p:cNvPr id="135175" name="Rectangle 7"/>
          <p:cNvSpPr>
            <a:spLocks noChangeArrowheads="1"/>
          </p:cNvSpPr>
          <p:nvPr/>
        </p:nvSpPr>
        <p:spPr bwMode="auto">
          <a:xfrm>
            <a:off x="2987675" y="220503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朝见</a:t>
            </a:r>
          </a:p>
        </p:txBody>
      </p:sp>
      <p:sp>
        <p:nvSpPr>
          <p:cNvPr id="135176" name="Rectangle 8"/>
          <p:cNvSpPr>
            <a:spLocks noChangeArrowheads="1"/>
          </p:cNvSpPr>
          <p:nvPr/>
        </p:nvSpPr>
        <p:spPr bwMode="auto">
          <a:xfrm>
            <a:off x="5508105" y="2205038"/>
            <a:ext cx="22044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用同乡晚辈</a:t>
            </a:r>
          </a:p>
        </p:txBody>
      </p:sp>
      <p:sp>
        <p:nvSpPr>
          <p:cNvPr id="135177" name="Rectangle 9"/>
          <p:cNvSpPr>
            <a:spLocks noChangeArrowheads="1"/>
          </p:cNvSpPr>
          <p:nvPr/>
        </p:nvSpPr>
        <p:spPr bwMode="auto">
          <a:xfrm>
            <a:off x="609600" y="3352800"/>
            <a:ext cx="1250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的身份</a:t>
            </a:r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1907704" y="3352800"/>
            <a:ext cx="16713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拜见 我</a:t>
            </a:r>
          </a:p>
        </p:txBody>
      </p:sp>
      <p:sp>
        <p:nvSpPr>
          <p:cNvPr id="135179" name="Rectangle 11"/>
          <p:cNvSpPr>
            <a:spLocks noChangeArrowheads="1"/>
          </p:cNvSpPr>
          <p:nvPr/>
        </p:nvSpPr>
        <p:spPr bwMode="auto">
          <a:xfrm>
            <a:off x="3419872" y="3357563"/>
            <a:ext cx="2592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写  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一封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长信</a:t>
            </a:r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5868144" y="3357563"/>
            <a:ext cx="2397969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把  作为</a:t>
            </a:r>
          </a:p>
        </p:txBody>
      </p:sp>
      <p:sp>
        <p:nvSpPr>
          <p:cNvPr id="135181" name="Rectangle 13"/>
          <p:cNvSpPr>
            <a:spLocks noChangeArrowheads="1"/>
          </p:cNvSpPr>
          <p:nvPr/>
        </p:nvSpPr>
        <p:spPr bwMode="auto">
          <a:xfrm>
            <a:off x="395536" y="4437112"/>
            <a:ext cx="25193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初见面时为表敬意送的礼物</a:t>
            </a:r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3059832" y="4725144"/>
            <a:ext cx="18947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流畅通达</a:t>
            </a:r>
          </a:p>
        </p:txBody>
      </p:sp>
      <p:sp>
        <p:nvSpPr>
          <p:cNvPr id="135183" name="Rectangle 15"/>
          <p:cNvSpPr>
            <a:spLocks noChangeArrowheads="1"/>
          </p:cNvSpPr>
          <p:nvPr/>
        </p:nvSpPr>
        <p:spPr bwMode="auto">
          <a:xfrm>
            <a:off x="5508105" y="4603750"/>
            <a:ext cx="2880246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辩论。  “辨”同“辩”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2B78BA-098C-47F0-97D2-6A7EB9F47CCA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5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autoUpdateAnimBg="0"/>
      <p:bldP spid="135172" grpId="0" autoUpdateAnimBg="0"/>
      <p:bldP spid="135173" grpId="0" autoUpdateAnimBg="0"/>
      <p:bldP spid="135174" grpId="0" autoUpdateAnimBg="0"/>
      <p:bldP spid="135175" grpId="0" autoUpdateAnimBg="0"/>
      <p:bldP spid="135176" grpId="0" autoUpdateAnimBg="0"/>
      <p:bldP spid="135177" grpId="0" autoUpdateAnimBg="0"/>
      <p:bldP spid="135178" grpId="0" autoUpdateAnimBg="0"/>
      <p:bldP spid="135179" grpId="0" autoUpdateAnimBg="0"/>
      <p:bldP spid="135180" grpId="0" autoUpdateAnimBg="0"/>
      <p:bldP spid="135181" grpId="0" autoUpdateAnimBg="0"/>
      <p:bldP spid="135182" grpId="0" autoUpdateAnimBg="0"/>
      <p:bldP spid="13518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ChangeArrowheads="1"/>
          </p:cNvSpPr>
          <p:nvPr/>
        </p:nvSpPr>
        <p:spPr bwMode="auto">
          <a:xfrm>
            <a:off x="323528" y="1556792"/>
            <a:ext cx="7988622" cy="4130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言  和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而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色 夷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。自谓少时用心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于学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甚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劳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                       </a:t>
            </a: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是可谓善学者矣。其将归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见  其  亲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也，</a:t>
            </a:r>
          </a:p>
          <a:p>
            <a:pPr algn="just">
              <a:spcBef>
                <a:spcPct val="20000"/>
              </a:spcBef>
            </a:pP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余</a:t>
            </a:r>
            <a:r>
              <a:rPr lang="zh-CN" altLang="en-US" sz="3200" b="1" u="sng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故  道   为学之   难  以告  之</a:t>
            </a:r>
            <a:r>
              <a:rPr lang="zh-CN" altLang="en-US" sz="3200" b="1" u="sng" dirty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algn="just">
              <a:spcBef>
                <a:spcPct val="20000"/>
              </a:spcBef>
            </a:pPr>
            <a:endParaRPr lang="en-US" altLang="zh-CN" sz="3200" u="sng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6195" name="Rectangle 3"/>
          <p:cNvSpPr>
            <a:spLocks noChangeArrowheads="1"/>
          </p:cNvSpPr>
          <p:nvPr/>
        </p:nvSpPr>
        <p:spPr bwMode="auto">
          <a:xfrm>
            <a:off x="250825" y="1125538"/>
            <a:ext cx="18357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言语  温和</a:t>
            </a:r>
          </a:p>
        </p:txBody>
      </p:sp>
      <p:sp>
        <p:nvSpPr>
          <p:cNvPr id="136196" name="Rectangle 4"/>
          <p:cNvSpPr>
            <a:spLocks noChangeArrowheads="1"/>
          </p:cNvSpPr>
          <p:nvPr/>
        </p:nvSpPr>
        <p:spPr bwMode="auto">
          <a:xfrm>
            <a:off x="2195513" y="1125538"/>
            <a:ext cx="1895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脸色 平和</a:t>
            </a: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5580113" y="1196975"/>
            <a:ext cx="17281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在学习上</a:t>
            </a:r>
          </a:p>
        </p:txBody>
      </p:sp>
      <p:sp>
        <p:nvSpPr>
          <p:cNvPr id="136198" name="Rectangle 6"/>
          <p:cNvSpPr>
            <a:spLocks noChangeArrowheads="1"/>
          </p:cNvSpPr>
          <p:nvPr/>
        </p:nvSpPr>
        <p:spPr bwMode="auto">
          <a:xfrm>
            <a:off x="7452320" y="1268413"/>
            <a:ext cx="103921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劳苦</a:t>
            </a:r>
          </a:p>
        </p:txBody>
      </p:sp>
      <p:sp>
        <p:nvSpPr>
          <p:cNvPr id="136199" name="Rectangle 7"/>
          <p:cNvSpPr>
            <a:spLocks noChangeArrowheads="1"/>
          </p:cNvSpPr>
          <p:nvPr/>
        </p:nvSpPr>
        <p:spPr bwMode="auto">
          <a:xfrm>
            <a:off x="5003800" y="2852738"/>
            <a:ext cx="23487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探望他的父母</a:t>
            </a:r>
          </a:p>
        </p:txBody>
      </p:sp>
      <p:sp>
        <p:nvSpPr>
          <p:cNvPr id="136200" name="Rectangle 8"/>
          <p:cNvSpPr>
            <a:spLocks noChangeArrowheads="1"/>
          </p:cNvSpPr>
          <p:nvPr/>
        </p:nvSpPr>
        <p:spPr bwMode="auto">
          <a:xfrm>
            <a:off x="611560" y="3933825"/>
            <a:ext cx="199987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特意 讲讲</a:t>
            </a:r>
          </a:p>
        </p:txBody>
      </p:sp>
      <p:sp>
        <p:nvSpPr>
          <p:cNvPr id="136201" name="Rectangle 9"/>
          <p:cNvSpPr>
            <a:spLocks noChangeArrowheads="1"/>
          </p:cNvSpPr>
          <p:nvPr/>
        </p:nvSpPr>
        <p:spPr bwMode="auto">
          <a:xfrm>
            <a:off x="2195736" y="3933825"/>
            <a:ext cx="323986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求学的   艰难</a:t>
            </a:r>
          </a:p>
        </p:txBody>
      </p:sp>
      <p:sp>
        <p:nvSpPr>
          <p:cNvPr id="136202" name="Rectangle 10"/>
          <p:cNvSpPr>
            <a:spLocks noChangeArrowheads="1"/>
          </p:cNvSpPr>
          <p:nvPr/>
        </p:nvSpPr>
        <p:spPr bwMode="auto">
          <a:xfrm>
            <a:off x="4499992" y="3933825"/>
            <a:ext cx="504056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来</a:t>
            </a:r>
          </a:p>
        </p:txBody>
      </p:sp>
      <p:sp>
        <p:nvSpPr>
          <p:cNvPr id="136203" name="Rectangle 11"/>
          <p:cNvSpPr>
            <a:spLocks noChangeArrowheads="1"/>
          </p:cNvSpPr>
          <p:nvPr/>
        </p:nvSpPr>
        <p:spPr bwMode="auto">
          <a:xfrm>
            <a:off x="5004048" y="3933825"/>
            <a:ext cx="211430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告诉他</a:t>
            </a:r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28407A-250B-431B-A650-7E4FB0B32B2C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autoUpdateAnimBg="0"/>
      <p:bldP spid="136196" grpId="0" autoUpdateAnimBg="0"/>
      <p:bldP spid="136197" grpId="0" autoUpdateAnimBg="0"/>
      <p:bldP spid="136198" grpId="0" autoUpdateAnimBg="0"/>
      <p:bldP spid="136199" grpId="0" autoUpdateAnimBg="0"/>
      <p:bldP spid="136200" grpId="0" autoUpdateAnimBg="0"/>
      <p:bldP spid="136201" grpId="0" autoUpdateAnimBg="0"/>
      <p:bldP spid="136202" grpId="0" autoUpdateAnimBg="0"/>
      <p:bldP spid="13620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76375" y="1340768"/>
            <a:ext cx="6096000" cy="5015582"/>
          </a:xfrm>
          <a:noFill/>
        </p:spPr>
        <p:txBody>
          <a:bodyPr/>
          <a:lstStyle/>
          <a:p>
            <a:pPr eaLnBrk="1" hangingPunct="1"/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常言道：“自古雄才多磨难，从来纨绔少伟男。”孟子也说：“天将降大任于斯人也，必先苦其心志，劳其筋骨，饿其体肤，空乏其身，行拂乱其所为。”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967038" y="4514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827088" y="4941167"/>
            <a:ext cx="1800225" cy="861774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000" b="1" dirty="0">
                <a:latin typeface="Arial" pitchFamily="34" charset="0"/>
                <a:ea typeface="华文行楷" pitchFamily="2" charset="-122"/>
              </a:rPr>
              <a:t>苦难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276600" y="5589240"/>
            <a:ext cx="2590800" cy="861774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000" b="1" dirty="0">
                <a:latin typeface="Arial" pitchFamily="34" charset="0"/>
                <a:ea typeface="华文仿宋" pitchFamily="2" charset="-122"/>
              </a:rPr>
              <a:t>垫脚石</a:t>
            </a: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2915816" y="5013176"/>
            <a:ext cx="1873250" cy="431800"/>
          </a:xfrm>
          <a:custGeom>
            <a:avLst/>
            <a:gdLst>
              <a:gd name="T0" fmla="*/ 1404937 w 21600"/>
              <a:gd name="T1" fmla="*/ 0 h 21600"/>
              <a:gd name="T2" fmla="*/ 0 w 21600"/>
              <a:gd name="T3" fmla="*/ 215900 h 21600"/>
              <a:gd name="T4" fmla="*/ 1404937 w 21600"/>
              <a:gd name="T5" fmla="*/ 431800 h 21600"/>
              <a:gd name="T6" fmla="*/ 1873250 w 21600"/>
              <a:gd name="T7" fmla="*/ 2159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651500" y="4437112"/>
            <a:ext cx="2016125" cy="92333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 2" pitchFamily="18" charset="2"/>
              <a:buNone/>
            </a:pPr>
            <a:r>
              <a:rPr lang="zh-CN" altLang="en-US" sz="5400" b="1" dirty="0">
                <a:solidFill>
                  <a:srgbClr val="FFFF00"/>
                </a:solidFill>
                <a:latin typeface="Arial" pitchFamily="34" charset="0"/>
                <a:ea typeface="华文行楷" pitchFamily="2" charset="-122"/>
              </a:rPr>
              <a:t> 成功</a:t>
            </a: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133AC1-88C2-4567-959B-713A8E52A1CC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 autoUpdateAnimBg="0"/>
      <p:bldP spid="15365" grpId="0" animBg="1" autoUpdateAnimBg="0"/>
      <p:bldP spid="15366" grpId="0" animBg="1"/>
      <p:bldP spid="15367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323850" y="1349920"/>
            <a:ext cx="8424863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Arial" pitchFamily="34" charset="0"/>
              </a:rPr>
              <a:t>　　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东阳县的马君则在太学里读书已经两年了，同辈的人很称赞他的贤能。我到京城朝见皇帝，马生以同乡晚辈的身份拜见我。写了一封长信作为表示敬意的见面礼物，言辞很流畅通达。同他辩论问题，言语温和而脸色平和。他自己说少年时在学习上用心很劳苦。这可以说是善于学习的了。他将要回家探望他的父母，因此我讲讲求学时的艰难来告诉他。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91680" y="260648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译文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548E2C-9DBD-4198-B2E4-E8D20BFEA3B4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43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文言知识积累：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29600" cy="45735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zh-CN" altLang="en-US" sz="2100" b="1" dirty="0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、通假字：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①四“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支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”僵劲不能动：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通“肢”，肢体。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②同舍生皆“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被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”绮绣：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通“披”，穿。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、古今异义词：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                  古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跑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32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走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送之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                  今：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行走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                                古：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借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②以是人多以书</a:t>
            </a:r>
            <a:r>
              <a:rPr lang="zh-CN" altLang="en-US" sz="32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假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余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                                 今：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与“真”相对</a:t>
            </a:r>
          </a:p>
          <a:p>
            <a:pPr eaLnBrk="1" hangingPunct="1">
              <a:lnSpc>
                <a:spcPct val="80000"/>
              </a:lnSpc>
            </a:pPr>
            <a:endParaRPr lang="zh-CN" altLang="en-US" sz="25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B7F5A6-90D6-457C-8071-CCE5CADF75AD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403648" y="104775"/>
            <a:ext cx="24482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古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今异义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0" y="1412875"/>
            <a:ext cx="2224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③右备容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臭</a:t>
            </a:r>
          </a:p>
        </p:txBody>
      </p:sp>
      <p:sp>
        <p:nvSpPr>
          <p:cNvPr id="21508" name="AutoShape 4"/>
          <p:cNvSpPr>
            <a:spLocks/>
          </p:cNvSpPr>
          <p:nvPr/>
        </p:nvSpPr>
        <p:spPr bwMode="auto">
          <a:xfrm>
            <a:off x="2268538" y="1412875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484438" y="1196975"/>
            <a:ext cx="1000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古：</a:t>
            </a:r>
          </a:p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今：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132138" y="1196975"/>
            <a:ext cx="22240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气味</a:t>
            </a:r>
          </a:p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难闻的气味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0" y="2957513"/>
            <a:ext cx="592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④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512" name="AutoShape 8"/>
          <p:cNvSpPr>
            <a:spLocks/>
          </p:cNvSpPr>
          <p:nvPr/>
        </p:nvSpPr>
        <p:spPr bwMode="auto">
          <a:xfrm>
            <a:off x="3276600" y="4292600"/>
            <a:ext cx="215900" cy="685800"/>
          </a:xfrm>
          <a:prstGeom prst="leftBrace">
            <a:avLst>
              <a:gd name="adj1" fmla="val 264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419475" y="2781300"/>
            <a:ext cx="1000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古：</a:t>
            </a:r>
          </a:p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今：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611188" y="2924175"/>
            <a:ext cx="2224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主人日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再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食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3492500" y="4076700"/>
            <a:ext cx="1000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古：</a:t>
            </a:r>
          </a:p>
          <a:p>
            <a:pPr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今：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211638" y="2708275"/>
            <a:ext cx="33131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两次</a:t>
            </a:r>
          </a:p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一次又一次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0" y="4365625"/>
            <a:ext cx="3040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宋体" pitchFamily="2" charset="-122"/>
              </a:rPr>
              <a:t>⑤</a:t>
            </a:r>
            <a:r>
              <a:rPr lang="zh-CN" altLang="en-US" sz="3200" b="1"/>
              <a:t>媵人持</a:t>
            </a:r>
            <a:r>
              <a:rPr lang="zh-CN" altLang="en-US" sz="3200" b="1">
                <a:solidFill>
                  <a:srgbClr val="FF0000"/>
                </a:solidFill>
              </a:rPr>
              <a:t>汤</a:t>
            </a:r>
            <a:r>
              <a:rPr lang="zh-CN" altLang="en-US" sz="3200" b="1"/>
              <a:t>沃灌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4500563" y="4110038"/>
            <a:ext cx="1000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热水</a:t>
            </a:r>
          </a:p>
          <a:p>
            <a:pPr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汤汁</a:t>
            </a:r>
          </a:p>
        </p:txBody>
      </p:sp>
      <p:sp>
        <p:nvSpPr>
          <p:cNvPr id="21520" name="AutoShape 16"/>
          <p:cNvSpPr>
            <a:spLocks/>
          </p:cNvSpPr>
          <p:nvPr/>
        </p:nvSpPr>
        <p:spPr bwMode="auto">
          <a:xfrm>
            <a:off x="3203575" y="3068638"/>
            <a:ext cx="215900" cy="685800"/>
          </a:xfrm>
          <a:prstGeom prst="leftBrace">
            <a:avLst>
              <a:gd name="adj1" fmla="val 264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2F2AA3-8387-4B55-AA9C-C904E9428700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utoUpdateAnimBg="0"/>
      <p:bldP spid="26636" grpId="0" autoUpdateAnimBg="0"/>
      <p:bldP spid="2663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996950" y="1412875"/>
            <a:ext cx="47275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/>
              <a:t>  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弗之怠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  走送之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  益慕圣贤之道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   盖余之勤且艰若此</a:t>
            </a:r>
          </a:p>
        </p:txBody>
      </p:sp>
      <p:sp>
        <p:nvSpPr>
          <p:cNvPr id="22531" name="AutoShape 3"/>
          <p:cNvSpPr>
            <a:spLocks/>
          </p:cNvSpPr>
          <p:nvPr/>
        </p:nvSpPr>
        <p:spPr bwMode="auto">
          <a:xfrm>
            <a:off x="1042988" y="1628775"/>
            <a:ext cx="287337" cy="4103688"/>
          </a:xfrm>
          <a:prstGeom prst="leftBrace">
            <a:avLst>
              <a:gd name="adj1" fmla="val 119015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95288" y="3017838"/>
            <a:ext cx="7445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之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419475" y="1412875"/>
            <a:ext cx="5040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/>
              <a:t>           </a:t>
            </a:r>
            <a:r>
              <a:rPr lang="zh-CN" altLang="en-US" sz="3200" b="1">
                <a:latin typeface="宋体" pitchFamily="2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代“抄书”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851275" y="2708275"/>
            <a:ext cx="38782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/>
              <a:t>        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代词，指“书”</a:t>
            </a: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4716463" y="4076700"/>
            <a:ext cx="27686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结构助词，的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5219700" y="5373688"/>
            <a:ext cx="3297238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/>
              <a:t>     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结构助词，的</a:t>
            </a:r>
            <a:r>
              <a:rPr lang="zh-CN" altLang="en-US" sz="40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22537" name="Rectangle 10"/>
          <p:cNvSpPr>
            <a:spLocks noChangeArrowheads="1"/>
          </p:cNvSpPr>
          <p:nvPr/>
        </p:nvSpPr>
        <p:spPr bwMode="auto">
          <a:xfrm>
            <a:off x="1691680" y="260649"/>
            <a:ext cx="28803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3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词多义</a:t>
            </a:r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4F91C6-C176-46AB-9764-B710B2B21077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utoUpdateAnimBg="0"/>
      <p:bldP spid="27654" grpId="0" autoUpdateAnimBg="0"/>
      <p:bldP spid="27655" grpId="0" autoUpdateAnimBg="0"/>
      <p:bldP spid="2765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79388" y="3644900"/>
            <a:ext cx="8785225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宋体" pitchFamily="2" charset="-122"/>
              </a:rPr>
              <a:t>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礼愈至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周到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以中有足乐者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足够</a:t>
            </a:r>
          </a:p>
          <a:p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至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足</a:t>
            </a:r>
          </a:p>
          <a:p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至舍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到达       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足肤皲裂而不知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脚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755650" y="404813"/>
            <a:ext cx="7596188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无从致书以观</a:t>
            </a:r>
          </a:p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计日以还</a:t>
            </a:r>
          </a:p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以是人多以书假余</a:t>
            </a:r>
          </a:p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以中有足乐者</a:t>
            </a:r>
          </a:p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以衾拥覆</a:t>
            </a:r>
          </a:p>
        </p:txBody>
      </p:sp>
      <p:sp>
        <p:nvSpPr>
          <p:cNvPr id="23556" name="AutoShape 4"/>
          <p:cNvSpPr>
            <a:spLocks/>
          </p:cNvSpPr>
          <p:nvPr/>
        </p:nvSpPr>
        <p:spPr bwMode="auto">
          <a:xfrm>
            <a:off x="755650" y="620713"/>
            <a:ext cx="76200" cy="2667000"/>
          </a:xfrm>
          <a:prstGeom prst="leftBrace">
            <a:avLst>
              <a:gd name="adj1" fmla="val 291667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3600" b="1">
              <a:latin typeface="宋体" pitchFamily="2" charset="-122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177323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以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4427538" y="404813"/>
            <a:ext cx="3400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pitchFamily="2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连词，表目的，来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4716463" y="1052513"/>
            <a:ext cx="2327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表修饰，不译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4133850" y="1557338"/>
            <a:ext cx="43989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itchFamily="2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因为，介词  把，介词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4716463" y="2133600"/>
            <a:ext cx="1970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因为，连词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4787900" y="2636838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介词，用</a:t>
            </a:r>
          </a:p>
        </p:txBody>
      </p:sp>
      <p:sp>
        <p:nvSpPr>
          <p:cNvPr id="23563" name="AutoShape 11"/>
          <p:cNvSpPr>
            <a:spLocks/>
          </p:cNvSpPr>
          <p:nvPr/>
        </p:nvSpPr>
        <p:spPr bwMode="auto">
          <a:xfrm>
            <a:off x="539750" y="4005263"/>
            <a:ext cx="215900" cy="2162175"/>
          </a:xfrm>
          <a:prstGeom prst="leftBrace">
            <a:avLst>
              <a:gd name="adj1" fmla="val 291725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3600" b="1">
              <a:latin typeface="宋体" pitchFamily="2" charset="-122"/>
            </a:endParaRPr>
          </a:p>
        </p:txBody>
      </p:sp>
      <p:sp>
        <p:nvSpPr>
          <p:cNvPr id="23564" name="AutoShape 12"/>
          <p:cNvSpPr>
            <a:spLocks/>
          </p:cNvSpPr>
          <p:nvPr/>
        </p:nvSpPr>
        <p:spPr bwMode="auto">
          <a:xfrm>
            <a:off x="3635375" y="4076700"/>
            <a:ext cx="144463" cy="2019300"/>
          </a:xfrm>
          <a:prstGeom prst="leftBrace">
            <a:avLst>
              <a:gd name="adj1" fmla="val 290820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3600" b="1">
              <a:latin typeface="宋体" pitchFamily="2" charset="-122"/>
            </a:endParaRPr>
          </a:p>
        </p:txBody>
      </p:sp>
      <p:sp>
        <p:nvSpPr>
          <p:cNvPr id="15" name="日期占位符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E9F0F3-20C7-48D6-B4D0-8F6B5A2143FB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utoUpdateAnimBg="0"/>
      <p:bldP spid="28679" grpId="0" autoUpdateAnimBg="0"/>
      <p:bldP spid="28680" grpId="0" autoUpdateAnimBg="0"/>
      <p:bldP spid="28681" grpId="0" autoUpdateAnimBg="0"/>
      <p:bldP spid="28682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179388" y="764704"/>
            <a:ext cx="8424862" cy="546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①手自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笔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录：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原意为“笔”，现译为用笔，名作状语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②腰白玉之环：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原意为“腰”，现译为腰配，名作动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③无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鲜肥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滋味之享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原意为：鲜新、肥大，现译为鲜鱼、肥肉，形作名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特</a:t>
            </a:r>
            <a:r>
              <a:rPr lang="zh-CN" altLang="en-US" sz="3200" b="1" dirty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殊句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式</a:t>
            </a:r>
            <a:endParaRPr lang="zh-CN" altLang="en-US" sz="3200" b="1" dirty="0">
              <a:solidFill>
                <a:srgbClr val="190D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①省略句：（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余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）又患无硕师名人与游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                 省略主语“余”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②倒装句：弗之怠 应为“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弗怠之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”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宾语前置</a:t>
            </a:r>
          </a:p>
        </p:txBody>
      </p:sp>
      <p:sp>
        <p:nvSpPr>
          <p:cNvPr id="3" name="矩形 2"/>
          <p:cNvSpPr/>
          <p:nvPr/>
        </p:nvSpPr>
        <p:spPr>
          <a:xfrm>
            <a:off x="2771800" y="260648"/>
            <a:ext cx="25040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词</a:t>
            </a:r>
            <a:r>
              <a:rPr lang="zh-CN" altLang="en-US" sz="3200" b="1" dirty="0" smtClean="0">
                <a:solidFill>
                  <a:srgbClr val="190DB3"/>
                </a:solidFill>
                <a:latin typeface="微软雅黑" pitchFamily="34" charset="-122"/>
                <a:ea typeface="微软雅黑" pitchFamily="34" charset="-122"/>
              </a:rPr>
              <a:t>类活用：</a:t>
            </a:r>
            <a:endParaRPr lang="zh-CN" altLang="en-US" sz="3200" dirty="0">
              <a:solidFill>
                <a:srgbClr val="190DB3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31ADDA-CDCB-4321-B147-6E53DE4CAC58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187624" y="260350"/>
            <a:ext cx="74888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1、思考:作者是从哪几个方面谈自己刻苦求学的经历？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-33338" y="1268760"/>
            <a:ext cx="9140826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⑴借书以观，录毕送之，得以遍观群书。</a:t>
            </a:r>
          </a:p>
          <a:p>
            <a:pPr>
              <a:defRPr/>
            </a:pP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defRPr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⑵趋百里外从乡之先达执经叩问。</a:t>
            </a:r>
          </a:p>
          <a:p>
            <a:pPr>
              <a:defRPr/>
            </a:pP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defRPr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⑶从师学习奔走的艰难。</a:t>
            </a:r>
          </a:p>
          <a:p>
            <a:pPr>
              <a:defRPr/>
            </a:pP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defRPr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Arial" pitchFamily="34" charset="0"/>
              </a:rPr>
              <a:t>（4）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从师学习生活的艰难。</a:t>
            </a:r>
          </a:p>
          <a:p>
            <a:pPr>
              <a:defRPr/>
            </a:pP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楷体_GB2312" pitchFamily="49" charset="-122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203848" y="1916832"/>
            <a:ext cx="5400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（①幼时得书之艰）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276600" y="2924944"/>
            <a:ext cx="45357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（②从师叩问之难   ）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3203575" y="5229201"/>
            <a:ext cx="50408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2" charset="-122"/>
              </a:rPr>
              <a:t> 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（④住读生活之苦）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395288" y="5949950"/>
            <a:ext cx="828116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从四个方面表现自己求学的勤且艰。 </a:t>
            </a: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3348039" y="4005065"/>
            <a:ext cx="48243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（③ 求师奔走之劳）</a:t>
            </a:r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7DE44A-F4A3-4FD2-991A-A9B8B18CC240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  <p:bldP spid="32775" grpId="0"/>
      <p:bldP spid="32776" grpId="0"/>
      <p:bldP spid="327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900113" y="260350"/>
            <a:ext cx="7200900" cy="667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   读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第二段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作者写自己从师问学的“勤”‘、“艰”时，面对生活比自己好的同舍生，“余”抱什么态度？为什么会有这样的态度？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①略无慕艳意；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②以中有足乐者，不知口体之奉不若人也</a:t>
            </a: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4400" b="1" dirty="0">
              <a:latin typeface="宋体" pitchFamily="2" charset="-122"/>
              <a:ea typeface="仿宋_GB2312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6920BC-AB3C-4E21-8719-C879E8682AD2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2000"/>
            <a:ext cx="9144000" cy="6096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/>
              <a:t>     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讲述作者本人求学的艰难和用心之专主要体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现在：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借书抄录，求师叩问</a:t>
            </a:r>
            <a:r>
              <a:rPr lang="zh-CN" altLang="en-US" sz="3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跋涉艰难，衣食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粗劣，生活简朴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等方面。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3400" b="1" dirty="0" smtClean="0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</a:rPr>
              <a:t>主要语句有：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每假借于藏书之家，手自笔录，计日以还。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砚冰坚，手指不可屈伸。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趋百里外，求师叩问。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(4)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穷冬烈风，大雪深数尺，足肤皲裂而不知。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(5)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余则缊袍敝衣处其间。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763688" y="0"/>
            <a:ext cx="64087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3、文章是如何写出自己学习时的困难条件的？找出原文。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9DA3E0-FF8A-4F5E-B0A7-E98EDE790FE0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7" decel="100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7" decel="100000" fill="hold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7" decel="100000" fill="hold"/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7" decel="100000" fill="hold"/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7" decel="100000" fill="hold"/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7" decel="100000" fill="hold"/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97" decel="100000" fill="hold"/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23850" y="1052513"/>
            <a:ext cx="856932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4、作者为什么能克服种种困难，而“卒获有所闻”？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95288" y="3284538"/>
            <a:ext cx="81724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依靠精神的力量</a:t>
            </a:r>
            <a:r>
              <a:rPr lang="en-US" altLang="zh-CN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——</a:t>
            </a:r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以中有足乐者。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3DB66A-C3AD-4340-B6E7-D8BE05A528D5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9632" y="260350"/>
            <a:ext cx="2952328" cy="792163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作家作品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01800"/>
            <a:ext cx="8280400" cy="6143625"/>
          </a:xfrm>
        </p:spPr>
        <p:txBody>
          <a:bodyPr/>
          <a:lstStyle/>
          <a:p>
            <a:pPr algn="just" eaLnBrk="1" hangingPunct="1">
              <a:buClrTx/>
              <a:buSzPct val="85000"/>
              <a:buFontTx/>
              <a:buNone/>
            </a:pPr>
            <a:r>
              <a:rPr lang="zh-CN" altLang="en-US" sz="2800" b="1" smtClean="0"/>
              <a:t>        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宋濂，字景濂，号潜溪，谥文宪.</a:t>
            </a:r>
          </a:p>
          <a:p>
            <a:pPr algn="just" eaLnBrk="1" hangingPunct="1">
              <a:buClrTx/>
              <a:buSzPct val="85000"/>
              <a:buFontTx/>
              <a:buNone/>
            </a:pP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   明朝初期著名文学家，生平著作甚丰，</a:t>
            </a:r>
            <a:r>
              <a:rPr lang="zh-CN" altLang="en-US" sz="40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与刘基、高启为明初诗文三大家。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宋濂很受朱元璋器重，为明代“</a:t>
            </a:r>
            <a:r>
              <a:rPr lang="zh-CN" altLang="en-US" sz="4000" b="1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开国文臣之首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”，刘基赞许他为“</a:t>
            </a:r>
            <a:r>
              <a:rPr lang="zh-CN" altLang="en-US" sz="4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当今文章第一</a:t>
            </a:r>
            <a:r>
              <a:rPr lang="zh-CN" altLang="en-US" sz="4000" b="1" smtClean="0">
                <a:latin typeface="微软雅黑" pitchFamily="34" charset="-122"/>
                <a:ea typeface="微软雅黑" pitchFamily="34" charset="-122"/>
              </a:rPr>
              <a:t>”。平生著作很多，有《宋学士文集》等。 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8999D9-7F7E-4851-B049-85B046939D38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utoUpdateAnimBg="0"/>
      <p:bldP spid="12291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1196753"/>
            <a:ext cx="79212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5、作者写出了学习时极为艰苦的条件，目的是什么? </a:t>
            </a:r>
            <a:endParaRPr lang="en-US" altLang="zh-CN" sz="4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作者认为，勤奋和艰苦是相互联系的两个方面，有了主观的勤奋，一切艰难困苦都可以克服</a:t>
            </a:r>
            <a:r>
              <a:rPr lang="en-US" altLang="zh-CN" sz="4000" b="1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这正是学有所成就的根本原因。</a:t>
            </a:r>
          </a:p>
          <a:p>
            <a:pPr>
              <a:defRPr/>
            </a:pP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勉励马生勤奋学习，成为德才兼备的人才。</a:t>
            </a:r>
          </a:p>
          <a:p>
            <a:pPr>
              <a:defRPr/>
            </a:pP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B08C20-F7CF-41B2-8B55-F0878F9D9DB9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1268760"/>
            <a:ext cx="8532440" cy="241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6、本文作者勉励马生勤奋学习，并不讲大道理，却直接以自身经历相告，这样写有什么好处？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79512" y="3429000"/>
            <a:ext cx="8496944" cy="190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defRPr/>
            </a:pPr>
            <a:r>
              <a:rPr lang="zh-CN" altLang="en-US" sz="4800" b="1" dirty="0">
                <a:solidFill>
                  <a:srgbClr val="0000FF"/>
                </a:solidFill>
                <a:latin typeface="Arial" pitchFamily="34" charset="0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以自身经历相告，现身说法，晓之以理，动之以情，态度恳切，易于接受。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BBAED0-AE7E-474E-B7A8-3C8027075C69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/>
          <p:cNvSpPr>
            <a:spLocks noChangeArrowheads="1"/>
          </p:cNvSpPr>
          <p:nvPr/>
        </p:nvSpPr>
        <p:spPr bwMode="auto">
          <a:xfrm>
            <a:off x="1043607" y="260648"/>
            <a:ext cx="20882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写作特点</a:t>
            </a:r>
          </a:p>
        </p:txBody>
      </p:sp>
      <p:sp>
        <p:nvSpPr>
          <p:cNvPr id="33795" name="矩形 2"/>
          <p:cNvSpPr>
            <a:spLocks noChangeArrowheads="1"/>
          </p:cNvSpPr>
          <p:nvPr/>
        </p:nvSpPr>
        <p:spPr bwMode="auto">
          <a:xfrm>
            <a:off x="2987824" y="332656"/>
            <a:ext cx="56166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记叙、描写二者的自然结合</a:t>
            </a:r>
            <a:endParaRPr lang="zh-CN" altLang="en-US" sz="3200" dirty="0"/>
          </a:p>
        </p:txBody>
      </p:sp>
      <p:sp>
        <p:nvSpPr>
          <p:cNvPr id="33796" name="矩形 3"/>
          <p:cNvSpPr>
            <a:spLocks noChangeArrowheads="1"/>
          </p:cNvSpPr>
          <p:nvPr/>
        </p:nvSpPr>
        <p:spPr bwMode="auto">
          <a:xfrm>
            <a:off x="250825" y="1628775"/>
            <a:ext cx="8208963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pc="3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本文以记叙为主，笔法简洁。有些地方适当地加以渲染和描绘，使文章增添了文采，显得更加生动具体。比如，写到百里之外向硕师名人求教的情景，写了周围的环境，写了“先达”的表现，写了自己求教时的谦虚恭谨。文字简洁，而人物神情跃然纸上。又如写奔走途中的艰难，寥寥数语，情态毕现。写同舍诸生的服饰华贵，采取了细节描写的方法，更衬托出作者的朴素与艰苦。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2D74FB-A3E5-45D6-A3BF-0798F03B767E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"/>
          <p:cNvSpPr>
            <a:spLocks noChangeArrowheads="1"/>
          </p:cNvSpPr>
          <p:nvPr/>
        </p:nvSpPr>
        <p:spPr bwMode="auto">
          <a:xfrm>
            <a:off x="2411413" y="260350"/>
            <a:ext cx="3816350" cy="2160588"/>
          </a:xfrm>
          <a:prstGeom prst="irregularSeal2">
            <a:avLst/>
          </a:prstGeom>
          <a:noFill/>
          <a:ln w="476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5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zh-CN" altLang="en-US" sz="5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、对比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900113" y="2420938"/>
            <a:ext cx="648017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、 “先达”的严肃和作者的谦恭</a:t>
            </a:r>
          </a:p>
          <a:p>
            <a:pPr>
              <a:spcBef>
                <a:spcPct val="50000"/>
              </a:spcBef>
            </a:pPr>
            <a:r>
              <a:rPr lang="en-US" altLang="zh-CN" sz="4400" b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、同舍生的富华生活与自己的贫困生活</a:t>
            </a:r>
          </a:p>
        </p:txBody>
      </p:sp>
      <p:sp>
        <p:nvSpPr>
          <p:cNvPr id="34820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956550" y="6497638"/>
            <a:ext cx="360363" cy="360362"/>
          </a:xfrm>
          <a:prstGeom prst="actionButtonReturn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04250" y="6497638"/>
            <a:ext cx="360363" cy="360362"/>
          </a:xfrm>
          <a:prstGeom prst="actionButtonBlank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200"/>
              <a:t>下一页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9106B5-95C6-40A5-87D6-6BD4FF7D96AE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 autoUpdateAnimBg="0"/>
      <p:bldP spid="39939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611188" y="1268760"/>
            <a:ext cx="7543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对比的使用有何作用？作者通过对比，想说明什么道理？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23850" y="2636912"/>
            <a:ext cx="8316913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　   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更形象鲜明、更有说服力</a:t>
            </a:r>
          </a:p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通过对比，作者说明了学习条件的好坏，对学习效果没有决定性的影响。成功的重要因素是求学者的态度：要“勤且艰”，要勤奋，要舍得吃苦，要有恒心。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331639" y="188640"/>
            <a:ext cx="26101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思考：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4806D-D15A-436A-9C6C-F3A68A297270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1331913" y="1341438"/>
            <a:ext cx="6911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作者求学之难、用心之专。</a:t>
            </a: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323850" y="1412875"/>
            <a:ext cx="1042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331640" y="260350"/>
            <a:ext cx="29523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结构内容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250825" y="2781300"/>
            <a:ext cx="809067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少时求学：嗜学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家贫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勤苦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遍观群书</a:t>
            </a:r>
          </a:p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成年后求师：叩问之难 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——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卒获有所闻</a:t>
            </a:r>
          </a:p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求教之路：跋涉之难。</a:t>
            </a:r>
          </a:p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                     衣食粗劣，生活俭朴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（对比）</a:t>
            </a:r>
          </a:p>
          <a:p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                     总括全段</a:t>
            </a:r>
          </a:p>
        </p:txBody>
      </p:sp>
      <p:sp>
        <p:nvSpPr>
          <p:cNvPr id="68614" name="AutoShape 6"/>
          <p:cNvSpPr>
            <a:spLocks/>
          </p:cNvSpPr>
          <p:nvPr/>
        </p:nvSpPr>
        <p:spPr bwMode="auto">
          <a:xfrm>
            <a:off x="7956550" y="2492375"/>
            <a:ext cx="431800" cy="2881313"/>
          </a:xfrm>
          <a:prstGeom prst="rightBrace">
            <a:avLst>
              <a:gd name="adj1" fmla="val 5560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2773363" y="3167063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2773363" y="3238500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2916238" y="3605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 sz="2000" b="1">
              <a:latin typeface="Arial" pitchFamily="34" charset="0"/>
            </a:endParaRP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8312547" y="2636838"/>
            <a:ext cx="61555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记叙描写论议</a:t>
            </a:r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0A02A9-51ED-42FA-B104-3971B05E5ABF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476375" y="310744"/>
            <a:ext cx="27368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69875"/>
            <a:r>
              <a:rPr 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中心思想 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67545" y="1454537"/>
            <a:ext cx="7922394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69875">
              <a:lnSpc>
                <a:spcPct val="185000"/>
              </a:lnSpc>
            </a:pPr>
            <a:r>
              <a:rPr lang="zh-CN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sz="4000" b="1" dirty="0">
                <a:latin typeface="微软雅黑" pitchFamily="34" charset="-122"/>
                <a:ea typeface="微软雅黑" pitchFamily="34" charset="-122"/>
              </a:rPr>
              <a:t>本文作者以自己青少年时期在艰难条件下刻苦学习的亲身经历，劝勉当时的太学生不要辜负良好条件，要刻苦读书，以期有成。 </a:t>
            </a:r>
            <a:endParaRPr lang="zh-CN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6FCC17-BDB3-4176-96F5-888EEBD64FD3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260648"/>
            <a:ext cx="5832648" cy="57606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勤学苦读的</a:t>
            </a: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小资料</a:t>
            </a:r>
            <a:endParaRPr lang="zh-CN" altLang="en-US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700808"/>
            <a:ext cx="8209607" cy="480000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囊萤映雪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（晋车胤和孙康的学习故事）</a:t>
            </a:r>
          </a:p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悬梁刺股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（战国苏秦的学习故事，也叫“头悬梁，锥刺股”）</a:t>
            </a:r>
          </a:p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凿壁偷光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（西汉匡衡的学习故事）</a:t>
            </a:r>
          </a:p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韦编三绝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（孔子晚年读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易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的故事）</a:t>
            </a:r>
          </a:p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画荻教子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（欧阳修的学习故事）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A5573D-7473-47C1-850B-64ADF3DB3A95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勤学苦读的名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言诗句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0"/>
            <a:ext cx="8964488" cy="4857403"/>
          </a:xfrm>
        </p:spPr>
        <p:txBody>
          <a:bodyPr/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更灯火五灯鸡，正是男儿读书时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少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年不知勤学早，白首方悔读书迟 </a:t>
            </a:r>
            <a:b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业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精于勤，荒于嬉；行成于思，毁于随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韩愈 </a:t>
            </a:r>
            <a:b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书破万卷，下笔如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有神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杜甫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               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书有三到，谓心到，眼到，口到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朱熹 </a:t>
            </a:r>
            <a:b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黑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发不知勤学早，白发方悔读书迟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颜真卿    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书到用时方恨少，事非经过不知难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陆游      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少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壮不努力，老大徒伤悲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——《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汉乐府。长歌行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》 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莫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等闲，白了少年头，空悲切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岳飞      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奋识遍天下字，立志读尽人间书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苏轼 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问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渠那得清如许，为有源头活水来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朱熹            </a:t>
            </a:r>
            <a:b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</a:b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401CDF-4D35-478C-ABB3-F7C6344B0837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1258888" y="1628775"/>
            <a:ext cx="64817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本文写于洪武十一年（</a:t>
            </a:r>
            <a:r>
              <a:rPr lang="en-US" altLang="zh-CN" sz="3600" b="1">
                <a:latin typeface="微软雅黑" pitchFamily="34" charset="-122"/>
                <a:ea typeface="微软雅黑" pitchFamily="34" charset="-122"/>
              </a:rPr>
              <a:t>1378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）。这一年，辞官归里的宋濂又从家乡到应天府朝见朱元璋。他的同乡晚辈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马君则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来拜见他，他便写了这篇“赠序”送给东阳马生，介绍自己的求学经历及态度，勉励他勤奋读书，成为德才兼备的人。</a:t>
            </a:r>
            <a:endParaRPr lang="zh-CN" altLang="en-US" sz="360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143000" y="273050"/>
            <a:ext cx="1304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解题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74D3D5-0D83-49B3-B081-CE4265F78FFB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1403648" y="332657"/>
            <a:ext cx="38414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关于“序”</a:t>
            </a:r>
            <a:endParaRPr lang="zh-CN" altLang="en-US" sz="4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179388" y="1484313"/>
            <a:ext cx="86407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本文是一篇赠序，</a:t>
            </a:r>
            <a:r>
              <a:rPr lang="zh-CN" altLang="en-US" sz="3600" b="1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</a:rPr>
              <a:t>其中的“序”，并非“序言”，而是“赠言”的意思。</a:t>
            </a:r>
          </a:p>
          <a:p>
            <a:endParaRPr lang="zh-CN" altLang="en-US" sz="3600" b="1">
              <a:solidFill>
                <a:srgbClr val="D6009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作为文章的体裁，</a:t>
            </a:r>
            <a:r>
              <a:rPr lang="zh-CN" altLang="en-US" sz="3600" b="1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序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书序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赠序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之分。</a:t>
            </a:r>
          </a:p>
          <a:p>
            <a:pPr>
              <a:buFont typeface="Wingdings" pitchFamily="2" charset="2"/>
              <a:buNone/>
            </a:pP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    赠序与书序的性质不同，始于唐朝，文人之间以言相赠，表达离别时的某种思想感情，赠序多为推重、赞许或勉励之辞。 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40B1D7-9B06-4CB3-913E-83EDF2CBAEA8}" type="datetime3">
              <a:rPr lang="zh-CN" altLang="en-US" smtClean="0"/>
              <a:t>2016年12月27日星期二</a:t>
            </a:fld>
            <a:endParaRPr lang="en-US" altLang="zh-CN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1" y="2276872"/>
            <a:ext cx="864096" cy="3816424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字词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640" y="1341438"/>
            <a:ext cx="7416824" cy="496788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0000FF"/>
                </a:solidFill>
              </a:rPr>
              <a:t>  嗜</a:t>
            </a:r>
            <a:r>
              <a:rPr lang="zh-CN" altLang="en-US" sz="4000" b="1" dirty="0" smtClean="0"/>
              <a:t>　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假</a:t>
            </a:r>
            <a:r>
              <a:rPr lang="zh-CN" altLang="en-US" sz="4000" b="1" dirty="0" smtClean="0"/>
              <a:t>   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逾</a:t>
            </a:r>
            <a:r>
              <a:rPr lang="zh-CN" altLang="en-US" sz="4000" b="1" dirty="0" smtClean="0"/>
              <a:t> </a:t>
            </a:r>
            <a:r>
              <a:rPr lang="zh-CN" altLang="en-US" sz="4000" b="1" dirty="0" smtClean="0"/>
              <a:t>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俟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40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0000FF"/>
                </a:solidFill>
              </a:rPr>
              <a:t> 衾</a:t>
            </a:r>
            <a:r>
              <a:rPr lang="zh-CN" altLang="en-US" sz="4000" b="1" dirty="0" smtClean="0"/>
              <a:t>  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烨</a:t>
            </a:r>
            <a:r>
              <a:rPr lang="zh-CN" altLang="en-US" sz="4000" b="1" dirty="0" smtClean="0"/>
              <a:t>  </a:t>
            </a:r>
            <a:r>
              <a:rPr lang="zh-CN" altLang="en-US" sz="4000" b="1" dirty="0" smtClean="0"/>
              <a:t>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叱 咄</a:t>
            </a:r>
            <a:r>
              <a:rPr lang="zh-CN" altLang="en-US" sz="4000" b="1" dirty="0" smtClean="0"/>
              <a:t>  </a:t>
            </a:r>
            <a:r>
              <a:rPr lang="zh-CN" altLang="en-US" sz="4000" b="1" dirty="0" smtClean="0"/>
              <a:t>  </a:t>
            </a:r>
            <a:r>
              <a:rPr lang="zh-CN" altLang="en-US" sz="4000" b="1" dirty="0" smtClean="0"/>
              <a:t>屋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舍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40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rgbClr val="0000FF"/>
                </a:solidFill>
              </a:rPr>
              <a:t>逆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旅</a:t>
            </a:r>
            <a:r>
              <a:rPr lang="zh-CN" altLang="en-US" sz="4000" b="1" dirty="0" smtClean="0"/>
              <a:t>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沃</a:t>
            </a:r>
            <a:r>
              <a:rPr lang="zh-CN" altLang="en-US" sz="4000" b="1" dirty="0" smtClean="0"/>
              <a:t>灌  </a:t>
            </a:r>
            <a:r>
              <a:rPr lang="zh-CN" altLang="en-US" sz="4000" b="1" dirty="0" smtClean="0"/>
              <a:t>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皲</a:t>
            </a:r>
            <a:r>
              <a:rPr lang="zh-CN" altLang="en-US" sz="4000" b="1" dirty="0" smtClean="0"/>
              <a:t>裂   </a:t>
            </a:r>
            <a:r>
              <a:rPr lang="zh-CN" altLang="en-US" sz="4000" b="1" dirty="0" smtClean="0"/>
              <a:t>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媵</a:t>
            </a:r>
            <a:r>
              <a:rPr lang="zh-CN" altLang="en-US" sz="4000" b="1" dirty="0" smtClean="0"/>
              <a:t>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40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4000" b="1" dirty="0" smtClean="0"/>
              <a:t>  容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臭</a:t>
            </a:r>
            <a:r>
              <a:rPr lang="zh-CN" altLang="en-US" sz="4000" b="1" dirty="0" smtClean="0"/>
              <a:t>    </a:t>
            </a:r>
            <a:r>
              <a:rPr lang="zh-CN" altLang="en-US" sz="4000" b="1" dirty="0" smtClean="0"/>
              <a:t>   </a:t>
            </a:r>
            <a:r>
              <a:rPr lang="zh-CN" altLang="en-US" sz="4000" b="1" dirty="0" smtClean="0"/>
              <a:t>负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箧 曳 屣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763713" y="620713"/>
            <a:ext cx="74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/>
              <a:t>sh</a:t>
            </a:r>
            <a:r>
              <a:rPr lang="en-US" altLang="zh-CN" sz="3600" b="1">
                <a:latin typeface="Arial" pitchFamily="34" charset="0"/>
              </a:rPr>
              <a:t>ì</a:t>
            </a:r>
            <a:endParaRPr lang="en-US" altLang="zh-CN" sz="3600" b="1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059113" y="692150"/>
            <a:ext cx="1439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 </a:t>
            </a:r>
            <a:r>
              <a:rPr lang="en-US" altLang="zh-CN" sz="3600" b="1"/>
              <a:t>jiǎ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5292725" y="765175"/>
            <a:ext cx="69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/>
              <a:t>y</a:t>
            </a:r>
            <a:r>
              <a:rPr lang="en-US" altLang="zh-CN" sz="3600" b="1">
                <a:latin typeface="Arial" pitchFamily="34" charset="0"/>
              </a:rPr>
              <a:t>ú</a:t>
            </a:r>
            <a:endParaRPr lang="en-US" altLang="zh-CN" sz="3600" b="1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6948488" y="765175"/>
            <a:ext cx="5762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s</a:t>
            </a:r>
            <a:r>
              <a:rPr lang="en-US" altLang="zh-CN" sz="3600" b="1">
                <a:latin typeface="Arial" pitchFamily="34" charset="0"/>
              </a:rPr>
              <a:t>ì</a:t>
            </a:r>
            <a:endParaRPr lang="en-US" altLang="zh-CN" sz="3600" b="1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619250" y="1844675"/>
            <a:ext cx="920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/>
              <a:t>qīn</a:t>
            </a: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276600" y="1844675"/>
            <a:ext cx="1223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y</a:t>
            </a:r>
            <a:r>
              <a:rPr lang="en-US" altLang="zh-CN" sz="3600" b="1">
                <a:latin typeface="Arial" pitchFamily="34" charset="0"/>
              </a:rPr>
              <a:t>è</a:t>
            </a:r>
            <a:endParaRPr lang="en-US" altLang="zh-CN" sz="3600" b="1"/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4787900" y="1916113"/>
            <a:ext cx="1873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ch</a:t>
            </a:r>
            <a:r>
              <a:rPr lang="en-US" altLang="zh-CN" sz="3600" b="1">
                <a:latin typeface="Arial" pitchFamily="34" charset="0"/>
              </a:rPr>
              <a:t>ì</a:t>
            </a:r>
            <a:r>
              <a:rPr lang="en-US" altLang="zh-CN" sz="3600" b="1"/>
              <a:t> duō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7308850" y="1989138"/>
            <a:ext cx="900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sh</a:t>
            </a:r>
            <a:r>
              <a:rPr lang="en-US" altLang="zh-CN" sz="3600" b="1">
                <a:latin typeface="Arial" pitchFamily="34" charset="0"/>
              </a:rPr>
              <a:t>è</a:t>
            </a:r>
            <a:endParaRPr lang="zh-CN" altLang="en-US" sz="3600" b="1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1692275" y="3068638"/>
            <a:ext cx="1150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/>
              <a:t>n</a:t>
            </a:r>
            <a:r>
              <a:rPr lang="en-US" altLang="zh-CN" sz="3600" b="1">
                <a:latin typeface="Arial" pitchFamily="34" charset="0"/>
              </a:rPr>
              <a:t>ì</a:t>
            </a:r>
            <a:r>
              <a:rPr lang="zh-CN" altLang="en-US" sz="3600" b="1"/>
              <a:t>  l</a:t>
            </a:r>
            <a:r>
              <a:rPr lang="en-US" altLang="zh-CN" sz="3600" b="1"/>
              <a:t>ǚ</a:t>
            </a:r>
            <a:endParaRPr lang="zh-CN" altLang="en-US" sz="3600" b="1"/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3276600" y="3141663"/>
            <a:ext cx="1728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w</a:t>
            </a:r>
            <a:r>
              <a:rPr lang="en-US" altLang="zh-CN" sz="3600" b="1"/>
              <a:t>ò</a:t>
            </a:r>
            <a:endParaRPr lang="zh-CN" altLang="en-US" sz="3600" b="1"/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5076825" y="3141663"/>
            <a:ext cx="1008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jūn</a:t>
            </a: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6877050" y="3068638"/>
            <a:ext cx="1331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y</a:t>
            </a:r>
            <a:r>
              <a:rPr lang="en-US" altLang="zh-CN" sz="3600" b="1">
                <a:latin typeface="Arial" pitchFamily="34" charset="0"/>
              </a:rPr>
              <a:t>ì</a:t>
            </a:r>
            <a:r>
              <a:rPr lang="en-US" altLang="zh-CN" sz="3600" b="1"/>
              <a:t>nɡ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2195513" y="4365625"/>
            <a:ext cx="7477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xi</a:t>
            </a:r>
            <a:r>
              <a:rPr lang="en-US" altLang="zh-CN" sz="3200" b="1">
                <a:latin typeface="Arial" pitchFamily="34" charset="0"/>
              </a:rPr>
              <a:t>ù</a:t>
            </a:r>
            <a:endParaRPr lang="en-US" altLang="zh-CN" sz="3200" b="1"/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3995738" y="4365625"/>
            <a:ext cx="27892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r>
              <a:rPr lang="zh-CN" altLang="en-US" sz="3600" b="1"/>
              <a:t>      </a:t>
            </a:r>
            <a:r>
              <a:rPr lang="en-US" altLang="zh-CN" sz="3600" b="1"/>
              <a:t>qi</a:t>
            </a:r>
            <a:r>
              <a:rPr lang="en-US" altLang="zh-CN" sz="3600" b="1">
                <a:latin typeface="Arial" pitchFamily="34" charset="0"/>
              </a:rPr>
              <a:t>è</a:t>
            </a:r>
            <a:r>
              <a:rPr lang="en-US" altLang="zh-CN" sz="3600" b="1"/>
              <a:t> y</a:t>
            </a:r>
            <a:r>
              <a:rPr lang="en-US" altLang="zh-CN" sz="3600" b="1">
                <a:latin typeface="Arial" pitchFamily="34" charset="0"/>
              </a:rPr>
              <a:t>è</a:t>
            </a:r>
            <a:r>
              <a:rPr lang="en-US" altLang="zh-CN" sz="3600" b="1"/>
              <a:t>  xǐ</a:t>
            </a:r>
          </a:p>
        </p:txBody>
      </p:sp>
      <p:sp>
        <p:nvSpPr>
          <p:cNvPr id="20" name="日期占位符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8887C7-BC09-48B0-BF3F-1DEA3F95C591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89" grpId="0" autoUpdateAnimBg="0"/>
      <p:bldP spid="16390" grpId="0" autoUpdateAnimBg="0"/>
      <p:bldP spid="16391" grpId="0" autoUpdateAnimBg="0"/>
      <p:bldP spid="16392" grpId="0" autoUpdateAnimBg="0"/>
      <p:bldP spid="16393" grpId="0" autoUpdateAnimBg="0"/>
      <p:bldP spid="16394" grpId="0" autoUpdateAnimBg="0"/>
      <p:bldP spid="16399" grpId="0" autoUpdateAnimBg="0"/>
      <p:bldP spid="16400" grpId="0" autoUpdateAnimBg="0"/>
      <p:bldP spid="1640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175" y="47625"/>
            <a:ext cx="9107488" cy="67675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400" b="1" smtClean="0">
                <a:solidFill>
                  <a:srgbClr val="0066FF"/>
                </a:solidFill>
              </a:rPr>
              <a:t>    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余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幼时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即嗜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学。家贫，无从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致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书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观，</a:t>
            </a:r>
            <a:r>
              <a:rPr lang="zh-CN" altLang="en-US" sz="3400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每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zh-CN" altLang="en-US" sz="34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400" b="1" u="sng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假借</a:t>
            </a:r>
            <a:r>
              <a:rPr lang="zh-CN" altLang="en-US" sz="3400" b="1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藏书之家，手自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笔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录，计日</a:t>
            </a:r>
            <a:r>
              <a:rPr lang="zh-CN" altLang="en-US" sz="3400" b="1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还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。天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34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大寒，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砚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冰坚，手指不可屈伸，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弗之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怠。录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34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毕，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走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送</a:t>
            </a:r>
            <a:r>
              <a:rPr lang="zh-CN" altLang="en-US" sz="3400" b="1" smtClean="0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，不敢稍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逾约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以是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人多以书假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34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余，余</a:t>
            </a:r>
            <a:r>
              <a:rPr lang="zh-CN" altLang="en-US" sz="34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因得</a:t>
            </a:r>
            <a:r>
              <a:rPr lang="zh-CN" altLang="en-US" sz="3400" b="1" smtClean="0">
                <a:latin typeface="微软雅黑" pitchFamily="34" charset="-122"/>
                <a:ea typeface="微软雅黑" pitchFamily="34" charset="-122"/>
              </a:rPr>
              <a:t>遍观群书。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68313" y="620713"/>
            <a:ext cx="754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659563" y="620713"/>
            <a:ext cx="938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来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5435600" y="692150"/>
            <a:ext cx="1360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得到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268538" y="620713"/>
            <a:ext cx="90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爱好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763713" y="620713"/>
            <a:ext cx="755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7667625" y="620713"/>
            <a:ext cx="10810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经常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179388" y="1773238"/>
            <a:ext cx="5381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借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900113" y="1773238"/>
            <a:ext cx="665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向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4211638" y="1844675"/>
            <a:ext cx="1284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用笔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7092950" y="1773238"/>
            <a:ext cx="1139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归还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endParaRPr lang="zh-CN" altLang="en-US">
              <a:latin typeface="Arial" pitchFamily="34" charset="0"/>
            </a:endParaRP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323850" y="3068638"/>
            <a:ext cx="3024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石砚中的）墨汁</a:t>
            </a:r>
            <a:r>
              <a:rPr lang="zh-CN" altLang="en-US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6443663" y="3068638"/>
            <a:ext cx="1357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指抄书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endParaRPr lang="zh-CN" altLang="en-US">
              <a:latin typeface="Arial" pitchFamily="34" charset="0"/>
            </a:endParaRP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6011863" y="3068638"/>
            <a:ext cx="8636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endParaRPr lang="zh-CN" altLang="en-US">
              <a:latin typeface="Arial" pitchFamily="34" charset="0"/>
            </a:endParaRPr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323850" y="4221163"/>
            <a:ext cx="16557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跑引申为“赶快”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2700338" y="4365625"/>
            <a:ext cx="2808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超过约定的期限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5435600" y="4365625"/>
            <a:ext cx="1355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1547813" y="5661025"/>
            <a:ext cx="9953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能够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3132138" y="5805264"/>
            <a:ext cx="56845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60093"/>
                </a:solidFill>
              </a:rPr>
              <a:t>（</a:t>
            </a:r>
            <a:r>
              <a:rPr lang="zh-CN" altLang="en-US" sz="2800" b="1" dirty="0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</a:rPr>
              <a:t>少年求学时的情形---得书之艰）</a:t>
            </a:r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1835150" y="4149725"/>
            <a:ext cx="1169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代书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endParaRPr lang="zh-CN" altLang="en-US">
              <a:latin typeface="Arial" pitchFamily="34" charset="0"/>
            </a:endParaRPr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6084888" y="1773238"/>
            <a:ext cx="100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不译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97DEE1-4005-4CBF-89FB-558A7F0A6140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utoUpdateAnimBg="0"/>
      <p:bldP spid="17412" grpId="0" bldLvl="0" autoUpdateAnimBg="0"/>
      <p:bldP spid="17413" grpId="0" bldLvl="0" autoUpdateAnimBg="0"/>
      <p:bldP spid="17414" grpId="0" bldLvl="0" autoUpdateAnimBg="0"/>
      <p:bldP spid="17415" grpId="0" bldLvl="0" autoUpdateAnimBg="0"/>
      <p:bldP spid="17416" grpId="0" bldLvl="0" autoUpdateAnimBg="0"/>
      <p:bldP spid="17417" grpId="0" bldLvl="0" autoUpdateAnimBg="0"/>
      <p:bldP spid="17418" grpId="0" bldLvl="0" autoUpdateAnimBg="0"/>
      <p:bldP spid="17419" grpId="0" bldLvl="0" autoUpdateAnimBg="0"/>
      <p:bldP spid="17420" grpId="0" bldLvl="0" autoUpdateAnimBg="0"/>
      <p:bldP spid="17421" grpId="0" bldLvl="0" autoUpdateAnimBg="0"/>
      <p:bldP spid="17422" grpId="0" bldLvl="0" autoUpdateAnimBg="0"/>
      <p:bldP spid="17423" grpId="0" bldLvl="0" autoUpdateAnimBg="0"/>
      <p:bldP spid="17424" grpId="0" bldLvl="0" autoUpdateAnimBg="0"/>
      <p:bldP spid="17425" grpId="0" bldLvl="0" autoUpdateAnimBg="0"/>
      <p:bldP spid="17426" grpId="0" bldLvl="0" autoUpdateAnimBg="0"/>
      <p:bldP spid="17427" grpId="0" bldLvl="0" autoUpdateAnimBg="0"/>
      <p:bldP spid="17428" grpId="0" bldLvl="0" autoUpdateAnimBg="0"/>
      <p:bldP spid="17428" grpId="1" bldLvl="0" autoUpdateAnimBg="0"/>
      <p:bldP spid="17447" grpId="0" bldLvl="0" autoUpdateAnimBg="0"/>
      <p:bldP spid="17448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4248472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译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</a:t>
            </a:r>
            <a:endParaRPr lang="zh-CN" altLang="en-US" b="1" dirty="0" smtClean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3200" b="1" smtClean="0">
                <a:latin typeface="微软雅黑" pitchFamily="34" charset="-122"/>
                <a:ea typeface="微软雅黑" pitchFamily="34" charset="-122"/>
              </a:rPr>
              <a:t>我小时就爱好读书。家里穷，没有办法得到书来读，经常向有书的人家去借，亲手用笔抄写，计算着约定的日子按期归还。天气特别冷的时候，砚池里的墨水结成坚冰，手指不能屈伸，也不敢放松抄书。抄写完毕，赶快跑着去送书，不敢稍稍超过约定的期限。因此，人家多愿意把书借给我，我也因此能够看到各种各样的书。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09284E-B453-40DC-AA49-7DDD3280B5F9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504" y="692696"/>
            <a:ext cx="9167813" cy="590641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altLang="zh-CN" sz="2800" b="1" dirty="0" smtClean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既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加冠，益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慕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圣贤</a:t>
            </a:r>
            <a:r>
              <a:rPr lang="zh-CN" altLang="en-US" sz="2800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道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。又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患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硕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师名人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与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游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尝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百里外</a:t>
            </a:r>
            <a:r>
              <a:rPr lang="zh-CN" altLang="en-US" sz="2800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乡之</a:t>
            </a:r>
            <a:r>
              <a:rPr lang="zh-CN" altLang="en-US" sz="2800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先达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执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经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叩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问。先达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德隆望尊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，门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人弟子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填</a:t>
            </a:r>
            <a:r>
              <a:rPr lang="zh-CN" altLang="en-US" sz="2800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室，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未尝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稍降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辞色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。余立</a:t>
            </a:r>
            <a:r>
              <a:rPr lang="zh-CN" altLang="en-US" sz="2800" b="1" dirty="0" smtClean="0">
                <a:solidFill>
                  <a:srgbClr val="003300"/>
                </a:solidFill>
                <a:latin typeface="微软雅黑" pitchFamily="34" charset="-122"/>
                <a:ea typeface="微软雅黑" pitchFamily="34" charset="-122"/>
              </a:rPr>
              <a:t>侍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左右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援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疑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质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理，俯身倾耳以请；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或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遇</a:t>
            </a:r>
            <a:r>
              <a:rPr lang="zh-CN" altLang="en-US" sz="2800" b="1" dirty="0" smtClean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叱咄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，色愈恭，礼愈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至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，不敢出一言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以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复；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俟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其欣悦，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则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又请焉。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故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余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虽愚，</a:t>
            </a:r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卒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获有所闻。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-23813" y="692150"/>
            <a:ext cx="995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已经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403648" y="188640"/>
            <a:ext cx="14395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仰慕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059832" y="332656"/>
            <a:ext cx="122426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学说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4067944" y="332657"/>
            <a:ext cx="1008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担心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4932041" y="332656"/>
            <a:ext cx="6480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6660232" y="332656"/>
            <a:ext cx="12248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交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7596336" y="332656"/>
            <a:ext cx="15841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曾经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-23813" y="1844675"/>
            <a:ext cx="1066801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快走</a:t>
            </a:r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3419475" y="1700213"/>
            <a:ext cx="936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拿着</a:t>
            </a: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4211638" y="1773238"/>
            <a:ext cx="936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请教</a:t>
            </a: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6084888" y="1700213"/>
            <a:ext cx="2303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道德声望高</a:t>
            </a: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755650" y="2852738"/>
            <a:ext cx="1152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塞满</a:t>
            </a:r>
          </a:p>
        </p:txBody>
      </p:sp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2627313" y="2781300"/>
            <a:ext cx="1085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不曾</a:t>
            </a:r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3995738" y="2708275"/>
            <a:ext cx="19224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言语和脸色</a:t>
            </a:r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6588125" y="2781300"/>
            <a:ext cx="1152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旁边</a:t>
            </a:r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7667625" y="2781300"/>
            <a:ext cx="1225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提出</a:t>
            </a:r>
          </a:p>
        </p:txBody>
      </p:sp>
      <p:sp>
        <p:nvSpPr>
          <p:cNvPr id="19475" name="Rectangle 19"/>
          <p:cNvSpPr>
            <a:spLocks noChangeArrowheads="1"/>
          </p:cNvSpPr>
          <p:nvPr/>
        </p:nvSpPr>
        <p:spPr bwMode="auto">
          <a:xfrm>
            <a:off x="-23813" y="3933825"/>
            <a:ext cx="16430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询问</a:t>
            </a:r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3563938" y="3860800"/>
            <a:ext cx="1152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有时</a:t>
            </a:r>
          </a:p>
        </p:txBody>
      </p:sp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5003800" y="3860800"/>
            <a:ext cx="1225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训斥</a:t>
            </a:r>
          </a:p>
        </p:txBody>
      </p: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179388" y="4725144"/>
            <a:ext cx="12242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周到</a:t>
            </a:r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3348038" y="4941888"/>
            <a:ext cx="14398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等到</a:t>
            </a: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5580112" y="5013325"/>
            <a:ext cx="992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</a:t>
            </a:r>
          </a:p>
        </p:txBody>
      </p:sp>
      <p:sp>
        <p:nvSpPr>
          <p:cNvPr id="19481" name="Rectangle 25"/>
          <p:cNvSpPr>
            <a:spLocks noChangeArrowheads="1"/>
          </p:cNvSpPr>
          <p:nvPr/>
        </p:nvSpPr>
        <p:spPr bwMode="auto">
          <a:xfrm>
            <a:off x="7236296" y="5013325"/>
            <a:ext cx="1583854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所以</a:t>
            </a:r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1043608" y="5949280"/>
            <a:ext cx="9360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终于</a:t>
            </a:r>
          </a:p>
        </p:txBody>
      </p:sp>
      <p:sp>
        <p:nvSpPr>
          <p:cNvPr id="19506" name="Rectangle 50"/>
          <p:cNvSpPr>
            <a:spLocks noChangeArrowheads="1"/>
          </p:cNvSpPr>
          <p:nvPr/>
        </p:nvSpPr>
        <p:spPr bwMode="auto">
          <a:xfrm>
            <a:off x="5292725" y="5949280"/>
            <a:ext cx="23161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60093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（求师之苦）</a:t>
            </a:r>
          </a:p>
        </p:txBody>
      </p:sp>
      <p:sp>
        <p:nvSpPr>
          <p:cNvPr id="14366" name="Rectangle 53"/>
          <p:cNvSpPr>
            <a:spLocks noChangeArrowheads="1"/>
          </p:cNvSpPr>
          <p:nvPr/>
        </p:nvSpPr>
        <p:spPr bwMode="auto">
          <a:xfrm>
            <a:off x="2627784" y="332656"/>
            <a:ext cx="996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</a:p>
        </p:txBody>
      </p:sp>
      <p:sp>
        <p:nvSpPr>
          <p:cNvPr id="19510" name="Rectangle 54"/>
          <p:cNvSpPr>
            <a:spLocks noChangeArrowheads="1"/>
          </p:cNvSpPr>
          <p:nvPr/>
        </p:nvSpPr>
        <p:spPr bwMode="auto">
          <a:xfrm>
            <a:off x="1547813" y="2781300"/>
            <a:ext cx="936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他的</a:t>
            </a:r>
          </a:p>
        </p:txBody>
      </p:sp>
      <p:sp>
        <p:nvSpPr>
          <p:cNvPr id="14368" name="Rectangle 55"/>
          <p:cNvSpPr>
            <a:spLocks noChangeArrowheads="1"/>
          </p:cNvSpPr>
          <p:nvPr/>
        </p:nvSpPr>
        <p:spPr bwMode="auto">
          <a:xfrm>
            <a:off x="1619250" y="177323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向</a:t>
            </a:r>
          </a:p>
        </p:txBody>
      </p:sp>
      <p:sp>
        <p:nvSpPr>
          <p:cNvPr id="19512" name="Rectangle 56"/>
          <p:cNvSpPr>
            <a:spLocks noChangeArrowheads="1"/>
          </p:cNvSpPr>
          <p:nvPr/>
        </p:nvSpPr>
        <p:spPr bwMode="auto">
          <a:xfrm>
            <a:off x="2700338" y="1773238"/>
            <a:ext cx="100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CC00"/>
                </a:solidFill>
                <a:latin typeface="微软雅黑" pitchFamily="34" charset="-122"/>
                <a:ea typeface="微软雅黑" pitchFamily="34" charset="-122"/>
              </a:rPr>
              <a:t>前辈</a:t>
            </a:r>
          </a:p>
        </p:txBody>
      </p:sp>
      <p:sp>
        <p:nvSpPr>
          <p:cNvPr id="34" name="日期占位符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6E6548-F2C1-4817-A4B9-443671962E1F}" type="datetime3">
              <a:rPr lang="zh-CN" altLang="en-US" smtClean="0"/>
              <a:t>2016年12月27日星期二</a:t>
            </a:fld>
            <a:endParaRPr lang="zh-CN" alt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194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1000"/>
                                        <p:tgtEl>
                                          <p:spTgt spid="194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9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 autoUpdateAnimBg="0"/>
      <p:bldP spid="19459" grpId="0" autoUpdateAnimBg="0"/>
      <p:bldP spid="19460" grpId="0" autoUpdateAnimBg="0"/>
      <p:bldP spid="19461" grpId="0" autoUpdateAnimBg="0"/>
      <p:bldP spid="19462" grpId="0" autoUpdateAnimBg="0"/>
      <p:bldP spid="19463" grpId="0" autoUpdateAnimBg="0"/>
      <p:bldP spid="19464" grpId="0" autoUpdateAnimBg="0"/>
      <p:bldP spid="19465" grpId="0" autoUpdateAnimBg="0"/>
      <p:bldP spid="19466" grpId="0" autoUpdateAnimBg="0"/>
      <p:bldP spid="19467" grpId="0" autoUpdateAnimBg="0"/>
      <p:bldP spid="19468" grpId="0" autoUpdateAnimBg="0"/>
      <p:bldP spid="19469" grpId="0" autoUpdateAnimBg="0"/>
      <p:bldP spid="19470" grpId="0" autoUpdateAnimBg="0"/>
      <p:bldP spid="19471" grpId="0" autoUpdateAnimBg="0"/>
      <p:bldP spid="19472" grpId="0" autoUpdateAnimBg="0"/>
      <p:bldP spid="19473" grpId="0" autoUpdateAnimBg="0"/>
      <p:bldP spid="19474" grpId="0" autoUpdateAnimBg="0"/>
      <p:bldP spid="19475" grpId="0" autoUpdateAnimBg="0"/>
      <p:bldP spid="19476" grpId="0" autoUpdateAnimBg="0"/>
      <p:bldP spid="19477" grpId="0" autoUpdateAnimBg="0"/>
      <p:bldP spid="19478" grpId="0" autoUpdateAnimBg="0"/>
      <p:bldP spid="19479" grpId="0" autoUpdateAnimBg="0"/>
      <p:bldP spid="19480" grpId="0" autoUpdateAnimBg="0"/>
      <p:bldP spid="19481" grpId="0" autoUpdateAnimBg="0"/>
      <p:bldP spid="19482" grpId="0" autoUpdateAnimBg="0"/>
      <p:bldP spid="19506" grpId="0" bldLvl="0" autoUpdateAnimBg="0"/>
      <p:bldP spid="19510" grpId="0" autoUpdateAnimBg="0"/>
      <p:bldP spid="19512" grpId="0" autoUpdateAnimBg="0"/>
    </p:bld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3737</Words>
  <Paragraphs>443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民族中学PPT模板201604</vt:lpstr>
      <vt:lpstr> 语文出版社九年级下册第22课 </vt:lpstr>
      <vt:lpstr>幻灯片 2</vt:lpstr>
      <vt:lpstr>作家作品</vt:lpstr>
      <vt:lpstr>幻灯片 4</vt:lpstr>
      <vt:lpstr>幻灯片 5</vt:lpstr>
      <vt:lpstr>字词</vt:lpstr>
      <vt:lpstr>幻灯片 7</vt:lpstr>
      <vt:lpstr>译文</vt:lpstr>
      <vt:lpstr>幻灯片 9</vt:lpstr>
      <vt:lpstr> 译文 </vt:lpstr>
      <vt:lpstr>幻灯片 11</vt:lpstr>
      <vt:lpstr>译文：</vt:lpstr>
      <vt:lpstr>幻灯片 13</vt:lpstr>
      <vt:lpstr>译文</vt:lpstr>
      <vt:lpstr>幻灯片 15</vt:lpstr>
      <vt:lpstr>幻灯片 16</vt:lpstr>
      <vt:lpstr>幻灯片 17</vt:lpstr>
      <vt:lpstr>幻灯片 18</vt:lpstr>
      <vt:lpstr>幻灯片 19</vt:lpstr>
      <vt:lpstr>幻灯片 20</vt:lpstr>
      <vt:lpstr>文言知识积累：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勤学苦读的小资料</vt:lpstr>
      <vt:lpstr>勤学苦读的名言诗句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2016-10-31T13:19:51Z</dcterms:created>
  <dcterms:modified xsi:type="dcterms:W3CDTF">2016-12-27T05:31:19Z</dcterms:modified>
</cp:coreProperties>
</file>