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25"/>
  </p:notesMasterIdLst>
  <p:sldIdLst>
    <p:sldId id="260" r:id="rId2"/>
    <p:sldId id="261" r:id="rId3"/>
    <p:sldId id="277" r:id="rId4"/>
    <p:sldId id="278" r:id="rId5"/>
    <p:sldId id="274" r:id="rId6"/>
    <p:sldId id="275" r:id="rId7"/>
    <p:sldId id="262" r:id="rId8"/>
    <p:sldId id="276" r:id="rId9"/>
    <p:sldId id="264" r:id="rId10"/>
    <p:sldId id="266" r:id="rId11"/>
    <p:sldId id="279" r:id="rId12"/>
    <p:sldId id="268" r:id="rId13"/>
    <p:sldId id="280" r:id="rId14"/>
    <p:sldId id="286" r:id="rId15"/>
    <p:sldId id="269" r:id="rId16"/>
    <p:sldId id="281" r:id="rId17"/>
    <p:sldId id="282" r:id="rId18"/>
    <p:sldId id="270" r:id="rId19"/>
    <p:sldId id="283" r:id="rId20"/>
    <p:sldId id="271" r:id="rId21"/>
    <p:sldId id="272" r:id="rId22"/>
    <p:sldId id="285" r:id="rId23"/>
    <p:sldId id="273" r:id="rId24"/>
  </p:sldIdLst>
  <p:sldSz cx="12192000" cy="6858000"/>
  <p:notesSz cx="6858000" cy="9144000"/>
  <p:defaultTextStyle>
    <a:defPPr>
      <a:defRPr lang="zh-CN"/>
    </a:defPPr>
    <a:lvl1pPr marL="0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07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18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328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437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550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654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6867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82" d="100"/>
          <a:sy n="82" d="100"/>
        </p:scale>
        <p:origin x="-366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-280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7827E-90AA-43A3-BF6D-6AD6096F4018}" type="datetimeFigureOut">
              <a:rPr lang="zh-CN" altLang="en-US" smtClean="0"/>
              <a:t>2018/12/10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BEF60-9EB5-44EA-B4E5-598C90C94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362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BEF60-9EB5-44EA-B4E5-598C90C940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254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>
                <a:latin typeface="方正小标宋_GBK" panose="03000509000000000000" pitchFamily="65" charset="-122"/>
                <a:ea typeface="方正小标宋_GBK" panose="03000509000000000000" pitchFamily="65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6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07" indent="0" algn="ctr">
              <a:buNone/>
              <a:defRPr sz="2000"/>
            </a:lvl2pPr>
            <a:lvl3pPr marL="914218" indent="0" algn="ctr">
              <a:buNone/>
              <a:defRPr sz="1900"/>
            </a:lvl3pPr>
            <a:lvl4pPr marL="1371328" indent="0" algn="ctr">
              <a:buNone/>
              <a:defRPr sz="1600"/>
            </a:lvl4pPr>
            <a:lvl5pPr marL="1828437" indent="0" algn="ctr">
              <a:buNone/>
              <a:defRPr sz="1600"/>
            </a:lvl5pPr>
            <a:lvl6pPr marL="2285550" indent="0" algn="ctr">
              <a:buNone/>
              <a:defRPr sz="1600"/>
            </a:lvl6pPr>
            <a:lvl7pPr marL="2742654" indent="0" algn="ctr">
              <a:buNone/>
              <a:defRPr sz="1600"/>
            </a:lvl7pPr>
            <a:lvl8pPr marL="3199760" indent="0" algn="ctr">
              <a:buNone/>
              <a:defRPr sz="1600"/>
            </a:lvl8pPr>
            <a:lvl9pPr marL="3656867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8CD10-FCB7-42F4-8553-A5B54908CE11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823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AFD4-2B0A-4F29-8B71-4EBD5079C8C8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466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55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5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5C41-CB0D-474E-8DBA-7C7C787FE97E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039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6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1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46107700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6191" y="6509704"/>
            <a:ext cx="2743200" cy="36512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</a:lstStyle>
          <a:p>
            <a:fld id="{C49B5CAD-9848-4F81-A17F-D41D5F9D5C23}" type="datetime3">
              <a:rPr lang="zh-CN" altLang="en-US" smtClean="0"/>
              <a:t>2018年12月10日星期一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高中生物一轮复习课件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05261" y="6509704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第</a:t>
            </a:r>
            <a:fld id="{8EA515A1-4E7B-41A4-98CB-35EA070951E5}" type="slidenum">
              <a:rPr lang="zh-CN" altLang="en-US" smtClean="0"/>
              <a:pPr/>
              <a:t>‹#›</a:t>
            </a:fld>
            <a:r>
              <a:rPr lang="zh-CN" altLang="en-US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5315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7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9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0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3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5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6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8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F56F-90D6-4480-94E6-ED6FA720EA6B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621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FCD0B-16F9-42A0-911A-C9B2075FE159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98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A1FBE-4924-4364-97E3-BF969440388F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95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27F6-098D-497E-829F-E2463C03D474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736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B01A-5770-4F8B-872F-ECE31C7C21BF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321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6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07" indent="0">
              <a:buNone/>
              <a:defRPr sz="1500"/>
            </a:lvl2pPr>
            <a:lvl3pPr marL="914218" indent="0">
              <a:buNone/>
              <a:defRPr sz="1200"/>
            </a:lvl3pPr>
            <a:lvl4pPr marL="1371328" indent="0">
              <a:buNone/>
              <a:defRPr sz="1100"/>
            </a:lvl4pPr>
            <a:lvl5pPr marL="1828437" indent="0">
              <a:buNone/>
              <a:defRPr sz="1100"/>
            </a:lvl5pPr>
            <a:lvl6pPr marL="2285550" indent="0">
              <a:buNone/>
              <a:defRPr sz="1100"/>
            </a:lvl6pPr>
            <a:lvl7pPr marL="2742654" indent="0">
              <a:buNone/>
              <a:defRPr sz="1100"/>
            </a:lvl7pPr>
            <a:lvl8pPr marL="3199760" indent="0">
              <a:buNone/>
              <a:defRPr sz="1100"/>
            </a:lvl8pPr>
            <a:lvl9pPr marL="3656867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86E2-F3D7-4E7D-B35E-FCA3D8D0F20E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253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61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8" indent="0">
              <a:buNone/>
              <a:defRPr sz="2400"/>
            </a:lvl3pPr>
            <a:lvl4pPr marL="1371328" indent="0">
              <a:buNone/>
              <a:defRPr sz="2000"/>
            </a:lvl4pPr>
            <a:lvl5pPr marL="1828437" indent="0">
              <a:buNone/>
              <a:defRPr sz="2000"/>
            </a:lvl5pPr>
            <a:lvl6pPr marL="2285550" indent="0">
              <a:buNone/>
              <a:defRPr sz="2000"/>
            </a:lvl6pPr>
            <a:lvl7pPr marL="2742654" indent="0">
              <a:buNone/>
              <a:defRPr sz="2000"/>
            </a:lvl7pPr>
            <a:lvl8pPr marL="3199760" indent="0">
              <a:buNone/>
              <a:defRPr sz="2000"/>
            </a:lvl8pPr>
            <a:lvl9pPr marL="3656867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07" indent="0">
              <a:buNone/>
              <a:defRPr sz="1500"/>
            </a:lvl2pPr>
            <a:lvl3pPr marL="914218" indent="0">
              <a:buNone/>
              <a:defRPr sz="1200"/>
            </a:lvl3pPr>
            <a:lvl4pPr marL="1371328" indent="0">
              <a:buNone/>
              <a:defRPr sz="1100"/>
            </a:lvl4pPr>
            <a:lvl5pPr marL="1828437" indent="0">
              <a:buNone/>
              <a:defRPr sz="1100"/>
            </a:lvl5pPr>
            <a:lvl6pPr marL="2285550" indent="0">
              <a:buNone/>
              <a:defRPr sz="1100"/>
            </a:lvl6pPr>
            <a:lvl7pPr marL="2742654" indent="0">
              <a:buNone/>
              <a:defRPr sz="1100"/>
            </a:lvl7pPr>
            <a:lvl8pPr marL="3199760" indent="0">
              <a:buNone/>
              <a:defRPr sz="1100"/>
            </a:lvl8pPr>
            <a:lvl9pPr marL="3656867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B016-5002-4A7D-AF8F-D15B765FC417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528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B10AC1C-EA2C-4045-B0C8-B613B75EBE5C}"/>
              </a:ext>
            </a:extLst>
          </p:cNvPr>
          <p:cNvSpPr/>
          <p:nvPr/>
        </p:nvSpPr>
        <p:spPr>
          <a:xfrm>
            <a:off x="0" y="6556706"/>
            <a:ext cx="12192000" cy="30132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rtlCol="0" anchor="ctr"/>
          <a:lstStyle/>
          <a:p>
            <a:pPr algn="ctr"/>
            <a:endParaRPr lang="zh-CN" altLang="en-US" sz="19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56FC2D3-0292-4648-93B0-B76800320E6B}"/>
              </a:ext>
            </a:extLst>
          </p:cNvPr>
          <p:cNvSpPr/>
          <p:nvPr/>
        </p:nvSpPr>
        <p:spPr>
          <a:xfrm>
            <a:off x="0" y="6448426"/>
            <a:ext cx="12192000" cy="682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rtlCol="0" anchor="ctr"/>
          <a:lstStyle/>
          <a:p>
            <a:pPr algn="ctr"/>
            <a:endParaRPr lang="zh-CN" altLang="en-US" sz="19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94655"/>
            <a:ext cx="10515600" cy="562991"/>
          </a:xfrm>
          <a:prstGeom prst="rect">
            <a:avLst/>
          </a:prstGeom>
        </p:spPr>
        <p:txBody>
          <a:bodyPr vert="horz" lIns="91424" tIns="45718" rIns="91424" bIns="45718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588714"/>
            <a:ext cx="10515600" cy="4599443"/>
          </a:xfrm>
          <a:prstGeom prst="rect">
            <a:avLst/>
          </a:prstGeom>
        </p:spPr>
        <p:txBody>
          <a:bodyPr vert="horz" lIns="91424" tIns="45718" rIns="91424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013" y="6509704"/>
            <a:ext cx="27432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FB09D000-4BC5-48DF-B249-1797BE7B3557}" type="datetime3">
              <a:rPr lang="zh-CN" altLang="en-US" smtClean="0"/>
              <a:pPr/>
              <a:t>2018年12月10日星期一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3901" y="6524800"/>
            <a:ext cx="27432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第</a:t>
            </a:r>
            <a:fld id="{6E01AC6D-F445-44A1-A635-7E0E04A030BB}" type="slidenum">
              <a:rPr lang="zh-CN" altLang="en-US" smtClean="0"/>
              <a:pPr/>
              <a:t>‹#›</a:t>
            </a:fld>
            <a:r>
              <a:rPr lang="zh-CN" altLang="en-US"/>
              <a:t>页</a:t>
            </a:r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A0848DF-BE2D-4F46-8A49-89FE6B8F83EB}"/>
              </a:ext>
            </a:extLst>
          </p:cNvPr>
          <p:cNvGrpSpPr/>
          <p:nvPr/>
        </p:nvGrpSpPr>
        <p:grpSpPr>
          <a:xfrm>
            <a:off x="23" y="31"/>
            <a:ext cx="12609529" cy="563527"/>
            <a:chOff x="0" y="0"/>
            <a:chExt cx="9457147" cy="56352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A62A474-6D00-4325-BDEC-73C09EF09E57}"/>
                </a:ext>
              </a:extLst>
            </p:cNvPr>
            <p:cNvGrpSpPr/>
            <p:nvPr userDrawn="1"/>
          </p:nvGrpSpPr>
          <p:grpSpPr>
            <a:xfrm>
              <a:off x="0" y="0"/>
              <a:ext cx="6761132" cy="563526"/>
              <a:chOff x="0" y="0"/>
              <a:chExt cx="6761132" cy="563526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C6BBDF92-CEAC-45A3-813A-9685A2D931E6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6555922" cy="56352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/>
              </a:p>
            </p:txBody>
          </p:sp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xmlns="" id="{DEC3A470-42C7-4C96-9143-649CA55088A7}"/>
                  </a:ext>
                </a:extLst>
              </p:cNvPr>
              <p:cNvSpPr/>
              <p:nvPr userDrawn="1"/>
            </p:nvSpPr>
            <p:spPr>
              <a:xfrm>
                <a:off x="6355931" y="535"/>
                <a:ext cx="405201" cy="562991"/>
              </a:xfrm>
              <a:prstGeom prst="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/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4310E5A1-07A3-4F47-A216-CE98569809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1132" y="50324"/>
              <a:ext cx="2696015" cy="482860"/>
            </a:xfrm>
            <a:prstGeom prst="rect">
              <a:avLst/>
            </a:prstGeom>
          </p:spPr>
        </p:pic>
      </p:grp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509704"/>
            <a:ext cx="411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高中生物一轮复习课件</a:t>
            </a:r>
          </a:p>
        </p:txBody>
      </p:sp>
    </p:spTree>
    <p:extLst>
      <p:ext uri="{BB962C8B-B14F-4D97-AF65-F5344CB8AC3E}">
        <p14:creationId xmlns:p14="http://schemas.microsoft.com/office/powerpoint/2010/main" val="398048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/>
  <p:txStyles>
    <p:titleStyle>
      <a:lvl1pPr algn="l" defTabSz="914218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218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indent="0" algn="l" defTabSz="914218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indent="0" algn="l" defTabSz="914218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8" indent="0" algn="l" defTabSz="914218" rtl="0" eaLnBrk="1" latinLnBrk="0" hangingPunct="1">
        <a:lnSpc>
          <a:spcPct val="90000"/>
        </a:lnSpc>
        <a:spcBef>
          <a:spcPts val="500"/>
        </a:spcBef>
        <a:buFontTx/>
        <a:buNone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7" indent="0" algn="l" defTabSz="914218" rtl="0" eaLnBrk="1" latinLnBrk="0" hangingPunct="1">
        <a:lnSpc>
          <a:spcPct val="90000"/>
        </a:lnSpc>
        <a:spcBef>
          <a:spcPts val="500"/>
        </a:spcBef>
        <a:buFontTx/>
        <a:buNone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8" indent="-228557" algn="l" defTabSz="9142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8" indent="-228557" algn="l" defTabSz="9142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7" indent="-228557" algn="l" defTabSz="9142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30" indent="-228557" algn="l" defTabSz="9142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4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fzimg.com/G06/M00/C4/BD/p4YBAFqonT6Aa5IFAAM6g1tQYqM255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6" y="3389386"/>
            <a:ext cx="5636871" cy="292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" name="矩形 2051"/>
          <p:cNvSpPr>
            <a:spLocks noChangeArrowheads="1" noChangeShapeType="1" noTextEdit="1"/>
          </p:cNvSpPr>
          <p:nvPr/>
        </p:nvSpPr>
        <p:spPr bwMode="auto">
          <a:xfrm>
            <a:off x="1981199" y="664306"/>
            <a:ext cx="7794172" cy="1512384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精神的三间小屋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02796" y="2176689"/>
            <a:ext cx="4082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毕淑敏</a:t>
            </a:r>
          </a:p>
        </p:txBody>
      </p:sp>
      <p:pic>
        <p:nvPicPr>
          <p:cNvPr id="6146" name="Picture 2" descr="https://ss0.bdstatic.com/70cFvHSh_Q1YnxGkpoWK1HF6hhy/it/u=48968453,334290102&amp;fm=27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867" y="3389386"/>
            <a:ext cx="4762500" cy="292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4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8194"/>
          <p:cNvSpPr txBox="1">
            <a:spLocks noChangeArrowheads="1"/>
          </p:cNvSpPr>
          <p:nvPr/>
        </p:nvSpPr>
        <p:spPr bwMode="auto">
          <a:xfrm>
            <a:off x="185194" y="598107"/>
            <a:ext cx="11620983" cy="61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2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、第一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间精神小屋是什么样的？作者是怎样写的？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明确：</a:t>
            </a:r>
            <a:endParaRPr lang="en-US" altLang="zh-CN" sz="36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55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间，盛着我们的爱与恨。作者首先选用两组带有对立情感的排比句，说明这种对比鲜明的爱和恨会将小屋挤得满满的，接着又用了几个比喻句形象地写出人生爱恨交织的经历。接下来用一个假设句，告诉人们精神的小屋应多装爱。充分体现了作者如大地、海洋、天空般深广的胸怀。 </a:t>
            </a:r>
            <a:b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36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595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B01A-5770-4F8B-872F-ECE31C7C21BF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713821"/>
            <a:ext cx="12192000" cy="1448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en-US" altLang="zh-CN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3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40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第１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自然段里的＂每一粒泥土，每一朵浪花，每一朵云霓＂三个短语能不能互换位置？为什么？</a:t>
            </a:r>
          </a:p>
        </p:txBody>
      </p:sp>
      <p:sp>
        <p:nvSpPr>
          <p:cNvPr id="5" name="矩形 4"/>
          <p:cNvSpPr/>
          <p:nvPr/>
        </p:nvSpPr>
        <p:spPr>
          <a:xfrm>
            <a:off x="248856" y="2349666"/>
            <a:ext cx="116942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明确：</a:t>
            </a:r>
            <a:endParaRPr lang="en-US" altLang="zh-CN" sz="4000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不能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．因为它们对应 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上文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的＂大地，海洋，天空＂。</a:t>
            </a:r>
          </a:p>
        </p:txBody>
      </p:sp>
      <p:pic>
        <p:nvPicPr>
          <p:cNvPr id="4098" name="Picture 2" descr="http://pic8.nipic.com/20100808/5459935_14292092276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65" y="3904599"/>
            <a:ext cx="11458936" cy="241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68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6626"/>
          <p:cNvSpPr txBox="1">
            <a:spLocks noChangeArrowheads="1"/>
          </p:cNvSpPr>
          <p:nvPr/>
        </p:nvSpPr>
        <p:spPr>
          <a:xfrm>
            <a:off x="0" y="626398"/>
            <a:ext cx="12049246" cy="1162050"/>
          </a:xfrm>
          <a:prstGeom prst="rect">
            <a:avLst/>
          </a:prstGeom>
        </p:spPr>
        <p:txBody>
          <a:bodyPr/>
          <a:lstStyle>
            <a:lvl1pPr marL="0" indent="0" algn="l" defTabSz="914218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7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8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8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7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098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8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7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30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4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、为什么要建第二间精神小屋？作者认为要怎样去建？第二间小屋的理想效果是什么？</a:t>
            </a:r>
            <a:endParaRPr lang="zh-CN" altLang="en-US" sz="36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694252"/>
            <a:ext cx="121649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（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）作者先列出一组庞大的数字，给人们一个对事业的时间概念。揭示出一个道理：不要小看人们所从事的事业对人产生的深远影响（即事业的重要性）。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323" y="3660755"/>
            <a:ext cx="119219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（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）人们要寻找适合自己的事业，规划好自己的事业。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480" y="4741536"/>
            <a:ext cx="11354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）使人生和事业缤纷和谐相得益彰，小屋坚固优雅。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295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B01A-5770-4F8B-872F-ECE31C7C21BF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4" name="标题 27649"/>
          <p:cNvSpPr txBox="1">
            <a:spLocks noChangeArrowheads="1"/>
          </p:cNvSpPr>
          <p:nvPr/>
        </p:nvSpPr>
        <p:spPr>
          <a:xfrm>
            <a:off x="1131424" y="702901"/>
            <a:ext cx="9902143" cy="662912"/>
          </a:xfrm>
          <a:prstGeom prst="rect">
            <a:avLst/>
          </a:prstGeom>
        </p:spPr>
        <p:txBody>
          <a:bodyPr/>
          <a:lstStyle>
            <a:lvl1pPr algn="l" defTabSz="9142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 </a:t>
            </a:r>
            <a:r>
              <a:rPr lang="en-US" altLang="zh-CN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、如何寻找适合自己的事业？</a:t>
            </a:r>
            <a:endParaRPr lang="zh-CN" altLang="en-US" sz="4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4643" y="1600301"/>
            <a:ext cx="11655706" cy="435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ts val="4800"/>
              </a:lnSpc>
            </a:pPr>
            <a:r>
              <a:rPr lang="zh-CN" altLang="en-US" sz="36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［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王国维］古今之成大事业、大学问者，必经过三种之境界：</a:t>
            </a:r>
          </a:p>
          <a:p>
            <a:pPr eaLnBrk="1" hangingPunct="1">
              <a:lnSpc>
                <a:spcPts val="4800"/>
              </a:lnSpc>
            </a:pPr>
            <a:r>
              <a:rPr lang="zh-CN" altLang="en-US" sz="36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“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昨夜西风凋碧树，独上高楼，望尽天涯路。”此第一境也。</a:t>
            </a:r>
          </a:p>
          <a:p>
            <a:pPr eaLnBrk="1" hangingPunct="1">
              <a:lnSpc>
                <a:spcPts val="4800"/>
              </a:lnSpc>
            </a:pPr>
            <a:r>
              <a:rPr lang="zh-CN" altLang="en-US" sz="36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“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衣带渐宽终不悔，为伊消得人憔悴。”此第二境也。</a:t>
            </a:r>
          </a:p>
          <a:p>
            <a:pPr eaLnBrk="1" hangingPunct="1">
              <a:lnSpc>
                <a:spcPts val="4800"/>
              </a:lnSpc>
            </a:pPr>
            <a:r>
              <a:rPr lang="zh-CN" altLang="en-US" sz="36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“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众里寻他千百度，蓦然回首，那人正在，灯火阑珊处。”此第三境也。　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161972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B01A-5770-4F8B-872F-ECE31C7C21BF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4" name="内容占位符 27650"/>
          <p:cNvSpPr txBox="1">
            <a:spLocks noChangeArrowheads="1"/>
          </p:cNvSpPr>
          <p:nvPr/>
        </p:nvSpPr>
        <p:spPr>
          <a:xfrm>
            <a:off x="131180" y="1726278"/>
            <a:ext cx="12060820" cy="5131722"/>
          </a:xfrm>
          <a:prstGeom prst="rect">
            <a:avLst/>
          </a:prstGeom>
        </p:spPr>
        <p:txBody>
          <a:bodyPr/>
          <a:lstStyle>
            <a:lvl1pPr marL="0" indent="0" algn="l" defTabSz="914218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7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8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8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7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098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8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7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30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5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首先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是寻找阶段，站在高处向远方望去，高瞻远瞩，确立远大目标。</a:t>
            </a:r>
          </a:p>
          <a:p>
            <a:pPr>
              <a:lnSpc>
                <a:spcPts val="55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其次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是耕耘阶段，再苦再累，在所不惜，只要努力达成目标。</a:t>
            </a:r>
          </a:p>
          <a:p>
            <a:pPr>
              <a:lnSpc>
                <a:spcPts val="55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最后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境界是收获阶段，已经为追寻目标精疲力尽，快要放弃时，却在最不起眼的地方获得了成功。 </a:t>
            </a:r>
            <a:endParaRPr lang="zh-CN" altLang="en-US" sz="4000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标题 27649"/>
          <p:cNvSpPr txBox="1">
            <a:spLocks noChangeArrowheads="1"/>
          </p:cNvSpPr>
          <p:nvPr/>
        </p:nvSpPr>
        <p:spPr>
          <a:xfrm>
            <a:off x="1079338" y="702901"/>
            <a:ext cx="9902143" cy="662912"/>
          </a:xfrm>
          <a:prstGeom prst="rect">
            <a:avLst/>
          </a:prstGeom>
        </p:spPr>
        <p:txBody>
          <a:bodyPr/>
          <a:lstStyle>
            <a:lvl1pPr algn="l" defTabSz="9142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/>
              <a:t> </a:t>
            </a:r>
            <a:r>
              <a:rPr lang="en-US" altLang="zh-CN" sz="4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4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、如何寻找适合自己的事业？</a:t>
            </a:r>
            <a:endParaRPr lang="zh-CN" altLang="en-US" sz="48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36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7171"/>
          <p:cNvSpPr txBox="1">
            <a:spLocks noChangeArrowheads="1"/>
          </p:cNvSpPr>
          <p:nvPr/>
        </p:nvSpPr>
        <p:spPr bwMode="auto">
          <a:xfrm>
            <a:off x="81022" y="653830"/>
            <a:ext cx="12002947" cy="2154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6</a:t>
            </a:r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、第三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间小屋盛放我们的事业，作者是怎样描述的？ </a:t>
            </a:r>
            <a:b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8344" y="2219854"/>
            <a:ext cx="11783028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明确：</a:t>
            </a:r>
            <a:endParaRPr lang="en-US" altLang="zh-CN" sz="4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6600"/>
              </a:lnSpc>
            </a:pPr>
            <a:r>
              <a:rPr lang="en-US" altLang="zh-CN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44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第三</a:t>
            </a:r>
            <a: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间，安放我们自身。 </a:t>
            </a:r>
            <a:r>
              <a:rPr lang="zh-CN" altLang="en-US" sz="44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作者</a:t>
            </a:r>
            <a: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首先用一个反问句引出下文，接着用了两个比喻句说明没有自己的悲哀。告诫人们：做人不能迷失了自我。 </a:t>
            </a:r>
            <a:b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endParaRPr lang="zh-CN" altLang="en-US" sz="44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345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B01A-5770-4F8B-872F-ECE31C7C21BF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4" name="标题 28673"/>
          <p:cNvSpPr txBox="1">
            <a:spLocks noChangeArrowheads="1"/>
          </p:cNvSpPr>
          <p:nvPr/>
        </p:nvSpPr>
        <p:spPr>
          <a:xfrm>
            <a:off x="827588" y="675429"/>
            <a:ext cx="9705373" cy="942975"/>
          </a:xfrm>
          <a:prstGeom prst="rect">
            <a:avLst/>
          </a:prstGeom>
        </p:spPr>
        <p:txBody>
          <a:bodyPr/>
          <a:lstStyle>
            <a:lvl1pPr algn="l" defTabSz="9142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7</a:t>
            </a:r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、如何理解第三间小屋“自身”？ </a:t>
            </a:r>
            <a:endParaRPr lang="zh-CN" altLang="en-US" sz="4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占位符 28674"/>
          <p:cNvSpPr txBox="1">
            <a:spLocks noChangeArrowheads="1"/>
          </p:cNvSpPr>
          <p:nvPr/>
        </p:nvSpPr>
        <p:spPr>
          <a:xfrm>
            <a:off x="0" y="1496506"/>
            <a:ext cx="11921924" cy="2606675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218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7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8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8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7" indent="0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098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8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7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30" indent="-228557" algn="l" defTabSz="914218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500"/>
              </a:lnSpc>
              <a:buFont typeface="Wingdings" pitchFamily="2" charset="2"/>
              <a:buNone/>
              <a:defRPr/>
            </a:pPr>
            <a:r>
              <a:rPr lang="zh-CN" altLang="en-US" sz="44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明确： 这里的“自身”不单指人的个体生命，更是指向这个个体生命所具有的特立独行的人文精神。告诉我们要有“自己的思维”“自己的发现”“自己的意见”。</a:t>
            </a:r>
          </a:p>
          <a:p>
            <a:pPr>
              <a:lnSpc>
                <a:spcPts val="5500"/>
              </a:lnSpc>
              <a:buFont typeface="Wingdings" pitchFamily="2" charset="2"/>
              <a:buNone/>
              <a:defRPr/>
            </a:pPr>
            <a:r>
              <a:rPr lang="en-US" altLang="zh-CN" sz="44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——</a:t>
            </a:r>
            <a:r>
              <a:rPr lang="zh-CN" altLang="en-US" sz="44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要有一个独立的自我</a:t>
            </a:r>
            <a:endParaRPr lang="zh-CN" altLang="en-US" sz="4400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121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4337"/>
          <p:cNvSpPr>
            <a:spLocks noGrp="1" noChangeArrowheads="1"/>
          </p:cNvSpPr>
          <p:nvPr>
            <p:ph type="title"/>
          </p:nvPr>
        </p:nvSpPr>
        <p:spPr>
          <a:xfrm>
            <a:off x="149729" y="590309"/>
            <a:ext cx="11871607" cy="1030146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我是一颗无人知道的小草</a:t>
            </a:r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，但</a:t>
            </a:r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我也有自己的绿色和芬芳！</a:t>
            </a:r>
          </a:p>
        </p:txBody>
      </p:sp>
      <p:sp>
        <p:nvSpPr>
          <p:cNvPr id="29699" name="文本占位符 14338"/>
          <p:cNvSpPr>
            <a:spLocks noGrp="1" noChangeArrowheads="1"/>
          </p:cNvSpPr>
          <p:nvPr>
            <p:ph type="body" sz="half" idx="1"/>
          </p:nvPr>
        </p:nvSpPr>
        <p:spPr>
          <a:xfrm>
            <a:off x="-98999" y="1447800"/>
            <a:ext cx="11245420" cy="5410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zh-CN" altLang="en-US" sz="2000" dirty="0" smtClean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走自己的路，让人家去说吧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                     ［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但丁］　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　　　　</a:t>
            </a:r>
            <a:r>
              <a:rPr lang="zh-CN" altLang="en-US" sz="3200" b="1" dirty="0" smtClean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　　　　　</a:t>
            </a:r>
          </a:p>
          <a:p>
            <a:pPr>
              <a:lnSpc>
                <a:spcPct val="80000"/>
              </a:lnSpc>
            </a:pPr>
            <a:endParaRPr lang="zh-CN" altLang="en-US" sz="3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我们不必羡慕别人的才能，也不必悲叹自己的平庸，每个</a:t>
            </a:r>
            <a:endParaRPr lang="en-US" altLang="zh-CN" sz="3200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人都有自己的魅力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    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［松下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幸之助］</a:t>
            </a:r>
          </a:p>
          <a:p>
            <a:pPr>
              <a:lnSpc>
                <a:spcPct val="80000"/>
              </a:lnSpc>
            </a:pPr>
            <a:endParaRPr lang="zh-CN" altLang="en-US" sz="3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每个人都有他隐藏的精华，和任何别人的精华不同，它使</a:t>
            </a:r>
            <a:endParaRPr lang="en-US" altLang="zh-CN" sz="3200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人具有自己的气味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［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罗曼罗兰］</a:t>
            </a:r>
          </a:p>
          <a:p>
            <a:pPr>
              <a:lnSpc>
                <a:spcPct val="80000"/>
              </a:lnSpc>
            </a:pPr>
            <a:endParaRPr lang="zh-CN" altLang="en-US" sz="3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没有人能替代我，就像我不能替代别人。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　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［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毕淑敏］</a:t>
            </a:r>
            <a:endParaRPr lang="zh-CN" altLang="en-US" sz="2000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27449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4097"/>
          <p:cNvSpPr txBox="1">
            <a:spLocks noChangeArrowheads="1"/>
          </p:cNvSpPr>
          <p:nvPr/>
        </p:nvSpPr>
        <p:spPr bwMode="auto">
          <a:xfrm>
            <a:off x="0" y="641391"/>
            <a:ext cx="6342927" cy="181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6600"/>
              </a:lnSpc>
            </a:pPr>
            <a:r>
              <a:rPr lang="zh-CN" altLang="en-US" sz="43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3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43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8</a:t>
            </a:r>
            <a:r>
              <a:rPr lang="zh-CN" altLang="en-US" sz="43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43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概括</a:t>
            </a:r>
            <a:r>
              <a:rPr lang="en-US" altLang="zh-CN" sz="43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18</a:t>
            </a:r>
            <a:r>
              <a:rPr lang="zh-CN" altLang="en-US" sz="43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en-US" altLang="zh-CN" sz="43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19</a:t>
            </a:r>
            <a:r>
              <a:rPr lang="zh-CN" altLang="en-US" sz="43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段的内容： </a:t>
            </a:r>
            <a:endParaRPr lang="zh-CN" altLang="en-US" sz="43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026" name="Picture 2" descr="http://www.chla.com.cn/uploadfile/2011/new2011617/images/2016/05/201605201418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293" y="1108766"/>
            <a:ext cx="5425633" cy="473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23463" y="2568682"/>
            <a:ext cx="60960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3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3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43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总结</a:t>
            </a:r>
            <a:r>
              <a:rPr lang="zh-CN" altLang="en-US" sz="43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全文，指出建立精神栖息地是我们的义务和权利，提出扩大精神空间的建议。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867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B01A-5770-4F8B-872F-ECE31C7C21BF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747" y="685425"/>
            <a:ext cx="11921923" cy="1753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en-US" altLang="zh-CN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9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、文章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结尾“当我们把自己的精神小屋建筑得美观结实、储物丰富之后，不妨扩大疆域，增修新舍，矗立我们的精神大厦”，你打算在精神大厦里安放些什么呢？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747" y="2493968"/>
            <a:ext cx="1207625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譬如：</a:t>
            </a:r>
            <a:endParaRPr lang="en-US" altLang="zh-CN" sz="4200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zh-CN" altLang="en-US" sz="4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4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宽容</a:t>
            </a:r>
            <a:r>
              <a:rPr lang="zh-CN" altLang="en-US" sz="4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，理想，希望，坚强，友爱，谦逊，勇敢，勤劳，善良，正义，无私，豁达，开朗，感恩，奉献，亲情，爱情，友谊</a:t>
            </a:r>
            <a:r>
              <a:rPr lang="zh-CN" altLang="en-US" sz="4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等等，都放进我们的精神大厦，那么我们精神的宇宙，该是多么的辽阔啊！！</a:t>
            </a:r>
          </a:p>
        </p:txBody>
      </p:sp>
    </p:spTree>
    <p:extLst>
      <p:ext uri="{BB962C8B-B14F-4D97-AF65-F5344CB8AC3E}">
        <p14:creationId xmlns:p14="http://schemas.microsoft.com/office/powerpoint/2010/main" val="16800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ycen.com.cn/aishangyc/aishangwan/201605/W0201605035802139065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994"/>
            <a:ext cx="5871130" cy="4852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" name="文本框 3073"/>
          <p:cNvSpPr txBox="1">
            <a:spLocks noChangeArrowheads="1"/>
          </p:cNvSpPr>
          <p:nvPr/>
        </p:nvSpPr>
        <p:spPr bwMode="auto">
          <a:xfrm>
            <a:off x="5382228" y="705664"/>
            <a:ext cx="6551270" cy="566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毕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淑敏，女，祖籍山东，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1952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年生于新疆伊宁，长在北京，就读于北京外语学院附属学校。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17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岁赴西藏高原阿里地区当兵，在海拔五千米的高原部队服役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11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年。历任卫生员，军医，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1980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年转业回北京。从事医学工作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年后，开始专业写作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en-US" altLang="zh-CN" sz="4000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832" y="705664"/>
            <a:ext cx="34002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作者简介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51025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1267"/>
          <p:cNvSpPr txBox="1">
            <a:spLocks noChangeArrowheads="1"/>
          </p:cNvSpPr>
          <p:nvPr/>
        </p:nvSpPr>
        <p:spPr bwMode="auto">
          <a:xfrm>
            <a:off x="288751" y="653627"/>
            <a:ext cx="3323981" cy="104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6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课堂总结</a:t>
            </a:r>
          </a:p>
        </p:txBody>
      </p:sp>
      <p:sp>
        <p:nvSpPr>
          <p:cNvPr id="14338" name="文本框 11268"/>
          <p:cNvSpPr txBox="1">
            <a:spLocks noChangeArrowheads="1"/>
          </p:cNvSpPr>
          <p:nvPr/>
        </p:nvSpPr>
        <p:spPr bwMode="auto">
          <a:xfrm>
            <a:off x="127323" y="1603256"/>
            <a:ext cx="11921923" cy="350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6600"/>
              </a:lnSpc>
            </a:pPr>
            <a:r>
              <a:rPr lang="zh-CN" altLang="en-US" sz="4300" b="1" dirty="0" smtClean="0"/>
              <a:t>       </a:t>
            </a:r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文章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主题： </a:t>
            </a:r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这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是一篇议论、描写、抒情于一体的</a:t>
            </a: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说理性散文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，通过对精神的三间小屋的描写、议论、抒情，表现了关注个性、关注自我、关注人的精神生活的思想。 </a:t>
            </a:r>
          </a:p>
        </p:txBody>
      </p:sp>
    </p:spTree>
    <p:extLst>
      <p:ext uri="{BB962C8B-B14F-4D97-AF65-F5344CB8AC3E}">
        <p14:creationId xmlns:p14="http://schemas.microsoft.com/office/powerpoint/2010/main" val="422243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2289"/>
          <p:cNvSpPr txBox="1">
            <a:spLocks noChangeArrowheads="1"/>
          </p:cNvSpPr>
          <p:nvPr/>
        </p:nvSpPr>
        <p:spPr bwMode="auto">
          <a:xfrm>
            <a:off x="1563413" y="1756097"/>
            <a:ext cx="8678011" cy="89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6600"/>
              </a:lnSpc>
            </a:pPr>
            <a:r>
              <a:rPr lang="en-US" altLang="zh-CN" sz="44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、集议论、描写、抒情于一体。 </a:t>
            </a:r>
          </a:p>
        </p:txBody>
      </p:sp>
      <p:sp>
        <p:nvSpPr>
          <p:cNvPr id="2" name="矩形 1"/>
          <p:cNvSpPr/>
          <p:nvPr/>
        </p:nvSpPr>
        <p:spPr>
          <a:xfrm>
            <a:off x="251878" y="728813"/>
            <a:ext cx="38699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写作特点： 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31350" y="2725589"/>
            <a:ext cx="6742551" cy="861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6600"/>
              </a:lnSpc>
            </a:pPr>
            <a:r>
              <a:rPr lang="en-US" altLang="zh-CN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、文笔细腻，意蕴深厚。</a:t>
            </a:r>
            <a:endParaRPr lang="zh-CN" altLang="en-US" sz="44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21848" y="3913967"/>
            <a:ext cx="7487947" cy="861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6600"/>
              </a:lnSpc>
            </a:pPr>
            <a:r>
              <a:rPr lang="en-US" altLang="zh-CN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、运用比喻、对比等手法。 </a:t>
            </a:r>
            <a:endParaRPr lang="zh-CN" altLang="en-US" sz="44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900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标题 30722"/>
          <p:cNvSpPr>
            <a:spLocks noGrp="1" noChangeArrowheads="1"/>
          </p:cNvSpPr>
          <p:nvPr>
            <p:ph type="title"/>
          </p:nvPr>
        </p:nvSpPr>
        <p:spPr>
          <a:xfrm>
            <a:off x="92598" y="526648"/>
            <a:ext cx="12099402" cy="1143000"/>
          </a:xfrm>
        </p:spPr>
        <p:txBody>
          <a:bodyPr anchor="t"/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毕淑敏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语录</a:t>
            </a:r>
          </a:p>
        </p:txBody>
      </p:sp>
      <p:sp>
        <p:nvSpPr>
          <p:cNvPr id="33795" name="文本占位符 30721"/>
          <p:cNvSpPr>
            <a:spLocks noGrp="1" noChangeArrowheads="1"/>
          </p:cNvSpPr>
          <p:nvPr>
            <p:ph idx="1"/>
          </p:nvPr>
        </p:nvSpPr>
        <p:spPr>
          <a:xfrm>
            <a:off x="104173" y="1519266"/>
            <a:ext cx="11956648" cy="5055154"/>
          </a:xfrm>
        </p:spPr>
        <p:txBody>
          <a:bodyPr>
            <a:noAutofit/>
          </a:bodyPr>
          <a:lstStyle/>
          <a:p>
            <a:r>
              <a:rPr lang="en-US" altLang="zh-CN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1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、优等的心，不必华丽，但必须坚固。</a:t>
            </a:r>
          </a:p>
          <a:p>
            <a:r>
              <a:rPr lang="en-US" altLang="zh-CN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2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、我相信不化妆的微笑更纯洁而美好，我相信不化妆的目光更坦率而真诚，我相信不化妆的女人更有勇气直面人生。</a:t>
            </a:r>
          </a:p>
          <a:p>
            <a:r>
              <a:rPr lang="en-US" altLang="zh-CN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3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、我不相信手掌的纹路，但我相信手掌加上手指的力量。</a:t>
            </a:r>
          </a:p>
          <a:p>
            <a:r>
              <a:rPr lang="en-US" altLang="zh-CN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4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、如果你不能确定你往哪里走，那么此处就是你的葬身之地。</a:t>
            </a:r>
          </a:p>
        </p:txBody>
      </p:sp>
    </p:spTree>
    <p:extLst>
      <p:ext uri="{BB962C8B-B14F-4D97-AF65-F5344CB8AC3E}">
        <p14:creationId xmlns:p14="http://schemas.microsoft.com/office/powerpoint/2010/main" val="1430823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33795"/>
          <p:cNvSpPr>
            <a:spLocks noChangeArrowheads="1"/>
          </p:cNvSpPr>
          <p:nvPr/>
        </p:nvSpPr>
        <p:spPr bwMode="auto">
          <a:xfrm>
            <a:off x="127322" y="611002"/>
            <a:ext cx="11864050" cy="581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indent="266700">
              <a:tabLst>
                <a:tab pos="6286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6286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6286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6286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6286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6286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6286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6286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6286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“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心为血之海，那里汇聚着每个人的品格智慧精力情操，心的质量就是人的质量。有一颗仁慈之心，会爱世界爱人爱生活，爱自身也爱大家。有一颗自强之心，会勤学苦练百折不挠，宠辱不惊大智若愚。有一颗尊严之心，会珍惜自然善待万物。有一颗流量充沛羽翼丰满的心，会乘上幻想的航天飞机，抚摸月亮的肩膀。”                            </a:t>
            </a: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</a:t>
            </a:r>
            <a:endParaRPr lang="en-US" altLang="zh-CN" sz="4400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</a:t>
            </a:r>
            <a:r>
              <a:rPr lang="en-US" altLang="zh-CN" sz="36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毕淑敏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造心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56895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42443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作品简介</a:t>
            </a:r>
            <a:endParaRPr lang="zh-CN" altLang="en-US" sz="4800" dirty="0"/>
          </a:p>
        </p:txBody>
      </p:sp>
      <p:sp>
        <p:nvSpPr>
          <p:cNvPr id="5" name="矩形 4"/>
          <p:cNvSpPr/>
          <p:nvPr/>
        </p:nvSpPr>
        <p:spPr>
          <a:xfrm>
            <a:off x="162046" y="1361222"/>
            <a:ext cx="1193349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毕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淑敏的作品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200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余万字，主要有中、短篇小说集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女人之约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昆仑殇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，散文集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素面朝天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提醒幸福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保持惊奇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等。长篇小说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红处方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。曾获庄重文文学奖、小说月报第四、五、六届百花奖、当代文学奖、北京文学奖、昆仑文学奖、解放军文艺奖、青年文学奖、台湾第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16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届中国时报文学奖、台湾第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17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届联合报文学奖等各种文学奖</a:t>
            </a: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30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余次。国内一级作家，内科主治医师。北京师范大学文学硕士。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0139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B01A-5770-4F8B-872F-ECE31C7C21BF}" type="datetime3">
              <a:rPr lang="zh-CN" altLang="en-US" smtClean="0"/>
              <a:t>2018年12月10日星期一</a:t>
            </a:fld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1AC6D-F445-44A1-A635-7E0E04A030BB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596709"/>
            <a:ext cx="488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初读课文</a:t>
            </a:r>
            <a:endParaRPr lang="zh-CN" altLang="en-US" sz="6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082" name="Picture 10" descr="http://i.imgur.com/8bcab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295" y="1810057"/>
            <a:ext cx="10255171" cy="4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32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87892" y="522655"/>
            <a:ext cx="404064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字词</a:t>
            </a: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正音</a:t>
            </a:r>
          </a:p>
        </p:txBody>
      </p:sp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2208213" y="2133600"/>
            <a:ext cx="7991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160338" y="1539023"/>
            <a:ext cx="11715976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宽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宥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yòu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  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游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yì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    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轻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觑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qù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 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麾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huī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）下   </a:t>
            </a:r>
          </a:p>
          <a:p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广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袤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mào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 </a:t>
            </a:r>
            <a:r>
              <a:rPr lang="zh-CN" altLang="en-US" sz="3200" b="1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赘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zhuì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）余  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窗</a:t>
            </a:r>
            <a:r>
              <a:rPr lang="zh-CN" altLang="en-US" sz="3200" b="1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棂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líng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）   </a:t>
            </a:r>
            <a:r>
              <a:rPr lang="zh-CN" altLang="en-US" sz="3200" b="1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tān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）塌</a:t>
            </a:r>
          </a:p>
          <a:p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要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诀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jué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    困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厄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è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      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襟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jīn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）怀 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itchFamily="2" charset="-122"/>
              </a:rPr>
              <a:t>驰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  <a:sym typeface="宋体" pitchFamily="2" charset="-122"/>
              </a:rPr>
              <a:t>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itchFamily="2" charset="-122"/>
              </a:rPr>
              <a:t>chěng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itchFamily="2" charset="-122"/>
              </a:rPr>
              <a:t>）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自惭形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秽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huì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itchFamily="2" charset="-122"/>
              </a:rPr>
              <a:t>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憎恶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zēng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wù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 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 俯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拾</a:t>
            </a:r>
            <a:r>
              <a:rPr lang="zh-CN" altLang="en-US" sz="32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即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jí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）是  </a:t>
            </a:r>
          </a:p>
        </p:txBody>
      </p:sp>
    </p:spTree>
    <p:extLst>
      <p:ext uri="{BB962C8B-B14F-4D97-AF65-F5344CB8AC3E}">
        <p14:creationId xmlns:p14="http://schemas.microsoft.com/office/powerpoint/2010/main" val="326331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2312988" y="1749426"/>
            <a:ext cx="931545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不知道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怎么办才好，形容遭受困窘或处境为难时心神慌乱。</a:t>
            </a:r>
          </a:p>
          <a:p>
            <a:endParaRPr lang="zh-CN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林林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，众多的样子；总总，众多而杂乱的样子。形容杂乱众多。</a:t>
            </a:r>
          </a:p>
          <a:p>
            <a:endParaRPr lang="zh-CN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只要</a:t>
            </a:r>
            <a:r>
              <a:rPr lang="zh-CN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低下头来捡取，到处都是。形容多而易得。</a:t>
            </a:r>
          </a:p>
          <a:p>
            <a:endParaRPr lang="zh-CN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zh-CN" sz="3200" b="1" dirty="0">
              <a:latin typeface="华文中宋" panose="02010600040101010101" pitchFamily="2" charset="-122"/>
              <a:ea typeface="华文中宋" panose="02010600040101010101" pitchFamily="2" charset="-122"/>
              <a:sym typeface="宋体" pitchFamily="2" charset="-122"/>
            </a:endParaRPr>
          </a:p>
        </p:txBody>
      </p:sp>
      <p:sp>
        <p:nvSpPr>
          <p:cNvPr id="10243" name="文本框 1"/>
          <p:cNvSpPr txBox="1">
            <a:spLocks noChangeArrowheads="1"/>
          </p:cNvSpPr>
          <p:nvPr/>
        </p:nvSpPr>
        <p:spPr bwMode="auto">
          <a:xfrm>
            <a:off x="195263" y="1273626"/>
            <a:ext cx="211772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zh-CN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不知所措</a:t>
            </a:r>
            <a:endParaRPr lang="zh-CN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sz="32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zh-CN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林林总总</a:t>
            </a:r>
            <a:endParaRPr lang="en-US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zh-CN" sz="32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俯拾即是</a:t>
            </a:r>
            <a:endParaRPr lang="zh-CN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21632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词语解释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4920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10241"/>
          <p:cNvSpPr txBox="1">
            <a:spLocks noChangeArrowheads="1"/>
          </p:cNvSpPr>
          <p:nvPr/>
        </p:nvSpPr>
        <p:spPr bwMode="auto">
          <a:xfrm>
            <a:off x="0" y="570592"/>
            <a:ext cx="6227180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再读课文    感知内容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122" name="文本框 10242"/>
          <p:cNvSpPr txBox="1">
            <a:spLocks noChangeArrowheads="1"/>
          </p:cNvSpPr>
          <p:nvPr/>
        </p:nvSpPr>
        <p:spPr bwMode="auto">
          <a:xfrm>
            <a:off x="1023297" y="1432362"/>
            <a:ext cx="8105739" cy="969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6600"/>
              </a:lnSpc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作者说的是哪三间精神的小屋呢？ </a:t>
            </a:r>
          </a:p>
        </p:txBody>
      </p:sp>
      <p:sp>
        <p:nvSpPr>
          <p:cNvPr id="2" name="矩形 1"/>
          <p:cNvSpPr/>
          <p:nvPr/>
        </p:nvSpPr>
        <p:spPr>
          <a:xfrm>
            <a:off x="1878956" y="2538742"/>
            <a:ext cx="739622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a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、第一间，盛着我们的爱与恨。 </a:t>
            </a:r>
            <a:b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2755244" y="3516460"/>
            <a:ext cx="762724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、第二间小屋，盛放我们的事业。 </a:t>
            </a:r>
            <a:b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3429962" y="4487742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、第三间安放我们的自身。 </a:t>
            </a:r>
            <a:b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0130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50296"/>
            <a:ext cx="12095544" cy="5421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000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第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一部分（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1-6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）：引出话题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如何布置我们的心灵空间，即建设“精神小屋”。</a:t>
            </a:r>
          </a:p>
          <a:p>
            <a:pPr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第二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部分（ </a:t>
            </a:r>
            <a:r>
              <a:rPr lang="en-US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7-18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）：分析人们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的精神世界里应该建立“三间小屋”。</a:t>
            </a:r>
          </a:p>
          <a:p>
            <a:pPr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层（ </a:t>
            </a:r>
            <a:r>
              <a:rPr lang="en-US" altLang="zh-CN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7-9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  第一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间精神小屋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，盛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放着爱和恨的小屋。</a:t>
            </a:r>
          </a:p>
          <a:p>
            <a:pPr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层（ </a:t>
            </a:r>
            <a:r>
              <a:rPr lang="en-US" altLang="zh-CN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10-14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）： 第二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间精神小屋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，盛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放着事业的小屋。</a:t>
            </a:r>
          </a:p>
          <a:p>
            <a:pPr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层（</a:t>
            </a:r>
            <a:r>
              <a:rPr lang="en-US" altLang="zh-CN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15-18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）：第三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间精神小屋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，安放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我们自身的小屋。</a:t>
            </a:r>
          </a:p>
          <a:p>
            <a:pPr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第三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部分（</a:t>
            </a:r>
            <a:r>
              <a:rPr lang="en-US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19-20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：指出把精神的三间小屋建筑得美观结实的条件，并希望在此基 础上把小屋扩建成精神大厦。</a:t>
            </a:r>
          </a:p>
        </p:txBody>
      </p:sp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69246" y="92978"/>
            <a:ext cx="67019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再读课文   理</a:t>
            </a:r>
            <a:r>
              <a:rPr lang="zh-CN" altLang="en-US" sz="5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清思路 </a:t>
            </a:r>
          </a:p>
        </p:txBody>
      </p:sp>
    </p:spTree>
    <p:extLst>
      <p:ext uri="{BB962C8B-B14F-4D97-AF65-F5344CB8AC3E}">
        <p14:creationId xmlns:p14="http://schemas.microsoft.com/office/powerpoint/2010/main" val="415889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9217"/>
          <p:cNvSpPr txBox="1">
            <a:spLocks noChangeArrowheads="1"/>
          </p:cNvSpPr>
          <p:nvPr/>
        </p:nvSpPr>
        <p:spPr bwMode="auto">
          <a:xfrm>
            <a:off x="0" y="612255"/>
            <a:ext cx="7189111" cy="93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53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精</a:t>
            </a:r>
            <a:r>
              <a:rPr lang="zh-CN" altLang="en-US" sz="53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读课文     探讨赏析</a:t>
            </a:r>
            <a:endParaRPr lang="zh-CN" altLang="en-US" sz="53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122" name="文本框 9218"/>
          <p:cNvSpPr txBox="1"/>
          <p:nvPr/>
        </p:nvSpPr>
        <p:spPr>
          <a:xfrm>
            <a:off x="173620" y="1588886"/>
            <a:ext cx="11898775" cy="54168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121917" tIns="60958" rIns="121917" bIns="60958">
            <a:spAutoFit/>
          </a:bodyPr>
          <a:lstStyle/>
          <a:p>
            <a:r>
              <a:rPr lang="en-US" altLang="zh-CN" sz="4300" b="1" noProof="1" smtClean="0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      1</a:t>
            </a:r>
            <a:r>
              <a:rPr lang="zh-CN" altLang="en-US" sz="4300" b="1" noProof="1" smtClean="0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、</a:t>
            </a:r>
            <a:r>
              <a:rPr lang="en-US" altLang="zh-CN" sz="4300" b="1" noProof="1" smtClean="0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1—6</a:t>
            </a:r>
            <a:r>
              <a:rPr lang="zh-CN" altLang="en-US" sz="4300" b="1" noProof="1">
                <a:latin typeface="华文中宋" panose="02010600040101010101" pitchFamily="2" charset="-122"/>
                <a:ea typeface="华文中宋" panose="02010600040101010101" pitchFamily="2" charset="-122"/>
              </a:rPr>
              <a:t>自然段写的是什么？与后文写的精神的三间小屋有什么关联？ </a:t>
            </a:r>
            <a:r>
              <a:rPr lang="zh-CN" altLang="en-US" sz="43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zh-CN" altLang="en-US" sz="43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43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明确</a:t>
            </a:r>
            <a:endParaRPr lang="en-US" altLang="zh-CN" sz="43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43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43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43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1—3</a:t>
            </a:r>
            <a:r>
              <a:rPr lang="zh-CN" altLang="en-US" sz="43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段是全文的引子，表达了作者对两句名言的感慨于思考，引出对精神空间的理解。</a:t>
            </a:r>
            <a:endParaRPr lang="en-US" altLang="zh-CN" sz="4300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43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43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43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4—6</a:t>
            </a:r>
            <a:r>
              <a:rPr lang="zh-CN" altLang="en-US" sz="43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段，由身体活动的空间引出人的心灵活动空间的思考。</a:t>
            </a:r>
            <a:r>
              <a:rPr lang="zh-CN" altLang="en-US" sz="4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zh-CN" altLang="en-US" sz="4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43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500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533</TotalTime>
  <Words>1475</Words>
  <Application>Microsoft Office PowerPoint</Application>
  <PresentationFormat>自定义</PresentationFormat>
  <Paragraphs>112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我是一颗无人知道的小草，但我也有自己的绿色和芬芳！</vt:lpstr>
      <vt:lpstr>PowerPoint 演示文稿</vt:lpstr>
      <vt:lpstr>PowerPoint 演示文稿</vt:lpstr>
      <vt:lpstr>PowerPoint 演示文稿</vt:lpstr>
      <vt:lpstr>PowerPoint 演示文稿</vt:lpstr>
      <vt:lpstr>毕淑敏语录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试  卷  讲  评</dc:title>
  <dc:creator>Anonymous</dc:creator>
  <cp:lastModifiedBy>Windows 用户</cp:lastModifiedBy>
  <cp:revision>43</cp:revision>
  <dcterms:created xsi:type="dcterms:W3CDTF">2018-09-30T06:42:32Z</dcterms:created>
  <dcterms:modified xsi:type="dcterms:W3CDTF">2018-12-10T07:57:23Z</dcterms:modified>
</cp:coreProperties>
</file>