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257" r:id="rId2"/>
    <p:sldId id="273" r:id="rId3"/>
    <p:sldId id="258" r:id="rId4"/>
    <p:sldId id="259" r:id="rId5"/>
    <p:sldId id="263" r:id="rId6"/>
    <p:sldId id="261" r:id="rId7"/>
    <p:sldId id="264" r:id="rId8"/>
    <p:sldId id="265" r:id="rId9"/>
    <p:sldId id="268" r:id="rId10"/>
    <p:sldId id="266" r:id="rId11"/>
    <p:sldId id="267" r:id="rId12"/>
    <p:sldId id="269" r:id="rId13"/>
    <p:sldId id="270" r:id="rId14"/>
    <p:sldId id="271" r:id="rId15"/>
    <p:sldId id="274" r:id="rId16"/>
    <p:sldId id="297" r:id="rId17"/>
    <p:sldId id="298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99" r:id="rId29"/>
    <p:sldId id="300" r:id="rId3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66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99"/>
    <a:srgbClr val="FFFFFF"/>
    <a:srgbClr val="003300"/>
    <a:srgbClr val="66FF33"/>
    <a:srgbClr val="800000"/>
    <a:srgbClr val="CC9900"/>
    <a:srgbClr val="FF3300"/>
    <a:srgbClr val="66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03"/>
  </p:normalViewPr>
  <p:slideViewPr>
    <p:cSldViewPr showGuides="1"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/>
              <a:pPr lvl="0" algn="r" eaLnBrk="1" hangingPunct="1"/>
              <a:t>‹#›</a:t>
            </a:fld>
            <a:endParaRPr lang="en-US" altLang="zh-CN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latinLnBrk="1"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 latinLnBrk="1">
              <a:defRPr sz="1200"/>
            </a:lvl1pPr>
          </a:lstStyle>
          <a:p>
            <a:pPr marL="0" marR="0" lvl="0" indent="0" algn="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8676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>
            <a:lvl1pPr latinLnBrk="1">
              <a:defRPr sz="1200"/>
            </a:lvl1pPr>
          </a:lstStyle>
          <a:p>
            <a:pPr marL="0" marR="0" lv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latinLnBrk="1" hangingPunct="1"/>
            <a:fld id="{9A0DB2DC-4C9A-4742-B13C-FB6460FD3503}" type="slidenum">
              <a:rPr lang="en-US" altLang="zh-CN" sz="1200" dirty="0"/>
              <a:pPr lvl="0" algn="r" eaLnBrk="1" latin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50" name="Group 2"/>
          <p:cNvGrpSpPr/>
          <p:nvPr/>
        </p:nvGrpSpPr>
        <p:grpSpPr>
          <a:xfrm>
            <a:off x="0" y="0"/>
            <a:ext cx="9144000" cy="6858000"/>
            <a:chOff x="0" y="0"/>
            <a:chExt cx="5760" cy="4320"/>
          </a:xfrm>
        </p:grpSpPr>
        <p:pic>
          <p:nvPicPr>
            <p:cNvPr id="2056" name="Picture 3" descr="框"/>
            <p:cNvPicPr>
              <a:picLocks noChangeAspect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7" name="Picture 4" descr="花4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1200"/>
              <a:ext cx="1644" cy="15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8" name="Picture 5" descr="花3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262"/>
              <a:ext cx="2163" cy="2058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9" name="Picture 6" descr="葉子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608" y="0"/>
              <a:ext cx="1152" cy="104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8618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68619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36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7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694A6D4-4834-49FB-BE6D-7277C363077E}" type="datetime1">
              <a:rPr kumimoji="0" lang="zh-CN" altLang="en-US" b="0" i="0" kern="1200" cap="none" spc="0" normalizeH="0" baseline="0" noProof="0" smtClean="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 smtClean="0">
              <a:solidFill>
                <a:schemeClr val="tx1"/>
              </a:solidFill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9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zh-CN" altLang="en-US" sz="32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50000">
              <a:srgbClr val="FFFFFF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/>
          <p:nvPr/>
        </p:nvGrpSpPr>
        <p:grpSpPr>
          <a:xfrm>
            <a:off x="0" y="0"/>
            <a:ext cx="9209088" cy="6858000"/>
            <a:chOff x="0" y="0"/>
            <a:chExt cx="5801" cy="4320"/>
          </a:xfrm>
        </p:grpSpPr>
        <p:pic>
          <p:nvPicPr>
            <p:cNvPr id="1032" name="Picture 3" descr="框"/>
            <p:cNvPicPr>
              <a:picLocks noChangeAspect="1"/>
            </p:cNvPicPr>
            <p:nvPr userDrawn="1"/>
          </p:nvPicPr>
          <p:blipFill>
            <a:blip r:embed="rId1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4" y="240"/>
              <a:ext cx="5232" cy="386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3" name="Picture 4" descr="花4"/>
            <p:cNvPicPr>
              <a:picLocks noChangeAspect="1"/>
            </p:cNvPicPr>
            <p:nvPr userDrawn="1"/>
          </p:nvPicPr>
          <p:blipFill>
            <a:blip r:embed="rId1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016"/>
              <a:ext cx="1190" cy="113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4" name="Picture 5" descr="花3"/>
            <p:cNvPicPr>
              <a:picLocks noChangeAspect="1"/>
            </p:cNvPicPr>
            <p:nvPr userDrawn="1"/>
          </p:nvPicPr>
          <p:blipFill>
            <a:blip r:embed="rId1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0" y="2720"/>
              <a:ext cx="1682" cy="1600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035" name="Picture 6" descr="葉子"/>
            <p:cNvPicPr>
              <a:picLocks noChangeAspect="1"/>
            </p:cNvPicPr>
            <p:nvPr userDrawn="1"/>
          </p:nvPicPr>
          <p:blipFill>
            <a:blip r:embed="rId16" cstate="print"/>
            <a:stretch>
              <a:fillRect/>
            </a:stretch>
          </p:blipFill>
          <p:spPr>
            <a:xfrm>
              <a:off x="4896" y="0"/>
              <a:ext cx="905" cy="819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6759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kumimoji="0"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535A889-5836-4358-B0D3-217BC2863723}" type="datetime1">
              <a:rPr kumimoji="0" lang="zh-CN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2017/11/28</a:t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kumimoji="0"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759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 algn="r" eaLnBrk="1" hangingPunct="1"/>
            <a:fld id="{9A0DB2DC-4C9A-4742-B13C-FB6460FD3503}" type="slidenum">
              <a:rPr lang="en-US" altLang="zh-CN" sz="1400"/>
              <a:pPr lvl="0" algn="r" eaLnBrk="1" hangingPunct="1"/>
              <a:t>‹#›</a:t>
            </a:fld>
            <a:endParaRPr lang="en-US" altLang="zh-CN" sz="1400"/>
          </a:p>
        </p:txBody>
      </p:sp>
      <p:sp>
        <p:nvSpPr>
          <p:cNvPr id="6759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7595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/>
  <p:txStyles>
    <p:titleStyle>
      <a:lvl1pPr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600" b="1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sz="34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sz="30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sz="26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sz="2200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FF9900"/>
        </a:buClr>
        <a:buSzPct val="80000"/>
        <a:buFont typeface="Wingdings" panose="05000000000000000000" pitchFamily="2" charset="2"/>
        <a:buChar char="v"/>
        <a:defRPr kumimoji="1" b="1">
          <a:solidFill>
            <a:schemeClr val="tx1"/>
          </a:solidFill>
          <a:effectLst>
            <a:outerShdw blurRad="38100" dist="38100" dir="2700000" algn="tl">
              <a:srgbClr val="FFFFFF"/>
            </a:outerShdw>
          </a:effectLst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9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audio" Target="../media/audio10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7"/>
          <p:cNvSpPr txBox="1"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kumimoji="0" lang="zh-CN" altLang="en-US" dirty="0"/>
              <a:pPr eaLnBrk="1" hangingPunct="1"/>
              <a:t>2017/11/28</a:t>
            </a:fld>
            <a:endParaRPr kumimoji="0" lang="zh-CN" altLang="en-US" dirty="0"/>
          </a:p>
        </p:txBody>
      </p:sp>
      <p:sp>
        <p:nvSpPr>
          <p:cNvPr id="3075" name="Rectangle 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</a:t>
            </a:fld>
            <a:endParaRPr lang="en-US" altLang="zh-CN" sz="140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447800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智取生辰纲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4067175" y="3213100"/>
            <a:ext cx="4032250" cy="1150938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3600" b="0" i="0" u="none" strike="noStrike" kern="0" cap="none" spc="0" normalizeH="0" baseline="0" noProof="0" smtClean="0">
                <a:ln>
                  <a:noFill/>
                </a:ln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施耐庵</a:t>
            </a:r>
          </a:p>
        </p:txBody>
      </p:sp>
      <p:sp>
        <p:nvSpPr>
          <p:cNvPr id="3078" name="TextBox 1"/>
          <p:cNvSpPr txBox="1"/>
          <p:nvPr/>
        </p:nvSpPr>
        <p:spPr>
          <a:xfrm>
            <a:off x="2771775" y="4941888"/>
            <a:ext cx="5184775" cy="5791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endParaRPr lang="zh-CN" altLang="en-US" sz="3200" dirty="0">
              <a:solidFill>
                <a:srgbClr val="333399"/>
              </a:solidFill>
              <a:latin typeface="经典粗圆简" pitchFamily="49" charset="-122"/>
              <a:ea typeface="经典粗圆简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2291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10</a:t>
            </a:fld>
            <a:endParaRPr lang="en-US" altLang="zh-CN" sz="1400"/>
          </a:p>
        </p:txBody>
      </p:sp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81075"/>
            <a:ext cx="19431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刘唐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4606925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使朴刀，因鬓边有朱砂记，人称“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赤发鬼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”。生辰纲的消息正是他通知晁盖的。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en-US" altLang="zh-CN" sz="3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2294" name="Picture 4" descr="赤发鬼刘唐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64163" y="404813"/>
            <a:ext cx="3455987" cy="583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" dur="5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3315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11</a:t>
            </a:fld>
            <a:endParaRPr lang="en-US" altLang="zh-CN" sz="1400"/>
          </a:p>
        </p:txBody>
      </p:sp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836613"/>
            <a:ext cx="352583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阮小二 </a:t>
            </a:r>
          </a:p>
        </p:txBody>
      </p:sp>
      <p:sp>
        <p:nvSpPr>
          <p:cNvPr id="87043" name="Rectangle 3"/>
          <p:cNvSpPr>
            <a:spLocks noGrp="1" noChangeArrowheads="1"/>
          </p:cNvSpPr>
          <p:nvPr>
            <p:ph idx="1"/>
          </p:nvPr>
        </p:nvSpPr>
        <p:spPr>
          <a:xfrm>
            <a:off x="684213" y="1989138"/>
            <a:ext cx="403066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臂膀千斤力，眼射万道寒光，人称“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立地太岁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”，与阮小五、阮小七是三兄弟，都善水性。</a:t>
            </a:r>
          </a:p>
        </p:txBody>
      </p:sp>
      <p:pic>
        <p:nvPicPr>
          <p:cNvPr id="13318" name="Picture 4" descr="rxe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2725" y="549275"/>
            <a:ext cx="3600450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70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870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oi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2" grpId="0"/>
      <p:bldP spid="8704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433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12</a:t>
            </a:fld>
            <a:endParaRPr lang="en-US" altLang="zh-CN" sz="1400"/>
          </a:p>
        </p:txBody>
      </p:sp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9750" y="1196975"/>
            <a:ext cx="2949575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2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阮小五</a:t>
            </a:r>
            <a:br>
              <a:rPr kumimoji="1" lang="zh-CN" altLang="en-US" sz="42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</a:br>
            <a:endParaRPr kumimoji="1" lang="zh-CN" altLang="en-US" sz="4200" b="1" i="0" u="sng" strike="noStrike" kern="0" cap="none" spc="0" normalizeH="0" baseline="0" noProof="0" smtClean="0">
              <a:ln>
                <a:noFill/>
              </a:ln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89091" name="Rectangle 3"/>
          <p:cNvSpPr>
            <a:spLocks noGrp="1" noChangeArrowheads="1"/>
          </p:cNvSpPr>
          <p:nvPr>
            <p:ph idx="1"/>
          </p:nvPr>
        </p:nvSpPr>
        <p:spPr>
          <a:xfrm>
            <a:off x="827088" y="1916113"/>
            <a:ext cx="403066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手似铁棒，眼似铜铃，面虽带笑容，眉间却带杀气，人称“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短命二郎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</a:t>
            </a:r>
          </a:p>
        </p:txBody>
      </p:sp>
      <p:pic>
        <p:nvPicPr>
          <p:cNvPr id="14342" name="Picture 4" descr="rxw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163" y="476250"/>
            <a:ext cx="3230562" cy="5832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9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2" dur="1000"/>
                                        <p:tgtEl>
                                          <p:spTgt spid="890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9090" grpId="0"/>
      <p:bldP spid="890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5363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13</a:t>
            </a:fld>
            <a:endParaRPr lang="en-US" altLang="zh-CN" sz="1400"/>
          </a:p>
        </p:txBody>
      </p:sp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1125538"/>
            <a:ext cx="3741738" cy="915988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阮小七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1403350" y="2133600"/>
            <a:ext cx="3741738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脸上怪肉横生，身上交加乌黑点，村中唤做“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活阎罗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</a:t>
            </a:r>
          </a:p>
        </p:txBody>
      </p:sp>
      <p:pic>
        <p:nvPicPr>
          <p:cNvPr id="15366" name="Picture 4" descr="rxq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435600" y="404813"/>
            <a:ext cx="3313113" cy="61658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6387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14</a:t>
            </a:fld>
            <a:endParaRPr lang="en-US" altLang="zh-CN" sz="1400"/>
          </a:p>
        </p:txBody>
      </p:sp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981075"/>
            <a:ext cx="41021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白胜</a:t>
            </a:r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1187450" y="2276475"/>
            <a:ext cx="43180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人称“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白日鼠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”，善用迷药。</a:t>
            </a:r>
          </a:p>
        </p:txBody>
      </p:sp>
      <p:pic>
        <p:nvPicPr>
          <p:cNvPr id="16390" name="Picture 4" descr="br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063" y="765175"/>
            <a:ext cx="3313112" cy="5543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7411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15</a:t>
            </a:fld>
            <a:endParaRPr lang="en-US" altLang="zh-CN" sz="1400"/>
          </a:p>
        </p:txBody>
      </p:sp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916113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2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   </a:t>
            </a: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速读课文</a:t>
            </a:r>
            <a:r>
              <a:rPr kumimoji="1" lang="en-US" alt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,</a:t>
            </a: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理清线索</a:t>
            </a:r>
            <a:r>
              <a:rPr kumimoji="1" lang="en-US" alt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,</a:t>
            </a: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归纳主要情节</a:t>
            </a:r>
            <a:r>
              <a:rPr kumimoji="1" lang="en-US" alt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,</a:t>
            </a:r>
            <a:r>
              <a:rPr kumimoji="1" lang="zh-CN" altLang="en-US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根据小说发展复述全文</a:t>
            </a:r>
            <a:r>
              <a:rPr kumimoji="1" lang="en-US" altLang="zh-CN" sz="44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隶书" panose="02010509060101010101" pitchFamily="49" charset="-122"/>
                <a:ea typeface="隶书" panose="02010509060101010101" pitchFamily="49" charset="-122"/>
                <a:cs typeface="+mj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42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标题 28673"/>
          <p:cNvSpPr>
            <a:spLocks noGrp="1"/>
          </p:cNvSpPr>
          <p:nvPr>
            <p:ph type="title"/>
          </p:nvPr>
        </p:nvSpPr>
        <p:spPr>
          <a:xfrm>
            <a:off x="2051050" y="115888"/>
            <a:ext cx="3887788" cy="1143000"/>
          </a:xfrm>
        </p:spPr>
        <p:txBody>
          <a:bodyPr anchor="ctr"/>
          <a:lstStyle/>
          <a:p>
            <a:r>
              <a:rPr lang="zh-CN" altLang="en-US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基本故事情节</a:t>
            </a:r>
            <a:r>
              <a:rPr lang="zh-CN" altLang="en-US" b="1">
                <a:effectLst>
                  <a:outerShdw blurRad="38100" dist="38100" dir="2700000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28675" name="文本占位符 28674"/>
          <p:cNvSpPr>
            <a:spLocks noGrp="1"/>
          </p:cNvSpPr>
          <p:nvPr>
            <p:ph type="body" idx="1"/>
          </p:nvPr>
        </p:nvSpPr>
        <p:spPr>
          <a:xfrm>
            <a:off x="1258888" y="1125538"/>
            <a:ext cx="7489825" cy="5327650"/>
          </a:xfrm>
        </p:spPr>
        <p:txBody>
          <a:bodyPr/>
          <a:lstStyle/>
          <a:p>
            <a:pPr>
              <a:buNone/>
            </a:pP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故事发生：杨志改时</a:t>
            </a:r>
            <a:r>
              <a:rPr lang="zh-CN" altLang="en-US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送</a:t>
            </a: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生辰纲（开头至“今日天下怎的不太平”）。</a:t>
            </a:r>
          </a:p>
          <a:p>
            <a:pPr>
              <a:buNone/>
            </a:pPr>
            <a:endParaRPr lang="zh-CN" altLang="en-US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故事发展：七雄贩枣</a:t>
            </a:r>
            <a:r>
              <a:rPr lang="zh-CN" altLang="en-US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蒙</a:t>
            </a: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杨志（“杨志却待要回言”至“自去一边树下歇凉”）。</a:t>
            </a:r>
          </a:p>
          <a:p>
            <a:pPr>
              <a:buNone/>
            </a:pPr>
            <a:endParaRPr lang="zh-CN" altLang="en-US">
              <a:solidFill>
                <a:srgbClr val="000000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故事进一步发展：白胜设计</a:t>
            </a:r>
            <a:r>
              <a:rPr lang="zh-CN" altLang="en-US">
                <a:solidFill>
                  <a:srgbClr val="9900CC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诱</a:t>
            </a:r>
            <a:r>
              <a:rPr lang="zh-CN" altLang="en-US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官军（“没半碗饭时”至“也这般罗</a:t>
            </a:r>
            <a:r>
              <a:rPr lang="zh-CN" altLang="en-US" sz="3600">
                <a:solidFill>
                  <a:srgbClr val="00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唣”）。</a:t>
            </a:r>
          </a:p>
        </p:txBody>
      </p:sp>
      <p:sp>
        <p:nvSpPr>
          <p:cNvPr id="28676" name="文本框 28675"/>
          <p:cNvSpPr txBox="1"/>
          <p:nvPr/>
        </p:nvSpPr>
        <p:spPr>
          <a:xfrm>
            <a:off x="0" y="1557338"/>
            <a:ext cx="1006475" cy="4906962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540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华文行楷" panose="02010800040101010101" pitchFamily="2" charset="-122"/>
              </a:rPr>
              <a:t>智取生辰纲</a:t>
            </a: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4" dur="5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500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500"/>
                                        <p:tgtEl>
                                          <p:spTgt spid="28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build="p"/>
      <p:bldP spid="2867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占位符 30721"/>
          <p:cNvSpPr>
            <a:spLocks noGrp="1"/>
          </p:cNvSpPr>
          <p:nvPr>
            <p:ph type="body" idx="1"/>
          </p:nvPr>
        </p:nvSpPr>
        <p:spPr>
          <a:xfrm>
            <a:off x="684213" y="404813"/>
            <a:ext cx="8435975" cy="4525962"/>
          </a:xfrm>
        </p:spPr>
        <p:txBody>
          <a:bodyPr/>
          <a:lstStyle/>
          <a:p>
            <a:pPr>
              <a:buNone/>
            </a:pPr>
            <a:r>
              <a:rPr lang="zh-CN" altLang="en-US" sz="3600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故事高潮：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杨志无奈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买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白酒（“那对过众军汉见了”至“自下冈子去了”）。</a:t>
            </a:r>
          </a:p>
          <a:p>
            <a:pPr>
              <a:buNone/>
            </a:pP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</a:endParaRPr>
          </a:p>
          <a:p>
            <a:pPr>
              <a:buNone/>
            </a:pPr>
            <a:r>
              <a:rPr lang="zh-CN" altLang="en-US" sz="3600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故事结局：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杨志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误失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生辰纲（“那七个贩枣子的”至“挣不得，说不得”）。</a:t>
            </a:r>
          </a:p>
          <a:p>
            <a:pPr>
              <a:buNone/>
            </a:pPr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</a:endParaRPr>
          </a:p>
          <a:p>
            <a:pPr>
              <a:buNone/>
            </a:pPr>
            <a:r>
              <a:rPr lang="en-US" altLang="zh-CN" sz="3600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       </a:t>
            </a:r>
            <a:r>
              <a:rPr lang="zh-CN" altLang="en-US" sz="3600" dirty="0">
                <a:solidFill>
                  <a:srgbClr val="0066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尾声：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吴用</a:t>
            </a: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智取</a:t>
            </a:r>
            <a:r>
              <a:rPr lang="zh-CN" altLang="en-US" sz="3600" dirty="0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ea typeface="黑体" panose="02010609060101010101" pitchFamily="2" charset="-122"/>
              </a:rPr>
              <a:t>生辰纲（最后一段）。</a:t>
            </a:r>
          </a:p>
          <a:p>
            <a:endParaRPr lang="zh-CN" altLang="en-US" sz="3600" dirty="0">
              <a:solidFill>
                <a:srgbClr val="0000FF"/>
              </a:solidFill>
              <a:effectLst>
                <a:outerShdw blurRad="38100" dist="38100" dir="2700000">
                  <a:srgbClr val="C0C0C0"/>
                </a:outerShdw>
              </a:effectLst>
              <a:ea typeface="黑体" panose="02010609060101010101" pitchFamily="2" charset="-122"/>
            </a:endParaRPr>
          </a:p>
        </p:txBody>
      </p:sp>
      <p:pic>
        <p:nvPicPr>
          <p:cNvPr id="30723" name="图片 30722" descr="群英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288" y="4076700"/>
            <a:ext cx="8423275" cy="2552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385" decel="100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385" decel="100000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3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4" dur="385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385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85" decel="100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385" decel="100000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385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385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385" decel="100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4" dur="385" decel="100000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5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6" dur="385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7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8" dur="385" fill="hold"/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9" dur="615" accel="100000" fill="hold">
                                          <p:stCondLst>
                                            <p:cond delay="385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8435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18</a:t>
            </a:fld>
            <a:endParaRPr lang="en-US" altLang="zh-CN" sz="1400"/>
          </a:p>
        </p:txBody>
      </p:sp>
      <p:grpSp>
        <p:nvGrpSpPr>
          <p:cNvPr id="95234" name="Group 2"/>
          <p:cNvGrpSpPr/>
          <p:nvPr/>
        </p:nvGrpSpPr>
        <p:grpSpPr>
          <a:xfrm>
            <a:off x="1447800" y="381000"/>
            <a:ext cx="6781800" cy="914400"/>
            <a:chOff x="912" y="240"/>
            <a:chExt cx="4272" cy="576"/>
          </a:xfrm>
        </p:grpSpPr>
        <p:sp>
          <p:nvSpPr>
            <p:cNvPr id="18465" name="Rectangle 3"/>
            <p:cNvSpPr/>
            <p:nvPr/>
          </p:nvSpPr>
          <p:spPr>
            <a:xfrm>
              <a:off x="912" y="240"/>
              <a:ext cx="1536" cy="57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66" name="Rectangle 4"/>
            <p:cNvSpPr/>
            <p:nvPr/>
          </p:nvSpPr>
          <p:spPr>
            <a:xfrm>
              <a:off x="3600" y="240"/>
              <a:ext cx="1584" cy="57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67" name="Text Box 5"/>
            <p:cNvSpPr txBox="1"/>
            <p:nvPr/>
          </p:nvSpPr>
          <p:spPr>
            <a:xfrm>
              <a:off x="960" y="336"/>
              <a:ext cx="1488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u-ES" sz="24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杨志押送生辰纲</a:t>
              </a:r>
              <a:endParaRPr lang="zh-CN" altLang="en-US" sz="2400" b="1" dirty="0">
                <a:solidFill>
                  <a:srgbClr val="CC0000"/>
                </a:solidFill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68" name="Text Box 6"/>
            <p:cNvSpPr txBox="1"/>
            <p:nvPr/>
          </p:nvSpPr>
          <p:spPr>
            <a:xfrm>
              <a:off x="3648" y="384"/>
              <a:ext cx="153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好汉智取生辰纲</a:t>
              </a:r>
            </a:p>
          </p:txBody>
        </p:sp>
      </p:grpSp>
      <p:sp>
        <p:nvSpPr>
          <p:cNvPr id="95239" name="Text Box 7"/>
          <p:cNvSpPr txBox="1"/>
          <p:nvPr/>
        </p:nvSpPr>
        <p:spPr>
          <a:xfrm>
            <a:off x="3048000" y="1905000"/>
            <a:ext cx="3810000" cy="519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“</a:t>
            </a:r>
            <a:r>
              <a:rPr lang="zh-CN" altLang="en-US" sz="28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花开两朵，各表一枝”</a:t>
            </a:r>
          </a:p>
        </p:txBody>
      </p:sp>
      <p:grpSp>
        <p:nvGrpSpPr>
          <p:cNvPr id="95240" name="Group 8"/>
          <p:cNvGrpSpPr/>
          <p:nvPr/>
        </p:nvGrpSpPr>
        <p:grpSpPr>
          <a:xfrm>
            <a:off x="3962400" y="2819400"/>
            <a:ext cx="2362200" cy="3200400"/>
            <a:chOff x="2496" y="1776"/>
            <a:chExt cx="1488" cy="2016"/>
          </a:xfrm>
        </p:grpSpPr>
        <p:sp>
          <p:nvSpPr>
            <p:cNvPr id="18461" name="AutoShape 9"/>
            <p:cNvSpPr/>
            <p:nvPr/>
          </p:nvSpPr>
          <p:spPr>
            <a:xfrm>
              <a:off x="2496" y="1776"/>
              <a:ext cx="1392" cy="2016"/>
            </a:xfrm>
            <a:custGeom>
              <a:avLst/>
              <a:gdLst>
                <a:gd name="txL" fmla="*/ 5043 w 21600"/>
                <a:gd name="txT" fmla="*/ 2282 h 21600"/>
                <a:gd name="txR" fmla="*/ 16557 w 21600"/>
                <a:gd name="txB" fmla="*/ 13682 h 21600"/>
              </a:gdLst>
              <a:ahLst/>
              <a:cxnLst>
                <a:cxn ang="17694720">
                  <a:pos x="700" y="204"/>
                </a:cxn>
                <a:cxn ang="11796480">
                  <a:pos x="189" y="1008"/>
                </a:cxn>
                <a:cxn ang="5898240">
                  <a:pos x="700" y="2016"/>
                </a:cxn>
                <a:cxn ang="0">
                  <a:pos x="1203" y="1008"/>
                </a:cxn>
              </a:cxnLst>
              <a:rect l="txL" t="txT" r="txR" b="txB"/>
              <a:pathLst>
                <a:path w="21600" h="21600">
                  <a:moveTo>
                    <a:pt x="10860" y="2187"/>
                  </a:moveTo>
                  <a:cubicBezTo>
                    <a:pt x="10451" y="1746"/>
                    <a:pt x="9529" y="1018"/>
                    <a:pt x="9015" y="730"/>
                  </a:cubicBezTo>
                  <a:cubicBezTo>
                    <a:pt x="7865" y="152"/>
                    <a:pt x="6685" y="0"/>
                    <a:pt x="5415" y="0"/>
                  </a:cubicBezTo>
                  <a:cubicBezTo>
                    <a:pt x="4175" y="152"/>
                    <a:pt x="2995" y="575"/>
                    <a:pt x="1967" y="1305"/>
                  </a:cubicBezTo>
                  <a:cubicBezTo>
                    <a:pt x="1150" y="2187"/>
                    <a:pt x="575" y="3222"/>
                    <a:pt x="242" y="4220"/>
                  </a:cubicBezTo>
                  <a:cubicBezTo>
                    <a:pt x="0" y="5410"/>
                    <a:pt x="242" y="6560"/>
                    <a:pt x="575" y="7597"/>
                  </a:cubicBezTo>
                  <a:lnTo>
                    <a:pt x="10860" y="21600"/>
                  </a:lnTo>
                  <a:lnTo>
                    <a:pt x="20995" y="7597"/>
                  </a:lnTo>
                  <a:cubicBezTo>
                    <a:pt x="21480" y="6560"/>
                    <a:pt x="21600" y="5410"/>
                    <a:pt x="21480" y="4220"/>
                  </a:cubicBezTo>
                  <a:cubicBezTo>
                    <a:pt x="21115" y="3222"/>
                    <a:pt x="20420" y="2187"/>
                    <a:pt x="19632" y="1305"/>
                  </a:cubicBezTo>
                  <a:cubicBezTo>
                    <a:pt x="18575" y="575"/>
                    <a:pt x="17425" y="152"/>
                    <a:pt x="16275" y="0"/>
                  </a:cubicBezTo>
                  <a:cubicBezTo>
                    <a:pt x="15005" y="0"/>
                    <a:pt x="13735" y="152"/>
                    <a:pt x="12705" y="730"/>
                  </a:cubicBezTo>
                  <a:cubicBezTo>
                    <a:pt x="12176" y="1018"/>
                    <a:pt x="11254" y="1746"/>
                    <a:pt x="10860" y="2187"/>
                  </a:cubicBezTo>
                  <a:close/>
                </a:path>
              </a:pathLst>
            </a:custGeom>
            <a:solidFill>
              <a:schemeClr val="accent1">
                <a:alpha val="100000"/>
              </a:schemeClr>
            </a:solidFill>
            <a:ln w="76200" cap="flat" cmpd="sng">
              <a:solidFill>
                <a:schemeClr val="tx1">
                  <a:alpha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462" name="Text Box 10"/>
            <p:cNvSpPr txBox="1"/>
            <p:nvPr/>
          </p:nvSpPr>
          <p:spPr>
            <a:xfrm>
              <a:off x="2640" y="2112"/>
              <a:ext cx="1104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六月初四正午</a:t>
              </a:r>
            </a:p>
          </p:txBody>
        </p:sp>
        <p:sp>
          <p:nvSpPr>
            <p:cNvPr id="18463" name="Text Box 11"/>
            <p:cNvSpPr txBox="1"/>
            <p:nvPr/>
          </p:nvSpPr>
          <p:spPr>
            <a:xfrm>
              <a:off x="2784" y="2544"/>
              <a:ext cx="120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黄泥松岗</a:t>
              </a:r>
            </a:p>
          </p:txBody>
        </p:sp>
        <p:sp>
          <p:nvSpPr>
            <p:cNvPr id="18464" name="Text Box 12"/>
            <p:cNvSpPr txBox="1"/>
            <p:nvPr/>
          </p:nvSpPr>
          <p:spPr>
            <a:xfrm>
              <a:off x="2976" y="3024"/>
              <a:ext cx="672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CC00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树林</a:t>
              </a:r>
            </a:p>
          </p:txBody>
        </p:sp>
      </p:grpSp>
      <p:sp>
        <p:nvSpPr>
          <p:cNvPr id="95245" name="AutoShape 13"/>
          <p:cNvSpPr/>
          <p:nvPr/>
        </p:nvSpPr>
        <p:spPr>
          <a:xfrm>
            <a:off x="3657600" y="2895600"/>
            <a:ext cx="228600" cy="2133600"/>
          </a:xfrm>
          <a:prstGeom prst="rightBrace">
            <a:avLst>
              <a:gd name="adj1" fmla="val 7777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5246" name="Group 14"/>
          <p:cNvGrpSpPr/>
          <p:nvPr/>
        </p:nvGrpSpPr>
        <p:grpSpPr>
          <a:xfrm>
            <a:off x="2133600" y="2895600"/>
            <a:ext cx="1295400" cy="533400"/>
            <a:chOff x="1344" y="1824"/>
            <a:chExt cx="816" cy="336"/>
          </a:xfrm>
        </p:grpSpPr>
        <p:sp>
          <p:nvSpPr>
            <p:cNvPr id="18459" name="Rectangle 15"/>
            <p:cNvSpPr/>
            <p:nvPr/>
          </p:nvSpPr>
          <p:spPr>
            <a:xfrm>
              <a:off x="1344" y="1824"/>
              <a:ext cx="816" cy="3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60" name="Text Box 16"/>
            <p:cNvSpPr txBox="1"/>
            <p:nvPr/>
          </p:nvSpPr>
          <p:spPr>
            <a:xfrm>
              <a:off x="1440" y="1872"/>
              <a:ext cx="6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上路</a:t>
              </a:r>
            </a:p>
          </p:txBody>
        </p:sp>
      </p:grpSp>
      <p:grpSp>
        <p:nvGrpSpPr>
          <p:cNvPr id="95249" name="Group 17"/>
          <p:cNvGrpSpPr/>
          <p:nvPr/>
        </p:nvGrpSpPr>
        <p:grpSpPr>
          <a:xfrm>
            <a:off x="2133600" y="3657600"/>
            <a:ext cx="1295400" cy="533400"/>
            <a:chOff x="1344" y="2304"/>
            <a:chExt cx="816" cy="336"/>
          </a:xfrm>
        </p:grpSpPr>
        <p:sp>
          <p:nvSpPr>
            <p:cNvPr id="18457" name="Rectangle 18"/>
            <p:cNvSpPr/>
            <p:nvPr/>
          </p:nvSpPr>
          <p:spPr>
            <a:xfrm>
              <a:off x="1344" y="2304"/>
              <a:ext cx="816" cy="3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8" name="Text Box 19"/>
            <p:cNvSpPr txBox="1"/>
            <p:nvPr/>
          </p:nvSpPr>
          <p:spPr>
            <a:xfrm>
              <a:off x="1440" y="2352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中计</a:t>
              </a:r>
            </a:p>
          </p:txBody>
        </p:sp>
      </p:grpSp>
      <p:grpSp>
        <p:nvGrpSpPr>
          <p:cNvPr id="95252" name="Group 20"/>
          <p:cNvGrpSpPr/>
          <p:nvPr/>
        </p:nvGrpSpPr>
        <p:grpSpPr>
          <a:xfrm>
            <a:off x="2133600" y="4419600"/>
            <a:ext cx="1317625" cy="533400"/>
            <a:chOff x="1344" y="2784"/>
            <a:chExt cx="830" cy="336"/>
          </a:xfrm>
        </p:grpSpPr>
        <p:sp>
          <p:nvSpPr>
            <p:cNvPr id="18455" name="Rectangle 21"/>
            <p:cNvSpPr/>
            <p:nvPr/>
          </p:nvSpPr>
          <p:spPr>
            <a:xfrm>
              <a:off x="1344" y="2784"/>
              <a:ext cx="816" cy="3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6" name="Text Box 22"/>
            <p:cNvSpPr txBox="1"/>
            <p:nvPr/>
          </p:nvSpPr>
          <p:spPr>
            <a:xfrm flipH="1">
              <a:off x="1440" y="2784"/>
              <a:ext cx="734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失纲</a:t>
              </a:r>
            </a:p>
          </p:txBody>
        </p:sp>
      </p:grpSp>
      <p:grpSp>
        <p:nvGrpSpPr>
          <p:cNvPr id="95255" name="Group 23"/>
          <p:cNvGrpSpPr/>
          <p:nvPr/>
        </p:nvGrpSpPr>
        <p:grpSpPr>
          <a:xfrm>
            <a:off x="6781800" y="2895600"/>
            <a:ext cx="1295400" cy="609600"/>
            <a:chOff x="4272" y="1824"/>
            <a:chExt cx="816" cy="384"/>
          </a:xfrm>
        </p:grpSpPr>
        <p:sp>
          <p:nvSpPr>
            <p:cNvPr id="18453" name="Rectangle 24"/>
            <p:cNvSpPr/>
            <p:nvPr/>
          </p:nvSpPr>
          <p:spPr>
            <a:xfrm>
              <a:off x="4272" y="1824"/>
              <a:ext cx="816" cy="384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4" name="Text Box 25"/>
            <p:cNvSpPr txBox="1"/>
            <p:nvPr/>
          </p:nvSpPr>
          <p:spPr>
            <a:xfrm>
              <a:off x="4368" y="1824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定计</a:t>
              </a:r>
            </a:p>
          </p:txBody>
        </p:sp>
      </p:grpSp>
      <p:sp>
        <p:nvSpPr>
          <p:cNvPr id="95258" name="AutoShape 26"/>
          <p:cNvSpPr/>
          <p:nvPr/>
        </p:nvSpPr>
        <p:spPr>
          <a:xfrm>
            <a:off x="6400800" y="2895600"/>
            <a:ext cx="228600" cy="2133600"/>
          </a:xfrm>
          <a:prstGeom prst="leftBrace">
            <a:avLst>
              <a:gd name="adj1" fmla="val 77777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>
              <a:spcBef>
                <a:spcPct val="20000"/>
              </a:spcBef>
            </a:pPr>
            <a:endParaRPr lang="zh-CN" altLang="zh-CN" sz="2400" b="1" dirty="0">
              <a:solidFill>
                <a:srgbClr val="0000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95259" name="Group 27"/>
          <p:cNvGrpSpPr/>
          <p:nvPr/>
        </p:nvGrpSpPr>
        <p:grpSpPr>
          <a:xfrm>
            <a:off x="6781800" y="3733800"/>
            <a:ext cx="1295400" cy="533400"/>
            <a:chOff x="4272" y="2352"/>
            <a:chExt cx="816" cy="336"/>
          </a:xfrm>
        </p:grpSpPr>
        <p:sp>
          <p:nvSpPr>
            <p:cNvPr id="18451" name="Rectangle 28"/>
            <p:cNvSpPr/>
            <p:nvPr/>
          </p:nvSpPr>
          <p:spPr>
            <a:xfrm>
              <a:off x="4272" y="2352"/>
              <a:ext cx="816" cy="3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2" name="Text Box 29"/>
            <p:cNvSpPr txBox="1"/>
            <p:nvPr/>
          </p:nvSpPr>
          <p:spPr>
            <a:xfrm>
              <a:off x="4416" y="2400"/>
              <a:ext cx="672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施计</a:t>
              </a:r>
            </a:p>
          </p:txBody>
        </p:sp>
      </p:grpSp>
      <p:grpSp>
        <p:nvGrpSpPr>
          <p:cNvPr id="95262" name="Group 30"/>
          <p:cNvGrpSpPr/>
          <p:nvPr/>
        </p:nvGrpSpPr>
        <p:grpSpPr>
          <a:xfrm>
            <a:off x="6781800" y="4495800"/>
            <a:ext cx="1295400" cy="533400"/>
            <a:chOff x="4272" y="2832"/>
            <a:chExt cx="816" cy="336"/>
          </a:xfrm>
        </p:grpSpPr>
        <p:sp>
          <p:nvSpPr>
            <p:cNvPr id="18449" name="Rectangle 31"/>
            <p:cNvSpPr/>
            <p:nvPr/>
          </p:nvSpPr>
          <p:spPr>
            <a:xfrm>
              <a:off x="4272" y="2832"/>
              <a:ext cx="816" cy="336"/>
            </a:xfrm>
            <a:prstGeom prst="rect">
              <a:avLst/>
            </a:pr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lvl="0" eaLnBrk="1" hangingPunct="1"/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sp>
          <p:nvSpPr>
            <p:cNvPr id="18450" name="Text Box 32"/>
            <p:cNvSpPr txBox="1"/>
            <p:nvPr/>
          </p:nvSpPr>
          <p:spPr>
            <a:xfrm>
              <a:off x="4416" y="2832"/>
              <a:ext cx="5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劫纲</a:t>
              </a:r>
            </a:p>
          </p:txBody>
        </p:sp>
      </p:grpSp>
      <p:sp>
        <p:nvSpPr>
          <p:cNvPr id="95265" name="Text Box 33"/>
          <p:cNvSpPr txBox="1"/>
          <p:nvPr/>
        </p:nvSpPr>
        <p:spPr>
          <a:xfrm>
            <a:off x="2209800" y="5410200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明线</a:t>
            </a:r>
          </a:p>
        </p:txBody>
      </p:sp>
      <p:sp>
        <p:nvSpPr>
          <p:cNvPr id="95266" name="Text Box 34"/>
          <p:cNvSpPr txBox="1"/>
          <p:nvPr/>
        </p:nvSpPr>
        <p:spPr>
          <a:xfrm>
            <a:off x="6781800" y="5410200"/>
            <a:ext cx="1524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FF33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暗线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5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5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5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5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52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5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952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95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95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5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95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95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5239" grpId="0"/>
      <p:bldP spid="95245" grpId="0" animBg="1"/>
      <p:bldP spid="95258" grpId="0" animBg="1"/>
      <p:bldP spid="95265" grpId="0"/>
      <p:bldP spid="9526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9459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19</a:t>
            </a:fld>
            <a:endParaRPr lang="en-US" altLang="zh-CN" sz="1400"/>
          </a:p>
        </p:txBody>
      </p:sp>
      <p:sp>
        <p:nvSpPr>
          <p:cNvPr id="96258" name="Text Box 2"/>
          <p:cNvSpPr txBox="1"/>
          <p:nvPr/>
        </p:nvSpPr>
        <p:spPr>
          <a:xfrm>
            <a:off x="1371600" y="3692525"/>
            <a:ext cx="5638800" cy="3165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</a:t>
            </a:r>
            <a:r>
              <a:rPr lang="en-US" altLang="zh-CN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1 </a:t>
            </a:r>
            <a:r>
              <a:rPr lang="en-US" altLang="zh-CN" sz="4000" b="1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</a:t>
            </a: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晁盖、吴用等人劫取生辰纲用  “智”主要体现在哪些方面？</a:t>
            </a:r>
          </a:p>
          <a:p>
            <a:pPr lvl="0" eaLnBrk="1" hangingPunct="1">
              <a:spcBef>
                <a:spcPct val="20000"/>
              </a:spcBef>
            </a:pP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  <a:p>
            <a:pPr lvl="0" eaLnBrk="1" hangingPunct="1">
              <a:spcBef>
                <a:spcPct val="20000"/>
              </a:spcBef>
            </a:pPr>
            <a:r>
              <a:rPr lang="zh-CN" altLang="en-US" sz="2800" b="1" dirty="0">
                <a:solidFill>
                  <a:srgbClr val="CC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      </a:t>
            </a:r>
          </a:p>
        </p:txBody>
      </p:sp>
      <p:sp>
        <p:nvSpPr>
          <p:cNvPr id="96259" name="Text Box 3"/>
          <p:cNvSpPr txBox="1"/>
          <p:nvPr/>
        </p:nvSpPr>
        <p:spPr>
          <a:xfrm>
            <a:off x="1066800" y="304800"/>
            <a:ext cx="426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000" b="1" dirty="0">
                <a:solidFill>
                  <a:srgbClr val="FF33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讨论题：</a:t>
            </a:r>
          </a:p>
        </p:txBody>
      </p:sp>
      <p:pic>
        <p:nvPicPr>
          <p:cNvPr id="19462" name="Picture 4" descr="mm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114800" y="0"/>
            <a:ext cx="50292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9625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8" grpId="0"/>
      <p:bldP spid="9625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409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</a:t>
            </a:fld>
            <a:endParaRPr lang="en-US" altLang="zh-CN" sz="1400"/>
          </a:p>
        </p:txBody>
      </p:sp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981075"/>
            <a:ext cx="777240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学习目标</a:t>
            </a:r>
            <a:r>
              <a:rPr kumimoji="1" lang="en-US" altLang="zh-CN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:</a:t>
            </a:r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>
          <a:xfrm>
            <a:off x="2195513" y="2133600"/>
            <a:ext cx="604361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借助注释和工具书了解课文内容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概括主要情节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复述全文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结合课文分析主要人物形象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了解自然环境描写的作用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,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品味语言特点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0483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20</a:t>
            </a:fld>
            <a:endParaRPr lang="en-US" altLang="zh-CN" sz="1400"/>
          </a:p>
        </p:txBody>
      </p:sp>
      <p:sp>
        <p:nvSpPr>
          <p:cNvPr id="97282" name="Text Box 2"/>
          <p:cNvSpPr txBox="1"/>
          <p:nvPr/>
        </p:nvSpPr>
        <p:spPr>
          <a:xfrm>
            <a:off x="2590800" y="381000"/>
            <a:ext cx="5197475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zh-CN" altLang="en-US" sz="6000" dirty="0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智取生辰纲</a:t>
            </a:r>
          </a:p>
        </p:txBody>
      </p:sp>
      <p:sp>
        <p:nvSpPr>
          <p:cNvPr id="97283" name="Text Box 3"/>
          <p:cNvSpPr txBox="1"/>
          <p:nvPr/>
        </p:nvSpPr>
        <p:spPr>
          <a:xfrm>
            <a:off x="5105400" y="1905000"/>
            <a:ext cx="5029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1  </a:t>
            </a: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智用天时</a:t>
            </a:r>
          </a:p>
        </p:txBody>
      </p:sp>
      <p:sp>
        <p:nvSpPr>
          <p:cNvPr id="97284" name="Text Box 4"/>
          <p:cNvSpPr txBox="1"/>
          <p:nvPr/>
        </p:nvSpPr>
        <p:spPr>
          <a:xfrm>
            <a:off x="5181600" y="2819400"/>
            <a:ext cx="5257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2  </a:t>
            </a: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智用地利</a:t>
            </a:r>
          </a:p>
        </p:txBody>
      </p:sp>
      <p:sp>
        <p:nvSpPr>
          <p:cNvPr id="97285" name="Text Box 5"/>
          <p:cNvSpPr txBox="1"/>
          <p:nvPr/>
        </p:nvSpPr>
        <p:spPr>
          <a:xfrm>
            <a:off x="5181600" y="3810000"/>
            <a:ext cx="42672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3  </a:t>
            </a: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智用人和</a:t>
            </a:r>
          </a:p>
        </p:txBody>
      </p:sp>
      <p:sp>
        <p:nvSpPr>
          <p:cNvPr id="97286" name="Text Box 6"/>
          <p:cNvSpPr txBox="1"/>
          <p:nvPr/>
        </p:nvSpPr>
        <p:spPr>
          <a:xfrm>
            <a:off x="5257800" y="4800600"/>
            <a:ext cx="4495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600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4  </a:t>
            </a:r>
            <a:r>
              <a:rPr lang="zh-CN" altLang="en-US" sz="60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智用计谋</a:t>
            </a:r>
          </a:p>
        </p:txBody>
      </p:sp>
      <p:pic>
        <p:nvPicPr>
          <p:cNvPr id="20489" name="Picture 7" descr="nnn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5800" y="1981200"/>
            <a:ext cx="4419600" cy="4572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/>
      <p:bldP spid="97284" grpId="0"/>
      <p:bldP spid="97285" grpId="0"/>
      <p:bldP spid="9728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1507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21</a:t>
            </a:fld>
            <a:endParaRPr lang="en-US" altLang="zh-CN" sz="1400"/>
          </a:p>
        </p:txBody>
      </p:sp>
      <p:grpSp>
        <p:nvGrpSpPr>
          <p:cNvPr id="98306" name="Group 2"/>
          <p:cNvGrpSpPr/>
          <p:nvPr/>
        </p:nvGrpSpPr>
        <p:grpSpPr>
          <a:xfrm>
            <a:off x="914400" y="381000"/>
            <a:ext cx="8229600" cy="5778500"/>
            <a:chOff x="576" y="240"/>
            <a:chExt cx="5184" cy="3640"/>
          </a:xfrm>
        </p:grpSpPr>
        <p:sp>
          <p:nvSpPr>
            <p:cNvPr id="21510" name="Text Box 3"/>
            <p:cNvSpPr txBox="1"/>
            <p:nvPr/>
          </p:nvSpPr>
          <p:spPr>
            <a:xfrm>
              <a:off x="576" y="240"/>
              <a:ext cx="4128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4400" b="1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智用计谋之举：</a:t>
              </a:r>
            </a:p>
          </p:txBody>
        </p:sp>
        <p:sp>
          <p:nvSpPr>
            <p:cNvPr id="21511" name="Text Box 4"/>
            <p:cNvSpPr txBox="1"/>
            <p:nvPr/>
          </p:nvSpPr>
          <p:spPr>
            <a:xfrm>
              <a:off x="624" y="864"/>
              <a:ext cx="513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一是乔装惑敌；</a:t>
              </a:r>
            </a:p>
          </p:txBody>
        </p:sp>
        <p:sp>
          <p:nvSpPr>
            <p:cNvPr id="21512" name="Text Box 5"/>
            <p:cNvSpPr txBox="1"/>
            <p:nvPr/>
          </p:nvSpPr>
          <p:spPr>
            <a:xfrm>
              <a:off x="624" y="1488"/>
              <a:ext cx="513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二是酒为诱饵；</a:t>
              </a:r>
            </a:p>
          </p:txBody>
        </p:sp>
        <p:sp>
          <p:nvSpPr>
            <p:cNvPr id="21513" name="Text Box 6"/>
            <p:cNvSpPr txBox="1"/>
            <p:nvPr/>
          </p:nvSpPr>
          <p:spPr>
            <a:xfrm>
              <a:off x="624" y="2208"/>
              <a:ext cx="5136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三是卖酒戏法</a:t>
              </a:r>
              <a:r>
                <a:rPr lang="zh-CN" altLang="en-US" sz="3600" b="1" i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；</a:t>
              </a:r>
            </a:p>
          </p:txBody>
        </p:sp>
        <p:sp>
          <p:nvSpPr>
            <p:cNvPr id="21514" name="Text Box 7"/>
            <p:cNvSpPr txBox="1"/>
            <p:nvPr/>
          </p:nvSpPr>
          <p:spPr>
            <a:xfrm>
              <a:off x="624" y="2784"/>
              <a:ext cx="5136" cy="109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第三招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机关算尽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”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：卖而不卖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——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买酒喝酒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——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饶酒夺酒</a:t>
              </a:r>
              <a:r>
                <a:rPr lang="en-US" altLang="zh-CN" sz="3600" b="1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——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巧下蒙汗药（欲擒故纵）</a:t>
              </a:r>
            </a:p>
          </p:txBody>
        </p:sp>
      </p:grpSp>
      <p:pic>
        <p:nvPicPr>
          <p:cNvPr id="21509" name="Picture 8" descr="hhh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8200" y="0"/>
            <a:ext cx="4495800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2531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22</a:t>
            </a:fld>
            <a:endParaRPr lang="en-US" altLang="zh-CN" sz="1400"/>
          </a:p>
        </p:txBody>
      </p:sp>
      <p:grpSp>
        <p:nvGrpSpPr>
          <p:cNvPr id="99330" name="Group 2"/>
          <p:cNvGrpSpPr/>
          <p:nvPr/>
        </p:nvGrpSpPr>
        <p:grpSpPr>
          <a:xfrm>
            <a:off x="1066800" y="3733800"/>
            <a:ext cx="7391400" cy="2178050"/>
            <a:chOff x="624" y="1200"/>
            <a:chExt cx="4656" cy="1372"/>
          </a:xfrm>
        </p:grpSpPr>
        <p:sp>
          <p:nvSpPr>
            <p:cNvPr id="22534" name="Text Box 3"/>
            <p:cNvSpPr txBox="1"/>
            <p:nvPr/>
          </p:nvSpPr>
          <p:spPr>
            <a:xfrm>
              <a:off x="624" y="1200"/>
              <a:ext cx="528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54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</a:p>
          </p:txBody>
        </p:sp>
        <p:sp>
          <p:nvSpPr>
            <p:cNvPr id="22535" name="Text Box 4"/>
            <p:cNvSpPr txBox="1"/>
            <p:nvPr/>
          </p:nvSpPr>
          <p:spPr>
            <a:xfrm>
              <a:off x="912" y="1248"/>
              <a:ext cx="4368" cy="132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    </a:t>
              </a:r>
              <a:r>
                <a:rPr lang="zh-CN" altLang="en-US" sz="4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杨志最终失陷生辰纲从而贻误终身，是否在他身上确实无智可言呢？</a:t>
              </a:r>
            </a:p>
          </p:txBody>
        </p:sp>
      </p:grpSp>
      <p:pic>
        <p:nvPicPr>
          <p:cNvPr id="22533" name="Picture 5" descr="uuu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057400" y="0"/>
            <a:ext cx="54864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93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3555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23</a:t>
            </a:fld>
            <a:endParaRPr lang="en-US" altLang="zh-CN" sz="1400"/>
          </a:p>
        </p:txBody>
      </p:sp>
      <p:sp>
        <p:nvSpPr>
          <p:cNvPr id="23556" name="Text Box 2"/>
          <p:cNvSpPr txBox="1"/>
          <p:nvPr/>
        </p:nvSpPr>
        <p:spPr>
          <a:xfrm>
            <a:off x="1143000" y="2133600"/>
            <a:ext cx="601980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endParaRPr lang="zh-CN" altLang="zh-CN" sz="24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100355" name="Group 3"/>
          <p:cNvGrpSpPr/>
          <p:nvPr/>
        </p:nvGrpSpPr>
        <p:grpSpPr>
          <a:xfrm>
            <a:off x="762000" y="381000"/>
            <a:ext cx="8382000" cy="5441950"/>
            <a:chOff x="480" y="240"/>
            <a:chExt cx="5280" cy="3428"/>
          </a:xfrm>
        </p:grpSpPr>
        <p:sp>
          <p:nvSpPr>
            <p:cNvPr id="23558" name="Text Box 4"/>
            <p:cNvSpPr txBox="1"/>
            <p:nvPr/>
          </p:nvSpPr>
          <p:spPr>
            <a:xfrm>
              <a:off x="480" y="240"/>
              <a:ext cx="4128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40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理出“智送”之“智举</a:t>
              </a:r>
              <a:r>
                <a:rPr lang="zh-CN" altLang="en-US" sz="2400" dirty="0">
                  <a:solidFill>
                    <a:srgbClr val="FF3300"/>
                  </a:solidFill>
                  <a:latin typeface="Times New Roman" panose="02020603050405020304" pitchFamily="18" charset="0"/>
                  <a:ea typeface="隶书" panose="02010509060101010101" pitchFamily="49" charset="-122"/>
                </a:rPr>
                <a:t>”</a:t>
              </a:r>
            </a:p>
          </p:txBody>
        </p:sp>
        <p:sp>
          <p:nvSpPr>
            <p:cNvPr id="23559" name="Text Box 5"/>
            <p:cNvSpPr txBox="1"/>
            <p:nvPr/>
          </p:nvSpPr>
          <p:spPr>
            <a:xfrm>
              <a:off x="624" y="576"/>
              <a:ext cx="5136" cy="12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黑体" panose="02010609060101010101" pitchFamily="2" charset="-122"/>
                  <a:ea typeface="黑体" panose="02010609060101010101" pitchFamily="2" charset="-122"/>
                </a:rPr>
                <a:t>智</a:t>
              </a:r>
              <a:r>
                <a:rPr lang="en-US" altLang="zh-CN" sz="3600" b="1">
                  <a:latin typeface="黑体" panose="02010609060101010101" pitchFamily="2" charset="-122"/>
                  <a:ea typeface="黑体" panose="02010609060101010101" pitchFamily="2" charset="-122"/>
                </a:rPr>
                <a:t>1</a:t>
              </a: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起止时辰的变更，出城后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五七日的安排；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五七日后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”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的安排。</a:t>
              </a:r>
            </a:p>
            <a:p>
              <a:pPr lvl="0" eaLnBrk="1" hangingPunct="1">
                <a:spcBef>
                  <a:spcPct val="50000"/>
                </a:spcBef>
              </a:pPr>
              <a:endParaRPr lang="en-US" altLang="zh-CN" sz="3600" b="1">
                <a:solidFill>
                  <a:srgbClr val="0000FF"/>
                </a:solidFill>
                <a:latin typeface="方正隶二简体" pitchFamily="2" charset="-122"/>
                <a:ea typeface="方正隶二简体" pitchFamily="2" charset="-122"/>
              </a:endParaRPr>
            </a:p>
          </p:txBody>
        </p:sp>
        <p:sp>
          <p:nvSpPr>
            <p:cNvPr id="23560" name="Text Box 6"/>
            <p:cNvSpPr txBox="1"/>
            <p:nvPr/>
          </p:nvSpPr>
          <p:spPr>
            <a:xfrm>
              <a:off x="624" y="1872"/>
              <a:ext cx="49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智</a:t>
              </a:r>
              <a:r>
                <a:rPr lang="en-US" altLang="zh-CN" sz="3600" b="1">
                  <a:latin typeface="方正隶二简体" pitchFamily="2" charset="-122"/>
                  <a:ea typeface="方正隶二简体" pitchFamily="2" charset="-122"/>
                </a:rPr>
                <a:t>3</a:t>
              </a: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斥责两虞侯的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慢慢地挨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”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。</a:t>
              </a:r>
            </a:p>
          </p:txBody>
        </p:sp>
        <p:sp>
          <p:nvSpPr>
            <p:cNvPr id="23561" name="Text Box 7"/>
            <p:cNvSpPr txBox="1"/>
            <p:nvPr/>
          </p:nvSpPr>
          <p:spPr>
            <a:xfrm>
              <a:off x="624" y="2256"/>
              <a:ext cx="49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智</a:t>
              </a:r>
              <a:r>
                <a:rPr lang="en-US" altLang="zh-CN" sz="3600" b="1">
                  <a:latin typeface="方正隶二简体" pitchFamily="2" charset="-122"/>
                  <a:ea typeface="方正隶二简体" pitchFamily="2" charset="-122"/>
                </a:rPr>
                <a:t>4</a:t>
              </a: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坚持赶路，不异得罪老都管。</a:t>
              </a:r>
            </a:p>
          </p:txBody>
        </p:sp>
        <p:sp>
          <p:nvSpPr>
            <p:cNvPr id="23562" name="Text Box 8"/>
            <p:cNvSpPr txBox="1"/>
            <p:nvPr/>
          </p:nvSpPr>
          <p:spPr>
            <a:xfrm>
              <a:off x="624" y="2592"/>
              <a:ext cx="4944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智</a:t>
              </a:r>
              <a:r>
                <a:rPr lang="en-US" altLang="zh-CN" sz="3600" b="1">
                  <a:latin typeface="方正隶二简体" pitchFamily="2" charset="-122"/>
                  <a:ea typeface="方正隶二简体" pitchFamily="2" charset="-122"/>
                </a:rPr>
                <a:t>5</a:t>
              </a: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审察</a:t>
              </a:r>
              <a:r>
                <a:rPr lang="en-US" altLang="zh-CN" sz="3600" b="1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7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个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“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贩枣客商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方正隶二简体" pitchFamily="2" charset="-122"/>
                </a:rPr>
                <a:t>”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，以攻为守</a:t>
              </a:r>
              <a:r>
                <a:rPr lang="en-US" altLang="zh-CN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,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连发三问。</a:t>
              </a:r>
            </a:p>
          </p:txBody>
        </p:sp>
        <p:sp>
          <p:nvSpPr>
            <p:cNvPr id="23563" name="Text Box 9"/>
            <p:cNvSpPr txBox="1"/>
            <p:nvPr/>
          </p:nvSpPr>
          <p:spPr>
            <a:xfrm>
              <a:off x="672" y="3264"/>
              <a:ext cx="4944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智</a:t>
              </a:r>
              <a:r>
                <a:rPr lang="en-US" altLang="zh-CN" sz="3600" b="1">
                  <a:latin typeface="方正隶二简体" pitchFamily="2" charset="-122"/>
                  <a:ea typeface="方正隶二简体" pitchFamily="2" charset="-122"/>
                </a:rPr>
                <a:t>6</a:t>
              </a:r>
              <a:r>
                <a:rPr lang="zh-CN" altLang="en-US" sz="3600" b="1" dirty="0">
                  <a:latin typeface="方正隶二简体" pitchFamily="2" charset="-122"/>
                  <a:ea typeface="方正隶二简体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方正隶二简体" pitchFamily="2" charset="-122"/>
                  <a:ea typeface="方正隶二简体" pitchFamily="2" charset="-122"/>
                </a:rPr>
                <a:t>对卖酒汉子的高度警惕。</a:t>
              </a:r>
            </a:p>
          </p:txBody>
        </p:sp>
        <p:sp>
          <p:nvSpPr>
            <p:cNvPr id="23564" name="Text Box 10"/>
            <p:cNvSpPr txBox="1"/>
            <p:nvPr/>
          </p:nvSpPr>
          <p:spPr>
            <a:xfrm>
              <a:off x="624" y="1440"/>
              <a:ext cx="4272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智</a:t>
              </a:r>
              <a:r>
                <a:rPr lang="en-US" altLang="zh-CN" sz="3600" b="1">
                  <a:latin typeface="Times New Roman" panose="02020603050405020304" pitchFamily="18" charset="0"/>
                  <a:ea typeface="宋体" panose="02010600030101010101" pitchFamily="2" charset="-122"/>
                </a:rPr>
                <a:t>2</a:t>
              </a:r>
              <a:r>
                <a:rPr lang="zh-CN" altLang="en-US" sz="36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：</a:t>
              </a:r>
              <a:r>
                <a:rPr lang="zh-CN" altLang="en-US" sz="36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逼迫要行，不敢大意</a:t>
              </a:r>
            </a:p>
          </p:txBody>
        </p:sp>
      </p:grp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457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24</a:t>
            </a:fld>
            <a:endParaRPr lang="en-US" altLang="zh-CN" sz="1400"/>
          </a:p>
        </p:txBody>
      </p:sp>
      <p:grpSp>
        <p:nvGrpSpPr>
          <p:cNvPr id="101378" name="Group 2"/>
          <p:cNvGrpSpPr/>
          <p:nvPr/>
        </p:nvGrpSpPr>
        <p:grpSpPr>
          <a:xfrm>
            <a:off x="838200" y="3429000"/>
            <a:ext cx="7620000" cy="3140075"/>
            <a:chOff x="720" y="1344"/>
            <a:chExt cx="4800" cy="1978"/>
          </a:xfrm>
        </p:grpSpPr>
        <p:sp>
          <p:nvSpPr>
            <p:cNvPr id="24582" name="Text Box 3"/>
            <p:cNvSpPr txBox="1"/>
            <p:nvPr/>
          </p:nvSpPr>
          <p:spPr>
            <a:xfrm>
              <a:off x="720" y="1344"/>
              <a:ext cx="720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4400">
                  <a:solidFill>
                    <a:srgbClr val="FF3300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3</a:t>
              </a:r>
            </a:p>
          </p:txBody>
        </p:sp>
        <p:sp>
          <p:nvSpPr>
            <p:cNvPr id="24583" name="Text Box 4"/>
            <p:cNvSpPr txBox="1"/>
            <p:nvPr/>
          </p:nvSpPr>
          <p:spPr>
            <a:xfrm>
              <a:off x="864" y="1344"/>
              <a:ext cx="4656" cy="197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2400">
                  <a:latin typeface="Times New Roman" panose="02020603050405020304" pitchFamily="18" charset="0"/>
                  <a:ea typeface="宋体" panose="02010600030101010101" pitchFamily="2" charset="-122"/>
                </a:rPr>
                <a:t>      </a:t>
              </a:r>
              <a:r>
                <a:rPr lang="zh-CN" altLang="en-US" sz="40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</a:rPr>
                <a:t>为什么如此一个精明，谨慎多智的杨志来押送生辰纲，仍不免失败的命运？杨志到现在仍不明白，请同学们替他总结一下失败的原因是什么？</a:t>
              </a:r>
            </a:p>
          </p:txBody>
        </p:sp>
      </p:grpSp>
      <p:pic>
        <p:nvPicPr>
          <p:cNvPr id="24581" name="Picture 5" descr="hhh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05000" y="0"/>
            <a:ext cx="5562600" cy="3505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13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5603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25</a:t>
            </a:fld>
            <a:endParaRPr lang="en-US" altLang="zh-CN" sz="1400"/>
          </a:p>
        </p:txBody>
      </p:sp>
      <p:sp>
        <p:nvSpPr>
          <p:cNvPr id="25604" name="Text Box 2"/>
          <p:cNvSpPr txBox="1"/>
          <p:nvPr/>
        </p:nvSpPr>
        <p:spPr>
          <a:xfrm>
            <a:off x="1447800" y="1905000"/>
            <a:ext cx="7178675" cy="34417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20000"/>
              </a:spcBef>
            </a:pPr>
            <a:r>
              <a:rPr lang="en-US" altLang="zh-CN" sz="4400">
                <a:solidFill>
                  <a:srgbClr val="CC0000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    </a:t>
            </a:r>
            <a:r>
              <a:rPr lang="zh-CN" altLang="en-US" sz="4400" dirty="0">
                <a:solidFill>
                  <a:srgbClr val="0000FF"/>
                </a:solidFill>
                <a:latin typeface="Times New Roman" panose="02020603050405020304" pitchFamily="18" charset="0"/>
                <a:ea typeface="华文行楷" panose="02010800040101010101" pitchFamily="2" charset="-122"/>
              </a:rPr>
              <a:t>杨志内部分化，晁盖却内部团结一心。老督管斥责杨志的一番话，顺应了军汉、虞候的心愿，而使杨志最终妥协。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6627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26</a:t>
            </a:fld>
            <a:endParaRPr lang="en-US" altLang="zh-CN" sz="1400"/>
          </a:p>
        </p:txBody>
      </p:sp>
      <p:sp>
        <p:nvSpPr>
          <p:cNvPr id="103426" name="Text Box 2"/>
          <p:cNvSpPr txBox="1"/>
          <p:nvPr/>
        </p:nvSpPr>
        <p:spPr>
          <a:xfrm>
            <a:off x="3124200" y="457200"/>
            <a:ext cx="3962400" cy="823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8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失败的原因</a:t>
            </a:r>
          </a:p>
        </p:txBody>
      </p:sp>
      <p:sp>
        <p:nvSpPr>
          <p:cNvPr id="103427" name="Text Box 3"/>
          <p:cNvSpPr txBox="1"/>
          <p:nvPr/>
        </p:nvSpPr>
        <p:spPr>
          <a:xfrm>
            <a:off x="1676400" y="3429000"/>
            <a:ext cx="1006475" cy="19050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5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败因</a:t>
            </a:r>
          </a:p>
        </p:txBody>
      </p:sp>
      <p:sp>
        <p:nvSpPr>
          <p:cNvPr id="103428" name="AutoShape 4"/>
          <p:cNvSpPr/>
          <p:nvPr/>
        </p:nvSpPr>
        <p:spPr>
          <a:xfrm>
            <a:off x="2743200" y="2743200"/>
            <a:ext cx="228600" cy="2895600"/>
          </a:xfrm>
          <a:prstGeom prst="leftBrace">
            <a:avLst>
              <a:gd name="adj1" fmla="val 105555"/>
              <a:gd name="adj2" fmla="val 50000"/>
            </a:avLst>
          </a:prstGeom>
          <a:noFill/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eaLnBrk="1" hangingPunct="1">
              <a:spcBef>
                <a:spcPct val="20000"/>
              </a:spcBef>
            </a:pPr>
            <a:endParaRPr lang="zh-CN" altLang="zh-CN" sz="24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429" name="Text Box 5"/>
          <p:cNvSpPr txBox="1"/>
          <p:nvPr/>
        </p:nvSpPr>
        <p:spPr>
          <a:xfrm>
            <a:off x="3124200" y="2438400"/>
            <a:ext cx="1676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内因</a:t>
            </a:r>
          </a:p>
        </p:txBody>
      </p:sp>
      <p:sp>
        <p:nvSpPr>
          <p:cNvPr id="103430" name="Text Box 6"/>
          <p:cNvSpPr txBox="1"/>
          <p:nvPr/>
        </p:nvSpPr>
        <p:spPr>
          <a:xfrm>
            <a:off x="3200400" y="5029200"/>
            <a:ext cx="15240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4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外因</a:t>
            </a:r>
          </a:p>
        </p:txBody>
      </p:sp>
      <p:sp>
        <p:nvSpPr>
          <p:cNvPr id="103431" name="Text Box 7"/>
          <p:cNvSpPr txBox="1"/>
          <p:nvPr/>
        </p:nvSpPr>
        <p:spPr>
          <a:xfrm>
            <a:off x="4953000" y="1905000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急功近利</a:t>
            </a:r>
          </a:p>
        </p:txBody>
      </p:sp>
      <p:sp>
        <p:nvSpPr>
          <p:cNvPr id="103432" name="Text Box 8"/>
          <p:cNvSpPr txBox="1"/>
          <p:nvPr/>
        </p:nvSpPr>
        <p:spPr>
          <a:xfrm>
            <a:off x="5257800" y="2667000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欠理智</a:t>
            </a:r>
          </a:p>
        </p:txBody>
      </p:sp>
      <p:sp>
        <p:nvSpPr>
          <p:cNvPr id="103433" name="Text Box 9"/>
          <p:cNvSpPr txBox="1"/>
          <p:nvPr/>
        </p:nvSpPr>
        <p:spPr>
          <a:xfrm>
            <a:off x="5334000" y="3429000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人不和</a:t>
            </a:r>
          </a:p>
        </p:txBody>
      </p:sp>
      <p:sp>
        <p:nvSpPr>
          <p:cNvPr id="103434" name="Text Box 10"/>
          <p:cNvSpPr txBox="1"/>
          <p:nvPr/>
        </p:nvSpPr>
        <p:spPr>
          <a:xfrm>
            <a:off x="5105400" y="4495800"/>
            <a:ext cx="2286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天外有天</a:t>
            </a:r>
          </a:p>
        </p:txBody>
      </p:sp>
      <p:sp>
        <p:nvSpPr>
          <p:cNvPr id="103435" name="Text Box 11"/>
          <p:cNvSpPr txBox="1"/>
          <p:nvPr/>
        </p:nvSpPr>
        <p:spPr>
          <a:xfrm>
            <a:off x="5257800" y="5410200"/>
            <a:ext cx="24384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latin typeface="Times New Roman" panose="02020603050405020304" pitchFamily="18" charset="0"/>
                <a:ea typeface="隶书" panose="02010509060101010101" pitchFamily="49" charset="-122"/>
              </a:rPr>
              <a:t>人外有人</a:t>
            </a:r>
          </a:p>
        </p:txBody>
      </p:sp>
      <p:sp>
        <p:nvSpPr>
          <p:cNvPr id="103436" name="AutoShape 12"/>
          <p:cNvSpPr/>
          <p:nvPr/>
        </p:nvSpPr>
        <p:spPr>
          <a:xfrm>
            <a:off x="4724400" y="2286000"/>
            <a:ext cx="152400" cy="1676400"/>
          </a:xfrm>
          <a:prstGeom prst="leftBrace">
            <a:avLst>
              <a:gd name="adj1" fmla="val 91666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3437" name="AutoShape 13"/>
          <p:cNvSpPr/>
          <p:nvPr/>
        </p:nvSpPr>
        <p:spPr>
          <a:xfrm>
            <a:off x="4724400" y="4724400"/>
            <a:ext cx="152400" cy="1371600"/>
          </a:xfrm>
          <a:prstGeom prst="leftBrace">
            <a:avLst>
              <a:gd name="adj1" fmla="val 75000"/>
              <a:gd name="adj2" fmla="val 50000"/>
            </a:avLst>
          </a:prstGeom>
          <a:noFill/>
          <a:ln w="381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3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34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34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4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3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034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1034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500"/>
                                        <p:tgtEl>
                                          <p:spTgt spid="1034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34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034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034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426" grpId="0"/>
      <p:bldP spid="103427" grpId="0"/>
      <p:bldP spid="103428" grpId="0" animBg="1"/>
      <p:bldP spid="103429" grpId="0"/>
      <p:bldP spid="103430" grpId="0"/>
      <p:bldP spid="103431" grpId="0"/>
      <p:bldP spid="103432" grpId="0"/>
      <p:bldP spid="103433" grpId="0"/>
      <p:bldP spid="103434" grpId="0"/>
      <p:bldP spid="103435" grpId="0"/>
      <p:bldP spid="103436" grpId="0" animBg="1"/>
      <p:bldP spid="10343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日期占位符 1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27651" name="灯片编号占位符 3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27</a:t>
            </a:fld>
            <a:endParaRPr lang="en-US" altLang="zh-CN" sz="1400"/>
          </a:p>
        </p:txBody>
      </p:sp>
      <p:sp>
        <p:nvSpPr>
          <p:cNvPr id="104450" name="Text Box 2"/>
          <p:cNvSpPr txBox="1">
            <a:spLocks noChangeArrowheads="1"/>
          </p:cNvSpPr>
          <p:nvPr/>
        </p:nvSpPr>
        <p:spPr bwMode="auto">
          <a:xfrm>
            <a:off x="533400" y="1066800"/>
            <a:ext cx="312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一个主角</a:t>
            </a:r>
          </a:p>
        </p:txBody>
      </p:sp>
      <p:sp>
        <p:nvSpPr>
          <p:cNvPr id="104451" name="Text Box 3"/>
          <p:cNvSpPr txBox="1">
            <a:spLocks noChangeArrowheads="1"/>
          </p:cNvSpPr>
          <p:nvPr/>
        </p:nvSpPr>
        <p:spPr bwMode="auto">
          <a:xfrm>
            <a:off x="4572000" y="1066800"/>
            <a:ext cx="31242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两条线索</a:t>
            </a:r>
          </a:p>
        </p:txBody>
      </p:sp>
      <p:sp>
        <p:nvSpPr>
          <p:cNvPr id="104452" name="Text Box 4"/>
          <p:cNvSpPr txBox="1">
            <a:spLocks noChangeArrowheads="1"/>
          </p:cNvSpPr>
          <p:nvPr/>
        </p:nvSpPr>
        <p:spPr bwMode="auto">
          <a:xfrm>
            <a:off x="457200" y="1752600"/>
            <a:ext cx="16764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 </a:t>
            </a:r>
            <a:r>
              <a:rPr kumimoji="1" lang="zh-CN" altLang="en-US" sz="44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杨志：</a:t>
            </a:r>
          </a:p>
        </p:txBody>
      </p:sp>
      <p:sp>
        <p:nvSpPr>
          <p:cNvPr id="104453" name="Text Box 5"/>
          <p:cNvSpPr txBox="1">
            <a:spLocks noChangeArrowheads="1"/>
          </p:cNvSpPr>
          <p:nvPr/>
        </p:nvSpPr>
        <p:spPr bwMode="auto">
          <a:xfrm>
            <a:off x="1447800" y="19812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机警善变</a:t>
            </a:r>
          </a:p>
        </p:txBody>
      </p:sp>
      <p:sp>
        <p:nvSpPr>
          <p:cNvPr id="104454" name="Text Box 6"/>
          <p:cNvSpPr txBox="1">
            <a:spLocks noChangeArrowheads="1"/>
          </p:cNvSpPr>
          <p:nvPr/>
        </p:nvSpPr>
        <p:spPr bwMode="auto">
          <a:xfrm>
            <a:off x="1447800" y="26670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谨慎从事</a:t>
            </a:r>
          </a:p>
        </p:txBody>
      </p:sp>
      <p:sp>
        <p:nvSpPr>
          <p:cNvPr id="104455" name="Text Box 7"/>
          <p:cNvSpPr txBox="1">
            <a:spLocks noChangeArrowheads="1"/>
          </p:cNvSpPr>
          <p:nvPr/>
        </p:nvSpPr>
        <p:spPr bwMode="auto">
          <a:xfrm>
            <a:off x="1447800" y="32766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忠于职守</a:t>
            </a:r>
          </a:p>
        </p:txBody>
      </p:sp>
      <p:sp>
        <p:nvSpPr>
          <p:cNvPr id="104456" name="Text Box 8"/>
          <p:cNvSpPr txBox="1">
            <a:spLocks noChangeArrowheads="1"/>
          </p:cNvSpPr>
          <p:nvPr/>
        </p:nvSpPr>
        <p:spPr bwMode="auto">
          <a:xfrm>
            <a:off x="1447800" y="39624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官欲甚强</a:t>
            </a:r>
          </a:p>
        </p:txBody>
      </p:sp>
      <p:sp>
        <p:nvSpPr>
          <p:cNvPr id="104457" name="Text Box 9"/>
          <p:cNvSpPr txBox="1">
            <a:spLocks noChangeArrowheads="1"/>
          </p:cNvSpPr>
          <p:nvPr/>
        </p:nvSpPr>
        <p:spPr bwMode="auto">
          <a:xfrm>
            <a:off x="1447800" y="4724400"/>
            <a:ext cx="25146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刚愎自用</a:t>
            </a:r>
          </a:p>
        </p:txBody>
      </p:sp>
      <p:sp>
        <p:nvSpPr>
          <p:cNvPr id="104458" name="Text Box 10"/>
          <p:cNvSpPr txBox="1">
            <a:spLocks noChangeArrowheads="1"/>
          </p:cNvSpPr>
          <p:nvPr/>
        </p:nvSpPr>
        <p:spPr bwMode="auto">
          <a:xfrm>
            <a:off x="4114800" y="17526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智送</a:t>
            </a:r>
          </a:p>
        </p:txBody>
      </p:sp>
      <p:sp>
        <p:nvSpPr>
          <p:cNvPr id="104459" name="Line 11"/>
          <p:cNvSpPr/>
          <p:nvPr/>
        </p:nvSpPr>
        <p:spPr>
          <a:xfrm>
            <a:off x="5334000" y="1981200"/>
            <a:ext cx="1676400" cy="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4460" name="Text Box 12"/>
          <p:cNvSpPr txBox="1">
            <a:spLocks noChangeArrowheads="1"/>
          </p:cNvSpPr>
          <p:nvPr/>
        </p:nvSpPr>
        <p:spPr bwMode="auto">
          <a:xfrm>
            <a:off x="7086600" y="16764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6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智取</a:t>
            </a:r>
          </a:p>
        </p:txBody>
      </p:sp>
      <p:sp>
        <p:nvSpPr>
          <p:cNvPr id="104461" name="Text Box 13"/>
          <p:cNvSpPr txBox="1">
            <a:spLocks noChangeArrowheads="1"/>
          </p:cNvSpPr>
          <p:nvPr/>
        </p:nvSpPr>
        <p:spPr bwMode="auto">
          <a:xfrm>
            <a:off x="5638800" y="1905000"/>
            <a:ext cx="1295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0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行楷" panose="02010800040101010101" pitchFamily="2" charset="-122"/>
                <a:cs typeface="+mn-cs"/>
              </a:rPr>
              <a:t>衬托</a:t>
            </a:r>
          </a:p>
        </p:txBody>
      </p:sp>
      <p:sp>
        <p:nvSpPr>
          <p:cNvPr id="104462" name="Text Box 14"/>
          <p:cNvSpPr txBox="1">
            <a:spLocks noChangeArrowheads="1"/>
          </p:cNvSpPr>
          <p:nvPr/>
        </p:nvSpPr>
        <p:spPr bwMode="auto">
          <a:xfrm>
            <a:off x="3733800" y="23622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华文行楷" panose="02010800040101010101" pitchFamily="2" charset="-122"/>
                <a:ea typeface="华文行楷" panose="02010800040101010101" pitchFamily="2" charset="-122"/>
                <a:cs typeface="+mn-cs"/>
              </a:rPr>
              <a:t>：起止时辰变更</a:t>
            </a:r>
          </a:p>
        </p:txBody>
      </p:sp>
      <p:sp>
        <p:nvSpPr>
          <p:cNvPr id="104463" name="Text Box 15"/>
          <p:cNvSpPr txBox="1">
            <a:spLocks noChangeArrowheads="1"/>
          </p:cNvSpPr>
          <p:nvPr/>
        </p:nvSpPr>
        <p:spPr bwMode="auto">
          <a:xfrm>
            <a:off x="3810000" y="28956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：逼赶催行</a:t>
            </a:r>
          </a:p>
        </p:txBody>
      </p:sp>
      <p:sp>
        <p:nvSpPr>
          <p:cNvPr id="104464" name="Text Box 16"/>
          <p:cNvSpPr txBox="1">
            <a:spLocks noChangeArrowheads="1"/>
          </p:cNvSpPr>
          <p:nvPr/>
        </p:nvSpPr>
        <p:spPr bwMode="auto">
          <a:xfrm>
            <a:off x="3810000" y="34290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：斥虞侯</a:t>
            </a:r>
          </a:p>
        </p:txBody>
      </p:sp>
      <p:sp>
        <p:nvSpPr>
          <p:cNvPr id="104465" name="Text Box 17"/>
          <p:cNvSpPr txBox="1">
            <a:spLocks noChangeArrowheads="1"/>
          </p:cNvSpPr>
          <p:nvPr/>
        </p:nvSpPr>
        <p:spPr bwMode="auto">
          <a:xfrm>
            <a:off x="3810000" y="38862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4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：顶都管</a:t>
            </a:r>
          </a:p>
        </p:txBody>
      </p:sp>
      <p:sp>
        <p:nvSpPr>
          <p:cNvPr id="104466" name="Text Box 18"/>
          <p:cNvSpPr txBox="1">
            <a:spLocks noChangeArrowheads="1"/>
          </p:cNvSpPr>
          <p:nvPr/>
        </p:nvSpPr>
        <p:spPr bwMode="auto">
          <a:xfrm>
            <a:off x="3810000" y="43434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5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：三问枣客</a:t>
            </a:r>
          </a:p>
        </p:txBody>
      </p:sp>
      <p:sp>
        <p:nvSpPr>
          <p:cNvPr id="104467" name="Text Box 19"/>
          <p:cNvSpPr txBox="1">
            <a:spLocks noChangeArrowheads="1"/>
          </p:cNvSpPr>
          <p:nvPr/>
        </p:nvSpPr>
        <p:spPr bwMode="auto">
          <a:xfrm>
            <a:off x="3810000" y="4876800"/>
            <a:ext cx="37338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智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6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：警惕卖酒者</a:t>
            </a:r>
          </a:p>
        </p:txBody>
      </p:sp>
      <p:sp>
        <p:nvSpPr>
          <p:cNvPr id="104468" name="Text Box 20"/>
          <p:cNvSpPr txBox="1">
            <a:spLocks noChangeArrowheads="1"/>
          </p:cNvSpPr>
          <p:nvPr/>
        </p:nvSpPr>
        <p:spPr bwMode="auto">
          <a:xfrm>
            <a:off x="3581400" y="5562600"/>
            <a:ext cx="37338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黄泥冈</a:t>
            </a:r>
          </a:p>
        </p:txBody>
      </p:sp>
      <p:sp>
        <p:nvSpPr>
          <p:cNvPr id="104469" name="Text Box 21"/>
          <p:cNvSpPr txBox="1">
            <a:spLocks noChangeArrowheads="1"/>
          </p:cNvSpPr>
          <p:nvPr/>
        </p:nvSpPr>
        <p:spPr bwMode="auto">
          <a:xfrm>
            <a:off x="6858000" y="304800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招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1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：乔装</a:t>
            </a:r>
          </a:p>
        </p:txBody>
      </p:sp>
      <p:sp>
        <p:nvSpPr>
          <p:cNvPr id="104470" name="Text Box 22"/>
          <p:cNvSpPr txBox="1">
            <a:spLocks noChangeArrowheads="1"/>
          </p:cNvSpPr>
          <p:nvPr/>
        </p:nvSpPr>
        <p:spPr bwMode="auto">
          <a:xfrm>
            <a:off x="6858000" y="3810000"/>
            <a:ext cx="22860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招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2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：诱饵</a:t>
            </a:r>
          </a:p>
        </p:txBody>
      </p:sp>
      <p:sp>
        <p:nvSpPr>
          <p:cNvPr id="104471" name="Text Box 23"/>
          <p:cNvSpPr txBox="1">
            <a:spLocks noChangeArrowheads="1"/>
          </p:cNvSpPr>
          <p:nvPr/>
        </p:nvSpPr>
        <p:spPr bwMode="auto">
          <a:xfrm>
            <a:off x="6781800" y="4495800"/>
            <a:ext cx="28194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招</a:t>
            </a:r>
            <a:r>
              <a:rPr kumimoji="1" lang="en-US" altLang="zh-CN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3</a:t>
            </a:r>
            <a:r>
              <a:rPr kumimoji="1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华文新魏" panose="02010800040101010101" pitchFamily="2" charset="-122"/>
                <a:cs typeface="+mn-cs"/>
              </a:rPr>
              <a:t>：巧卖酒</a:t>
            </a:r>
          </a:p>
        </p:txBody>
      </p:sp>
      <p:sp>
        <p:nvSpPr>
          <p:cNvPr id="104472" name="Text Box 24"/>
          <p:cNvSpPr txBox="1">
            <a:spLocks noChangeArrowheads="1"/>
          </p:cNvSpPr>
          <p:nvPr/>
        </p:nvSpPr>
        <p:spPr bwMode="auto">
          <a:xfrm>
            <a:off x="2438400" y="0"/>
            <a:ext cx="45720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0" i="0" u="sng" strike="noStrike" kern="1200" cap="none" spc="0" normalizeH="0" baseline="0" noProof="0" smtClean="0">
                <a:ln>
                  <a:noFill/>
                </a:ln>
                <a:solidFill>
                  <a:srgbClr val="FF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Times New Roman" panose="02020603050405020304" pitchFamily="18" charset="0"/>
                <a:ea typeface="隶书" panose="02010509060101010101" pitchFamily="49" charset="-122"/>
                <a:cs typeface="+mn-cs"/>
              </a:rPr>
              <a:t>智取生辰纲</a:t>
            </a:r>
          </a:p>
        </p:txBody>
      </p:sp>
    </p:spTree>
  </p:cSld>
  <p:clrMapOvr>
    <a:masterClrMapping/>
  </p:clrMapOvr>
  <p:transition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10447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44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" fill="hold"/>
                                        <p:tgtEl>
                                          <p:spTgt spid="10445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44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" fill="hold"/>
                                        <p:tgtEl>
                                          <p:spTgt spid="10445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44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44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44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44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" fill="hold"/>
                                        <p:tgtEl>
                                          <p:spTgt spid="10445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" fill="hold"/>
                                        <p:tgtEl>
                                          <p:spTgt spid="10446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" fill="hold"/>
                                        <p:tgtEl>
                                          <p:spTgt spid="10445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" fill="hold"/>
                                        <p:tgtEl>
                                          <p:spTgt spid="10446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" fill="hold"/>
                                        <p:tgtEl>
                                          <p:spTgt spid="10446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" fill="hold"/>
                                        <p:tgtEl>
                                          <p:spTgt spid="10446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" fill="hold"/>
                                        <p:tgtEl>
                                          <p:spTgt spid="10446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" fill="hold"/>
                                        <p:tgtEl>
                                          <p:spTgt spid="10446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1" fill="hold"/>
                                        <p:tgtEl>
                                          <p:spTgt spid="10446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" fill="hold"/>
                                        <p:tgtEl>
                                          <p:spTgt spid="10446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" fill="hold"/>
                                        <p:tgtEl>
                                          <p:spTgt spid="10446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" fill="hold"/>
                                        <p:tgtEl>
                                          <p:spTgt spid="10446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1" fill="hold"/>
                                        <p:tgtEl>
                                          <p:spTgt spid="10447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3" dur="1" fill="hold"/>
                                        <p:tgtEl>
                                          <p:spTgt spid="10447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450" grpId="0" build="p"/>
      <p:bldP spid="104451" grpId="0"/>
      <p:bldP spid="104452" grpId="0" build="p"/>
      <p:bldP spid="104453" grpId="0"/>
      <p:bldP spid="104454" grpId="0" build="p"/>
      <p:bldP spid="104455" grpId="0" build="p"/>
      <p:bldP spid="104456" grpId="0" build="p"/>
      <p:bldP spid="104457" grpId="0" build="p"/>
      <p:bldP spid="104458" grpId="0"/>
      <p:bldP spid="104460" grpId="0"/>
      <p:bldP spid="104461" grpId="0"/>
      <p:bldP spid="104462" grpId="0"/>
      <p:bldP spid="104463" grpId="0"/>
      <p:bldP spid="104464" grpId="0"/>
      <p:bldP spid="104465" grpId="0"/>
      <p:bldP spid="104466" grpId="0"/>
      <p:bldP spid="104467" grpId="0"/>
      <p:bldP spid="104468" grpId="0"/>
      <p:bldP spid="104469" grpId="0"/>
      <p:bldP spid="104470" grpId="0"/>
      <p:bldP spid="104471" grpId="0"/>
      <p:bldP spid="10447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755650" y="4424363"/>
            <a:ext cx="7993063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bIns="0" anchor="ctr">
            <a:spAutoFit/>
          </a:bodyPr>
          <a:lstStyle/>
          <a:p>
            <a:endParaRPr lang="zh-CN" altLang="zh-CN" sz="3200">
              <a:solidFill>
                <a:schemeClr val="hlink"/>
              </a:solidFill>
              <a:ea typeface="方正启体简体" pitchFamily="65" charset="-122"/>
            </a:endParaRP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23850" y="404813"/>
            <a:ext cx="88201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>
                <a:latin typeface="方正硬笔楷书简体" pitchFamily="65" charset="-122"/>
                <a:ea typeface="方正硬笔楷书简体" pitchFamily="65" charset="-122"/>
              </a:rPr>
              <a:t>拓展探究</a:t>
            </a: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1116013" y="1773238"/>
            <a:ext cx="6696075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3600" b="1">
                <a:solidFill>
                  <a:srgbClr val="0000FF"/>
                </a:solidFill>
              </a:rPr>
              <a:t>预测一下此后的情节发展</a:t>
            </a:r>
            <a:r>
              <a:rPr kumimoji="1" lang="en-US" altLang="zh-CN" sz="3600" b="1">
                <a:solidFill>
                  <a:srgbClr val="0000FF"/>
                </a:solidFill>
              </a:rPr>
              <a:t>……</a:t>
            </a:r>
          </a:p>
          <a:p>
            <a:r>
              <a:rPr kumimoji="1" lang="zh-CN" altLang="en-US" sz="3600" b="1">
                <a:solidFill>
                  <a:srgbClr val="0000FF"/>
                </a:solidFill>
              </a:rPr>
              <a:t>官府要追查此案，可以从什么地方入手？</a:t>
            </a:r>
          </a:p>
          <a:p>
            <a:r>
              <a:rPr kumimoji="1" lang="zh-CN" altLang="en-US" sz="3600" b="1">
                <a:solidFill>
                  <a:srgbClr val="0000FF"/>
                </a:solidFill>
              </a:rPr>
              <a:t>为什么当时不杀人灭口？</a:t>
            </a:r>
          </a:p>
          <a:p>
            <a:r>
              <a:rPr kumimoji="1" lang="zh-CN" altLang="en-US" sz="3600" b="1">
                <a:solidFill>
                  <a:srgbClr val="0000FF"/>
                </a:solidFill>
              </a:rPr>
              <a:t>想一想吴用的计策有没有漏洞？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智取生辰纲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04800"/>
            <a:ext cx="3852863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648200" y="381000"/>
            <a:ext cx="39624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ea typeface="隶书" pitchFamily="49" charset="-122"/>
              </a:rPr>
              <a:t>作业</a:t>
            </a:r>
          </a:p>
        </p:txBody>
      </p:sp>
      <p:sp>
        <p:nvSpPr>
          <p:cNvPr id="24580" name="Text Box 4"/>
          <p:cNvSpPr txBox="1">
            <a:spLocks noChangeArrowheads="1"/>
          </p:cNvSpPr>
          <p:nvPr/>
        </p:nvSpPr>
        <p:spPr bwMode="auto">
          <a:xfrm>
            <a:off x="4648200" y="1568450"/>
            <a:ext cx="3962400" cy="344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>
                <a:latin typeface="宋体" pitchFamily="2" charset="-122"/>
              </a:rPr>
              <a:t>    </a:t>
            </a:r>
            <a:r>
              <a:rPr lang="zh-CN" altLang="en-US" sz="4400">
                <a:latin typeface="宋体" pitchFamily="2" charset="-122"/>
              </a:rPr>
              <a:t>发挥你的想象，以 </a:t>
            </a:r>
            <a:r>
              <a:rPr lang="zh-CN" altLang="en-US" sz="4400"/>
              <a:t>“</a:t>
            </a:r>
            <a:r>
              <a:rPr lang="zh-CN" altLang="en-US" sz="4400">
                <a:latin typeface="宋体" pitchFamily="2" charset="-122"/>
              </a:rPr>
              <a:t>吴用智取生辰纲</a:t>
            </a:r>
            <a:r>
              <a:rPr lang="zh-CN" altLang="en-US" sz="4400"/>
              <a:t>”</a:t>
            </a:r>
            <a:r>
              <a:rPr lang="zh-CN" altLang="en-US" sz="4400">
                <a:latin typeface="宋体" pitchFamily="2" charset="-122"/>
              </a:rPr>
              <a:t>为根据，编写一个小故事。</a:t>
            </a:r>
          </a:p>
        </p:txBody>
      </p:sp>
    </p:spTree>
  </p:cSld>
  <p:clrMapOvr>
    <a:masterClrMapping/>
  </p:clrMapOvr>
  <p:transition spd="med"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7"/>
          <p:cNvSpPr txBox="1">
            <a:spLocks noGrp="1"/>
          </p:cNvSpPr>
          <p:nvPr>
            <p:ph type="dt" sz="half" idx="2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kumimoji="0" lang="zh-CN" altLang="en-US" dirty="0"/>
              <a:pPr eaLnBrk="1" hangingPunct="1"/>
              <a:t>2017/11/28</a:t>
            </a:fld>
            <a:endParaRPr kumimoji="0" lang="zh-CN" altLang="en-US" dirty="0"/>
          </a:p>
        </p:txBody>
      </p:sp>
      <p:sp>
        <p:nvSpPr>
          <p:cNvPr id="5123" name="Rectangle 9"/>
          <p:cNvSpPr txBox="1"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3</a:t>
            </a:fld>
            <a:endParaRPr lang="en-US" altLang="zh-CN" sz="1400"/>
          </a:p>
        </p:txBody>
      </p:sp>
      <p:sp>
        <p:nvSpPr>
          <p:cNvPr id="70659" name="Rectangle 3"/>
          <p:cNvSpPr>
            <a:spLocks noGrp="1" noChangeArrowheads="1"/>
          </p:cNvSpPr>
          <p:nvPr>
            <p:ph type="subTitle" sz="quarter" idx="1"/>
          </p:nvPr>
        </p:nvSpPr>
        <p:spPr/>
        <p:txBody>
          <a:bodyPr vert="horz" wrap="square" lIns="91440" tIns="45720" rIns="91440" bIns="45720" numCol="1" anchor="t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en-US" altLang="zh-CN" sz="3600" b="0" i="0" u="none" strike="noStrike" kern="0" cap="none" spc="0" normalizeH="0" baseline="0" noProof="0" smtClean="0">
              <a:ln>
                <a:noFill/>
              </a:ln>
              <a:solidFill>
                <a:srgbClr val="333399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0661" name="Text Box 5"/>
          <p:cNvSpPr txBox="1"/>
          <p:nvPr/>
        </p:nvSpPr>
        <p:spPr>
          <a:xfrm>
            <a:off x="1979613" y="1125538"/>
            <a:ext cx="3997325" cy="4240212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施耐庵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eaLnBrk="1" hangingPunct="1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        施耐庵生平不详，仅知是元末明初的小说家，曾在钱塘（今浙江杭州生活国。相传他根据民间刘传宋江起义的故事，写成长篇小说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水浒传</a:t>
            </a:r>
            <a:r>
              <a:rPr lang="en-US" altLang="zh-CN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。内容描述北宋末年当政者横征暴敛，以致官逼民反，众多英雄好汉被逼上梁山的故事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《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水浒传</a:t>
            </a:r>
            <a:r>
              <a:rPr lang="en-US" altLang="zh-CN" sz="2400" b="1">
                <a:latin typeface="Times New Roman" panose="02020603050405020304" pitchFamily="18" charset="0"/>
                <a:ea typeface="宋体" panose="02010600030101010101" pitchFamily="2" charset="-122"/>
              </a:rPr>
              <a:t>》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是中国四大古典小说之一。</a:t>
            </a:r>
          </a:p>
        </p:txBody>
      </p:sp>
      <p:pic>
        <p:nvPicPr>
          <p:cNvPr id="5126" name="Picture 6" descr="shinaian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227763" y="1125538"/>
            <a:ext cx="2514600" cy="525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6147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4</a:t>
            </a:fld>
            <a:endParaRPr lang="en-US" altLang="zh-CN" sz="1400"/>
          </a:p>
        </p:txBody>
      </p:sp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1052513"/>
            <a:ext cx="3744913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华文隶书" panose="02010800040101010101" pitchFamily="2" charset="-122"/>
                <a:cs typeface="+mj-cs"/>
              </a:rPr>
              <a:t>章节介绍：</a:t>
            </a:r>
          </a:p>
        </p:txBody>
      </p:sp>
      <p:sp>
        <p:nvSpPr>
          <p:cNvPr id="77827" name="Rectangle 3"/>
          <p:cNvSpPr>
            <a:spLocks noGrp="1" noChangeArrowheads="1"/>
          </p:cNvSpPr>
          <p:nvPr>
            <p:ph idx="1"/>
          </p:nvPr>
        </p:nvSpPr>
        <p:spPr>
          <a:xfrm>
            <a:off x="755650" y="2133600"/>
            <a:ext cx="77724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文章节选自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水浒传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第十六回，原题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《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杨志押送金银担，吴用智取生辰纲</a:t>
            </a:r>
            <a:r>
              <a:rPr kumimoji="1" lang="en-US" altLang="zh-CN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，省略了晁盖七人商议劫纲和梁中书委托杨志送纲的情节。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endParaRPr kumimoji="1" lang="en-US" altLang="zh-CN" sz="3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7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1000"/>
                                        <p:tgtEl>
                                          <p:spTgt spid="778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26" grpId="0"/>
      <p:bldP spid="7782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7171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5</a:t>
            </a:fld>
            <a:endParaRPr lang="en-US" altLang="zh-CN" sz="1400"/>
          </a:p>
        </p:txBody>
      </p:sp>
      <p:sp>
        <p:nvSpPr>
          <p:cNvPr id="81924" name="Rectangle 4"/>
          <p:cNvSpPr>
            <a:spLocks noGrp="1" noChangeArrowheads="1"/>
          </p:cNvSpPr>
          <p:nvPr>
            <p:ph type="title"/>
          </p:nvPr>
        </p:nvSpPr>
        <p:spPr>
          <a:xfrm>
            <a:off x="1692275" y="1844675"/>
            <a:ext cx="5256213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6600" b="1" i="0" u="none" strike="noStrike" kern="0" cap="none" spc="0" normalizeH="0" baseline="0" noProof="0" smtClean="0">
                <a:ln>
                  <a:noFill/>
                </a:ln>
                <a:solidFill>
                  <a:schemeClr val="tx2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j-lt"/>
                <a:ea typeface="隶书" panose="02010509060101010101" pitchFamily="49" charset="-122"/>
                <a:cs typeface="+mj-cs"/>
              </a:rPr>
              <a:t>人物介绍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8195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6</a:t>
            </a:fld>
            <a:endParaRPr lang="en-US" altLang="zh-CN" sz="1400"/>
          </a:p>
        </p:txBody>
      </p:sp>
      <p:sp>
        <p:nvSpPr>
          <p:cNvPr id="79875" name="Rectangle 3"/>
          <p:cNvSpPr>
            <a:spLocks noGrp="1" noChangeArrowheads="1"/>
          </p:cNvSpPr>
          <p:nvPr>
            <p:ph idx="1"/>
          </p:nvPr>
        </p:nvSpPr>
        <p:spPr>
          <a:xfrm>
            <a:off x="250825" y="0"/>
            <a:ext cx="5834063" cy="638175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40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    </a:t>
            </a:r>
            <a:r>
              <a:rPr kumimoji="1" lang="zh-CN" altLang="en-US" sz="40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黑体" panose="02010609060101010101" pitchFamily="2" charset="-122"/>
                <a:cs typeface="+mn-cs"/>
              </a:rPr>
              <a:t>杨志：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 </a:t>
            </a:r>
            <a:r>
              <a:rPr kumimoji="1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相关章节：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zh-CN" altLang="en-US" sz="2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十二回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梁山泊林冲落草  汴京城杨志卖刀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十三回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急先锋东郭争功  青面兽北京斗武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   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十七回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《</a:t>
            </a:r>
            <a:r>
              <a:rPr kumimoji="1" lang="zh-CN" altLang="en-US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花和尚单打二龙山  青面兽双夺宝珠寺</a:t>
            </a:r>
            <a:r>
              <a:rPr kumimoji="1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》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en-US" altLang="zh-CN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五侯杨令公之孙，武举出身，官至殿司制使，脸上有一搭青记，人称“</a:t>
            </a:r>
            <a:r>
              <a:rPr kumimoji="1" lang="zh-CN" altLang="en-US" sz="28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青面兽</a:t>
            </a:r>
            <a:r>
              <a:rPr kumimoji="1" lang="zh-CN" altLang="en-US" sz="28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”。因失陷花石纲丢官；遇赦求官遭高俅阻挠；盘缠使尽出卖祖传宝刀，被泼皮牛二刁难，杀其被充军，大名府梁中书见其武功高强，托其押送生辰纲，许诺事成后推荐他。</a:t>
            </a:r>
          </a:p>
        </p:txBody>
      </p:sp>
      <p:pic>
        <p:nvPicPr>
          <p:cNvPr id="8197" name="Picture 7" descr="yz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138863" y="692150"/>
            <a:ext cx="3005137" cy="51847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hamm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5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9219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7</a:t>
            </a:fld>
            <a:endParaRPr lang="en-US" altLang="zh-CN" sz="1400"/>
          </a:p>
        </p:txBody>
      </p:sp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908050"/>
            <a:ext cx="2376488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晁盖</a:t>
            </a:r>
          </a:p>
        </p:txBody>
      </p:sp>
      <p:sp>
        <p:nvSpPr>
          <p:cNvPr id="83971" name="Rectangle 3"/>
          <p:cNvSpPr>
            <a:spLocks noGrp="1" noChangeArrowheads="1"/>
          </p:cNvSpPr>
          <p:nvPr>
            <p:ph idx="1"/>
          </p:nvPr>
        </p:nvSpPr>
        <p:spPr>
          <a:xfrm>
            <a:off x="1258888" y="2133600"/>
            <a:ext cx="6985000" cy="3024188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仗义疏财，因力夺青石宝塔，人称“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托塔天王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endParaRPr kumimoji="1" lang="en-US" altLang="zh-CN" sz="34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839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970" grpId="0"/>
      <p:bldP spid="8397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0243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8</a:t>
            </a:fld>
            <a:endParaRPr lang="en-US" altLang="zh-CN" sz="1400"/>
          </a:p>
        </p:txBody>
      </p:sp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908050"/>
            <a:ext cx="2089150" cy="1143000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6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吴用</a:t>
            </a:r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981200"/>
            <a:ext cx="4749800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Char char="v"/>
              <a:defRPr/>
            </a:pP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表字学究，道号加亮先生。平生机巧聪明，曾读万卷经书，人号“</a:t>
            </a:r>
            <a:r>
              <a:rPr kumimoji="1" lang="zh-CN" altLang="en-US" sz="34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智多星</a:t>
            </a:r>
            <a:r>
              <a:rPr kumimoji="1" lang="zh-CN" altLang="en-US" sz="34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 。使两条铜链。曾为晁盖献计，智取生辰纲 。</a:t>
            </a:r>
          </a:p>
        </p:txBody>
      </p:sp>
      <p:pic>
        <p:nvPicPr>
          <p:cNvPr id="10246" name="Picture 4" descr="吴用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063" y="260350"/>
            <a:ext cx="3024187" cy="62642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日期占位符 3"/>
          <p:cNvSpPr txBox="1"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hangingPunct="1"/>
            <a:fld id="{BB962C8B-B14F-4D97-AF65-F5344CB8AC3E}" type="datetime1">
              <a:rPr lang="zh-CN" altLang="en-US" dirty="0"/>
              <a:pPr eaLnBrk="1" hangingPunct="1"/>
              <a:t>2017/11/28</a:t>
            </a:fld>
            <a:endParaRPr lang="zh-CN" altLang="en-US" dirty="0"/>
          </a:p>
        </p:txBody>
      </p:sp>
      <p:sp>
        <p:nvSpPr>
          <p:cNvPr id="11267" name="灯片编号占位符 5"/>
          <p:cNvSpPr txBox="1"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r" eaLnBrk="1" hangingPunct="1"/>
            <a:fld id="{9A0DB2DC-4C9A-4742-B13C-FB6460FD3503}" type="slidenum">
              <a:rPr lang="en-US" altLang="zh-CN" sz="1400"/>
              <a:pPr algn="r" eaLnBrk="1" hangingPunct="1"/>
              <a:t>9</a:t>
            </a:fld>
            <a:endParaRPr lang="en-US" altLang="zh-CN" sz="1400"/>
          </a:p>
        </p:txBody>
      </p:sp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981075"/>
            <a:ext cx="3454400" cy="771525"/>
          </a:xfrm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4000" b="1" i="0" u="none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公孙胜</a:t>
            </a:r>
          </a:p>
        </p:txBody>
      </p:sp>
      <p:sp>
        <p:nvSpPr>
          <p:cNvPr id="88067" name="Rectangle 3"/>
          <p:cNvSpPr>
            <a:spLocks noGrp="1" noChangeArrowheads="1"/>
          </p:cNvSpPr>
          <p:nvPr>
            <p:ph idx="1"/>
          </p:nvPr>
        </p:nvSpPr>
        <p:spPr>
          <a:xfrm>
            <a:off x="1116013" y="1773238"/>
            <a:ext cx="4176713" cy="4114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1" fontAlgn="base" latinLnBrk="0" hangingPunct="1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FF9900"/>
              </a:buClr>
              <a:buSzPct val="80000"/>
              <a:buFont typeface="Wingdings" panose="05000000000000000000" pitchFamily="2" charset="2"/>
              <a:buNone/>
              <a:defRPr/>
            </a:pPr>
            <a:r>
              <a:rPr kumimoji="1" lang="en-US" altLang="zh-CN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</a:t>
            </a:r>
            <a:r>
              <a:rPr kumimoji="1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道号“一清先生”，身长八尺，好习枪棒，学成武艺多般。后来师从罗真人，学得一身道术，善能呼风唤雨，驾雾腾云，江湖上都称他做“</a:t>
            </a:r>
            <a:r>
              <a:rPr kumimoji="1" lang="zh-CN" altLang="en-US" sz="3000" b="1" i="0" u="sng" strike="noStrike" kern="0" cap="none" spc="0" normalizeH="0" baseline="0" noProof="0" smtClean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入云龙</a:t>
            </a:r>
            <a:r>
              <a:rPr kumimoji="1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”。 </a:t>
            </a:r>
            <a:br>
              <a:rPr kumimoji="1" lang="zh-CN" altLang="en-US" sz="3000" b="1" i="0" u="none" strike="noStrike" kern="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</a:br>
            <a:endParaRPr kumimoji="1" lang="zh-CN" altLang="en-US" sz="3000" b="1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1270" name="Picture 5" descr="gss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8625" y="549275"/>
            <a:ext cx="3086100" cy="575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8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880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066" grpId="0"/>
      <p:bldP spid="88067" grpId="0" build="p"/>
    </p:bldLst>
  </p:timing>
</p:sld>
</file>

<file path=ppt/theme/theme1.xml><?xml version="1.0" encoding="utf-8"?>
<a:theme xmlns:a="http://schemas.openxmlformats.org/drawingml/2006/main" name="CDESIGND">
  <a:themeElements>
    <a:clrScheme name="">
      <a:dk1>
        <a:srgbClr val="000000"/>
      </a:dk1>
      <a:lt1>
        <a:srgbClr val="FFD699"/>
      </a:lt1>
      <a:dk2>
        <a:srgbClr val="000000"/>
      </a:dk2>
      <a:lt2>
        <a:srgbClr val="808080"/>
      </a:lt2>
      <a:accent1>
        <a:srgbClr val="FF9933"/>
      </a:accent1>
      <a:accent2>
        <a:srgbClr val="3333CC"/>
      </a:accent2>
      <a:accent3>
        <a:srgbClr val="FFE8CA"/>
      </a:accent3>
      <a:accent4>
        <a:srgbClr val="000000"/>
      </a:accent4>
      <a:accent5>
        <a:srgbClr val="FFCAAD"/>
      </a:accent5>
      <a:accent6>
        <a:srgbClr val="2D2DB9"/>
      </a:accent6>
      <a:hlink>
        <a:srgbClr val="00CC66"/>
      </a:hlink>
      <a:folHlink>
        <a:srgbClr val="B2B2B2"/>
      </a:folHlink>
    </a:clrScheme>
    <a:fontScheme name="CDESIGND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6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b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6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DESIGND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D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DESIGND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D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D699"/>
    </a:lt1>
    <a:dk2>
      <a:srgbClr val="000000"/>
    </a:dk2>
    <a:lt2>
      <a:srgbClr val="808080"/>
    </a:lt2>
    <a:accent1>
      <a:srgbClr val="FF9933"/>
    </a:accent1>
    <a:accent2>
      <a:srgbClr val="3333CC"/>
    </a:accent2>
    <a:accent3>
      <a:srgbClr val="FFE8CA"/>
    </a:accent3>
    <a:accent4>
      <a:srgbClr val="000000"/>
    </a:accent4>
    <a:accent5>
      <a:srgbClr val="FFCAAD"/>
    </a:accent5>
    <a:accent6>
      <a:srgbClr val="2D2DB9"/>
    </a:accent6>
    <a:hlink>
      <a:srgbClr val="00CC66"/>
    </a:hlink>
    <a:folHlink>
      <a:srgbClr val="B2B2B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1553</Words>
  <Application>Microsoft Office PowerPoint</Application>
  <PresentationFormat>全屏显示(4:3)</PresentationFormat>
  <Paragraphs>174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CDESIGND</vt:lpstr>
      <vt:lpstr>智取生辰纲</vt:lpstr>
      <vt:lpstr>学习目标:</vt:lpstr>
      <vt:lpstr>幻灯片 3</vt:lpstr>
      <vt:lpstr>章节介绍：</vt:lpstr>
      <vt:lpstr>人物介绍</vt:lpstr>
      <vt:lpstr>幻灯片 6</vt:lpstr>
      <vt:lpstr>晁盖</vt:lpstr>
      <vt:lpstr>吴用</vt:lpstr>
      <vt:lpstr>公孙胜</vt:lpstr>
      <vt:lpstr>刘唐</vt:lpstr>
      <vt:lpstr>阮小二 </vt:lpstr>
      <vt:lpstr>阮小五 </vt:lpstr>
      <vt:lpstr>阮小七</vt:lpstr>
      <vt:lpstr>白胜</vt:lpstr>
      <vt:lpstr>   速读课文,理清线索,归纳主要情节,根据小说发展复述全文.</vt:lpstr>
      <vt:lpstr>基本故事情节 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Administrator</cp:lastModifiedBy>
  <cp:revision>61</cp:revision>
  <dcterms:created xsi:type="dcterms:W3CDTF">2016-11-24T13:12:00Z</dcterms:created>
  <dcterms:modified xsi:type="dcterms:W3CDTF">2017-11-28T07:57:43Z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2052-10.1.0.6930</vt:lpwstr>
  </property>
</Properties>
</file>