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2"/>
  </p:sldMasterIdLst>
  <p:notesMasterIdLst>
    <p:notesMasterId r:id="rId14"/>
  </p:notesMasterIdLst>
  <p:handoutMasterIdLst>
    <p:handoutMasterId r:id="rId15"/>
  </p:handoutMasterIdLst>
  <p:sldIdLst>
    <p:sldId id="268" r:id="rId3"/>
    <p:sldId id="269" r:id="rId4"/>
    <p:sldId id="267" r:id="rId5"/>
    <p:sldId id="277" r:id="rId6"/>
    <p:sldId id="273" r:id="rId7"/>
    <p:sldId id="271" r:id="rId8"/>
    <p:sldId id="274" r:id="rId9"/>
    <p:sldId id="280" r:id="rId10"/>
    <p:sldId id="279" r:id="rId11"/>
    <p:sldId id="281" r:id="rId12"/>
    <p:sldId id="275" r:id="rId1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67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pos="3839">
          <p15:clr>
            <a:srgbClr val="A4A3A4"/>
          </p15:clr>
        </p15:guide>
        <p15:guide id="5" pos="815">
          <p15:clr>
            <a:srgbClr val="A4A3A4"/>
          </p15:clr>
        </p15:guide>
        <p15:guide id="6" pos="686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>
      <p:cViewPr varScale="1">
        <p:scale>
          <a:sx n="72" d="100"/>
          <a:sy n="72" d="100"/>
        </p:scale>
        <p:origin x="642" y="72"/>
      </p:cViewPr>
      <p:guideLst>
        <p:guide orient="horz" pos="2160"/>
        <p:guide orient="horz" pos="367"/>
        <p:guide orient="horz" pos="3888"/>
        <p:guide pos="3839"/>
        <p:guide pos="815"/>
        <p:guide pos="6863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8" d="100"/>
          <a:sy n="68" d="100"/>
        </p:scale>
        <p:origin x="-277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0DCA0844-C266-46EC-A036-E1634F64C44A}" type="datetimeFigureOut">
              <a:rPr lang="en-US" altLang="zh-CN"/>
              <a:t>10/15/2018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BCB088AA-226D-4237-A99F-5C4B97F43BA8}" type="slidenum">
              <a:rPr lang="zh-CN"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5631361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28C08BCD-7B2F-4BCE-87AF-5D67EFFE4D17}" type="datetimeFigureOut">
              <a:t>2018/10/15</a:t>
            </a:fld>
            <a:endParaRPr lang="zh-CN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1B6A1353-EEA5-436B-AB14-1D84B195E669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820675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noProof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A1353-EEA5-436B-AB14-1D84B195E669}" type="slidenum">
              <a:rPr lang="en-US" altLang="zh-CN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502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" y="0"/>
            <a:ext cx="12188823" cy="61722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zh-CN"/>
          </a:p>
        </p:txBody>
      </p:sp>
      <p:sp>
        <p:nvSpPr>
          <p:cNvPr id="8" name="单圆角矩形 7"/>
          <p:cNvSpPr/>
          <p:nvPr/>
        </p:nvSpPr>
        <p:spPr bwMode="ltGray">
          <a:xfrm rot="10800000" flipH="1" flipV="1">
            <a:off x="6926759" y="228598"/>
            <a:ext cx="5035054" cy="5715002"/>
          </a:xfrm>
          <a:prstGeom prst="round1Rect">
            <a:avLst>
              <a:gd name="adj" fmla="val 589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0" y="3"/>
            <a:ext cx="6926756" cy="6172197"/>
          </a:xfrm>
          <a:prstGeom prst="rect">
            <a:avLst/>
          </a:prstGeom>
          <a:solidFill>
            <a:schemeClr val="accent1">
              <a:lumMod val="75000"/>
              <a:alpha val="3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/>
          </a:p>
        </p:txBody>
      </p:sp>
      <p:sp>
        <p:nvSpPr>
          <p:cNvPr id="10" name="矩形 9"/>
          <p:cNvSpPr/>
          <p:nvPr/>
        </p:nvSpPr>
        <p:spPr>
          <a:xfrm>
            <a:off x="0" y="6172200"/>
            <a:ext cx="12188952" cy="685800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08013" y="1703718"/>
            <a:ext cx="5791200" cy="3733800"/>
          </a:xfrm>
        </p:spPr>
        <p:txBody>
          <a:bodyPr>
            <a:normAutofit/>
          </a:bodyPr>
          <a:lstStyle>
            <a:lvl1pPr latinLnBrk="0">
              <a:lnSpc>
                <a:spcPct val="80000"/>
              </a:lnSpc>
              <a:defRPr lang="zh-CN" sz="60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085014" y="3429000"/>
            <a:ext cx="4572000" cy="1905000"/>
          </a:xfrm>
        </p:spPr>
        <p:txBody>
          <a:bodyPr anchor="b"/>
          <a:lstStyle>
            <a:lvl1pPr marL="0" indent="0" algn="l" latinLnBrk="0">
              <a:spcBef>
                <a:spcPts val="0"/>
              </a:spcBef>
              <a:buNone/>
              <a:defRPr lang="zh-CN">
                <a:solidFill>
                  <a:schemeClr val="tx1"/>
                </a:solidFill>
              </a:defRPr>
            </a:lvl1pPr>
            <a:lvl2pPr marL="457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pPr/>
              <a:t>2018/10/15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p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88952" cy="61722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zh-CN"/>
          </a:p>
        </p:txBody>
      </p:sp>
      <p:sp>
        <p:nvSpPr>
          <p:cNvPr id="18" name="矩形 17"/>
          <p:cNvSpPr/>
          <p:nvPr/>
        </p:nvSpPr>
        <p:spPr>
          <a:xfrm>
            <a:off x="7466013" y="3"/>
            <a:ext cx="4722812" cy="6172197"/>
          </a:xfrm>
          <a:prstGeom prst="rect">
            <a:avLst/>
          </a:prstGeom>
          <a:solidFill>
            <a:schemeClr val="accent1">
              <a:lumMod val="75000"/>
              <a:alpha val="3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83151" y="234351"/>
            <a:ext cx="3773863" cy="4642450"/>
          </a:xfrm>
        </p:spPr>
        <p:txBody>
          <a:bodyPr vert="horz" lIns="91440" tIns="45720" rIns="91440" bIns="45720" rtlCol="0" anchor="b">
            <a:normAutofit/>
          </a:bodyPr>
          <a:lstStyle>
            <a:lvl1pPr latinLnBrk="0">
              <a:defRPr lang="zh-CN" sz="44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pPr lvl="0">
              <a:lnSpc>
                <a:spcPct val="80000"/>
              </a:lnSpc>
            </a:pPr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872936" y="5029200"/>
            <a:ext cx="3782586" cy="914400"/>
          </a:xfrm>
        </p:spPr>
        <p:txBody>
          <a:bodyPr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0" name="矩形 19"/>
          <p:cNvSpPr/>
          <p:nvPr/>
        </p:nvSpPr>
        <p:spPr>
          <a:xfrm>
            <a:off x="0" y="6172200"/>
            <a:ext cx="12188952" cy="685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F4917-CE56-4645-8050-1555FA0B180B}" type="datetimeFigureOut">
              <a:pPr/>
              <a:t>2018/10/15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24DA2-3CE4-45BB-9F6F-628A0CFBDBF9}" type="slidenum">
              <a:pPr/>
              <a:t>‹#›</a:t>
            </a:fld>
            <a:endParaRPr lang="zh-CN"/>
          </a:p>
        </p:txBody>
      </p:sp>
      <p:sp>
        <p:nvSpPr>
          <p:cNvPr id="21" name="单圆角矩形 20"/>
          <p:cNvSpPr/>
          <p:nvPr/>
        </p:nvSpPr>
        <p:spPr bwMode="ltGray">
          <a:xfrm rot="10800000" flipV="1">
            <a:off x="227013" y="234351"/>
            <a:ext cx="7238999" cy="5709249"/>
          </a:xfrm>
          <a:prstGeom prst="round1Rect">
            <a:avLst>
              <a:gd name="adj" fmla="val 581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flipH="1">
            <a:off x="457198" y="465283"/>
            <a:ext cx="6780215" cy="5249717"/>
          </a:xfrm>
          <a:prstGeom prst="round1Rect">
            <a:avLst>
              <a:gd name="adj" fmla="val 4287"/>
            </a:avLst>
          </a:prstGeom>
          <a:solidFill>
            <a:schemeClr val="bg2"/>
          </a:solidFill>
        </p:spPr>
        <p:txBody>
          <a:bodyPr tIns="914400"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/>
              <a:t>单击图标添加图片</a:t>
            </a: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52158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 latinLnBrk="0">
              <a:defRPr lang="zh-CN"/>
            </a:lvl5pPr>
            <a:lvl6pPr marL="1371600" latinLnBrk="0">
              <a:defRPr lang="zh-CN"/>
            </a:lvl6pPr>
            <a:lvl7pPr marL="1600200" latinLnBrk="0">
              <a:defRPr lang="zh-CN"/>
            </a:lvl7pPr>
            <a:lvl8pPr marL="1828800" latinLnBrk="0">
              <a:defRPr lang="zh-CN" baseline="0"/>
            </a:lvl8pPr>
            <a:lvl9pPr marL="2057400" latinLnBrk="0">
              <a:defRPr lang="zh-CN" baseline="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pPr/>
              <a:t>2018/10/15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p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93813" y="582613"/>
            <a:ext cx="8183562" cy="558958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pPr/>
              <a:t>2018/10/15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pPr/>
              <a:t>‹#›</a:t>
            </a:fld>
            <a:endParaRPr lang="zh-CN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705974" y="582613"/>
            <a:ext cx="1951037" cy="558958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5pPr latinLnBrk="0">
              <a:defRPr lang="zh-CN"/>
            </a:lvl5pPr>
            <a:lvl6pPr latinLnBrk="0">
              <a:defRPr lang="zh-CN"/>
            </a:lvl6pPr>
            <a:lvl7pPr latinLnBrk="0">
              <a:defRPr lang="zh-CN" baseline="0"/>
            </a:lvl7pPr>
            <a:lvl8pPr latinLnBrk="0">
              <a:defRPr lang="zh-CN" baseline="0"/>
            </a:lvl8pPr>
            <a:lvl9pPr latinLnBrk="0">
              <a:defRPr lang="zh-CN" baseline="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pPr/>
              <a:t>2018/10/15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p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（带图片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88952" cy="61722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zh-CN"/>
          </a:p>
        </p:txBody>
      </p:sp>
      <p:sp>
        <p:nvSpPr>
          <p:cNvPr id="12" name="矩形 11"/>
          <p:cNvSpPr/>
          <p:nvPr/>
        </p:nvSpPr>
        <p:spPr>
          <a:xfrm>
            <a:off x="0" y="3"/>
            <a:ext cx="5180012" cy="6172197"/>
          </a:xfrm>
          <a:prstGeom prst="rect">
            <a:avLst/>
          </a:prstGeom>
          <a:solidFill>
            <a:schemeClr val="accent1">
              <a:lumMod val="75000"/>
              <a:alpha val="3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/>
          </a:p>
        </p:txBody>
      </p:sp>
      <p:sp>
        <p:nvSpPr>
          <p:cNvPr id="13" name="矩形 12"/>
          <p:cNvSpPr/>
          <p:nvPr/>
        </p:nvSpPr>
        <p:spPr>
          <a:xfrm>
            <a:off x="0" y="6172200"/>
            <a:ext cx="12188952" cy="685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08013" y="914400"/>
            <a:ext cx="4190999" cy="3886200"/>
          </a:xfrm>
        </p:spPr>
        <p:txBody>
          <a:bodyPr>
            <a:normAutofit/>
          </a:bodyPr>
          <a:lstStyle>
            <a:lvl1pPr latinLnBrk="0">
              <a:lnSpc>
                <a:spcPct val="80000"/>
              </a:lnSpc>
              <a:defRPr lang="zh-CN" sz="60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97799" y="4953000"/>
            <a:ext cx="4201213" cy="990599"/>
          </a:xfrm>
        </p:spPr>
        <p:txBody>
          <a:bodyPr anchor="t">
            <a:normAutofit/>
          </a:bodyPr>
          <a:lstStyle>
            <a:lvl1pPr marL="0" indent="0" algn="l" latinLnBrk="0">
              <a:spcBef>
                <a:spcPts val="0"/>
              </a:spcBef>
              <a:buNone/>
              <a:defRPr lang="zh-CN"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pPr/>
              <a:t>2018/10/15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pPr/>
              <a:t>‹#›</a:t>
            </a:fld>
            <a:endParaRPr lang="zh-CN"/>
          </a:p>
        </p:txBody>
      </p:sp>
      <p:sp>
        <p:nvSpPr>
          <p:cNvPr id="14" name="图片占位符 4"/>
          <p:cNvSpPr>
            <a:spLocks noGrp="1"/>
          </p:cNvSpPr>
          <p:nvPr>
            <p:ph type="pic" sz="quarter" idx="13"/>
          </p:nvPr>
        </p:nvSpPr>
        <p:spPr>
          <a:xfrm>
            <a:off x="5180013" y="228600"/>
            <a:ext cx="6781800" cy="5715000"/>
          </a:xfrm>
          <a:prstGeom prst="round1Rect">
            <a:avLst>
              <a:gd name="adj" fmla="val 5636"/>
            </a:avLst>
          </a:prstGeom>
          <a:solidFill>
            <a:schemeClr val="bg2"/>
          </a:solidFill>
        </p:spPr>
        <p:txBody>
          <a:bodyPr tIns="914400"/>
          <a:lstStyle>
            <a:lvl1pPr marL="0" indent="0" algn="ctr" latinLnBrk="0">
              <a:buNone/>
              <a:defRPr lang="zh-CN"/>
            </a:lvl1pPr>
          </a:lstStyle>
          <a:p>
            <a:r>
              <a:rPr lang="zh-CN" altLang="en-US"/>
              <a:t>单击图标添加图片</a:t>
            </a: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18713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2876"/>
            <a:ext cx="12188952" cy="64770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7451144" y="0"/>
            <a:ext cx="4737681" cy="6477000"/>
          </a:xfrm>
          <a:prstGeom prst="rect">
            <a:avLst/>
          </a:prstGeom>
          <a:solidFill>
            <a:schemeClr val="accent1">
              <a:lumMod val="75000"/>
              <a:alpha val="3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/>
          </a:p>
        </p:txBody>
      </p:sp>
      <p:sp>
        <p:nvSpPr>
          <p:cNvPr id="10" name="单圆角矩形 9"/>
          <p:cNvSpPr/>
          <p:nvPr/>
        </p:nvSpPr>
        <p:spPr bwMode="ltGray">
          <a:xfrm rot="10800000" flipV="1">
            <a:off x="219973" y="234351"/>
            <a:ext cx="7237410" cy="6014049"/>
          </a:xfrm>
          <a:prstGeom prst="round1Rect">
            <a:avLst>
              <a:gd name="adj" fmla="val 581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zh-CN"/>
          </a:p>
        </p:txBody>
      </p:sp>
      <p:sp>
        <p:nvSpPr>
          <p:cNvPr id="11" name="矩形 10"/>
          <p:cNvSpPr/>
          <p:nvPr/>
        </p:nvSpPr>
        <p:spPr>
          <a:xfrm>
            <a:off x="0" y="6477000"/>
            <a:ext cx="12188952" cy="381000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3813" y="685800"/>
            <a:ext cx="5638801" cy="4191000"/>
          </a:xfrm>
        </p:spPr>
        <p:txBody>
          <a:bodyPr anchor="b">
            <a:noAutofit/>
          </a:bodyPr>
          <a:lstStyle>
            <a:lvl1pPr algn="l" latinLnBrk="0">
              <a:defRPr lang="zh-CN" sz="5400" b="0" cap="none" baseline="0"/>
            </a:lvl1pPr>
          </a:lstStyle>
          <a:p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3813" y="5029200"/>
            <a:ext cx="5638800" cy="914400"/>
          </a:xfrm>
        </p:spPr>
        <p:txBody>
          <a:bodyPr anchor="t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000">
                <a:solidFill>
                  <a:schemeClr val="accent1"/>
                </a:solidFill>
              </a:defRPr>
            </a:lvl1pPr>
            <a:lvl2pPr marL="457200" indent="0" latinLnBrk="0"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pPr/>
              <a:t>2018/10/15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p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93813" y="1981200"/>
            <a:ext cx="4648201" cy="4191000"/>
          </a:xfrm>
        </p:spPr>
        <p:txBody>
          <a:bodyPr>
            <a:normAutofit/>
          </a:bodyPr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marL="1371600" latinLnBrk="0">
              <a:defRPr lang="zh-CN" sz="1600"/>
            </a:lvl6pPr>
            <a:lvl7pPr marL="1600200" latinLnBrk="0">
              <a:defRPr lang="zh-CN" sz="1600"/>
            </a:lvl7pPr>
            <a:lvl8pPr marL="1828800" latinLnBrk="0">
              <a:defRPr lang="zh-CN" sz="1600"/>
            </a:lvl8pPr>
            <a:lvl9pPr marL="2057400" latinLnBrk="0">
              <a:defRPr lang="zh-CN"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46811" y="1981200"/>
            <a:ext cx="4648203" cy="4191000"/>
          </a:xfrm>
        </p:spPr>
        <p:txBody>
          <a:bodyPr>
            <a:normAutofit/>
          </a:bodyPr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marL="1143000" latinLnBrk="0">
              <a:defRPr lang="zh-CN" sz="1600"/>
            </a:lvl5pPr>
            <a:lvl6pPr marL="1371600" latinLnBrk="0">
              <a:defRPr lang="zh-CN" sz="1600"/>
            </a:lvl6pPr>
            <a:lvl7pPr marL="1600200" latinLnBrk="0">
              <a:defRPr lang="zh-CN" sz="1600"/>
            </a:lvl7pPr>
            <a:lvl8pPr marL="1828800" latinLnBrk="0">
              <a:defRPr lang="zh-CN" sz="1600"/>
            </a:lvl8pPr>
            <a:lvl9pPr marL="2057400" latinLnBrk="0">
              <a:defRPr lang="zh-CN"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pPr/>
              <a:t>2018/10/15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p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zh-CN"/>
            </a:lvl1pPr>
          </a:lstStyle>
          <a:p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3813" y="1981200"/>
            <a:ext cx="4645152" cy="762000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400" b="0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93813" y="2819400"/>
            <a:ext cx="4645152" cy="3352800"/>
          </a:xfrm>
        </p:spPr>
        <p:txBody>
          <a:bodyPr/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marL="1371600" latinLnBrk="0">
              <a:defRPr lang="zh-CN" sz="1600"/>
            </a:lvl6pPr>
            <a:lvl7pPr marL="1600200" latinLnBrk="0">
              <a:defRPr lang="zh-CN" sz="1600"/>
            </a:lvl7pPr>
            <a:lvl8pPr marL="1828800" latinLnBrk="0">
              <a:defRPr lang="zh-CN" sz="1600" baseline="0"/>
            </a:lvl8pPr>
            <a:lvl9pPr marL="2057400" latinLnBrk="0">
              <a:defRPr lang="zh-CN" sz="1600" baseline="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49862" y="1981200"/>
            <a:ext cx="4645152" cy="762000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400" b="0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49862" y="2819400"/>
            <a:ext cx="4645152" cy="3352800"/>
          </a:xfrm>
        </p:spPr>
        <p:txBody>
          <a:bodyPr/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marL="1143000" latinLnBrk="0">
              <a:defRPr lang="zh-CN" sz="1600"/>
            </a:lvl5pPr>
            <a:lvl6pPr marL="1371600" latinLnBrk="0">
              <a:defRPr lang="zh-CN" sz="1600"/>
            </a:lvl6pPr>
            <a:lvl7pPr marL="1600200" latinLnBrk="0">
              <a:defRPr lang="zh-CN" sz="1600"/>
            </a:lvl7pPr>
            <a:lvl8pPr marL="1828800" latinLnBrk="0">
              <a:defRPr lang="zh-CN" sz="1600"/>
            </a:lvl8pPr>
            <a:lvl9pPr marL="2057400" latinLnBrk="0">
              <a:defRPr lang="zh-CN"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pPr/>
              <a:t>2018/10/15</a:t>
            </a:fld>
            <a:endParaRPr 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p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pPr/>
              <a:t>2018/10/15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p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pPr/>
              <a:t>2018/10/15</a:t>
            </a:fld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pPr/>
              <a:t>‹#›</a:t>
            </a:fld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172200"/>
            <a:ext cx="12188952" cy="685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2" y="0"/>
            <a:ext cx="12188952" cy="61722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zh-CN"/>
          </a:p>
        </p:txBody>
      </p:sp>
      <p:sp>
        <p:nvSpPr>
          <p:cNvPr id="10" name="单圆角矩形 9"/>
          <p:cNvSpPr/>
          <p:nvPr/>
        </p:nvSpPr>
        <p:spPr bwMode="ltGray">
          <a:xfrm rot="10800000" flipH="1" flipV="1">
            <a:off x="4722814" y="234351"/>
            <a:ext cx="7237538" cy="5709249"/>
          </a:xfrm>
          <a:prstGeom prst="round1Rect">
            <a:avLst>
              <a:gd name="adj" fmla="val 581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zh-CN"/>
          </a:p>
        </p:txBody>
      </p:sp>
      <p:sp>
        <p:nvSpPr>
          <p:cNvPr id="11" name="矩形 10"/>
          <p:cNvSpPr/>
          <p:nvPr/>
        </p:nvSpPr>
        <p:spPr>
          <a:xfrm>
            <a:off x="0" y="1"/>
            <a:ext cx="4722811" cy="6172200"/>
          </a:xfrm>
          <a:prstGeom prst="rect">
            <a:avLst/>
          </a:prstGeom>
          <a:solidFill>
            <a:schemeClr val="accent1">
              <a:lumMod val="75000"/>
              <a:alpha val="3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2197" y="234351"/>
            <a:ext cx="3773863" cy="4642450"/>
          </a:xfrm>
        </p:spPr>
        <p:txBody>
          <a:bodyPr anchor="b">
            <a:normAutofit/>
          </a:bodyPr>
          <a:lstStyle>
            <a:lvl1pPr algn="l" latinLnBrk="0">
              <a:defRPr lang="zh-CN" sz="4400" b="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81983" y="5029199"/>
            <a:ext cx="3782586" cy="914401"/>
          </a:xfrm>
        </p:spPr>
        <p:txBody>
          <a:bodyPr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pPr/>
              <a:t>2018/10/15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pPr/>
              <a:t>‹#›</a:t>
            </a:fld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45139" y="465285"/>
            <a:ext cx="6786614" cy="5249716"/>
          </a:xfrm>
        </p:spPr>
        <p:txBody>
          <a:bodyPr>
            <a:normAutofit/>
          </a:bodyPr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600"/>
            </a:lvl6pPr>
            <a:lvl7pPr latinLnBrk="0">
              <a:defRPr lang="zh-CN" sz="1600"/>
            </a:lvl7pPr>
            <a:lvl8pPr latinLnBrk="0">
              <a:defRPr lang="zh-CN" sz="1600"/>
            </a:lvl8pPr>
            <a:lvl9pPr latinLnBrk="0">
              <a:defRPr lang="zh-CN"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477000"/>
            <a:ext cx="11960352" cy="381000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60352" y="6477000"/>
            <a:ext cx="228473" cy="3810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0"/>
            <a:ext cx="12188825" cy="64770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0" y="228600"/>
            <a:ext cx="11961877" cy="6248400"/>
          </a:xfrm>
          <a:prstGeom prst="round1Rect">
            <a:avLst>
              <a:gd name="adj" fmla="val 458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293813" y="563562"/>
            <a:ext cx="9601200" cy="11890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3813" y="1981200"/>
            <a:ext cx="9601202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913811" y="6248400"/>
            <a:ext cx="1091459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9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8E36636D-D922-432D-A958-524484B5923D}" type="datetimeFigureOut">
              <a:rPr lang="en-US" altLang="zh-CN" smtClean="0"/>
              <a:pPr/>
              <a:t>10/15/2018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293813" y="6248400"/>
            <a:ext cx="7467598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9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133011" y="6248400"/>
            <a:ext cx="762003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9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F28FB93-0A08-4E7D-8E63-9EFA29F1E09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3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33" r:id="rId10"/>
    <p:sldLayoutId id="2147483730" r:id="rId11"/>
    <p:sldLayoutId id="2147483731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sz="4000" b="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eaLnBrk="1" latinLnBrk="0" hangingPunct="1">
        <a:defRPr lang="zh-CN">
          <a:solidFill>
            <a:schemeClr val="tx2"/>
          </a:solidFill>
        </a:defRPr>
      </a:lvl2pPr>
      <a:lvl3pPr eaLnBrk="1" latinLnBrk="0" hangingPunct="1">
        <a:defRPr lang="zh-CN">
          <a:solidFill>
            <a:schemeClr val="tx2"/>
          </a:solidFill>
        </a:defRPr>
      </a:lvl3pPr>
      <a:lvl4pPr eaLnBrk="1" latinLnBrk="0" hangingPunct="1">
        <a:defRPr lang="zh-CN">
          <a:solidFill>
            <a:schemeClr val="tx2"/>
          </a:solidFill>
        </a:defRPr>
      </a:lvl4pPr>
      <a:lvl5pPr eaLnBrk="1" latinLnBrk="0" hangingPunct="1">
        <a:defRPr lang="zh-CN">
          <a:solidFill>
            <a:schemeClr val="tx2"/>
          </a:solidFill>
        </a:defRPr>
      </a:lvl5pPr>
      <a:lvl6pPr eaLnBrk="1" latinLnBrk="0" hangingPunct="1">
        <a:defRPr lang="zh-CN">
          <a:solidFill>
            <a:schemeClr val="tx2"/>
          </a:solidFill>
        </a:defRPr>
      </a:lvl6pPr>
      <a:lvl7pPr eaLnBrk="1" latinLnBrk="0" hangingPunct="1">
        <a:defRPr lang="zh-CN">
          <a:solidFill>
            <a:schemeClr val="tx2"/>
          </a:solidFill>
        </a:defRPr>
      </a:lvl7pPr>
      <a:lvl8pPr eaLnBrk="1" latinLnBrk="0" hangingPunct="1">
        <a:defRPr lang="zh-CN">
          <a:solidFill>
            <a:schemeClr val="tx2"/>
          </a:solidFill>
        </a:defRPr>
      </a:lvl8pPr>
      <a:lvl9pPr eaLnBrk="1" latinLnBrk="0" hangingPunct="1">
        <a:defRPr lang="zh-CN">
          <a:solidFill>
            <a:schemeClr val="tx2"/>
          </a:solidFill>
        </a:defRPr>
      </a:lvl9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SzPct val="90000"/>
        <a:buFont typeface="Arial" pitchFamily="34" charset="0"/>
        <a:buChar char="•"/>
        <a:defRPr lang="zh-CN"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lang="zh-CN"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lang="zh-CN"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9144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lang="zh-CN"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11430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lang="zh-CN"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13716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lang="zh-CN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lang="zh-CN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lang="zh-CN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•"/>
        <a:defRPr lang="zh-CN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495541" y="2476500"/>
            <a:ext cx="4572000" cy="1905000"/>
          </a:xfrm>
        </p:spPr>
        <p:txBody>
          <a:bodyPr/>
          <a:lstStyle/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雨果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1A86A1C-55D8-4B85-BDF9-371175FCD65E}"/>
              </a:ext>
            </a:extLst>
          </p:cNvPr>
          <p:cNvSpPr/>
          <p:nvPr/>
        </p:nvSpPr>
        <p:spPr>
          <a:xfrm>
            <a:off x="7246540" y="1508515"/>
            <a:ext cx="448248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        世界上最宽广的是海洋</a:t>
            </a:r>
            <a:r>
              <a:rPr lang="en-US" altLang="zh-CN" sz="3200" dirty="0"/>
              <a:t>,</a:t>
            </a:r>
            <a:r>
              <a:rPr lang="zh-CN" altLang="en-US" sz="3200" dirty="0"/>
              <a:t>比海洋更宽广的是天空</a:t>
            </a:r>
            <a:r>
              <a:rPr lang="en-US" altLang="zh-CN" sz="3200" dirty="0"/>
              <a:t>,</a:t>
            </a:r>
            <a:r>
              <a:rPr lang="zh-CN" altLang="en-US" sz="3200" dirty="0"/>
              <a:t>比天空更宽广的是人的胸怀。</a:t>
            </a:r>
            <a:endParaRPr lang="zh-CN" altLang="zh-CN" sz="3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2ADF0FB-0320-4FD7-93FE-F17807916E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892" y="476672"/>
            <a:ext cx="4187179" cy="515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44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箭头: V 形 2">
            <a:extLst>
              <a:ext uri="{FF2B5EF4-FFF2-40B4-BE49-F238E27FC236}">
                <a16:creationId xmlns:a16="http://schemas.microsoft.com/office/drawing/2014/main" id="{518E92D3-C9D1-483E-AFCB-D7C45BFD11B7}"/>
              </a:ext>
            </a:extLst>
          </p:cNvPr>
          <p:cNvSpPr/>
          <p:nvPr/>
        </p:nvSpPr>
        <p:spPr>
          <a:xfrm>
            <a:off x="1531302" y="980728"/>
            <a:ext cx="242630" cy="288032"/>
          </a:xfrm>
          <a:prstGeom prst="chevron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E6B78DC7-13E4-4080-AD2E-34BF041B1419}"/>
              </a:ext>
            </a:extLst>
          </p:cNvPr>
          <p:cNvSpPr txBox="1">
            <a:spLocks/>
          </p:cNvSpPr>
          <p:nvPr/>
        </p:nvSpPr>
        <p:spPr>
          <a:xfrm>
            <a:off x="1892086" y="884990"/>
            <a:ext cx="1925420" cy="57401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sz="4000" b="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eaLnBrk="1" latinLnBrk="0" hangingPunct="1">
              <a:defRPr lang="zh-CN">
                <a:solidFill>
                  <a:schemeClr val="tx2"/>
                </a:solidFill>
              </a:defRPr>
            </a:lvl2pPr>
            <a:lvl3pPr eaLnBrk="1" latinLnBrk="0" hangingPunct="1">
              <a:defRPr lang="zh-CN">
                <a:solidFill>
                  <a:schemeClr val="tx2"/>
                </a:solidFill>
              </a:defRPr>
            </a:lvl3pPr>
            <a:lvl4pPr eaLnBrk="1" latinLnBrk="0" hangingPunct="1">
              <a:defRPr lang="zh-CN">
                <a:solidFill>
                  <a:schemeClr val="tx2"/>
                </a:solidFill>
              </a:defRPr>
            </a:lvl4pPr>
            <a:lvl5pPr eaLnBrk="1" latinLnBrk="0" hangingPunct="1">
              <a:defRPr lang="zh-CN">
                <a:solidFill>
                  <a:schemeClr val="tx2"/>
                </a:solidFill>
              </a:defRPr>
            </a:lvl5pPr>
            <a:lvl6pPr eaLnBrk="1" latinLnBrk="0" hangingPunct="1">
              <a:defRPr lang="zh-CN">
                <a:solidFill>
                  <a:schemeClr val="tx2"/>
                </a:solidFill>
              </a:defRPr>
            </a:lvl6pPr>
            <a:lvl7pPr eaLnBrk="1" latinLnBrk="0" hangingPunct="1">
              <a:defRPr lang="zh-CN">
                <a:solidFill>
                  <a:schemeClr val="tx2"/>
                </a:solidFill>
              </a:defRPr>
            </a:lvl7pPr>
            <a:lvl8pPr eaLnBrk="1" latinLnBrk="0" hangingPunct="1">
              <a:defRPr lang="zh-CN">
                <a:solidFill>
                  <a:schemeClr val="tx2"/>
                </a:solidFill>
              </a:defRPr>
            </a:lvl8pPr>
            <a:lvl9pPr eaLnBrk="1" latinLnBrk="0" hangingPunct="1">
              <a:defRPr lang="zh-CN">
                <a:solidFill>
                  <a:schemeClr val="tx2"/>
                </a:solidFill>
              </a:defRPr>
            </a:lvl9pPr>
          </a:lstStyle>
          <a:p>
            <a:r>
              <a:rPr lang="zh-CN" altLang="en-US" sz="2800" dirty="0"/>
              <a:t>语言赏析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2A7CEAD-3406-494A-BC78-1134CC291237}"/>
              </a:ext>
            </a:extLst>
          </p:cNvPr>
          <p:cNvSpPr/>
          <p:nvPr/>
        </p:nvSpPr>
        <p:spPr>
          <a:xfrm>
            <a:off x="1531302" y="2275592"/>
            <a:ext cx="8792787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体会论证方法，体会作用。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比喻论证：增强了材料的形象性，使道理可见、可感。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   正反对比论证：突出观点。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品味理中含情，情中有理的特点。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    1.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修辞手法（找出比喻、拟人、排比等手法）</a:t>
            </a:r>
          </a:p>
          <a:p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成语、词语的运用（找出你认为好的词语及句子） 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7BBADF1-F62C-4F59-AFAD-A3F585D31604}"/>
              </a:ext>
            </a:extLst>
          </p:cNvPr>
          <p:cNvSpPr/>
          <p:nvPr/>
        </p:nvSpPr>
        <p:spPr>
          <a:xfrm>
            <a:off x="1864736" y="1556792"/>
            <a:ext cx="49039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本文是一篇说理性散文，却具有文学性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0811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5064" y="234351"/>
            <a:ext cx="3773863" cy="1106417"/>
          </a:xfrm>
        </p:spPr>
        <p:txBody>
          <a:bodyPr/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总结拓展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581983" y="1916832"/>
            <a:ext cx="3782586" cy="4026769"/>
          </a:xfrm>
        </p:spPr>
        <p:txBody>
          <a:bodyPr>
            <a:normAutofit/>
          </a:bodyPr>
          <a:lstStyle/>
          <a:p>
            <a:r>
              <a:rPr lang="zh-CN" altLang="en-US" sz="2800" dirty="0"/>
              <a:t>        文章以三间小屋为载体，阐述了精神追求的内涵及其意义，激励人们关注自我心灵，提升精神境界，使人格得到升华。你将如何建构自己的精神小屋呢？ </a:t>
            </a:r>
            <a:endParaRPr 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箭头: V 形 4">
            <a:extLst>
              <a:ext uri="{FF2B5EF4-FFF2-40B4-BE49-F238E27FC236}">
                <a16:creationId xmlns:a16="http://schemas.microsoft.com/office/drawing/2014/main" id="{1DF9940B-213F-4843-BB47-C71A2F6D9900}"/>
              </a:ext>
            </a:extLst>
          </p:cNvPr>
          <p:cNvSpPr/>
          <p:nvPr/>
        </p:nvSpPr>
        <p:spPr>
          <a:xfrm>
            <a:off x="554366" y="747974"/>
            <a:ext cx="288032" cy="432048"/>
          </a:xfrm>
          <a:prstGeom prst="chevron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A008403-1DD5-4439-95E9-CA3718F24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8308" y="640482"/>
            <a:ext cx="6476152" cy="4948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09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精神的三间小屋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毕淑敏</a:t>
            </a: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8083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85900" y="530225"/>
            <a:ext cx="9601200" cy="1189038"/>
          </a:xfrm>
        </p:spPr>
        <p:txBody>
          <a:bodyPr/>
          <a:lstStyle/>
          <a:p>
            <a:r>
              <a:rPr lang="zh-CN" altLang="en-US" dirty="0"/>
              <a:t>学习目标</a:t>
            </a:r>
            <a:endParaRPr 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箭头: V 形 1">
            <a:extLst>
              <a:ext uri="{FF2B5EF4-FFF2-40B4-BE49-F238E27FC236}">
                <a16:creationId xmlns:a16="http://schemas.microsoft.com/office/drawing/2014/main" id="{1FB3F06C-5636-4AC6-BE22-653310A02FA1}"/>
              </a:ext>
            </a:extLst>
          </p:cNvPr>
          <p:cNvSpPr/>
          <p:nvPr/>
        </p:nvSpPr>
        <p:spPr>
          <a:xfrm>
            <a:off x="981844" y="1124744"/>
            <a:ext cx="311968" cy="432048"/>
          </a:xfrm>
          <a:prstGeom prst="chevron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D49FCB5-C582-41A5-84DF-95F2D59B5C5B}"/>
              </a:ext>
            </a:extLst>
          </p:cNvPr>
          <p:cNvSpPr/>
          <p:nvPr/>
        </p:nvSpPr>
        <p:spPr>
          <a:xfrm>
            <a:off x="1485900" y="2060848"/>
            <a:ext cx="85689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1. </a:t>
            </a:r>
            <a:r>
              <a:rPr lang="zh-CN" altLang="en-US" sz="3200" dirty="0"/>
              <a:t>了解毕淑敏，积累与本课相关的语文知识。</a:t>
            </a:r>
          </a:p>
          <a:p>
            <a:r>
              <a:rPr lang="en-US" altLang="zh-CN" sz="3200" dirty="0"/>
              <a:t>2</a:t>
            </a:r>
            <a:r>
              <a:rPr lang="zh-CN" altLang="en-US" sz="3200" dirty="0"/>
              <a:t>．理解这“精神的三间小屋”赋予的内涵及给予我们的生活启示。</a:t>
            </a:r>
            <a:endParaRPr lang="en-US" altLang="zh-CN" sz="3200" dirty="0"/>
          </a:p>
          <a:p>
            <a:r>
              <a:rPr lang="en-US" altLang="zh-CN" sz="3200" dirty="0"/>
              <a:t>3.</a:t>
            </a:r>
            <a:r>
              <a:rPr lang="zh-CN" altLang="en-US" sz="3200" dirty="0"/>
              <a:t>把握比喻论证、正反对比论证的方法，体会其作用。</a:t>
            </a:r>
            <a:endParaRPr lang="en-US" altLang="zh-CN" sz="3200" dirty="0"/>
          </a:p>
          <a:p>
            <a:r>
              <a:rPr lang="en-US" altLang="zh-CN" sz="3200" dirty="0"/>
              <a:t>4.</a:t>
            </a:r>
            <a:r>
              <a:rPr lang="zh-CN" altLang="en-US" sz="3200" dirty="0"/>
              <a:t>感受文中文学性笔法，体会理性和抒情性相结合的特点。</a:t>
            </a:r>
          </a:p>
        </p:txBody>
      </p:sp>
    </p:spTree>
    <p:extLst>
      <p:ext uri="{BB962C8B-B14F-4D97-AF65-F5344CB8AC3E}">
        <p14:creationId xmlns:p14="http://schemas.microsoft.com/office/powerpoint/2010/main" val="102717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走进作者</a:t>
            </a:r>
            <a:endParaRPr 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箭头: V 形 1">
            <a:extLst>
              <a:ext uri="{FF2B5EF4-FFF2-40B4-BE49-F238E27FC236}">
                <a16:creationId xmlns:a16="http://schemas.microsoft.com/office/drawing/2014/main" id="{3AB97BF7-ECCC-4955-91E3-CD95B402665C}"/>
              </a:ext>
            </a:extLst>
          </p:cNvPr>
          <p:cNvSpPr/>
          <p:nvPr/>
        </p:nvSpPr>
        <p:spPr>
          <a:xfrm>
            <a:off x="837828" y="1124744"/>
            <a:ext cx="360040" cy="504056"/>
          </a:xfrm>
          <a:prstGeom prst="chevron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8BEA55A-72CE-4F19-8F57-5CF0C2948AB2}"/>
              </a:ext>
            </a:extLst>
          </p:cNvPr>
          <p:cNvSpPr/>
          <p:nvPr/>
        </p:nvSpPr>
        <p:spPr>
          <a:xfrm>
            <a:off x="1101923" y="1946972"/>
            <a:ext cx="979309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       </a:t>
            </a:r>
            <a:r>
              <a:rPr lang="zh-CN" altLang="en-US" sz="2400" dirty="0"/>
              <a:t>毕淑敏，</a:t>
            </a:r>
            <a:r>
              <a:rPr lang="en-US" altLang="zh-CN" sz="2400" dirty="0"/>
              <a:t>1952</a:t>
            </a:r>
            <a:r>
              <a:rPr lang="zh-CN" altLang="en-US" sz="2400" dirty="0"/>
              <a:t>年</a:t>
            </a:r>
            <a:r>
              <a:rPr lang="en-US" altLang="zh-CN" sz="2400" dirty="0"/>
              <a:t>10</a:t>
            </a:r>
            <a:r>
              <a:rPr lang="zh-CN" altLang="en-US" sz="2400" dirty="0"/>
              <a:t>月出生于新疆伊宁，国家一级作家、内科主治医师、北京作家协会副主席、北京师范大学文学硕士。中国作协第九届全委会委员。</a:t>
            </a:r>
          </a:p>
          <a:p>
            <a:r>
              <a:rPr lang="zh-CN" altLang="en-US" sz="2400" dirty="0"/>
              <a:t>        毕淑敏的身份很多：医生、心理师、作家。她的作品多与自己的职业角色有关，笔下文字渗透着睿智和温情。她所有的作品都是对生活的一种诠释，可以说她是一位地地道道的“生活家”。</a:t>
            </a:r>
          </a:p>
          <a:p>
            <a:r>
              <a:rPr lang="zh-CN" altLang="en-US" sz="2400" dirty="0"/>
              <a:t>        著有</a:t>
            </a:r>
            <a:r>
              <a:rPr lang="en-US" altLang="zh-CN" sz="2400" dirty="0"/>
              <a:t>《</a:t>
            </a:r>
            <a:r>
              <a:rPr lang="zh-CN" altLang="en-US" sz="2400" dirty="0"/>
              <a:t>毕淑敏文集</a:t>
            </a:r>
            <a:r>
              <a:rPr lang="en-US" altLang="zh-CN" sz="2400" dirty="0"/>
              <a:t>》</a:t>
            </a:r>
            <a:r>
              <a:rPr lang="zh-CN" altLang="en-US" sz="2400" dirty="0"/>
              <a:t>十二卷，多部作品被翻译为英、法、日、希伯来、阿拉伯、韩、越、蒙古等文字在海外出版。代表作有</a:t>
            </a:r>
            <a:r>
              <a:rPr lang="en-US" altLang="zh-CN" sz="2400" dirty="0"/>
              <a:t>《</a:t>
            </a:r>
            <a:r>
              <a:rPr lang="zh-CN" altLang="en-US" sz="2400" dirty="0"/>
              <a:t>红处方</a:t>
            </a:r>
            <a:r>
              <a:rPr lang="en-US" altLang="zh-CN" sz="2400" dirty="0"/>
              <a:t>》《</a:t>
            </a:r>
            <a:r>
              <a:rPr lang="zh-CN" altLang="en-US" sz="2400" dirty="0"/>
              <a:t>血玲珑</a:t>
            </a:r>
            <a:r>
              <a:rPr lang="en-US" altLang="zh-CN" sz="2400" dirty="0"/>
              <a:t>》《</a:t>
            </a:r>
            <a:r>
              <a:rPr lang="zh-CN" altLang="en-US" sz="2400" dirty="0"/>
              <a:t>拯救乳房</a:t>
            </a:r>
            <a:r>
              <a:rPr lang="en-US" altLang="zh-CN" sz="2400" dirty="0"/>
              <a:t>》《</a:t>
            </a:r>
            <a:r>
              <a:rPr lang="zh-CN" altLang="en-US" sz="2400" dirty="0"/>
              <a:t>女心理师</a:t>
            </a:r>
            <a:r>
              <a:rPr lang="en-US" altLang="zh-CN" sz="2400" dirty="0"/>
              <a:t>》《</a:t>
            </a:r>
            <a:r>
              <a:rPr lang="zh-CN" altLang="en-US" sz="2400" dirty="0"/>
              <a:t>鲜花手术</a:t>
            </a:r>
            <a:r>
              <a:rPr lang="en-US" altLang="zh-CN" sz="2400" dirty="0"/>
              <a:t>》</a:t>
            </a:r>
            <a:r>
              <a:rPr lang="zh-CN" altLang="en-US" sz="2400" dirty="0"/>
              <a:t>等。</a:t>
            </a:r>
          </a:p>
          <a:p>
            <a:r>
              <a:rPr lang="zh-CN" altLang="en-US" sz="2400" dirty="0"/>
              <a:t>        曾获庄重文文学奖、小说月报第四、五、六届百花奖、当代文学奖、陈伯吹文学大奖、北京文学奖、昆仑文学奖、解放军文艺奖、青年文学奖、台湾第</a:t>
            </a:r>
            <a:r>
              <a:rPr lang="en-US" altLang="zh-CN" sz="2400" dirty="0"/>
              <a:t>16</a:t>
            </a:r>
            <a:r>
              <a:rPr lang="zh-CN" altLang="en-US" sz="2400" dirty="0"/>
              <a:t>届中国时报文学奖、台湾第</a:t>
            </a:r>
            <a:r>
              <a:rPr lang="en-US" altLang="zh-CN" sz="2400" dirty="0"/>
              <a:t>17</a:t>
            </a:r>
            <a:r>
              <a:rPr lang="zh-CN" altLang="en-US" sz="2400" dirty="0"/>
              <a:t>届联合报文学奖等各种文学奖</a:t>
            </a:r>
            <a:r>
              <a:rPr lang="en-US" altLang="zh-CN" sz="2400" dirty="0"/>
              <a:t>30</a:t>
            </a:r>
            <a:r>
              <a:rPr lang="zh-CN" altLang="en-US" sz="2400" dirty="0"/>
              <a:t>余次。</a:t>
            </a:r>
          </a:p>
        </p:txBody>
      </p:sp>
    </p:spTree>
    <p:extLst>
      <p:ext uri="{BB962C8B-B14F-4D97-AF65-F5344CB8AC3E}">
        <p14:creationId xmlns:p14="http://schemas.microsoft.com/office/powerpoint/2010/main" val="252160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6B21CEB8-585C-41A3-95CE-2923148D433A}"/>
              </a:ext>
            </a:extLst>
          </p:cNvPr>
          <p:cNvSpPr txBox="1">
            <a:spLocks/>
          </p:cNvSpPr>
          <p:nvPr/>
        </p:nvSpPr>
        <p:spPr>
          <a:xfrm>
            <a:off x="1293813" y="685800"/>
            <a:ext cx="5638801" cy="7989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sz="4000" b="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eaLnBrk="1" latinLnBrk="0" hangingPunct="1">
              <a:defRPr lang="zh-CN">
                <a:solidFill>
                  <a:schemeClr val="tx2"/>
                </a:solidFill>
              </a:defRPr>
            </a:lvl2pPr>
            <a:lvl3pPr eaLnBrk="1" latinLnBrk="0" hangingPunct="1">
              <a:defRPr lang="zh-CN">
                <a:solidFill>
                  <a:schemeClr val="tx2"/>
                </a:solidFill>
              </a:defRPr>
            </a:lvl3pPr>
            <a:lvl4pPr eaLnBrk="1" latinLnBrk="0" hangingPunct="1">
              <a:defRPr lang="zh-CN">
                <a:solidFill>
                  <a:schemeClr val="tx2"/>
                </a:solidFill>
              </a:defRPr>
            </a:lvl4pPr>
            <a:lvl5pPr eaLnBrk="1" latinLnBrk="0" hangingPunct="1">
              <a:defRPr lang="zh-CN">
                <a:solidFill>
                  <a:schemeClr val="tx2"/>
                </a:solidFill>
              </a:defRPr>
            </a:lvl5pPr>
            <a:lvl6pPr eaLnBrk="1" latinLnBrk="0" hangingPunct="1">
              <a:defRPr lang="zh-CN">
                <a:solidFill>
                  <a:schemeClr val="tx2"/>
                </a:solidFill>
              </a:defRPr>
            </a:lvl6pPr>
            <a:lvl7pPr eaLnBrk="1" latinLnBrk="0" hangingPunct="1">
              <a:defRPr lang="zh-CN">
                <a:solidFill>
                  <a:schemeClr val="tx2"/>
                </a:solidFill>
              </a:defRPr>
            </a:lvl7pPr>
            <a:lvl8pPr eaLnBrk="1" latinLnBrk="0" hangingPunct="1">
              <a:defRPr lang="zh-CN">
                <a:solidFill>
                  <a:schemeClr val="tx2"/>
                </a:solidFill>
              </a:defRPr>
            </a:lvl8pPr>
            <a:lvl9pPr eaLnBrk="1" latinLnBrk="0" hangingPunct="1">
              <a:defRPr lang="zh-CN">
                <a:solidFill>
                  <a:schemeClr val="tx2"/>
                </a:solidFill>
              </a:defRPr>
            </a:lvl9pPr>
          </a:lstStyle>
          <a:p>
            <a:r>
              <a:rPr lang="zh-CN" altLang="en-US" dirty="0"/>
              <a:t>字词积累</a:t>
            </a:r>
          </a:p>
        </p:txBody>
      </p:sp>
      <p:sp>
        <p:nvSpPr>
          <p:cNvPr id="5" name="箭头: V 形 4">
            <a:extLst>
              <a:ext uri="{FF2B5EF4-FFF2-40B4-BE49-F238E27FC236}">
                <a16:creationId xmlns:a16="http://schemas.microsoft.com/office/drawing/2014/main" id="{752D8760-27E1-4EEA-9F30-FF79F03F8CF8}"/>
              </a:ext>
            </a:extLst>
          </p:cNvPr>
          <p:cNvSpPr/>
          <p:nvPr/>
        </p:nvSpPr>
        <p:spPr>
          <a:xfrm>
            <a:off x="902932" y="914348"/>
            <a:ext cx="383977" cy="426420"/>
          </a:xfrm>
          <a:prstGeom prst="chevron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7E09A5F-4B1E-4F4F-AE6B-BF3F4755B61C}"/>
              </a:ext>
            </a:extLst>
          </p:cNvPr>
          <p:cNvSpPr/>
          <p:nvPr/>
        </p:nvSpPr>
        <p:spPr>
          <a:xfrm>
            <a:off x="932175" y="1669656"/>
            <a:ext cx="108081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宽宥</a:t>
            </a:r>
            <a:r>
              <a:rPr lang="en-US" altLang="zh-CN" sz="1600" dirty="0"/>
              <a:t>(</a:t>
            </a:r>
            <a:r>
              <a:rPr lang="en-US" altLang="zh-CN" sz="1600" dirty="0" err="1"/>
              <a:t>yòu</a:t>
            </a:r>
            <a:r>
              <a:rPr lang="en-US" altLang="zh-CN" sz="1600" dirty="0"/>
              <a:t>)   </a:t>
            </a:r>
            <a:r>
              <a:rPr lang="zh-CN" altLang="en-US" sz="1600" dirty="0"/>
              <a:t>游弋</a:t>
            </a:r>
            <a:r>
              <a:rPr lang="en-US" altLang="zh-CN" sz="1600" dirty="0"/>
              <a:t>(</a:t>
            </a:r>
            <a:r>
              <a:rPr lang="en-US" altLang="zh-CN" sz="1600" dirty="0" err="1"/>
              <a:t>yì</a:t>
            </a:r>
            <a:r>
              <a:rPr lang="en-US" altLang="zh-CN" sz="1600" dirty="0"/>
              <a:t>)   </a:t>
            </a:r>
            <a:r>
              <a:rPr lang="zh-CN" altLang="en-US" sz="1600" dirty="0"/>
              <a:t>轻觑</a:t>
            </a:r>
            <a:r>
              <a:rPr lang="en-US" altLang="zh-CN" sz="1600" dirty="0"/>
              <a:t>(</a:t>
            </a:r>
            <a:r>
              <a:rPr lang="en-US" altLang="zh-CN" sz="1600" dirty="0" err="1"/>
              <a:t>qù</a:t>
            </a:r>
            <a:r>
              <a:rPr lang="en-US" altLang="zh-CN" sz="1600" dirty="0"/>
              <a:t>)   </a:t>
            </a:r>
            <a:r>
              <a:rPr lang="zh-CN" altLang="en-US" sz="1600" dirty="0"/>
              <a:t>麾</a:t>
            </a:r>
            <a:r>
              <a:rPr lang="en-US" altLang="zh-CN" sz="1600" dirty="0"/>
              <a:t>(</a:t>
            </a:r>
            <a:r>
              <a:rPr lang="en-US" altLang="zh-CN" sz="1600" dirty="0" err="1"/>
              <a:t>huī</a:t>
            </a:r>
            <a:r>
              <a:rPr lang="en-US" altLang="zh-CN" sz="1600" dirty="0"/>
              <a:t>)</a:t>
            </a:r>
            <a:r>
              <a:rPr lang="zh-CN" altLang="en-US" sz="1600" dirty="0"/>
              <a:t>下  赘</a:t>
            </a:r>
            <a:r>
              <a:rPr lang="en-US" altLang="zh-CN" sz="1600" dirty="0"/>
              <a:t>(</a:t>
            </a:r>
            <a:r>
              <a:rPr lang="en-US" altLang="zh-CN" sz="1600" dirty="0" err="1"/>
              <a:t>zhuì</a:t>
            </a:r>
            <a:r>
              <a:rPr lang="en-US" altLang="zh-CN" sz="1600" dirty="0"/>
              <a:t>)</a:t>
            </a:r>
            <a:r>
              <a:rPr lang="zh-CN" altLang="en-US" sz="1600" dirty="0"/>
              <a:t>余   窗棂</a:t>
            </a:r>
            <a:r>
              <a:rPr lang="en-US" altLang="zh-CN" sz="1600" dirty="0"/>
              <a:t>(</a:t>
            </a:r>
            <a:r>
              <a:rPr lang="en-US" altLang="zh-CN" sz="1600" dirty="0" err="1"/>
              <a:t>líng</a:t>
            </a:r>
            <a:r>
              <a:rPr lang="en-US" altLang="zh-CN" sz="1600" dirty="0"/>
              <a:t>)   </a:t>
            </a:r>
            <a:r>
              <a:rPr lang="zh-CN" altLang="en-US" sz="1600" dirty="0"/>
              <a:t>坍</a:t>
            </a:r>
            <a:r>
              <a:rPr lang="en-US" altLang="zh-CN" sz="1600" dirty="0"/>
              <a:t>(</a:t>
            </a:r>
            <a:r>
              <a:rPr lang="en-US" altLang="zh-CN" sz="1600" dirty="0" err="1"/>
              <a:t>tān</a:t>
            </a:r>
            <a:r>
              <a:rPr lang="en-US" altLang="zh-CN" sz="1600" dirty="0"/>
              <a:t>)</a:t>
            </a:r>
            <a:r>
              <a:rPr lang="zh-CN" altLang="en-US" sz="1600" dirty="0"/>
              <a:t>塌  要诀</a:t>
            </a:r>
            <a:r>
              <a:rPr lang="en-US" altLang="zh-CN" sz="1600" dirty="0"/>
              <a:t>(</a:t>
            </a:r>
            <a:r>
              <a:rPr lang="en-US" altLang="zh-CN" sz="1600" dirty="0" err="1"/>
              <a:t>jué</a:t>
            </a:r>
            <a:r>
              <a:rPr lang="en-US" altLang="zh-CN" sz="1600" dirty="0"/>
              <a:t>)   </a:t>
            </a:r>
            <a:r>
              <a:rPr lang="zh-CN" altLang="en-US" sz="1600" dirty="0"/>
              <a:t>困厄</a:t>
            </a:r>
            <a:r>
              <a:rPr lang="en-US" altLang="zh-CN" sz="1600" dirty="0"/>
              <a:t>(è)   </a:t>
            </a:r>
            <a:r>
              <a:rPr lang="zh-CN" altLang="en-US" sz="1600" dirty="0"/>
              <a:t>鸠</a:t>
            </a:r>
            <a:r>
              <a:rPr lang="en-US" altLang="zh-CN" sz="1600" dirty="0"/>
              <a:t>(</a:t>
            </a:r>
            <a:r>
              <a:rPr lang="en-US" altLang="zh-CN" sz="1600" dirty="0" err="1"/>
              <a:t>jiū</a:t>
            </a:r>
            <a:r>
              <a:rPr lang="en-US" altLang="zh-CN" sz="1600" dirty="0"/>
              <a:t>)</a:t>
            </a:r>
            <a:r>
              <a:rPr lang="zh-CN" altLang="en-US" sz="1600" dirty="0"/>
              <a:t>占鹊巢   襟</a:t>
            </a:r>
            <a:r>
              <a:rPr lang="en-US" altLang="zh-CN" sz="1600" dirty="0"/>
              <a:t>(</a:t>
            </a:r>
            <a:r>
              <a:rPr lang="en-US" altLang="zh-CN" sz="1600" dirty="0" err="1"/>
              <a:t>jīn</a:t>
            </a:r>
            <a:r>
              <a:rPr lang="en-US" altLang="zh-CN" sz="1600" dirty="0"/>
              <a:t>)</a:t>
            </a:r>
            <a:r>
              <a:rPr lang="zh-CN" altLang="en-US" sz="1600" dirty="0"/>
              <a:t>怀</a:t>
            </a:r>
            <a:endParaRPr lang="en-US" altLang="zh-CN" sz="1600" dirty="0"/>
          </a:p>
          <a:p>
            <a:r>
              <a:rPr lang="zh-CN" altLang="en-US" sz="1600" dirty="0"/>
              <a:t>  </a:t>
            </a:r>
          </a:p>
          <a:p>
            <a:r>
              <a:rPr lang="zh-CN" altLang="en-US" sz="1600" dirty="0"/>
              <a:t>广袤：开阔，广阔。广，从东到西的长度。袤，从南到北的长度。</a:t>
            </a:r>
          </a:p>
          <a:p>
            <a:r>
              <a:rPr lang="zh-CN" altLang="en-US" sz="1600" dirty="0"/>
              <a:t>积攒：一点一点地聚集。</a:t>
            </a:r>
          </a:p>
          <a:p>
            <a:r>
              <a:rPr lang="zh-CN" altLang="en-US" sz="1600" dirty="0"/>
              <a:t>宽宥：宽恕；饶恕。</a:t>
            </a:r>
          </a:p>
          <a:p>
            <a:r>
              <a:rPr lang="zh-CN" altLang="en-US" sz="1600" dirty="0"/>
              <a:t>游弋：①（舰艇等）巡逻。②泛指在水中游动。</a:t>
            </a:r>
          </a:p>
          <a:p>
            <a:r>
              <a:rPr lang="zh-CN" altLang="en-US" sz="1600" dirty="0"/>
              <a:t>困厄：（处境）艰难窘迫。</a:t>
            </a:r>
          </a:p>
          <a:p>
            <a:r>
              <a:rPr lang="zh-CN" altLang="en-US" sz="1600" dirty="0"/>
              <a:t>濡养：养育，培养。</a:t>
            </a:r>
          </a:p>
          <a:p>
            <a:r>
              <a:rPr lang="zh-CN" altLang="en-US" sz="1600" dirty="0"/>
              <a:t>麾下：①将帅的部下之意（取于沪教版教材），②对将帅本人的敬称。 </a:t>
            </a:r>
          </a:p>
          <a:p>
            <a:r>
              <a:rPr lang="zh-CN" altLang="en-US" sz="1600" dirty="0"/>
              <a:t>自惭形秽：原指因自己的容貌举止不如别人而感到惭愧，后来泛指自愧不如别人。</a:t>
            </a:r>
          </a:p>
          <a:p>
            <a:r>
              <a:rPr lang="zh-CN" altLang="en-US" sz="1600" dirty="0"/>
              <a:t>间不容发：两物中间容不下一根头发，形容事物之间距离极小。</a:t>
            </a:r>
          </a:p>
          <a:p>
            <a:r>
              <a:rPr lang="zh-CN" altLang="en-US" sz="1600" dirty="0"/>
              <a:t>金戈铁马：戈闪耀着金光，马配备了铁甲。比喻战争，也形容战士持枪驰马的雄姿。 </a:t>
            </a:r>
          </a:p>
          <a:p>
            <a:r>
              <a:rPr lang="zh-CN" altLang="en-US" sz="1600" dirty="0"/>
              <a:t>形销骨立：形容身体极其消瘦。</a:t>
            </a:r>
          </a:p>
          <a:p>
            <a:r>
              <a:rPr lang="zh-CN" altLang="en-US" sz="1600" dirty="0"/>
              <a:t>抽丝剥茧：丝得一根一根地抽，茧得一层一层地剥。形容分析事物极为细致，而且一步一步很有层次。 </a:t>
            </a:r>
          </a:p>
          <a:p>
            <a:r>
              <a:rPr lang="zh-CN" altLang="en-US" sz="1600" dirty="0"/>
              <a:t>鸠占鹊巢：比喻强占别人的居处。</a:t>
            </a:r>
          </a:p>
          <a:p>
            <a:r>
              <a:rPr lang="zh-CN" altLang="en-US" sz="1600" dirty="0"/>
              <a:t>李代桃僵：李树代替桃树而死，原比喻兄弟互相帮助，后借指以此代彼或代人受过。</a:t>
            </a:r>
          </a:p>
          <a:p>
            <a:r>
              <a:rPr lang="zh-CN" altLang="en-US" sz="1600" dirty="0"/>
              <a:t>相得益彰：两个人或两件事物互相配合，双方的能力和作用更能显示出来。</a:t>
            </a:r>
          </a:p>
          <a:p>
            <a:r>
              <a:rPr lang="zh-CN" altLang="en-US" sz="1600" dirty="0"/>
              <a:t>可望而不可即：只能够望见而不能够接近</a:t>
            </a:r>
            <a:r>
              <a:rPr lang="en-US" altLang="zh-CN" sz="1600" dirty="0"/>
              <a:t>,</a:t>
            </a:r>
            <a:r>
              <a:rPr lang="zh-CN" altLang="en-US" sz="1600" dirty="0"/>
              <a:t>形容看起来可以实现而实际难以实现。</a:t>
            </a:r>
          </a:p>
        </p:txBody>
      </p:sp>
    </p:spTree>
    <p:extLst>
      <p:ext uri="{BB962C8B-B14F-4D97-AF65-F5344CB8AC3E}">
        <p14:creationId xmlns:p14="http://schemas.microsoft.com/office/powerpoint/2010/main" val="44308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1824" y="116632"/>
            <a:ext cx="9601200" cy="1189038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理清思路</a:t>
            </a:r>
            <a:endParaRPr lang="zh-CN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40FBCD1-AFA7-4D45-963B-24634932ABB4}"/>
              </a:ext>
            </a:extLst>
          </p:cNvPr>
          <p:cNvSpPr/>
          <p:nvPr/>
        </p:nvSpPr>
        <p:spPr>
          <a:xfrm>
            <a:off x="1125860" y="1857018"/>
            <a:ext cx="489654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b="1" dirty="0">
                <a:solidFill>
                  <a:srgbClr val="FF0000"/>
                </a:solidFill>
              </a:rPr>
              <a:t>引出话题</a:t>
            </a:r>
            <a:r>
              <a:rPr lang="zh-CN" altLang="en-US" sz="2000" dirty="0">
                <a:solidFill>
                  <a:srgbClr val="FF0000"/>
                </a:solidFill>
              </a:rPr>
              <a:t>：</a:t>
            </a:r>
            <a:r>
              <a:rPr lang="zh-CN" altLang="en-US" sz="2000" dirty="0"/>
              <a:t>为自己的精神修建三间小屋。</a:t>
            </a:r>
            <a:endParaRPr lang="en-US" altLang="zh-CN" sz="2000" dirty="0"/>
          </a:p>
          <a:p>
            <a:r>
              <a:rPr lang="en-US" altLang="zh-CN" sz="2000" dirty="0"/>
              <a:t>       (1</a:t>
            </a:r>
            <a:r>
              <a:rPr lang="zh-CN" altLang="en-US" sz="2000" dirty="0"/>
              <a:t>～</a:t>
            </a:r>
            <a:r>
              <a:rPr lang="en-US" altLang="zh-CN" sz="2000" dirty="0"/>
              <a:t>6)</a:t>
            </a:r>
            <a:r>
              <a:rPr lang="zh-CN" altLang="en-US" sz="2000" dirty="0"/>
              <a:t> </a:t>
            </a: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000" dirty="0"/>
          </a:p>
          <a:p>
            <a:endParaRPr lang="zh-CN" altLang="en-US" sz="2000" dirty="0"/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b="1" dirty="0">
                <a:solidFill>
                  <a:srgbClr val="FF0000"/>
                </a:solidFill>
              </a:rPr>
              <a:t>分析论证：</a:t>
            </a:r>
            <a:r>
              <a:rPr lang="zh-CN" altLang="en-US" sz="2000" dirty="0"/>
              <a:t>修建怎样的三间精神小屋。</a:t>
            </a:r>
            <a:endParaRPr lang="en-US" altLang="zh-CN" sz="2000" dirty="0"/>
          </a:p>
          <a:p>
            <a:r>
              <a:rPr lang="en-US" altLang="zh-CN" sz="2000" dirty="0"/>
              <a:t>      (7</a:t>
            </a:r>
            <a:r>
              <a:rPr lang="zh-CN" altLang="en-US" sz="2000" dirty="0"/>
              <a:t>～</a:t>
            </a:r>
            <a:r>
              <a:rPr lang="en-US" altLang="zh-CN" sz="2000" dirty="0"/>
              <a:t>17)</a:t>
            </a:r>
            <a:r>
              <a:rPr lang="zh-CN" altLang="en-US" sz="2000" dirty="0"/>
              <a:t>  </a:t>
            </a:r>
          </a:p>
          <a:p>
            <a:endParaRPr lang="zh-CN" altLang="en-US" sz="2000" dirty="0"/>
          </a:p>
          <a:p>
            <a:endParaRPr lang="zh-CN" altLang="en-US" sz="2000" dirty="0"/>
          </a:p>
          <a:p>
            <a:endParaRPr lang="zh-CN" altLang="en-US" sz="2000" dirty="0"/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b="1" dirty="0">
                <a:solidFill>
                  <a:srgbClr val="FF0000"/>
                </a:solidFill>
              </a:rPr>
              <a:t>归纳总结：</a:t>
            </a:r>
            <a:r>
              <a:rPr lang="zh-CN" altLang="en-US" sz="2000" dirty="0"/>
              <a:t>将三间精神小屋建筑得美观结实之后，再扩建成精神大厦。</a:t>
            </a:r>
            <a:endParaRPr lang="en-US" altLang="zh-CN" sz="2000" dirty="0"/>
          </a:p>
          <a:p>
            <a:r>
              <a:rPr lang="en-US" altLang="zh-CN" sz="2000" dirty="0"/>
              <a:t>     (19</a:t>
            </a:r>
            <a:r>
              <a:rPr lang="zh-CN" altLang="en-US" sz="2000" dirty="0"/>
              <a:t>～</a:t>
            </a:r>
            <a:r>
              <a:rPr lang="en-US" altLang="zh-CN" sz="2000" dirty="0"/>
              <a:t>20)</a:t>
            </a:r>
            <a:endParaRPr lang="zh-CN" altLang="en-US" sz="20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ED2CF60-6D7C-445E-B06E-745DDCC307CB}"/>
              </a:ext>
            </a:extLst>
          </p:cNvPr>
          <p:cNvSpPr/>
          <p:nvPr/>
        </p:nvSpPr>
        <p:spPr>
          <a:xfrm>
            <a:off x="6382444" y="2834352"/>
            <a:ext cx="6092825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第一间精神小屋</a:t>
            </a:r>
            <a:r>
              <a:rPr lang="en-US" altLang="zh-CN" dirty="0"/>
              <a:t>【</a:t>
            </a:r>
            <a:r>
              <a:rPr lang="zh-CN" altLang="en-US" dirty="0">
                <a:solidFill>
                  <a:srgbClr val="FF0000"/>
                </a:solidFill>
              </a:rPr>
              <a:t>爱和恨</a:t>
            </a:r>
            <a:r>
              <a:rPr lang="en-US" altLang="zh-CN" dirty="0"/>
              <a:t>】(7</a:t>
            </a:r>
            <a:r>
              <a:rPr lang="zh-CN" altLang="en-US" dirty="0"/>
              <a:t>～</a:t>
            </a:r>
            <a:r>
              <a:rPr lang="en-US" altLang="zh-CN" dirty="0"/>
              <a:t>8)</a:t>
            </a:r>
            <a:r>
              <a:rPr lang="zh-CN" altLang="en-US" dirty="0"/>
              <a:t> </a:t>
            </a:r>
          </a:p>
          <a:p>
            <a:endParaRPr lang="zh-CN" altLang="en-US" dirty="0"/>
          </a:p>
          <a:p>
            <a:r>
              <a:rPr lang="zh-CN" altLang="en-US" dirty="0"/>
              <a:t>第二间精神小屋</a:t>
            </a:r>
            <a:r>
              <a:rPr lang="en-US" altLang="zh-CN" dirty="0"/>
              <a:t>【</a:t>
            </a:r>
            <a:r>
              <a:rPr lang="zh-CN" altLang="en-US" dirty="0">
                <a:solidFill>
                  <a:srgbClr val="FF0000"/>
                </a:solidFill>
              </a:rPr>
              <a:t>事业</a:t>
            </a:r>
            <a:r>
              <a:rPr lang="en-US" altLang="zh-CN" dirty="0"/>
              <a:t>】</a:t>
            </a:r>
            <a:r>
              <a:rPr lang="zh-CN" altLang="en-US" dirty="0"/>
              <a:t> </a:t>
            </a:r>
            <a:r>
              <a:rPr lang="en-US" altLang="zh-CN" dirty="0"/>
              <a:t>(9</a:t>
            </a:r>
            <a:r>
              <a:rPr lang="zh-CN" altLang="en-US" dirty="0"/>
              <a:t>～</a:t>
            </a:r>
            <a:r>
              <a:rPr lang="en-US" altLang="zh-CN" dirty="0"/>
              <a:t>13)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第三间精神小屋</a:t>
            </a:r>
            <a:r>
              <a:rPr lang="en-US" altLang="zh-CN" dirty="0"/>
              <a:t>【</a:t>
            </a:r>
            <a:r>
              <a:rPr lang="zh-CN" altLang="en-US" dirty="0">
                <a:solidFill>
                  <a:srgbClr val="FF0000"/>
                </a:solidFill>
              </a:rPr>
              <a:t>自身</a:t>
            </a:r>
            <a:r>
              <a:rPr lang="en-US" altLang="zh-CN" dirty="0"/>
              <a:t>】(14</a:t>
            </a:r>
            <a:r>
              <a:rPr lang="zh-CN" altLang="en-US" dirty="0"/>
              <a:t>～</a:t>
            </a:r>
            <a:r>
              <a:rPr lang="en-US" altLang="zh-CN" dirty="0"/>
              <a:t>18)</a:t>
            </a:r>
            <a:endParaRPr lang="zh-CN" altLang="en-US" dirty="0"/>
          </a:p>
        </p:txBody>
      </p:sp>
      <p:sp>
        <p:nvSpPr>
          <p:cNvPr id="7" name="左大括号 6">
            <a:extLst>
              <a:ext uri="{FF2B5EF4-FFF2-40B4-BE49-F238E27FC236}">
                <a16:creationId xmlns:a16="http://schemas.microsoft.com/office/drawing/2014/main" id="{526FDA9A-9549-43A2-96A6-5F54548DA1E6}"/>
              </a:ext>
            </a:extLst>
          </p:cNvPr>
          <p:cNvSpPr/>
          <p:nvPr/>
        </p:nvSpPr>
        <p:spPr>
          <a:xfrm>
            <a:off x="6094412" y="2708920"/>
            <a:ext cx="216024" cy="1728192"/>
          </a:xfrm>
          <a:prstGeom prst="leftBrace">
            <a:avLst/>
          </a:prstGeom>
          <a:ln w="28575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箭头: V 形 7">
            <a:extLst>
              <a:ext uri="{FF2B5EF4-FFF2-40B4-BE49-F238E27FC236}">
                <a16:creationId xmlns:a16="http://schemas.microsoft.com/office/drawing/2014/main" id="{54A61C6A-6664-4986-89CD-90E9ACEFEA7F}"/>
              </a:ext>
            </a:extLst>
          </p:cNvPr>
          <p:cNvSpPr/>
          <p:nvPr/>
        </p:nvSpPr>
        <p:spPr>
          <a:xfrm>
            <a:off x="837828" y="836712"/>
            <a:ext cx="347973" cy="360040"/>
          </a:xfrm>
          <a:prstGeom prst="chevron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47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E18A4AE-B5C6-4412-853E-1276B1AE58E3}"/>
              </a:ext>
            </a:extLst>
          </p:cNvPr>
          <p:cNvSpPr/>
          <p:nvPr/>
        </p:nvSpPr>
        <p:spPr>
          <a:xfrm>
            <a:off x="1413892" y="856357"/>
            <a:ext cx="1000911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第一间精神小屋是什么样的？作者是怎样写的？ </a:t>
            </a:r>
          </a:p>
          <a:p>
            <a:r>
              <a:rPr lang="zh-CN" altLang="en-US" sz="2400" dirty="0"/>
              <a:t>        第一间，盛着我们的爱和恨。作者首先选用两组带有对立情感的排比句，说明这些对比鲜明的爱和恨会将小屋挤得满满的，接着又用了几个比喻句形象地写出人生爱恨交织的经历。接下来用一个假设句，告诉人们精神的小屋应多装爱。充分体现了作者如大地、海洋、天空般宽广的胸怀。</a:t>
            </a:r>
          </a:p>
          <a:p>
            <a:endParaRPr lang="zh-CN" altLang="en-US" sz="2400" dirty="0"/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第一间小屋中有爱也有恨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作者希望我们如何处理它们的关系？</a:t>
            </a:r>
          </a:p>
          <a:p>
            <a:r>
              <a:rPr lang="zh-CN" altLang="en-US" sz="2400" dirty="0"/>
              <a:t>        爱和恨  打扫   让心中充满爱（健康的小屋） </a:t>
            </a:r>
          </a:p>
          <a:p>
            <a:endParaRPr lang="zh-CN" altLang="en-US" sz="2400" dirty="0"/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第二间小屋盛放我们的事业，作者是怎样描述的？ </a:t>
            </a:r>
          </a:p>
          <a:p>
            <a:r>
              <a:rPr lang="zh-CN" altLang="en-US" sz="2400" dirty="0"/>
              <a:t>        作者先列出一组庞大的数字，给人们一个对事业的时间概念。揭示出一个道理：不要小看人们所从事的事业对人产生的深远影响。并告诫人们适合自己的事业要自己寻找，只有规划好自己的事业，才能使事业和人生相得益彰。</a:t>
            </a: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如何才能让第二间精神小屋坚固优雅？ </a:t>
            </a:r>
          </a:p>
          <a:p>
            <a:r>
              <a:rPr lang="zh-CN" altLang="en-US" sz="2400" dirty="0"/>
              <a:t>        事业自我寻找 选择自己适合和爱好的事业（努力向上的小屋） </a:t>
            </a:r>
          </a:p>
        </p:txBody>
      </p:sp>
      <p:sp>
        <p:nvSpPr>
          <p:cNvPr id="3" name="箭头: V 形 2">
            <a:extLst>
              <a:ext uri="{FF2B5EF4-FFF2-40B4-BE49-F238E27FC236}">
                <a16:creationId xmlns:a16="http://schemas.microsoft.com/office/drawing/2014/main" id="{518E92D3-C9D1-483E-AFCB-D7C45BFD11B7}"/>
              </a:ext>
            </a:extLst>
          </p:cNvPr>
          <p:cNvSpPr/>
          <p:nvPr/>
        </p:nvSpPr>
        <p:spPr>
          <a:xfrm>
            <a:off x="1557908" y="404664"/>
            <a:ext cx="216024" cy="274780"/>
          </a:xfrm>
          <a:prstGeom prst="chevron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E6B78DC7-13E4-4080-AD2E-34BF041B1419}"/>
              </a:ext>
            </a:extLst>
          </p:cNvPr>
          <p:cNvSpPr txBox="1">
            <a:spLocks/>
          </p:cNvSpPr>
          <p:nvPr/>
        </p:nvSpPr>
        <p:spPr>
          <a:xfrm>
            <a:off x="1917948" y="282273"/>
            <a:ext cx="9601200" cy="118903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sz="4000" b="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eaLnBrk="1" latinLnBrk="0" hangingPunct="1">
              <a:defRPr lang="zh-CN">
                <a:solidFill>
                  <a:schemeClr val="tx2"/>
                </a:solidFill>
              </a:defRPr>
            </a:lvl2pPr>
            <a:lvl3pPr eaLnBrk="1" latinLnBrk="0" hangingPunct="1">
              <a:defRPr lang="zh-CN">
                <a:solidFill>
                  <a:schemeClr val="tx2"/>
                </a:solidFill>
              </a:defRPr>
            </a:lvl3pPr>
            <a:lvl4pPr eaLnBrk="1" latinLnBrk="0" hangingPunct="1">
              <a:defRPr lang="zh-CN">
                <a:solidFill>
                  <a:schemeClr val="tx2"/>
                </a:solidFill>
              </a:defRPr>
            </a:lvl4pPr>
            <a:lvl5pPr eaLnBrk="1" latinLnBrk="0" hangingPunct="1">
              <a:defRPr lang="zh-CN">
                <a:solidFill>
                  <a:schemeClr val="tx2"/>
                </a:solidFill>
              </a:defRPr>
            </a:lvl5pPr>
            <a:lvl6pPr eaLnBrk="1" latinLnBrk="0" hangingPunct="1">
              <a:defRPr lang="zh-CN">
                <a:solidFill>
                  <a:schemeClr val="tx2"/>
                </a:solidFill>
              </a:defRPr>
            </a:lvl6pPr>
            <a:lvl7pPr eaLnBrk="1" latinLnBrk="0" hangingPunct="1">
              <a:defRPr lang="zh-CN">
                <a:solidFill>
                  <a:schemeClr val="tx2"/>
                </a:solidFill>
              </a:defRPr>
            </a:lvl7pPr>
            <a:lvl8pPr eaLnBrk="1" latinLnBrk="0" hangingPunct="1">
              <a:defRPr lang="zh-CN">
                <a:solidFill>
                  <a:schemeClr val="tx2"/>
                </a:solidFill>
              </a:defRPr>
            </a:lvl8pPr>
            <a:lvl9pPr eaLnBrk="1" latinLnBrk="0" hangingPunct="1">
              <a:defRPr lang="zh-CN">
                <a:solidFill>
                  <a:schemeClr val="tx2"/>
                </a:solidFill>
              </a:defRPr>
            </a:lvl9pPr>
          </a:lstStyle>
          <a:p>
            <a:r>
              <a:rPr lang="zh-CN" altLang="en-US" sz="3200" dirty="0"/>
              <a:t>问题探究</a:t>
            </a:r>
          </a:p>
        </p:txBody>
      </p:sp>
    </p:spTree>
    <p:extLst>
      <p:ext uri="{BB962C8B-B14F-4D97-AF65-F5344CB8AC3E}">
        <p14:creationId xmlns:p14="http://schemas.microsoft.com/office/powerpoint/2010/main" val="85168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495730D-574E-4965-AE54-6E2277645F15}"/>
              </a:ext>
            </a:extLst>
          </p:cNvPr>
          <p:cNvSpPr/>
          <p:nvPr/>
        </p:nvSpPr>
        <p:spPr>
          <a:xfrm>
            <a:off x="909836" y="476672"/>
            <a:ext cx="1036915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400" dirty="0"/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为什么作者说“在我们的小屋里，住着所有我们认识的人，唯独没有我们自己”？</a:t>
            </a:r>
          </a:p>
          <a:p>
            <a:r>
              <a:rPr lang="zh-CN" altLang="en-US" sz="2400" dirty="0"/>
              <a:t>        这是一个信息高度发达的社会，我们能从不同渠道接受各种纷繁复杂的信息，渐渐有的人就被这个信息社会所同化了，常常随波逐流，用他人的观点来肯定事物的价值，常常以为众人所追求的就是他们自己想要的。于是别人的思想、外在的信息代替了他们自己的思想，使他们成为缺乏思想和思考的人。 </a:t>
            </a:r>
          </a:p>
          <a:p>
            <a:endParaRPr lang="zh-CN" altLang="en-US" sz="2400" dirty="0"/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如果我们的精神小屋不住着自己，会出现什么情况？ </a:t>
            </a:r>
          </a:p>
          <a:p>
            <a:r>
              <a:rPr lang="zh-CN" altLang="en-US" sz="2400" dirty="0"/>
              <a:t>        明确：如果真是那样，我们的精神小屋不必等待地震和潮汐，在微风中就悄无声息地坍塌了。我们的精神，将会孤独地在风雨中飘零。  </a:t>
            </a:r>
          </a:p>
          <a:p>
            <a:endParaRPr lang="zh-CN" altLang="en-US" sz="2400" dirty="0"/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你认为在第三间精神小屋中应该怎样“安放我们自身”？ </a:t>
            </a:r>
          </a:p>
          <a:p>
            <a:r>
              <a:rPr lang="zh-CN" altLang="en-US" sz="2400" dirty="0"/>
              <a:t>        自身  思考  拥有独立的思想（庄严、真诚的小屋） 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4117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E18A4AE-B5C6-4412-853E-1276B1AE58E3}"/>
              </a:ext>
            </a:extLst>
          </p:cNvPr>
          <p:cNvSpPr/>
          <p:nvPr/>
        </p:nvSpPr>
        <p:spPr>
          <a:xfrm>
            <a:off x="1089856" y="1196752"/>
            <a:ext cx="1000911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根据你的理解，谈谈“精神的三间小屋”之间的内在联系。</a:t>
            </a:r>
          </a:p>
          <a:p>
            <a:r>
              <a:rPr lang="zh-CN" altLang="en-US" sz="3200" dirty="0"/>
              <a:t>         三间小屋是一个整体，其中盛放我们自身的小屋是根本，是心灵大厦的基础，我们只有拥有自己的主见，才能明确自己所爱和所憎恨的，才懂得什么样的事业能带给我们真正的快乐。</a:t>
            </a:r>
          </a:p>
        </p:txBody>
      </p:sp>
    </p:spTree>
    <p:extLst>
      <p:ext uri="{BB962C8B-B14F-4D97-AF65-F5344CB8AC3E}">
        <p14:creationId xmlns:p14="http://schemas.microsoft.com/office/powerpoint/2010/main" val="21891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coLiving_16x9">
  <a:themeElements>
    <a:clrScheme name="EcoLiving">
      <a:dk1>
        <a:srgbClr val="404040"/>
      </a:dk1>
      <a:lt1>
        <a:sysClr val="window" lastClr="FFFFFF"/>
      </a:lt1>
      <a:dk2>
        <a:srgbClr val="000000"/>
      </a:dk2>
      <a:lt2>
        <a:srgbClr val="F5EECF"/>
      </a:lt2>
      <a:accent1>
        <a:srgbClr val="488E4A"/>
      </a:accent1>
      <a:accent2>
        <a:srgbClr val="6595BC"/>
      </a:accent2>
      <a:accent3>
        <a:srgbClr val="CB6933"/>
      </a:accent3>
      <a:accent4>
        <a:srgbClr val="D4BC49"/>
      </a:accent4>
      <a:accent5>
        <a:srgbClr val="8F5C31"/>
      </a:accent5>
      <a:accent6>
        <a:srgbClr val="6E7588"/>
      </a:accent6>
      <a:hlink>
        <a:srgbClr val="B1754C"/>
      </a:hlink>
      <a:folHlink>
        <a:srgbClr val="6595BC"/>
      </a:folHlink>
    </a:clrScheme>
    <a:fontScheme name="EcoLiving_16x9">
      <a:majorFont>
        <a:latin typeface="Cambria"/>
        <a:ea typeface=""/>
        <a:cs typeface=""/>
      </a:majorFont>
      <a:minorFont>
        <a:latin typeface="Cambria"/>
        <a:ea typeface=""/>
        <a:cs typeface=""/>
      </a:minorFont>
    </a:fontScheme>
    <a:fmtScheme name="EcoLiving_16x9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8575" cap="flat" cmpd="sng" algn="ctr">
          <a:solidFill>
            <a:schemeClr val="phClr"/>
          </a:solidFill>
          <a:miter lim="800000"/>
        </a:ln>
        <a:ln w="41275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9999" dist="23000" dir="5400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dir="540000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tint val="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EcoLiving">
      <a:dk1>
        <a:srgbClr val="404040"/>
      </a:dk1>
      <a:lt1>
        <a:sysClr val="window" lastClr="FFFFFF"/>
      </a:lt1>
      <a:dk2>
        <a:srgbClr val="000000"/>
      </a:dk2>
      <a:lt2>
        <a:srgbClr val="F5EECF"/>
      </a:lt2>
      <a:accent1>
        <a:srgbClr val="488E4A"/>
      </a:accent1>
      <a:accent2>
        <a:srgbClr val="6595BC"/>
      </a:accent2>
      <a:accent3>
        <a:srgbClr val="CB6933"/>
      </a:accent3>
      <a:accent4>
        <a:srgbClr val="D4BC49"/>
      </a:accent4>
      <a:accent5>
        <a:srgbClr val="8F5C31"/>
      </a:accent5>
      <a:accent6>
        <a:srgbClr val="6E7588"/>
      </a:accent6>
      <a:hlink>
        <a:srgbClr val="B1754C"/>
      </a:hlink>
      <a:folHlink>
        <a:srgbClr val="6595BC"/>
      </a:folHlink>
    </a:clrScheme>
    <a:fontScheme name="EcoLiving">
      <a:majorFont>
        <a:latin typeface="Cambria"/>
        <a:ea typeface=""/>
        <a:cs typeface=""/>
      </a:majorFont>
      <a:minorFont>
        <a:latin typeface="Cambr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EcoLiving">
      <a:dk1>
        <a:srgbClr val="404040"/>
      </a:dk1>
      <a:lt1>
        <a:sysClr val="window" lastClr="FFFFFF"/>
      </a:lt1>
      <a:dk2>
        <a:srgbClr val="000000"/>
      </a:dk2>
      <a:lt2>
        <a:srgbClr val="F5EECF"/>
      </a:lt2>
      <a:accent1>
        <a:srgbClr val="488E4A"/>
      </a:accent1>
      <a:accent2>
        <a:srgbClr val="6595BC"/>
      </a:accent2>
      <a:accent3>
        <a:srgbClr val="CB6933"/>
      </a:accent3>
      <a:accent4>
        <a:srgbClr val="D4BC49"/>
      </a:accent4>
      <a:accent5>
        <a:srgbClr val="8F5C31"/>
      </a:accent5>
      <a:accent6>
        <a:srgbClr val="6E7588"/>
      </a:accent6>
      <a:hlink>
        <a:srgbClr val="B1754C"/>
      </a:hlink>
      <a:folHlink>
        <a:srgbClr val="6595BC"/>
      </a:folHlink>
    </a:clrScheme>
    <a:fontScheme name="EcoLiving">
      <a:majorFont>
        <a:latin typeface="Cambria"/>
        <a:ea typeface=""/>
        <a:cs typeface=""/>
      </a:majorFont>
      <a:minorFont>
        <a:latin typeface="Cambr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1982DA8-EA6C-4E78-95DD-332D1E54B43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自然生活演示（宽屏）</Template>
  <TotalTime>0</TotalTime>
  <Words>1394</Words>
  <Application>Microsoft Office PowerPoint</Application>
  <PresentationFormat>自定义</PresentationFormat>
  <Paragraphs>85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微软雅黑</vt:lpstr>
      <vt:lpstr>Arial</vt:lpstr>
      <vt:lpstr>Cambria</vt:lpstr>
      <vt:lpstr>Wingdings</vt:lpstr>
      <vt:lpstr>EcoLiving_16x9</vt:lpstr>
      <vt:lpstr>PowerPoint 演示文稿</vt:lpstr>
      <vt:lpstr>精神的三间小屋</vt:lpstr>
      <vt:lpstr>学习目标</vt:lpstr>
      <vt:lpstr>走进作者</vt:lpstr>
      <vt:lpstr>PowerPoint 演示文稿</vt:lpstr>
      <vt:lpstr>理清思路</vt:lpstr>
      <vt:lpstr>PowerPoint 演示文稿</vt:lpstr>
      <vt:lpstr>PowerPoint 演示文稿</vt:lpstr>
      <vt:lpstr>PowerPoint 演示文稿</vt:lpstr>
      <vt:lpstr>PowerPoint 演示文稿</vt:lpstr>
      <vt:lpstr>总结拓展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2018-10-15T04:18:55Z</dcterms:created>
  <dcterms:modified xsi:type="dcterms:W3CDTF">2018-10-15T06:38:18Z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TC028010969991</vt:lpwstr>
  </property>
</Properties>
</file>