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8" r:id="rId3"/>
    <p:sldId id="259" r:id="rId4"/>
    <p:sldId id="260" r:id="rId5"/>
    <p:sldId id="261" r:id="rId6"/>
    <p:sldId id="282" r:id="rId7"/>
    <p:sldId id="263" r:id="rId8"/>
    <p:sldId id="264" r:id="rId9"/>
    <p:sldId id="310" r:id="rId10"/>
    <p:sldId id="309" r:id="rId11"/>
    <p:sldId id="270" r:id="rId12"/>
    <p:sldId id="271" r:id="rId13"/>
    <p:sldId id="272" r:id="rId14"/>
    <p:sldId id="301" r:id="rId15"/>
    <p:sldId id="283" r:id="rId16"/>
    <p:sldId id="286" r:id="rId17"/>
    <p:sldId id="287" r:id="rId18"/>
    <p:sldId id="284" r:id="rId19"/>
    <p:sldId id="275" r:id="rId20"/>
    <p:sldId id="280" r:id="rId21"/>
    <p:sldId id="281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47106" name="图片 46082" descr="图片1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-13335" y="0"/>
            <a:ext cx="1221930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GIF"/><Relationship Id="rId3" Type="http://schemas.openxmlformats.org/officeDocument/2006/relationships/slide" Target="slide1.xml"/><Relationship Id="rId2" Type="http://schemas.openxmlformats.org/officeDocument/2006/relationships/image" Target="../media/image5.GIF"/><Relationship Id="rId1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GIF"/><Relationship Id="rId3" Type="http://schemas.openxmlformats.org/officeDocument/2006/relationships/slide" Target="slide1.xml"/><Relationship Id="rId2" Type="http://schemas.openxmlformats.org/officeDocument/2006/relationships/image" Target="../media/image5.GIF"/><Relationship Id="rId1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GIF"/><Relationship Id="rId2" Type="http://schemas.openxmlformats.org/officeDocument/2006/relationships/slide" Target="slide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media" Target="file:///H:\&#25945;&#23398;&#36164;&#26009;20170901\&#20843;&#19978;&#35821;&#25991;&#25104;&#24418;&#19978;&#35838;&#29992;&#36164;&#26009;\18&#12289;&#28246;&#24515;&#20141;&#30475;&#38634;\&#28246;&#24515;&#20141;&#30475;&#38634;.mp3" TargetMode="External"/><Relationship Id="rId4" Type="http://schemas.openxmlformats.org/officeDocument/2006/relationships/audio" Target="file:///H:\&#25945;&#23398;&#36164;&#26009;20170901\&#20843;&#19978;&#35821;&#25991;&#25104;&#24418;&#19978;&#35838;&#29992;&#36164;&#26009;\18&#12289;&#28246;&#24515;&#20141;&#30475;&#38634;\&#28246;&#24515;&#20141;&#30475;&#38634;.mp3" TargetMode="External"/><Relationship Id="rId3" Type="http://schemas.openxmlformats.org/officeDocument/2006/relationships/image" Target="../media/image2.GIF"/><Relationship Id="rId2" Type="http://schemas.openxmlformats.org/officeDocument/2006/relationships/slide" Target="slide1.xml"/><Relationship Id="rId1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矩形 11265"/>
          <p:cNvSpPr/>
          <p:nvPr/>
        </p:nvSpPr>
        <p:spPr>
          <a:xfrm>
            <a:off x="1847850" y="260350"/>
            <a:ext cx="3384550" cy="15557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44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诗词赏析</a:t>
            </a:r>
            <a:endParaRPr lang="zh-CN" altLang="en-US" sz="440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6" name="图片 11266" descr="后退9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1988" y="6092825"/>
            <a:ext cx="720725" cy="461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11267" descr="bir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079875" y="1268413"/>
            <a:ext cx="5832475" cy="865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11268">
            <a:hlinkClick r:id="rId1" action="ppaction://hlinksldjump"/>
          </p:cNvPr>
          <p:cNvSpPr txBox="1"/>
          <p:nvPr/>
        </p:nvSpPr>
        <p:spPr>
          <a:xfrm>
            <a:off x="1631950" y="2492375"/>
            <a:ext cx="80270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《饮湖上初晴后雨 》                     苏轼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文本框 11269"/>
          <p:cNvSpPr txBox="1"/>
          <p:nvPr/>
        </p:nvSpPr>
        <p:spPr>
          <a:xfrm>
            <a:off x="1992313" y="33575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文本框 11270"/>
          <p:cNvSpPr txBox="1"/>
          <p:nvPr/>
        </p:nvSpPr>
        <p:spPr>
          <a:xfrm>
            <a:off x="2208213" y="33575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文本框 11271">
            <a:hlinkClick r:id="rId1" action="ppaction://hlinksldjump"/>
          </p:cNvPr>
          <p:cNvSpPr txBox="1"/>
          <p:nvPr/>
        </p:nvSpPr>
        <p:spPr>
          <a:xfrm>
            <a:off x="1703388" y="3429000"/>
            <a:ext cx="859917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《晓出净慈寺送林子方》         杨万里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文本框 11272">
            <a:hlinkClick r:id="rId1" action="ppaction://hlinksldjump"/>
          </p:cNvPr>
          <p:cNvSpPr txBox="1"/>
          <p:nvPr/>
        </p:nvSpPr>
        <p:spPr>
          <a:xfrm>
            <a:off x="1847850" y="4581525"/>
            <a:ext cx="791972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《题临安邸》                                林升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47850" y="5447665"/>
            <a:ext cx="85623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00FF"/>
                </a:solidFill>
              </a:rPr>
              <a:t>《钱塘湖春行》                           </a:t>
            </a:r>
            <a:r>
              <a:rPr lang="zh-CN" altLang="en-US" sz="3600" b="1">
                <a:solidFill>
                  <a:srgbClr val="0000FF"/>
                </a:solidFill>
                <a:sym typeface="+mn-ea"/>
              </a:rPr>
              <a:t>白居易</a:t>
            </a:r>
            <a:endParaRPr lang="zh-CN" altLang="en-US" sz="3600" b="1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47105"/>
          <p:cNvSpPr txBox="1"/>
          <p:nvPr/>
        </p:nvSpPr>
        <p:spPr>
          <a:xfrm>
            <a:off x="1524000" y="476250"/>
            <a:ext cx="9144000" cy="58775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第一段：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  <a:buChar char="·"/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、大雪三日，</a:t>
            </a:r>
            <a:r>
              <a:rPr lang="zh-CN" altLang="en-US" sz="28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湖中人鸟声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俱</a:t>
            </a:r>
            <a:r>
              <a:rPr lang="zh-CN" altLang="en-US" sz="2800" b="1" u="sng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绝。</a:t>
            </a:r>
            <a:endParaRPr lang="zh-CN" altLang="en-US" sz="2800" b="1" u="sng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  <a:buChar char="·"/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日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更定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矣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余</a:t>
            </a: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挐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一小船，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拥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毳衣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炉火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  <a:buChar char="·"/>
            </a:pPr>
            <a:endParaRPr lang="zh-CN" altLang="en-US" sz="36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/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雾凇沆砀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，天与云与山与水，上下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  <a:buChar char="·"/>
            </a:pPr>
            <a:endParaRPr lang="zh-CN" altLang="en-US" sz="2800" b="1" dirty="0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/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惟长堤一痕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湖心亭一点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，与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余舟一芥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舟中人两三粒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而已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107" name="文本框 47106"/>
          <p:cNvSpPr txBox="1"/>
          <p:nvPr/>
        </p:nvSpPr>
        <p:spPr>
          <a:xfrm>
            <a:off x="5638800" y="2057400"/>
            <a:ext cx="9144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都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8" name="文本框 47107"/>
          <p:cNvSpPr txBox="1"/>
          <p:nvPr/>
        </p:nvSpPr>
        <p:spPr>
          <a:xfrm>
            <a:off x="6240463" y="2060575"/>
            <a:ext cx="12954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消失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9" name="矩形标注 47108"/>
          <p:cNvSpPr/>
          <p:nvPr/>
        </p:nvSpPr>
        <p:spPr>
          <a:xfrm>
            <a:off x="2424113" y="2997200"/>
            <a:ext cx="1501775" cy="829944"/>
          </a:xfrm>
          <a:prstGeom prst="wedgeRectCallout">
            <a:avLst>
              <a:gd name="adj1" fmla="val -56250"/>
              <a:gd name="adj2" fmla="val 78569"/>
            </a:avLst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晚上八点左右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4419600" y="3048000"/>
            <a:ext cx="16764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撑，划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1" name="文本框 47110"/>
          <p:cNvSpPr txBox="1"/>
          <p:nvPr/>
        </p:nvSpPr>
        <p:spPr>
          <a:xfrm>
            <a:off x="7967663" y="2924175"/>
            <a:ext cx="122396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火炉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3" name="文本框 47112"/>
          <p:cNvSpPr txBox="1"/>
          <p:nvPr/>
        </p:nvSpPr>
        <p:spPr>
          <a:xfrm>
            <a:off x="3792538" y="3068638"/>
            <a:ext cx="6858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我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7114" name="文本框 47113"/>
          <p:cNvSpPr txBox="1"/>
          <p:nvPr/>
        </p:nvSpPr>
        <p:spPr>
          <a:xfrm>
            <a:off x="1774825" y="2997200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7115" name="文本框 47114"/>
          <p:cNvSpPr txBox="1"/>
          <p:nvPr/>
        </p:nvSpPr>
        <p:spPr>
          <a:xfrm>
            <a:off x="1774825" y="4365625"/>
            <a:ext cx="48974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（湖上） 冰花一片弥漫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6" name="文本框 47115"/>
          <p:cNvSpPr txBox="1"/>
          <p:nvPr/>
        </p:nvSpPr>
        <p:spPr>
          <a:xfrm>
            <a:off x="7391400" y="4437063"/>
            <a:ext cx="23034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7" name="文本框 47116"/>
          <p:cNvSpPr txBox="1"/>
          <p:nvPr/>
        </p:nvSpPr>
        <p:spPr>
          <a:xfrm>
            <a:off x="1919288" y="5589588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5" name="文本框 47117"/>
          <p:cNvSpPr txBox="1"/>
          <p:nvPr/>
        </p:nvSpPr>
        <p:spPr>
          <a:xfrm>
            <a:off x="2782888" y="57340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9" name="文本框 47118"/>
          <p:cNvSpPr txBox="1"/>
          <p:nvPr/>
        </p:nvSpPr>
        <p:spPr>
          <a:xfrm>
            <a:off x="2566988" y="5589588"/>
            <a:ext cx="172878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一道长堤的痕迹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20" name="文本框 47119"/>
          <p:cNvSpPr txBox="1"/>
          <p:nvPr/>
        </p:nvSpPr>
        <p:spPr>
          <a:xfrm>
            <a:off x="4295775" y="5589588"/>
            <a:ext cx="187325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一点湖心亭的轮廓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21" name="文本框 47120"/>
          <p:cNvSpPr txBox="1"/>
          <p:nvPr/>
        </p:nvSpPr>
        <p:spPr>
          <a:xfrm>
            <a:off x="6167438" y="5589588"/>
            <a:ext cx="136842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我的一叶小舟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9" name="文本框 47121"/>
          <p:cNvSpPr txBox="1"/>
          <p:nvPr/>
        </p:nvSpPr>
        <p:spPr>
          <a:xfrm>
            <a:off x="7751763" y="5805488"/>
            <a:ext cx="18732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23" name="文本框 47122"/>
          <p:cNvSpPr txBox="1"/>
          <p:nvPr/>
        </p:nvSpPr>
        <p:spPr>
          <a:xfrm>
            <a:off x="7680325" y="5661025"/>
            <a:ext cx="29876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舟中两三个人影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24" name="文本框 47123"/>
          <p:cNvSpPr txBox="1"/>
          <p:nvPr/>
        </p:nvSpPr>
        <p:spPr>
          <a:xfrm>
            <a:off x="5951538" y="2997200"/>
            <a:ext cx="17119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穿着,带着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/>
      <p:bldP spid="47108" grpId="0"/>
      <p:bldP spid="47109" grpId="0"/>
      <p:bldP spid="47110" grpId="0"/>
      <p:bldP spid="47111" grpId="0"/>
      <p:bldP spid="47113" grpId="0"/>
      <p:bldP spid="47114" grpId="0"/>
      <p:bldP spid="47115" grpId="0"/>
      <p:bldP spid="47116" grpId="0"/>
      <p:bldP spid="47117" grpId="0"/>
      <p:bldP spid="47119" grpId="0"/>
      <p:bldP spid="47120" grpId="0"/>
      <p:bldP spid="47121" grpId="0"/>
      <p:bldP spid="47123" grpId="0"/>
      <p:bldP spid="471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框 48129"/>
          <p:cNvSpPr txBox="1"/>
          <p:nvPr/>
        </p:nvSpPr>
        <p:spPr>
          <a:xfrm>
            <a:off x="125730" y="405130"/>
            <a:ext cx="12070715" cy="5692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第二段：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、见余，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曰：“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舟中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焉得</a:t>
            </a:r>
            <a:r>
              <a:rPr lang="zh-CN" altLang="en-US" sz="3200" b="1" u="sng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有此人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！”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余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强饮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三大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而别。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客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此。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下船，舟子喃喃曰：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莫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说相公痴，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更有痴</a:t>
            </a:r>
            <a:r>
              <a:rPr lang="zh-CN" altLang="en-US" sz="32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似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相公者！”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1" name="文本框 48130"/>
          <p:cNvSpPr txBox="1"/>
          <p:nvPr/>
        </p:nvSpPr>
        <p:spPr>
          <a:xfrm>
            <a:off x="1361758" y="1773238"/>
            <a:ext cx="2286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非常高兴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2" name="文本框 48131"/>
          <p:cNvSpPr txBox="1"/>
          <p:nvPr/>
        </p:nvSpPr>
        <p:spPr>
          <a:xfrm>
            <a:off x="4097655" y="1773238"/>
            <a:ext cx="1143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哪能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3" name="文本框 48132"/>
          <p:cNvSpPr txBox="1"/>
          <p:nvPr/>
        </p:nvSpPr>
        <p:spPr>
          <a:xfrm>
            <a:off x="5745480" y="1685608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还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4" name="文本框 48133"/>
          <p:cNvSpPr txBox="1"/>
          <p:nvPr/>
        </p:nvSpPr>
        <p:spPr>
          <a:xfrm>
            <a:off x="918528" y="4652963"/>
            <a:ext cx="1219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等到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5" name="文本框 48134"/>
          <p:cNvSpPr txBox="1"/>
          <p:nvPr/>
        </p:nvSpPr>
        <p:spPr>
          <a:xfrm>
            <a:off x="4912678" y="4683443"/>
            <a:ext cx="1524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不要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6" name="文本框 48135"/>
          <p:cNvSpPr txBox="1"/>
          <p:nvPr/>
        </p:nvSpPr>
        <p:spPr>
          <a:xfrm>
            <a:off x="8763000" y="4622165"/>
            <a:ext cx="914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7" name="文本框 48136"/>
          <p:cNvSpPr txBox="1"/>
          <p:nvPr/>
        </p:nvSpPr>
        <p:spPr>
          <a:xfrm>
            <a:off x="2809875" y="317500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酒杯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8" name="文本框 48137"/>
          <p:cNvSpPr txBox="1"/>
          <p:nvPr/>
        </p:nvSpPr>
        <p:spPr>
          <a:xfrm>
            <a:off x="918528" y="3175000"/>
            <a:ext cx="13684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痛饮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9" name="文本框 48138"/>
          <p:cNvSpPr txBox="1"/>
          <p:nvPr/>
        </p:nvSpPr>
        <p:spPr>
          <a:xfrm>
            <a:off x="4610100" y="3175000"/>
            <a:ext cx="29718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客居，动词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481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48132" grpId="0"/>
      <p:bldP spid="48133" grpId="0"/>
      <p:bldP spid="48134" grpId="0"/>
      <p:bldP spid="48135" grpId="0"/>
      <p:bldP spid="48136" grpId="0"/>
      <p:bldP spid="48137" grpId="0"/>
      <p:bldP spid="48138" grpId="0"/>
      <p:bldP spid="481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文本框 54273"/>
          <p:cNvSpPr txBox="1"/>
          <p:nvPr/>
        </p:nvSpPr>
        <p:spPr>
          <a:xfrm>
            <a:off x="1524000" y="0"/>
            <a:ext cx="33528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一词多义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298" name="文本框 54274"/>
          <p:cNvSpPr txBox="1"/>
          <p:nvPr/>
        </p:nvSpPr>
        <p:spPr>
          <a:xfrm>
            <a:off x="1524000" y="692150"/>
            <a:ext cx="8839200" cy="56311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小舟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 )   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是日更定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   )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                               是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上下一白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 )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是金陵人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   )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更有此人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      )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    更有痴似相公者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      )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是日更定矣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                      )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299" name="左大括号 54275"/>
          <p:cNvSpPr/>
          <p:nvPr/>
        </p:nvSpPr>
        <p:spPr>
          <a:xfrm>
            <a:off x="2351088" y="981075"/>
            <a:ext cx="152400" cy="1752600"/>
          </a:xfrm>
          <a:prstGeom prst="leftBrace">
            <a:avLst>
              <a:gd name="adj1" fmla="val 9572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00" name="左大括号 54276"/>
          <p:cNvSpPr/>
          <p:nvPr/>
        </p:nvSpPr>
        <p:spPr>
          <a:xfrm>
            <a:off x="2351088" y="4076700"/>
            <a:ext cx="152400" cy="1752600"/>
          </a:xfrm>
          <a:prstGeom prst="leftBrace">
            <a:avLst>
              <a:gd name="adj1" fmla="val 9572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01" name="左大括号 54277"/>
          <p:cNvSpPr/>
          <p:nvPr/>
        </p:nvSpPr>
        <p:spPr>
          <a:xfrm>
            <a:off x="6527800" y="836613"/>
            <a:ext cx="152400" cy="1752600"/>
          </a:xfrm>
          <a:prstGeom prst="leftBrace">
            <a:avLst>
              <a:gd name="adj1" fmla="val 9572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9" name="文本框 54278"/>
          <p:cNvSpPr txBox="1"/>
          <p:nvPr/>
        </p:nvSpPr>
        <p:spPr>
          <a:xfrm>
            <a:off x="4419600" y="692150"/>
            <a:ext cx="6248400" cy="56311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                                   这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全                              是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还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还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古时计时单位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44033" name="图片 44033" descr="西湖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7625" y="0"/>
            <a:ext cx="12278360" cy="689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1" name="文本框 10241">
            <a:hlinkClick r:id="rId2" action="ppaction://hlinksldjump"/>
          </p:cNvPr>
          <p:cNvSpPr txBox="1"/>
          <p:nvPr/>
        </p:nvSpPr>
        <p:spPr>
          <a:xfrm>
            <a:off x="2268538" y="2084705"/>
            <a:ext cx="70294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8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湖心亭看雪</a:t>
            </a:r>
            <a:endParaRPr lang="zh-CN" altLang="en-US" sz="8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wheel spokes="3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矩形 66561"/>
          <p:cNvSpPr/>
          <p:nvPr/>
        </p:nvSpPr>
        <p:spPr>
          <a:xfrm>
            <a:off x="546735" y="2847340"/>
            <a:ext cx="11359515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dirty="0">
                <a:solidFill>
                  <a:srgbClr val="0E0E14"/>
                </a:solidFill>
                <a:latin typeface="隶书" pitchFamily="1" charset="-122"/>
                <a:ea typeface="隶书" pitchFamily="1" charset="-122"/>
              </a:rPr>
              <a:t>   </a:t>
            </a:r>
            <a:r>
              <a:rPr lang="zh-CN" altLang="en-US" sz="4400" b="1" dirty="0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雾凇沆砀，天与云与山与水，上下一白。湖上影子，惟长堤一痕，湖心亭一点，与余舟一芥，舟中人两三粒而已。</a:t>
            </a:r>
            <a:endParaRPr lang="zh-CN" altLang="en-US" sz="4400" b="1" dirty="0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29700" name="图片 66564" descr="bir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560513" y="836613"/>
            <a:ext cx="9144000" cy="1063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2" name="图片 66566" descr="GIF-3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566988" y="5157788"/>
            <a:ext cx="792162" cy="1366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3" name="图片 66567" descr="后退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7888" y="6297613"/>
            <a:ext cx="720725" cy="422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矩形 41987"/>
          <p:cNvSpPr/>
          <p:nvPr/>
        </p:nvSpPr>
        <p:spPr>
          <a:xfrm>
            <a:off x="-14605" y="16510"/>
            <a:ext cx="27368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赏雪景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文本框 63489"/>
          <p:cNvSpPr txBox="1"/>
          <p:nvPr/>
        </p:nvSpPr>
        <p:spPr>
          <a:xfrm>
            <a:off x="41275" y="2498090"/>
            <a:ext cx="121246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“长堤一痕，湖心亭一点，与余舟一芥，舟中人两三粒” 改成“长堤一条、湖心亭一座、与余舟一艘、舟中人两三个而已”好不好？为什么？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借这缩小的量词来表现人、物的渺小，与苍茫浩大的天地形成对比,寄托了作者对</a:t>
            </a:r>
            <a:r>
              <a:rPr lang="en-US" altLang="zh-CN" sz="36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人生渺小的感叹</a:t>
            </a:r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 </a:t>
            </a:r>
            <a:endParaRPr lang="en-US" altLang="zh-CN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b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文本框 63490"/>
          <p:cNvSpPr txBox="1"/>
          <p:nvPr/>
        </p:nvSpPr>
        <p:spPr>
          <a:xfrm>
            <a:off x="1847850" y="1700213"/>
            <a:ext cx="84248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66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490">
                                            <p:txEl>
                                              <p:charRg st="66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矩形 66561"/>
          <p:cNvSpPr/>
          <p:nvPr/>
        </p:nvSpPr>
        <p:spPr>
          <a:xfrm>
            <a:off x="2279650" y="1828800"/>
            <a:ext cx="8388350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dirty="0">
                <a:solidFill>
                  <a:srgbClr val="0E0E14"/>
                </a:solidFill>
                <a:latin typeface="隶书" pitchFamily="1" charset="-122"/>
                <a:ea typeface="隶书" pitchFamily="1" charset="-122"/>
              </a:rPr>
              <a:t>   </a:t>
            </a:r>
            <a:r>
              <a:rPr lang="zh-CN" altLang="en-US" sz="4400" b="1" dirty="0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雾凇沆砀，天与云与山与水，上下一白。湖上影子，惟长堤一痕，湖心亭一点，与余舟一芥，舟中人两三粒而已。</a:t>
            </a:r>
            <a:endParaRPr lang="zh-CN" altLang="en-US" sz="4400" b="1" dirty="0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29698" name="文本框 66562"/>
          <p:cNvSpPr txBox="1"/>
          <p:nvPr/>
        </p:nvSpPr>
        <p:spPr>
          <a:xfrm>
            <a:off x="1631950" y="260350"/>
            <a:ext cx="46259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6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雪景描写：</a:t>
            </a:r>
            <a:endParaRPr lang="zh-CN" altLang="en-US" sz="60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6564" name="文本框 66563"/>
          <p:cNvSpPr txBox="1"/>
          <p:nvPr/>
        </p:nvSpPr>
        <p:spPr>
          <a:xfrm>
            <a:off x="3863975" y="4868863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（白描）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9700" name="图片 66564" descr="bir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560513" y="836613"/>
            <a:ext cx="9144000" cy="1063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6" name="文本框 66565"/>
          <p:cNvSpPr txBox="1"/>
          <p:nvPr/>
        </p:nvSpPr>
        <p:spPr>
          <a:xfrm>
            <a:off x="6600825" y="4292600"/>
            <a:ext cx="3763963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>
              <a:spcBef>
                <a:spcPct val="20000"/>
              </a:spcBef>
            </a:pPr>
            <a:r>
              <a:rPr lang="zh-CN" altLang="en-US" sz="6000" b="1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自然质朴</a:t>
            </a:r>
            <a:endParaRPr lang="zh-CN" altLang="en-US" sz="6000" b="1" noProof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  <a:p>
            <a:pPr algn="r">
              <a:spcBef>
                <a:spcPct val="20000"/>
              </a:spcBef>
            </a:pPr>
            <a:r>
              <a:rPr lang="zh-CN" altLang="en-US" sz="6000" b="1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不事雕琢</a:t>
            </a:r>
            <a:endParaRPr lang="zh-CN" altLang="en-US" sz="6000" b="1" noProof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29702" name="图片 66566" descr="GIF-3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566988" y="5157788"/>
            <a:ext cx="792162" cy="1366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3" name="图片 66567" descr="后退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7888" y="6297613"/>
            <a:ext cx="720725" cy="42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4" grpId="0"/>
      <p:bldP spid="6656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矩形 65537"/>
          <p:cNvSpPr/>
          <p:nvPr/>
        </p:nvSpPr>
        <p:spPr>
          <a:xfrm rot="-895298">
            <a:off x="1501775" y="396875"/>
            <a:ext cx="30543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84"/>
              </a:avLst>
            </a:prstTxWarp>
            <a:normAutofit/>
          </a:bodyPr>
          <a:p>
            <a:pPr algn="ctr"/>
            <a:r>
              <a:rPr lang="zh-CN" altLang="en-US" sz="3600" i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1164000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000"/>
                    </a:srgbClr>
                  </a:outerShdw>
                </a:effectLst>
                <a:latin typeface="隶书" charset="0"/>
                <a:ea typeface="隶书" charset="0"/>
              </a:rPr>
              <a:t>写作特色</a:t>
            </a:r>
            <a:endParaRPr lang="zh-CN" altLang="en-US" sz="3600" i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1164000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000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30722" name="矩形 65538"/>
          <p:cNvSpPr/>
          <p:nvPr/>
        </p:nvSpPr>
        <p:spPr>
          <a:xfrm>
            <a:off x="4583113" y="1052513"/>
            <a:ext cx="5110162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5400" b="1" dirty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</a:rPr>
              <a:t>白 描 手 法</a:t>
            </a:r>
            <a:endParaRPr lang="zh-CN" altLang="en-US" sz="5400" b="1" dirty="0">
              <a:solidFill>
                <a:srgbClr val="0000FF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65540" name="矩形 65539"/>
          <p:cNvSpPr/>
          <p:nvPr/>
        </p:nvSpPr>
        <p:spPr>
          <a:xfrm>
            <a:off x="180975" y="2700655"/>
            <a:ext cx="11830050" cy="3274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5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dirty="0">
                <a:latin typeface="Arial" panose="020B0604020202020204" pitchFamily="34" charset="0"/>
                <a:ea typeface="华文新魏" pitchFamily="2" charset="-122"/>
              </a:rPr>
              <a:t>     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  </a:t>
            </a:r>
            <a:r>
              <a:rPr lang="zh-CN" altLang="en-US" sz="3600" b="1" u="sng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白描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是一种描写方法。原是中国画的一种技法，是指一种不加色彩或很少用色彩，而只用墨线在白底上勾勒物像的画法。为一种描写方法，是</a:t>
            </a:r>
            <a:r>
              <a:rPr lang="zh-CN" altLang="en-US" sz="3600" b="1" u="sng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指抓住事物特征，以简练朴质、不加渲染的文字，寥寥几笔勾勒出事物形象的描写方法。</a:t>
            </a:r>
            <a:endParaRPr lang="zh-CN" altLang="en-US" sz="3600" b="1" u="sng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pic>
        <p:nvPicPr>
          <p:cNvPr id="30724" name="图片 65540" descr="A2_1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53772">
            <a:off x="8040688" y="908050"/>
            <a:ext cx="2400300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79425" y="1345565"/>
            <a:ext cx="8103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文中舟子对张岱有一句评价，是什么？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584200" y="2106930"/>
            <a:ext cx="66103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莫说相公痴，更有痴似相公者！</a:t>
            </a:r>
            <a:endParaRPr lang="zh-CN" altLang="en-US" sz="3600" b="1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4705" y="3850640"/>
            <a:ext cx="4114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痴</a:t>
            </a:r>
            <a:endParaRPr lang="zh-CN" altLang="en-US" sz="3600" b="1"/>
          </a:p>
        </p:txBody>
      </p:sp>
      <p:sp>
        <p:nvSpPr>
          <p:cNvPr id="55299" name="左大括号 54275"/>
          <p:cNvSpPr/>
          <p:nvPr/>
        </p:nvSpPr>
        <p:spPr>
          <a:xfrm>
            <a:off x="1432878" y="3296920"/>
            <a:ext cx="152400" cy="1752600"/>
          </a:xfrm>
          <a:prstGeom prst="leftBrace">
            <a:avLst>
              <a:gd name="adj1" fmla="val 9572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00530" y="310642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/>
              <a:t>痴情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1700530" y="460248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/>
              <a:t>痴心</a:t>
            </a:r>
            <a:endParaRPr lang="zh-CN" altLang="en-US" sz="3600"/>
          </a:p>
        </p:txBody>
      </p:sp>
      <p:sp>
        <p:nvSpPr>
          <p:cNvPr id="7" name="文本框 6"/>
          <p:cNvSpPr txBox="1"/>
          <p:nvPr/>
        </p:nvSpPr>
        <p:spPr>
          <a:xfrm>
            <a:off x="3384550" y="4602480"/>
            <a:ext cx="57429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伤感怀念，故国之悲</a:t>
            </a:r>
            <a:endParaRPr lang="zh-CN" altLang="en-US" sz="3600"/>
          </a:p>
        </p:txBody>
      </p:sp>
      <p:sp>
        <p:nvSpPr>
          <p:cNvPr id="8" name="文本框 7"/>
          <p:cNvSpPr txBox="1"/>
          <p:nvPr/>
        </p:nvSpPr>
        <p:spPr>
          <a:xfrm>
            <a:off x="3634740" y="3106420"/>
            <a:ext cx="3354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闲情雅致</a:t>
            </a:r>
            <a:endParaRPr lang="zh-CN" altLang="en-US" sz="3600"/>
          </a:p>
        </p:txBody>
      </p:sp>
      <p:sp>
        <p:nvSpPr>
          <p:cNvPr id="43011" name="矩形 41987"/>
          <p:cNvSpPr/>
          <p:nvPr/>
        </p:nvSpPr>
        <p:spPr>
          <a:xfrm>
            <a:off x="-43180" y="1905"/>
            <a:ext cx="27368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品痴情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8" grpId="0"/>
      <p:bldP spid="6" grpId="0"/>
      <p:bldP spid="7" grpId="0"/>
      <p:bldP spid="5529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3675" y="119380"/>
            <a:ext cx="118046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600"/>
              <a:t> </a:t>
            </a:r>
            <a:r>
              <a:rPr lang="en-US" altLang="zh-CN" sz="3600">
                <a:solidFill>
                  <a:srgbClr val="FF0000"/>
                </a:solidFill>
              </a:rPr>
              <a:t>      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solidFill>
                  <a:srgbClr val="0000FF"/>
                </a:solidFill>
              </a:rPr>
              <a:t>背景一：</a:t>
            </a:r>
            <a:r>
              <a:rPr lang="en-US" altLang="zh-CN" sz="3600" b="1">
                <a:solidFill>
                  <a:srgbClr val="0000FF"/>
                </a:solidFill>
              </a:rPr>
              <a:t> </a:t>
            </a:r>
            <a:r>
              <a:rPr lang="zh-CN" altLang="en-US" sz="3600" b="1">
                <a:solidFill>
                  <a:srgbClr val="0000FF"/>
                </a:solidFill>
              </a:rPr>
              <a:t>湖心亭看雪事件发生于崇祯五年（</a:t>
            </a:r>
            <a:r>
              <a:rPr lang="en-US" altLang="zh-CN" sz="3600" b="1">
                <a:solidFill>
                  <a:srgbClr val="0000FF"/>
                </a:solidFill>
              </a:rPr>
              <a:t>1632</a:t>
            </a:r>
            <a:r>
              <a:rPr lang="zh-CN" altLang="en-US" sz="3600" b="1">
                <a:solidFill>
                  <a:srgbClr val="0000FF"/>
                </a:solidFill>
              </a:rPr>
              <a:t>年），崇祯</a:t>
            </a:r>
            <a:r>
              <a:rPr lang="en-US" altLang="zh-CN" sz="3600" b="1">
                <a:solidFill>
                  <a:srgbClr val="0000FF"/>
                </a:solidFill>
              </a:rPr>
              <a:t>17</a:t>
            </a:r>
            <a:r>
              <a:rPr lang="zh-CN" altLang="en-US" sz="3600" b="1">
                <a:solidFill>
                  <a:srgbClr val="0000FF"/>
                </a:solidFill>
              </a:rPr>
              <a:t>年（</a:t>
            </a:r>
            <a:r>
              <a:rPr lang="en-US" altLang="zh-CN" sz="3600" b="1">
                <a:solidFill>
                  <a:srgbClr val="0000FF"/>
                </a:solidFill>
              </a:rPr>
              <a:t>1644</a:t>
            </a:r>
            <a:r>
              <a:rPr lang="zh-CN" altLang="en-US" sz="3600" b="1">
                <a:solidFill>
                  <a:srgbClr val="0000FF"/>
                </a:solidFill>
                <a:sym typeface="+mn-ea"/>
              </a:rPr>
              <a:t>年</a:t>
            </a:r>
            <a:r>
              <a:rPr lang="zh-CN" altLang="en-US" sz="3600" b="1">
                <a:solidFill>
                  <a:srgbClr val="0000FF"/>
                </a:solidFill>
              </a:rPr>
              <a:t>）明朝灭亡，顺治登基，清朝建立；顺治元年（</a:t>
            </a:r>
            <a:r>
              <a:rPr lang="en-US" altLang="zh-CN" sz="3600" b="1">
                <a:solidFill>
                  <a:srgbClr val="0000FF"/>
                </a:solidFill>
              </a:rPr>
              <a:t>1644</a:t>
            </a:r>
            <a:r>
              <a:rPr lang="zh-CN" altLang="en-US" sz="3600" b="1">
                <a:solidFill>
                  <a:srgbClr val="0000FF"/>
                </a:solidFill>
              </a:rPr>
              <a:t>年）张岱反清复明失败，逃入山中著书；</a:t>
            </a:r>
            <a:r>
              <a:rPr lang="en-US" altLang="zh-CN" sz="3600" b="1">
                <a:solidFill>
                  <a:srgbClr val="0000FF"/>
                </a:solidFill>
              </a:rPr>
              <a:t>1647</a:t>
            </a:r>
            <a:r>
              <a:rPr lang="zh-CN" altLang="en-US" sz="3600" b="1">
                <a:solidFill>
                  <a:srgbClr val="0000FF"/>
                </a:solidFill>
              </a:rPr>
              <a:t>年左右，张岱写《湖心亭看雪》。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675" y="3690620"/>
            <a:ext cx="1182243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600"/>
              <a:t>   </a:t>
            </a:r>
            <a:r>
              <a:rPr lang="en-US" altLang="zh-CN" sz="3600" b="1">
                <a:solidFill>
                  <a:srgbClr val="FF0000"/>
                </a:solidFill>
              </a:rPr>
              <a:t>   </a:t>
            </a:r>
            <a:r>
              <a:rPr lang="zh-CN" altLang="en-US" sz="3600" b="1">
                <a:solidFill>
                  <a:srgbClr val="0000FF"/>
                </a:solidFill>
              </a:rPr>
              <a:t>背景二：金陵即南京，明太祖朱元璋定位国都，后明成</a:t>
            </a:r>
            <a:endParaRPr lang="zh-CN" altLang="en-US" sz="3600" b="1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FF"/>
                </a:solidFill>
              </a:rPr>
              <a:t>祖朱棣迁都北京。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90"/>
          <p:cNvSpPr txBox="1"/>
          <p:nvPr/>
        </p:nvSpPr>
        <p:spPr>
          <a:xfrm>
            <a:off x="1685290" y="473710"/>
            <a:ext cx="8439150" cy="19996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400" b="1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饮湖上初晴后雨 </a:t>
            </a:r>
            <a:endParaRPr lang="zh-CN" altLang="en-US" sz="4400" b="1" dirty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水光潋滟晴方好， 山色空蒙雨亦奇。</a:t>
            </a:r>
            <a:br>
              <a:rPr lang="zh-CN" altLang="en-US" sz="4000" b="1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</a:br>
            <a:r>
              <a:rPr lang="zh-CN" altLang="en-US" sz="4000" b="1" dirty="0">
                <a:solidFill>
                  <a:schemeClr val="tx1"/>
                </a:solidFill>
                <a:latin typeface="华文仿宋" pitchFamily="2" charset="-122"/>
                <a:ea typeface="华文仿宋" pitchFamily="2" charset="-122"/>
              </a:rPr>
              <a:t>欲把西湖比西子， 淡妆浓抹总相宜。</a:t>
            </a:r>
            <a:endParaRPr lang="zh-CN" altLang="en-US" sz="4000" b="1" dirty="0">
              <a:solidFill>
                <a:schemeClr val="tx1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1295" y="2341880"/>
            <a:ext cx="9248775" cy="243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endParaRPr lang="zh-CN" altLang="en-US" sz="3600" b="1" dirty="0">
              <a:solidFill>
                <a:srgbClr val="0000FF"/>
              </a:solidFill>
              <a:latin typeface="华文仿宋" pitchFamily="2" charset="-122"/>
              <a:ea typeface="华文仿宋" pitchFamily="2" charset="-122"/>
              <a:sym typeface="+mn-ea"/>
            </a:endParaRPr>
          </a:p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  <a:sym typeface="+mn-ea"/>
              </a:rPr>
              <a:t>晓出净慈寺送林子方</a:t>
            </a:r>
            <a:endParaRPr lang="zh-CN" altLang="en-US" sz="3600" b="1" dirty="0">
              <a:solidFill>
                <a:srgbClr val="0000FF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  <a:sym typeface="+mn-ea"/>
              </a:rPr>
              <a:t>毕竟西湖六月中，风光不与四时同。</a:t>
            </a:r>
            <a:endParaRPr lang="zh-CN" altLang="en-US" sz="4000" b="1" dirty="0">
              <a:solidFill>
                <a:srgbClr val="0000FF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华文仿宋" pitchFamily="2" charset="-122"/>
                <a:ea typeface="华文仿宋" pitchFamily="2" charset="-122"/>
                <a:sym typeface="+mn-ea"/>
              </a:rPr>
              <a:t>接天莲叶无穷碧，映日荷花别样红。</a:t>
            </a:r>
            <a:endParaRPr lang="zh-CN" altLang="en-US" sz="4000" b="1" dirty="0">
              <a:solidFill>
                <a:srgbClr val="0000FF"/>
              </a:solidFill>
              <a:latin typeface="华文仿宋" pitchFamily="2" charset="-122"/>
              <a:ea typeface="华文仿宋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28320" y="253365"/>
            <a:ext cx="11007725" cy="2584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</a:rPr>
              <a:t>       </a:t>
            </a:r>
            <a:r>
              <a:rPr lang="zh-CN" altLang="en-US" sz="3600" b="1">
                <a:solidFill>
                  <a:srgbClr val="0000FF"/>
                </a:solidFill>
              </a:rPr>
              <a:t>就是这样一个张岱，在改朝换代，隐姓埋名，遁迹</a:t>
            </a:r>
            <a:endParaRPr lang="zh-CN" altLang="en-US" sz="3600" b="1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FF"/>
                </a:solidFill>
              </a:rPr>
              <a:t>山林，潜心著书，在贫困衰败中固守一份对故国的</a:t>
            </a:r>
            <a:endParaRPr lang="zh-CN" altLang="en-US" sz="3600" b="1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FF"/>
                </a:solidFill>
              </a:rPr>
              <a:t>痴心，然世人能有几个能懂？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8320" y="3210560"/>
            <a:ext cx="117551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  </a:t>
            </a:r>
            <a:r>
              <a:rPr lang="zh-CN" altLang="en-US" sz="3600" b="1">
                <a:solidFill>
                  <a:srgbClr val="0000FF"/>
                </a:solidFill>
              </a:rPr>
              <a:t>满纸荒唐言，一把辛酸泪。都云作者痴，谁解其中味。 </a:t>
            </a:r>
            <a:r>
              <a:rPr lang="zh-CN" altLang="en-US" sz="3600" b="1">
                <a:solidFill>
                  <a:srgbClr val="FF0000"/>
                </a:solidFill>
              </a:rPr>
              <a:t>                                                      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10120" y="4375150"/>
            <a:ext cx="47351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sym typeface="+mn-ea"/>
              </a:rPr>
              <a:t>曹雪芹</a:t>
            </a:r>
            <a:r>
              <a:rPr lang="en-US" altLang="zh-CN" sz="3600" b="1">
                <a:solidFill>
                  <a:srgbClr val="0000FF"/>
                </a:solidFill>
                <a:sym typeface="+mn-ea"/>
              </a:rPr>
              <a:t>——</a:t>
            </a:r>
            <a:r>
              <a:rPr lang="zh-CN" altLang="en-US" sz="3600" b="1">
                <a:solidFill>
                  <a:srgbClr val="0000FF"/>
                </a:solidFill>
                <a:sym typeface="+mn-ea"/>
              </a:rPr>
              <a:t>《红楼梦》</a:t>
            </a:r>
            <a:endParaRPr lang="zh-CN" altLang="en-US" sz="3600" b="1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0" name="矩形 14340"/>
          <p:cNvSpPr/>
          <p:nvPr/>
        </p:nvSpPr>
        <p:spPr>
          <a:xfrm>
            <a:off x="2166620" y="556895"/>
            <a:ext cx="7528560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题临安邸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山外青山楼外楼，西湖歌舞几时休？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暖风熏得游人醉，直把杭州作汴州。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eaLnBrk="0" hangingPunct="0"/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8925" y="2339975"/>
            <a:ext cx="907478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rgbClr val="0000FF"/>
                </a:solidFill>
              </a:rPr>
              <a:t>钱塘湖春行（xíng）</a:t>
            </a:r>
            <a:endParaRPr lang="zh-CN" altLang="en-US" sz="3600" b="1">
              <a:solidFill>
                <a:srgbClr val="0000FF"/>
              </a:solidFill>
            </a:endParaRPr>
          </a:p>
          <a:p>
            <a:pPr algn="ctr"/>
            <a:r>
              <a:rPr lang="zh-CN" altLang="en-US" sz="3600" b="1">
                <a:solidFill>
                  <a:srgbClr val="0000FF"/>
                </a:solidFill>
              </a:rPr>
              <a:t>（唐）白居易</a:t>
            </a:r>
            <a:endParaRPr lang="zh-CN" altLang="en-US" sz="3600" b="1">
              <a:solidFill>
                <a:srgbClr val="0000FF"/>
              </a:solidFill>
            </a:endParaRPr>
          </a:p>
          <a:p>
            <a:pPr algn="ctr"/>
            <a:r>
              <a:rPr lang="zh-CN" altLang="en-US" sz="3600" b="1">
                <a:solidFill>
                  <a:srgbClr val="0000FF"/>
                </a:solidFill>
              </a:rPr>
              <a:t>孤山寺北贾亭西，水面初平云脚低。</a:t>
            </a:r>
            <a:endParaRPr lang="zh-CN" altLang="en-US" sz="3600" b="1">
              <a:solidFill>
                <a:srgbClr val="0000FF"/>
              </a:solidFill>
            </a:endParaRPr>
          </a:p>
          <a:p>
            <a:pPr algn="ctr"/>
            <a:r>
              <a:rPr lang="zh-CN" altLang="en-US" sz="3600" b="1">
                <a:solidFill>
                  <a:srgbClr val="0000FF"/>
                </a:solidFill>
              </a:rPr>
              <a:t>几处早莺争暖树，谁家新燕啄春泥。</a:t>
            </a:r>
            <a:endParaRPr lang="zh-CN" altLang="en-US" sz="3600" b="1">
              <a:solidFill>
                <a:srgbClr val="0000FF"/>
              </a:solidFill>
            </a:endParaRPr>
          </a:p>
          <a:p>
            <a:pPr algn="ctr"/>
            <a:r>
              <a:rPr lang="zh-CN" altLang="en-US" sz="3600" b="1">
                <a:solidFill>
                  <a:srgbClr val="0000FF"/>
                </a:solidFill>
              </a:rPr>
              <a:t>乱花渐欲迷人眼，浅草才能没马蹄。</a:t>
            </a:r>
            <a:endParaRPr lang="zh-CN" altLang="en-US" sz="3600" b="1">
              <a:solidFill>
                <a:srgbClr val="0000FF"/>
              </a:solidFill>
            </a:endParaRPr>
          </a:p>
          <a:p>
            <a:pPr algn="ctr"/>
            <a:r>
              <a:rPr lang="zh-CN" altLang="en-US" sz="3600" b="1">
                <a:solidFill>
                  <a:srgbClr val="0000FF"/>
                </a:solidFill>
              </a:rPr>
              <a:t>最爱湖东行不足，绿杨阴里白沙堤。</a:t>
            </a:r>
            <a:endParaRPr lang="zh-CN" altLang="en-US" sz="3600" b="1">
              <a:solidFill>
                <a:srgbClr val="0000FF"/>
              </a:solidFill>
            </a:endParaRPr>
          </a:p>
          <a:p>
            <a:pPr algn="ctr"/>
            <a:endParaRPr lang="zh-CN" altLang="en-US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5361"/>
          <p:cNvSpPr/>
          <p:nvPr/>
        </p:nvSpPr>
        <p:spPr>
          <a:xfrm>
            <a:off x="1847850" y="981075"/>
            <a:ext cx="8604250" cy="5032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10000"/>
              </a:lnSpc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西湖是我国著名的旅游胜地，被誉为“人间天堂”。西湖景区由以下景点构成。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一山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（孤山）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两堤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（苏堤、白堤）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三岛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（阮公墩、           、小瀛洲）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十景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（曲院风荷、平湖秋月、断桥残雪、柳浪闻莺、雷峰夕照、南屏晚钟、花港观鱼、苏堤春晓、双峰插云、三潭印月）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51095" y="3457575"/>
            <a:ext cx="15601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湖心亭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43009"/>
          <p:cNvSpPr txBox="1"/>
          <p:nvPr/>
        </p:nvSpPr>
        <p:spPr>
          <a:xfrm>
            <a:off x="-13335" y="3509010"/>
            <a:ext cx="12238990" cy="1691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400" b="1" dirty="0">
                <a:solidFill>
                  <a:srgbClr val="0000FF"/>
                </a:solidFill>
                <a:latin typeface="Arial" panose="020B0604020202020204" pitchFamily="34" charset="0"/>
                <a:ea typeface="华文仿宋" pitchFamily="2" charset="-122"/>
              </a:rPr>
              <a:t>湖心亭在西湖中央，在湖心亭极目远眺，湖光尽收眼底，群山如列翠屏，有“湖心平眺”之称。清乾隆帝在亭上题有匾额“静观万类”和楹联“波涌湖光远，山催水色深”。</a:t>
            </a:r>
            <a:endParaRPr lang="zh-CN" altLang="en-US" sz="3400" b="1" dirty="0">
              <a:solidFill>
                <a:srgbClr val="0000FF"/>
              </a:solidFill>
              <a:latin typeface="Arial" panose="020B0604020202020204" pitchFamily="34" charset="0"/>
              <a:ea typeface="华文仿宋" pitchFamily="2" charset="-122"/>
            </a:endParaRPr>
          </a:p>
        </p:txBody>
      </p:sp>
      <p:sp>
        <p:nvSpPr>
          <p:cNvPr id="41986" name="矩形 43010"/>
          <p:cNvSpPr/>
          <p:nvPr/>
        </p:nvSpPr>
        <p:spPr>
          <a:xfrm>
            <a:off x="334328" y="591503"/>
            <a:ext cx="1021080" cy="31381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600" dirty="0">
                <a:solidFill>
                  <a:srgbClr val="FF0000"/>
                </a:solidFill>
                <a:latin typeface="Arial" panose="020B0604020202020204" pitchFamily="34" charset="0"/>
                <a:ea typeface="隶书" pitchFamily="1" charset="-122"/>
              </a:rPr>
              <a:t>湖</a:t>
            </a:r>
            <a:br>
              <a:rPr lang="zh-CN" altLang="en-US" sz="6600" dirty="0">
                <a:solidFill>
                  <a:srgbClr val="FF0000"/>
                </a:solidFill>
                <a:latin typeface="Arial" panose="020B0604020202020204" pitchFamily="34" charset="0"/>
                <a:ea typeface="隶书" pitchFamily="1" charset="-122"/>
              </a:rPr>
            </a:br>
            <a:r>
              <a:rPr lang="zh-CN" altLang="en-US" sz="6600" dirty="0">
                <a:solidFill>
                  <a:srgbClr val="FF0000"/>
                </a:solidFill>
                <a:latin typeface="Arial" panose="020B0604020202020204" pitchFamily="34" charset="0"/>
                <a:ea typeface="隶书" pitchFamily="1" charset="-122"/>
              </a:rPr>
              <a:t>心</a:t>
            </a:r>
            <a:br>
              <a:rPr lang="zh-CN" altLang="en-US" sz="6600" dirty="0">
                <a:solidFill>
                  <a:srgbClr val="FF0000"/>
                </a:solidFill>
                <a:latin typeface="Arial" panose="020B0604020202020204" pitchFamily="34" charset="0"/>
                <a:ea typeface="隶书" pitchFamily="1" charset="-122"/>
              </a:rPr>
            </a:br>
            <a:r>
              <a:rPr lang="zh-CN" altLang="en-US" sz="6600" dirty="0">
                <a:solidFill>
                  <a:srgbClr val="FF0000"/>
                </a:solidFill>
                <a:latin typeface="Arial" panose="020B0604020202020204" pitchFamily="34" charset="0"/>
                <a:ea typeface="隶书" pitchFamily="1" charset="-122"/>
              </a:rPr>
              <a:t>亭</a:t>
            </a:r>
            <a:endParaRPr lang="zh-CN" altLang="en-US" sz="6600" dirty="0">
              <a:solidFill>
                <a:srgbClr val="FF0000"/>
              </a:solidFill>
              <a:latin typeface="Arial" panose="020B0604020202020204" pitchFamily="34" charset="0"/>
              <a:ea typeface="隶书" pitchFamily="1" charset="-122"/>
            </a:endParaRPr>
          </a:p>
        </p:txBody>
      </p:sp>
      <p:pic>
        <p:nvPicPr>
          <p:cNvPr id="41987" name="图片 43011" descr="2004512141316256"/>
          <p:cNvPicPr>
            <a:picLocks noChangeAspect="1"/>
          </p:cNvPicPr>
          <p:nvPr/>
        </p:nvPicPr>
        <p:blipFill>
          <a:blip r:embed="rId1">
            <a:lum contrast="54000"/>
          </a:blip>
          <a:stretch>
            <a:fillRect/>
          </a:stretch>
        </p:blipFill>
        <p:spPr>
          <a:xfrm>
            <a:off x="1647190" y="0"/>
            <a:ext cx="10563860" cy="34220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10241">
            <a:hlinkClick r:id="rId1" action="ppaction://hlinksldjump"/>
          </p:cNvPr>
          <p:cNvSpPr txBox="1"/>
          <p:nvPr/>
        </p:nvSpPr>
        <p:spPr>
          <a:xfrm>
            <a:off x="1597978" y="1561465"/>
            <a:ext cx="70294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8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湖心亭看雪</a:t>
            </a:r>
            <a:endParaRPr lang="zh-CN" altLang="en-US" sz="80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2" name="文本框 10242"/>
          <p:cNvSpPr txBox="1"/>
          <p:nvPr/>
        </p:nvSpPr>
        <p:spPr>
          <a:xfrm>
            <a:off x="4724400" y="4168775"/>
            <a:ext cx="29813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张     岱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pic>
        <p:nvPicPr>
          <p:cNvPr id="10243" name="图片 10251" descr="GIF-3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88849" flipH="1">
            <a:off x="2062163" y="5002213"/>
            <a:ext cx="936625" cy="1366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10252" descr="A2_1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53772">
            <a:off x="8267700" y="908050"/>
            <a:ext cx="2400300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内容占位符 41985"/>
          <p:cNvSpPr>
            <a:spLocks noGrp="1"/>
          </p:cNvSpPr>
          <p:nvPr>
            <p:ph idx="1"/>
          </p:nvPr>
        </p:nvSpPr>
        <p:spPr>
          <a:xfrm>
            <a:off x="2353945" y="2275840"/>
            <a:ext cx="9846945" cy="3669665"/>
          </a:xfrm>
        </p:spPr>
        <p:txBody>
          <a:bodyPr anchor="t"/>
          <a:p>
            <a:pPr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       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1" charset="-122"/>
                <a:ea typeface="隶书" pitchFamily="1" charset="-122"/>
              </a:rPr>
              <a:t>张岱，号  </a:t>
            </a:r>
            <a:r>
              <a:rPr lang="zh-CN" altLang="en-US" sz="3200" b="1" u="sng" dirty="0">
                <a:solidFill>
                  <a:srgbClr val="0000FF"/>
                </a:solidFill>
                <a:latin typeface="隶书" pitchFamily="1" charset="-122"/>
                <a:ea typeface="隶书" pitchFamily="1" charset="-122"/>
              </a:rPr>
              <a:t>    ，（朝代）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1" charset="-122"/>
                <a:ea typeface="隶书" pitchFamily="1" charset="-122"/>
              </a:rPr>
              <a:t>山阴（今浙江绍兴）人。寓居杭州。代表作</a:t>
            </a:r>
            <a:r>
              <a:rPr lang="en-US" altLang="zh-CN" sz="3200" b="1">
                <a:solidFill>
                  <a:srgbClr val="0000FF"/>
                </a:solidFill>
                <a:latin typeface="隶书" pitchFamily="1" charset="-122"/>
                <a:ea typeface="隶书" pitchFamily="1" charset="-122"/>
              </a:rPr>
              <a:t>:</a:t>
            </a:r>
            <a:r>
              <a:rPr lang="zh-CN" altLang="en-US" sz="3200" b="1" u="sng" dirty="0">
                <a:solidFill>
                  <a:srgbClr val="0000FF"/>
                </a:solidFill>
                <a:latin typeface="隶书" pitchFamily="1" charset="-122"/>
                <a:ea typeface="隶书" pitchFamily="1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1" charset="-122"/>
                <a:ea typeface="隶书" pitchFamily="1" charset="-122"/>
              </a:rPr>
              <a:t>和</a:t>
            </a:r>
            <a:r>
              <a:rPr lang="zh-CN" altLang="en-US" sz="3200" b="1" u="sng" dirty="0">
                <a:solidFill>
                  <a:srgbClr val="0000FF"/>
                </a:solidFill>
                <a:latin typeface="隶书" pitchFamily="1" charset="-122"/>
                <a:ea typeface="隶书" pitchFamily="1" charset="-122"/>
                <a:sym typeface="+mn-ea"/>
              </a:rPr>
              <a:t>        。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1" charset="-122"/>
                <a:ea typeface="隶书" pitchFamily="1" charset="-122"/>
              </a:rPr>
              <a:t>即写于明朝灭亡以后，书中缅怀往昔风月繁华，追忆前尘往事，字里行间流露出深沉的</a:t>
            </a:r>
            <a:r>
              <a:rPr lang="zh-CN" altLang="en-US" sz="3200" b="1" dirty="0">
                <a:solidFill>
                  <a:schemeClr val="tx1"/>
                </a:solidFill>
                <a:latin typeface="隶书" pitchFamily="1" charset="-122"/>
                <a:ea typeface="隶书" pitchFamily="1" charset="-122"/>
              </a:rPr>
              <a:t>故国之思和沧桑之感</a:t>
            </a:r>
            <a:r>
              <a:rPr lang="zh-CN" altLang="en-US" sz="3200" b="1" dirty="0">
                <a:solidFill>
                  <a:srgbClr val="0000FF"/>
                </a:solidFill>
                <a:latin typeface="隶书" pitchFamily="1" charset="-122"/>
                <a:ea typeface="隶书" pitchFamily="1" charset="-122"/>
              </a:rPr>
              <a:t>。</a:t>
            </a:r>
            <a:r>
              <a:rPr lang="zh-CN" altLang="en-US" sz="3200" b="1" dirty="0">
                <a:solidFill>
                  <a:schemeClr val="tx1"/>
                </a:solidFill>
                <a:latin typeface="隶书" pitchFamily="1" charset="-122"/>
                <a:ea typeface="隶书" pitchFamily="1" charset="-122"/>
              </a:rPr>
              <a:t>总带有淡淡的哀愁。</a:t>
            </a:r>
            <a:endParaRPr lang="zh-CN" altLang="en-US" sz="3200" b="1" dirty="0">
              <a:solidFill>
                <a:schemeClr val="tx1"/>
              </a:solidFill>
              <a:latin typeface="隶书" pitchFamily="1" charset="-122"/>
              <a:ea typeface="隶书" pitchFamily="1" charset="-122"/>
            </a:endParaRPr>
          </a:p>
        </p:txBody>
      </p:sp>
      <p:pic>
        <p:nvPicPr>
          <p:cNvPr id="43010" name="图片 41986" descr="B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1398270"/>
            <a:ext cx="2470150" cy="4547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矩形 41987"/>
          <p:cNvSpPr/>
          <p:nvPr/>
        </p:nvSpPr>
        <p:spPr>
          <a:xfrm>
            <a:off x="1631950" y="117475"/>
            <a:ext cx="27368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识作者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012" name="图片 41988" descr="后退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550" y="6237288"/>
            <a:ext cx="719138" cy="42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45057"/>
          <p:cNvSpPr txBox="1"/>
          <p:nvPr/>
        </p:nvSpPr>
        <p:spPr>
          <a:xfrm>
            <a:off x="1524000" y="260350"/>
            <a:ext cx="9144000" cy="6000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        </a:t>
            </a:r>
            <a:endParaRPr lang="zh-CN" altLang="en-US" sz="2400" b="1" dirty="0">
              <a:solidFill>
                <a:srgbClr val="FF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   </a:t>
            </a:r>
            <a:r>
              <a:rPr lang="zh-CN" altLang="en-US" sz="3000" b="1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崇祯五年十二月，余往西湖。大雪三日，湖中人鸟声俱绝</a:t>
            </a:r>
            <a:r>
              <a:rPr lang="zh-CN" altLang="en-US" sz="3000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。</a:t>
            </a:r>
            <a:r>
              <a:rPr lang="zh-CN" altLang="en-US" sz="3000" b="1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是日</a:t>
            </a:r>
            <a:r>
              <a:rPr lang="zh-CN" altLang="en-US" sz="3000" b="1" u="sng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更</a:t>
            </a:r>
            <a:r>
              <a:rPr lang="zh-CN" altLang="en-US" sz="3000" b="1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(     )定日，余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挐</a:t>
            </a:r>
            <a:r>
              <a:rPr lang="zh-CN" altLang="en-US" sz="3000" b="1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(    )一小舟，拥</a:t>
            </a:r>
            <a:r>
              <a:rPr lang="zh-CN" altLang="en-US" sz="3000" b="1" u="sng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毳</a:t>
            </a:r>
            <a:r>
              <a:rPr lang="zh-CN" altLang="en-US" sz="3000" b="1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(    )衣炉火，独往湖心亭看雪。雾</a:t>
            </a:r>
            <a:r>
              <a:rPr lang="zh-CN" altLang="en-US" sz="3000" b="1" u="sng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凇</a:t>
            </a:r>
            <a:r>
              <a:rPr lang="zh-CN" altLang="en-US" sz="3000" b="1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(     )</a:t>
            </a:r>
            <a:r>
              <a:rPr lang="zh-CN" altLang="en-US" sz="3000" b="1" u="sng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沆</a:t>
            </a:r>
            <a:r>
              <a:rPr lang="zh-CN" altLang="en-US" sz="3000" b="1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(      )</a:t>
            </a:r>
            <a:r>
              <a:rPr lang="zh-CN" altLang="en-US" sz="3000" b="1" u="sng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砀</a:t>
            </a:r>
            <a:r>
              <a:rPr lang="zh-CN" altLang="en-US" sz="3000" b="1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(      )，天与云、与山、与水，上下一白。湖上影子，惟长</a:t>
            </a:r>
            <a:r>
              <a:rPr lang="zh-CN" altLang="en-US" sz="3000" b="1" u="sng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堤</a:t>
            </a:r>
            <a:r>
              <a:rPr lang="zh-CN" altLang="en-US" sz="3000" b="1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（  ）一痕，湖心亭一点， 与余舟一</a:t>
            </a:r>
            <a:r>
              <a:rPr lang="zh-CN" altLang="en-US" sz="3000" b="1" u="sng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芥</a:t>
            </a:r>
            <a:r>
              <a:rPr lang="zh-CN" altLang="en-US" sz="3000" b="1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（    ），舟中人有两三粒而已。</a:t>
            </a:r>
            <a:endParaRPr lang="zh-CN" altLang="en-US" sz="3000" b="1" dirty="0">
              <a:solidFill>
                <a:srgbClr val="000000"/>
              </a:solidFill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3000" b="1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    到亭上，有两人铺</a:t>
            </a:r>
            <a:r>
              <a:rPr lang="zh-CN" altLang="en-US" sz="3000" b="1" u="sng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毡</a:t>
            </a:r>
            <a:r>
              <a:rPr lang="zh-CN" altLang="en-US" sz="3000" b="1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(       )对坐，一童子烧酒， 炉正沸。见余，大喜曰：“湖中焉得</a:t>
            </a:r>
            <a:r>
              <a:rPr lang="zh-CN" altLang="en-US" sz="3000" b="1" u="sng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更</a:t>
            </a:r>
            <a:r>
              <a:rPr lang="zh-CN" altLang="en-US" sz="3000" b="1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(      )有此人？”拉余同饮。余</a:t>
            </a:r>
            <a:r>
              <a:rPr lang="zh-CN" altLang="en-US" sz="3000" b="1" u="sng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强</a:t>
            </a:r>
            <a:r>
              <a:rPr lang="zh-CN" altLang="en-US" sz="3000" b="1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（       ）饮三大白而别。问其姓氏，是金陵人，客此。及下船，舟子喃</a:t>
            </a:r>
            <a:r>
              <a:rPr lang="zh-CN" altLang="en-US" sz="3000" b="1" u="sng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喃</a:t>
            </a:r>
            <a:r>
              <a:rPr lang="zh-CN" altLang="en-US" sz="3000" b="1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(     )曰：“莫说相公痴，</a:t>
            </a:r>
            <a:r>
              <a:rPr lang="zh-CN" altLang="en-US" sz="3000" b="1" u="sng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更</a:t>
            </a:r>
            <a:r>
              <a:rPr lang="zh-CN" altLang="en-US" sz="3000" b="1" dirty="0">
                <a:solidFill>
                  <a:srgbClr val="000000"/>
                </a:solidFill>
                <a:latin typeface="华文仿宋" pitchFamily="2" charset="-122"/>
                <a:ea typeface="华文仿宋" pitchFamily="2" charset="-122"/>
              </a:rPr>
              <a:t>（      ）有痴似相公者。”</a:t>
            </a:r>
            <a:endParaRPr lang="zh-CN" altLang="en-US" sz="3000" b="1" dirty="0">
              <a:solidFill>
                <a:srgbClr val="000000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8434" name="文本框 45058"/>
          <p:cNvSpPr txBox="1"/>
          <p:nvPr/>
        </p:nvSpPr>
        <p:spPr>
          <a:xfrm>
            <a:off x="6672263" y="333375"/>
            <a:ext cx="10795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0" name="文本框 45059"/>
          <p:cNvSpPr txBox="1"/>
          <p:nvPr/>
        </p:nvSpPr>
        <p:spPr>
          <a:xfrm>
            <a:off x="7812088" y="981075"/>
            <a:ext cx="6438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ná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61" name="文本框 45060"/>
          <p:cNvSpPr txBox="1"/>
          <p:nvPr/>
        </p:nvSpPr>
        <p:spPr>
          <a:xfrm>
            <a:off x="2570163" y="1414463"/>
            <a:ext cx="792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cuì</a:t>
            </a:r>
            <a:endParaRPr lang="en-US" altLang="zh-CN" sz="36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2" name="文本框 45061"/>
          <p:cNvSpPr txBox="1"/>
          <p:nvPr/>
        </p:nvSpPr>
        <p:spPr>
          <a:xfrm>
            <a:off x="8978900" y="1484313"/>
            <a:ext cx="1153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sōng</a:t>
            </a:r>
            <a:endParaRPr lang="en-US" altLang="zh-CN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3" name="文本框 45062"/>
          <p:cNvSpPr txBox="1"/>
          <p:nvPr/>
        </p:nvSpPr>
        <p:spPr>
          <a:xfrm>
            <a:off x="2351088" y="1989138"/>
            <a:ext cx="10871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hàng</a:t>
            </a:r>
            <a:endParaRPr lang="en-US" altLang="zh-CN" sz="32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4" name="文本框 45063"/>
          <p:cNvSpPr txBox="1"/>
          <p:nvPr/>
        </p:nvSpPr>
        <p:spPr>
          <a:xfrm>
            <a:off x="4079875" y="1989138"/>
            <a:ext cx="10871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dàng</a:t>
            </a:r>
            <a:endParaRPr lang="en-US" altLang="zh-CN" sz="32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5" name="文本框 45064"/>
          <p:cNvSpPr txBox="1"/>
          <p:nvPr/>
        </p:nvSpPr>
        <p:spPr>
          <a:xfrm>
            <a:off x="6096000" y="3286125"/>
            <a:ext cx="1173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zhān</a:t>
            </a:r>
            <a:endParaRPr lang="en-US" altLang="zh-CN" sz="36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6" name="文本框 45065"/>
          <p:cNvSpPr txBox="1"/>
          <p:nvPr/>
        </p:nvSpPr>
        <p:spPr>
          <a:xfrm>
            <a:off x="9264650" y="3789363"/>
            <a:ext cx="10871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gèng</a:t>
            </a:r>
            <a:endParaRPr lang="en-US" altLang="zh-CN" sz="32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7" name="文本框 45066"/>
          <p:cNvSpPr txBox="1"/>
          <p:nvPr/>
        </p:nvSpPr>
        <p:spPr>
          <a:xfrm>
            <a:off x="1847850" y="5157788"/>
            <a:ext cx="944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nán</a:t>
            </a:r>
            <a:endParaRPr lang="en-US" altLang="zh-CN" sz="36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43" name="图片 45070" descr="bir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524000" y="0"/>
            <a:ext cx="9144000" cy="622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72" name="文本框 45071"/>
          <p:cNvSpPr txBox="1"/>
          <p:nvPr/>
        </p:nvSpPr>
        <p:spPr>
          <a:xfrm>
            <a:off x="4441825" y="981075"/>
            <a:ext cx="13509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gēng</a:t>
            </a:r>
            <a:r>
              <a:rPr lang="en-US" altLang="zh-CN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华文琥珀" pitchFamily="2" charset="-122"/>
            </a:endParaRPr>
          </a:p>
        </p:txBody>
      </p:sp>
      <p:sp>
        <p:nvSpPr>
          <p:cNvPr id="45073" name="文本框 45072"/>
          <p:cNvSpPr txBox="1"/>
          <p:nvPr/>
        </p:nvSpPr>
        <p:spPr>
          <a:xfrm>
            <a:off x="7175500" y="5229225"/>
            <a:ext cx="10871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gèng</a:t>
            </a:r>
            <a:endParaRPr lang="en-US" altLang="zh-CN" sz="32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74" name="文本框 45073"/>
          <p:cNvSpPr txBox="1"/>
          <p:nvPr/>
        </p:nvSpPr>
        <p:spPr>
          <a:xfrm>
            <a:off x="6672263" y="4221163"/>
            <a:ext cx="1335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qiǎng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75" name="文本框 45074"/>
          <p:cNvSpPr txBox="1"/>
          <p:nvPr/>
        </p:nvSpPr>
        <p:spPr>
          <a:xfrm>
            <a:off x="6169025" y="2420938"/>
            <a:ext cx="64389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dī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76" name="文本框 45075"/>
          <p:cNvSpPr txBox="1"/>
          <p:nvPr/>
        </p:nvSpPr>
        <p:spPr>
          <a:xfrm>
            <a:off x="3937000" y="2852738"/>
            <a:ext cx="8743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jiè</a:t>
            </a:r>
            <a:endParaRPr lang="en-US" altLang="zh-CN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49" name="图片 45076" descr="后退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4400" y="6351588"/>
            <a:ext cx="863600" cy="50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湖心亭看雪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51763" y="5732463"/>
            <a:ext cx="619125" cy="61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矩形 41987"/>
          <p:cNvSpPr/>
          <p:nvPr/>
        </p:nvSpPr>
        <p:spPr>
          <a:xfrm>
            <a:off x="-43180" y="13335"/>
            <a:ext cx="27368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读文本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506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506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1045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5060" grpId="0"/>
      <p:bldP spid="45063" grpId="0"/>
      <p:bldP spid="45064" grpId="0"/>
      <p:bldP spid="45065" grpId="0"/>
      <p:bldP spid="45066" grpId="0"/>
      <p:bldP spid="45067" grpId="0"/>
      <p:bldP spid="45072" grpId="0" bldLvl="0"/>
      <p:bldP spid="45073" grpId="0"/>
      <p:bldP spid="45074" grpId="0" bldLvl="0"/>
      <p:bldP spid="45075" grpId="0" bldLvl="0"/>
      <p:bldP spid="45076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14705" y="3106420"/>
            <a:ext cx="8385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结合 注释，解释字词，翻译文章</a:t>
            </a:r>
            <a:endParaRPr lang="zh-CN" altLang="en-US" sz="3600"/>
          </a:p>
        </p:txBody>
      </p:sp>
      <p:sp>
        <p:nvSpPr>
          <p:cNvPr id="43011" name="矩形 41987"/>
          <p:cNvSpPr/>
          <p:nvPr/>
        </p:nvSpPr>
        <p:spPr>
          <a:xfrm>
            <a:off x="-13970" y="147320"/>
            <a:ext cx="273685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释文意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2385</Words>
  <Application>WPS 演示</Application>
  <PresentationFormat>宽屏</PresentationFormat>
  <Paragraphs>227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华文仿宋</vt:lpstr>
      <vt:lpstr>黑体</vt:lpstr>
      <vt:lpstr>隶书</vt:lpstr>
      <vt:lpstr>华文新魏</vt:lpstr>
      <vt:lpstr>Calibri</vt:lpstr>
      <vt:lpstr>微软雅黑</vt:lpstr>
      <vt:lpstr>Arial Unicode MS</vt:lpstr>
      <vt:lpstr>华文琥珀</vt:lpstr>
      <vt:lpstr>幼圆</vt:lpstr>
      <vt:lpstr>Times New Roman</vt:lpstr>
      <vt:lpstr>华文行楷</vt:lpstr>
      <vt:lpstr>隶书</vt:lpstr>
      <vt:lpstr>仿宋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2018-10-08T07:16:00Z</dcterms:created>
  <dcterms:modified xsi:type="dcterms:W3CDTF">2018-10-09T08:51:09Z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