
<file path=[Content_Types].xml><?xml version="1.0" encoding="utf-8"?>
<Types xmlns="http://schemas.openxmlformats.org/package/2006/content-types">
  <Default Extension="jpeg" ContentType="image/jpeg"/>
  <Default Extension="gif" ContentType="image/gif"/>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381" r:id="rId3"/>
    <p:sldId id="270" r:id="rId4"/>
    <p:sldId id="271" r:id="rId5"/>
    <p:sldId id="272" r:id="rId6"/>
    <p:sldId id="257" r:id="rId7"/>
    <p:sldId id="349" r:id="rId8"/>
    <p:sldId id="277" r:id="rId9"/>
    <p:sldId id="310" r:id="rId10"/>
    <p:sldId id="311" r:id="rId11"/>
    <p:sldId id="281" r:id="rId12"/>
    <p:sldId id="259" r:id="rId13"/>
    <p:sldId id="312" r:id="rId14"/>
    <p:sldId id="261" r:id="rId15"/>
    <p:sldId id="313" r:id="rId16"/>
    <p:sldId id="292" r:id="rId17"/>
    <p:sldId id="293" r:id="rId18"/>
    <p:sldId id="265" r:id="rId19"/>
    <p:sldId id="329" r:id="rId20"/>
    <p:sldId id="266" r:id="rId21"/>
    <p:sldId id="267" r:id="rId22"/>
    <p:sldId id="269" r:id="rId23"/>
    <p:sldId id="273" r:id="rId24"/>
    <p:sldId id="330" r:id="rId25"/>
    <p:sldId id="331" r:id="rId26"/>
    <p:sldId id="332" r:id="rId27"/>
    <p:sldId id="333" r:id="rId28"/>
    <p:sldId id="334" r:id="rId29"/>
    <p:sldId id="335" r:id="rId30"/>
    <p:sldId id="336" r:id="rId31"/>
    <p:sldId id="337" r:id="rId32"/>
    <p:sldId id="338" r:id="rId33"/>
    <p:sldId id="339" r:id="rId34"/>
    <p:sldId id="340" r:id="rId35"/>
    <p:sldId id="274" r:id="rId36"/>
    <p:sldId id="294" r:id="rId37"/>
    <p:sldId id="275" r:id="rId38"/>
    <p:sldId id="298" r:id="rId39"/>
  </p:sldIdLst>
  <p:sldSz cx="9144000" cy="6858000" type="screen4x3"/>
  <p:notesSz cx="6858000" cy="9144000"/>
  <p:defaultTextStyle>
    <a:defPPr>
      <a:defRPr lang="zh-CN"/>
    </a:defPPr>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2pPr>
    <a:lvl3pPr marL="914400" lvl="2"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3pPr>
    <a:lvl4pPr marL="1371600" lvl="3"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4pPr>
    <a:lvl5pPr marL="1828800" lvl="4"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5pPr>
    <a:lvl6pPr marL="2286000" lvl="5"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6pPr>
    <a:lvl7pPr marL="2743200" lvl="6"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7pPr>
    <a:lvl8pPr marL="3200400" lvl="7"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8pPr>
    <a:lvl9pPr marL="3657600" lvl="8"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srgbClr val="FF0000"/>
    </p:penClr>
    <p:extLst>
      <p:ext uri="{2FDB2607-1784-4EEB-B798-7EB5836EED8A}">
        <p14:showMediaCtrls xmlns:p14="http://schemas.microsoft.com/office/powerpoint/2010/main" val="1"/>
      </p:ext>
    </p:extLst>
  </p:showPr>
  <p:clrMru>
    <a:srgbClr val="FF0000"/>
    <a:srgbClr val="000000"/>
    <a:srgbClr val="00FF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showGuides="1">
      <p:cViewPr varScale="1">
        <p:scale>
          <a:sx n="53" d="100"/>
          <a:sy n="53" d="100"/>
        </p:scale>
        <p:origin x="-432" y="-90"/>
      </p:cViewPr>
      <p:guideLst>
        <p:guide orient="horz" pos="2160"/>
        <p:guide pos="284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2" Type="http://schemas.openxmlformats.org/officeDocument/2006/relationships/tableStyles" Target="tableStyles.xml"/><Relationship Id="rId41" Type="http://schemas.openxmlformats.org/officeDocument/2006/relationships/viewProps" Target="viewProps.xml"/><Relationship Id="rId40" Type="http://schemas.openxmlformats.org/officeDocument/2006/relationships/presProps" Target="presProps.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dirty="0"/>
          </a:p>
        </p:txBody>
      </p:sp>
      <p:sp>
        <p:nvSpPr>
          <p:cNvPr id="5" name="页脚占位符 4"/>
          <p:cNvSpPr>
            <a:spLocks noGrp="1"/>
          </p:cNvSpPr>
          <p:nvPr>
            <p:ph type="ftr" sz="quarter" idx="11"/>
          </p:nvPr>
        </p:nvSpPr>
        <p:spPr/>
        <p:txBody>
          <a:bodyPr/>
          <a:p>
            <a:pPr lvl="0" fontAlgn="base"/>
            <a:endParaRPr lang="zh-CN" strike="noStrike" noProof="1" dirty="0"/>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mc:AlternateContent xmlns:mc="http://schemas.openxmlformats.org/markup-compatibility/2006">
    <mc:Choice xmlns:p14="http://schemas.microsoft.com/office/powerpoint/2010/main" Requires="p14">
      <p:transition p14:dur="500">
        <p:diamond/>
      </p:transition>
    </mc:Choice>
    <mc:Fallback>
      <p:transition>
        <p:diamond/>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dirty="0"/>
          </a:p>
        </p:txBody>
      </p:sp>
      <p:sp>
        <p:nvSpPr>
          <p:cNvPr id="5" name="页脚占位符 4"/>
          <p:cNvSpPr>
            <a:spLocks noGrp="1"/>
          </p:cNvSpPr>
          <p:nvPr>
            <p:ph type="ftr" sz="quarter" idx="11"/>
          </p:nvPr>
        </p:nvSpPr>
        <p:spPr/>
        <p:txBody>
          <a:bodyPr/>
          <a:p>
            <a:pPr lvl="0" fontAlgn="base"/>
            <a:endParaRPr lang="zh-CN" strike="noStrike" noProof="1" dirty="0"/>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mc:AlternateContent xmlns:mc="http://schemas.openxmlformats.org/markup-compatibility/2006">
    <mc:Choice xmlns:p14="http://schemas.microsoft.com/office/powerpoint/2010/main" Requires="p14">
      <p:transition p14:dur="500">
        <p:diamond/>
      </p:transition>
    </mc:Choice>
    <mc:Fallback>
      <p:transition>
        <p:diamond/>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74638"/>
            <a:ext cx="6052930" cy="5851525"/>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dirty="0"/>
          </a:p>
        </p:txBody>
      </p:sp>
      <p:sp>
        <p:nvSpPr>
          <p:cNvPr id="5" name="页脚占位符 4"/>
          <p:cNvSpPr>
            <a:spLocks noGrp="1"/>
          </p:cNvSpPr>
          <p:nvPr>
            <p:ph type="ftr" sz="quarter" idx="11"/>
          </p:nvPr>
        </p:nvSpPr>
        <p:spPr/>
        <p:txBody>
          <a:bodyPr/>
          <a:p>
            <a:pPr lvl="0" fontAlgn="base"/>
            <a:endParaRPr lang="zh-CN" strike="noStrike" noProof="1" dirty="0"/>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mc:AlternateContent xmlns:mc="http://schemas.openxmlformats.org/markup-compatibility/2006">
    <mc:Choice xmlns:p14="http://schemas.microsoft.com/office/powerpoint/2010/main" Requires="p14">
      <p:transition p14:dur="500">
        <p:diamond/>
      </p:transition>
    </mc:Choice>
    <mc:Fallback>
      <p:transition>
        <p:diamond/>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dirty="0"/>
          </a:p>
        </p:txBody>
      </p:sp>
      <p:sp>
        <p:nvSpPr>
          <p:cNvPr id="5" name="页脚占位符 4"/>
          <p:cNvSpPr>
            <a:spLocks noGrp="1"/>
          </p:cNvSpPr>
          <p:nvPr>
            <p:ph type="ftr" sz="quarter" idx="11"/>
          </p:nvPr>
        </p:nvSpPr>
        <p:spPr/>
        <p:txBody>
          <a:bodyPr/>
          <a:p>
            <a:pPr lvl="0" fontAlgn="base"/>
            <a:endParaRPr lang="zh-CN" strike="noStrike" noProof="1" dirty="0"/>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mc:AlternateContent xmlns:mc="http://schemas.openxmlformats.org/markup-compatibility/2006">
    <mc:Choice xmlns:p14="http://schemas.microsoft.com/office/powerpoint/2010/main" Requires="p14">
      <p:transition p14:dur="500">
        <p:diamond/>
      </p:transition>
    </mc:Choice>
    <mc:Fallback>
      <p:transition>
        <p:diamond/>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lvl="0" fontAlgn="base"/>
            <a:endParaRPr lang="zh-CN" altLang="en-US" strike="noStrike" noProof="1" dirty="0"/>
          </a:p>
        </p:txBody>
      </p:sp>
      <p:sp>
        <p:nvSpPr>
          <p:cNvPr id="5" name="页脚占位符 4"/>
          <p:cNvSpPr>
            <a:spLocks noGrp="1"/>
          </p:cNvSpPr>
          <p:nvPr>
            <p:ph type="ftr" sz="quarter" idx="11"/>
          </p:nvPr>
        </p:nvSpPr>
        <p:spPr/>
        <p:txBody>
          <a:bodyPr/>
          <a:p>
            <a:pPr lvl="0" fontAlgn="base"/>
            <a:endParaRPr lang="zh-CN" strike="noStrike" noProof="1" dirty="0"/>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mc:AlternateContent xmlns:mc="http://schemas.openxmlformats.org/markup-compatibility/2006">
    <mc:Choice xmlns:p14="http://schemas.microsoft.com/office/powerpoint/2010/main" Requires="p14">
      <p:transition p14:dur="500">
        <p:diamond/>
      </p:transition>
    </mc:Choice>
    <mc:Fallback>
      <p:transition>
        <p:diamond/>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54296"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lvl="0" fontAlgn="base"/>
            <a:endParaRPr lang="zh-CN" altLang="en-US" strike="noStrike" noProof="1" dirty="0"/>
          </a:p>
        </p:txBody>
      </p:sp>
      <p:sp>
        <p:nvSpPr>
          <p:cNvPr id="6" name="页脚占位符 5"/>
          <p:cNvSpPr>
            <a:spLocks noGrp="1"/>
          </p:cNvSpPr>
          <p:nvPr>
            <p:ph type="ftr" sz="quarter" idx="11"/>
          </p:nvPr>
        </p:nvSpPr>
        <p:spPr/>
        <p:txBody>
          <a:bodyPr/>
          <a:p>
            <a:pPr lvl="0" fontAlgn="base"/>
            <a:endParaRPr lang="zh-CN" strike="noStrike" noProof="1" dirty="0"/>
          </a:p>
        </p:txBody>
      </p:sp>
      <p:sp>
        <p:nvSpPr>
          <p:cNvPr id="7" name="灯片编号占位符 6"/>
          <p:cNvSpPr>
            <a:spLocks noGrp="1"/>
          </p:cNvSpPr>
          <p:nvPr>
            <p:ph type="sldNum" sz="quarter" idx="12"/>
          </p:nvPr>
        </p:nvSpPr>
        <p:spPr/>
        <p:txBody>
          <a:bodyPr/>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mc:AlternateContent xmlns:mc="http://schemas.openxmlformats.org/markup-compatibility/2006">
    <mc:Choice xmlns:p14="http://schemas.microsoft.com/office/powerpoint/2010/main" Requires="p14">
      <p:transition p14:dur="500">
        <p:diamond/>
      </p:transition>
    </mc:Choice>
    <mc:Fallback>
      <p:transition>
        <p:diamond/>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lvl="0" fontAlgn="base"/>
            <a:endParaRPr lang="zh-CN" altLang="en-US" strike="noStrike" noProof="1" dirty="0"/>
          </a:p>
        </p:txBody>
      </p:sp>
      <p:sp>
        <p:nvSpPr>
          <p:cNvPr id="8" name="页脚占位符 7"/>
          <p:cNvSpPr>
            <a:spLocks noGrp="1"/>
          </p:cNvSpPr>
          <p:nvPr>
            <p:ph type="ftr" sz="quarter" idx="11"/>
          </p:nvPr>
        </p:nvSpPr>
        <p:spPr/>
        <p:txBody>
          <a:bodyPr/>
          <a:p>
            <a:pPr lvl="0" fontAlgn="base"/>
            <a:endParaRPr lang="zh-CN" strike="noStrike" noProof="1" dirty="0"/>
          </a:p>
        </p:txBody>
      </p:sp>
      <p:sp>
        <p:nvSpPr>
          <p:cNvPr id="9" name="灯片编号占位符 8"/>
          <p:cNvSpPr>
            <a:spLocks noGrp="1"/>
          </p:cNvSpPr>
          <p:nvPr>
            <p:ph type="sldNum" sz="quarter" idx="12"/>
          </p:nvPr>
        </p:nvSpPr>
        <p:spPr/>
        <p:txBody>
          <a:bodyPr/>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mc:AlternateContent xmlns:mc="http://schemas.openxmlformats.org/markup-compatibility/2006">
    <mc:Choice xmlns:p14="http://schemas.microsoft.com/office/powerpoint/2010/main" Requires="p14">
      <p:transition p14:dur="500">
        <p:diamond/>
      </p:transition>
    </mc:Choice>
    <mc:Fallback>
      <p:transition>
        <p:diamond/>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lvl="0" fontAlgn="base"/>
            <a:endParaRPr lang="zh-CN" altLang="en-US" strike="noStrike" noProof="1" dirty="0"/>
          </a:p>
        </p:txBody>
      </p:sp>
      <p:sp>
        <p:nvSpPr>
          <p:cNvPr id="4" name="页脚占位符 3"/>
          <p:cNvSpPr>
            <a:spLocks noGrp="1"/>
          </p:cNvSpPr>
          <p:nvPr>
            <p:ph type="ftr" sz="quarter" idx="11"/>
          </p:nvPr>
        </p:nvSpPr>
        <p:spPr/>
        <p:txBody>
          <a:bodyPr/>
          <a:p>
            <a:pPr lvl="0" fontAlgn="base"/>
            <a:endParaRPr lang="zh-CN" strike="noStrike" noProof="1" dirty="0"/>
          </a:p>
        </p:txBody>
      </p:sp>
      <p:sp>
        <p:nvSpPr>
          <p:cNvPr id="5" name="灯片编号占位符 4"/>
          <p:cNvSpPr>
            <a:spLocks noGrp="1"/>
          </p:cNvSpPr>
          <p:nvPr>
            <p:ph type="sldNum" sz="quarter" idx="12"/>
          </p:nvPr>
        </p:nvSpPr>
        <p:spPr/>
        <p:txBody>
          <a:bodyPr/>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mc:AlternateContent xmlns:mc="http://schemas.openxmlformats.org/markup-compatibility/2006">
    <mc:Choice xmlns:p14="http://schemas.microsoft.com/office/powerpoint/2010/main" Requires="p14">
      <p:transition p14:dur="500">
        <p:diamond/>
      </p:transition>
    </mc:Choice>
    <mc:Fallback>
      <p:transition>
        <p:diamond/>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lvl="0" fontAlgn="base"/>
            <a:endParaRPr lang="zh-CN" altLang="en-US" strike="noStrike" noProof="1" dirty="0"/>
          </a:p>
        </p:txBody>
      </p:sp>
      <p:sp>
        <p:nvSpPr>
          <p:cNvPr id="3" name="页脚占位符 2"/>
          <p:cNvSpPr>
            <a:spLocks noGrp="1"/>
          </p:cNvSpPr>
          <p:nvPr>
            <p:ph type="ftr" sz="quarter" idx="11"/>
          </p:nvPr>
        </p:nvSpPr>
        <p:spPr/>
        <p:txBody>
          <a:bodyPr/>
          <a:p>
            <a:pPr lvl="0" fontAlgn="base"/>
            <a:endParaRPr lang="zh-CN" strike="noStrike" noProof="1" dirty="0"/>
          </a:p>
        </p:txBody>
      </p:sp>
      <p:sp>
        <p:nvSpPr>
          <p:cNvPr id="4" name="灯片编号占位符 3"/>
          <p:cNvSpPr>
            <a:spLocks noGrp="1"/>
          </p:cNvSpPr>
          <p:nvPr>
            <p:ph type="sldNum" sz="quarter" idx="12"/>
          </p:nvPr>
        </p:nvSpPr>
        <p:spPr/>
        <p:txBody>
          <a:bodyPr/>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mc:AlternateContent xmlns:mc="http://schemas.openxmlformats.org/markup-compatibility/2006">
    <mc:Choice xmlns:p14="http://schemas.microsoft.com/office/powerpoint/2010/main" Requires="p14">
      <p:transition p14:dur="500">
        <p:diamond/>
      </p:transition>
    </mc:Choice>
    <mc:Fallback>
      <p:transition>
        <p:diamond/>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fontAlgn="base"/>
            <a:endParaRPr lang="zh-CN" altLang="en-US" strike="noStrike" noProof="1" dirty="0"/>
          </a:p>
        </p:txBody>
      </p:sp>
      <p:sp>
        <p:nvSpPr>
          <p:cNvPr id="6" name="页脚占位符 5"/>
          <p:cNvSpPr>
            <a:spLocks noGrp="1"/>
          </p:cNvSpPr>
          <p:nvPr>
            <p:ph type="ftr" sz="quarter" idx="11"/>
          </p:nvPr>
        </p:nvSpPr>
        <p:spPr/>
        <p:txBody>
          <a:bodyPr/>
          <a:p>
            <a:pPr lvl="0" fontAlgn="base"/>
            <a:endParaRPr lang="zh-CN" strike="noStrike" noProof="1" dirty="0"/>
          </a:p>
        </p:txBody>
      </p:sp>
      <p:sp>
        <p:nvSpPr>
          <p:cNvPr id="7" name="灯片编号占位符 6"/>
          <p:cNvSpPr>
            <a:spLocks noGrp="1"/>
          </p:cNvSpPr>
          <p:nvPr>
            <p:ph type="sldNum" sz="quarter" idx="12"/>
          </p:nvPr>
        </p:nvSpPr>
        <p:spPr/>
        <p:txBody>
          <a:bodyPr/>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mc:AlternateContent xmlns:mc="http://schemas.openxmlformats.org/markup-compatibility/2006">
    <mc:Choice xmlns:p14="http://schemas.microsoft.com/office/powerpoint/2010/main" Requires="p14">
      <p:transition p14:dur="500">
        <p:diamond/>
      </p:transition>
    </mc:Choice>
    <mc:Fallback>
      <p:transition>
        <p:diamond/>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fontAlgn="base"/>
            <a:endParaRPr lang="zh-CN" altLang="en-US" strike="noStrike" noProof="1" dirty="0"/>
          </a:p>
        </p:txBody>
      </p:sp>
      <p:sp>
        <p:nvSpPr>
          <p:cNvPr id="6" name="页脚占位符 5"/>
          <p:cNvSpPr>
            <a:spLocks noGrp="1"/>
          </p:cNvSpPr>
          <p:nvPr>
            <p:ph type="ftr" sz="quarter" idx="11"/>
          </p:nvPr>
        </p:nvSpPr>
        <p:spPr/>
        <p:txBody>
          <a:bodyPr/>
          <a:p>
            <a:pPr lvl="0" fontAlgn="base"/>
            <a:endParaRPr lang="zh-CN" strike="noStrike" noProof="1" dirty="0"/>
          </a:p>
        </p:txBody>
      </p:sp>
      <p:sp>
        <p:nvSpPr>
          <p:cNvPr id="7" name="灯片编号占位符 6"/>
          <p:cNvSpPr>
            <a:spLocks noGrp="1"/>
          </p:cNvSpPr>
          <p:nvPr>
            <p:ph type="sldNum" sz="quarter" idx="12"/>
          </p:nvPr>
        </p:nvSpPr>
        <p:spPr/>
        <p:txBody>
          <a:bodyPr/>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mc:AlternateContent xmlns:mc="http://schemas.openxmlformats.org/markup-compatibility/2006">
    <mc:Choice xmlns:p14="http://schemas.microsoft.com/office/powerpoint/2010/main" Requires="p14">
      <p:transition p14:dur="500">
        <p:diamond/>
      </p:transition>
    </mc:Choice>
    <mc:Fallback>
      <p:transition>
        <p:diamond/>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0FFCC"/>
        </a:solidFill>
        <a:effectLst/>
      </p:bgPr>
    </p:bg>
    <p:spTree>
      <p:nvGrpSpPr>
        <p:cNvPr id="1" name=""/>
        <p:cNvGrpSpPr/>
        <p:nvPr/>
      </p:nvGrpSpPr>
      <p:grpSpPr/>
      <p:sp>
        <p:nvSpPr>
          <p:cNvPr id="1026" name="标题 1025"/>
          <p:cNvSpPr>
            <a:spLocks noGrp="1"/>
          </p:cNvSpPr>
          <p:nvPr>
            <p:ph type="title"/>
          </p:nvPr>
        </p:nvSpPr>
        <p:spPr>
          <a:xfrm>
            <a:off x="457200" y="274638"/>
            <a:ext cx="8229600" cy="1143000"/>
          </a:xfrm>
          <a:prstGeom prst="rect">
            <a:avLst/>
          </a:prstGeom>
          <a:noFill/>
          <a:ln w="9525">
            <a:noFill/>
          </a:ln>
        </p:spPr>
        <p:txBody>
          <a:bodyPr anchor="ctr"/>
          <a:p>
            <a:pPr lvl="0" indent="0"/>
            <a:r>
              <a:rPr lang="zh-CN" altLang="en-US" dirty="0"/>
              <a:t>单击此处编辑母版标题样式</a:t>
            </a:r>
            <a:endParaRPr lang="zh-CN" altLang="en-US" dirty="0"/>
          </a:p>
        </p:txBody>
      </p:sp>
      <p:sp>
        <p:nvSpPr>
          <p:cNvPr id="1027" name="文本占位符 1026"/>
          <p:cNvSpPr>
            <a:spLocks noGrp="1"/>
          </p:cNvSpPr>
          <p:nvPr>
            <p:ph type="body"/>
          </p:nvPr>
        </p:nvSpPr>
        <p:spPr>
          <a:xfrm>
            <a:off x="457200" y="1600200"/>
            <a:ext cx="8229600" cy="4525963"/>
          </a:xfrm>
          <a:prstGeom prst="rect">
            <a:avLst/>
          </a:prstGeom>
          <a:noFill/>
          <a:ln w="9525">
            <a:noFill/>
          </a:ln>
        </p:spPr>
        <p:txBody>
          <a:bodyPr anchor="t"/>
          <a:p>
            <a:pPr lvl="0" indent="-342900"/>
            <a:r>
              <a:rPr lang="zh-CN" altLang="en-US" dirty="0"/>
              <a:t>单击此处编辑母版文本样式</a:t>
            </a:r>
            <a:endParaRPr lang="zh-CN" altLang="en-US" dirty="0"/>
          </a:p>
          <a:p>
            <a:pPr lvl="1" indent="-285750"/>
            <a:r>
              <a:rPr lang="zh-CN" altLang="en-US" dirty="0"/>
              <a:t>第二级</a:t>
            </a:r>
            <a:endParaRPr lang="zh-CN" altLang="en-US" dirty="0"/>
          </a:p>
          <a:p>
            <a:pPr lvl="2" indent="-228600"/>
            <a:r>
              <a:rPr lang="zh-CN" altLang="en-US" dirty="0"/>
              <a:t>第三级</a:t>
            </a:r>
            <a:endParaRPr lang="zh-CN" altLang="en-US" dirty="0"/>
          </a:p>
          <a:p>
            <a:pPr lvl="3" indent="-228600"/>
            <a:r>
              <a:rPr lang="zh-CN" altLang="en-US" dirty="0"/>
              <a:t>第四级</a:t>
            </a:r>
            <a:endParaRPr lang="zh-CN" altLang="en-US" dirty="0"/>
          </a:p>
          <a:p>
            <a:pPr lvl="4" indent="-228600"/>
            <a:r>
              <a:rPr lang="zh-CN" altLang="en-US" dirty="0"/>
              <a:t>第五级</a:t>
            </a:r>
            <a:endParaRPr lang="zh-CN" altLang="en-US" dirty="0"/>
          </a:p>
        </p:txBody>
      </p:sp>
      <p:sp>
        <p:nvSpPr>
          <p:cNvPr id="1028" name="日期占位符 1027"/>
          <p:cNvSpPr>
            <a:spLocks noGrp="1"/>
          </p:cNvSpPr>
          <p:nvPr>
            <p:ph type="dt" sz="half" idx="2"/>
          </p:nvPr>
        </p:nvSpPr>
        <p:spPr>
          <a:xfrm>
            <a:off x="457200" y="6245225"/>
            <a:ext cx="2133600" cy="476250"/>
          </a:xfrm>
          <a:prstGeom prst="rect">
            <a:avLst/>
          </a:prstGeom>
          <a:noFill/>
          <a:ln w="9525">
            <a:noFill/>
          </a:ln>
        </p:spPr>
        <p:txBody>
          <a:bodyPr/>
          <a:lstStyle>
            <a:lvl1pPr>
              <a:defRPr sz="1400"/>
            </a:lvl1pPr>
          </a:lstStyle>
          <a:p>
            <a:pPr lvl="0" fontAlgn="base"/>
            <a:endParaRPr lang="zh-CN" altLang="en-US" strike="noStrike" noProof="1" dirty="0"/>
          </a:p>
        </p:txBody>
      </p:sp>
      <p:sp>
        <p:nvSpPr>
          <p:cNvPr id="1029" name="页脚占位符 1028"/>
          <p:cNvSpPr>
            <a:spLocks noGrp="1"/>
          </p:cNvSpPr>
          <p:nvPr>
            <p:ph type="ftr" sz="quarter" idx="3"/>
          </p:nvPr>
        </p:nvSpPr>
        <p:spPr>
          <a:xfrm>
            <a:off x="3124200" y="6245225"/>
            <a:ext cx="2895600" cy="476250"/>
          </a:xfrm>
          <a:prstGeom prst="rect">
            <a:avLst/>
          </a:prstGeom>
          <a:noFill/>
          <a:ln w="9525">
            <a:noFill/>
          </a:ln>
        </p:spPr>
        <p:txBody>
          <a:bodyPr/>
          <a:lstStyle>
            <a:lvl1pPr algn="ctr">
              <a:defRPr sz="1400"/>
            </a:lvl1pPr>
          </a:lstStyle>
          <a:p>
            <a:pPr lvl="0" fontAlgn="base"/>
            <a:endParaRPr lang="zh-CN" strike="noStrike" noProof="1" dirty="0"/>
          </a:p>
        </p:txBody>
      </p:sp>
      <p:sp>
        <p:nvSpPr>
          <p:cNvPr id="1030" name="灯片编号占位符 1029"/>
          <p:cNvSpPr>
            <a:spLocks noGrp="1"/>
          </p:cNvSpPr>
          <p:nvPr>
            <p:ph type="sldNum" sz="quarter" idx="4"/>
          </p:nvPr>
        </p:nvSpPr>
        <p:spPr>
          <a:xfrm>
            <a:off x="6553200" y="6245225"/>
            <a:ext cx="2133600" cy="476250"/>
          </a:xfrm>
          <a:prstGeom prst="rect">
            <a:avLst/>
          </a:prstGeom>
          <a:noFill/>
          <a:ln w="9525">
            <a:noFill/>
          </a:ln>
        </p:spPr>
        <p:txBody>
          <a:bodyPr/>
          <a:lstStyle>
            <a:lvl1pPr algn="r">
              <a:defRPr sz="1400"/>
            </a:lvl1pPr>
          </a:lstStyle>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diamond/>
  </p:transition>
  <p:hf sldNum="0" hdr="0" ftr="0" dt="0"/>
  <p:txStyles>
    <p:titleStyle>
      <a:lvl1pPr marL="0" lvl="0" indent="0" algn="ctr" defTabSz="914400" eaLnBrk="1" fontAlgn="base" latinLnBrk="0" hangingPunct="1">
        <a:lnSpc>
          <a:spcPct val="100000"/>
        </a:lnSpc>
        <a:spcBef>
          <a:spcPct val="0"/>
        </a:spcBef>
        <a:spcAft>
          <a:spcPct val="0"/>
        </a:spcAft>
        <a:buClr>
          <a:srgbClr val="000000"/>
        </a:buClr>
        <a:buNone/>
        <a:defRPr sz="4400" b="0"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GIF"/><Relationship Id="rId1" Type="http://schemas.openxmlformats.org/officeDocument/2006/relationships/image" Target="../media/image1.GIF"/></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5.GIF"/></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7.GIF"/><Relationship Id="rId2" Type="http://schemas.openxmlformats.org/officeDocument/2006/relationships/image" Target="../media/image16.GIF"/><Relationship Id="rId1" Type="http://schemas.openxmlformats.org/officeDocument/2006/relationships/slide" Target="slide35.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8.GIF"/></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0.GIF"/><Relationship Id="rId1" Type="http://schemas.openxmlformats.org/officeDocument/2006/relationships/image" Target="../media/image19.GIF"/></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1.GIF"/></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2.GIF"/></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3.GIF"/></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4.GIF"/></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5.jpe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7.GIF"/></Relationships>
</file>

<file path=ppt/slides/_rels/slide2.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4.png"/><Relationship Id="rId3" Type="http://schemas.microsoft.com/office/2007/relationships/media" Target="file:///C:\Documents%20and%20Settings\h\&#26700;&#38754;\&#25105;&#30340;&#21460;&#21460;&#20110;&#21202;\&#27969;&#28010;&#27468;.mp3" TargetMode="External"/><Relationship Id="rId2" Type="http://schemas.openxmlformats.org/officeDocument/2006/relationships/audio" Target="file:///C:\Documents%20and%20Settings\h\&#26700;&#38754;\&#25105;&#30340;&#21460;&#21460;&#20110;&#21202;\&#27969;&#28010;&#27468;.mp3" TargetMode="External"/><Relationship Id="rId1" Type="http://schemas.openxmlformats.org/officeDocument/2006/relationships/image" Target="../media/image3.jpe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6.GIF"/></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7.GIF"/></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7.GIF"/></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8.GIF"/></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9.GIF"/></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0.GIF"/></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4.GIF"/></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1.GIF"/></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2.GIF"/></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3.GIF"/></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6.GIF"/><Relationship Id="rId1" Type="http://schemas.openxmlformats.org/officeDocument/2006/relationships/image" Target="../media/image5.GIF"/></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4.GIF"/></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5.GIF"/></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9.GIF"/></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6.GIF"/></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8.GIF"/><Relationship Id="rId1" Type="http://schemas.openxmlformats.org/officeDocument/2006/relationships/image" Target="../media/image37.jpeg"/></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9.GIF"/></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41.GIF"/><Relationship Id="rId1" Type="http://schemas.openxmlformats.org/officeDocument/2006/relationships/image" Target="../media/image40.GIF"/></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41.GIF"/><Relationship Id="rId1" Type="http://schemas.openxmlformats.org/officeDocument/2006/relationships/image" Target="../media/image42.GIF"/></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8.GIF"/><Relationship Id="rId1" Type="http://schemas.openxmlformats.org/officeDocument/2006/relationships/image" Target="../media/image7.GIF"/></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0.GIF"/><Relationship Id="rId1" Type="http://schemas.openxmlformats.org/officeDocument/2006/relationships/image" Target="../media/image9.GIF"/></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1.pn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2.GIF"/></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3.GIF"/></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4.GI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49" name="文本框 2"/>
          <p:cNvSpPr txBox="1"/>
          <p:nvPr/>
        </p:nvSpPr>
        <p:spPr>
          <a:xfrm>
            <a:off x="-30162" y="23813"/>
            <a:ext cx="9210675" cy="6186487"/>
          </a:xfrm>
          <a:prstGeom prst="rect">
            <a:avLst/>
          </a:prstGeom>
          <a:noFill/>
          <a:ln w="9525">
            <a:noFill/>
          </a:ln>
        </p:spPr>
        <p:txBody>
          <a:bodyPr wrap="square" anchor="t">
            <a:spAutoFit/>
          </a:bodyPr>
          <a:p>
            <a:pPr lvl="0" indent="0"/>
            <a:r>
              <a:rPr lang="en-US" altLang="zh-CN" sz="4000" b="1">
                <a:latin typeface="Arial" panose="020B0604020202020204" pitchFamily="34" charset="0"/>
                <a:ea typeface="宋体" panose="02010600030101010101" pitchFamily="2" charset="-122"/>
              </a:rPr>
              <a:t>                    </a:t>
            </a:r>
            <a:r>
              <a:rPr lang="zh-CN" altLang="en-US" sz="4000" b="1">
                <a:solidFill>
                  <a:srgbClr val="FF0000"/>
                </a:solidFill>
                <a:latin typeface="Arial" panose="020B0604020202020204" pitchFamily="34" charset="0"/>
                <a:ea typeface="宋体" panose="02010600030101010101" pitchFamily="2" charset="-122"/>
              </a:rPr>
              <a:t>导入新课</a:t>
            </a:r>
            <a:endParaRPr lang="zh-CN" altLang="en-US" sz="4000" b="1">
              <a:solidFill>
                <a:srgbClr val="FF0000"/>
              </a:solidFill>
              <a:latin typeface="Arial" panose="020B0604020202020204" pitchFamily="34" charset="0"/>
              <a:ea typeface="宋体" panose="02010600030101010101" pitchFamily="2" charset="-122"/>
            </a:endParaRPr>
          </a:p>
          <a:p>
            <a:pPr lvl="0" indent="0"/>
            <a:r>
              <a:rPr lang="zh-CN" altLang="en-US" sz="4000" b="1">
                <a:latin typeface="Arial" panose="020B0604020202020204" pitchFamily="34" charset="0"/>
                <a:ea typeface="宋体" panose="02010600030101010101" pitchFamily="2" charset="-122"/>
              </a:rPr>
              <a:t>       对于金钱，名人这样说：</a:t>
            </a:r>
            <a:r>
              <a:rPr lang="zh-CN" altLang="en-US" sz="4000" b="1">
                <a:solidFill>
                  <a:srgbClr val="FF0000"/>
                </a:solidFill>
                <a:latin typeface="Arial" panose="020B0604020202020204" pitchFamily="34" charset="0"/>
                <a:ea typeface="宋体" panose="02010600030101010101" pitchFamily="2" charset="-122"/>
              </a:rPr>
              <a:t>罗兰:</a:t>
            </a:r>
            <a:r>
              <a:rPr lang="zh-CN" altLang="en-US" sz="4000" b="1">
                <a:latin typeface="Arial" panose="020B0604020202020204" pitchFamily="34" charset="0"/>
                <a:ea typeface="宋体" panose="02010600030101010101" pitchFamily="2" charset="-122"/>
              </a:rPr>
              <a:t>凡事若在金钱利益上着眼,就难免在人情道义上有几分刻薄。</a:t>
            </a:r>
            <a:endParaRPr lang="zh-CN" altLang="en-US" sz="4000" b="1">
              <a:latin typeface="Arial" panose="020B0604020202020204" pitchFamily="34" charset="0"/>
              <a:ea typeface="宋体" panose="02010600030101010101" pitchFamily="2" charset="-122"/>
            </a:endParaRPr>
          </a:p>
          <a:p>
            <a:pPr lvl="0" indent="0"/>
            <a:r>
              <a:rPr lang="zh-CN" altLang="en-US" sz="4000" b="1">
                <a:latin typeface="Arial" panose="020B0604020202020204" pitchFamily="34" charset="0"/>
                <a:ea typeface="宋体" panose="02010600030101010101" pitchFamily="2" charset="-122"/>
              </a:rPr>
              <a:t>       </a:t>
            </a:r>
            <a:r>
              <a:rPr lang="zh-CN" altLang="en-US" sz="4000" b="1">
                <a:solidFill>
                  <a:srgbClr val="FF0000"/>
                </a:solidFill>
                <a:latin typeface="Arial" panose="020B0604020202020204" pitchFamily="34" charset="0"/>
                <a:ea typeface="宋体" panose="02010600030101010101" pitchFamily="2" charset="-122"/>
              </a:rPr>
              <a:t>三毛:</a:t>
            </a:r>
            <a:r>
              <a:rPr lang="zh-CN" altLang="en-US" sz="4000" b="1">
                <a:latin typeface="Arial" panose="020B0604020202020204" pitchFamily="34" charset="0"/>
                <a:ea typeface="宋体" panose="02010600030101010101" pitchFamily="2" charset="-122"/>
              </a:rPr>
              <a:t>世上的喜剧不需要金钱就能产生,世上的悲剧大半和金钱脱不了关系。</a:t>
            </a:r>
            <a:r>
              <a:rPr lang="zh-CN" altLang="en-US" sz="4000" b="1">
                <a:solidFill>
                  <a:srgbClr val="FF0000"/>
                </a:solidFill>
                <a:latin typeface="Arial" panose="020B0604020202020204" pitchFamily="34" charset="0"/>
                <a:ea typeface="宋体" panose="02010600030101010101" pitchFamily="2" charset="-122"/>
              </a:rPr>
              <a:t>其他:</a:t>
            </a:r>
            <a:r>
              <a:rPr lang="zh-CN" altLang="en-US" sz="4000" b="1">
                <a:latin typeface="Arial" panose="020B0604020202020204" pitchFamily="34" charset="0"/>
                <a:ea typeface="宋体" panose="02010600030101010101" pitchFamily="2" charset="-122"/>
              </a:rPr>
              <a:t>贫居闹市无人问,富在深山有远亲.有钱能使鬼推磨今天，我们一起走进法国作家莫泊桑的作品《我的叔叔于勒》，去体会人情冷暖和世态炎凉。</a:t>
            </a:r>
            <a:endParaRPr lang="zh-CN" altLang="en-US" sz="4000" b="1">
              <a:latin typeface="Arial" panose="020B0604020202020204" pitchFamily="34" charset="0"/>
              <a:ea typeface="宋体" panose="02010600030101010101" pitchFamily="2" charset="-122"/>
            </a:endParaRPr>
          </a:p>
        </p:txBody>
      </p:sp>
      <p:pic>
        <p:nvPicPr>
          <p:cNvPr id="2050" name="图片 35876" descr="t01111c265b0c57e2ae"/>
          <p:cNvPicPr>
            <a:picLocks noChangeAspect="1"/>
          </p:cNvPicPr>
          <p:nvPr/>
        </p:nvPicPr>
        <p:blipFill>
          <a:blip r:embed="rId1"/>
          <a:stretch>
            <a:fillRect/>
          </a:stretch>
        </p:blipFill>
        <p:spPr>
          <a:xfrm>
            <a:off x="-30162" y="6210300"/>
            <a:ext cx="9721850" cy="1044575"/>
          </a:xfrm>
          <a:prstGeom prst="rect">
            <a:avLst/>
          </a:prstGeom>
          <a:noFill/>
          <a:ln w="9525">
            <a:noFill/>
          </a:ln>
        </p:spPr>
      </p:pic>
      <p:pic>
        <p:nvPicPr>
          <p:cNvPr id="2051" name="图片 21548" descr="t0151c150d037a7e957"/>
          <p:cNvPicPr>
            <a:picLocks noChangeAspect="1"/>
          </p:cNvPicPr>
          <p:nvPr/>
        </p:nvPicPr>
        <p:blipFill>
          <a:blip r:embed="rId2"/>
          <a:stretch>
            <a:fillRect/>
          </a:stretch>
        </p:blipFill>
        <p:spPr>
          <a:xfrm>
            <a:off x="-242887" y="-307975"/>
            <a:ext cx="1462087" cy="1905000"/>
          </a:xfrm>
          <a:prstGeom prst="rect">
            <a:avLst/>
          </a:prstGeom>
          <a:noFill/>
          <a:ln w="9525">
            <a:noFill/>
          </a:ln>
        </p:spPr>
      </p:pic>
    </p:spTree>
  </p:cSld>
  <p:clrMapOvr>
    <a:masterClrMapping/>
  </p:clrMapOvr>
  <p:transition>
    <p:diamond/>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5" name="文本占位符 27650"/>
          <p:cNvSpPr>
            <a:spLocks noGrp="1"/>
          </p:cNvSpPr>
          <p:nvPr>
            <p:ph idx="1"/>
          </p:nvPr>
        </p:nvSpPr>
        <p:spPr>
          <a:xfrm>
            <a:off x="0" y="-80962"/>
            <a:ext cx="9144000" cy="6938962"/>
          </a:xfrm>
          <a:ln/>
        </p:spPr>
        <p:txBody>
          <a:bodyPr anchor="t"/>
          <a:p>
            <a:pPr>
              <a:buNone/>
            </a:pPr>
            <a:r>
              <a:rPr lang="zh-CN" altLang="en-US" sz="4000" b="1" dirty="0"/>
              <a:t>十拿九稳</a:t>
            </a:r>
            <a:r>
              <a:rPr lang="en-US" altLang="zh-CN" sz="4000" b="1" err="1">
                <a:solidFill>
                  <a:srgbClr val="FF0000"/>
                </a:solidFill>
              </a:rPr>
              <a:t>shí   ná   jiǔ   wěn</a:t>
            </a:r>
            <a:r>
              <a:rPr lang="zh-CN" altLang="en-US" sz="4000" b="1" dirty="0"/>
              <a:t>比喻很有把握。文中指对于勒叔叔回家这件事很有把握。</a:t>
            </a:r>
            <a:endParaRPr lang="zh-CN" altLang="en-US" sz="4000" b="1" dirty="0"/>
          </a:p>
          <a:p>
            <a:pPr>
              <a:buNone/>
            </a:pPr>
            <a:r>
              <a:rPr lang="zh-CN" altLang="en-US" sz="4000" b="1" dirty="0"/>
              <a:t>郑重其事</a:t>
            </a:r>
            <a:r>
              <a:rPr lang="zh-CN" altLang="en-US" sz="4000" b="1" dirty="0">
                <a:solidFill>
                  <a:srgbClr val="FF0000"/>
                </a:solidFill>
              </a:rPr>
              <a:t>zhèng   zhòng  qí   shì</a:t>
            </a:r>
            <a:r>
              <a:rPr lang="zh-CN" altLang="en-US" sz="4000" b="1" dirty="0"/>
              <a:t>郑重：审慎，严肃认真。 形容说话做事时态度非常严肃认真。</a:t>
            </a:r>
            <a:endParaRPr lang="zh-CN" altLang="en-US" sz="4000" b="1" dirty="0"/>
          </a:p>
          <a:p>
            <a:pPr>
              <a:buNone/>
            </a:pPr>
            <a:r>
              <a:rPr lang="zh-CN" altLang="en-US" sz="4000" b="1" dirty="0"/>
              <a:t>文雅</a:t>
            </a:r>
            <a:r>
              <a:rPr lang="en-US" altLang="zh-CN" sz="4000" b="1" err="1">
                <a:solidFill>
                  <a:srgbClr val="FF0000"/>
                </a:solidFill>
              </a:rPr>
              <a:t>wén   yǎ</a:t>
            </a:r>
            <a:r>
              <a:rPr lang="zh-CN" altLang="en-US" sz="4000" b="1" dirty="0"/>
              <a:t>﹙言谈、举止﹚温和有礼貌，不粗俗。</a:t>
            </a:r>
            <a:endParaRPr lang="zh-CN" altLang="en-US" sz="4000" b="1" dirty="0"/>
          </a:p>
          <a:p>
            <a:pPr>
              <a:buNone/>
            </a:pPr>
            <a:r>
              <a:rPr lang="zh-CN" altLang="en-US" sz="4000" b="1" dirty="0"/>
              <a:t>狼狈</a:t>
            </a:r>
            <a:r>
              <a:rPr lang="en-US" altLang="zh-CN" sz="4000" b="1" err="1">
                <a:solidFill>
                  <a:srgbClr val="FF0000"/>
                </a:solidFill>
              </a:rPr>
              <a:t>láng   bèi</a:t>
            </a:r>
            <a:r>
              <a:rPr lang="zh-CN" altLang="en-US" sz="4000" b="1" dirty="0"/>
              <a:t>形容困苦或受窘的样子。</a:t>
            </a:r>
            <a:endParaRPr lang="zh-CN" altLang="en-US" sz="4000" b="1" dirty="0"/>
          </a:p>
          <a:p>
            <a:pPr>
              <a:buNone/>
            </a:pPr>
            <a:r>
              <a:rPr lang="zh-CN" altLang="en-US" sz="4000" b="1" dirty="0"/>
              <a:t>暴怒</a:t>
            </a:r>
            <a:r>
              <a:rPr lang="en-US" altLang="zh-CN" sz="4000" b="1" err="1">
                <a:solidFill>
                  <a:srgbClr val="FF0000"/>
                </a:solidFill>
                <a:sym typeface="宋体" panose="02010600030101010101" pitchFamily="2" charset="-122"/>
              </a:rPr>
              <a:t>bà</a:t>
            </a:r>
            <a:r>
              <a:rPr lang="zh-CN" altLang="en-US" sz="4000" b="1" dirty="0">
                <a:solidFill>
                  <a:srgbClr val="FF0000"/>
                </a:solidFill>
                <a:sym typeface="宋体" panose="02010600030101010101" pitchFamily="2" charset="-122"/>
              </a:rPr>
              <a:t>o    </a:t>
            </a:r>
            <a:r>
              <a:rPr lang="en-US" altLang="zh-CN" sz="4000" b="1" dirty="0">
                <a:solidFill>
                  <a:srgbClr val="FF0000"/>
                </a:solidFill>
                <a:sym typeface="宋体" panose="02010600030101010101" pitchFamily="2" charset="-122"/>
              </a:rPr>
              <a:t>n</a:t>
            </a:r>
            <a:r>
              <a:rPr lang="en-US" altLang="zh-CN" sz="4000" b="1" err="1">
                <a:solidFill>
                  <a:srgbClr val="FF0000"/>
                </a:solidFill>
                <a:sym typeface="宋体" panose="02010600030101010101" pitchFamily="2" charset="-122"/>
              </a:rPr>
              <a:t>ù</a:t>
            </a:r>
            <a:r>
              <a:rPr lang="zh-CN" altLang="en-US" sz="4000" b="1" dirty="0"/>
              <a:t>极端愤怒。</a:t>
            </a:r>
            <a:endParaRPr lang="zh-CN" altLang="en-US" sz="4000" b="1" dirty="0"/>
          </a:p>
          <a:p>
            <a:pPr>
              <a:buNone/>
            </a:pPr>
            <a:endParaRPr lang="zh-CN" altLang="en-US" sz="4000" b="1" dirty="0"/>
          </a:p>
          <a:p>
            <a:pPr>
              <a:buNone/>
            </a:pPr>
            <a:endParaRPr lang="zh-CN" altLang="en-US" sz="4000" b="1" dirty="0"/>
          </a:p>
          <a:p>
            <a:pPr>
              <a:buNone/>
            </a:pPr>
            <a:endParaRPr lang="zh-CN" altLang="en-US" sz="4000" b="1" dirty="0"/>
          </a:p>
          <a:p>
            <a:pPr>
              <a:buNone/>
            </a:pPr>
            <a:endParaRPr lang="zh-CN" altLang="en-US" sz="4000" b="1" dirty="0"/>
          </a:p>
        </p:txBody>
      </p:sp>
      <p:pic>
        <p:nvPicPr>
          <p:cNvPr id="11266" name="图片 55301" descr="zao5"/>
          <p:cNvPicPr>
            <a:picLocks noChangeAspect="1"/>
          </p:cNvPicPr>
          <p:nvPr/>
        </p:nvPicPr>
        <p:blipFill>
          <a:blip r:embed="rId1"/>
          <a:stretch>
            <a:fillRect/>
          </a:stretch>
        </p:blipFill>
        <p:spPr>
          <a:xfrm>
            <a:off x="6235700" y="6007100"/>
            <a:ext cx="2908300" cy="850900"/>
          </a:xfrm>
          <a:prstGeom prst="rect">
            <a:avLst/>
          </a:prstGeom>
          <a:noFill/>
          <a:ln w="9525">
            <a:noFill/>
          </a:ln>
        </p:spPr>
      </p:pic>
    </p:spTree>
  </p:cSld>
  <p:clrMapOvr>
    <a:masterClrMapping/>
  </p:clrMapOvr>
  <p:transition>
    <p:diamond/>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289" name="标题 5121"/>
          <p:cNvSpPr>
            <a:spLocks noGrp="1"/>
          </p:cNvSpPr>
          <p:nvPr>
            <p:ph type="title"/>
          </p:nvPr>
        </p:nvSpPr>
        <p:spPr>
          <a:xfrm>
            <a:off x="0" y="0"/>
            <a:ext cx="9144000" cy="650875"/>
          </a:xfrm>
          <a:ln/>
        </p:spPr>
        <p:txBody>
          <a:bodyPr anchor="ctr"/>
          <a:p>
            <a:r>
              <a:rPr lang="zh-CN" altLang="en-US" sz="4000" b="1" dirty="0">
                <a:solidFill>
                  <a:srgbClr val="FF0000"/>
                </a:solidFill>
              </a:rPr>
              <a:t>主要内容</a:t>
            </a:r>
            <a:endParaRPr lang="zh-CN" altLang="en-US" sz="4000" b="1" dirty="0">
              <a:solidFill>
                <a:srgbClr val="FF0000"/>
              </a:solidFill>
            </a:endParaRPr>
          </a:p>
        </p:txBody>
      </p:sp>
      <p:sp>
        <p:nvSpPr>
          <p:cNvPr id="12290" name="文本占位符 5122"/>
          <p:cNvSpPr>
            <a:spLocks noGrp="1"/>
          </p:cNvSpPr>
          <p:nvPr>
            <p:ph idx="1"/>
          </p:nvPr>
        </p:nvSpPr>
        <p:spPr>
          <a:xfrm>
            <a:off x="0" y="762000"/>
            <a:ext cx="9144000" cy="6096000"/>
          </a:xfrm>
          <a:ln/>
        </p:spPr>
        <p:txBody>
          <a:bodyPr anchor="t"/>
          <a:p>
            <a:pPr>
              <a:lnSpc>
                <a:spcPct val="80000"/>
              </a:lnSpc>
              <a:buNone/>
            </a:pPr>
            <a:r>
              <a:rPr lang="en-US" altLang="zh-CN" sz="2800" dirty="0"/>
              <a:t>     </a:t>
            </a:r>
            <a:r>
              <a:rPr lang="en-US" altLang="zh-CN" sz="1800" dirty="0"/>
              <a:t>              </a:t>
            </a:r>
            <a:r>
              <a:rPr lang="en-US" altLang="zh-CN" sz="4400" b="1" dirty="0">
                <a:latin typeface="宋体" panose="02010600030101010101" pitchFamily="2" charset="-122"/>
              </a:rPr>
              <a:t>这篇小说发表于1883年。小说写一个普通小市民家庭的日常生活，作者运用对比的艺术手法，充分描述了菲利普夫妇对待亲兄弟于勒前后迥然不同的态度。刻画出一幅资本主义社会里，贫穷则兄嫂不认弟的触目惊心的惨象，艺术地揭示了资本主义社会里人与人之间的关系是赤裸裸的金钱关系。</a:t>
            </a:r>
            <a:endParaRPr lang="en-US" altLang="zh-CN" sz="4400" b="1" dirty="0">
              <a:latin typeface="宋体" panose="02010600030101010101" pitchFamily="2" charset="-122"/>
            </a:endParaRPr>
          </a:p>
        </p:txBody>
      </p:sp>
      <p:pic>
        <p:nvPicPr>
          <p:cNvPr id="12291" name="图片 60417" descr="w028">
            <a:hlinkClick r:id="rId1" action="ppaction://hlinksldjump"/>
          </p:cNvPr>
          <p:cNvPicPr>
            <a:picLocks noChangeAspect="1"/>
          </p:cNvPicPr>
          <p:nvPr/>
        </p:nvPicPr>
        <p:blipFill>
          <a:blip r:embed="rId2"/>
          <a:stretch>
            <a:fillRect/>
          </a:stretch>
        </p:blipFill>
        <p:spPr>
          <a:xfrm>
            <a:off x="-80962" y="0"/>
            <a:ext cx="1212850" cy="1133475"/>
          </a:xfrm>
          <a:prstGeom prst="rect">
            <a:avLst/>
          </a:prstGeom>
          <a:noFill/>
          <a:ln w="9525">
            <a:noFill/>
          </a:ln>
        </p:spPr>
      </p:pic>
      <p:pic>
        <p:nvPicPr>
          <p:cNvPr id="12292" name="图片 61446" descr="w006"/>
          <p:cNvPicPr>
            <a:picLocks noChangeAspect="1"/>
          </p:cNvPicPr>
          <p:nvPr/>
        </p:nvPicPr>
        <p:blipFill>
          <a:blip r:embed="rId3"/>
          <a:stretch>
            <a:fillRect/>
          </a:stretch>
        </p:blipFill>
        <p:spPr>
          <a:xfrm>
            <a:off x="0" y="5797550"/>
            <a:ext cx="9144000" cy="1060450"/>
          </a:xfrm>
          <a:prstGeom prst="rect">
            <a:avLst/>
          </a:prstGeom>
          <a:noFill/>
          <a:ln w="9525">
            <a:noFill/>
          </a:ln>
        </p:spPr>
      </p:pic>
    </p:spTree>
  </p:cSld>
  <p:clrMapOvr>
    <a:masterClrMapping/>
  </p:clrMapOvr>
  <p:transition>
    <p:diamond/>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3" name="标题 1"/>
          <p:cNvSpPr>
            <a:spLocks noGrp="1"/>
          </p:cNvSpPr>
          <p:nvPr>
            <p:ph type="title"/>
          </p:nvPr>
        </p:nvSpPr>
        <p:spPr>
          <a:xfrm>
            <a:off x="457200" y="6350"/>
            <a:ext cx="8229600" cy="666750"/>
          </a:xfrm>
          <a:ln/>
        </p:spPr>
        <p:txBody>
          <a:bodyPr anchor="ctr"/>
          <a:p>
            <a:r>
              <a:rPr lang="zh-CN" altLang="en-US" sz="4000" b="1">
                <a:solidFill>
                  <a:srgbClr val="FF0000"/>
                </a:solidFill>
              </a:rPr>
              <a:t>分析结构</a:t>
            </a:r>
            <a:endParaRPr lang="zh-CN" altLang="en-US" sz="4000" b="1">
              <a:solidFill>
                <a:srgbClr val="FF0000"/>
              </a:solidFill>
            </a:endParaRPr>
          </a:p>
        </p:txBody>
      </p:sp>
      <p:sp>
        <p:nvSpPr>
          <p:cNvPr id="13314" name="内容占位符 2"/>
          <p:cNvSpPr>
            <a:spLocks noGrp="1"/>
          </p:cNvSpPr>
          <p:nvPr>
            <p:ph idx="1"/>
          </p:nvPr>
        </p:nvSpPr>
        <p:spPr>
          <a:xfrm>
            <a:off x="-6350" y="673100"/>
            <a:ext cx="9120188" cy="6197600"/>
          </a:xfrm>
          <a:ln/>
        </p:spPr>
        <p:txBody>
          <a:bodyPr anchor="t"/>
          <a:p>
            <a:pPr marL="0" indent="0">
              <a:buNone/>
            </a:pPr>
            <a:r>
              <a:rPr lang="en-US" altLang="zh-CN" sz="4000" b="1"/>
              <a:t>       </a:t>
            </a:r>
            <a:r>
              <a:rPr lang="zh-CN" altLang="en-US" sz="4000" b="1"/>
              <a:t>第一部分（</a:t>
            </a:r>
            <a:r>
              <a:rPr lang="en-US" altLang="zh-CN" sz="4000" b="1"/>
              <a:t>1——4</a:t>
            </a:r>
            <a:r>
              <a:rPr lang="zh-CN" altLang="en-US" sz="4000" b="1"/>
              <a:t>）故事的开端。菲利普一家人</a:t>
            </a:r>
            <a:r>
              <a:rPr lang="zh-CN" altLang="en-US" sz="4000" b="1">
                <a:solidFill>
                  <a:srgbClr val="FF0000"/>
                </a:solidFill>
              </a:rPr>
              <a:t>盼</a:t>
            </a:r>
            <a:r>
              <a:rPr lang="zh-CN" altLang="en-US" sz="4000" b="1"/>
              <a:t>望</a:t>
            </a:r>
            <a:r>
              <a:rPr lang="zh-CN" altLang="en-US" sz="4000" b="1">
                <a:solidFill>
                  <a:srgbClr val="FF0000"/>
                </a:solidFill>
              </a:rPr>
              <a:t>于勒</a:t>
            </a:r>
            <a:r>
              <a:rPr lang="zh-CN" altLang="en-US" sz="4000" b="1"/>
              <a:t>归来。</a:t>
            </a:r>
            <a:endParaRPr lang="zh-CN" altLang="en-US" sz="4000" b="1"/>
          </a:p>
          <a:p>
            <a:pPr marL="0" indent="0">
              <a:buNone/>
            </a:pPr>
            <a:r>
              <a:rPr lang="zh-CN" altLang="en-US" sz="4000" b="1"/>
              <a:t>       第二部分（</a:t>
            </a:r>
            <a:r>
              <a:rPr lang="en-US" altLang="zh-CN" sz="4000" b="1"/>
              <a:t>5——19</a:t>
            </a:r>
            <a:r>
              <a:rPr lang="zh-CN" altLang="en-US" sz="4000" b="1"/>
              <a:t>）故事的发展。菲利普夫妇</a:t>
            </a:r>
            <a:r>
              <a:rPr lang="zh-CN" altLang="en-US" sz="4000" b="1">
                <a:solidFill>
                  <a:srgbClr val="FF0000"/>
                </a:solidFill>
              </a:rPr>
              <a:t>夸</a:t>
            </a:r>
            <a:r>
              <a:rPr lang="zh-CN" altLang="en-US" sz="4000" b="1"/>
              <a:t>赞</a:t>
            </a:r>
            <a:r>
              <a:rPr lang="zh-CN" altLang="en-US" sz="4000" b="1">
                <a:solidFill>
                  <a:srgbClr val="FF0000"/>
                </a:solidFill>
              </a:rPr>
              <a:t>于勒</a:t>
            </a:r>
            <a:r>
              <a:rPr lang="zh-CN" altLang="en-US" sz="4000" b="1"/>
              <a:t>。</a:t>
            </a:r>
            <a:endParaRPr lang="zh-CN" altLang="en-US" sz="4000" b="1"/>
          </a:p>
          <a:p>
            <a:pPr marL="0" indent="0">
              <a:buNone/>
            </a:pPr>
            <a:r>
              <a:rPr lang="zh-CN" altLang="en-US" sz="4000" b="1"/>
              <a:t>       第三部分（</a:t>
            </a:r>
            <a:r>
              <a:rPr lang="en-US" altLang="zh-CN" sz="4000" b="1"/>
              <a:t>20——47</a:t>
            </a:r>
            <a:r>
              <a:rPr lang="zh-CN" altLang="en-US" sz="4000" b="1">
                <a:sym typeface="宋体" panose="02010600030101010101" pitchFamily="2" charset="-122"/>
              </a:rPr>
              <a:t>）故事的高潮。</a:t>
            </a:r>
            <a:r>
              <a:rPr lang="zh-CN" altLang="en-US" sz="4000" b="1"/>
              <a:t>菲利普一家人巧</a:t>
            </a:r>
            <a:r>
              <a:rPr lang="zh-CN" altLang="en-US" sz="4000" b="1">
                <a:solidFill>
                  <a:srgbClr val="FF0000"/>
                </a:solidFill>
              </a:rPr>
              <a:t>遇</a:t>
            </a:r>
            <a:r>
              <a:rPr lang="zh-CN" altLang="en-US" sz="4000" b="1">
                <a:solidFill>
                  <a:srgbClr val="FF0000"/>
                </a:solidFill>
                <a:sym typeface="宋体" panose="02010600030101010101" pitchFamily="2" charset="-122"/>
              </a:rPr>
              <a:t>于勒</a:t>
            </a:r>
            <a:r>
              <a:rPr lang="zh-CN" altLang="en-US" sz="4000" b="1">
                <a:sym typeface="宋体" panose="02010600030101010101" pitchFamily="2" charset="-122"/>
              </a:rPr>
              <a:t>。</a:t>
            </a:r>
            <a:endParaRPr lang="zh-CN" altLang="en-US" sz="4000" b="1">
              <a:sym typeface="宋体" panose="02010600030101010101" pitchFamily="2" charset="-122"/>
            </a:endParaRPr>
          </a:p>
          <a:p>
            <a:pPr marL="0" indent="0">
              <a:buNone/>
            </a:pPr>
            <a:r>
              <a:rPr lang="zh-CN" altLang="en-US" sz="4000" b="1"/>
              <a:t>       第四部分（</a:t>
            </a:r>
            <a:r>
              <a:rPr lang="en-US" altLang="zh-CN" sz="4000" b="1"/>
              <a:t>48——49</a:t>
            </a:r>
            <a:r>
              <a:rPr lang="zh-CN" altLang="en-US" sz="4000" b="1"/>
              <a:t>）</a:t>
            </a:r>
            <a:r>
              <a:rPr lang="zh-CN" altLang="en-US" sz="4000" b="1">
                <a:sym typeface="宋体" panose="02010600030101010101" pitchFamily="2" charset="-122"/>
              </a:rPr>
              <a:t>故事的结局。菲利普一家人</a:t>
            </a:r>
            <a:r>
              <a:rPr lang="zh-CN" altLang="en-US" sz="4000" b="1">
                <a:solidFill>
                  <a:srgbClr val="FF0000"/>
                </a:solidFill>
                <a:sym typeface="宋体" panose="02010600030101010101" pitchFamily="2" charset="-122"/>
              </a:rPr>
              <a:t>躲</a:t>
            </a:r>
            <a:r>
              <a:rPr lang="zh-CN" altLang="en-US" sz="4000" b="1">
                <a:sym typeface="宋体" panose="02010600030101010101" pitchFamily="2" charset="-122"/>
              </a:rPr>
              <a:t>避</a:t>
            </a:r>
            <a:r>
              <a:rPr lang="zh-CN" altLang="en-US" sz="4000" b="1">
                <a:solidFill>
                  <a:srgbClr val="FF0000"/>
                </a:solidFill>
                <a:sym typeface="宋体" panose="02010600030101010101" pitchFamily="2" charset="-122"/>
              </a:rPr>
              <a:t>于勒</a:t>
            </a:r>
            <a:r>
              <a:rPr lang="zh-CN" altLang="en-US" sz="4000" b="1">
                <a:sym typeface="宋体" panose="02010600030101010101" pitchFamily="2" charset="-122"/>
              </a:rPr>
              <a:t>。</a:t>
            </a:r>
            <a:endParaRPr lang="zh-CN" altLang="en-US" sz="4000" b="1">
              <a:sym typeface="宋体" panose="02010600030101010101" pitchFamily="2" charset="-122"/>
            </a:endParaRPr>
          </a:p>
          <a:p>
            <a:pPr marL="0" indent="0">
              <a:buNone/>
            </a:pPr>
            <a:endParaRPr lang="zh-CN" altLang="en-US" sz="4000" b="1">
              <a:sym typeface="宋体" panose="02010600030101010101" pitchFamily="2" charset="-122"/>
            </a:endParaRPr>
          </a:p>
        </p:txBody>
      </p:sp>
      <p:pic>
        <p:nvPicPr>
          <p:cNvPr id="13315" name="图片 64535" descr="t0150e695860301ff3f"/>
          <p:cNvPicPr>
            <a:picLocks noChangeAspect="1"/>
          </p:cNvPicPr>
          <p:nvPr/>
        </p:nvPicPr>
        <p:blipFill>
          <a:blip r:embed="rId1"/>
          <a:stretch>
            <a:fillRect/>
          </a:stretch>
        </p:blipFill>
        <p:spPr>
          <a:xfrm>
            <a:off x="0" y="6289675"/>
            <a:ext cx="9144000" cy="581025"/>
          </a:xfrm>
          <a:prstGeom prst="rect">
            <a:avLst/>
          </a:prstGeom>
          <a:noFill/>
          <a:ln w="9525">
            <a:noFill/>
          </a:ln>
        </p:spPr>
      </p:pic>
    </p:spTree>
  </p:cSld>
  <p:clrMapOvr>
    <a:masterClrMapping/>
  </p:clrMapOvr>
  <p:transition>
    <p:diamond/>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337" name="标题 7169"/>
          <p:cNvSpPr>
            <a:spLocks noGrp="1"/>
          </p:cNvSpPr>
          <p:nvPr>
            <p:ph type="title"/>
          </p:nvPr>
        </p:nvSpPr>
        <p:spPr>
          <a:xfrm>
            <a:off x="457200" y="0"/>
            <a:ext cx="8229600" cy="601663"/>
          </a:xfrm>
          <a:ln/>
        </p:spPr>
        <p:txBody>
          <a:bodyPr anchor="ctr"/>
          <a:p>
            <a:r>
              <a:rPr lang="zh-CN" altLang="en-US" sz="4000" b="1" dirty="0">
                <a:solidFill>
                  <a:srgbClr val="FF0000"/>
                </a:solidFill>
              </a:rPr>
              <a:t>自主学习</a:t>
            </a:r>
            <a:r>
              <a:rPr lang="en-US" altLang="zh-CN" sz="4000" b="1">
                <a:solidFill>
                  <a:srgbClr val="FF0000"/>
                </a:solidFill>
              </a:rPr>
              <a:t>2</a:t>
            </a:r>
            <a:endParaRPr lang="en-US" altLang="zh-CN" sz="4000" b="1">
              <a:solidFill>
                <a:srgbClr val="FF0000"/>
              </a:solidFill>
            </a:endParaRPr>
          </a:p>
        </p:txBody>
      </p:sp>
      <p:sp>
        <p:nvSpPr>
          <p:cNvPr id="12290" name="文本占位符 7170"/>
          <p:cNvSpPr>
            <a:spLocks noGrp="1"/>
          </p:cNvSpPr>
          <p:nvPr>
            <p:ph idx="1"/>
          </p:nvPr>
        </p:nvSpPr>
        <p:spPr>
          <a:xfrm>
            <a:off x="0" y="601663"/>
            <a:ext cx="9144000" cy="6256337"/>
          </a:xfrm>
          <a:ln/>
        </p:spPr>
        <p:txBody>
          <a:bodyPr anchor="t"/>
          <a:p>
            <a:pPr>
              <a:buNone/>
            </a:pPr>
            <a:r>
              <a:rPr lang="en-US" altLang="zh-CN" sz="4000" b="1" dirty="0"/>
              <a:t>1</a:t>
            </a:r>
            <a:r>
              <a:rPr lang="zh-CN" altLang="en-US" sz="4000" b="1" dirty="0"/>
              <a:t>、小说的主人公是谁？为什么？</a:t>
            </a:r>
            <a:endParaRPr lang="zh-CN" altLang="en-US" sz="4000" b="1" dirty="0"/>
          </a:p>
          <a:p>
            <a:pPr>
              <a:buNone/>
            </a:pPr>
            <a:r>
              <a:rPr lang="en-US" altLang="zh-CN" sz="4000" b="1" dirty="0"/>
              <a:t>        </a:t>
            </a:r>
            <a:r>
              <a:rPr lang="zh-CN" altLang="en-US" sz="4000" b="1">
                <a:solidFill>
                  <a:srgbClr val="FF0000"/>
                </a:solidFill>
              </a:rPr>
              <a:t>【1】</a:t>
            </a:r>
            <a:r>
              <a:rPr lang="zh-CN" altLang="en-US" sz="4000" b="1" dirty="0">
                <a:solidFill>
                  <a:srgbClr val="FF0000"/>
                </a:solidFill>
              </a:rPr>
              <a:t>菲利普夫妇。</a:t>
            </a:r>
            <a:endParaRPr lang="zh-CN" altLang="en-US" sz="4000" b="1" dirty="0">
              <a:solidFill>
                <a:srgbClr val="FF0000"/>
              </a:solidFill>
            </a:endParaRPr>
          </a:p>
          <a:p>
            <a:pPr>
              <a:buNone/>
            </a:pPr>
            <a:r>
              <a:rPr lang="zh-CN" altLang="en-US" sz="4000" b="1" dirty="0"/>
              <a:t>        </a:t>
            </a:r>
            <a:r>
              <a:rPr lang="zh-CN" altLang="en-US" sz="4000" b="1">
                <a:solidFill>
                  <a:srgbClr val="FF0000"/>
                </a:solidFill>
              </a:rPr>
              <a:t>【</a:t>
            </a:r>
            <a:r>
              <a:rPr lang="en-US" altLang="zh-CN" sz="4000" b="1">
                <a:solidFill>
                  <a:srgbClr val="FF0000"/>
                </a:solidFill>
              </a:rPr>
              <a:t>2</a:t>
            </a:r>
            <a:r>
              <a:rPr lang="zh-CN" altLang="en-US" sz="4000" b="1">
                <a:solidFill>
                  <a:srgbClr val="FF0000"/>
                </a:solidFill>
              </a:rPr>
              <a:t>】</a:t>
            </a:r>
            <a:r>
              <a:rPr lang="zh-CN" altLang="en-US" sz="4000" b="1" dirty="0">
                <a:solidFill>
                  <a:srgbClr val="FF0000"/>
                </a:solidFill>
              </a:rPr>
              <a:t>依据文章的主旨。</a:t>
            </a:r>
            <a:endParaRPr lang="zh-CN" altLang="en-US" sz="4000" b="1" dirty="0">
              <a:solidFill>
                <a:srgbClr val="FF0000"/>
              </a:solidFill>
            </a:endParaRPr>
          </a:p>
          <a:p>
            <a:pPr>
              <a:buNone/>
            </a:pPr>
            <a:r>
              <a:rPr lang="en-US" altLang="zh-CN" sz="4000" b="1" dirty="0"/>
              <a:t>2</a:t>
            </a:r>
            <a:r>
              <a:rPr lang="zh-CN" altLang="en-US" sz="4000" b="1" dirty="0"/>
              <a:t>、本文的线索是什么？</a:t>
            </a:r>
            <a:endParaRPr lang="zh-CN" altLang="en-US" sz="4000" b="1" dirty="0"/>
          </a:p>
          <a:p>
            <a:pPr>
              <a:buNone/>
            </a:pPr>
            <a:r>
              <a:rPr lang="zh-CN" altLang="en-US" sz="4000" b="1" dirty="0"/>
              <a:t>        </a:t>
            </a:r>
            <a:r>
              <a:rPr lang="zh-CN" altLang="en-US" sz="4000" b="1">
                <a:solidFill>
                  <a:srgbClr val="FF0000"/>
                </a:solidFill>
                <a:sym typeface="宋体" panose="02010600030101010101" pitchFamily="2" charset="-122"/>
              </a:rPr>
              <a:t>【1】情节的开端、发展、高潮、结局；</a:t>
            </a:r>
            <a:endParaRPr lang="zh-CN" altLang="en-US" sz="4000" b="1">
              <a:solidFill>
                <a:srgbClr val="FF0000"/>
              </a:solidFill>
              <a:sym typeface="宋体" panose="02010600030101010101" pitchFamily="2" charset="-122"/>
            </a:endParaRPr>
          </a:p>
          <a:p>
            <a:pPr>
              <a:buNone/>
            </a:pPr>
            <a:r>
              <a:rPr lang="zh-CN" altLang="en-US" sz="4000" b="1">
                <a:solidFill>
                  <a:srgbClr val="FF0000"/>
                </a:solidFill>
                <a:sym typeface="宋体" panose="02010600030101010101" pitchFamily="2" charset="-122"/>
              </a:rPr>
              <a:t>       【</a:t>
            </a:r>
            <a:r>
              <a:rPr lang="en-US" altLang="zh-CN" sz="4000" b="1">
                <a:solidFill>
                  <a:srgbClr val="FF0000"/>
                </a:solidFill>
                <a:sym typeface="宋体" panose="02010600030101010101" pitchFamily="2" charset="-122"/>
              </a:rPr>
              <a:t>2</a:t>
            </a:r>
            <a:r>
              <a:rPr lang="zh-CN" altLang="en-US" sz="4000" b="1">
                <a:solidFill>
                  <a:srgbClr val="FF0000"/>
                </a:solidFill>
                <a:sym typeface="宋体" panose="02010600030101010101" pitchFamily="2" charset="-122"/>
              </a:rPr>
              <a:t>】见证人</a:t>
            </a:r>
            <a:r>
              <a:rPr lang="en-US" altLang="zh-CN" sz="4000" b="1">
                <a:solidFill>
                  <a:srgbClr val="FF0000"/>
                </a:solidFill>
                <a:sym typeface="宋体" panose="02010600030101010101" pitchFamily="2" charset="-122"/>
              </a:rPr>
              <a:t>“</a:t>
            </a:r>
            <a:r>
              <a:rPr lang="zh-CN" altLang="en-US" sz="4000" b="1">
                <a:solidFill>
                  <a:srgbClr val="FF0000"/>
                </a:solidFill>
                <a:sym typeface="宋体" panose="02010600030101010101" pitchFamily="2" charset="-122"/>
              </a:rPr>
              <a:t>我</a:t>
            </a:r>
            <a:r>
              <a:rPr lang="en-US" altLang="zh-CN" sz="4000" b="1">
                <a:solidFill>
                  <a:srgbClr val="FF0000"/>
                </a:solidFill>
                <a:sym typeface="宋体" panose="02010600030101010101" pitchFamily="2" charset="-122"/>
              </a:rPr>
              <a:t>”</a:t>
            </a:r>
            <a:r>
              <a:rPr lang="zh-CN" altLang="en-US" sz="4000" b="1">
                <a:solidFill>
                  <a:srgbClr val="FF0000"/>
                </a:solidFill>
                <a:sym typeface="宋体" panose="02010600030101010101" pitchFamily="2" charset="-122"/>
              </a:rPr>
              <a:t>（若瑟夫）的所见、所闻、所感。</a:t>
            </a:r>
            <a:r>
              <a:rPr lang="zh-CN" altLang="en-US" sz="4000" b="1" dirty="0"/>
              <a:t> </a:t>
            </a:r>
            <a:endParaRPr lang="zh-CN" altLang="en-US" sz="4000" b="1" dirty="0"/>
          </a:p>
        </p:txBody>
      </p:sp>
      <p:pic>
        <p:nvPicPr>
          <p:cNvPr id="14339" name="图片 64537" descr="t0147ecb4a0fa838c25"/>
          <p:cNvPicPr>
            <a:picLocks noChangeAspect="1"/>
          </p:cNvPicPr>
          <p:nvPr/>
        </p:nvPicPr>
        <p:blipFill>
          <a:blip r:embed="rId1"/>
          <a:stretch>
            <a:fillRect/>
          </a:stretch>
        </p:blipFill>
        <p:spPr>
          <a:xfrm>
            <a:off x="6645275" y="1535113"/>
            <a:ext cx="2576513" cy="1368425"/>
          </a:xfrm>
          <a:prstGeom prst="rect">
            <a:avLst/>
          </a:prstGeom>
          <a:noFill/>
          <a:ln w="9525">
            <a:noFill/>
          </a:ln>
        </p:spPr>
      </p:pic>
      <p:pic>
        <p:nvPicPr>
          <p:cNvPr id="14340" name="图片 67604" descr="t014c816e30942752c3"/>
          <p:cNvPicPr>
            <a:picLocks noChangeAspect="1"/>
          </p:cNvPicPr>
          <p:nvPr/>
        </p:nvPicPr>
        <p:blipFill>
          <a:blip r:embed="rId2"/>
          <a:stretch>
            <a:fillRect/>
          </a:stretch>
        </p:blipFill>
        <p:spPr>
          <a:xfrm>
            <a:off x="0" y="6086475"/>
            <a:ext cx="9144000" cy="771525"/>
          </a:xfrm>
          <a:prstGeom prst="rect">
            <a:avLst/>
          </a:prstGeom>
          <a:noFill/>
          <a:ln w="9525">
            <a:noFill/>
          </a:ln>
        </p:spPr>
      </p:pic>
    </p:spTree>
  </p:cSld>
  <p:clrMapOvr>
    <a:masterClrMapping/>
  </p:clrMapOvr>
  <p:transition>
    <p:diamon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2290">
                                            <p:txEl>
                                              <p:charRg st="16" end="34"/>
                                            </p:txEl>
                                          </p:spTgt>
                                        </p:tgtEl>
                                        <p:attrNameLst>
                                          <p:attrName>style.visibility</p:attrName>
                                        </p:attrNameLst>
                                      </p:cBhvr>
                                      <p:to>
                                        <p:strVal val="visible"/>
                                      </p:to>
                                    </p:set>
                                    <p:animEffect transition="in" filter="blinds(horizontal)">
                                      <p:cBhvr>
                                        <p:cTn id="7" dur="500"/>
                                        <p:tgtEl>
                                          <p:spTgt spid="12290">
                                            <p:txEl>
                                              <p:charRg st="16" end="34"/>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12290">
                                            <p:txEl>
                                              <p:charRg st="34" end="54"/>
                                            </p:txEl>
                                          </p:spTgt>
                                        </p:tgtEl>
                                        <p:attrNameLst>
                                          <p:attrName>style.visibility</p:attrName>
                                        </p:attrNameLst>
                                      </p:cBhvr>
                                      <p:to>
                                        <p:strVal val="visible"/>
                                      </p:to>
                                    </p:set>
                                    <p:anim calcmode="lin" valueType="num">
                                      <p:cBhvr additive="base">
                                        <p:cTn id="12" dur="500" fill="hold"/>
                                        <p:tgtEl>
                                          <p:spTgt spid="12290">
                                            <p:txEl>
                                              <p:charRg st="34" end="54"/>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12290">
                                            <p:txEl>
                                              <p:charRg st="34" end="54"/>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12290">
                                            <p:txEl>
                                              <p:charRg st="66" end="93"/>
                                            </p:txEl>
                                          </p:spTgt>
                                        </p:tgtEl>
                                        <p:attrNameLst>
                                          <p:attrName>style.visibility</p:attrName>
                                        </p:attrNameLst>
                                      </p:cBhvr>
                                      <p:to>
                                        <p:strVal val="visible"/>
                                      </p:to>
                                    </p:set>
                                    <p:animEffect transition="in" filter="blinds(horizontal)">
                                      <p:cBhvr>
                                        <p:cTn id="18" dur="500"/>
                                        <p:tgtEl>
                                          <p:spTgt spid="12290">
                                            <p:txEl>
                                              <p:charRg st="66" end="93"/>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12290">
                                            <p:txEl>
                                              <p:charRg st="93" end="126"/>
                                            </p:txEl>
                                          </p:spTgt>
                                        </p:tgtEl>
                                        <p:attrNameLst>
                                          <p:attrName>style.visibility</p:attrName>
                                        </p:attrNameLst>
                                      </p:cBhvr>
                                      <p:to>
                                        <p:strVal val="visible"/>
                                      </p:to>
                                    </p:set>
                                    <p:anim calcmode="lin" valueType="num">
                                      <p:cBhvr additive="base">
                                        <p:cTn id="23" dur="500" fill="hold"/>
                                        <p:tgtEl>
                                          <p:spTgt spid="12290">
                                            <p:txEl>
                                              <p:charRg st="93" end="126"/>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12290">
                                            <p:txEl>
                                              <p:charRg st="93" end="12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4" name="内容占位符 2"/>
          <p:cNvSpPr>
            <a:spLocks noGrp="1"/>
          </p:cNvSpPr>
          <p:nvPr>
            <p:ph idx="1"/>
          </p:nvPr>
        </p:nvSpPr>
        <p:spPr>
          <a:xfrm>
            <a:off x="28575" y="34925"/>
            <a:ext cx="9086850" cy="6813550"/>
          </a:xfrm>
          <a:ln/>
        </p:spPr>
        <p:txBody>
          <a:bodyPr anchor="t"/>
          <a:p>
            <a:pPr marL="0" indent="0">
              <a:buNone/>
            </a:pPr>
            <a:r>
              <a:rPr lang="en-US" altLang="zh-CN" sz="3600" b="1" dirty="0"/>
              <a:t>3</a:t>
            </a:r>
            <a:r>
              <a:rPr lang="zh-CN" altLang="en-US" sz="3600" b="1" dirty="0"/>
              <a:t>、找出课文中的人物是怎样评价于勒的？</a:t>
            </a:r>
            <a:endParaRPr lang="zh-CN" altLang="en-US" sz="3600" b="1" dirty="0"/>
          </a:p>
          <a:p>
            <a:pPr marL="0" indent="0">
              <a:buNone/>
            </a:pPr>
            <a:r>
              <a:rPr lang="zh-CN" altLang="en-US" sz="3600" b="1"/>
              <a:t>      </a:t>
            </a:r>
            <a:r>
              <a:rPr lang="zh-CN" altLang="en-US" sz="3600" b="1">
                <a:solidFill>
                  <a:srgbClr val="FF0000"/>
                </a:solidFill>
              </a:rPr>
              <a:t>主要是菲利普夫妇对于勒的不同评价。</a:t>
            </a:r>
            <a:endParaRPr lang="zh-CN" altLang="en-US" sz="3600" b="1">
              <a:solidFill>
                <a:srgbClr val="FF0000"/>
              </a:solidFill>
            </a:endParaRPr>
          </a:p>
          <a:p>
            <a:pPr marL="0" indent="0">
              <a:buNone/>
            </a:pPr>
            <a:r>
              <a:rPr lang="en-US" altLang="zh-CN" sz="3600" b="1" dirty="0"/>
              <a:t>4</a:t>
            </a:r>
            <a:r>
              <a:rPr lang="zh-CN" altLang="en-US" sz="3600" b="1" dirty="0"/>
              <a:t>、分析菲利普、菲利普太太、“我”的人物性格。</a:t>
            </a:r>
            <a:endParaRPr lang="zh-CN" altLang="en-US" sz="3600" b="1" dirty="0"/>
          </a:p>
          <a:p>
            <a:pPr marL="0" indent="0">
              <a:buNone/>
            </a:pPr>
            <a:r>
              <a:rPr lang="zh-CN" altLang="en-US" sz="4000" b="1">
                <a:sym typeface="宋体" panose="02010600030101010101" pitchFamily="2" charset="-122"/>
              </a:rPr>
              <a:t>     </a:t>
            </a:r>
            <a:r>
              <a:rPr lang="zh-CN" altLang="en-US" sz="4000" b="1">
                <a:solidFill>
                  <a:srgbClr val="FF0000"/>
                </a:solidFill>
                <a:sym typeface="宋体" panose="02010600030101010101" pitchFamily="2" charset="-122"/>
              </a:rPr>
              <a:t>【1】</a:t>
            </a:r>
            <a:r>
              <a:rPr lang="zh-CN" altLang="en-US" sz="4000" b="1" dirty="0">
                <a:solidFill>
                  <a:srgbClr val="FF0000"/>
                </a:solidFill>
                <a:sym typeface="宋体" panose="02010600030101010101" pitchFamily="2" charset="-122"/>
              </a:rPr>
              <a:t>菲利普：虚伪自私、嫌贫爱富、狡猾奸诈；</a:t>
            </a:r>
            <a:endParaRPr lang="zh-CN" altLang="en-US" sz="4000" b="1" dirty="0">
              <a:solidFill>
                <a:srgbClr val="FF0000"/>
              </a:solidFill>
              <a:sym typeface="宋体" panose="02010600030101010101" pitchFamily="2" charset="-122"/>
            </a:endParaRPr>
          </a:p>
          <a:p>
            <a:pPr marL="0" indent="0">
              <a:buNone/>
            </a:pPr>
            <a:r>
              <a:rPr lang="zh-CN" altLang="en-US" sz="4000" b="1">
                <a:sym typeface="宋体" panose="02010600030101010101" pitchFamily="2" charset="-122"/>
              </a:rPr>
              <a:t>     【</a:t>
            </a:r>
            <a:r>
              <a:rPr lang="en-US" altLang="zh-CN" sz="4000" b="1">
                <a:sym typeface="宋体" panose="02010600030101010101" pitchFamily="2" charset="-122"/>
              </a:rPr>
              <a:t>2</a:t>
            </a:r>
            <a:r>
              <a:rPr lang="zh-CN" altLang="en-US" sz="4000" b="1">
                <a:sym typeface="宋体" panose="02010600030101010101" pitchFamily="2" charset="-122"/>
              </a:rPr>
              <a:t>】</a:t>
            </a:r>
            <a:r>
              <a:rPr lang="zh-CN" altLang="en-US" sz="4000" b="1" dirty="0">
                <a:sym typeface="宋体" panose="02010600030101010101" pitchFamily="2" charset="-122"/>
              </a:rPr>
              <a:t>菲利普太太：虚伪自私、惟利是图、精明强干；</a:t>
            </a:r>
            <a:endParaRPr lang="zh-CN" altLang="en-US" sz="4000" b="1" dirty="0">
              <a:sym typeface="宋体" panose="02010600030101010101" pitchFamily="2" charset="-122"/>
            </a:endParaRPr>
          </a:p>
          <a:p>
            <a:pPr marL="0" indent="0">
              <a:buNone/>
            </a:pPr>
            <a:r>
              <a:rPr lang="zh-CN" altLang="en-US" sz="4000" b="1">
                <a:sym typeface="宋体" panose="02010600030101010101" pitchFamily="2" charset="-122"/>
              </a:rPr>
              <a:t>     【</a:t>
            </a:r>
            <a:r>
              <a:rPr lang="en-US" altLang="zh-CN" sz="4000" b="1">
                <a:sym typeface="宋体" panose="02010600030101010101" pitchFamily="2" charset="-122"/>
              </a:rPr>
              <a:t>3</a:t>
            </a:r>
            <a:r>
              <a:rPr lang="zh-CN" altLang="en-US" sz="4000" b="1">
                <a:sym typeface="宋体" panose="02010600030101010101" pitchFamily="2" charset="-122"/>
              </a:rPr>
              <a:t>】</a:t>
            </a:r>
            <a:r>
              <a:rPr lang="zh-CN" altLang="en-US" sz="4000" b="1" dirty="0">
                <a:sym typeface="宋体" panose="02010600030101010101" pitchFamily="2" charset="-122"/>
              </a:rPr>
              <a:t>“我”：幼稚天真、善良诚恳。</a:t>
            </a:r>
            <a:endParaRPr lang="zh-CN" altLang="en-US" sz="4000" b="1" dirty="0">
              <a:sym typeface="宋体" panose="02010600030101010101" pitchFamily="2" charset="-122"/>
            </a:endParaRPr>
          </a:p>
        </p:txBody>
      </p:sp>
      <p:pic>
        <p:nvPicPr>
          <p:cNvPr id="15362" name="图片 67612" descr="t01c6d9578c3fb5a389"/>
          <p:cNvPicPr>
            <a:picLocks noChangeAspect="1"/>
          </p:cNvPicPr>
          <p:nvPr/>
        </p:nvPicPr>
        <p:blipFill>
          <a:blip r:embed="rId1"/>
          <a:stretch>
            <a:fillRect/>
          </a:stretch>
        </p:blipFill>
        <p:spPr>
          <a:xfrm>
            <a:off x="-57150" y="6080125"/>
            <a:ext cx="9258300" cy="768350"/>
          </a:xfrm>
          <a:prstGeom prst="rect">
            <a:avLst/>
          </a:prstGeom>
          <a:noFill/>
          <a:ln w="9525">
            <a:noFill/>
          </a:ln>
        </p:spPr>
      </p:pic>
    </p:spTree>
  </p:cSld>
  <p:clrMapOvr>
    <a:masterClrMapping/>
  </p:clrMapOvr>
  <p:transition>
    <p:diamon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3314">
                                            <p:txEl>
                                              <p:charRg st="20" end="44"/>
                                            </p:txEl>
                                          </p:spTgt>
                                        </p:tgtEl>
                                        <p:attrNameLst>
                                          <p:attrName>style.visibility</p:attrName>
                                        </p:attrNameLst>
                                      </p:cBhvr>
                                      <p:to>
                                        <p:strVal val="visible"/>
                                      </p:to>
                                    </p:set>
                                    <p:animEffect transition="in" filter="blinds(horizontal)">
                                      <p:cBhvr>
                                        <p:cTn id="7" dur="500"/>
                                        <p:tgtEl>
                                          <p:spTgt spid="13314">
                                            <p:txEl>
                                              <p:charRg st="20" end="44"/>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3314">
                                            <p:txEl>
                                              <p:charRg st="68" end="96"/>
                                            </p:txEl>
                                          </p:spTgt>
                                        </p:tgtEl>
                                        <p:attrNameLst>
                                          <p:attrName>style.visibility</p:attrName>
                                        </p:attrNameLst>
                                      </p:cBhvr>
                                      <p:to>
                                        <p:strVal val="visible"/>
                                      </p:to>
                                    </p:set>
                                    <p:animEffect transition="in" filter="blinds(horizontal)">
                                      <p:cBhvr>
                                        <p:cTn id="12" dur="500"/>
                                        <p:tgtEl>
                                          <p:spTgt spid="13314">
                                            <p:txEl>
                                              <p:charRg st="68" end="96"/>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nodeType="clickEffect">
                                  <p:stCondLst>
                                    <p:cond delay="0"/>
                                  </p:stCondLst>
                                  <p:childTnLst>
                                    <p:set>
                                      <p:cBhvr>
                                        <p:cTn id="16" dur="1" fill="hold">
                                          <p:stCondLst>
                                            <p:cond delay="0"/>
                                          </p:stCondLst>
                                        </p:cTn>
                                        <p:tgtEl>
                                          <p:spTgt spid="13314">
                                            <p:txEl>
                                              <p:charRg st="96" end="126"/>
                                            </p:txEl>
                                          </p:spTgt>
                                        </p:tgtEl>
                                        <p:attrNameLst>
                                          <p:attrName>style.visibility</p:attrName>
                                        </p:attrNameLst>
                                      </p:cBhvr>
                                      <p:to>
                                        <p:strVal val="visible"/>
                                      </p:to>
                                    </p:set>
                                    <p:animEffect transition="in" filter="box(in)">
                                      <p:cBhvr>
                                        <p:cTn id="17" dur="2000"/>
                                        <p:tgtEl>
                                          <p:spTgt spid="13314">
                                            <p:txEl>
                                              <p:charRg st="96" end="126"/>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nodeType="clickEffect">
                                  <p:stCondLst>
                                    <p:cond delay="0"/>
                                  </p:stCondLst>
                                  <p:childTnLst>
                                    <p:set>
                                      <p:cBhvr>
                                        <p:cTn id="21" dur="1" fill="hold">
                                          <p:stCondLst>
                                            <p:cond delay="0"/>
                                          </p:stCondLst>
                                        </p:cTn>
                                        <p:tgtEl>
                                          <p:spTgt spid="13314">
                                            <p:txEl>
                                              <p:charRg st="126" end="149"/>
                                            </p:txEl>
                                          </p:spTgt>
                                        </p:tgtEl>
                                        <p:attrNameLst>
                                          <p:attrName>style.visibility</p:attrName>
                                        </p:attrNameLst>
                                      </p:cBhvr>
                                      <p:to>
                                        <p:strVal val="visible"/>
                                      </p:to>
                                    </p:set>
                                    <p:anim calcmode="lin" valueType="num">
                                      <p:cBhvr additive="base">
                                        <p:cTn id="22" dur="500" fill="hold"/>
                                        <p:tgtEl>
                                          <p:spTgt spid="13314">
                                            <p:txEl>
                                              <p:charRg st="126" end="149"/>
                                            </p:txEl>
                                          </p:spTgt>
                                        </p:tgtEl>
                                        <p:attrNameLst>
                                          <p:attrName>ppt_x</p:attrName>
                                        </p:attrNameLst>
                                      </p:cBhvr>
                                      <p:tavLst>
                                        <p:tav tm="0">
                                          <p:val>
                                            <p:strVal val="#ppt_x"/>
                                          </p:val>
                                        </p:tav>
                                        <p:tav tm="100000">
                                          <p:val>
                                            <p:strVal val="#ppt_x"/>
                                          </p:val>
                                        </p:tav>
                                      </p:tavLst>
                                    </p:anim>
                                    <p:anim calcmode="lin" valueType="num">
                                      <p:cBhvr additive="base">
                                        <p:cTn id="23" dur="500" fill="hold"/>
                                        <p:tgtEl>
                                          <p:spTgt spid="13314">
                                            <p:txEl>
                                              <p:charRg st="126" end="14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5" name="标题 38913"/>
          <p:cNvSpPr>
            <a:spLocks noGrp="1"/>
          </p:cNvSpPr>
          <p:nvPr>
            <p:ph type="title"/>
          </p:nvPr>
        </p:nvSpPr>
        <p:spPr>
          <a:ln/>
        </p:spPr>
        <p:txBody>
          <a:bodyPr anchor="ctr"/>
          <a:p>
            <a:br>
              <a:rPr lang="en-US" altLang="zh-CN" sz="4000" dirty="0"/>
            </a:br>
            <a:endParaRPr lang="en-US" altLang="zh-CN" sz="4000" dirty="0"/>
          </a:p>
        </p:txBody>
      </p:sp>
      <p:sp>
        <p:nvSpPr>
          <p:cNvPr id="14338" name="文本占位符 38914"/>
          <p:cNvSpPr>
            <a:spLocks noGrp="1"/>
          </p:cNvSpPr>
          <p:nvPr>
            <p:ph idx="1"/>
          </p:nvPr>
        </p:nvSpPr>
        <p:spPr>
          <a:xfrm>
            <a:off x="0" y="0"/>
            <a:ext cx="9144000" cy="6858000"/>
          </a:xfrm>
          <a:ln/>
        </p:spPr>
        <p:txBody>
          <a:bodyPr anchor="t"/>
          <a:p>
            <a:pPr>
              <a:buNone/>
            </a:pPr>
            <a:r>
              <a:rPr lang="en-US" altLang="zh-CN" sz="4000" b="1" dirty="0"/>
              <a:t>5</a:t>
            </a:r>
            <a:r>
              <a:rPr lang="zh-CN" altLang="en-US" sz="4000" b="1" dirty="0"/>
              <a:t>、我们对于勒叔叔分别采取了哪些态度？</a:t>
            </a:r>
            <a:endParaRPr lang="zh-CN" altLang="en-US" sz="4000" b="1" dirty="0"/>
          </a:p>
          <a:p>
            <a:pPr>
              <a:buNone/>
            </a:pPr>
            <a:r>
              <a:rPr lang="zh-CN" altLang="en-US" sz="4000" b="1" dirty="0"/>
              <a:t>     </a:t>
            </a:r>
            <a:r>
              <a:rPr lang="zh-CN" altLang="en-US" sz="4000" b="1">
                <a:solidFill>
                  <a:srgbClr val="FF0000"/>
                </a:solidFill>
                <a:sym typeface="宋体" panose="02010600030101010101" pitchFamily="2" charset="-122"/>
              </a:rPr>
              <a:t>【1】咒骂；        【</a:t>
            </a:r>
            <a:r>
              <a:rPr lang="en-US" altLang="zh-CN" sz="4000" b="1">
                <a:solidFill>
                  <a:srgbClr val="FF0000"/>
                </a:solidFill>
                <a:sym typeface="宋体" panose="02010600030101010101" pitchFamily="2" charset="-122"/>
              </a:rPr>
              <a:t>2</a:t>
            </a:r>
            <a:r>
              <a:rPr lang="zh-CN" altLang="en-US" sz="4000" b="1">
                <a:solidFill>
                  <a:srgbClr val="FF0000"/>
                </a:solidFill>
                <a:sym typeface="宋体" panose="02010600030101010101" pitchFamily="2" charset="-122"/>
              </a:rPr>
              <a:t>】</a:t>
            </a:r>
            <a:r>
              <a:rPr lang="zh-CN" altLang="en-US" sz="4000" b="1" dirty="0">
                <a:solidFill>
                  <a:srgbClr val="FF0000"/>
                </a:solidFill>
              </a:rPr>
              <a:t>夸赞；</a:t>
            </a:r>
            <a:endParaRPr lang="zh-CN" altLang="en-US" sz="4000" b="1" dirty="0">
              <a:solidFill>
                <a:srgbClr val="FF0000"/>
              </a:solidFill>
            </a:endParaRPr>
          </a:p>
          <a:p>
            <a:pPr>
              <a:buNone/>
            </a:pPr>
            <a:r>
              <a:rPr lang="zh-CN" altLang="en-US" sz="4000" b="1" dirty="0">
                <a:solidFill>
                  <a:srgbClr val="FF0000"/>
                </a:solidFill>
              </a:rPr>
              <a:t>     </a:t>
            </a:r>
            <a:r>
              <a:rPr lang="zh-CN" altLang="en-US" sz="4000" b="1">
                <a:solidFill>
                  <a:srgbClr val="FF0000"/>
                </a:solidFill>
                <a:sym typeface="宋体" panose="02010600030101010101" pitchFamily="2" charset="-122"/>
              </a:rPr>
              <a:t>【</a:t>
            </a:r>
            <a:r>
              <a:rPr lang="en-US" altLang="zh-CN" sz="4000" b="1">
                <a:solidFill>
                  <a:srgbClr val="FF0000"/>
                </a:solidFill>
                <a:sym typeface="宋体" panose="02010600030101010101" pitchFamily="2" charset="-122"/>
              </a:rPr>
              <a:t>3</a:t>
            </a:r>
            <a:r>
              <a:rPr lang="zh-CN" altLang="en-US" sz="4000" b="1">
                <a:solidFill>
                  <a:srgbClr val="FF0000"/>
                </a:solidFill>
                <a:sym typeface="宋体" panose="02010600030101010101" pitchFamily="2" charset="-122"/>
              </a:rPr>
              <a:t>】躲避；        【</a:t>
            </a:r>
            <a:r>
              <a:rPr lang="en-US" altLang="zh-CN" sz="4000" b="1">
                <a:solidFill>
                  <a:srgbClr val="FF0000"/>
                </a:solidFill>
                <a:sym typeface="宋体" panose="02010600030101010101" pitchFamily="2" charset="-122"/>
              </a:rPr>
              <a:t>4</a:t>
            </a:r>
            <a:r>
              <a:rPr lang="zh-CN" altLang="en-US" sz="4000" b="1">
                <a:solidFill>
                  <a:srgbClr val="FF0000"/>
                </a:solidFill>
                <a:sym typeface="宋体" panose="02010600030101010101" pitchFamily="2" charset="-122"/>
              </a:rPr>
              <a:t>】抛弃。</a:t>
            </a:r>
            <a:endParaRPr lang="zh-CN" altLang="en-US" sz="4000" b="1">
              <a:solidFill>
                <a:srgbClr val="FF0000"/>
              </a:solidFill>
              <a:sym typeface="宋体" panose="02010600030101010101" pitchFamily="2" charset="-122"/>
            </a:endParaRPr>
          </a:p>
          <a:p>
            <a:pPr>
              <a:buNone/>
            </a:pPr>
            <a:r>
              <a:rPr lang="en-US" altLang="zh-CN" sz="4000" b="1" dirty="0"/>
              <a:t>6</a:t>
            </a:r>
            <a:r>
              <a:rPr lang="zh-CN" altLang="en-US" sz="4000" b="1" dirty="0"/>
              <a:t>、小说的情节主要有哪些？</a:t>
            </a:r>
            <a:endParaRPr lang="zh-CN" altLang="en-US" sz="4000" b="1" dirty="0"/>
          </a:p>
          <a:p>
            <a:pPr>
              <a:buNone/>
            </a:pPr>
            <a:r>
              <a:rPr lang="zh-CN" altLang="en-US" sz="4000" b="1">
                <a:solidFill>
                  <a:srgbClr val="FF0000"/>
                </a:solidFill>
                <a:sym typeface="宋体" panose="02010600030101010101" pitchFamily="2" charset="-122"/>
              </a:rPr>
              <a:t>     【1】</a:t>
            </a:r>
            <a:r>
              <a:rPr lang="zh-CN" altLang="en-US" sz="4000" b="1">
                <a:solidFill>
                  <a:srgbClr val="FF0000"/>
                </a:solidFill>
              </a:rPr>
              <a:t>盼于勒；    </a:t>
            </a:r>
            <a:r>
              <a:rPr lang="zh-CN" altLang="en-US" sz="4000" b="1">
                <a:solidFill>
                  <a:srgbClr val="FF0000"/>
                </a:solidFill>
                <a:sym typeface="宋体" panose="02010600030101010101" pitchFamily="2" charset="-122"/>
              </a:rPr>
              <a:t>【</a:t>
            </a:r>
            <a:r>
              <a:rPr lang="en-US" altLang="zh-CN" sz="4000" b="1">
                <a:solidFill>
                  <a:srgbClr val="FF0000"/>
                </a:solidFill>
                <a:sym typeface="宋体" panose="02010600030101010101" pitchFamily="2" charset="-122"/>
              </a:rPr>
              <a:t>2</a:t>
            </a:r>
            <a:r>
              <a:rPr lang="zh-CN" altLang="en-US" sz="4000" b="1">
                <a:solidFill>
                  <a:srgbClr val="FF0000"/>
                </a:solidFill>
                <a:sym typeface="宋体" panose="02010600030101010101" pitchFamily="2" charset="-122"/>
              </a:rPr>
              <a:t>】夸于勒；</a:t>
            </a:r>
            <a:endParaRPr lang="zh-CN" altLang="en-US" sz="4000" b="1">
              <a:solidFill>
                <a:srgbClr val="FF0000"/>
              </a:solidFill>
              <a:sym typeface="宋体" panose="02010600030101010101" pitchFamily="2" charset="-122"/>
            </a:endParaRPr>
          </a:p>
          <a:p>
            <a:pPr>
              <a:buNone/>
            </a:pPr>
            <a:r>
              <a:rPr lang="zh-CN" altLang="en-US" sz="4000" b="1">
                <a:solidFill>
                  <a:srgbClr val="FF0000"/>
                </a:solidFill>
                <a:sym typeface="宋体" panose="02010600030101010101" pitchFamily="2" charset="-122"/>
              </a:rPr>
              <a:t>     【</a:t>
            </a:r>
            <a:r>
              <a:rPr lang="en-US" altLang="zh-CN" sz="4000" b="1">
                <a:solidFill>
                  <a:srgbClr val="FF0000"/>
                </a:solidFill>
                <a:sym typeface="宋体" panose="02010600030101010101" pitchFamily="2" charset="-122"/>
              </a:rPr>
              <a:t>3</a:t>
            </a:r>
            <a:r>
              <a:rPr lang="zh-CN" altLang="en-US" sz="4000" b="1">
                <a:solidFill>
                  <a:srgbClr val="FF0000"/>
                </a:solidFill>
                <a:sym typeface="宋体" panose="02010600030101010101" pitchFamily="2" charset="-122"/>
              </a:rPr>
              <a:t>】遇于勒；    【</a:t>
            </a:r>
            <a:r>
              <a:rPr lang="en-US" altLang="zh-CN" sz="4000" b="1">
                <a:solidFill>
                  <a:srgbClr val="FF0000"/>
                </a:solidFill>
                <a:sym typeface="宋体" panose="02010600030101010101" pitchFamily="2" charset="-122"/>
              </a:rPr>
              <a:t>4</a:t>
            </a:r>
            <a:r>
              <a:rPr lang="zh-CN" altLang="en-US" sz="4000" b="1">
                <a:solidFill>
                  <a:srgbClr val="FF0000"/>
                </a:solidFill>
                <a:sym typeface="宋体" panose="02010600030101010101" pitchFamily="2" charset="-122"/>
              </a:rPr>
              <a:t>】躲于勒。</a:t>
            </a:r>
            <a:endParaRPr lang="zh-CN" altLang="en-US" sz="4000" b="1">
              <a:solidFill>
                <a:srgbClr val="FF0000"/>
              </a:solidFill>
              <a:sym typeface="宋体" panose="02010600030101010101" pitchFamily="2" charset="-122"/>
            </a:endParaRPr>
          </a:p>
        </p:txBody>
      </p:sp>
      <p:pic>
        <p:nvPicPr>
          <p:cNvPr id="16387" name="图片 67594" descr="t015d2b381e9e78ede7"/>
          <p:cNvPicPr>
            <a:picLocks noChangeAspect="1"/>
          </p:cNvPicPr>
          <p:nvPr/>
        </p:nvPicPr>
        <p:blipFill>
          <a:blip r:embed="rId1"/>
          <a:stretch>
            <a:fillRect/>
          </a:stretch>
        </p:blipFill>
        <p:spPr>
          <a:xfrm>
            <a:off x="0" y="5183188"/>
            <a:ext cx="9144000" cy="1674812"/>
          </a:xfrm>
          <a:prstGeom prst="rect">
            <a:avLst/>
          </a:prstGeom>
          <a:noFill/>
          <a:ln w="9525">
            <a:noFill/>
          </a:ln>
        </p:spPr>
      </p:pic>
    </p:spTree>
  </p:cSld>
  <p:clrMapOvr>
    <a:masterClrMapping/>
  </p:clrMapOvr>
  <p:transition>
    <p:diamon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4338">
                                            <p:txEl>
                                              <p:charRg st="20" end="46"/>
                                            </p:txEl>
                                          </p:spTgt>
                                        </p:tgtEl>
                                        <p:attrNameLst>
                                          <p:attrName>style.visibility</p:attrName>
                                        </p:attrNameLst>
                                      </p:cBhvr>
                                      <p:to>
                                        <p:strVal val="visible"/>
                                      </p:to>
                                    </p:set>
                                    <p:animEffect transition="in" filter="blinds(horizontal)">
                                      <p:cBhvr>
                                        <p:cTn id="7" dur="500"/>
                                        <p:tgtEl>
                                          <p:spTgt spid="14338">
                                            <p:txEl>
                                              <p:charRg st="20" end="46"/>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14338">
                                            <p:txEl>
                                              <p:charRg st="46" end="72"/>
                                            </p:txEl>
                                          </p:spTgt>
                                        </p:tgtEl>
                                        <p:attrNameLst>
                                          <p:attrName>style.visibility</p:attrName>
                                        </p:attrNameLst>
                                      </p:cBhvr>
                                      <p:to>
                                        <p:strVal val="visible"/>
                                      </p:to>
                                    </p:set>
                                    <p:anim calcmode="lin" valueType="num">
                                      <p:cBhvr additive="base">
                                        <p:cTn id="12" dur="500" fill="hold"/>
                                        <p:tgtEl>
                                          <p:spTgt spid="14338">
                                            <p:txEl>
                                              <p:charRg st="46" end="72"/>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14338">
                                            <p:txEl>
                                              <p:charRg st="46" end="72"/>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14338">
                                            <p:txEl>
                                              <p:charRg st="86" end="110"/>
                                            </p:txEl>
                                          </p:spTgt>
                                        </p:tgtEl>
                                        <p:attrNameLst>
                                          <p:attrName>style.visibility</p:attrName>
                                        </p:attrNameLst>
                                      </p:cBhvr>
                                      <p:to>
                                        <p:strVal val="visible"/>
                                      </p:to>
                                    </p:set>
                                    <p:animEffect transition="in" filter="blinds(horizontal)">
                                      <p:cBhvr>
                                        <p:cTn id="18" dur="500"/>
                                        <p:tgtEl>
                                          <p:spTgt spid="14338">
                                            <p:txEl>
                                              <p:charRg st="86" end="11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14338">
                                            <p:txEl>
                                              <p:charRg st="110" end="134"/>
                                            </p:txEl>
                                          </p:spTgt>
                                        </p:tgtEl>
                                        <p:attrNameLst>
                                          <p:attrName>style.visibility</p:attrName>
                                        </p:attrNameLst>
                                      </p:cBhvr>
                                      <p:to>
                                        <p:strVal val="visible"/>
                                      </p:to>
                                    </p:set>
                                    <p:anim calcmode="lin" valueType="num">
                                      <p:cBhvr additive="base">
                                        <p:cTn id="23" dur="500" fill="hold"/>
                                        <p:tgtEl>
                                          <p:spTgt spid="14338">
                                            <p:txEl>
                                              <p:charRg st="110" end="134"/>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14338">
                                            <p:txEl>
                                              <p:charRg st="110" end="13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409" name="标题 39937"/>
          <p:cNvSpPr>
            <a:spLocks noGrp="1"/>
          </p:cNvSpPr>
          <p:nvPr>
            <p:ph type="title"/>
          </p:nvPr>
        </p:nvSpPr>
        <p:spPr>
          <a:ln/>
        </p:spPr>
        <p:txBody>
          <a:bodyPr anchor="ctr"/>
          <a:p>
            <a:br>
              <a:rPr lang="en-US" altLang="zh-CN" sz="4000" dirty="0"/>
            </a:br>
            <a:endParaRPr lang="en-US" altLang="zh-CN" sz="4000" dirty="0"/>
          </a:p>
        </p:txBody>
      </p:sp>
      <p:sp>
        <p:nvSpPr>
          <p:cNvPr id="15362" name="文本占位符 39938"/>
          <p:cNvSpPr>
            <a:spLocks noGrp="1"/>
          </p:cNvSpPr>
          <p:nvPr>
            <p:ph idx="1"/>
          </p:nvPr>
        </p:nvSpPr>
        <p:spPr>
          <a:xfrm>
            <a:off x="0" y="0"/>
            <a:ext cx="9144000" cy="6858000"/>
          </a:xfrm>
          <a:ln/>
        </p:spPr>
        <p:txBody>
          <a:bodyPr anchor="t"/>
          <a:p>
            <a:pPr>
              <a:buNone/>
            </a:pPr>
            <a:r>
              <a:rPr lang="en-US" altLang="zh-CN" sz="4000" b="1" dirty="0"/>
              <a:t>7</a:t>
            </a:r>
            <a:r>
              <a:rPr lang="zh-CN" altLang="en-US" sz="4000" b="1" dirty="0"/>
              <a:t>、菲利普夫妇态度多变的原因是什么？</a:t>
            </a:r>
            <a:endParaRPr lang="zh-CN" altLang="en-US" sz="4000" b="1" dirty="0"/>
          </a:p>
          <a:p>
            <a:pPr>
              <a:buNone/>
            </a:pPr>
            <a:r>
              <a:rPr lang="en-US" altLang="zh-CN" sz="4000" b="1" dirty="0"/>
              <a:t>       </a:t>
            </a:r>
            <a:r>
              <a:rPr lang="zh-CN" altLang="en-US" sz="4000" b="1" dirty="0">
                <a:solidFill>
                  <a:srgbClr val="FF0000"/>
                </a:solidFill>
              </a:rPr>
              <a:t>于勒叔叔是否富有，是否有钱。</a:t>
            </a:r>
            <a:endParaRPr lang="zh-CN" altLang="en-US" sz="4000" b="1" dirty="0">
              <a:solidFill>
                <a:srgbClr val="FF0000"/>
              </a:solidFill>
            </a:endParaRPr>
          </a:p>
          <a:p>
            <a:pPr>
              <a:buNone/>
            </a:pPr>
            <a:endParaRPr lang="en-US" altLang="zh-CN" sz="4000" b="1" dirty="0"/>
          </a:p>
          <a:p>
            <a:pPr>
              <a:buNone/>
            </a:pPr>
            <a:r>
              <a:rPr lang="en-US" altLang="zh-CN" sz="4000" b="1" dirty="0"/>
              <a:t>8</a:t>
            </a:r>
            <a:r>
              <a:rPr lang="zh-CN" altLang="en-US" sz="4000" b="1" dirty="0"/>
              <a:t>、菲利普夫妇对于勒变来变去的态度中有什么不变的东西？</a:t>
            </a:r>
            <a:endParaRPr lang="zh-CN" altLang="en-US" sz="4000" b="1" dirty="0"/>
          </a:p>
          <a:p>
            <a:pPr>
              <a:buNone/>
            </a:pPr>
            <a:r>
              <a:rPr lang="zh-CN" altLang="en-US" sz="4000" b="1" dirty="0"/>
              <a:t>                        </a:t>
            </a:r>
            <a:r>
              <a:rPr lang="zh-CN" altLang="en-US" sz="4000" b="1" dirty="0">
                <a:solidFill>
                  <a:srgbClr val="FF0000"/>
                </a:solidFill>
              </a:rPr>
              <a:t>金钱。</a:t>
            </a:r>
            <a:endParaRPr lang="zh-CN" altLang="en-US" sz="4000" b="1" dirty="0">
              <a:solidFill>
                <a:srgbClr val="FF0000"/>
              </a:solidFill>
            </a:endParaRPr>
          </a:p>
        </p:txBody>
      </p:sp>
      <p:pic>
        <p:nvPicPr>
          <p:cNvPr id="17411" name="图片 66580" descr="t012be299800b0d6715"/>
          <p:cNvPicPr>
            <a:picLocks noChangeAspect="1"/>
          </p:cNvPicPr>
          <p:nvPr/>
        </p:nvPicPr>
        <p:blipFill>
          <a:blip r:embed="rId1"/>
          <a:stretch>
            <a:fillRect/>
          </a:stretch>
        </p:blipFill>
        <p:spPr>
          <a:xfrm>
            <a:off x="0" y="4962525"/>
            <a:ext cx="9144000" cy="1895475"/>
          </a:xfrm>
          <a:prstGeom prst="rect">
            <a:avLst/>
          </a:prstGeom>
          <a:noFill/>
          <a:ln w="9525">
            <a:noFill/>
          </a:ln>
        </p:spPr>
      </p:pic>
    </p:spTree>
  </p:cSld>
  <p:clrMapOvr>
    <a:masterClrMapping/>
  </p:clrMapOvr>
  <p:transition>
    <p:diamon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15362">
                                            <p:txEl>
                                              <p:charRg st="19" end="41"/>
                                            </p:txEl>
                                          </p:spTgt>
                                        </p:tgtEl>
                                        <p:attrNameLst>
                                          <p:attrName>style.visibility</p:attrName>
                                        </p:attrNameLst>
                                      </p:cBhvr>
                                      <p:to>
                                        <p:strVal val="visible"/>
                                      </p:to>
                                    </p:set>
                                    <p:animEffect transition="in" filter="box(in)">
                                      <p:cBhvr>
                                        <p:cTn id="7" dur="2000"/>
                                        <p:tgtEl>
                                          <p:spTgt spid="15362">
                                            <p:txEl>
                                              <p:charRg st="19" end="41"/>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15362">
                                            <p:txEl>
                                              <p:charRg st="70" end="98"/>
                                            </p:txEl>
                                          </p:spTgt>
                                        </p:tgtEl>
                                        <p:attrNameLst>
                                          <p:attrName>style.visibility</p:attrName>
                                        </p:attrNameLst>
                                      </p:cBhvr>
                                      <p:to>
                                        <p:strVal val="visible"/>
                                      </p:to>
                                    </p:set>
                                    <p:animEffect transition="in" filter="checkerboard(across)">
                                      <p:cBhvr>
                                        <p:cTn id="12" dur="500"/>
                                        <p:tgtEl>
                                          <p:spTgt spid="15362">
                                            <p:txEl>
                                              <p:charRg st="70" end="9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3" name="标题 11265"/>
          <p:cNvSpPr>
            <a:spLocks noGrp="1"/>
          </p:cNvSpPr>
          <p:nvPr>
            <p:ph type="title"/>
          </p:nvPr>
        </p:nvSpPr>
        <p:spPr>
          <a:xfrm>
            <a:off x="457200" y="0"/>
            <a:ext cx="8229600" cy="636588"/>
          </a:xfrm>
          <a:ln/>
        </p:spPr>
        <p:txBody>
          <a:bodyPr anchor="ctr"/>
          <a:p>
            <a:r>
              <a:rPr lang="zh-CN" altLang="en-US" sz="4000" b="1" dirty="0">
                <a:solidFill>
                  <a:srgbClr val="FF0000"/>
                </a:solidFill>
              </a:rPr>
              <a:t>自主学习</a:t>
            </a:r>
            <a:r>
              <a:rPr lang="en-US" altLang="zh-CN" sz="4000" b="1">
                <a:solidFill>
                  <a:srgbClr val="FF0000"/>
                </a:solidFill>
              </a:rPr>
              <a:t>3</a:t>
            </a:r>
            <a:endParaRPr lang="en-US" altLang="zh-CN" sz="4000" b="1">
              <a:solidFill>
                <a:srgbClr val="FF0000"/>
              </a:solidFill>
            </a:endParaRPr>
          </a:p>
        </p:txBody>
      </p:sp>
      <p:sp>
        <p:nvSpPr>
          <p:cNvPr id="16386" name="文本占位符 11266"/>
          <p:cNvSpPr>
            <a:spLocks noGrp="1"/>
          </p:cNvSpPr>
          <p:nvPr>
            <p:ph idx="1"/>
          </p:nvPr>
        </p:nvSpPr>
        <p:spPr>
          <a:xfrm>
            <a:off x="0" y="539750"/>
            <a:ext cx="9144000" cy="6350000"/>
          </a:xfrm>
          <a:ln/>
        </p:spPr>
        <p:txBody>
          <a:bodyPr anchor="t"/>
          <a:p>
            <a:pPr>
              <a:buNone/>
            </a:pPr>
            <a:r>
              <a:rPr lang="zh-CN" altLang="en-US" sz="4000" b="1" dirty="0"/>
              <a:t>讨论分析下列句子的深刻含义。</a:t>
            </a:r>
            <a:endParaRPr lang="zh-CN" altLang="en-US" sz="4000" b="1" dirty="0"/>
          </a:p>
          <a:p>
            <a:pPr>
              <a:buNone/>
            </a:pPr>
            <a:r>
              <a:rPr lang="zh-CN" altLang="en-US" sz="4000" b="1">
                <a:sym typeface="宋体" panose="02010600030101010101" pitchFamily="2" charset="-122"/>
              </a:rPr>
              <a:t>      【1】</a:t>
            </a:r>
            <a:r>
              <a:rPr lang="zh-CN" altLang="en-US" sz="4000" b="1" dirty="0"/>
              <a:t>父亲赶紧走去</a:t>
            </a:r>
            <a:r>
              <a:rPr lang="en-US" altLang="zh-CN" sz="4000" b="1" dirty="0"/>
              <a:t>……</a:t>
            </a:r>
            <a:r>
              <a:rPr lang="zh-CN" altLang="en-US" sz="4000" b="1" dirty="0"/>
              <a:t>最后我父亲终于说：“您船上有一个卖牡蛎的，那个人倒很有趣。您知道这个家伙的底细吗？</a:t>
            </a:r>
            <a:endParaRPr lang="zh-CN" altLang="en-US" sz="4000" b="1" dirty="0"/>
          </a:p>
          <a:p>
            <a:pPr>
              <a:buNone/>
            </a:pPr>
            <a:r>
              <a:rPr lang="zh-CN" altLang="en-US" sz="4000" b="1" dirty="0">
                <a:solidFill>
                  <a:srgbClr val="FF0000"/>
                </a:solidFill>
              </a:rPr>
              <a:t>菲利普急于向船长打听，又不敢直问，怕露出破绽，可见其虚伪、圆滑。</a:t>
            </a:r>
            <a:r>
              <a:rPr lang="en-US" altLang="zh-CN" sz="4000" b="1" dirty="0">
                <a:solidFill>
                  <a:srgbClr val="FF0000"/>
                </a:solidFill>
              </a:rPr>
              <a:t>“</a:t>
            </a:r>
            <a:r>
              <a:rPr lang="zh-CN" altLang="en-US" sz="4000" b="1" dirty="0">
                <a:solidFill>
                  <a:srgbClr val="FF0000"/>
                </a:solidFill>
              </a:rPr>
              <a:t>家伙</a:t>
            </a:r>
            <a:r>
              <a:rPr lang="en-US" altLang="zh-CN" sz="4000" b="1" dirty="0">
                <a:solidFill>
                  <a:srgbClr val="FF0000"/>
                </a:solidFill>
              </a:rPr>
              <a:t>”</a:t>
            </a:r>
            <a:r>
              <a:rPr lang="zh-CN" altLang="en-US" sz="4000" b="1" dirty="0">
                <a:solidFill>
                  <a:srgbClr val="FF0000"/>
                </a:solidFill>
              </a:rPr>
              <a:t>一词，带有一种不屑和不在意的意味，菲利普以此掩饰自己的真实目的。</a:t>
            </a:r>
            <a:endParaRPr lang="zh-CN" altLang="en-US" sz="4000" b="1" dirty="0">
              <a:solidFill>
                <a:srgbClr val="FF0000"/>
              </a:solidFill>
            </a:endParaRPr>
          </a:p>
          <a:p>
            <a:pPr>
              <a:buNone/>
            </a:pPr>
            <a:r>
              <a:rPr lang="zh-CN" altLang="en-US" sz="4000" b="1" dirty="0"/>
              <a:t>         </a:t>
            </a:r>
            <a:endParaRPr lang="zh-CN" altLang="en-US" sz="4000" b="1" dirty="0"/>
          </a:p>
        </p:txBody>
      </p:sp>
      <p:pic>
        <p:nvPicPr>
          <p:cNvPr id="18435" name="图片 53265" descr="4"/>
          <p:cNvPicPr>
            <a:picLocks noChangeAspect="1"/>
          </p:cNvPicPr>
          <p:nvPr/>
        </p:nvPicPr>
        <p:blipFill>
          <a:blip r:embed="rId1"/>
          <a:stretch>
            <a:fillRect/>
          </a:stretch>
        </p:blipFill>
        <p:spPr>
          <a:xfrm>
            <a:off x="0" y="6473825"/>
            <a:ext cx="9144000" cy="415925"/>
          </a:xfrm>
          <a:prstGeom prst="rect">
            <a:avLst/>
          </a:prstGeom>
          <a:noFill/>
          <a:ln w="9525">
            <a:noFill/>
          </a:ln>
        </p:spPr>
      </p:pic>
    </p:spTree>
  </p:cSld>
  <p:clrMapOvr>
    <a:masterClrMapping/>
  </p:clrMapOvr>
  <p:transition>
    <p:diamon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16386">
                                            <p:txEl>
                                              <p:charRg st="74" end="143"/>
                                            </p:txEl>
                                          </p:spTgt>
                                        </p:tgtEl>
                                        <p:attrNameLst>
                                          <p:attrName>style.visibility</p:attrName>
                                        </p:attrNameLst>
                                      </p:cBhvr>
                                      <p:to>
                                        <p:strVal val="visible"/>
                                      </p:to>
                                    </p:set>
                                    <p:animEffect transition="in" filter="box(in)">
                                      <p:cBhvr>
                                        <p:cTn id="7" dur="2000"/>
                                        <p:tgtEl>
                                          <p:spTgt spid="16386">
                                            <p:txEl>
                                              <p:charRg st="74" end="14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17463" y="11113"/>
            <a:ext cx="9158287" cy="6861175"/>
          </a:xfrm>
          <a:ln/>
        </p:spPr>
        <p:txBody>
          <a:bodyPr anchor="t"/>
          <a:p>
            <a:pPr marL="0" indent="0">
              <a:buNone/>
            </a:pPr>
            <a:r>
              <a:rPr lang="zh-CN" altLang="en-US" sz="4000" b="1">
                <a:sym typeface="宋体" panose="02010600030101010101" pitchFamily="2" charset="-122"/>
              </a:rPr>
              <a:t>【</a:t>
            </a:r>
            <a:r>
              <a:rPr lang="en-US" altLang="zh-CN" sz="4000" b="1">
                <a:sym typeface="宋体" panose="02010600030101010101" pitchFamily="2" charset="-122"/>
              </a:rPr>
              <a:t>2</a:t>
            </a:r>
            <a:r>
              <a:rPr lang="zh-CN" altLang="en-US" sz="4000" b="1">
                <a:sym typeface="宋体" panose="02010600030101010101" pitchFamily="2" charset="-122"/>
              </a:rPr>
              <a:t>】</a:t>
            </a:r>
            <a:r>
              <a:rPr lang="zh-CN" altLang="en-US" sz="4000" b="1" dirty="0"/>
              <a:t>母亲突然暴怒起来</a:t>
            </a:r>
            <a:r>
              <a:rPr lang="en-US" altLang="zh-CN" sz="4000" b="1" dirty="0"/>
              <a:t>……</a:t>
            </a:r>
            <a:r>
              <a:rPr lang="zh-CN" altLang="en-US" sz="4000" b="1" dirty="0"/>
              <a:t>走开了。</a:t>
            </a:r>
            <a:endParaRPr lang="zh-CN" altLang="en-US" sz="4000" b="1" dirty="0"/>
          </a:p>
          <a:p>
            <a:pPr marL="0" indent="0">
              <a:buNone/>
            </a:pPr>
            <a:r>
              <a:rPr lang="zh-CN" altLang="en-US" sz="4000" b="1"/>
              <a:t>       </a:t>
            </a:r>
            <a:r>
              <a:rPr lang="zh-CN" altLang="en-US" sz="4000" b="1">
                <a:solidFill>
                  <a:srgbClr val="FF0000"/>
                </a:solidFill>
              </a:rPr>
              <a:t>此时此刻，母亲已经知道卖牡蛎的人就是于勒，所有的希望都破灭了，曾经的败家子如今又要重新拖累</a:t>
            </a:r>
            <a:r>
              <a:rPr lang="en-US" altLang="zh-CN" sz="4000" b="1">
                <a:solidFill>
                  <a:srgbClr val="FF0000"/>
                </a:solidFill>
              </a:rPr>
              <a:t>“</a:t>
            </a:r>
            <a:r>
              <a:rPr lang="zh-CN" altLang="en-US" sz="4000" b="1">
                <a:solidFill>
                  <a:srgbClr val="FF0000"/>
                </a:solidFill>
              </a:rPr>
              <a:t>我们</a:t>
            </a:r>
            <a:r>
              <a:rPr lang="en-US" altLang="zh-CN" sz="4000" b="1">
                <a:solidFill>
                  <a:srgbClr val="FF0000"/>
                </a:solidFill>
              </a:rPr>
              <a:t>”</a:t>
            </a:r>
            <a:r>
              <a:rPr lang="zh-CN" altLang="en-US" sz="4000" b="1">
                <a:solidFill>
                  <a:srgbClr val="FF0000"/>
                </a:solidFill>
              </a:rPr>
              <a:t>，旧怨新恨一起发作，不由得非常愤怒，所以用了</a:t>
            </a:r>
            <a:r>
              <a:rPr lang="en-US" altLang="zh-CN" sz="4000" b="1">
                <a:solidFill>
                  <a:srgbClr val="FF0000"/>
                </a:solidFill>
              </a:rPr>
              <a:t>“</a:t>
            </a:r>
            <a:r>
              <a:rPr lang="zh-CN" altLang="en-US" sz="4000" b="1">
                <a:solidFill>
                  <a:srgbClr val="FF0000"/>
                </a:solidFill>
              </a:rPr>
              <a:t>突然</a:t>
            </a:r>
            <a:r>
              <a:rPr lang="en-US" altLang="zh-CN" sz="4000" b="1">
                <a:solidFill>
                  <a:srgbClr val="FF0000"/>
                </a:solidFill>
              </a:rPr>
              <a:t>”</a:t>
            </a:r>
            <a:r>
              <a:rPr lang="zh-CN" altLang="en-US" sz="4000" b="1">
                <a:solidFill>
                  <a:srgbClr val="FF0000"/>
                </a:solidFill>
              </a:rPr>
              <a:t>一词，这更能表现母亲自私、冷酷、惟利是图的性格特点。</a:t>
            </a:r>
            <a:endParaRPr lang="zh-CN" altLang="en-US" sz="4000" b="1">
              <a:solidFill>
                <a:srgbClr val="FF0000"/>
              </a:solidFill>
            </a:endParaRPr>
          </a:p>
        </p:txBody>
      </p:sp>
      <p:pic>
        <p:nvPicPr>
          <p:cNvPr id="19458" name="图片 61441" descr="z2"/>
          <p:cNvPicPr>
            <a:picLocks noChangeAspect="1"/>
          </p:cNvPicPr>
          <p:nvPr/>
        </p:nvPicPr>
        <p:blipFill>
          <a:blip r:embed="rId1"/>
          <a:stretch>
            <a:fillRect/>
          </a:stretch>
        </p:blipFill>
        <p:spPr>
          <a:xfrm>
            <a:off x="17463" y="4678363"/>
            <a:ext cx="9158287" cy="2195512"/>
          </a:xfrm>
          <a:prstGeom prst="rect">
            <a:avLst/>
          </a:prstGeom>
          <a:noFill/>
          <a:ln w="9525">
            <a:noFill/>
          </a:ln>
        </p:spPr>
      </p:pic>
    </p:spTree>
  </p:cSld>
  <p:clrMapOvr>
    <a:masterClrMapping/>
  </p:clrMapOvr>
  <p:transition>
    <p:diamon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3">
                                            <p:txEl>
                                              <p:charRg st="18" end="127"/>
                                            </p:txEl>
                                          </p:spTgt>
                                        </p:tgtEl>
                                        <p:attrNameLst>
                                          <p:attrName>style.visibility</p:attrName>
                                        </p:attrNameLst>
                                      </p:cBhvr>
                                      <p:to>
                                        <p:strVal val="visible"/>
                                      </p:to>
                                    </p:set>
                                    <p:animEffect transition="in" filter="box(in)">
                                      <p:cBhvr>
                                        <p:cTn id="7" dur="2000"/>
                                        <p:tgtEl>
                                          <p:spTgt spid="3">
                                            <p:txEl>
                                              <p:charRg st="18" end="12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1" name="标题 12289"/>
          <p:cNvSpPr>
            <a:spLocks noGrp="1"/>
          </p:cNvSpPr>
          <p:nvPr>
            <p:ph type="title"/>
          </p:nvPr>
        </p:nvSpPr>
        <p:spPr>
          <a:ln/>
        </p:spPr>
        <p:txBody>
          <a:bodyPr anchor="ctr"/>
          <a:p>
            <a:br>
              <a:rPr lang="en-US" altLang="zh-CN" sz="4000" dirty="0"/>
            </a:br>
            <a:endParaRPr lang="en-US" altLang="zh-CN" sz="4000" dirty="0"/>
          </a:p>
        </p:txBody>
      </p:sp>
      <p:sp>
        <p:nvSpPr>
          <p:cNvPr id="17410" name="文本占位符 12290"/>
          <p:cNvSpPr>
            <a:spLocks noGrp="1"/>
          </p:cNvSpPr>
          <p:nvPr>
            <p:ph idx="1"/>
          </p:nvPr>
        </p:nvSpPr>
        <p:spPr>
          <a:xfrm>
            <a:off x="0" y="0"/>
            <a:ext cx="9144000" cy="6858000"/>
          </a:xfrm>
          <a:ln/>
        </p:spPr>
        <p:txBody>
          <a:bodyPr anchor="t"/>
          <a:p>
            <a:pPr>
              <a:lnSpc>
                <a:spcPct val="90000"/>
              </a:lnSpc>
              <a:buNone/>
            </a:pPr>
            <a:r>
              <a:rPr lang="zh-CN" altLang="en-US" sz="4400" b="1">
                <a:sym typeface="宋体" panose="02010600030101010101" pitchFamily="2" charset="-122"/>
              </a:rPr>
              <a:t>【</a:t>
            </a:r>
            <a:r>
              <a:rPr lang="en-US" altLang="zh-CN" sz="4400" b="1">
                <a:sym typeface="宋体" panose="02010600030101010101" pitchFamily="2" charset="-122"/>
              </a:rPr>
              <a:t>3</a:t>
            </a:r>
            <a:r>
              <a:rPr lang="zh-CN" altLang="en-US" sz="4400" b="1">
                <a:sym typeface="宋体" panose="02010600030101010101" pitchFamily="2" charset="-122"/>
              </a:rPr>
              <a:t>】</a:t>
            </a:r>
            <a:r>
              <a:rPr lang="zh-CN" altLang="en-US" sz="4400" b="1" dirty="0"/>
              <a:t>于勒，大家认为分文不值的于勒，一下子成了正直的人，有良心的人。</a:t>
            </a:r>
            <a:endParaRPr lang="zh-CN" altLang="en-US" sz="4400" b="1" dirty="0"/>
          </a:p>
          <a:p>
            <a:pPr>
              <a:lnSpc>
                <a:spcPct val="90000"/>
              </a:lnSpc>
              <a:buNone/>
            </a:pPr>
            <a:r>
              <a:rPr lang="zh-CN" altLang="en-US" sz="4400" b="1" dirty="0"/>
              <a:t>        </a:t>
            </a:r>
            <a:r>
              <a:rPr lang="zh-CN" altLang="en-US" sz="4400" b="1" dirty="0">
                <a:solidFill>
                  <a:srgbClr val="FF0000"/>
                </a:solidFill>
              </a:rPr>
              <a:t>金钱是菲利普夫妇衡量人的标准。一旦听说于勒有钱了，就使他在菲利普夫妇的心目中，一下子由</a:t>
            </a:r>
            <a:r>
              <a:rPr lang="en-US" altLang="zh-CN" sz="4400" b="1" dirty="0">
                <a:solidFill>
                  <a:srgbClr val="FF0000"/>
                </a:solidFill>
              </a:rPr>
              <a:t>“</a:t>
            </a:r>
            <a:r>
              <a:rPr lang="zh-CN" altLang="en-US" sz="4400" b="1" dirty="0">
                <a:solidFill>
                  <a:srgbClr val="FF0000"/>
                </a:solidFill>
              </a:rPr>
              <a:t>坏蛋</a:t>
            </a:r>
            <a:r>
              <a:rPr lang="en-US" altLang="zh-CN" sz="4400" b="1" dirty="0">
                <a:solidFill>
                  <a:srgbClr val="FF0000"/>
                </a:solidFill>
              </a:rPr>
              <a:t>”“</a:t>
            </a:r>
            <a:r>
              <a:rPr lang="zh-CN" altLang="en-US" sz="4400" b="1" dirty="0">
                <a:solidFill>
                  <a:srgbClr val="FF0000"/>
                </a:solidFill>
              </a:rPr>
              <a:t>流氓</a:t>
            </a:r>
            <a:r>
              <a:rPr lang="en-US" altLang="zh-CN" sz="4400" b="1" dirty="0">
                <a:solidFill>
                  <a:srgbClr val="FF0000"/>
                </a:solidFill>
              </a:rPr>
              <a:t>”“</a:t>
            </a:r>
            <a:r>
              <a:rPr lang="zh-CN" altLang="en-US" sz="4400" b="1" dirty="0">
                <a:solidFill>
                  <a:srgbClr val="FF0000"/>
                </a:solidFill>
              </a:rPr>
              <a:t>无赖</a:t>
            </a:r>
            <a:r>
              <a:rPr lang="en-US" altLang="zh-CN" sz="4400" b="1" dirty="0">
                <a:solidFill>
                  <a:srgbClr val="FF0000"/>
                </a:solidFill>
              </a:rPr>
              <a:t>”</a:t>
            </a:r>
            <a:r>
              <a:rPr lang="zh-CN" altLang="en-US" sz="4400" b="1" dirty="0">
                <a:solidFill>
                  <a:srgbClr val="FF0000"/>
                </a:solidFill>
              </a:rPr>
              <a:t>变为</a:t>
            </a:r>
            <a:r>
              <a:rPr lang="en-US" altLang="zh-CN" sz="4400" b="1" dirty="0">
                <a:solidFill>
                  <a:srgbClr val="FF0000"/>
                </a:solidFill>
              </a:rPr>
              <a:t>“</a:t>
            </a:r>
            <a:r>
              <a:rPr lang="zh-CN" altLang="en-US" sz="4400" b="1" dirty="0">
                <a:solidFill>
                  <a:srgbClr val="FF0000"/>
                </a:solidFill>
              </a:rPr>
              <a:t>正直的人</a:t>
            </a:r>
            <a:r>
              <a:rPr lang="en-US" altLang="zh-CN" sz="4400" b="1" dirty="0">
                <a:solidFill>
                  <a:srgbClr val="FF0000"/>
                </a:solidFill>
              </a:rPr>
              <a:t>”“</a:t>
            </a:r>
            <a:r>
              <a:rPr lang="zh-CN" altLang="en-US" sz="4400" b="1" dirty="0">
                <a:solidFill>
                  <a:srgbClr val="FF0000"/>
                </a:solidFill>
              </a:rPr>
              <a:t>有良心的人</a:t>
            </a:r>
            <a:r>
              <a:rPr lang="en-US" altLang="zh-CN" sz="4400" b="1" dirty="0">
                <a:solidFill>
                  <a:srgbClr val="FF0000"/>
                </a:solidFill>
              </a:rPr>
              <a:t>”</a:t>
            </a:r>
            <a:r>
              <a:rPr lang="zh-CN" altLang="en-US" sz="4400" b="1" dirty="0">
                <a:solidFill>
                  <a:srgbClr val="FF0000"/>
                </a:solidFill>
              </a:rPr>
              <a:t>。</a:t>
            </a:r>
            <a:endParaRPr lang="zh-CN" altLang="en-US" sz="4400" b="1" dirty="0">
              <a:solidFill>
                <a:srgbClr val="FF0000"/>
              </a:solidFill>
            </a:endParaRPr>
          </a:p>
          <a:p>
            <a:pPr>
              <a:lnSpc>
                <a:spcPct val="90000"/>
              </a:lnSpc>
              <a:buNone/>
            </a:pPr>
            <a:endParaRPr lang="zh-CN" altLang="en-US" sz="4400" b="1" dirty="0">
              <a:solidFill>
                <a:srgbClr val="FF0000"/>
              </a:solidFill>
            </a:endParaRPr>
          </a:p>
        </p:txBody>
      </p:sp>
      <p:pic>
        <p:nvPicPr>
          <p:cNvPr id="20483" name="图片 61446" descr="w006"/>
          <p:cNvPicPr>
            <a:picLocks noChangeAspect="1"/>
          </p:cNvPicPr>
          <p:nvPr/>
        </p:nvPicPr>
        <p:blipFill>
          <a:blip r:embed="rId1"/>
          <a:stretch>
            <a:fillRect/>
          </a:stretch>
        </p:blipFill>
        <p:spPr>
          <a:xfrm>
            <a:off x="0" y="5192713"/>
            <a:ext cx="9144000" cy="1665287"/>
          </a:xfrm>
          <a:prstGeom prst="rect">
            <a:avLst/>
          </a:prstGeom>
          <a:noFill/>
          <a:ln w="9525">
            <a:noFill/>
          </a:ln>
        </p:spPr>
      </p:pic>
    </p:spTree>
  </p:cSld>
  <p:clrMapOvr>
    <a:masterClrMapping/>
  </p:clrMapOvr>
  <p:transition>
    <p:diamon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17410">
                                            <p:txEl>
                                              <p:charRg st="35" end="115"/>
                                            </p:txEl>
                                          </p:spTgt>
                                        </p:tgtEl>
                                        <p:attrNameLst>
                                          <p:attrName>style.visibility</p:attrName>
                                        </p:attrNameLst>
                                      </p:cBhvr>
                                      <p:to>
                                        <p:strVal val="visible"/>
                                      </p:to>
                                    </p:set>
                                    <p:animEffect transition="in" filter="box(in)">
                                      <p:cBhvr>
                                        <p:cTn id="7" dur="2000"/>
                                        <p:tgtEl>
                                          <p:spTgt spid="17410">
                                            <p:txEl>
                                              <p:charRg st="35" end="11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6386" name="图片 16385" descr="一家人"/>
          <p:cNvPicPr>
            <a:picLocks noChangeAspect="1"/>
          </p:cNvPicPr>
          <p:nvPr/>
        </p:nvPicPr>
        <p:blipFill>
          <a:blip r:embed="rId1"/>
          <a:stretch>
            <a:fillRect/>
          </a:stretch>
        </p:blipFill>
        <p:spPr>
          <a:xfrm>
            <a:off x="0" y="0"/>
            <a:ext cx="9144000" cy="6858000"/>
          </a:xfrm>
          <a:prstGeom prst="rect">
            <a:avLst/>
          </a:prstGeom>
          <a:noFill/>
          <a:ln w="9525">
            <a:noFill/>
          </a:ln>
        </p:spPr>
      </p:pic>
      <p:sp>
        <p:nvSpPr>
          <p:cNvPr id="16387" name="矩形 16386"/>
          <p:cNvSpPr/>
          <p:nvPr/>
        </p:nvSpPr>
        <p:spPr>
          <a:xfrm>
            <a:off x="2743200" y="3124200"/>
            <a:ext cx="5943600" cy="3352800"/>
          </a:xfrm>
          <a:prstGeom prst="rect">
            <a:avLst/>
          </a:prstGeom>
        </p:spPr>
        <p:txBody>
          <a:bodyPr wrap="none" fromWordArt="1">
            <a:prstTxWarp prst="textCascadeUp">
              <a:avLst>
                <a:gd name="adj" fmla="val 28569"/>
              </a:avLst>
            </a:prstTxWarp>
            <a:normAutofit/>
            <a:scene3d>
              <a:camera prst="legacyPerspectiveFront">
                <a:rot lat="20520000" lon="1080000" rev="0"/>
              </a:camera>
              <a:lightRig rig="legacyHarsh2" dir="b"/>
            </a:scene3d>
            <a:sp3d extrusionH="430200" prstMaterial="legacyMatte">
              <a:extrusionClr>
                <a:srgbClr val="FF6600"/>
              </a:extrusionClr>
            </a:sp3d>
          </a:bodyPr>
          <a:p>
            <a:pPr algn="ctr"/>
            <a:r>
              <a:rPr lang="zh-CN" altLang="en-US" sz="5400" b="1">
                <a:gradFill rotWithShape="0">
                  <a:gsLst>
                    <a:gs pos="0">
                      <a:srgbClr val="FFE701"/>
                    </a:gs>
                    <a:gs pos="100000">
                      <a:srgbClr val="FE3E02"/>
                    </a:gs>
                  </a:gsLst>
                  <a:lin ang="5400000" scaled="1"/>
                  <a:tileRect/>
                </a:gradFill>
                <a:latin typeface="华文行楷" charset="0"/>
                <a:ea typeface="华文行楷" charset="0"/>
              </a:rPr>
              <a:t>我的叔叔于勒</a:t>
            </a:r>
            <a:endParaRPr lang="zh-CN" altLang="en-US" sz="5400" b="1">
              <a:gradFill rotWithShape="0">
                <a:gsLst>
                  <a:gs pos="0">
                    <a:srgbClr val="FFE701"/>
                  </a:gs>
                  <a:gs pos="100000">
                    <a:srgbClr val="FE3E02"/>
                  </a:gs>
                </a:gsLst>
                <a:lin ang="5400000" scaled="1"/>
                <a:tileRect/>
              </a:gradFill>
              <a:latin typeface="华文行楷" charset="0"/>
              <a:ea typeface="华文行楷" charset="0"/>
            </a:endParaRPr>
          </a:p>
        </p:txBody>
      </p:sp>
      <p:pic>
        <p:nvPicPr>
          <p:cNvPr id="16388" name="流浪歌.mp3">
            <a:hlinkClick r:id="" action="ppaction://media"/>
          </p:cNvPr>
          <p:cNvPicPr>
            <a:picLocks noRot="1" noChangeAspect="1"/>
          </p:cNvPicPr>
          <p:nvPr>
            <a:audioFile r:link="rId2"/>
            <p:extLst>
              <p:ext uri="{DAA4B4D4-6D71-4841-9C94-3DE7FCFB9230}">
                <p14:media xmlns:p14="http://schemas.microsoft.com/office/powerpoint/2010/main" r:link="rId3"/>
              </p:ext>
            </p:extLst>
          </p:nvPr>
        </p:nvPicPr>
        <p:blipFill>
          <a:blip r:embed="rId4"/>
          <a:stretch>
            <a:fillRect/>
          </a:stretch>
        </p:blipFill>
        <p:spPr>
          <a:xfrm>
            <a:off x="228600" y="6248400"/>
            <a:ext cx="304800" cy="304800"/>
          </a:xfrm>
          <a:prstGeom prst="rect">
            <a:avLst/>
          </a:prstGeom>
          <a:noFill/>
          <a:ln w="9525">
            <a:noFill/>
          </a:ln>
        </p:spPr>
      </p:pic>
      <p:sp>
        <p:nvSpPr>
          <p:cNvPr id="3076" name="椭圆 16388"/>
          <p:cNvSpPr/>
          <p:nvPr/>
        </p:nvSpPr>
        <p:spPr>
          <a:xfrm>
            <a:off x="6156325" y="333375"/>
            <a:ext cx="2519363" cy="1366838"/>
          </a:xfrm>
          <a:prstGeom prst="ellipse">
            <a:avLst/>
          </a:prstGeom>
          <a:solidFill>
            <a:schemeClr val="accent1"/>
          </a:solidFill>
          <a:ln w="9525" cap="flat" cmpd="sng">
            <a:solidFill>
              <a:schemeClr val="tx1"/>
            </a:solidFill>
            <a:prstDash val="solid"/>
            <a:miter/>
            <a:headEnd type="none" w="med" len="med"/>
            <a:tailEnd type="none" w="med" len="med"/>
          </a:ln>
        </p:spPr>
        <p:txBody>
          <a:bodyPr wrap="none" anchor="ctr"/>
          <a:p>
            <a:pPr lvl="0" indent="0" algn="ctr"/>
            <a:r>
              <a:rPr lang="zh-CN" altLang="en-US" sz="4400" b="1" dirty="0">
                <a:solidFill>
                  <a:srgbClr val="FF0000"/>
                </a:solidFill>
                <a:latin typeface="Arial" panose="020B0604020202020204" pitchFamily="34" charset="0"/>
                <a:ea typeface="宋体" panose="02010600030101010101" pitchFamily="2" charset="-122"/>
              </a:rPr>
              <a:t>莫泊桑</a:t>
            </a:r>
            <a:endParaRPr lang="zh-CN" altLang="en-US" sz="4400" b="1" dirty="0">
              <a:solidFill>
                <a:srgbClr val="FF0000"/>
              </a:solidFill>
              <a:latin typeface="Arial" panose="020B0604020202020204" pitchFamily="34" charset="0"/>
              <a:ea typeface="宋体" panose="02010600030101010101" pitchFamily="2" charset="-122"/>
            </a:endParaRPr>
          </a:p>
        </p:txBody>
      </p:sp>
    </p:spTree>
  </p:cSld>
  <p:clrMapOvr>
    <a:masterClrMapping/>
  </p:clrMapOvr>
  <p:transition>
    <p:diamon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6386"/>
                                        </p:tgtEl>
                                        <p:attrNameLst>
                                          <p:attrName>style.visibility</p:attrName>
                                        </p:attrNameLst>
                                      </p:cBhvr>
                                      <p:to>
                                        <p:strVal val="visible"/>
                                      </p:to>
                                    </p:set>
                                    <p:animEffect transition="in" filter="blinds(horizontal)">
                                      <p:cBhvr>
                                        <p:cTn id="7" dur="2000"/>
                                        <p:tgtEl>
                                          <p:spTgt spid="16386"/>
                                        </p:tgtEl>
                                      </p:cBhvr>
                                    </p:animEffect>
                                  </p:childTnLst>
                                </p:cTn>
                              </p:par>
                            </p:childTnLst>
                          </p:cTn>
                        </p:par>
                      </p:childTnLst>
                    </p:cTn>
                  </p:par>
                  <p:par>
                    <p:cTn id="8" fill="hold">
                      <p:stCondLst>
                        <p:cond delay="indefinite"/>
                      </p:stCondLst>
                      <p:childTnLst>
                        <p:par>
                          <p:cTn id="9" fill="hold">
                            <p:stCondLst>
                              <p:cond delay="0"/>
                            </p:stCondLst>
                            <p:childTnLst>
                              <p:par>
                                <p:cTn id="10" presetID="15" presetClass="entr" presetSubtype="0" fill="hold" nodeType="clickEffect">
                                  <p:stCondLst>
                                    <p:cond delay="0"/>
                                  </p:stCondLst>
                                  <p:childTnLst>
                                    <p:set>
                                      <p:cBhvr>
                                        <p:cTn id="11" dur="1" fill="hold">
                                          <p:stCondLst>
                                            <p:cond delay="0"/>
                                          </p:stCondLst>
                                        </p:cTn>
                                        <p:tgtEl>
                                          <p:spTgt spid="16387"/>
                                        </p:tgtEl>
                                        <p:attrNameLst>
                                          <p:attrName>style.visibility</p:attrName>
                                        </p:attrNameLst>
                                      </p:cBhvr>
                                      <p:to>
                                        <p:strVal val="visible"/>
                                      </p:to>
                                    </p:set>
                                    <p:anim calcmode="lin" valueType="num">
                                      <p:cBhvr>
                                        <p:cTn id="12" dur="2000" fill="hold"/>
                                        <p:tgtEl>
                                          <p:spTgt spid="16387"/>
                                        </p:tgtEl>
                                        <p:attrNameLst>
                                          <p:attrName>ppt_w</p:attrName>
                                        </p:attrNameLst>
                                      </p:cBhvr>
                                      <p:tavLst>
                                        <p:tav tm="0">
                                          <p:val>
                                            <p:fltVal val="0.000000"/>
                                          </p:val>
                                        </p:tav>
                                        <p:tav tm="100000">
                                          <p:val>
                                            <p:strVal val="#ppt_w"/>
                                          </p:val>
                                        </p:tav>
                                      </p:tavLst>
                                    </p:anim>
                                    <p:anim calcmode="lin" valueType="num">
                                      <p:cBhvr>
                                        <p:cTn id="13" dur="2000" fill="hold"/>
                                        <p:tgtEl>
                                          <p:spTgt spid="16387"/>
                                        </p:tgtEl>
                                        <p:attrNameLst>
                                          <p:attrName>ppt_h</p:attrName>
                                        </p:attrNameLst>
                                      </p:cBhvr>
                                      <p:tavLst>
                                        <p:tav tm="0">
                                          <p:val>
                                            <p:fltVal val="0.000000"/>
                                          </p:val>
                                        </p:tav>
                                        <p:tav tm="100000">
                                          <p:val>
                                            <p:strVal val="#ppt_h"/>
                                          </p:val>
                                        </p:tav>
                                      </p:tavLst>
                                    </p:anim>
                                    <p:anim calcmode="lin" valueType="num">
                                      <p:cBhvr>
                                        <p:cTn id="14" dur="2000" fill="hold"/>
                                        <p:tgtEl>
                                          <p:spTgt spid="16387"/>
                                        </p:tgtEl>
                                        <p:attrNameLst>
                                          <p:attrName>ppt_x</p:attrName>
                                        </p:attrNameLst>
                                      </p:cBhvr>
                                      <p:tavLst>
                                        <p:tav tm="0" fmla="#ppt_x+(cos(-2*pi*(1-$))*-#ppt_x-sin(-2*pi*(1-$))*(1-#ppt_y))*(1-$)">
                                          <p:val>
                                            <p:fltVal val="0.000000"/>
                                          </p:val>
                                        </p:tav>
                                        <p:tav tm="100000">
                                          <p:val>
                                            <p:fltVal val="1.000000"/>
                                          </p:val>
                                        </p:tav>
                                      </p:tavLst>
                                    </p:anim>
                                    <p:anim calcmode="lin" valueType="num">
                                      <p:cBhvr>
                                        <p:cTn id="15" dur="2000" fill="hold"/>
                                        <p:tgtEl>
                                          <p:spTgt spid="16387"/>
                                        </p:tgtEl>
                                        <p:attrNameLst>
                                          <p:attrName>ppt_y</p:attrName>
                                        </p:attrNameLst>
                                      </p:cBhvr>
                                      <p:tavLst>
                                        <p:tav tm="0" fmla="#ppt_y+(sin(-2*pi*(1-$))*-#ppt_x+cos(-2*pi*(1-$))*(1-#ppt_y))*(1-$)">
                                          <p:val>
                                            <p:fltVal val="0.000000"/>
                                          </p:val>
                                        </p:tav>
                                        <p:tav tm="100000">
                                          <p:val>
                                            <p:fltVal val="1.000000"/>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16" restart="whenNotActive" fill="hold" evtFilter="cancelBubble" nodeType="interactiveSeq">
                <p:stCondLst>
                  <p:cond evt="onClick" delay="0">
                    <p:tgtEl>
                      <p:spTgt spid="16388"/>
                    </p:tgtEl>
                  </p:cond>
                </p:stCondLst>
                <p:endSync evt="end" delay="0">
                  <p:rtn val="all"/>
                </p:endSync>
                <p:childTnLst>
                  <p:par>
                    <p:cTn id="17" fill="hold">
                      <p:stCondLst>
                        <p:cond delay="0"/>
                      </p:stCondLst>
                      <p:childTnLst>
                        <p:par>
                          <p:cTn id="18" fill="hold">
                            <p:stCondLst>
                              <p:cond delay="0"/>
                            </p:stCondLst>
                            <p:childTnLst>
                              <p:par>
                                <p:cTn id="19" presetID="1" presetClass="mediacall" presetSubtype="0" fill="hold" nodeType="clickEffect">
                                  <p:stCondLst>
                                    <p:cond delay="0"/>
                                  </p:stCondLst>
                                  <p:childTnLst>
                                    <p:cmd type="call" cmd="playFrom(0.0)">
                                      <p:cBhvr>
                                        <p:cTn id="20" dur="300129" fill="hold"/>
                                        <p:tgtEl>
                                          <p:spTgt spid="16388"/>
                                        </p:tgtEl>
                                      </p:cBhvr>
                                    </p:cmd>
                                  </p:childTnLst>
                                </p:cTn>
                              </p:par>
                            </p:childTnLst>
                          </p:cTn>
                        </p:par>
                      </p:childTnLst>
                    </p:cTn>
                  </p:par>
                </p:childTnLst>
              </p:cTn>
              <p:nextCondLst>
                <p:cond evt="onClick" delay="0">
                  <p:tgtEl>
                    <p:spTgt spid="16388"/>
                  </p:tgtEl>
                </p:cond>
              </p:nextCondLst>
            </p:seq>
            <p:audio>
              <p:cMediaNode>
                <p:cTn id="21" fill="hold" display="0">
                  <p:stCondLst>
                    <p:cond delay="indefinite"/>
                  </p:stCondLst>
                  <p:endCondLst>
                    <p:cond evt="onNext" delay="0">
                      <p:tgtEl>
                        <p:sldTgt/>
                      </p:tgtEl>
                    </p:cond>
                    <p:cond evt="onPrev" delay="0">
                      <p:tgtEl>
                        <p:sldTgt/>
                      </p:tgtEl>
                    </p:cond>
                    <p:cond evt="onStopAudio" delay="0">
                      <p:tgtEl>
                        <p:sldTgt/>
                      </p:tgtEl>
                    </p:cond>
                  </p:endCondLst>
                </p:cTn>
                <p:tgtEl>
                  <p:spTgt spid="16388"/>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标题 13313"/>
          <p:cNvSpPr>
            <a:spLocks noGrp="1"/>
          </p:cNvSpPr>
          <p:nvPr>
            <p:ph type="title"/>
          </p:nvPr>
        </p:nvSpPr>
        <p:spPr>
          <a:ln/>
        </p:spPr>
        <p:txBody>
          <a:bodyPr anchor="ctr"/>
          <a:p>
            <a:br>
              <a:rPr lang="en-US" altLang="zh-CN" sz="4000" dirty="0"/>
            </a:br>
            <a:endParaRPr lang="en-US" altLang="zh-CN" sz="4000" dirty="0"/>
          </a:p>
        </p:txBody>
      </p:sp>
      <p:sp>
        <p:nvSpPr>
          <p:cNvPr id="18434" name="文本占位符 13314"/>
          <p:cNvSpPr>
            <a:spLocks noGrp="1"/>
          </p:cNvSpPr>
          <p:nvPr>
            <p:ph idx="1"/>
          </p:nvPr>
        </p:nvSpPr>
        <p:spPr>
          <a:xfrm>
            <a:off x="0" y="0"/>
            <a:ext cx="9144000" cy="6858000"/>
          </a:xfrm>
          <a:ln/>
        </p:spPr>
        <p:txBody>
          <a:bodyPr anchor="t"/>
          <a:p>
            <a:pPr>
              <a:buNone/>
            </a:pPr>
            <a:r>
              <a:rPr lang="zh-CN" altLang="en-US" sz="3600" b="1">
                <a:sym typeface="宋体" panose="02010600030101010101" pitchFamily="2" charset="-122"/>
              </a:rPr>
              <a:t>【</a:t>
            </a:r>
            <a:r>
              <a:rPr lang="en-US" altLang="zh-CN" sz="3600" b="1">
                <a:sym typeface="宋体" panose="02010600030101010101" pitchFamily="2" charset="-122"/>
              </a:rPr>
              <a:t>4</a:t>
            </a:r>
            <a:r>
              <a:rPr lang="zh-CN" altLang="en-US" sz="3600" b="1">
                <a:sym typeface="宋体" panose="02010600030101010101" pitchFamily="2" charset="-122"/>
              </a:rPr>
              <a:t>】</a:t>
            </a:r>
            <a:r>
              <a:rPr lang="zh-CN" altLang="en-US" sz="3600" b="1" dirty="0"/>
              <a:t>、我们上了轮船，离开栈桥，在一片平静的好似大理石桌面的海上驶向远处。</a:t>
            </a:r>
            <a:endParaRPr lang="zh-CN" altLang="en-US" sz="3600" b="1" dirty="0"/>
          </a:p>
          <a:p>
            <a:pPr>
              <a:buNone/>
            </a:pPr>
            <a:r>
              <a:rPr lang="zh-CN" altLang="en-US" sz="3600" b="1" dirty="0"/>
              <a:t>        </a:t>
            </a:r>
            <a:r>
              <a:rPr lang="zh-CN" altLang="en-US" sz="4000" b="1" dirty="0">
                <a:solidFill>
                  <a:srgbClr val="FF0000"/>
                </a:solidFill>
              </a:rPr>
              <a:t>景物描写。描写海上的环境，色彩明丽，烘托出人物欢快的心情。</a:t>
            </a:r>
            <a:endParaRPr lang="zh-CN" altLang="en-US" sz="4000" b="1" dirty="0">
              <a:solidFill>
                <a:srgbClr val="FF0000"/>
              </a:solidFill>
            </a:endParaRPr>
          </a:p>
          <a:p>
            <a:pPr>
              <a:buNone/>
            </a:pPr>
            <a:r>
              <a:rPr lang="zh-CN" altLang="en-US" sz="3600" b="1">
                <a:sym typeface="宋体" panose="02010600030101010101" pitchFamily="2" charset="-122"/>
              </a:rPr>
              <a:t>【</a:t>
            </a:r>
            <a:r>
              <a:rPr lang="en-US" altLang="zh-CN" sz="3600" b="1">
                <a:sym typeface="宋体" panose="02010600030101010101" pitchFamily="2" charset="-122"/>
              </a:rPr>
              <a:t>5</a:t>
            </a:r>
            <a:r>
              <a:rPr lang="zh-CN" altLang="en-US" sz="3600" b="1">
                <a:sym typeface="宋体" panose="02010600030101010101" pitchFamily="2" charset="-122"/>
              </a:rPr>
              <a:t>】</a:t>
            </a:r>
            <a:r>
              <a:rPr lang="zh-CN" altLang="en-US" sz="3600" b="1" dirty="0"/>
              <a:t>我父亲脸色早已煞白，两眼呆直，哑着嗓子说：“啊！啊！原来此</a:t>
            </a:r>
            <a:r>
              <a:rPr lang="en-US" altLang="zh-CN" sz="3600" b="1" dirty="0"/>
              <a:t>……</a:t>
            </a:r>
            <a:r>
              <a:rPr lang="zh-CN" altLang="en-US" sz="3600" b="1" dirty="0"/>
              <a:t>如此</a:t>
            </a:r>
            <a:r>
              <a:rPr lang="en-US" altLang="zh-CN" sz="3600" b="1" dirty="0"/>
              <a:t>……</a:t>
            </a:r>
            <a:r>
              <a:rPr lang="zh-CN" altLang="en-US" sz="3600" b="1" dirty="0"/>
              <a:t>我早就看出来了！ </a:t>
            </a:r>
            <a:r>
              <a:rPr lang="en-US" altLang="zh-CN" sz="3600" b="1" dirty="0"/>
              <a:t>……</a:t>
            </a:r>
            <a:r>
              <a:rPr lang="zh-CN" altLang="en-US" b="1" dirty="0"/>
              <a:t>谢谢您，船长。”</a:t>
            </a:r>
            <a:endParaRPr lang="zh-CN" altLang="en-US" b="1" dirty="0"/>
          </a:p>
          <a:p>
            <a:pPr>
              <a:buNone/>
            </a:pPr>
            <a:r>
              <a:rPr lang="zh-CN" altLang="en-US" sz="4000" b="1" dirty="0">
                <a:solidFill>
                  <a:srgbClr val="FF0000"/>
                </a:solidFill>
              </a:rPr>
              <a:t>         神态描写、语言描写。异常的神态、语无伦次的语言，形象传神地刻画出菲利普急剧变化的复杂心理。</a:t>
            </a:r>
            <a:endParaRPr lang="zh-CN" altLang="en-US" sz="4000" b="1" dirty="0">
              <a:solidFill>
                <a:srgbClr val="FF0000"/>
              </a:solidFill>
            </a:endParaRPr>
          </a:p>
        </p:txBody>
      </p:sp>
      <p:pic>
        <p:nvPicPr>
          <p:cNvPr id="21507" name="图片 59397" descr="angel"/>
          <p:cNvPicPr>
            <a:picLocks noChangeAspect="1"/>
          </p:cNvPicPr>
          <p:nvPr/>
        </p:nvPicPr>
        <p:blipFill>
          <a:blip r:embed="rId1"/>
          <a:stretch>
            <a:fillRect/>
          </a:stretch>
        </p:blipFill>
        <p:spPr>
          <a:xfrm>
            <a:off x="7724775" y="6022975"/>
            <a:ext cx="1419225" cy="835025"/>
          </a:xfrm>
          <a:prstGeom prst="rect">
            <a:avLst/>
          </a:prstGeom>
          <a:noFill/>
          <a:ln w="9525">
            <a:noFill/>
          </a:ln>
        </p:spPr>
      </p:pic>
    </p:spTree>
  </p:cSld>
  <p:clrMapOvr>
    <a:masterClrMapping/>
  </p:clrMapOvr>
  <p:transition>
    <p:diamon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18434">
                                            <p:txEl>
                                              <p:charRg st="38" end="76"/>
                                            </p:txEl>
                                          </p:spTgt>
                                        </p:tgtEl>
                                        <p:attrNameLst>
                                          <p:attrName>style.visibility</p:attrName>
                                        </p:attrNameLst>
                                      </p:cBhvr>
                                      <p:to>
                                        <p:strVal val="visible"/>
                                      </p:to>
                                    </p:set>
                                    <p:animEffect transition="in" filter="box(in)">
                                      <p:cBhvr>
                                        <p:cTn id="7" dur="2000"/>
                                        <p:tgtEl>
                                          <p:spTgt spid="18434">
                                            <p:txEl>
                                              <p:charRg st="38" end="76"/>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18434">
                                            <p:txEl>
                                              <p:charRg st="134" end="189"/>
                                            </p:txEl>
                                          </p:spTgt>
                                        </p:tgtEl>
                                        <p:attrNameLst>
                                          <p:attrName>style.visibility</p:attrName>
                                        </p:attrNameLst>
                                      </p:cBhvr>
                                      <p:to>
                                        <p:strVal val="visible"/>
                                      </p:to>
                                    </p:set>
                                    <p:anim calcmode="lin" valueType="num">
                                      <p:cBhvr additive="base">
                                        <p:cTn id="12" dur="500" fill="hold"/>
                                        <p:tgtEl>
                                          <p:spTgt spid="18434">
                                            <p:txEl>
                                              <p:charRg st="134" end="189"/>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18434">
                                            <p:txEl>
                                              <p:charRg st="134" end="18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529" name="标题 15361"/>
          <p:cNvSpPr>
            <a:spLocks noGrp="1"/>
          </p:cNvSpPr>
          <p:nvPr>
            <p:ph type="title"/>
          </p:nvPr>
        </p:nvSpPr>
        <p:spPr>
          <a:ln/>
        </p:spPr>
        <p:txBody>
          <a:bodyPr anchor="ctr"/>
          <a:p>
            <a:br>
              <a:rPr lang="en-US" altLang="zh-CN" sz="4000" dirty="0"/>
            </a:br>
            <a:endParaRPr lang="en-US" altLang="zh-CN" sz="4000" dirty="0"/>
          </a:p>
        </p:txBody>
      </p:sp>
      <p:sp>
        <p:nvSpPr>
          <p:cNvPr id="20482" name="文本占位符 15362"/>
          <p:cNvSpPr>
            <a:spLocks noGrp="1"/>
          </p:cNvSpPr>
          <p:nvPr>
            <p:ph idx="1"/>
          </p:nvPr>
        </p:nvSpPr>
        <p:spPr>
          <a:xfrm>
            <a:off x="0" y="0"/>
            <a:ext cx="9144000" cy="6858000"/>
          </a:xfrm>
          <a:ln/>
        </p:spPr>
        <p:txBody>
          <a:bodyPr anchor="t"/>
          <a:p>
            <a:pPr>
              <a:buNone/>
            </a:pPr>
            <a:r>
              <a:rPr lang="zh-CN" altLang="en-US" sz="4000" b="1">
                <a:sym typeface="宋体" panose="02010600030101010101" pitchFamily="2" charset="-122"/>
              </a:rPr>
              <a:t>【</a:t>
            </a:r>
            <a:r>
              <a:rPr lang="en-US" altLang="zh-CN" sz="4000" b="1">
                <a:sym typeface="宋体" panose="02010600030101010101" pitchFamily="2" charset="-122"/>
              </a:rPr>
              <a:t>6</a:t>
            </a:r>
            <a:r>
              <a:rPr lang="zh-CN" altLang="en-US" sz="4000" b="1">
                <a:sym typeface="宋体" panose="02010600030101010101" pitchFamily="2" charset="-122"/>
              </a:rPr>
              <a:t>】</a:t>
            </a:r>
            <a:r>
              <a:rPr lang="zh-CN" altLang="en-US" sz="4000" b="1" dirty="0"/>
              <a:t>我看了看他的手</a:t>
            </a:r>
            <a:r>
              <a:rPr lang="en-US" altLang="zh-CN" sz="4000" b="1" dirty="0"/>
              <a:t>……</a:t>
            </a:r>
            <a:r>
              <a:rPr lang="zh-CN" altLang="en-US" sz="4000" b="1" dirty="0"/>
              <a:t>我心里默念道：“这是我的叔叔，父亲的弟弟，我的亲叔叔。</a:t>
            </a:r>
            <a:r>
              <a:rPr lang="zh-CN" altLang="en-US" sz="4000" b="1"/>
              <a:t>”</a:t>
            </a:r>
            <a:endParaRPr lang="zh-CN" altLang="en-US" sz="4000" b="1"/>
          </a:p>
          <a:p>
            <a:pPr>
              <a:buNone/>
            </a:pPr>
            <a:r>
              <a:rPr lang="zh-CN" altLang="en-US" sz="4000" b="1"/>
              <a:t>      </a:t>
            </a:r>
            <a:r>
              <a:rPr lang="zh-CN" altLang="en-US" sz="4000" b="1">
                <a:solidFill>
                  <a:srgbClr val="FF0000"/>
                </a:solidFill>
              </a:rPr>
              <a:t>外貌描写。</a:t>
            </a:r>
            <a:r>
              <a:rPr lang="zh-CN" altLang="en-US" sz="4000" b="1"/>
              <a:t>暗示于勒叔叔穷困不堪、悲惨遭遇。</a:t>
            </a:r>
            <a:r>
              <a:rPr lang="zh-CN" altLang="en-US" sz="4000" b="1">
                <a:solidFill>
                  <a:srgbClr val="FF0000"/>
                </a:solidFill>
              </a:rPr>
              <a:t>心理描写。</a:t>
            </a:r>
            <a:r>
              <a:rPr lang="zh-CN" altLang="en-US" sz="4000" b="1"/>
              <a:t>饱含讽刺意味，表现了</a:t>
            </a:r>
            <a:r>
              <a:rPr lang="en-US" altLang="zh-CN" sz="4000" b="1"/>
              <a:t>“</a:t>
            </a:r>
            <a:r>
              <a:rPr lang="zh-CN" altLang="en-US" sz="4000" b="1"/>
              <a:t>我</a:t>
            </a:r>
            <a:r>
              <a:rPr lang="en-US" altLang="zh-CN" sz="4000" b="1"/>
              <a:t>”</a:t>
            </a:r>
            <a:r>
              <a:rPr lang="zh-CN" altLang="en-US" sz="4000" b="1"/>
              <a:t>对贫困的于勒叔叔的深切同情和对父母亲六亲不认的困惑、苦闷和不满，以及对世态炎凉的愤懑。</a:t>
            </a:r>
            <a:endParaRPr lang="zh-CN" altLang="en-US" sz="4000" b="1"/>
          </a:p>
        </p:txBody>
      </p:sp>
      <p:pic>
        <p:nvPicPr>
          <p:cNvPr id="22531" name="图片 63542" descr="t014a10199af74244ce"/>
          <p:cNvPicPr>
            <a:picLocks noChangeAspect="1"/>
          </p:cNvPicPr>
          <p:nvPr/>
        </p:nvPicPr>
        <p:blipFill>
          <a:blip r:embed="rId1"/>
          <a:stretch>
            <a:fillRect/>
          </a:stretch>
        </p:blipFill>
        <p:spPr>
          <a:xfrm>
            <a:off x="0" y="5345113"/>
            <a:ext cx="9144000" cy="1512887"/>
          </a:xfrm>
          <a:prstGeom prst="rect">
            <a:avLst/>
          </a:prstGeom>
          <a:noFill/>
          <a:ln w="9525">
            <a:noFill/>
          </a:ln>
        </p:spPr>
      </p:pic>
    </p:spTree>
  </p:cSld>
  <p:clrMapOvr>
    <a:masterClrMapping/>
  </p:clrMapOvr>
  <p:transition>
    <p:diamon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20482">
                                            <p:txEl>
                                              <p:charRg st="41" end="130"/>
                                            </p:txEl>
                                          </p:spTgt>
                                        </p:tgtEl>
                                        <p:attrNameLst>
                                          <p:attrName>style.visibility</p:attrName>
                                        </p:attrNameLst>
                                      </p:cBhvr>
                                      <p:to>
                                        <p:strVal val="visible"/>
                                      </p:to>
                                    </p:set>
                                    <p:animEffect transition="in" filter="box(in)">
                                      <p:cBhvr>
                                        <p:cTn id="7" dur="2000"/>
                                        <p:tgtEl>
                                          <p:spTgt spid="20482">
                                            <p:txEl>
                                              <p:charRg st="41" end="13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553" name="标题 19457"/>
          <p:cNvSpPr>
            <a:spLocks noGrp="1"/>
          </p:cNvSpPr>
          <p:nvPr>
            <p:ph type="title"/>
          </p:nvPr>
        </p:nvSpPr>
        <p:spPr>
          <a:ln/>
        </p:spPr>
        <p:txBody>
          <a:bodyPr anchor="ctr"/>
          <a:p>
            <a:br>
              <a:rPr lang="en-US" altLang="zh-CN" sz="4000" dirty="0"/>
            </a:br>
            <a:endParaRPr lang="en-US" altLang="zh-CN" sz="4000" dirty="0"/>
          </a:p>
        </p:txBody>
      </p:sp>
      <p:sp>
        <p:nvSpPr>
          <p:cNvPr id="21506" name="文本占位符 19458"/>
          <p:cNvSpPr>
            <a:spLocks noGrp="1"/>
          </p:cNvSpPr>
          <p:nvPr>
            <p:ph idx="1"/>
          </p:nvPr>
        </p:nvSpPr>
        <p:spPr>
          <a:xfrm>
            <a:off x="0" y="0"/>
            <a:ext cx="9144000" cy="6858000"/>
          </a:xfrm>
          <a:ln/>
        </p:spPr>
        <p:txBody>
          <a:bodyPr anchor="t"/>
          <a:p>
            <a:pPr>
              <a:buNone/>
            </a:pPr>
            <a:r>
              <a:rPr lang="zh-CN" altLang="en-US" sz="4000" b="1">
                <a:sym typeface="宋体" panose="02010600030101010101" pitchFamily="2" charset="-122"/>
              </a:rPr>
              <a:t>【</a:t>
            </a:r>
            <a:r>
              <a:rPr lang="en-US" altLang="zh-CN" sz="4000" b="1">
                <a:sym typeface="宋体" panose="02010600030101010101" pitchFamily="2" charset="-122"/>
              </a:rPr>
              <a:t>7</a:t>
            </a:r>
            <a:r>
              <a:rPr lang="zh-CN" altLang="en-US" sz="4000" b="1">
                <a:sym typeface="宋体" panose="02010600030101010101" pitchFamily="2" charset="-122"/>
              </a:rPr>
              <a:t>】</a:t>
            </a:r>
            <a:r>
              <a:rPr lang="zh-CN" altLang="en-US" sz="4000" b="1" dirty="0"/>
              <a:t>在我们的面前，天边远处仿佛有一片紫色的阴影从海里钻出来。那就是哲尔赛岛了。</a:t>
            </a:r>
            <a:endParaRPr lang="zh-CN" altLang="en-US" sz="4000" b="1" dirty="0"/>
          </a:p>
          <a:p>
            <a:pPr>
              <a:buNone/>
            </a:pPr>
            <a:r>
              <a:rPr lang="zh-CN" altLang="en-US" sz="4000" b="1" dirty="0"/>
              <a:t>         </a:t>
            </a:r>
            <a:r>
              <a:rPr lang="zh-CN" altLang="en-US" sz="4000" b="1" dirty="0">
                <a:solidFill>
                  <a:srgbClr val="FF0000"/>
                </a:solidFill>
              </a:rPr>
              <a:t>景物描写。烘托了人物失望沮丧的心情。与刚上船时的心情形成鲜明对照。</a:t>
            </a:r>
            <a:r>
              <a:rPr lang="en-US" altLang="zh-CN" sz="4000" b="1" dirty="0">
                <a:solidFill>
                  <a:srgbClr val="FF0000"/>
                </a:solidFill>
              </a:rPr>
              <a:t>“</a:t>
            </a:r>
            <a:r>
              <a:rPr lang="zh-CN" altLang="en-US" sz="4000" b="1" dirty="0">
                <a:solidFill>
                  <a:srgbClr val="FF0000"/>
                </a:solidFill>
              </a:rPr>
              <a:t>紫色的阴影</a:t>
            </a:r>
            <a:r>
              <a:rPr lang="en-US" altLang="zh-CN" sz="4000" b="1" dirty="0">
                <a:solidFill>
                  <a:srgbClr val="FF0000"/>
                </a:solidFill>
              </a:rPr>
              <a:t>”</a:t>
            </a:r>
            <a:r>
              <a:rPr lang="zh-CN" altLang="en-US" sz="4000" b="1" dirty="0">
                <a:solidFill>
                  <a:srgbClr val="FF0000"/>
                </a:solidFill>
              </a:rPr>
              <a:t>语意双关，既实指哲尔赛岛，也象征蒙在菲利普夫妇心头的阴影。</a:t>
            </a:r>
            <a:endParaRPr lang="zh-CN" altLang="en-US" sz="4000" b="1" dirty="0">
              <a:solidFill>
                <a:srgbClr val="FF0000"/>
              </a:solidFill>
            </a:endParaRPr>
          </a:p>
        </p:txBody>
      </p:sp>
      <p:pic>
        <p:nvPicPr>
          <p:cNvPr id="23555" name="图片 63542" descr="t014a10199af74244ce"/>
          <p:cNvPicPr>
            <a:picLocks noChangeAspect="1"/>
          </p:cNvPicPr>
          <p:nvPr/>
        </p:nvPicPr>
        <p:blipFill>
          <a:blip r:embed="rId1"/>
          <a:stretch>
            <a:fillRect/>
          </a:stretch>
        </p:blipFill>
        <p:spPr>
          <a:xfrm>
            <a:off x="0" y="5126038"/>
            <a:ext cx="9223375" cy="1731962"/>
          </a:xfrm>
          <a:prstGeom prst="rect">
            <a:avLst/>
          </a:prstGeom>
          <a:noFill/>
          <a:ln w="9525">
            <a:noFill/>
          </a:ln>
        </p:spPr>
      </p:pic>
    </p:spTree>
  </p:cSld>
  <p:clrMapOvr>
    <a:masterClrMapping/>
  </p:clrMapOvr>
  <p:transition>
    <p:diamon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1506">
                                            <p:txEl>
                                              <p:charRg st="41" end="120"/>
                                            </p:txEl>
                                          </p:spTgt>
                                        </p:tgtEl>
                                        <p:attrNameLst>
                                          <p:attrName>style.visibility</p:attrName>
                                        </p:attrNameLst>
                                      </p:cBhvr>
                                      <p:to>
                                        <p:strVal val="visible"/>
                                      </p:to>
                                    </p:set>
                                    <p:anim calcmode="lin" valueType="num">
                                      <p:cBhvr additive="base">
                                        <p:cTn id="7" dur="500" fill="hold"/>
                                        <p:tgtEl>
                                          <p:spTgt spid="21506">
                                            <p:txEl>
                                              <p:charRg st="41" end="12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1506">
                                            <p:txEl>
                                              <p:charRg st="41" end="12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4577" name="文本框 1"/>
          <p:cNvSpPr txBox="1"/>
          <p:nvPr/>
        </p:nvSpPr>
        <p:spPr>
          <a:xfrm>
            <a:off x="3024188" y="-49212"/>
            <a:ext cx="4849812" cy="701675"/>
          </a:xfrm>
          <a:prstGeom prst="rect">
            <a:avLst/>
          </a:prstGeom>
          <a:noFill/>
          <a:ln w="9525">
            <a:noFill/>
          </a:ln>
        </p:spPr>
        <p:txBody>
          <a:bodyPr wrap="square" anchor="t">
            <a:spAutoFit/>
          </a:bodyPr>
          <a:p>
            <a:pPr lvl="0" indent="0"/>
            <a:r>
              <a:rPr lang="zh-CN" altLang="en-US" sz="4000" b="1">
                <a:solidFill>
                  <a:srgbClr val="FF0000"/>
                </a:solidFill>
                <a:latin typeface="Arial" panose="020B0604020202020204" pitchFamily="34" charset="0"/>
                <a:ea typeface="宋体" panose="02010600030101010101" pitchFamily="2" charset="-122"/>
              </a:rPr>
              <a:t>巩固练习</a:t>
            </a:r>
            <a:endParaRPr lang="zh-CN" altLang="en-US" sz="4000" b="1">
              <a:solidFill>
                <a:srgbClr val="FF0000"/>
              </a:solidFill>
              <a:latin typeface="Arial" panose="020B0604020202020204" pitchFamily="34" charset="0"/>
              <a:ea typeface="宋体" panose="02010600030101010101" pitchFamily="2" charset="-122"/>
            </a:endParaRPr>
          </a:p>
        </p:txBody>
      </p:sp>
      <p:sp>
        <p:nvSpPr>
          <p:cNvPr id="24578" name="文本框 2"/>
          <p:cNvSpPr txBox="1"/>
          <p:nvPr/>
        </p:nvSpPr>
        <p:spPr>
          <a:xfrm>
            <a:off x="6350" y="768350"/>
            <a:ext cx="9137650" cy="4359275"/>
          </a:xfrm>
          <a:prstGeom prst="rect">
            <a:avLst/>
          </a:prstGeom>
          <a:noFill/>
          <a:ln w="9525">
            <a:noFill/>
          </a:ln>
        </p:spPr>
        <p:txBody>
          <a:bodyPr wrap="square" anchor="t">
            <a:spAutoFit/>
          </a:bodyPr>
          <a:p>
            <a:pPr lvl="0" indent="0"/>
            <a:r>
              <a:rPr lang="en-US" altLang="zh-CN" sz="4000" b="1">
                <a:latin typeface="Arial" panose="020B0604020202020204" pitchFamily="34" charset="0"/>
                <a:ea typeface="宋体" panose="02010600030101010101" pitchFamily="2" charset="-122"/>
              </a:rPr>
              <a:t>       </a:t>
            </a:r>
            <a:r>
              <a:rPr lang="zh-CN" altLang="en-US" sz="4000" b="1">
                <a:latin typeface="Arial" panose="020B0604020202020204" pitchFamily="34" charset="0"/>
                <a:ea typeface="宋体" panose="02010600030101010101" pitchFamily="2" charset="-122"/>
              </a:rPr>
              <a:t>1、小说围绕菲利普夫妇对于勒态度的变化，讲述了一个曲折的故事。根据下面的提示，从不同角度梳理。</a:t>
            </a:r>
            <a:endParaRPr lang="zh-CN" altLang="en-US" sz="4000" b="1">
              <a:latin typeface="Arial" panose="020B0604020202020204" pitchFamily="34" charset="0"/>
              <a:ea typeface="宋体" panose="02010600030101010101" pitchFamily="2" charset="-122"/>
            </a:endParaRPr>
          </a:p>
          <a:p>
            <a:pPr lvl="0" indent="0"/>
            <a:r>
              <a:rPr lang="zh-CN" altLang="en-US" sz="4000" b="1">
                <a:latin typeface="Arial" panose="020B0604020202020204" pitchFamily="34" charset="0"/>
                <a:ea typeface="宋体" panose="02010600030101010101" pitchFamily="2" charset="-122"/>
              </a:rPr>
              <a:t>      </a:t>
            </a:r>
            <a:r>
              <a:rPr lang="zh-CN" altLang="en-US" sz="4000" b="1">
                <a:solidFill>
                  <a:srgbClr val="FF0000"/>
                </a:solidFill>
                <a:latin typeface="Arial" panose="020B0604020202020204" pitchFamily="34" charset="0"/>
                <a:ea typeface="宋体" panose="02010600030101010101" pitchFamily="2" charset="-122"/>
              </a:rPr>
              <a:t> 开端→发展→高潮→结局（情节）</a:t>
            </a:r>
            <a:endParaRPr lang="zh-CN" altLang="en-US" sz="4000" b="1">
              <a:solidFill>
                <a:srgbClr val="FF0000"/>
              </a:solidFill>
              <a:latin typeface="Arial" panose="020B0604020202020204" pitchFamily="34" charset="0"/>
              <a:ea typeface="宋体" panose="02010600030101010101" pitchFamily="2" charset="-122"/>
            </a:endParaRPr>
          </a:p>
          <a:p>
            <a:pPr lvl="0" indent="0"/>
            <a:r>
              <a:rPr lang="zh-CN" altLang="en-US" sz="4000" b="1">
                <a:latin typeface="Arial" panose="020B0604020202020204" pitchFamily="34" charset="0"/>
                <a:ea typeface="宋体" panose="02010600030101010101" pitchFamily="2" charset="-122"/>
              </a:rPr>
              <a:t>       原因→结果（逻辑）</a:t>
            </a:r>
            <a:endParaRPr lang="zh-CN" altLang="en-US" sz="4000" b="1">
              <a:latin typeface="Arial" panose="020B0604020202020204" pitchFamily="34" charset="0"/>
              <a:ea typeface="宋体" panose="02010600030101010101" pitchFamily="2" charset="-122"/>
            </a:endParaRPr>
          </a:p>
          <a:p>
            <a:pPr lvl="0" indent="0"/>
            <a:r>
              <a:rPr lang="zh-CN" altLang="en-US" sz="4000" b="1">
                <a:latin typeface="Arial" panose="020B0604020202020204" pitchFamily="34" charset="0"/>
                <a:ea typeface="宋体" panose="02010600030101010101" pitchFamily="2" charset="-122"/>
              </a:rPr>
              <a:t>       期待→破灭（心理）</a:t>
            </a:r>
            <a:endParaRPr lang="zh-CN" altLang="en-US" sz="4000" b="1">
              <a:latin typeface="Arial" panose="020B0604020202020204" pitchFamily="34" charset="0"/>
              <a:ea typeface="宋体" panose="02010600030101010101" pitchFamily="2" charset="-122"/>
            </a:endParaRPr>
          </a:p>
          <a:p>
            <a:pPr lvl="0" indent="0"/>
            <a:r>
              <a:rPr lang="zh-CN" altLang="en-US" sz="4000" b="1">
                <a:latin typeface="Arial" panose="020B0604020202020204" pitchFamily="34" charset="0"/>
                <a:ea typeface="宋体" panose="02010600030101010101" pitchFamily="2" charset="-122"/>
              </a:rPr>
              <a:t>       悬念→结局（技巧）</a:t>
            </a:r>
            <a:endParaRPr lang="zh-CN" altLang="en-US" sz="4000" b="1">
              <a:latin typeface="Arial" panose="020B0604020202020204" pitchFamily="34" charset="0"/>
              <a:ea typeface="宋体" panose="02010600030101010101" pitchFamily="2" charset="-122"/>
            </a:endParaRPr>
          </a:p>
        </p:txBody>
      </p:sp>
      <p:pic>
        <p:nvPicPr>
          <p:cNvPr id="24579" name="图片 63540" descr="t0109578eacee6929f2"/>
          <p:cNvPicPr>
            <a:picLocks noChangeAspect="1"/>
          </p:cNvPicPr>
          <p:nvPr/>
        </p:nvPicPr>
        <p:blipFill>
          <a:blip r:embed="rId1"/>
          <a:stretch>
            <a:fillRect/>
          </a:stretch>
        </p:blipFill>
        <p:spPr>
          <a:xfrm>
            <a:off x="6350" y="5299075"/>
            <a:ext cx="9248775" cy="1557338"/>
          </a:xfrm>
          <a:prstGeom prst="rect">
            <a:avLst/>
          </a:prstGeom>
          <a:noFill/>
          <a:ln w="9525">
            <a:noFill/>
          </a:ln>
        </p:spPr>
      </p:pic>
    </p:spTree>
  </p:cSld>
  <p:clrMapOvr>
    <a:masterClrMapping/>
  </p:clrMapOvr>
  <p:transition>
    <p:diamond/>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5601" name="文本框 1"/>
          <p:cNvSpPr txBox="1"/>
          <p:nvPr/>
        </p:nvSpPr>
        <p:spPr>
          <a:xfrm>
            <a:off x="-90487" y="-96837"/>
            <a:ext cx="9234487" cy="6675437"/>
          </a:xfrm>
          <a:prstGeom prst="rect">
            <a:avLst/>
          </a:prstGeom>
          <a:noFill/>
          <a:ln w="9525">
            <a:noFill/>
          </a:ln>
        </p:spPr>
        <p:txBody>
          <a:bodyPr wrap="square" anchor="t">
            <a:spAutoFit/>
          </a:bodyPr>
          <a:p>
            <a:pPr lvl="0" indent="0"/>
            <a:r>
              <a:rPr lang="en-US" altLang="zh-CN" sz="3600" b="1">
                <a:latin typeface="Arial" panose="020B0604020202020204" pitchFamily="34" charset="0"/>
                <a:ea typeface="宋体" panose="02010600030101010101" pitchFamily="2" charset="-122"/>
              </a:rPr>
              <a:t>  </a:t>
            </a:r>
            <a:r>
              <a:rPr lang="zh-CN" altLang="en-US" sz="3600" b="1">
                <a:latin typeface="Arial" panose="020B0604020202020204" pitchFamily="34" charset="0"/>
                <a:ea typeface="宋体" panose="02010600030101010101" pitchFamily="2" charset="-122"/>
              </a:rPr>
              <a:t>【1】</a:t>
            </a:r>
            <a:r>
              <a:rPr lang="zh-CN" altLang="en-US" sz="3600" b="1">
                <a:solidFill>
                  <a:srgbClr val="FF0000"/>
                </a:solidFill>
                <a:latin typeface="Arial" panose="020B0604020202020204" pitchFamily="34" charset="0"/>
                <a:ea typeface="宋体" panose="02010600030101010101" pitchFamily="2" charset="-122"/>
              </a:rPr>
              <a:t>开端：</a:t>
            </a:r>
            <a:r>
              <a:rPr lang="zh-CN" altLang="en-US" sz="3600" b="1">
                <a:latin typeface="Arial" panose="020B0604020202020204" pitchFamily="34" charset="0"/>
                <a:ea typeface="宋体" panose="02010600030101010101" pitchFamily="2" charset="-122"/>
              </a:rPr>
              <a:t>菲利普一家因于勒的挥霍更加贫困。</a:t>
            </a:r>
            <a:endParaRPr lang="zh-CN" altLang="en-US" sz="3600" b="1">
              <a:latin typeface="Arial" panose="020B0604020202020204" pitchFamily="34" charset="0"/>
              <a:ea typeface="宋体" panose="02010600030101010101" pitchFamily="2" charset="-122"/>
            </a:endParaRPr>
          </a:p>
          <a:p>
            <a:pPr lvl="0" indent="0"/>
            <a:r>
              <a:rPr lang="zh-CN" altLang="en-US" sz="3600" b="1">
                <a:latin typeface="Arial" panose="020B0604020202020204" pitchFamily="34" charset="0"/>
                <a:ea typeface="宋体" panose="02010600030101010101" pitchFamily="2" charset="-122"/>
              </a:rPr>
              <a:t>    </a:t>
            </a:r>
            <a:r>
              <a:rPr lang="zh-CN" altLang="en-US" sz="3600" b="1">
                <a:solidFill>
                  <a:srgbClr val="FF0000"/>
                </a:solidFill>
                <a:latin typeface="Arial" panose="020B0604020202020204" pitchFamily="34" charset="0"/>
                <a:ea typeface="宋体" panose="02010600030101010101" pitchFamily="2" charset="-122"/>
              </a:rPr>
              <a:t>发展：</a:t>
            </a:r>
            <a:r>
              <a:rPr lang="zh-CN" altLang="en-US" sz="3600" b="1">
                <a:latin typeface="Arial" panose="020B0604020202020204" pitchFamily="34" charset="0"/>
                <a:ea typeface="宋体" panose="02010600030101010101" pitchFamily="2" charset="-122"/>
              </a:rPr>
              <a:t>菲利普一家等待在美洲发财的于勒归来解困。</a:t>
            </a:r>
            <a:endParaRPr lang="zh-CN" altLang="en-US" sz="3600" b="1">
              <a:latin typeface="Arial" panose="020B0604020202020204" pitchFamily="34" charset="0"/>
              <a:ea typeface="宋体" panose="02010600030101010101" pitchFamily="2" charset="-122"/>
            </a:endParaRPr>
          </a:p>
          <a:p>
            <a:pPr lvl="0" indent="0"/>
            <a:r>
              <a:rPr lang="zh-CN" altLang="en-US" sz="3600" b="1">
                <a:latin typeface="Arial" panose="020B0604020202020204" pitchFamily="34" charset="0"/>
                <a:ea typeface="宋体" panose="02010600030101010101" pitchFamily="2" charset="-122"/>
              </a:rPr>
              <a:t>    </a:t>
            </a:r>
            <a:r>
              <a:rPr lang="zh-CN" altLang="en-US" sz="3600" b="1">
                <a:solidFill>
                  <a:srgbClr val="FF0000"/>
                </a:solidFill>
                <a:latin typeface="Arial" panose="020B0604020202020204" pitchFamily="34" charset="0"/>
                <a:ea typeface="宋体" panose="02010600030101010101" pitchFamily="2" charset="-122"/>
              </a:rPr>
              <a:t>高潮：</a:t>
            </a:r>
            <a:r>
              <a:rPr lang="zh-CN" altLang="en-US" sz="3600" b="1">
                <a:latin typeface="Arial" panose="020B0604020202020204" pitchFamily="34" charset="0"/>
                <a:ea typeface="宋体" panose="02010600030101010101" pitchFamily="2" charset="-122"/>
              </a:rPr>
              <a:t>他们在船上发现于勒破产成了穷光蛋。</a:t>
            </a:r>
            <a:endParaRPr lang="zh-CN" altLang="en-US" sz="3600" b="1">
              <a:latin typeface="Arial" panose="020B0604020202020204" pitchFamily="34" charset="0"/>
              <a:ea typeface="宋体" panose="02010600030101010101" pitchFamily="2" charset="-122"/>
            </a:endParaRPr>
          </a:p>
          <a:p>
            <a:pPr lvl="0" indent="0"/>
            <a:r>
              <a:rPr lang="zh-CN" altLang="en-US" sz="3600" b="1">
                <a:latin typeface="Arial" panose="020B0604020202020204" pitchFamily="34" charset="0"/>
                <a:ea typeface="宋体" panose="02010600030101010101" pitchFamily="2" charset="-122"/>
              </a:rPr>
              <a:t>    </a:t>
            </a:r>
            <a:r>
              <a:rPr lang="zh-CN" altLang="en-US" sz="3600" b="1">
                <a:solidFill>
                  <a:srgbClr val="FF0000"/>
                </a:solidFill>
                <a:latin typeface="Arial" panose="020B0604020202020204" pitchFamily="34" charset="0"/>
                <a:ea typeface="宋体" panose="02010600030101010101" pitchFamily="2" charset="-122"/>
              </a:rPr>
              <a:t>结局：</a:t>
            </a:r>
            <a:r>
              <a:rPr lang="zh-CN" altLang="en-US" sz="3600" b="1">
                <a:latin typeface="Arial" panose="020B0604020202020204" pitchFamily="34" charset="0"/>
                <a:ea typeface="宋体" panose="02010600030101010101" pitchFamily="2" charset="-122"/>
              </a:rPr>
              <a:t>菲利普夫妇弃他而去。 （情节）</a:t>
            </a:r>
            <a:endParaRPr lang="zh-CN" altLang="en-US" sz="3600" b="1">
              <a:latin typeface="Arial" panose="020B0604020202020204" pitchFamily="34" charset="0"/>
              <a:ea typeface="宋体" panose="02010600030101010101" pitchFamily="2" charset="-122"/>
            </a:endParaRPr>
          </a:p>
          <a:p>
            <a:pPr lvl="0" indent="0"/>
            <a:r>
              <a:rPr lang="zh-CN" altLang="en-US" sz="3600" b="1">
                <a:latin typeface="Arial" panose="020B0604020202020204" pitchFamily="34" charset="0"/>
                <a:ea typeface="宋体" panose="02010600030101010101" pitchFamily="2" charset="-122"/>
              </a:rPr>
              <a:t>    【2】</a:t>
            </a:r>
            <a:r>
              <a:rPr lang="zh-CN" altLang="en-US" sz="3600" b="1">
                <a:solidFill>
                  <a:srgbClr val="FF0000"/>
                </a:solidFill>
                <a:latin typeface="Arial" panose="020B0604020202020204" pitchFamily="34" charset="0"/>
                <a:ea typeface="宋体" panose="02010600030101010101" pitchFamily="2" charset="-122"/>
              </a:rPr>
              <a:t>原因：</a:t>
            </a:r>
            <a:r>
              <a:rPr lang="zh-CN" altLang="en-US" sz="3600" b="1">
                <a:latin typeface="Arial" panose="020B0604020202020204" pitchFamily="34" charset="0"/>
                <a:ea typeface="宋体" panose="02010600030101010101" pitchFamily="2" charset="-122"/>
              </a:rPr>
              <a:t>于勒挥霍家产，被送到美洲。菲利普一家因于勒的挥霍更加贫困。菲利普一家等待在美洲发财的于勒归来解困。</a:t>
            </a:r>
            <a:endParaRPr lang="zh-CN" altLang="en-US" sz="3600" b="1">
              <a:latin typeface="Arial" panose="020B0604020202020204" pitchFamily="34" charset="0"/>
              <a:ea typeface="宋体" panose="02010600030101010101" pitchFamily="2" charset="-122"/>
            </a:endParaRPr>
          </a:p>
          <a:p>
            <a:pPr lvl="0" indent="0"/>
            <a:r>
              <a:rPr lang="zh-CN" altLang="en-US" sz="3600" b="1">
                <a:latin typeface="Arial" panose="020B0604020202020204" pitchFamily="34" charset="0"/>
                <a:ea typeface="宋体" panose="02010600030101010101" pitchFamily="2" charset="-122"/>
              </a:rPr>
              <a:t>    </a:t>
            </a:r>
            <a:r>
              <a:rPr lang="zh-CN" altLang="en-US" sz="3600" b="1">
                <a:solidFill>
                  <a:srgbClr val="FF0000"/>
                </a:solidFill>
                <a:latin typeface="Arial" panose="020B0604020202020204" pitchFamily="34" charset="0"/>
                <a:ea typeface="宋体" panose="02010600030101010101" pitchFamily="2" charset="-122"/>
              </a:rPr>
              <a:t> 结果：</a:t>
            </a:r>
            <a:r>
              <a:rPr lang="zh-CN" altLang="en-US" sz="3600" b="1">
                <a:latin typeface="Arial" panose="020B0604020202020204" pitchFamily="34" charset="0"/>
                <a:ea typeface="宋体" panose="02010600030101010101" pitchFamily="2" charset="-122"/>
              </a:rPr>
              <a:t>于勒破产成了穷光蛋，菲利普夫妇弃他而去（逻辑）</a:t>
            </a:r>
            <a:endParaRPr lang="zh-CN" altLang="en-US" sz="3600" b="1">
              <a:latin typeface="Arial" panose="020B0604020202020204" pitchFamily="34" charset="0"/>
              <a:ea typeface="宋体" panose="02010600030101010101" pitchFamily="2" charset="-122"/>
            </a:endParaRPr>
          </a:p>
        </p:txBody>
      </p:sp>
      <p:pic>
        <p:nvPicPr>
          <p:cNvPr id="25602" name="图片 63504" descr="t01c146811b75d59ab5"/>
          <p:cNvPicPr>
            <a:picLocks noChangeAspect="1"/>
          </p:cNvPicPr>
          <p:nvPr/>
        </p:nvPicPr>
        <p:blipFill>
          <a:blip r:embed="rId1"/>
          <a:stretch>
            <a:fillRect/>
          </a:stretch>
        </p:blipFill>
        <p:spPr>
          <a:xfrm>
            <a:off x="4257675" y="6022975"/>
            <a:ext cx="4886325" cy="869950"/>
          </a:xfrm>
          <a:prstGeom prst="rect">
            <a:avLst/>
          </a:prstGeom>
          <a:noFill/>
          <a:ln w="9525">
            <a:noFill/>
          </a:ln>
        </p:spPr>
      </p:pic>
    </p:spTree>
  </p:cSld>
  <p:clrMapOvr>
    <a:masterClrMapping/>
  </p:clrMapOvr>
  <p:transition>
    <p:diamond/>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625" name="文本框 1"/>
          <p:cNvSpPr txBox="1"/>
          <p:nvPr/>
        </p:nvSpPr>
        <p:spPr>
          <a:xfrm>
            <a:off x="-30162" y="0"/>
            <a:ext cx="9210675" cy="4357688"/>
          </a:xfrm>
          <a:prstGeom prst="rect">
            <a:avLst/>
          </a:prstGeom>
          <a:noFill/>
          <a:ln w="9525">
            <a:noFill/>
          </a:ln>
        </p:spPr>
        <p:txBody>
          <a:bodyPr wrap="square" anchor="t">
            <a:spAutoFit/>
          </a:bodyPr>
          <a:p>
            <a:pPr lvl="0" indent="0"/>
            <a:r>
              <a:rPr lang="en-US" altLang="zh-CN" sz="4000" b="1">
                <a:latin typeface="Arial" panose="020B0604020202020204" pitchFamily="34" charset="0"/>
                <a:ea typeface="宋体" panose="02010600030101010101" pitchFamily="2" charset="-122"/>
              </a:rPr>
              <a:t>      </a:t>
            </a:r>
            <a:r>
              <a:rPr lang="zh-CN" altLang="en-US" sz="4000" b="1">
                <a:latin typeface="Arial" panose="020B0604020202020204" pitchFamily="34" charset="0"/>
                <a:ea typeface="宋体" panose="02010600030101010101" pitchFamily="2" charset="-122"/>
              </a:rPr>
              <a:t>【3】</a:t>
            </a:r>
            <a:r>
              <a:rPr lang="zh-CN" altLang="en-US" sz="4000" b="1">
                <a:solidFill>
                  <a:srgbClr val="FF0000"/>
                </a:solidFill>
                <a:latin typeface="Arial" panose="020B0604020202020204" pitchFamily="34" charset="0"/>
                <a:ea typeface="宋体" panose="02010600030101010101" pitchFamily="2" charset="-122"/>
              </a:rPr>
              <a:t>期待：</a:t>
            </a:r>
            <a:r>
              <a:rPr lang="zh-CN" altLang="en-US" sz="4000" b="1">
                <a:latin typeface="Arial" panose="020B0604020202020204" pitchFamily="34" charset="0"/>
                <a:ea typeface="宋体" panose="02010600030101010101" pitchFamily="2" charset="-122"/>
              </a:rPr>
              <a:t>于勒发财，菲利普一家盼望于勒归来解困。</a:t>
            </a:r>
            <a:r>
              <a:rPr lang="zh-CN" altLang="en-US" sz="4000" b="1">
                <a:solidFill>
                  <a:srgbClr val="FF0000"/>
                </a:solidFill>
                <a:latin typeface="Arial" panose="020B0604020202020204" pitchFamily="34" charset="0"/>
                <a:ea typeface="宋体" panose="02010600030101010101" pitchFamily="2" charset="-122"/>
              </a:rPr>
              <a:t>破灭：</a:t>
            </a:r>
            <a:r>
              <a:rPr lang="zh-CN" altLang="en-US" sz="4000" b="1">
                <a:latin typeface="Arial" panose="020B0604020202020204" pitchFamily="34" charset="0"/>
                <a:ea typeface="宋体" panose="02010600030101010101" pitchFamily="2" charset="-122"/>
              </a:rPr>
              <a:t>于勒破产成了穷光蛋，希望破灭。</a:t>
            </a:r>
            <a:r>
              <a:rPr lang="zh-CN" altLang="en-US" sz="4000" b="1">
                <a:solidFill>
                  <a:srgbClr val="FF0000"/>
                </a:solidFill>
                <a:latin typeface="Arial" panose="020B0604020202020204" pitchFamily="34" charset="0"/>
                <a:ea typeface="宋体" panose="02010600030101010101" pitchFamily="2" charset="-122"/>
              </a:rPr>
              <a:t>（心理）</a:t>
            </a:r>
            <a:endParaRPr lang="zh-CN" altLang="en-US" sz="4000" b="1">
              <a:solidFill>
                <a:srgbClr val="FF0000"/>
              </a:solidFill>
              <a:latin typeface="Arial" panose="020B0604020202020204" pitchFamily="34" charset="0"/>
              <a:ea typeface="宋体" panose="02010600030101010101" pitchFamily="2" charset="-122"/>
            </a:endParaRPr>
          </a:p>
          <a:p>
            <a:pPr lvl="0" indent="0"/>
            <a:r>
              <a:rPr lang="zh-CN" altLang="en-US" sz="4000" b="1">
                <a:latin typeface="Arial" panose="020B0604020202020204" pitchFamily="34" charset="0"/>
                <a:ea typeface="宋体" panose="02010600030101010101" pitchFamily="2" charset="-122"/>
              </a:rPr>
              <a:t>    【4】</a:t>
            </a:r>
            <a:r>
              <a:rPr lang="zh-CN" altLang="en-US" sz="4000" b="1">
                <a:solidFill>
                  <a:srgbClr val="FF0000"/>
                </a:solidFill>
                <a:latin typeface="Arial" panose="020B0604020202020204" pitchFamily="34" charset="0"/>
                <a:ea typeface="宋体" panose="02010600030101010101" pitchFamily="2" charset="-122"/>
              </a:rPr>
              <a:t>悬念：</a:t>
            </a:r>
            <a:r>
              <a:rPr lang="zh-CN" altLang="en-US" sz="4000" b="1">
                <a:latin typeface="Arial" panose="020B0604020202020204" pitchFamily="34" charset="0"/>
                <a:ea typeface="宋体" panose="02010600030101010101" pitchFamily="2" charset="-122"/>
              </a:rPr>
              <a:t>菲利普一家等待于勒归来，为什么？于勒在美洲发财了。</a:t>
            </a:r>
            <a:r>
              <a:rPr lang="zh-CN" altLang="en-US" sz="4000" b="1">
                <a:solidFill>
                  <a:srgbClr val="FF0000"/>
                </a:solidFill>
                <a:latin typeface="Arial" panose="020B0604020202020204" pitchFamily="34" charset="0"/>
                <a:ea typeface="宋体" panose="02010600030101010101" pitchFamily="2" charset="-122"/>
              </a:rPr>
              <a:t>结局：</a:t>
            </a:r>
            <a:r>
              <a:rPr lang="zh-CN" altLang="en-US" sz="4000" b="1">
                <a:latin typeface="Arial" panose="020B0604020202020204" pitchFamily="34" charset="0"/>
                <a:ea typeface="宋体" panose="02010600030101010101" pitchFamily="2" charset="-122"/>
              </a:rPr>
              <a:t>不料于勒成了穷光蛋，菲利普夫妇失望怨恨而归。          </a:t>
            </a:r>
            <a:r>
              <a:rPr lang="zh-CN" altLang="en-US" sz="4000" b="1">
                <a:solidFill>
                  <a:srgbClr val="FF0000"/>
                </a:solidFill>
                <a:latin typeface="Arial" panose="020B0604020202020204" pitchFamily="34" charset="0"/>
                <a:ea typeface="宋体" panose="02010600030101010101" pitchFamily="2" charset="-122"/>
              </a:rPr>
              <a:t>（技巧）</a:t>
            </a:r>
            <a:endParaRPr lang="zh-CN" altLang="en-US" sz="4000" b="1">
              <a:solidFill>
                <a:srgbClr val="FF0000"/>
              </a:solidFill>
              <a:latin typeface="Arial" panose="020B0604020202020204" pitchFamily="34" charset="0"/>
              <a:ea typeface="宋体" panose="02010600030101010101" pitchFamily="2" charset="-122"/>
            </a:endParaRPr>
          </a:p>
        </p:txBody>
      </p:sp>
      <p:pic>
        <p:nvPicPr>
          <p:cNvPr id="26626" name="图片 63510" descr="t01370b5ed812257a70"/>
          <p:cNvPicPr>
            <a:picLocks noChangeAspect="1"/>
          </p:cNvPicPr>
          <p:nvPr/>
        </p:nvPicPr>
        <p:blipFill>
          <a:blip r:embed="rId1"/>
          <a:stretch>
            <a:fillRect/>
          </a:stretch>
        </p:blipFill>
        <p:spPr>
          <a:xfrm>
            <a:off x="-30162" y="4629150"/>
            <a:ext cx="9212262" cy="2185988"/>
          </a:xfrm>
          <a:prstGeom prst="rect">
            <a:avLst/>
          </a:prstGeom>
          <a:noFill/>
          <a:ln w="9525">
            <a:noFill/>
          </a:ln>
        </p:spPr>
      </p:pic>
    </p:spTree>
  </p:cSld>
  <p:clrMapOvr>
    <a:masterClrMapping/>
  </p:clrMapOvr>
  <p:transition>
    <p:diamond/>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49" name="文本框 1"/>
          <p:cNvSpPr txBox="1"/>
          <p:nvPr/>
        </p:nvSpPr>
        <p:spPr>
          <a:xfrm>
            <a:off x="-19050" y="-98425"/>
            <a:ext cx="9128125" cy="6430963"/>
          </a:xfrm>
          <a:prstGeom prst="rect">
            <a:avLst/>
          </a:prstGeom>
          <a:noFill/>
          <a:ln w="9525">
            <a:noFill/>
          </a:ln>
        </p:spPr>
        <p:txBody>
          <a:bodyPr wrap="square" anchor="t">
            <a:spAutoFit/>
          </a:bodyPr>
          <a:p>
            <a:pPr lvl="0" indent="0"/>
            <a:r>
              <a:rPr lang="zh-CN" altLang="en-US" sz="3600" b="1">
                <a:latin typeface="Arial" panose="020B0604020202020204" pitchFamily="34" charset="0"/>
                <a:ea typeface="宋体" panose="02010600030101010101" pitchFamily="2" charset="-122"/>
              </a:rPr>
              <a:t>2、于勒是个什么样的人？试依据小说内容和你的理解，与同学讨论。</a:t>
            </a:r>
            <a:endParaRPr lang="zh-CN" altLang="en-US" sz="3600" b="1">
              <a:latin typeface="Arial" panose="020B0604020202020204" pitchFamily="34" charset="0"/>
              <a:ea typeface="宋体" panose="02010600030101010101" pitchFamily="2" charset="-122"/>
            </a:endParaRPr>
          </a:p>
          <a:p>
            <a:pPr lvl="0" indent="0"/>
            <a:r>
              <a:rPr lang="zh-CN" altLang="en-US" sz="4000" b="1">
                <a:latin typeface="Arial" panose="020B0604020202020204" pitchFamily="34" charset="0"/>
                <a:ea typeface="宋体" panose="02010600030101010101" pitchFamily="2" charset="-122"/>
              </a:rPr>
              <a:t>  </a:t>
            </a:r>
            <a:r>
              <a:rPr lang="zh-CN" altLang="en-US" sz="3600" b="1">
                <a:solidFill>
                  <a:srgbClr val="FF0000"/>
                </a:solidFill>
                <a:latin typeface="Arial" panose="020B0604020202020204" pitchFamily="34" charset="0"/>
                <a:ea typeface="宋体" panose="02010600030101010101" pitchFamily="2" charset="-122"/>
              </a:rPr>
              <a:t>【1】 于勒早期是一个行为不端、乱糟蹋钱的家伙；中年发迹后的于勒变得正直、有良心；可老年后的于勒又变成一个穷人，但他自食其力，不拖累别人。总之，于勒既是一个失败者，又是一个受害者。</a:t>
            </a:r>
            <a:endParaRPr lang="zh-CN" altLang="en-US" sz="3600" b="1">
              <a:solidFill>
                <a:srgbClr val="FF0000"/>
              </a:solidFill>
              <a:latin typeface="Arial" panose="020B0604020202020204" pitchFamily="34" charset="0"/>
              <a:ea typeface="宋体" panose="02010600030101010101" pitchFamily="2" charset="-122"/>
            </a:endParaRPr>
          </a:p>
          <a:p>
            <a:pPr lvl="0" indent="0"/>
            <a:r>
              <a:rPr lang="zh-CN" altLang="en-US" sz="4000" b="1">
                <a:latin typeface="Arial" panose="020B0604020202020204" pitchFamily="34" charset="0"/>
                <a:ea typeface="宋体" panose="02010600030101010101" pitchFamily="2" charset="-122"/>
              </a:rPr>
              <a:t> 【2】于勒身世沉浮，之前努力赚钱，想偿还哥哥，说明他有良知，与菲利普夫妇的自私冷酷形成对比；落魄不愿回家，说明他有骨气。</a:t>
            </a:r>
            <a:endParaRPr lang="zh-CN" altLang="en-US" sz="4000" b="1">
              <a:latin typeface="Arial" panose="020B0604020202020204" pitchFamily="34" charset="0"/>
              <a:ea typeface="宋体" panose="02010600030101010101" pitchFamily="2" charset="-122"/>
            </a:endParaRPr>
          </a:p>
        </p:txBody>
      </p:sp>
      <p:pic>
        <p:nvPicPr>
          <p:cNvPr id="55298" name="图片 55297" descr="1"/>
          <p:cNvPicPr>
            <a:picLocks noChangeAspect="1"/>
          </p:cNvPicPr>
          <p:nvPr/>
        </p:nvPicPr>
        <p:blipFill>
          <a:blip r:embed="rId1"/>
          <a:stretch>
            <a:fillRect/>
          </a:stretch>
        </p:blipFill>
        <p:spPr>
          <a:xfrm>
            <a:off x="-19050" y="6557963"/>
            <a:ext cx="9145588" cy="300037"/>
          </a:xfrm>
          <a:prstGeom prst="rect">
            <a:avLst/>
          </a:prstGeom>
          <a:noFill/>
          <a:ln w="9525">
            <a:noFill/>
          </a:ln>
        </p:spPr>
      </p:pic>
    </p:spTree>
  </p:cSld>
  <p:clrMapOvr>
    <a:masterClrMapping/>
  </p:clrMapOvr>
  <p:transition>
    <p:diamon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499"/>
                                          </p:stCondLst>
                                        </p:cTn>
                                        <p:tgtEl>
                                          <p:spTgt spid="5529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3" name="文本框 1"/>
          <p:cNvSpPr txBox="1"/>
          <p:nvPr/>
        </p:nvSpPr>
        <p:spPr>
          <a:xfrm>
            <a:off x="-30162" y="-49212"/>
            <a:ext cx="9174162" cy="5576887"/>
          </a:xfrm>
          <a:prstGeom prst="rect">
            <a:avLst/>
          </a:prstGeom>
          <a:noFill/>
          <a:ln w="9525">
            <a:noFill/>
          </a:ln>
        </p:spPr>
        <p:txBody>
          <a:bodyPr wrap="square" anchor="t">
            <a:spAutoFit/>
          </a:bodyPr>
          <a:p>
            <a:pPr lvl="0" indent="0"/>
            <a:r>
              <a:rPr lang="zh-CN" altLang="en-US" sz="4000" b="1">
                <a:latin typeface="Arial" panose="020B0604020202020204" pitchFamily="34" charset="0"/>
                <a:ea typeface="宋体" panose="02010600030101010101" pitchFamily="2" charset="-122"/>
              </a:rPr>
              <a:t>3、这篇小说是从若瑟夫这样一个少年的视角来叙述故事的。这样写有什么好处？不妨试着变换一下叙事角度，体会一下有什么不同。</a:t>
            </a:r>
            <a:endParaRPr lang="zh-CN" altLang="en-US" sz="4000" b="1">
              <a:latin typeface="Arial" panose="020B0604020202020204" pitchFamily="34" charset="0"/>
              <a:ea typeface="宋体" panose="02010600030101010101" pitchFamily="2" charset="-122"/>
            </a:endParaRPr>
          </a:p>
          <a:p>
            <a:pPr lvl="0" indent="0"/>
            <a:r>
              <a:rPr lang="zh-CN" altLang="en-US" sz="4000" b="1">
                <a:latin typeface="Arial" panose="020B0604020202020204" pitchFamily="34" charset="0"/>
                <a:ea typeface="宋体" panose="02010600030101010101" pitchFamily="2" charset="-122"/>
              </a:rPr>
              <a:t>     【1】从若瑟夫这样一个少年的视角来叙述故事的好处：①从“我”（若瑟夫）的角度来观察，叙述“我”的所见、所闻、所想、所做，这就使故事显得更真实、亲切，增强了作品的感染力；</a:t>
            </a:r>
            <a:endParaRPr lang="zh-CN" altLang="en-US" sz="4000" b="1">
              <a:latin typeface="Arial" panose="020B0604020202020204" pitchFamily="34" charset="0"/>
              <a:ea typeface="宋体" panose="02010600030101010101" pitchFamily="2" charset="-122"/>
            </a:endParaRPr>
          </a:p>
        </p:txBody>
      </p:sp>
      <p:pic>
        <p:nvPicPr>
          <p:cNvPr id="28674" name="图片 62520" descr="t0125d66cbfcae0d532"/>
          <p:cNvPicPr>
            <a:picLocks noChangeAspect="1"/>
          </p:cNvPicPr>
          <p:nvPr/>
        </p:nvPicPr>
        <p:blipFill>
          <a:blip r:embed="rId1"/>
          <a:stretch>
            <a:fillRect/>
          </a:stretch>
        </p:blipFill>
        <p:spPr>
          <a:xfrm>
            <a:off x="-30162" y="5584825"/>
            <a:ext cx="9174162" cy="1292225"/>
          </a:xfrm>
          <a:prstGeom prst="rect">
            <a:avLst/>
          </a:prstGeom>
          <a:noFill/>
          <a:ln w="9525">
            <a:noFill/>
          </a:ln>
        </p:spPr>
      </p:pic>
    </p:spTree>
  </p:cSld>
  <p:clrMapOvr>
    <a:masterClrMapping/>
  </p:clrMapOvr>
  <p:transition>
    <p:diamond/>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9697" name="文本框 1"/>
          <p:cNvSpPr txBox="1"/>
          <p:nvPr/>
        </p:nvSpPr>
        <p:spPr>
          <a:xfrm>
            <a:off x="-41275" y="-60325"/>
            <a:ext cx="9185275" cy="4357688"/>
          </a:xfrm>
          <a:prstGeom prst="rect">
            <a:avLst/>
          </a:prstGeom>
          <a:noFill/>
          <a:ln w="9525">
            <a:noFill/>
          </a:ln>
        </p:spPr>
        <p:txBody>
          <a:bodyPr wrap="square" anchor="t">
            <a:spAutoFit/>
          </a:bodyPr>
          <a:p>
            <a:pPr lvl="0" indent="0"/>
            <a:r>
              <a:rPr lang="en-US" altLang="zh-CN" sz="4000" b="1">
                <a:latin typeface="Arial" panose="020B0604020202020204" pitchFamily="34" charset="0"/>
                <a:ea typeface="宋体" panose="02010600030101010101" pitchFamily="2" charset="-122"/>
              </a:rPr>
              <a:t>       </a:t>
            </a:r>
            <a:r>
              <a:rPr lang="zh-CN" altLang="en-US" sz="4000" b="1">
                <a:latin typeface="Arial" panose="020B0604020202020204" pitchFamily="34" charset="0"/>
                <a:ea typeface="宋体" panose="02010600030101010101" pitchFamily="2" charset="-122"/>
              </a:rPr>
              <a:t>②通过一个被金钱玷污过的小男孩的眼光，便于揭露丑恶的现实；</a:t>
            </a:r>
            <a:endParaRPr lang="zh-CN" altLang="en-US" sz="4000" b="1">
              <a:latin typeface="Arial" panose="020B0604020202020204" pitchFamily="34" charset="0"/>
              <a:ea typeface="宋体" panose="02010600030101010101" pitchFamily="2" charset="-122"/>
            </a:endParaRPr>
          </a:p>
          <a:p>
            <a:pPr lvl="0" indent="0"/>
            <a:r>
              <a:rPr lang="zh-CN" altLang="en-US" sz="4000" b="1">
                <a:latin typeface="Arial" panose="020B0604020202020204" pitchFamily="34" charset="0"/>
                <a:ea typeface="宋体" panose="02010600030101010101" pitchFamily="2" charset="-122"/>
              </a:rPr>
              <a:t>       ③用第一人称“我”（若瑟夫）来写，给讲故事的方式提供更多的自由。</a:t>
            </a:r>
            <a:endParaRPr lang="zh-CN" altLang="en-US" sz="4000" b="1">
              <a:latin typeface="Arial" panose="020B0604020202020204" pitchFamily="34" charset="0"/>
              <a:ea typeface="宋体" panose="02010600030101010101" pitchFamily="2" charset="-122"/>
            </a:endParaRPr>
          </a:p>
          <a:p>
            <a:pPr lvl="0" indent="0"/>
            <a:r>
              <a:rPr lang="zh-CN" altLang="en-US" sz="4000" b="1">
                <a:latin typeface="Arial" panose="020B0604020202020204" pitchFamily="34" charset="0"/>
                <a:ea typeface="宋体" panose="02010600030101010101" pitchFamily="2" charset="-122"/>
              </a:rPr>
              <a:t>    【2】可以从菲利普夫妇的角度来叙事，也可以从融入文本的读者的视角来叙事。体会可以各抒己见。</a:t>
            </a:r>
            <a:endParaRPr lang="zh-CN" altLang="en-US" sz="4000" b="1">
              <a:latin typeface="Arial" panose="020B0604020202020204" pitchFamily="34" charset="0"/>
              <a:ea typeface="宋体" panose="02010600030101010101" pitchFamily="2" charset="-122"/>
            </a:endParaRPr>
          </a:p>
        </p:txBody>
      </p:sp>
      <p:pic>
        <p:nvPicPr>
          <p:cNvPr id="29698" name="图片 62496" descr="t01175ef6020c11b322"/>
          <p:cNvPicPr>
            <a:picLocks noChangeAspect="1"/>
          </p:cNvPicPr>
          <p:nvPr/>
        </p:nvPicPr>
        <p:blipFill>
          <a:blip r:embed="rId1"/>
          <a:stretch>
            <a:fillRect/>
          </a:stretch>
        </p:blipFill>
        <p:spPr>
          <a:xfrm>
            <a:off x="-41275" y="4489450"/>
            <a:ext cx="9185275" cy="2373313"/>
          </a:xfrm>
          <a:prstGeom prst="rect">
            <a:avLst/>
          </a:prstGeom>
          <a:noFill/>
          <a:ln w="9525">
            <a:noFill/>
          </a:ln>
        </p:spPr>
      </p:pic>
    </p:spTree>
  </p:cSld>
  <p:clrMapOvr>
    <a:masterClrMapping/>
  </p:clrMapOvr>
  <p:transition>
    <p:diamond/>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66675" y="-38100"/>
            <a:ext cx="9197975" cy="4968875"/>
          </a:xfrm>
          <a:prstGeom prst="rect">
            <a:avLst/>
          </a:prstGeom>
          <a:noFill/>
          <a:ln w="9525">
            <a:noFill/>
          </a:ln>
        </p:spPr>
        <p:txBody>
          <a:bodyPr wrap="square" anchor="t">
            <a:spAutoFit/>
          </a:bodyPr>
          <a:p>
            <a:pPr lvl="0" indent="0"/>
            <a:r>
              <a:rPr lang="zh-CN" altLang="en-US" sz="4000" b="1">
                <a:latin typeface="Arial" panose="020B0604020202020204" pitchFamily="34" charset="0"/>
                <a:ea typeface="宋体" panose="02010600030101010101" pitchFamily="2" charset="-122"/>
              </a:rPr>
              <a:t>4、联系上下文，揣摩下边句子的含义（括号里的问题可供参考）。</a:t>
            </a:r>
            <a:endParaRPr lang="zh-CN" altLang="en-US" sz="4000" b="1">
              <a:latin typeface="Arial" panose="020B0604020202020204" pitchFamily="34" charset="0"/>
              <a:ea typeface="宋体" panose="02010600030101010101" pitchFamily="2" charset="-122"/>
            </a:endParaRPr>
          </a:p>
          <a:p>
            <a:pPr lvl="0" indent="0"/>
            <a:r>
              <a:rPr lang="zh-CN" altLang="en-US" sz="4000" b="1">
                <a:latin typeface="Arial" panose="020B0604020202020204" pitchFamily="34" charset="0"/>
                <a:ea typeface="宋体" panose="02010600030101010101" pitchFamily="2" charset="-122"/>
              </a:rPr>
              <a:t>     【1】“唉！如果于勒竟在这只船上，那会叫人多么惊喜呀！”</a:t>
            </a:r>
            <a:endParaRPr lang="zh-CN" altLang="en-US" sz="4000" b="1">
              <a:latin typeface="Arial" panose="020B0604020202020204" pitchFamily="34" charset="0"/>
              <a:ea typeface="宋体" panose="02010600030101010101" pitchFamily="2" charset="-122"/>
            </a:endParaRPr>
          </a:p>
          <a:p>
            <a:pPr lvl="0" indent="0"/>
            <a:r>
              <a:rPr lang="zh-CN" altLang="en-US" sz="4000" b="1">
                <a:latin typeface="Arial" panose="020B0604020202020204" pitchFamily="34" charset="0"/>
                <a:ea typeface="宋体" panose="02010600030101010101" pitchFamily="2" charset="-122"/>
              </a:rPr>
              <a:t>       </a:t>
            </a:r>
            <a:r>
              <a:rPr lang="zh-CN" altLang="en-US" sz="4000" b="1">
                <a:solidFill>
                  <a:srgbClr val="FF0000"/>
                </a:solidFill>
                <a:latin typeface="Arial" panose="020B0604020202020204" pitchFamily="34" charset="0"/>
                <a:ea typeface="宋体" panose="02010600030101010101" pitchFamily="2" charset="-122"/>
              </a:rPr>
              <a:t>一句叹息，使菲利普急切盼望于勒归来的心情跃然纸上。这句话设置了悬念，引出后面的故事情节。</a:t>
            </a:r>
            <a:endParaRPr lang="zh-CN" altLang="en-US" sz="4000" b="1">
              <a:solidFill>
                <a:srgbClr val="FF0000"/>
              </a:solidFill>
              <a:latin typeface="Arial" panose="020B0604020202020204" pitchFamily="34" charset="0"/>
              <a:ea typeface="宋体" panose="02010600030101010101" pitchFamily="2" charset="-122"/>
            </a:endParaRPr>
          </a:p>
          <a:p>
            <a:pPr lvl="0" indent="0"/>
            <a:r>
              <a:rPr lang="zh-CN" altLang="en-US" sz="4000" b="1">
                <a:solidFill>
                  <a:srgbClr val="FF0000"/>
                </a:solidFill>
                <a:latin typeface="Arial" panose="020B0604020202020204" pitchFamily="34" charset="0"/>
                <a:ea typeface="宋体" panose="02010600030101010101" pitchFamily="2" charset="-122"/>
              </a:rPr>
              <a:t>   </a:t>
            </a:r>
            <a:endParaRPr lang="zh-CN" altLang="en-US" sz="4000" b="1">
              <a:solidFill>
                <a:srgbClr val="FF0000"/>
              </a:solidFill>
              <a:latin typeface="Arial" panose="020B0604020202020204" pitchFamily="34" charset="0"/>
              <a:ea typeface="宋体" panose="02010600030101010101" pitchFamily="2" charset="-122"/>
            </a:endParaRPr>
          </a:p>
        </p:txBody>
      </p:sp>
      <p:pic>
        <p:nvPicPr>
          <p:cNvPr id="30722" name="图片 62484" descr="t01b2d14ef578404bf9"/>
          <p:cNvPicPr>
            <a:picLocks noChangeAspect="1"/>
          </p:cNvPicPr>
          <p:nvPr/>
        </p:nvPicPr>
        <p:blipFill>
          <a:blip r:embed="rId1"/>
          <a:stretch>
            <a:fillRect/>
          </a:stretch>
        </p:blipFill>
        <p:spPr>
          <a:xfrm>
            <a:off x="-66675" y="4316413"/>
            <a:ext cx="9197975" cy="2560637"/>
          </a:xfrm>
          <a:prstGeom prst="rect">
            <a:avLst/>
          </a:prstGeom>
          <a:noFill/>
          <a:ln w="9525">
            <a:noFill/>
          </a:ln>
        </p:spPr>
      </p:pic>
    </p:spTree>
  </p:cSld>
  <p:clrMapOvr>
    <a:masterClrMapping/>
  </p:clrMapOvr>
  <p:transition>
    <p:diamon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xEl>
                                              <p:charRg st="65" end="117"/>
                                            </p:txEl>
                                          </p:spTgt>
                                        </p:tgtEl>
                                        <p:attrNameLst>
                                          <p:attrName>style.visibility</p:attrName>
                                        </p:attrNameLst>
                                      </p:cBhvr>
                                      <p:to>
                                        <p:strVal val="visible"/>
                                      </p:to>
                                    </p:set>
                                    <p:animEffect transition="in" filter="blinds(horizontal)">
                                      <p:cBhvr>
                                        <p:cTn id="7" dur="500"/>
                                        <p:tgtEl>
                                          <p:spTgt spid="2">
                                            <p:txEl>
                                              <p:charRg st="65" end="11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7" name="标题 17409"/>
          <p:cNvSpPr>
            <a:spLocks noGrp="1"/>
          </p:cNvSpPr>
          <p:nvPr>
            <p:ph type="title"/>
          </p:nvPr>
        </p:nvSpPr>
        <p:spPr>
          <a:xfrm>
            <a:off x="0" y="0"/>
            <a:ext cx="9144000" cy="603250"/>
          </a:xfrm>
          <a:ln/>
        </p:spPr>
        <p:txBody>
          <a:bodyPr anchor="ctr"/>
          <a:p>
            <a:r>
              <a:rPr lang="en-US" altLang="zh-CN" sz="6600" b="1" dirty="0">
                <a:solidFill>
                  <a:srgbClr val="FF0000"/>
                </a:solidFill>
              </a:rPr>
              <a:t>   </a:t>
            </a:r>
            <a:r>
              <a:rPr lang="zh-CN" altLang="en-US" sz="4000" b="1" dirty="0">
                <a:solidFill>
                  <a:srgbClr val="FF0000"/>
                </a:solidFill>
              </a:rPr>
              <a:t>教学目标</a:t>
            </a:r>
            <a:endParaRPr lang="zh-CN" altLang="en-US" sz="4000" b="1" dirty="0">
              <a:solidFill>
                <a:srgbClr val="FF0000"/>
              </a:solidFill>
            </a:endParaRPr>
          </a:p>
        </p:txBody>
      </p:sp>
      <p:sp>
        <p:nvSpPr>
          <p:cNvPr id="4098" name="文本占位符 17410"/>
          <p:cNvSpPr>
            <a:spLocks noGrp="1"/>
          </p:cNvSpPr>
          <p:nvPr>
            <p:ph idx="1"/>
          </p:nvPr>
        </p:nvSpPr>
        <p:spPr>
          <a:xfrm>
            <a:off x="0" y="784225"/>
            <a:ext cx="9144000" cy="6073775"/>
          </a:xfrm>
          <a:ln/>
        </p:spPr>
        <p:txBody>
          <a:bodyPr anchor="t"/>
          <a:p>
            <a:pPr>
              <a:buNone/>
            </a:pPr>
            <a:r>
              <a:rPr lang="en-US" altLang="zh-CN" sz="4000" b="1" dirty="0"/>
              <a:t>          1</a:t>
            </a:r>
            <a:r>
              <a:rPr lang="zh-CN" altLang="en-US" sz="4000" b="1" dirty="0"/>
              <a:t>、了解作者及其代表作，积累文中生字词；</a:t>
            </a:r>
            <a:endParaRPr lang="zh-CN" altLang="en-US" sz="4000" b="1" dirty="0"/>
          </a:p>
          <a:p>
            <a:pPr>
              <a:buNone/>
            </a:pPr>
            <a:r>
              <a:rPr lang="en-US" altLang="zh-CN" sz="4000" b="1" dirty="0"/>
              <a:t>          2</a:t>
            </a:r>
            <a:r>
              <a:rPr lang="zh-CN" altLang="en-US" sz="4000" b="1" dirty="0"/>
              <a:t>、理清小说曲折的故事情节；</a:t>
            </a:r>
            <a:endParaRPr lang="zh-CN" altLang="en-US" sz="4000" b="1" dirty="0"/>
          </a:p>
          <a:p>
            <a:pPr>
              <a:buNone/>
            </a:pPr>
            <a:r>
              <a:rPr lang="en-US" altLang="zh-CN" sz="4000" b="1" dirty="0"/>
              <a:t>          3</a:t>
            </a:r>
            <a:r>
              <a:rPr lang="zh-CN" altLang="en-US" sz="4000" b="1" dirty="0"/>
              <a:t>、学习作者通过语言、动作、神情等的描写来刻画人物性格的方法；</a:t>
            </a:r>
            <a:endParaRPr lang="zh-CN" altLang="en-US" sz="4000" b="1" dirty="0"/>
          </a:p>
          <a:p>
            <a:pPr>
              <a:buNone/>
            </a:pPr>
            <a:r>
              <a:rPr lang="en-US" altLang="zh-CN" sz="4000" b="1" dirty="0"/>
              <a:t>          4</a:t>
            </a:r>
            <a:r>
              <a:rPr lang="zh-CN" altLang="en-US" sz="4000" b="1" dirty="0"/>
              <a:t>、认识资本主义社会人与人之间赤裸裸的金钱关系。</a:t>
            </a:r>
            <a:endParaRPr lang="zh-CN" altLang="en-US" sz="4000" b="1" dirty="0"/>
          </a:p>
        </p:txBody>
      </p:sp>
      <p:pic>
        <p:nvPicPr>
          <p:cNvPr id="4099" name="图片 24604" descr="t01623c7cefec4b8c8e"/>
          <p:cNvPicPr>
            <a:picLocks noChangeAspect="1"/>
          </p:cNvPicPr>
          <p:nvPr/>
        </p:nvPicPr>
        <p:blipFill>
          <a:blip r:embed="rId1"/>
          <a:stretch>
            <a:fillRect/>
          </a:stretch>
        </p:blipFill>
        <p:spPr>
          <a:xfrm>
            <a:off x="100013" y="0"/>
            <a:ext cx="1008062" cy="1152525"/>
          </a:xfrm>
          <a:prstGeom prst="rect">
            <a:avLst/>
          </a:prstGeom>
          <a:noFill/>
          <a:ln w="9525">
            <a:noFill/>
          </a:ln>
        </p:spPr>
      </p:pic>
      <p:pic>
        <p:nvPicPr>
          <p:cNvPr id="4100" name="图片 24590" descr="t01fc34fb886e599b58"/>
          <p:cNvPicPr>
            <a:picLocks noChangeAspect="1"/>
          </p:cNvPicPr>
          <p:nvPr/>
        </p:nvPicPr>
        <p:blipFill>
          <a:blip r:embed="rId2"/>
          <a:stretch>
            <a:fillRect/>
          </a:stretch>
        </p:blipFill>
        <p:spPr>
          <a:xfrm>
            <a:off x="0" y="5632450"/>
            <a:ext cx="9144000" cy="1225550"/>
          </a:xfrm>
          <a:prstGeom prst="rect">
            <a:avLst/>
          </a:prstGeom>
          <a:noFill/>
          <a:ln w="9525">
            <a:noFill/>
          </a:ln>
        </p:spPr>
      </p:pic>
    </p:spTree>
  </p:cSld>
  <p:clrMapOvr>
    <a:masterClrMapping/>
  </p:clrMapOvr>
  <p:transition>
    <p:diamond/>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8900" y="23813"/>
            <a:ext cx="9197975" cy="4357687"/>
          </a:xfrm>
          <a:prstGeom prst="rect">
            <a:avLst/>
          </a:prstGeom>
          <a:noFill/>
          <a:ln w="9525">
            <a:noFill/>
          </a:ln>
        </p:spPr>
        <p:txBody>
          <a:bodyPr wrap="square" anchor="t">
            <a:spAutoFit/>
          </a:bodyPr>
          <a:p>
            <a:pPr lvl="0" indent="0"/>
            <a:r>
              <a:rPr lang="en-US" altLang="zh-CN" sz="4000" b="1">
                <a:latin typeface="Arial" panose="020B0604020202020204" pitchFamily="34" charset="0"/>
                <a:ea typeface="宋体" panose="02010600030101010101" pitchFamily="2" charset="-122"/>
              </a:rPr>
              <a:t>   </a:t>
            </a:r>
            <a:r>
              <a:rPr lang="zh-CN" altLang="en-US" sz="4000" b="1">
                <a:latin typeface="Arial" panose="020B0604020202020204" pitchFamily="34" charset="0"/>
                <a:ea typeface="宋体" panose="02010600030101010101" pitchFamily="2" charset="-122"/>
              </a:rPr>
              <a:t>【2】“我心里默念道："这是我的叔叔，父亲的弟弟，我的亲叔叔。”</a:t>
            </a:r>
            <a:endParaRPr lang="zh-CN" altLang="en-US" sz="4000" b="1">
              <a:latin typeface="Arial" panose="020B0604020202020204" pitchFamily="34" charset="0"/>
              <a:ea typeface="宋体" panose="02010600030101010101" pitchFamily="2" charset="-122"/>
            </a:endParaRPr>
          </a:p>
          <a:p>
            <a:pPr lvl="0" indent="0"/>
            <a:r>
              <a:rPr lang="zh-CN" altLang="en-US" sz="4000" b="1">
                <a:solidFill>
                  <a:srgbClr val="FF0000"/>
                </a:solidFill>
                <a:latin typeface="Arial" panose="020B0604020202020204" pitchFamily="34" charset="0"/>
                <a:ea typeface="宋体" panose="02010600030101010101" pitchFamily="2" charset="-122"/>
              </a:rPr>
              <a:t>     这一句，出现三次同义反复，称呼不同，饱含讽刺意味，反映了“我”对贫困的于勒叔叔的深切同情和对父亲六亲不认的困惑、苦闷、不满，以及对世态炎凉的愤懑。</a:t>
            </a:r>
            <a:endParaRPr lang="zh-CN" altLang="en-US" sz="4000" b="1">
              <a:solidFill>
                <a:srgbClr val="FF0000"/>
              </a:solidFill>
              <a:latin typeface="Arial" panose="020B0604020202020204" pitchFamily="34" charset="0"/>
              <a:ea typeface="宋体" panose="02010600030101010101" pitchFamily="2" charset="-122"/>
            </a:endParaRPr>
          </a:p>
        </p:txBody>
      </p:sp>
      <p:pic>
        <p:nvPicPr>
          <p:cNvPr id="31746" name="图片 62498" descr="t01d53443349bc66c96"/>
          <p:cNvPicPr>
            <a:picLocks noChangeAspect="1"/>
          </p:cNvPicPr>
          <p:nvPr/>
        </p:nvPicPr>
        <p:blipFill>
          <a:blip r:embed="rId1"/>
          <a:stretch>
            <a:fillRect/>
          </a:stretch>
        </p:blipFill>
        <p:spPr>
          <a:xfrm>
            <a:off x="9525" y="4476750"/>
            <a:ext cx="9099550" cy="2397125"/>
          </a:xfrm>
          <a:prstGeom prst="rect">
            <a:avLst/>
          </a:prstGeom>
          <a:noFill/>
          <a:ln w="9525">
            <a:noFill/>
          </a:ln>
        </p:spPr>
      </p:pic>
    </p:spTree>
  </p:cSld>
  <p:clrMapOvr>
    <a:masterClrMapping/>
  </p:clrMapOvr>
  <p:transition>
    <p:diamon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2">
                                            <p:txEl>
                                              <p:charRg st="36" end="115"/>
                                            </p:txEl>
                                          </p:spTgt>
                                        </p:tgtEl>
                                        <p:attrNameLst>
                                          <p:attrName>style.visibility</p:attrName>
                                        </p:attrNameLst>
                                      </p:cBhvr>
                                      <p:to>
                                        <p:strVal val="visible"/>
                                      </p:to>
                                    </p:set>
                                    <p:animEffect transition="in" filter="box(in)">
                                      <p:cBhvr>
                                        <p:cTn id="7" dur="2000"/>
                                        <p:tgtEl>
                                          <p:spTgt spid="2">
                                            <p:txEl>
                                              <p:charRg st="36" end="11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6350" y="-36512"/>
            <a:ext cx="9174163" cy="3749675"/>
          </a:xfrm>
          <a:prstGeom prst="rect">
            <a:avLst/>
          </a:prstGeom>
          <a:noFill/>
          <a:ln w="9525">
            <a:noFill/>
          </a:ln>
        </p:spPr>
        <p:txBody>
          <a:bodyPr wrap="square" anchor="t">
            <a:spAutoFit/>
          </a:bodyPr>
          <a:p>
            <a:pPr lvl="0" indent="0"/>
            <a:r>
              <a:rPr lang="en-US" altLang="zh-CN" sz="4000" b="1">
                <a:latin typeface="Arial" panose="020B0604020202020204" pitchFamily="34" charset="0"/>
                <a:ea typeface="宋体" panose="02010600030101010101" pitchFamily="2" charset="-122"/>
              </a:rPr>
              <a:t>     </a:t>
            </a:r>
            <a:r>
              <a:rPr lang="zh-CN" altLang="en-US" sz="4000" b="1">
                <a:latin typeface="Arial" panose="020B0604020202020204" pitchFamily="34" charset="0"/>
                <a:ea typeface="宋体" panose="02010600030101010101" pitchFamily="2" charset="-122"/>
              </a:rPr>
              <a:t>【3】我们回来的时候改乘圣玛洛船，以免再遇见他。　</a:t>
            </a:r>
            <a:endParaRPr lang="zh-CN" altLang="en-US" sz="4000" b="1">
              <a:latin typeface="Arial" panose="020B0604020202020204" pitchFamily="34" charset="0"/>
              <a:ea typeface="宋体" panose="02010600030101010101" pitchFamily="2" charset="-122"/>
            </a:endParaRPr>
          </a:p>
          <a:p>
            <a:pPr lvl="0" indent="0"/>
            <a:r>
              <a:rPr lang="zh-CN" altLang="en-US" sz="4000" b="1">
                <a:latin typeface="Arial" panose="020B0604020202020204" pitchFamily="34" charset="0"/>
                <a:ea typeface="宋体" panose="02010600030101010101" pitchFamily="2" charset="-122"/>
              </a:rPr>
              <a:t>       </a:t>
            </a:r>
            <a:r>
              <a:rPr lang="zh-CN" altLang="en-US" sz="4000" b="1">
                <a:solidFill>
                  <a:srgbClr val="FF0000"/>
                </a:solidFill>
                <a:latin typeface="Arial" panose="020B0604020202020204" pitchFamily="34" charset="0"/>
                <a:ea typeface="宋体" panose="02010600030101010101" pitchFamily="2" charset="-122"/>
              </a:rPr>
              <a:t>这一句结尾与开头相照应，而又形成鲜明的对比，原来的“盼”，现在的“躲”，给人以心酸悲凉的感受，体现了世态炎凉，耐人寻味。</a:t>
            </a:r>
            <a:endParaRPr lang="zh-CN" altLang="en-US" sz="4000" b="1">
              <a:solidFill>
                <a:srgbClr val="FF0000"/>
              </a:solidFill>
              <a:latin typeface="Arial" panose="020B0604020202020204" pitchFamily="34" charset="0"/>
              <a:ea typeface="宋体" panose="02010600030101010101" pitchFamily="2" charset="-122"/>
            </a:endParaRPr>
          </a:p>
        </p:txBody>
      </p:sp>
      <p:pic>
        <p:nvPicPr>
          <p:cNvPr id="32770" name="图片 62486" descr="t010ee18eab013674f4"/>
          <p:cNvPicPr>
            <a:picLocks noChangeAspect="1"/>
          </p:cNvPicPr>
          <p:nvPr/>
        </p:nvPicPr>
        <p:blipFill>
          <a:blip r:embed="rId1"/>
          <a:stretch>
            <a:fillRect/>
          </a:stretch>
        </p:blipFill>
        <p:spPr>
          <a:xfrm>
            <a:off x="6350" y="3900488"/>
            <a:ext cx="9174163" cy="3059112"/>
          </a:xfrm>
          <a:prstGeom prst="rect">
            <a:avLst/>
          </a:prstGeom>
          <a:noFill/>
          <a:ln w="9525">
            <a:noFill/>
          </a:ln>
        </p:spPr>
      </p:pic>
    </p:spTree>
  </p:cSld>
  <p:clrMapOvr>
    <a:masterClrMapping/>
  </p:clrMapOvr>
  <p:transition>
    <p:diamon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2">
                                            <p:txEl>
                                              <p:charRg st="31" end="99"/>
                                            </p:txEl>
                                          </p:spTgt>
                                        </p:tgtEl>
                                        <p:attrNameLst>
                                          <p:attrName>style.visibility</p:attrName>
                                        </p:attrNameLst>
                                      </p:cBhvr>
                                      <p:to>
                                        <p:strVal val="visible"/>
                                      </p:to>
                                    </p:set>
                                    <p:animEffect transition="in" filter="box(in)">
                                      <p:cBhvr>
                                        <p:cTn id="7" dur="2000"/>
                                        <p:tgtEl>
                                          <p:spTgt spid="2">
                                            <p:txEl>
                                              <p:charRg st="31" end="9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3793" name="文本框 1"/>
          <p:cNvSpPr txBox="1"/>
          <p:nvPr/>
        </p:nvSpPr>
        <p:spPr>
          <a:xfrm>
            <a:off x="-30162" y="84138"/>
            <a:ext cx="9139237" cy="5578475"/>
          </a:xfrm>
          <a:prstGeom prst="rect">
            <a:avLst/>
          </a:prstGeom>
          <a:noFill/>
          <a:ln w="9525">
            <a:noFill/>
          </a:ln>
        </p:spPr>
        <p:txBody>
          <a:bodyPr wrap="square" anchor="t">
            <a:spAutoFit/>
          </a:bodyPr>
          <a:p>
            <a:pPr lvl="0" indent="0"/>
            <a:r>
              <a:rPr lang="zh-CN" altLang="en-US" sz="4000" b="1">
                <a:latin typeface="Arial" panose="020B0604020202020204" pitchFamily="34" charset="0"/>
                <a:ea typeface="宋体" panose="02010600030101010101" pitchFamily="2" charset="-122"/>
              </a:rPr>
              <a:t>5、想象一下，假如菲利普夫妇发现已经成为百万富翁的于勒，他们会有怎样的表现呢？试写一个300字左右的片段。  </a:t>
            </a:r>
            <a:endParaRPr lang="zh-CN" altLang="en-US" sz="4000" b="1">
              <a:latin typeface="Arial" panose="020B0604020202020204" pitchFamily="34" charset="0"/>
              <a:ea typeface="宋体" panose="02010600030101010101" pitchFamily="2" charset="-122"/>
            </a:endParaRPr>
          </a:p>
          <a:p>
            <a:pPr lvl="0" indent="0"/>
            <a:r>
              <a:rPr lang="zh-CN" altLang="en-US" sz="4000" b="1">
                <a:latin typeface="Arial" panose="020B0604020202020204" pitchFamily="34" charset="0"/>
                <a:ea typeface="宋体" panose="02010600030101010101" pitchFamily="2" charset="-122"/>
              </a:rPr>
              <a:t>       </a:t>
            </a:r>
            <a:r>
              <a:rPr lang="zh-CN" altLang="en-US" sz="4000" b="1">
                <a:solidFill>
                  <a:srgbClr val="FF0000"/>
                </a:solidFill>
                <a:latin typeface="Arial" panose="020B0604020202020204" pitchFamily="34" charset="0"/>
                <a:ea typeface="宋体" panose="02010600030101010101" pitchFamily="2" charset="-122"/>
              </a:rPr>
              <a:t>在父亲不经间转头时，他的眼睛定住了，放出异样的光。原来他看见斜对面的几个打扮入时的男子众星捧月般地簇拥着一个人，只见这个人衣着光鲜，正笑盈盈地对身边的人兴高采烈地讲着什么。“于勒︕”父亲喃喃地说。</a:t>
            </a:r>
            <a:endParaRPr lang="zh-CN" altLang="en-US" sz="4000" b="1">
              <a:solidFill>
                <a:srgbClr val="FF0000"/>
              </a:solidFill>
              <a:latin typeface="Arial" panose="020B0604020202020204" pitchFamily="34" charset="0"/>
              <a:ea typeface="宋体" panose="02010600030101010101" pitchFamily="2" charset="-122"/>
            </a:endParaRPr>
          </a:p>
        </p:txBody>
      </p:sp>
      <p:pic>
        <p:nvPicPr>
          <p:cNvPr id="33794" name="图片 63506" descr="t0123438dbb7cddd585"/>
          <p:cNvPicPr>
            <a:picLocks noChangeAspect="1"/>
          </p:cNvPicPr>
          <p:nvPr/>
        </p:nvPicPr>
        <p:blipFill>
          <a:blip r:embed="rId1"/>
          <a:stretch>
            <a:fillRect/>
          </a:stretch>
        </p:blipFill>
        <p:spPr>
          <a:xfrm>
            <a:off x="-30162" y="5662613"/>
            <a:ext cx="9139237" cy="1223962"/>
          </a:xfrm>
          <a:prstGeom prst="rect">
            <a:avLst/>
          </a:prstGeom>
          <a:noFill/>
          <a:ln w="9525">
            <a:noFill/>
          </a:ln>
        </p:spPr>
      </p:pic>
    </p:spTree>
  </p:cSld>
  <p:clrMapOvr>
    <a:masterClrMapping/>
  </p:clrMapOvr>
  <p:transition>
    <p:diamond/>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4817" name="文本框 1"/>
          <p:cNvSpPr txBox="1"/>
          <p:nvPr/>
        </p:nvSpPr>
        <p:spPr>
          <a:xfrm>
            <a:off x="6350" y="34925"/>
            <a:ext cx="9102725" cy="6797675"/>
          </a:xfrm>
          <a:prstGeom prst="rect">
            <a:avLst/>
          </a:prstGeom>
          <a:noFill/>
          <a:ln w="9525">
            <a:noFill/>
          </a:ln>
        </p:spPr>
        <p:txBody>
          <a:bodyPr wrap="square" anchor="t">
            <a:spAutoFit/>
          </a:bodyPr>
          <a:p>
            <a:pPr lvl="0" indent="0"/>
            <a:r>
              <a:rPr lang="en-US" altLang="zh-CN" sz="4000" b="1">
                <a:latin typeface="Arial" panose="020B0604020202020204" pitchFamily="34" charset="0"/>
                <a:ea typeface="宋体" panose="02010600030101010101" pitchFamily="2" charset="-122"/>
              </a:rPr>
              <a:t>       </a:t>
            </a:r>
            <a:r>
              <a:rPr lang="zh-CN" altLang="en-US" sz="4000" b="1">
                <a:latin typeface="Arial" panose="020B0604020202020204" pitchFamily="34" charset="0"/>
                <a:ea typeface="宋体" panose="02010600030101010101" pitchFamily="2" charset="-122"/>
              </a:rPr>
              <a:t>父亲真想跑过去，攥住这个人的手，说：“于勒，我可想死你了”，但他担心过于冒失，认错人会很尴尬。他来到母亲面前，低声说：“真奇怪︕这位有钱人怎么这样像我的弟弟于勒？”母亲兴奋得跳了起来，尖着嗓子喊：“在哪儿？”父亲指给她看，她一看，说：“我看就是︕”于是下意识地理了理头发，兴奋地说：“你怎么不去相认呢？”于是一家人一番手忙脚乱，准备前去认亲……</a:t>
            </a:r>
            <a:endParaRPr lang="zh-CN" altLang="en-US" sz="4000" b="1">
              <a:latin typeface="Arial" panose="020B0604020202020204" pitchFamily="34" charset="0"/>
              <a:ea typeface="宋体" panose="02010600030101010101" pitchFamily="2" charset="-122"/>
            </a:endParaRPr>
          </a:p>
        </p:txBody>
      </p:sp>
      <p:pic>
        <p:nvPicPr>
          <p:cNvPr id="34818" name="图片 73734" descr="t01bef1a65a11508885"/>
          <p:cNvPicPr>
            <a:picLocks noChangeAspect="1"/>
          </p:cNvPicPr>
          <p:nvPr/>
        </p:nvPicPr>
        <p:blipFill>
          <a:blip r:embed="rId1"/>
          <a:stretch>
            <a:fillRect/>
          </a:stretch>
        </p:blipFill>
        <p:spPr>
          <a:xfrm>
            <a:off x="1885950" y="6270625"/>
            <a:ext cx="7856538" cy="638175"/>
          </a:xfrm>
          <a:prstGeom prst="rect">
            <a:avLst/>
          </a:prstGeom>
          <a:noFill/>
          <a:ln w="9525">
            <a:noFill/>
          </a:ln>
        </p:spPr>
      </p:pic>
    </p:spTree>
  </p:cSld>
  <p:clrMapOvr>
    <a:masterClrMapping/>
  </p:clrMapOvr>
  <p:transition>
    <p:diamond/>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5841" name="标题 20481"/>
          <p:cNvSpPr>
            <a:spLocks noGrp="1"/>
          </p:cNvSpPr>
          <p:nvPr>
            <p:ph type="title"/>
          </p:nvPr>
        </p:nvSpPr>
        <p:spPr>
          <a:xfrm>
            <a:off x="457200" y="0"/>
            <a:ext cx="8229600" cy="981075"/>
          </a:xfrm>
          <a:ln/>
        </p:spPr>
        <p:txBody>
          <a:bodyPr anchor="ctr"/>
          <a:p>
            <a:r>
              <a:rPr lang="zh-CN" altLang="en-US" sz="4000" b="1" dirty="0">
                <a:solidFill>
                  <a:srgbClr val="FF0000"/>
                </a:solidFill>
              </a:rPr>
              <a:t>拓展练习</a:t>
            </a:r>
            <a:endParaRPr lang="zh-CN" altLang="en-US" sz="4000" b="1" dirty="0">
              <a:solidFill>
                <a:srgbClr val="FF0000"/>
              </a:solidFill>
            </a:endParaRPr>
          </a:p>
        </p:txBody>
      </p:sp>
      <p:sp>
        <p:nvSpPr>
          <p:cNvPr id="22530" name="文本占位符 20482"/>
          <p:cNvSpPr>
            <a:spLocks noGrp="1"/>
          </p:cNvSpPr>
          <p:nvPr>
            <p:ph idx="1"/>
          </p:nvPr>
        </p:nvSpPr>
        <p:spPr>
          <a:xfrm>
            <a:off x="0" y="784225"/>
            <a:ext cx="9144000" cy="6073775"/>
          </a:xfrm>
          <a:ln/>
        </p:spPr>
        <p:txBody>
          <a:bodyPr anchor="t"/>
          <a:p>
            <a:pPr>
              <a:buNone/>
            </a:pPr>
            <a:r>
              <a:rPr lang="en-US" altLang="zh-CN" sz="4000" b="1" dirty="0"/>
              <a:t>         1</a:t>
            </a:r>
            <a:r>
              <a:rPr lang="zh-CN" altLang="en-US" sz="4000" b="1" dirty="0"/>
              <a:t>、请用“读完这篇小说，我想对（    </a:t>
            </a:r>
            <a:r>
              <a:rPr lang="en-US" altLang="zh-CN" sz="4000"/>
              <a:t>)</a:t>
            </a:r>
            <a:r>
              <a:rPr lang="en-US" altLang="zh-CN" sz="4000" b="1"/>
              <a:t> </a:t>
            </a:r>
            <a:r>
              <a:rPr lang="zh-CN" altLang="en-US" sz="4000" b="1" dirty="0"/>
              <a:t>说：</a:t>
            </a:r>
            <a:r>
              <a:rPr lang="en-US" altLang="zh-CN" sz="4000" b="1" dirty="0"/>
              <a:t>……”</a:t>
            </a:r>
            <a:r>
              <a:rPr lang="zh-CN" altLang="en-US" sz="4000" b="1" dirty="0"/>
              <a:t>的句式写一句话。</a:t>
            </a:r>
            <a:endParaRPr lang="zh-CN" altLang="en-US" sz="4000" b="1" dirty="0"/>
          </a:p>
          <a:p>
            <a:pPr>
              <a:buNone/>
            </a:pPr>
            <a:r>
              <a:rPr lang="zh-CN" altLang="en-US" sz="4000" b="1" dirty="0"/>
              <a:t>         </a:t>
            </a:r>
            <a:r>
              <a:rPr lang="zh-CN" altLang="en-US" sz="4000" b="1" dirty="0">
                <a:solidFill>
                  <a:srgbClr val="FF0000"/>
                </a:solidFill>
                <a:latin typeface="Times New Roman" panose="02020603050405020304" pitchFamily="18" charset="0"/>
              </a:rPr>
              <a:t>读完这篇小说，我想对（作者）说：莫泊桑，谢谢你的一支妙笔，向我们勾画了金钱至上的社会现实，在这样的现实中生活，是人类的悲哀！</a:t>
            </a:r>
            <a:endParaRPr lang="zh-CN" altLang="en-US" sz="4000" b="1" dirty="0">
              <a:solidFill>
                <a:srgbClr val="FF0000"/>
              </a:solidFill>
              <a:latin typeface="Times New Roman" panose="02020603050405020304" pitchFamily="18" charset="0"/>
            </a:endParaRPr>
          </a:p>
          <a:p>
            <a:pPr>
              <a:buNone/>
            </a:pPr>
            <a:endParaRPr lang="zh-CN" altLang="en-US" sz="4000" b="1" dirty="0">
              <a:solidFill>
                <a:srgbClr val="FF0000"/>
              </a:solidFill>
              <a:latin typeface="Times New Roman" panose="02020603050405020304" pitchFamily="18" charset="0"/>
            </a:endParaRPr>
          </a:p>
          <a:p>
            <a:pPr>
              <a:buNone/>
            </a:pPr>
            <a:r>
              <a:rPr lang="zh-CN" altLang="en-US" sz="4000" b="1" dirty="0"/>
              <a:t>       </a:t>
            </a:r>
            <a:endParaRPr lang="zh-CN" altLang="en-US" sz="4000" b="1" dirty="0"/>
          </a:p>
        </p:txBody>
      </p:sp>
      <p:pic>
        <p:nvPicPr>
          <p:cNvPr id="35843" name="图片 71694" descr="风景13"/>
          <p:cNvPicPr>
            <a:picLocks noChangeAspect="1"/>
          </p:cNvPicPr>
          <p:nvPr/>
        </p:nvPicPr>
        <p:blipFill>
          <a:blip r:embed="rId1"/>
          <a:stretch>
            <a:fillRect/>
          </a:stretch>
        </p:blipFill>
        <p:spPr>
          <a:xfrm>
            <a:off x="0" y="4773613"/>
            <a:ext cx="9144000" cy="2084387"/>
          </a:xfrm>
          <a:prstGeom prst="rect">
            <a:avLst/>
          </a:prstGeom>
          <a:noFill/>
          <a:ln w="9525">
            <a:noFill/>
          </a:ln>
        </p:spPr>
      </p:pic>
      <p:pic>
        <p:nvPicPr>
          <p:cNvPr id="35844" name="图片 64549" descr="t0100c2e0272ce245b3"/>
          <p:cNvPicPr>
            <a:picLocks noChangeAspect="1"/>
          </p:cNvPicPr>
          <p:nvPr/>
        </p:nvPicPr>
        <p:blipFill>
          <a:blip r:embed="rId2"/>
          <a:stretch>
            <a:fillRect/>
          </a:stretch>
        </p:blipFill>
        <p:spPr>
          <a:xfrm>
            <a:off x="-138112" y="0"/>
            <a:ext cx="1008062" cy="1439863"/>
          </a:xfrm>
          <a:prstGeom prst="rect">
            <a:avLst/>
          </a:prstGeom>
          <a:noFill/>
          <a:ln w="9525">
            <a:noFill/>
          </a:ln>
        </p:spPr>
      </p:pic>
    </p:spTree>
  </p:cSld>
  <p:clrMapOvr>
    <a:masterClrMapping/>
  </p:clrMapOvr>
  <p:transition>
    <p:diamon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2530">
                                            <p:txEl>
                                              <p:charRg st="45" end="117"/>
                                            </p:txEl>
                                          </p:spTgt>
                                        </p:tgtEl>
                                        <p:attrNameLst>
                                          <p:attrName>style.visibility</p:attrName>
                                        </p:attrNameLst>
                                      </p:cBhvr>
                                      <p:to>
                                        <p:strVal val="visible"/>
                                      </p:to>
                                    </p:set>
                                    <p:animEffect transition="in" filter="blinds(horizontal)">
                                      <p:cBhvr>
                                        <p:cTn id="7" dur="500"/>
                                        <p:tgtEl>
                                          <p:spTgt spid="22530">
                                            <p:txEl>
                                              <p:charRg st="45" end="11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62" name="文本框 40961"/>
          <p:cNvSpPr txBox="1"/>
          <p:nvPr/>
        </p:nvSpPr>
        <p:spPr>
          <a:xfrm>
            <a:off x="6324600" y="1765300"/>
            <a:ext cx="2012950" cy="5092700"/>
          </a:xfrm>
          <a:prstGeom prst="rect">
            <a:avLst/>
          </a:prstGeom>
          <a:noFill/>
          <a:ln w="9525">
            <a:noFill/>
          </a:ln>
        </p:spPr>
        <p:txBody>
          <a:bodyPr vert="eaVert" wrap="none" anchor="t">
            <a:spAutoFit/>
          </a:bodyPr>
          <a:p>
            <a:pPr lvl="0" indent="0">
              <a:buClr>
                <a:srgbClr val="000000"/>
              </a:buClr>
            </a:pPr>
            <a:r>
              <a:rPr lang="zh-CN" altLang="en-US" sz="4000" b="1" dirty="0">
                <a:latin typeface="隶书" pitchFamily="49" charset="-122"/>
                <a:ea typeface="隶书" pitchFamily="49" charset="-122"/>
              </a:rPr>
              <a:t>十年思盼，天涯咫尺，</a:t>
            </a:r>
            <a:endParaRPr lang="zh-CN" altLang="en-US" sz="4000" b="1" dirty="0">
              <a:latin typeface="隶书" pitchFamily="49" charset="-122"/>
              <a:ea typeface="隶书" pitchFamily="49" charset="-122"/>
            </a:endParaRPr>
          </a:p>
          <a:p>
            <a:pPr lvl="0" indent="0">
              <a:buClr>
                <a:srgbClr val="000000"/>
              </a:buClr>
            </a:pPr>
            <a:endParaRPr lang="zh-CN" altLang="en-US" sz="4000" b="1" dirty="0">
              <a:latin typeface="隶书" pitchFamily="49" charset="-122"/>
              <a:ea typeface="隶书" pitchFamily="49" charset="-122"/>
            </a:endParaRPr>
          </a:p>
          <a:p>
            <a:pPr lvl="0" indent="0">
              <a:buClr>
                <a:srgbClr val="000000"/>
              </a:buClr>
            </a:pPr>
            <a:r>
              <a:rPr lang="zh-CN" altLang="en-US" sz="4000" b="1" dirty="0">
                <a:latin typeface="隶书" pitchFamily="49" charset="-122"/>
                <a:ea typeface="隶书" pitchFamily="49" charset="-122"/>
              </a:rPr>
              <a:t>  同胞好似摇钱树</a:t>
            </a:r>
            <a:r>
              <a:rPr lang="zh-CN" altLang="en-US" sz="4000" dirty="0">
                <a:latin typeface="Times New Roman" panose="02020603050405020304" pitchFamily="18" charset="0"/>
                <a:ea typeface="宋体" panose="02010600030101010101" pitchFamily="2" charset="-122"/>
              </a:rPr>
              <a:t>；</a:t>
            </a:r>
            <a:endParaRPr lang="zh-CN" altLang="en-US" sz="4000">
              <a:latin typeface="Times New Roman" panose="02020603050405020304" pitchFamily="18" charset="0"/>
              <a:ea typeface="宋体" panose="02010600030101010101" pitchFamily="2" charset="-122"/>
            </a:endParaRPr>
          </a:p>
        </p:txBody>
      </p:sp>
      <p:sp>
        <p:nvSpPr>
          <p:cNvPr id="40963" name="文本框 40962"/>
          <p:cNvSpPr txBox="1"/>
          <p:nvPr/>
        </p:nvSpPr>
        <p:spPr>
          <a:xfrm>
            <a:off x="762000" y="1765300"/>
            <a:ext cx="3841750" cy="5092700"/>
          </a:xfrm>
          <a:prstGeom prst="rect">
            <a:avLst/>
          </a:prstGeom>
          <a:noFill/>
          <a:ln w="9525">
            <a:noFill/>
          </a:ln>
        </p:spPr>
        <p:txBody>
          <a:bodyPr vert="eaVert" wrap="none" anchor="t">
            <a:spAutoFit/>
          </a:bodyPr>
          <a:p>
            <a:pPr lvl="0" indent="0">
              <a:buClr>
                <a:srgbClr val="000000"/>
              </a:buClr>
            </a:pPr>
            <a:r>
              <a:rPr lang="en-US" altLang="zh-CN" sz="4000" dirty="0">
                <a:latin typeface="隶书" pitchFamily="49" charset="-122"/>
                <a:ea typeface="隶书" pitchFamily="49" charset="-122"/>
              </a:rPr>
              <a:t>  </a:t>
            </a:r>
            <a:endParaRPr lang="en-US" altLang="zh-CN" sz="4000" b="1" dirty="0">
              <a:latin typeface="隶书" pitchFamily="49" charset="-122"/>
              <a:ea typeface="隶书" pitchFamily="49" charset="-122"/>
            </a:endParaRPr>
          </a:p>
          <a:p>
            <a:pPr lvl="0" indent="0">
              <a:buClr>
                <a:srgbClr val="000000"/>
              </a:buClr>
            </a:pPr>
            <a:endParaRPr lang="en-US" altLang="zh-CN" sz="4000" b="1" dirty="0">
              <a:latin typeface="隶书" pitchFamily="49" charset="-122"/>
              <a:ea typeface="隶书" pitchFamily="49" charset="-122"/>
            </a:endParaRPr>
          </a:p>
          <a:p>
            <a:pPr lvl="0" indent="0">
              <a:buClr>
                <a:srgbClr val="000000"/>
              </a:buClr>
            </a:pPr>
            <a:endParaRPr lang="en-US" altLang="zh-CN" sz="4000" b="1" dirty="0">
              <a:latin typeface="隶书" pitchFamily="49" charset="-122"/>
              <a:ea typeface="隶书" pitchFamily="49" charset="-122"/>
            </a:endParaRPr>
          </a:p>
          <a:p>
            <a:pPr lvl="0" indent="0">
              <a:buClr>
                <a:srgbClr val="000000"/>
              </a:buClr>
            </a:pPr>
            <a:r>
              <a:rPr lang="zh-CN" altLang="en-US" sz="4000" b="1" dirty="0">
                <a:latin typeface="隶书" pitchFamily="49" charset="-122"/>
                <a:ea typeface="隶书" pitchFamily="49" charset="-122"/>
              </a:rPr>
              <a:t>一朝相逢，咫尺天涯，</a:t>
            </a:r>
            <a:endParaRPr lang="zh-CN" altLang="en-US" sz="4000" b="1">
              <a:latin typeface="隶书" pitchFamily="49" charset="-122"/>
              <a:ea typeface="隶书" pitchFamily="49" charset="-122"/>
            </a:endParaRPr>
          </a:p>
          <a:p>
            <a:pPr lvl="0" indent="0">
              <a:buClr>
                <a:srgbClr val="000000"/>
              </a:buClr>
            </a:pPr>
            <a:endParaRPr lang="zh-CN" altLang="en-US" sz="4000" b="1" dirty="0">
              <a:latin typeface="隶书" pitchFamily="49" charset="-122"/>
              <a:ea typeface="隶书" pitchFamily="49" charset="-122"/>
            </a:endParaRPr>
          </a:p>
          <a:p>
            <a:pPr lvl="0" indent="0">
              <a:buClr>
                <a:srgbClr val="000000"/>
              </a:buClr>
            </a:pPr>
            <a:r>
              <a:rPr lang="zh-CN" altLang="en-US" sz="4000" b="1" dirty="0">
                <a:latin typeface="隶书" pitchFamily="49" charset="-122"/>
                <a:ea typeface="隶书" pitchFamily="49" charset="-122"/>
              </a:rPr>
              <a:t>  骨肉恰如陌路人。</a:t>
            </a:r>
            <a:endParaRPr lang="zh-CN" altLang="en-US" sz="4000" b="1">
              <a:latin typeface="隶书" pitchFamily="49" charset="-122"/>
              <a:ea typeface="隶书" pitchFamily="49" charset="-122"/>
            </a:endParaRPr>
          </a:p>
        </p:txBody>
      </p:sp>
      <p:sp>
        <p:nvSpPr>
          <p:cNvPr id="40964" name="文本框 40963"/>
          <p:cNvSpPr txBox="1"/>
          <p:nvPr/>
        </p:nvSpPr>
        <p:spPr>
          <a:xfrm>
            <a:off x="2819400" y="914400"/>
            <a:ext cx="3244850" cy="1006475"/>
          </a:xfrm>
          <a:prstGeom prst="rect">
            <a:avLst/>
          </a:prstGeom>
          <a:noFill/>
          <a:ln w="9525">
            <a:noFill/>
          </a:ln>
        </p:spPr>
        <p:txBody>
          <a:bodyPr wrap="none" anchor="t">
            <a:spAutoFit/>
          </a:bodyPr>
          <a:p>
            <a:pPr lvl="0" indent="0">
              <a:buClr>
                <a:srgbClr val="000000"/>
              </a:buClr>
            </a:pPr>
            <a:r>
              <a:rPr lang="zh-CN" altLang="en-US" sz="6000" b="1" dirty="0">
                <a:solidFill>
                  <a:srgbClr val="FF0000"/>
                </a:solidFill>
                <a:latin typeface="Times New Roman" panose="02020603050405020304" pitchFamily="18" charset="0"/>
                <a:ea typeface="隶书" pitchFamily="49" charset="-122"/>
              </a:rPr>
              <a:t>金钱至上</a:t>
            </a:r>
            <a:endParaRPr lang="zh-CN" altLang="en-US" sz="6000" b="1" dirty="0">
              <a:solidFill>
                <a:srgbClr val="FF0000"/>
              </a:solidFill>
              <a:latin typeface="Times New Roman" panose="02020603050405020304" pitchFamily="18" charset="0"/>
              <a:ea typeface="隶书" pitchFamily="49" charset="-122"/>
            </a:endParaRPr>
          </a:p>
        </p:txBody>
      </p:sp>
      <p:sp>
        <p:nvSpPr>
          <p:cNvPr id="36868" name="文本框 1"/>
          <p:cNvSpPr txBox="1"/>
          <p:nvPr/>
        </p:nvSpPr>
        <p:spPr>
          <a:xfrm>
            <a:off x="-31750" y="-12700"/>
            <a:ext cx="6270625" cy="762000"/>
          </a:xfrm>
          <a:prstGeom prst="rect">
            <a:avLst/>
          </a:prstGeom>
          <a:noFill/>
          <a:ln w="9525">
            <a:noFill/>
          </a:ln>
        </p:spPr>
        <p:txBody>
          <a:bodyPr wrap="square" anchor="t">
            <a:spAutoFit/>
          </a:bodyPr>
          <a:p>
            <a:pPr lvl="0" indent="0"/>
            <a:r>
              <a:rPr lang="en-US" altLang="zh-CN" sz="4400" b="1">
                <a:latin typeface="Arial" panose="020B0604020202020204" pitchFamily="34" charset="0"/>
                <a:ea typeface="宋体" panose="02010600030101010101" pitchFamily="2" charset="-122"/>
              </a:rPr>
              <a:t>          2</a:t>
            </a:r>
            <a:r>
              <a:rPr lang="zh-CN" altLang="en-US" sz="4400" b="1">
                <a:latin typeface="Arial" panose="020B0604020202020204" pitchFamily="34" charset="0"/>
                <a:ea typeface="宋体" panose="02010600030101010101" pitchFamily="2" charset="-122"/>
              </a:rPr>
              <a:t>、巧填对联。</a:t>
            </a:r>
            <a:endParaRPr lang="zh-CN" altLang="en-US" sz="4400" b="1">
              <a:latin typeface="Arial" panose="020B0604020202020204" pitchFamily="34" charset="0"/>
              <a:ea typeface="宋体" panose="02010600030101010101" pitchFamily="2" charset="-122"/>
            </a:endParaRPr>
          </a:p>
        </p:txBody>
      </p:sp>
      <p:pic>
        <p:nvPicPr>
          <p:cNvPr id="36869" name="图片 64521" descr="t01fa86bba9c3b4fecf"/>
          <p:cNvPicPr>
            <a:picLocks noChangeAspect="1"/>
          </p:cNvPicPr>
          <p:nvPr/>
        </p:nvPicPr>
        <p:blipFill>
          <a:blip r:embed="rId1"/>
          <a:stretch>
            <a:fillRect/>
          </a:stretch>
        </p:blipFill>
        <p:spPr>
          <a:xfrm>
            <a:off x="3171825" y="1920875"/>
            <a:ext cx="2892425" cy="4740275"/>
          </a:xfrm>
          <a:prstGeom prst="rect">
            <a:avLst/>
          </a:prstGeom>
          <a:noFill/>
          <a:ln w="9525">
            <a:noFill/>
          </a:ln>
        </p:spPr>
      </p:pic>
    </p:spTree>
  </p:cSld>
  <p:clrMapOvr>
    <a:masterClrMapping/>
  </p:clrMapOvr>
  <p:transition>
    <p:diamon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40962"/>
                                        </p:tgtEl>
                                        <p:attrNameLst>
                                          <p:attrName>style.visibility</p:attrName>
                                        </p:attrNameLst>
                                      </p:cBhvr>
                                      <p:to>
                                        <p:strVal val="visible"/>
                                      </p:to>
                                    </p:set>
                                    <p:anim calcmode="lin" valueType="num">
                                      <p:cBhvr additive="base">
                                        <p:cTn id="7" dur="500" fill="hold"/>
                                        <p:tgtEl>
                                          <p:spTgt spid="40962"/>
                                        </p:tgtEl>
                                        <p:attrNameLst>
                                          <p:attrName>ppt_x</p:attrName>
                                        </p:attrNameLst>
                                      </p:cBhvr>
                                      <p:tavLst>
                                        <p:tav tm="0">
                                          <p:val>
                                            <p:strVal val="1+#ppt_w/2"/>
                                          </p:val>
                                        </p:tav>
                                        <p:tav tm="100000">
                                          <p:val>
                                            <p:strVal val="#ppt_x"/>
                                          </p:val>
                                        </p:tav>
                                      </p:tavLst>
                                    </p:anim>
                                    <p:anim calcmode="lin" valueType="num">
                                      <p:cBhvr additive="base">
                                        <p:cTn id="8" dur="500" fill="hold"/>
                                        <p:tgtEl>
                                          <p:spTgt spid="4096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40963"/>
                                        </p:tgtEl>
                                        <p:attrNameLst>
                                          <p:attrName>style.visibility</p:attrName>
                                        </p:attrNameLst>
                                      </p:cBhvr>
                                      <p:to>
                                        <p:strVal val="visible"/>
                                      </p:to>
                                    </p:set>
                                    <p:anim calcmode="lin" valueType="num">
                                      <p:cBhvr additive="base">
                                        <p:cTn id="13" dur="500" fill="hold"/>
                                        <p:tgtEl>
                                          <p:spTgt spid="40963"/>
                                        </p:tgtEl>
                                        <p:attrNameLst>
                                          <p:attrName>ppt_x</p:attrName>
                                        </p:attrNameLst>
                                      </p:cBhvr>
                                      <p:tavLst>
                                        <p:tav tm="0">
                                          <p:val>
                                            <p:strVal val="0-#ppt_w/2"/>
                                          </p:val>
                                        </p:tav>
                                        <p:tav tm="100000">
                                          <p:val>
                                            <p:strVal val="#ppt_x"/>
                                          </p:val>
                                        </p:tav>
                                      </p:tavLst>
                                    </p:anim>
                                    <p:anim calcmode="lin" valueType="num">
                                      <p:cBhvr additive="base">
                                        <p:cTn id="14" dur="500" fill="hold"/>
                                        <p:tgtEl>
                                          <p:spTgt spid="40963"/>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1" fill="hold" grpId="0" nodeType="clickEffect">
                                  <p:stCondLst>
                                    <p:cond delay="0"/>
                                  </p:stCondLst>
                                  <p:childTnLst>
                                    <p:set>
                                      <p:cBhvr>
                                        <p:cTn id="18" dur="1" fill="hold">
                                          <p:stCondLst>
                                            <p:cond delay="0"/>
                                          </p:stCondLst>
                                        </p:cTn>
                                        <p:tgtEl>
                                          <p:spTgt spid="40964"/>
                                        </p:tgtEl>
                                        <p:attrNameLst>
                                          <p:attrName>style.visibility</p:attrName>
                                        </p:attrNameLst>
                                      </p:cBhvr>
                                      <p:to>
                                        <p:strVal val="visible"/>
                                      </p:to>
                                    </p:set>
                                    <p:anim calcmode="lin" valueType="num">
                                      <p:cBhvr additive="base">
                                        <p:cTn id="19" dur="500" fill="hold"/>
                                        <p:tgtEl>
                                          <p:spTgt spid="40964"/>
                                        </p:tgtEl>
                                        <p:attrNameLst>
                                          <p:attrName>ppt_x</p:attrName>
                                        </p:attrNameLst>
                                      </p:cBhvr>
                                      <p:tavLst>
                                        <p:tav tm="0">
                                          <p:val>
                                            <p:strVal val="#ppt_x"/>
                                          </p:val>
                                        </p:tav>
                                        <p:tav tm="100000">
                                          <p:val>
                                            <p:strVal val="#ppt_x"/>
                                          </p:val>
                                        </p:tav>
                                      </p:tavLst>
                                    </p:anim>
                                    <p:anim calcmode="lin" valueType="num">
                                      <p:cBhvr additive="base">
                                        <p:cTn id="20" dur="500" fill="hold"/>
                                        <p:tgtEl>
                                          <p:spTgt spid="4096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62" grpId="0"/>
      <p:bldP spid="40963" grpId="0"/>
      <p:bldP spid="40964"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7889" name="标题 21505"/>
          <p:cNvSpPr>
            <a:spLocks noGrp="1"/>
          </p:cNvSpPr>
          <p:nvPr>
            <p:ph type="title"/>
          </p:nvPr>
        </p:nvSpPr>
        <p:spPr>
          <a:ln/>
        </p:spPr>
        <p:txBody>
          <a:bodyPr anchor="ctr"/>
          <a:p>
            <a:br>
              <a:rPr lang="en-US" altLang="zh-CN" sz="4000" dirty="0"/>
            </a:br>
            <a:endParaRPr lang="en-US" altLang="zh-CN" sz="4000" dirty="0"/>
          </a:p>
        </p:txBody>
      </p:sp>
      <p:sp>
        <p:nvSpPr>
          <p:cNvPr id="24578" name="文本占位符 21506"/>
          <p:cNvSpPr>
            <a:spLocks noGrp="1"/>
          </p:cNvSpPr>
          <p:nvPr>
            <p:ph idx="1"/>
          </p:nvPr>
        </p:nvSpPr>
        <p:spPr>
          <a:xfrm>
            <a:off x="0" y="0"/>
            <a:ext cx="9144000" cy="6858000"/>
          </a:xfrm>
          <a:ln/>
        </p:spPr>
        <p:txBody>
          <a:bodyPr anchor="t"/>
          <a:p>
            <a:pPr>
              <a:buNone/>
            </a:pPr>
            <a:r>
              <a:rPr lang="en-US" altLang="zh-CN" sz="4000" b="1" dirty="0"/>
              <a:t>                         </a:t>
            </a:r>
            <a:r>
              <a:rPr lang="zh-CN" altLang="en-US" sz="4000" b="1" dirty="0"/>
              <a:t>阅读感悟</a:t>
            </a:r>
            <a:endParaRPr lang="zh-CN" altLang="en-US" sz="4000" b="1" dirty="0"/>
          </a:p>
          <a:p>
            <a:pPr>
              <a:buNone/>
            </a:pPr>
            <a:r>
              <a:rPr lang="zh-CN" altLang="en-US" sz="4000" b="1" dirty="0"/>
              <a:t>         </a:t>
            </a:r>
            <a:r>
              <a:rPr lang="en-US" altLang="zh-CN" sz="4000" b="1" dirty="0">
                <a:solidFill>
                  <a:srgbClr val="FF0000"/>
                </a:solidFill>
              </a:rPr>
              <a:t>①</a:t>
            </a:r>
            <a:r>
              <a:rPr lang="zh-CN" altLang="en-US" sz="4000" b="1" dirty="0">
                <a:solidFill>
                  <a:srgbClr val="FF0000"/>
                </a:solidFill>
              </a:rPr>
              <a:t>不要把实现理想的希望寄托在别人身上，应该通过自己去奋斗、去努力，去争取。</a:t>
            </a:r>
            <a:endParaRPr lang="zh-CN" altLang="en-US" sz="4000" b="1" dirty="0">
              <a:solidFill>
                <a:srgbClr val="FF0000"/>
              </a:solidFill>
            </a:endParaRPr>
          </a:p>
          <a:p>
            <a:pPr>
              <a:buNone/>
            </a:pPr>
            <a:r>
              <a:rPr lang="zh-CN" altLang="en-US" sz="4000" b="1" dirty="0"/>
              <a:t>         </a:t>
            </a:r>
            <a:r>
              <a:rPr lang="en-US" altLang="zh-CN" sz="4000" b="1" dirty="0"/>
              <a:t>②</a:t>
            </a:r>
            <a:r>
              <a:rPr lang="zh-CN" altLang="en-US" sz="4000" b="1" dirty="0"/>
              <a:t>在亲情和金钱上，应该珍惜亲情，淡泊名利。</a:t>
            </a:r>
            <a:endParaRPr lang="zh-CN" altLang="en-US" sz="4000" b="1" dirty="0"/>
          </a:p>
          <a:p>
            <a:pPr>
              <a:buNone/>
            </a:pPr>
            <a:r>
              <a:rPr lang="zh-CN" altLang="en-US" sz="4000" b="1" dirty="0"/>
              <a:t>         </a:t>
            </a:r>
            <a:r>
              <a:rPr lang="en-US" altLang="zh-CN" sz="4000" b="1" dirty="0"/>
              <a:t>③</a:t>
            </a:r>
            <a:r>
              <a:rPr lang="zh-CN" altLang="en-US" sz="4000" b="1" dirty="0"/>
              <a:t>对弱者应该多付出爱心，同情心，应该树立正确的人生观。</a:t>
            </a:r>
            <a:endParaRPr lang="zh-CN" altLang="en-US" sz="4000" b="1" dirty="0"/>
          </a:p>
          <a:p>
            <a:pPr>
              <a:buNone/>
            </a:pPr>
            <a:endParaRPr lang="zh-CN" altLang="en-US" sz="4000" b="1" dirty="0"/>
          </a:p>
          <a:p>
            <a:pPr>
              <a:buNone/>
            </a:pPr>
            <a:endParaRPr lang="zh-CN" altLang="en-US" sz="4000" b="1" dirty="0"/>
          </a:p>
          <a:p>
            <a:pPr>
              <a:buNone/>
            </a:pPr>
            <a:endParaRPr lang="zh-CN" altLang="en-US" sz="4000" b="1" dirty="0"/>
          </a:p>
        </p:txBody>
      </p:sp>
      <p:pic>
        <p:nvPicPr>
          <p:cNvPr id="37891" name="图片 66588" descr="t01b29c290af34b9bd0"/>
          <p:cNvPicPr>
            <a:picLocks noChangeAspect="1"/>
          </p:cNvPicPr>
          <p:nvPr/>
        </p:nvPicPr>
        <p:blipFill>
          <a:blip r:embed="rId1"/>
          <a:stretch>
            <a:fillRect/>
          </a:stretch>
        </p:blipFill>
        <p:spPr>
          <a:xfrm>
            <a:off x="0" y="5403850"/>
            <a:ext cx="9144000" cy="1454150"/>
          </a:xfrm>
          <a:prstGeom prst="rect">
            <a:avLst/>
          </a:prstGeom>
          <a:noFill/>
          <a:ln w="9525">
            <a:noFill/>
          </a:ln>
        </p:spPr>
      </p:pic>
      <p:pic>
        <p:nvPicPr>
          <p:cNvPr id="37892" name="图片 67606" descr="t018f0a99de9aeb01c7"/>
          <p:cNvPicPr>
            <a:picLocks noChangeAspect="1"/>
          </p:cNvPicPr>
          <p:nvPr/>
        </p:nvPicPr>
        <p:blipFill>
          <a:blip r:embed="rId2"/>
          <a:stretch>
            <a:fillRect/>
          </a:stretch>
        </p:blipFill>
        <p:spPr>
          <a:xfrm>
            <a:off x="0" y="-169862"/>
            <a:ext cx="949325" cy="1279525"/>
          </a:xfrm>
          <a:prstGeom prst="rect">
            <a:avLst/>
          </a:prstGeom>
          <a:noFill/>
          <a:ln w="9525">
            <a:noFill/>
          </a:ln>
        </p:spPr>
      </p:pic>
    </p:spTree>
  </p:cSld>
  <p:clrMapOvr>
    <a:masterClrMapping/>
  </p:clrMapOvr>
  <p:transition>
    <p:diamon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4578">
                                            <p:txEl>
                                              <p:charRg st="30" end="77"/>
                                            </p:txEl>
                                          </p:spTgt>
                                        </p:tgtEl>
                                        <p:attrNameLst>
                                          <p:attrName>style.visibility</p:attrName>
                                        </p:attrNameLst>
                                      </p:cBhvr>
                                      <p:to>
                                        <p:strVal val="visible"/>
                                      </p:to>
                                    </p:set>
                                    <p:animEffect transition="in" filter="blinds(horizontal)">
                                      <p:cBhvr>
                                        <p:cTn id="7" dur="500"/>
                                        <p:tgtEl>
                                          <p:spTgt spid="24578">
                                            <p:txEl>
                                              <p:charRg st="30" end="77"/>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4578">
                                            <p:txEl>
                                              <p:charRg st="0" end="30"/>
                                            </p:txEl>
                                          </p:spTgt>
                                        </p:tgtEl>
                                        <p:attrNameLst>
                                          <p:attrName>style.visibility</p:attrName>
                                        </p:attrNameLst>
                                      </p:cBhvr>
                                      <p:to>
                                        <p:strVal val="visible"/>
                                      </p:to>
                                    </p:set>
                                    <p:animEffect transition="in" filter="blinds(horizontal)">
                                      <p:cBhvr>
                                        <p:cTn id="12" dur="500"/>
                                        <p:tgtEl>
                                          <p:spTgt spid="24578">
                                            <p:txEl>
                                              <p:charRg st="0" end="3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nodeType="clickEffect">
                                  <p:stCondLst>
                                    <p:cond delay="0"/>
                                  </p:stCondLst>
                                  <p:childTnLst>
                                    <p:set>
                                      <p:cBhvr>
                                        <p:cTn id="16" dur="1" fill="hold">
                                          <p:stCondLst>
                                            <p:cond delay="0"/>
                                          </p:stCondLst>
                                        </p:cTn>
                                        <p:tgtEl>
                                          <p:spTgt spid="24578">
                                            <p:txEl>
                                              <p:charRg st="77" end="108"/>
                                            </p:txEl>
                                          </p:spTgt>
                                        </p:tgtEl>
                                        <p:attrNameLst>
                                          <p:attrName>style.visibility</p:attrName>
                                        </p:attrNameLst>
                                      </p:cBhvr>
                                      <p:to>
                                        <p:strVal val="visible"/>
                                      </p:to>
                                    </p:set>
                                    <p:animEffect transition="in" filter="box(in)">
                                      <p:cBhvr>
                                        <p:cTn id="17" dur="2000"/>
                                        <p:tgtEl>
                                          <p:spTgt spid="24578">
                                            <p:txEl>
                                              <p:charRg st="77" end="108"/>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nodeType="clickEffect">
                                  <p:stCondLst>
                                    <p:cond delay="0"/>
                                  </p:stCondLst>
                                  <p:childTnLst>
                                    <p:set>
                                      <p:cBhvr>
                                        <p:cTn id="21" dur="1" fill="hold">
                                          <p:stCondLst>
                                            <p:cond delay="0"/>
                                          </p:stCondLst>
                                        </p:cTn>
                                        <p:tgtEl>
                                          <p:spTgt spid="24578">
                                            <p:txEl>
                                              <p:charRg st="108" end="145"/>
                                            </p:txEl>
                                          </p:spTgt>
                                        </p:tgtEl>
                                        <p:attrNameLst>
                                          <p:attrName>style.visibility</p:attrName>
                                        </p:attrNameLst>
                                      </p:cBhvr>
                                      <p:to>
                                        <p:strVal val="visible"/>
                                      </p:to>
                                    </p:set>
                                    <p:anim calcmode="lin" valueType="num">
                                      <p:cBhvr additive="base">
                                        <p:cTn id="22" dur="500" fill="hold"/>
                                        <p:tgtEl>
                                          <p:spTgt spid="24578">
                                            <p:txEl>
                                              <p:charRg st="108" end="145"/>
                                            </p:txEl>
                                          </p:spTgt>
                                        </p:tgtEl>
                                        <p:attrNameLst>
                                          <p:attrName>ppt_x</p:attrName>
                                        </p:attrNameLst>
                                      </p:cBhvr>
                                      <p:tavLst>
                                        <p:tav tm="0">
                                          <p:val>
                                            <p:strVal val="#ppt_x"/>
                                          </p:val>
                                        </p:tav>
                                        <p:tav tm="100000">
                                          <p:val>
                                            <p:strVal val="#ppt_x"/>
                                          </p:val>
                                        </p:tav>
                                      </p:tavLst>
                                    </p:anim>
                                    <p:anim calcmode="lin" valueType="num">
                                      <p:cBhvr additive="base">
                                        <p:cTn id="23" dur="500" fill="hold"/>
                                        <p:tgtEl>
                                          <p:spTgt spid="24578">
                                            <p:txEl>
                                              <p:charRg st="108" end="14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8913" name="标题 45057"/>
          <p:cNvSpPr>
            <a:spLocks noGrp="1"/>
          </p:cNvSpPr>
          <p:nvPr>
            <p:ph type="title"/>
          </p:nvPr>
        </p:nvSpPr>
        <p:spPr>
          <a:xfrm>
            <a:off x="457200" y="0"/>
            <a:ext cx="8229600" cy="895350"/>
          </a:xfrm>
          <a:ln/>
        </p:spPr>
        <p:txBody>
          <a:bodyPr anchor="ctr"/>
          <a:p>
            <a:r>
              <a:rPr lang="zh-CN" altLang="en-US" sz="4000" b="1" dirty="0">
                <a:solidFill>
                  <a:srgbClr val="FF0000"/>
                </a:solidFill>
              </a:rPr>
              <a:t>主题思想</a:t>
            </a:r>
            <a:endParaRPr lang="zh-CN" altLang="en-US" sz="4000" b="1" dirty="0">
              <a:solidFill>
                <a:srgbClr val="FF0000"/>
              </a:solidFill>
            </a:endParaRPr>
          </a:p>
        </p:txBody>
      </p:sp>
      <p:sp>
        <p:nvSpPr>
          <p:cNvPr id="38914" name="文本占位符 45058"/>
          <p:cNvSpPr>
            <a:spLocks noGrp="1"/>
          </p:cNvSpPr>
          <p:nvPr>
            <p:ph idx="1"/>
          </p:nvPr>
        </p:nvSpPr>
        <p:spPr>
          <a:xfrm>
            <a:off x="0" y="895350"/>
            <a:ext cx="9144000" cy="5962650"/>
          </a:xfrm>
          <a:ln/>
        </p:spPr>
        <p:txBody>
          <a:bodyPr anchor="t"/>
          <a:p>
            <a:pPr>
              <a:lnSpc>
                <a:spcPct val="90000"/>
              </a:lnSpc>
              <a:buNone/>
            </a:pPr>
            <a:r>
              <a:rPr lang="en-US" altLang="zh-CN" sz="2800" dirty="0"/>
              <a:t>             </a:t>
            </a:r>
            <a:r>
              <a:rPr lang="zh-CN" altLang="en-US" sz="4000" b="1" dirty="0"/>
              <a:t>这篇小说以菲利普夫妇因于勒的贫富变化而前后变化的态度，形成令人惊叹的情节波澜，刻画了菲利普夫妇嫌贫爱富、虚伪自私的嘴脸，从而揭露了金钱社会中人与人之间的冷酷关系。</a:t>
            </a:r>
            <a:r>
              <a:rPr lang="en-US" altLang="zh-CN" sz="4000" b="1" dirty="0"/>
              <a:t> </a:t>
            </a:r>
            <a:r>
              <a:rPr lang="en-US" altLang="zh-CN" sz="2800" dirty="0"/>
              <a:t>     </a:t>
            </a:r>
            <a:endParaRPr lang="zh-CN" altLang="en-US" sz="4400" b="1" dirty="0"/>
          </a:p>
        </p:txBody>
      </p:sp>
      <p:pic>
        <p:nvPicPr>
          <p:cNvPr id="38915" name="图片 66584" descr="t018f6a28ae7dca53b8"/>
          <p:cNvPicPr>
            <a:picLocks noChangeAspect="1"/>
          </p:cNvPicPr>
          <p:nvPr/>
        </p:nvPicPr>
        <p:blipFill>
          <a:blip r:embed="rId1"/>
          <a:stretch>
            <a:fillRect/>
          </a:stretch>
        </p:blipFill>
        <p:spPr>
          <a:xfrm>
            <a:off x="0" y="4318000"/>
            <a:ext cx="9144000" cy="2540000"/>
          </a:xfrm>
          <a:prstGeom prst="rect">
            <a:avLst/>
          </a:prstGeom>
          <a:noFill/>
          <a:ln w="9525">
            <a:noFill/>
          </a:ln>
        </p:spPr>
      </p:pic>
      <p:pic>
        <p:nvPicPr>
          <p:cNvPr id="38916" name="图片 67606" descr="t018f0a99de9aeb01c7"/>
          <p:cNvPicPr>
            <a:picLocks noChangeAspect="1"/>
          </p:cNvPicPr>
          <p:nvPr/>
        </p:nvPicPr>
        <p:blipFill>
          <a:blip r:embed="rId2"/>
          <a:stretch>
            <a:fillRect/>
          </a:stretch>
        </p:blipFill>
        <p:spPr>
          <a:xfrm>
            <a:off x="0" y="0"/>
            <a:ext cx="998538" cy="1279525"/>
          </a:xfrm>
          <a:prstGeom prst="rect">
            <a:avLst/>
          </a:prstGeom>
          <a:noFill/>
          <a:ln w="9525">
            <a:noFill/>
          </a:ln>
        </p:spPr>
      </p:pic>
    </p:spTree>
  </p:cSld>
  <p:clrMapOvr>
    <a:masterClrMapping/>
  </p:clrMapOvr>
  <p:transition>
    <p:diamond/>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1" name="标题 18433"/>
          <p:cNvSpPr>
            <a:spLocks noGrp="1"/>
          </p:cNvSpPr>
          <p:nvPr>
            <p:ph type="title"/>
          </p:nvPr>
        </p:nvSpPr>
        <p:spPr>
          <a:xfrm>
            <a:off x="0" y="0"/>
            <a:ext cx="9144000" cy="869950"/>
          </a:xfrm>
          <a:ln/>
        </p:spPr>
        <p:txBody>
          <a:bodyPr anchor="ctr"/>
          <a:p>
            <a:r>
              <a:rPr lang="zh-CN" altLang="en-US" sz="4000" b="1" dirty="0">
                <a:solidFill>
                  <a:srgbClr val="FF0000"/>
                </a:solidFill>
              </a:rPr>
              <a:t>自主学习</a:t>
            </a:r>
            <a:r>
              <a:rPr lang="en-US" altLang="zh-CN" sz="4000" b="1">
                <a:solidFill>
                  <a:srgbClr val="FF0000"/>
                </a:solidFill>
              </a:rPr>
              <a:t>1</a:t>
            </a:r>
            <a:endParaRPr lang="en-US" altLang="zh-CN" sz="4000" b="1">
              <a:solidFill>
                <a:srgbClr val="FF0000"/>
              </a:solidFill>
            </a:endParaRPr>
          </a:p>
        </p:txBody>
      </p:sp>
      <p:sp>
        <p:nvSpPr>
          <p:cNvPr id="5122" name="文本占位符 18434"/>
          <p:cNvSpPr>
            <a:spLocks noGrp="1"/>
          </p:cNvSpPr>
          <p:nvPr>
            <p:ph idx="1"/>
          </p:nvPr>
        </p:nvSpPr>
        <p:spPr>
          <a:xfrm>
            <a:off x="0" y="869950"/>
            <a:ext cx="9144000" cy="5988050"/>
          </a:xfrm>
          <a:ln/>
        </p:spPr>
        <p:txBody>
          <a:bodyPr anchor="t"/>
          <a:p>
            <a:pPr>
              <a:lnSpc>
                <a:spcPct val="90000"/>
              </a:lnSpc>
              <a:buNone/>
            </a:pPr>
            <a:r>
              <a:rPr lang="en-US" altLang="zh-CN" sz="4000" b="1" dirty="0"/>
              <a:t>         1</a:t>
            </a:r>
            <a:r>
              <a:rPr lang="zh-CN" altLang="en-US" sz="4000" b="1" dirty="0"/>
              <a:t>、了解题目含义及作用；</a:t>
            </a:r>
            <a:endParaRPr lang="zh-CN" altLang="en-US" sz="4000" b="1" dirty="0"/>
          </a:p>
          <a:p>
            <a:pPr>
              <a:lnSpc>
                <a:spcPct val="90000"/>
              </a:lnSpc>
              <a:buNone/>
            </a:pPr>
            <a:r>
              <a:rPr lang="en-US" altLang="zh-CN" sz="4000" b="1" dirty="0"/>
              <a:t>         2</a:t>
            </a:r>
            <a:r>
              <a:rPr lang="zh-CN" altLang="en-US" sz="4000" b="1" dirty="0"/>
              <a:t>、勾画出自然段﹙</a:t>
            </a:r>
            <a:r>
              <a:rPr lang="en-US" altLang="zh-CN" sz="4000" b="1" dirty="0"/>
              <a:t>49</a:t>
            </a:r>
            <a:r>
              <a:rPr lang="zh-CN" altLang="en-US" sz="4000" b="1" dirty="0"/>
              <a:t>段</a:t>
            </a:r>
            <a:r>
              <a:rPr lang="zh-CN" altLang="en-US" sz="4000" b="1"/>
              <a:t>﹚</a:t>
            </a:r>
            <a:endParaRPr lang="zh-CN" altLang="en-US" sz="4000" b="1"/>
          </a:p>
          <a:p>
            <a:pPr>
              <a:lnSpc>
                <a:spcPct val="90000"/>
              </a:lnSpc>
              <a:buNone/>
            </a:pPr>
            <a:r>
              <a:rPr lang="en-US" altLang="zh-CN" sz="4000" b="1" dirty="0"/>
              <a:t>         3</a:t>
            </a:r>
            <a:r>
              <a:rPr lang="zh-CN" altLang="en-US" sz="4000" b="1" dirty="0"/>
              <a:t>、了解作者及其代表作；</a:t>
            </a:r>
            <a:endParaRPr lang="zh-CN" altLang="en-US" sz="4000" b="1" dirty="0"/>
          </a:p>
          <a:p>
            <a:pPr>
              <a:lnSpc>
                <a:spcPct val="90000"/>
              </a:lnSpc>
              <a:buNone/>
            </a:pPr>
            <a:r>
              <a:rPr lang="en-US" altLang="zh-CN" sz="4000" b="1" dirty="0"/>
              <a:t>         4</a:t>
            </a:r>
            <a:r>
              <a:rPr lang="zh-CN" altLang="en-US" sz="4000" b="1" dirty="0"/>
              <a:t>、积累生字、词语；</a:t>
            </a:r>
            <a:endParaRPr lang="zh-CN" altLang="en-US" sz="4000" b="1" dirty="0"/>
          </a:p>
          <a:p>
            <a:pPr>
              <a:lnSpc>
                <a:spcPct val="90000"/>
              </a:lnSpc>
              <a:buNone/>
            </a:pPr>
            <a:r>
              <a:rPr lang="en-US" altLang="zh-CN" sz="4000" b="1" dirty="0"/>
              <a:t>         5</a:t>
            </a:r>
            <a:r>
              <a:rPr lang="zh-CN" altLang="en-US" sz="4000" b="1" dirty="0"/>
              <a:t>、归纳课文的主要内容；</a:t>
            </a:r>
            <a:endParaRPr lang="zh-CN" altLang="en-US" sz="4000" b="1" dirty="0"/>
          </a:p>
          <a:p>
            <a:pPr>
              <a:lnSpc>
                <a:spcPct val="90000"/>
              </a:lnSpc>
              <a:buNone/>
            </a:pPr>
            <a:r>
              <a:rPr lang="en-US" altLang="zh-CN" sz="4000" b="1" dirty="0"/>
              <a:t>         6</a:t>
            </a:r>
            <a:r>
              <a:rPr lang="zh-CN" altLang="en-US" sz="4000" b="1" dirty="0"/>
              <a:t>、分析文章的结构层次；</a:t>
            </a:r>
            <a:endParaRPr lang="zh-CN" altLang="en-US" sz="4000" b="1" dirty="0"/>
          </a:p>
          <a:p>
            <a:pPr>
              <a:lnSpc>
                <a:spcPct val="90000"/>
              </a:lnSpc>
              <a:buNone/>
            </a:pPr>
            <a:r>
              <a:rPr lang="zh-CN" altLang="en-US" sz="4000" b="1" dirty="0"/>
              <a:t>         </a:t>
            </a:r>
            <a:r>
              <a:rPr lang="en-US" altLang="zh-CN" sz="4000" b="1" dirty="0"/>
              <a:t>7</a:t>
            </a:r>
            <a:r>
              <a:rPr lang="zh-CN" altLang="en-US" sz="4000" b="1" dirty="0"/>
              <a:t>、初步感知课文的思想内容。</a:t>
            </a:r>
            <a:endParaRPr lang="zh-CN" altLang="en-US" sz="4000" b="1" dirty="0"/>
          </a:p>
        </p:txBody>
      </p:sp>
      <p:pic>
        <p:nvPicPr>
          <p:cNvPr id="5123" name="图片 27654" descr="t016001eae9154c14c9"/>
          <p:cNvPicPr>
            <a:picLocks noChangeAspect="1"/>
          </p:cNvPicPr>
          <p:nvPr/>
        </p:nvPicPr>
        <p:blipFill>
          <a:blip r:embed="rId1"/>
          <a:stretch>
            <a:fillRect/>
          </a:stretch>
        </p:blipFill>
        <p:spPr>
          <a:xfrm>
            <a:off x="0" y="5591175"/>
            <a:ext cx="9144000" cy="1266825"/>
          </a:xfrm>
          <a:prstGeom prst="rect">
            <a:avLst/>
          </a:prstGeom>
          <a:noFill/>
          <a:ln w="9525">
            <a:noFill/>
          </a:ln>
        </p:spPr>
      </p:pic>
      <p:pic>
        <p:nvPicPr>
          <p:cNvPr id="5124" name="图片 60426" descr="花2"/>
          <p:cNvPicPr>
            <a:picLocks noChangeAspect="1"/>
          </p:cNvPicPr>
          <p:nvPr/>
        </p:nvPicPr>
        <p:blipFill>
          <a:blip r:embed="rId2"/>
          <a:stretch>
            <a:fillRect/>
          </a:stretch>
        </p:blipFill>
        <p:spPr>
          <a:xfrm>
            <a:off x="8229600" y="-84137"/>
            <a:ext cx="914400" cy="5426075"/>
          </a:xfrm>
          <a:prstGeom prst="rect">
            <a:avLst/>
          </a:prstGeom>
          <a:noFill/>
          <a:ln w="9525">
            <a:noFill/>
          </a:ln>
        </p:spPr>
      </p:pic>
    </p:spTree>
  </p:cSld>
  <p:clrMapOvr>
    <a:masterClrMapping/>
  </p:clrMapOvr>
  <p:transition>
    <p:diamond/>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5" name="标题 3073"/>
          <p:cNvSpPr>
            <a:spLocks noGrp="1"/>
          </p:cNvSpPr>
          <p:nvPr>
            <p:ph type="title"/>
          </p:nvPr>
        </p:nvSpPr>
        <p:spPr>
          <a:xfrm>
            <a:off x="457200" y="0"/>
            <a:ext cx="8229600" cy="762000"/>
          </a:xfrm>
          <a:ln/>
        </p:spPr>
        <p:txBody>
          <a:bodyPr anchor="ctr"/>
          <a:p>
            <a:r>
              <a:rPr lang="zh-CN" altLang="en-US" sz="4000" b="1" dirty="0">
                <a:solidFill>
                  <a:srgbClr val="FF0000"/>
                </a:solidFill>
              </a:rPr>
              <a:t>题目解说</a:t>
            </a:r>
            <a:endParaRPr lang="zh-CN" altLang="en-US" sz="4000" b="1" dirty="0">
              <a:solidFill>
                <a:srgbClr val="FF0000"/>
              </a:solidFill>
            </a:endParaRPr>
          </a:p>
        </p:txBody>
      </p:sp>
      <p:sp>
        <p:nvSpPr>
          <p:cNvPr id="6146" name="文本占位符 3074"/>
          <p:cNvSpPr>
            <a:spLocks noGrp="1"/>
          </p:cNvSpPr>
          <p:nvPr>
            <p:ph idx="1"/>
          </p:nvPr>
        </p:nvSpPr>
        <p:spPr>
          <a:xfrm>
            <a:off x="0" y="762000"/>
            <a:ext cx="9144000" cy="6096000"/>
          </a:xfrm>
          <a:ln/>
        </p:spPr>
        <p:txBody>
          <a:bodyPr anchor="t"/>
          <a:p>
            <a:pPr>
              <a:buNone/>
            </a:pPr>
            <a:r>
              <a:rPr lang="en-US" altLang="zh-CN" dirty="0"/>
              <a:t>            </a:t>
            </a:r>
            <a:r>
              <a:rPr lang="zh-CN" altLang="en-US" sz="4000" b="1" dirty="0"/>
              <a:t>文题中的“我”指作品中的小男孩若瑟夫。作品中其他人物的表现都是从“我”的眼里看出来的。 </a:t>
            </a:r>
            <a:r>
              <a:rPr lang="zh-CN" altLang="en-US" sz="4000" b="1" dirty="0">
                <a:solidFill>
                  <a:srgbClr val="FF0000"/>
                </a:solidFill>
              </a:rPr>
              <a:t>“我”是一个线索人物，也是见证者。</a:t>
            </a:r>
            <a:r>
              <a:rPr lang="zh-CN" altLang="en-US" sz="4000" b="1" dirty="0"/>
              <a:t>“我的叔叔”这个称呼包含着对于勒的同情，也包含着对父母的不满。小说以第一人称来写，显得亲切自然、令人信服。</a:t>
            </a:r>
            <a:endParaRPr lang="zh-CN" altLang="en-US" sz="4000" b="1" dirty="0"/>
          </a:p>
          <a:p>
            <a:pPr>
              <a:buNone/>
            </a:pPr>
            <a:endParaRPr lang="zh-CN" altLang="en-US" sz="4000" b="1" dirty="0"/>
          </a:p>
        </p:txBody>
      </p:sp>
      <p:pic>
        <p:nvPicPr>
          <p:cNvPr id="6147" name="图片 28712" descr="t0123438dbb7cddd585"/>
          <p:cNvPicPr>
            <a:picLocks noChangeAspect="1"/>
          </p:cNvPicPr>
          <p:nvPr/>
        </p:nvPicPr>
        <p:blipFill>
          <a:blip r:embed="rId1"/>
          <a:stretch>
            <a:fillRect/>
          </a:stretch>
        </p:blipFill>
        <p:spPr>
          <a:xfrm>
            <a:off x="0" y="5768975"/>
            <a:ext cx="9144000" cy="1089025"/>
          </a:xfrm>
          <a:prstGeom prst="rect">
            <a:avLst/>
          </a:prstGeom>
          <a:noFill/>
          <a:ln w="9525">
            <a:noFill/>
          </a:ln>
        </p:spPr>
      </p:pic>
      <p:pic>
        <p:nvPicPr>
          <p:cNvPr id="6148" name="图片 59394" descr="yaya"/>
          <p:cNvPicPr>
            <a:picLocks noChangeAspect="1"/>
          </p:cNvPicPr>
          <p:nvPr/>
        </p:nvPicPr>
        <p:blipFill>
          <a:blip r:embed="rId2"/>
          <a:stretch>
            <a:fillRect/>
          </a:stretch>
        </p:blipFill>
        <p:spPr>
          <a:xfrm>
            <a:off x="0" y="0"/>
            <a:ext cx="933450" cy="1195388"/>
          </a:xfrm>
          <a:prstGeom prst="rect">
            <a:avLst/>
          </a:prstGeom>
          <a:noFill/>
          <a:ln w="9525">
            <a:noFill/>
          </a:ln>
        </p:spPr>
      </p:pic>
    </p:spTree>
  </p:cSld>
  <p:clrMapOvr>
    <a:masterClrMapping/>
  </p:clrMapOvr>
  <p:transition>
    <p:diamond/>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69" name="标题 1"/>
          <p:cNvSpPr>
            <a:spLocks noGrp="1"/>
          </p:cNvSpPr>
          <p:nvPr>
            <p:ph type="title"/>
          </p:nvPr>
        </p:nvSpPr>
        <p:spPr>
          <a:xfrm>
            <a:off x="42863" y="-17462"/>
            <a:ext cx="2825750" cy="555625"/>
          </a:xfrm>
          <a:ln/>
        </p:spPr>
        <p:txBody>
          <a:bodyPr anchor="ctr"/>
          <a:p>
            <a:r>
              <a:rPr lang="zh-CN" altLang="en-US" b="1">
                <a:solidFill>
                  <a:srgbClr val="FF0000"/>
                </a:solidFill>
              </a:rPr>
              <a:t>走近作者</a:t>
            </a:r>
            <a:endParaRPr lang="zh-CN" altLang="en-US" b="1">
              <a:solidFill>
                <a:srgbClr val="FF0000"/>
              </a:solidFill>
            </a:endParaRPr>
          </a:p>
        </p:txBody>
      </p:sp>
      <p:pic>
        <p:nvPicPr>
          <p:cNvPr id="7170" name="内容占位符 3"/>
          <p:cNvPicPr>
            <a:picLocks noGrp="1" noChangeAspect="1"/>
          </p:cNvPicPr>
          <p:nvPr>
            <p:ph idx="1"/>
          </p:nvPr>
        </p:nvPicPr>
        <p:blipFill>
          <a:blip r:embed="rId1"/>
          <a:stretch>
            <a:fillRect/>
          </a:stretch>
        </p:blipFill>
        <p:spPr>
          <a:xfrm>
            <a:off x="42863" y="733425"/>
            <a:ext cx="2378075" cy="6142038"/>
          </a:xfrm>
          <a:solidFill>
            <a:schemeClr val="lt1"/>
          </a:solidFill>
          <a:ln/>
        </p:spPr>
      </p:pic>
      <p:sp>
        <p:nvSpPr>
          <p:cNvPr id="7171" name="文本框 4"/>
          <p:cNvSpPr txBox="1"/>
          <p:nvPr/>
        </p:nvSpPr>
        <p:spPr>
          <a:xfrm>
            <a:off x="2547938" y="-17462"/>
            <a:ext cx="6561137" cy="6797675"/>
          </a:xfrm>
          <a:prstGeom prst="rect">
            <a:avLst/>
          </a:prstGeom>
          <a:noFill/>
          <a:ln w="9525">
            <a:noFill/>
          </a:ln>
        </p:spPr>
        <p:txBody>
          <a:bodyPr wrap="square" anchor="t">
            <a:spAutoFit/>
          </a:bodyPr>
          <a:p>
            <a:pPr lvl="0" indent="0"/>
            <a:r>
              <a:rPr lang="en-US" altLang="zh-CN" sz="4400" b="1">
                <a:latin typeface="Arial" panose="020B0604020202020204" pitchFamily="34" charset="0"/>
                <a:ea typeface="宋体" panose="02010600030101010101" pitchFamily="2" charset="-122"/>
              </a:rPr>
              <a:t>        </a:t>
            </a:r>
            <a:r>
              <a:rPr lang="zh-CN" altLang="en-US" sz="4400" b="1">
                <a:latin typeface="Arial" panose="020B0604020202020204" pitchFamily="34" charset="0"/>
                <a:ea typeface="宋体" panose="02010600030101010101" pitchFamily="2" charset="-122"/>
              </a:rPr>
              <a:t>莫泊桑(1850~1893)法国作家，是一位19世纪后半期法国优秀的批判现实主义作家。</a:t>
            </a:r>
            <a:r>
              <a:rPr lang="zh-CN" altLang="en-US" sz="4400" b="1">
                <a:solidFill>
                  <a:srgbClr val="FF0000"/>
                </a:solidFill>
                <a:latin typeface="Arial" panose="020B0604020202020204" pitchFamily="34" charset="0"/>
                <a:ea typeface="宋体" panose="02010600030101010101" pitchFamily="2" charset="-122"/>
              </a:rPr>
              <a:t>他和俄国的契诃夫、美国的欧亨利被誉为</a:t>
            </a:r>
            <a:r>
              <a:rPr lang="en-US" altLang="zh-CN" sz="4400" b="1">
                <a:solidFill>
                  <a:srgbClr val="FF0000"/>
                </a:solidFill>
                <a:latin typeface="Arial" panose="020B0604020202020204" pitchFamily="34" charset="0"/>
                <a:ea typeface="宋体" panose="02010600030101010101" pitchFamily="2" charset="-122"/>
              </a:rPr>
              <a:t>“</a:t>
            </a:r>
            <a:r>
              <a:rPr lang="zh-CN" altLang="en-US" sz="4400" b="1">
                <a:solidFill>
                  <a:srgbClr val="FF0000"/>
                </a:solidFill>
                <a:latin typeface="Arial" panose="020B0604020202020204" pitchFamily="34" charset="0"/>
                <a:ea typeface="宋体" panose="02010600030101010101" pitchFamily="2" charset="-122"/>
              </a:rPr>
              <a:t>世界三大短篇小说巨匠</a:t>
            </a:r>
            <a:r>
              <a:rPr lang="en-US" altLang="zh-CN" sz="4400" b="1">
                <a:solidFill>
                  <a:srgbClr val="FF0000"/>
                </a:solidFill>
                <a:latin typeface="Arial" panose="020B0604020202020204" pitchFamily="34" charset="0"/>
                <a:ea typeface="宋体" panose="02010600030101010101" pitchFamily="2" charset="-122"/>
              </a:rPr>
              <a:t>”</a:t>
            </a:r>
            <a:r>
              <a:rPr lang="zh-CN" altLang="en-US" sz="4400" b="1">
                <a:solidFill>
                  <a:srgbClr val="FF0000"/>
                </a:solidFill>
                <a:latin typeface="Arial" panose="020B0604020202020204" pitchFamily="34" charset="0"/>
                <a:ea typeface="宋体" panose="02010600030101010101" pitchFamily="2" charset="-122"/>
              </a:rPr>
              <a:t>。</a:t>
            </a:r>
            <a:r>
              <a:rPr lang="zh-CN" altLang="en-US" sz="4400" b="1">
                <a:latin typeface="Arial" panose="020B0604020202020204" pitchFamily="34" charset="0"/>
                <a:ea typeface="宋体" panose="02010600030101010101" pitchFamily="2" charset="-122"/>
              </a:rPr>
              <a:t>代表作有短篇小说《项链》《羊脂球》，长篇小说《一生》《漂亮的朋友》等。</a:t>
            </a:r>
            <a:endParaRPr lang="zh-CN" altLang="en-US" sz="4400" b="1">
              <a:latin typeface="Arial" panose="020B0604020202020204" pitchFamily="34" charset="0"/>
              <a:ea typeface="宋体" panose="02010600030101010101" pitchFamily="2" charset="-122"/>
            </a:endParaRPr>
          </a:p>
        </p:txBody>
      </p:sp>
    </p:spTree>
  </p:cSld>
  <p:clrMapOvr>
    <a:masterClrMapping/>
  </p:clrMapOvr>
  <p:transition>
    <p:diamond/>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3" name="标题 23553"/>
          <p:cNvSpPr>
            <a:spLocks noGrp="1"/>
          </p:cNvSpPr>
          <p:nvPr>
            <p:ph type="title"/>
          </p:nvPr>
        </p:nvSpPr>
        <p:spPr>
          <a:xfrm>
            <a:off x="0" y="0"/>
            <a:ext cx="9144000" cy="981075"/>
          </a:xfrm>
          <a:ln/>
        </p:spPr>
        <p:txBody>
          <a:bodyPr anchor="ctr"/>
          <a:p>
            <a:r>
              <a:rPr lang="zh-CN" altLang="en-US" sz="4000" b="1" dirty="0">
                <a:solidFill>
                  <a:srgbClr val="FF0000"/>
                </a:solidFill>
              </a:rPr>
              <a:t>读准字音</a:t>
            </a:r>
            <a:endParaRPr lang="zh-CN" altLang="en-US" sz="4000" b="1" dirty="0">
              <a:solidFill>
                <a:srgbClr val="FF0000"/>
              </a:solidFill>
            </a:endParaRPr>
          </a:p>
        </p:txBody>
      </p:sp>
      <p:sp>
        <p:nvSpPr>
          <p:cNvPr id="8194" name="文本占位符 23554"/>
          <p:cNvSpPr>
            <a:spLocks noGrp="1"/>
          </p:cNvSpPr>
          <p:nvPr>
            <p:ph idx="1"/>
          </p:nvPr>
        </p:nvSpPr>
        <p:spPr>
          <a:xfrm>
            <a:off x="0" y="868363"/>
            <a:ext cx="9144000" cy="5805487"/>
          </a:xfrm>
          <a:ln/>
        </p:spPr>
        <p:txBody>
          <a:bodyPr anchor="t"/>
          <a:p>
            <a:pPr>
              <a:buNone/>
            </a:pPr>
            <a:r>
              <a:rPr lang="en-US" altLang="zh-CN" sz="4000" b="1" dirty="0"/>
              <a:t>       </a:t>
            </a:r>
            <a:r>
              <a:rPr lang="zh-CN" altLang="en-US" sz="4000" b="1" dirty="0"/>
              <a:t>栈</a:t>
            </a:r>
            <a:r>
              <a:rPr lang="en-US" altLang="zh-CN" sz="4000" b="1" err="1">
                <a:solidFill>
                  <a:srgbClr val="FF0000"/>
                </a:solidFill>
              </a:rPr>
              <a:t>zhàn</a:t>
            </a:r>
            <a:r>
              <a:rPr lang="zh-CN" altLang="en-US" sz="4000" b="1" dirty="0"/>
              <a:t>桥             赔偿</a:t>
            </a:r>
            <a:r>
              <a:rPr lang="en-US" altLang="zh-CN" sz="4000" b="1" err="1">
                <a:solidFill>
                  <a:srgbClr val="FF0000"/>
                </a:solidFill>
              </a:rPr>
              <a:t>cháng</a:t>
            </a:r>
            <a:r>
              <a:rPr lang="en-US" altLang="zh-CN" sz="4000" b="1">
                <a:solidFill>
                  <a:srgbClr val="FF0000"/>
                </a:solidFill>
              </a:rPr>
              <a:t> </a:t>
            </a:r>
            <a:r>
              <a:rPr lang="en-US" altLang="zh-CN" sz="4000" b="1"/>
              <a:t> </a:t>
            </a:r>
            <a:endParaRPr lang="en-US" altLang="zh-CN" sz="4000" b="1"/>
          </a:p>
          <a:p>
            <a:pPr>
              <a:buNone/>
            </a:pPr>
            <a:r>
              <a:rPr lang="zh-CN" altLang="en-US" sz="4000" b="1" dirty="0"/>
              <a:t>       别墅</a:t>
            </a:r>
            <a:r>
              <a:rPr lang="en-US" altLang="zh-CN" sz="4000" b="1" err="1">
                <a:solidFill>
                  <a:srgbClr val="FF0000"/>
                </a:solidFill>
              </a:rPr>
              <a:t>shù               </a:t>
            </a:r>
            <a:r>
              <a:rPr lang="zh-CN" altLang="en-US" sz="4000" b="1" dirty="0"/>
              <a:t>拮</a:t>
            </a:r>
            <a:r>
              <a:rPr lang="en-US" altLang="zh-CN" sz="4000" b="1" err="1">
                <a:solidFill>
                  <a:srgbClr val="FF0000"/>
                </a:solidFill>
                <a:sym typeface="宋体" panose="02010600030101010101" pitchFamily="2" charset="-122"/>
              </a:rPr>
              <a:t>jié</a:t>
            </a:r>
            <a:r>
              <a:rPr lang="zh-CN" altLang="en-US" sz="4000" b="1" dirty="0"/>
              <a:t>据</a:t>
            </a:r>
            <a:r>
              <a:rPr lang="en-US" altLang="zh-CN" sz="4000" b="1" err="1">
                <a:solidFill>
                  <a:srgbClr val="FF0000"/>
                </a:solidFill>
              </a:rPr>
              <a:t>jū</a:t>
            </a:r>
            <a:endParaRPr lang="en-US" altLang="zh-CN" sz="4000" b="1" err="1">
              <a:solidFill>
                <a:srgbClr val="FF0000"/>
              </a:solidFill>
            </a:endParaRPr>
          </a:p>
          <a:p>
            <a:pPr>
              <a:buNone/>
            </a:pPr>
            <a:r>
              <a:rPr lang="zh-CN" altLang="en-US" sz="4000" b="1" dirty="0"/>
              <a:t>       牡</a:t>
            </a:r>
            <a:r>
              <a:rPr lang="en-US" altLang="zh-CN" sz="4000" b="1" err="1">
                <a:solidFill>
                  <a:srgbClr val="FF0000"/>
                </a:solidFill>
                <a:sym typeface="宋体" panose="02010600030101010101" pitchFamily="2" charset="-122"/>
              </a:rPr>
              <a:t>mǔ</a:t>
            </a:r>
            <a:r>
              <a:rPr lang="zh-CN" altLang="en-US" sz="4000" b="1" dirty="0"/>
              <a:t>蛎</a:t>
            </a:r>
            <a:r>
              <a:rPr lang="en-US" altLang="zh-CN" sz="4000" b="1" err="1">
                <a:solidFill>
                  <a:srgbClr val="FF0000"/>
                </a:solidFill>
              </a:rPr>
              <a:t>lì</a:t>
            </a:r>
            <a:r>
              <a:rPr lang="en-US" altLang="zh-CN" sz="4000" b="1"/>
              <a:t>              </a:t>
            </a:r>
            <a:r>
              <a:rPr lang="zh-CN" altLang="en-US" sz="4000" b="1" dirty="0"/>
              <a:t>煞</a:t>
            </a:r>
            <a:r>
              <a:rPr lang="en-US" altLang="zh-CN" sz="4000" b="1" err="1">
                <a:solidFill>
                  <a:srgbClr val="FF0000"/>
                </a:solidFill>
              </a:rPr>
              <a:t>shà</a:t>
            </a:r>
            <a:r>
              <a:rPr lang="zh-CN" altLang="en-US" sz="4000" b="1" dirty="0"/>
              <a:t>白</a:t>
            </a:r>
            <a:endParaRPr lang="zh-CN" altLang="en-US" sz="4000" b="1" dirty="0"/>
          </a:p>
          <a:p>
            <a:pPr>
              <a:buNone/>
            </a:pPr>
            <a:r>
              <a:rPr lang="zh-CN" altLang="en-US" sz="4000" b="1" dirty="0"/>
              <a:t>       蓝</a:t>
            </a:r>
            <a:r>
              <a:rPr lang="en-US" altLang="zh-CN" sz="4000" b="1" err="1">
                <a:solidFill>
                  <a:srgbClr val="FF0000"/>
                </a:solidFill>
                <a:sym typeface="宋体" panose="02010600030101010101" pitchFamily="2" charset="-122"/>
              </a:rPr>
              <a:t>lán</a:t>
            </a:r>
            <a:r>
              <a:rPr lang="zh-CN" altLang="en-US" sz="4000" b="1" dirty="0"/>
              <a:t>缕</a:t>
            </a:r>
            <a:r>
              <a:rPr lang="en-US" altLang="zh-CN" sz="4000" b="1" err="1">
                <a:solidFill>
                  <a:srgbClr val="FF0000"/>
                </a:solidFill>
              </a:rPr>
              <a:t>lǚ             </a:t>
            </a:r>
            <a:r>
              <a:rPr lang="zh-CN" altLang="en-US" sz="4000" b="1" dirty="0"/>
              <a:t>撬</a:t>
            </a:r>
            <a:r>
              <a:rPr lang="en-US" altLang="zh-CN" sz="4000" b="1" err="1">
                <a:solidFill>
                  <a:srgbClr val="FF0000"/>
                </a:solidFill>
              </a:rPr>
              <a:t>qiào</a:t>
            </a:r>
            <a:r>
              <a:rPr lang="zh-CN" altLang="en-US" sz="4000" b="1" dirty="0"/>
              <a:t>开</a:t>
            </a:r>
            <a:endParaRPr lang="zh-CN" altLang="en-US" sz="4000" b="1" dirty="0"/>
          </a:p>
          <a:p>
            <a:pPr>
              <a:buNone/>
            </a:pPr>
            <a:r>
              <a:rPr lang="zh-CN" altLang="en-US" sz="4000" b="1" dirty="0"/>
              <a:t>       糟蹋</a:t>
            </a:r>
            <a:r>
              <a:rPr lang="en-US" altLang="zh-CN" sz="4000" b="1" err="1">
                <a:solidFill>
                  <a:srgbClr val="FF0000"/>
                </a:solidFill>
              </a:rPr>
              <a:t>tà</a:t>
            </a:r>
            <a:r>
              <a:rPr lang="en-US" altLang="zh-CN" sz="4000" dirty="0"/>
              <a:t>                  </a:t>
            </a:r>
            <a:r>
              <a:rPr lang="zh-CN" altLang="en-US" sz="4000" b="1" dirty="0"/>
              <a:t>阔绰</a:t>
            </a:r>
            <a:r>
              <a:rPr lang="en-US" altLang="zh-CN" sz="4000" b="1" err="1">
                <a:solidFill>
                  <a:srgbClr val="FF0000"/>
                </a:solidFill>
              </a:rPr>
              <a:t>chuò</a:t>
            </a:r>
            <a:endParaRPr lang="en-US" altLang="zh-CN" sz="4000" b="1" err="1">
              <a:solidFill>
                <a:srgbClr val="FF0000"/>
              </a:solidFill>
            </a:endParaRPr>
          </a:p>
          <a:p>
            <a:pPr>
              <a:buNone/>
            </a:pPr>
            <a:r>
              <a:rPr lang="en-US" altLang="zh-CN" sz="4000" b="1" err="1">
                <a:solidFill>
                  <a:srgbClr val="FF0000"/>
                </a:solidFill>
              </a:rPr>
              <a:t>       </a:t>
            </a:r>
            <a:r>
              <a:rPr lang="zh-CN" altLang="en-US" sz="4000" b="1" dirty="0"/>
              <a:t>诧</a:t>
            </a:r>
            <a:r>
              <a:rPr lang="en-US" altLang="zh-CN" sz="4000" b="1" err="1">
                <a:solidFill>
                  <a:srgbClr val="FF0000"/>
                </a:solidFill>
              </a:rPr>
              <a:t>chà</a:t>
            </a:r>
            <a:r>
              <a:rPr lang="zh-CN" altLang="en-US" sz="4000" b="1" dirty="0"/>
              <a:t>异               文雅</a:t>
            </a:r>
            <a:r>
              <a:rPr lang="en-US" altLang="zh-CN" sz="4000" b="1" err="1">
                <a:solidFill>
                  <a:srgbClr val="FF0000"/>
                </a:solidFill>
              </a:rPr>
              <a:t>yǎ</a:t>
            </a:r>
            <a:endParaRPr lang="en-US" altLang="zh-CN" sz="4000" b="1" err="1">
              <a:solidFill>
                <a:srgbClr val="FF0000"/>
              </a:solidFill>
            </a:endParaRPr>
          </a:p>
          <a:p>
            <a:pPr>
              <a:buNone/>
            </a:pPr>
            <a:r>
              <a:rPr lang="en-US" altLang="zh-CN" sz="4000" b="1" err="1">
                <a:solidFill>
                  <a:srgbClr val="FF0000"/>
                </a:solidFill>
              </a:rPr>
              <a:t>       </a:t>
            </a:r>
            <a:r>
              <a:rPr lang="zh-CN" altLang="en-US" sz="4000" b="1" err="1"/>
              <a:t>恐怖</a:t>
            </a:r>
            <a:r>
              <a:rPr lang="en-US" altLang="zh-CN" sz="4000" b="1" err="1">
                <a:solidFill>
                  <a:srgbClr val="FF0000"/>
                </a:solidFill>
              </a:rPr>
              <a:t>bù </a:t>
            </a:r>
            <a:r>
              <a:rPr lang="zh-CN" altLang="en-US" sz="4000" b="1" err="1"/>
              <a:t>                变更</a:t>
            </a:r>
            <a:r>
              <a:rPr lang="en-US" altLang="zh-CN" sz="4000" b="1" err="1">
                <a:solidFill>
                  <a:srgbClr val="FF0000"/>
                </a:solidFill>
              </a:rPr>
              <a:t>g</a:t>
            </a:r>
            <a:r>
              <a:rPr lang="en-US" altLang="zh-CN" sz="4000" b="1" dirty="0">
                <a:solidFill>
                  <a:srgbClr val="FF0000"/>
                </a:solidFill>
              </a:rPr>
              <a:t>ē</a:t>
            </a:r>
            <a:r>
              <a:rPr lang="en-US" altLang="zh-CN" sz="4000" b="1" err="1">
                <a:solidFill>
                  <a:srgbClr val="FF0000"/>
                </a:solidFill>
              </a:rPr>
              <a:t>ng</a:t>
            </a:r>
            <a:endParaRPr lang="en-US" altLang="zh-CN" sz="4000" b="1" err="1">
              <a:solidFill>
                <a:srgbClr val="FF0000"/>
              </a:solidFill>
            </a:endParaRPr>
          </a:p>
          <a:p>
            <a:pPr>
              <a:buNone/>
            </a:pPr>
            <a:r>
              <a:rPr lang="en-US" altLang="zh-CN" sz="4000" b="1" err="1">
                <a:solidFill>
                  <a:srgbClr val="FF0000"/>
                </a:solidFill>
              </a:rPr>
              <a:t>       </a:t>
            </a:r>
            <a:r>
              <a:rPr lang="zh-CN" altLang="en-US" sz="4000" b="1" dirty="0"/>
              <a:t>恭</a:t>
            </a:r>
            <a:r>
              <a:rPr lang="en-US" altLang="zh-CN" sz="4000" b="1" err="1">
                <a:solidFill>
                  <a:srgbClr val="FF0000"/>
                </a:solidFill>
                <a:sym typeface="宋体" panose="02010600030101010101" pitchFamily="2" charset="-122"/>
              </a:rPr>
              <a:t>gōng </a:t>
            </a:r>
            <a:r>
              <a:rPr lang="zh-CN" altLang="en-US" sz="4000" b="1" dirty="0"/>
              <a:t>维</a:t>
            </a:r>
            <a:r>
              <a:rPr lang="en-US" altLang="zh-CN" sz="4000" b="1" err="1">
                <a:solidFill>
                  <a:srgbClr val="FF0000"/>
                </a:solidFill>
              </a:rPr>
              <a:t>wéi</a:t>
            </a:r>
            <a:r>
              <a:rPr lang="zh-CN" altLang="en-US" sz="4000" b="1" err="1"/>
              <a:t>      狼狈</a:t>
            </a:r>
            <a:r>
              <a:rPr lang="en-US" altLang="zh-CN" sz="4000" b="1" err="1">
                <a:solidFill>
                  <a:srgbClr val="FF0000"/>
                </a:solidFill>
              </a:rPr>
              <a:t>bèi</a:t>
            </a:r>
            <a:endParaRPr lang="en-US" altLang="zh-CN" sz="4000" b="1" err="1">
              <a:solidFill>
                <a:srgbClr val="FF0000"/>
              </a:solidFill>
            </a:endParaRPr>
          </a:p>
          <a:p>
            <a:pPr>
              <a:buNone/>
            </a:pPr>
            <a:endParaRPr lang="en-US" altLang="zh-CN" sz="4000" b="1" err="1">
              <a:solidFill>
                <a:srgbClr val="FF0000"/>
              </a:solidFill>
            </a:endParaRPr>
          </a:p>
          <a:p>
            <a:pPr>
              <a:buNone/>
            </a:pPr>
            <a:endParaRPr lang="zh-CN" altLang="en-US" sz="4000" b="1" dirty="0"/>
          </a:p>
          <a:p>
            <a:pPr>
              <a:buNone/>
            </a:pPr>
            <a:endParaRPr lang="en-US" altLang="zh-CN" sz="4000" b="1" err="1">
              <a:solidFill>
                <a:srgbClr val="FF0000"/>
              </a:solidFill>
            </a:endParaRPr>
          </a:p>
          <a:p>
            <a:pPr>
              <a:buNone/>
            </a:pPr>
            <a:endParaRPr lang="en-US" altLang="zh-CN" sz="4000" b="1" err="1">
              <a:solidFill>
                <a:srgbClr val="FF0000"/>
              </a:solidFill>
            </a:endParaRPr>
          </a:p>
          <a:p>
            <a:pPr>
              <a:buNone/>
            </a:pPr>
            <a:endParaRPr lang="en-US" altLang="zh-CN" sz="4000" b="1" err="1">
              <a:solidFill>
                <a:srgbClr val="FF0000"/>
              </a:solidFill>
            </a:endParaRPr>
          </a:p>
        </p:txBody>
      </p:sp>
      <p:pic>
        <p:nvPicPr>
          <p:cNvPr id="8195" name="图片 53264" descr="w035"/>
          <p:cNvPicPr>
            <a:picLocks noChangeAspect="1"/>
          </p:cNvPicPr>
          <p:nvPr/>
        </p:nvPicPr>
        <p:blipFill>
          <a:blip r:embed="rId1"/>
          <a:stretch>
            <a:fillRect/>
          </a:stretch>
        </p:blipFill>
        <p:spPr>
          <a:xfrm>
            <a:off x="0" y="587375"/>
            <a:ext cx="788988" cy="6858000"/>
          </a:xfrm>
          <a:prstGeom prst="rect">
            <a:avLst/>
          </a:prstGeom>
          <a:noFill/>
          <a:ln w="9525">
            <a:noFill/>
          </a:ln>
        </p:spPr>
      </p:pic>
    </p:spTree>
  </p:cSld>
  <p:clrMapOvr>
    <a:masterClrMapping/>
  </p:clrMapOvr>
  <p:transition>
    <p:diamond/>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标题 1"/>
          <p:cNvSpPr>
            <a:spLocks noGrp="1"/>
          </p:cNvSpPr>
          <p:nvPr>
            <p:ph type="title"/>
          </p:nvPr>
        </p:nvSpPr>
        <p:spPr>
          <a:xfrm>
            <a:off x="457200" y="311150"/>
            <a:ext cx="8229600" cy="495300"/>
          </a:xfrm>
          <a:ln/>
        </p:spPr>
        <p:txBody>
          <a:bodyPr anchor="ctr"/>
          <a:p>
            <a:r>
              <a:rPr lang="zh-CN" altLang="en-US" sz="4000" b="1" dirty="0">
                <a:solidFill>
                  <a:srgbClr val="FF0000"/>
                </a:solidFill>
              </a:rPr>
              <a:t>学习词语</a:t>
            </a:r>
            <a:br>
              <a:rPr lang="zh-CN" altLang="en-US" sz="4000" b="1" dirty="0">
                <a:solidFill>
                  <a:srgbClr val="FF0000"/>
                </a:solidFill>
              </a:rPr>
            </a:br>
            <a:endParaRPr lang="zh-CN" altLang="en-US" sz="4000" b="1" dirty="0">
              <a:solidFill>
                <a:srgbClr val="FF0000"/>
              </a:solidFill>
            </a:endParaRPr>
          </a:p>
        </p:txBody>
      </p:sp>
      <p:sp>
        <p:nvSpPr>
          <p:cNvPr id="9218" name="内容占位符 2"/>
          <p:cNvSpPr>
            <a:spLocks noGrp="1"/>
          </p:cNvSpPr>
          <p:nvPr>
            <p:ph idx="1"/>
          </p:nvPr>
        </p:nvSpPr>
        <p:spPr>
          <a:xfrm>
            <a:off x="-6350" y="512763"/>
            <a:ext cx="9169400" cy="6359525"/>
          </a:xfrm>
          <a:ln/>
        </p:spPr>
        <p:txBody>
          <a:bodyPr anchor="t"/>
          <a:p>
            <a:pPr>
              <a:buNone/>
            </a:pPr>
            <a:r>
              <a:rPr lang="zh-CN" altLang="en-US" sz="4000" b="1" dirty="0"/>
              <a:t>拮据</a:t>
            </a:r>
            <a:r>
              <a:rPr lang="en-US" altLang="zh-CN" sz="4000" b="1" err="1">
                <a:solidFill>
                  <a:srgbClr val="FF0000"/>
                </a:solidFill>
              </a:rPr>
              <a:t>jié     jū</a:t>
            </a:r>
            <a:r>
              <a:rPr lang="zh-CN" altLang="en-US" sz="4000" b="1" dirty="0"/>
              <a:t>手头紧，经济景况不好。</a:t>
            </a:r>
            <a:endParaRPr lang="zh-CN" altLang="en-US" sz="4000" b="1" dirty="0"/>
          </a:p>
          <a:p>
            <a:pPr>
              <a:buNone/>
            </a:pPr>
            <a:r>
              <a:rPr lang="zh-CN" altLang="en-US" sz="4000" b="1" dirty="0"/>
              <a:t>栈桥</a:t>
            </a:r>
            <a:r>
              <a:rPr lang="en-US" altLang="zh-CN" sz="4000" b="1" err="1">
                <a:solidFill>
                  <a:srgbClr val="FF0000"/>
                </a:solidFill>
              </a:rPr>
              <a:t>zhàn    qiáo</a:t>
            </a:r>
            <a:r>
              <a:rPr lang="zh-CN" altLang="en-US" sz="4000" b="1" dirty="0"/>
              <a:t>码头上延伸到海里的长桥，供旅客上下桥和装卸货物用。</a:t>
            </a:r>
            <a:endParaRPr lang="zh-CN" altLang="en-US" sz="4000" b="1" dirty="0"/>
          </a:p>
          <a:p>
            <a:pPr>
              <a:buNone/>
            </a:pPr>
            <a:r>
              <a:rPr lang="zh-CN" altLang="en-US" sz="4000" b="1" dirty="0"/>
              <a:t>糟蹋</a:t>
            </a:r>
            <a:r>
              <a:rPr lang="zh-CN" altLang="en-US" sz="4000" b="1" dirty="0">
                <a:solidFill>
                  <a:srgbClr val="FF0000"/>
                </a:solidFill>
              </a:rPr>
              <a:t>zāo    tà</a:t>
            </a:r>
            <a:r>
              <a:rPr lang="zh-CN" altLang="en-US" sz="4000" b="1" dirty="0"/>
              <a:t>浪费；损坏。</a:t>
            </a:r>
            <a:endParaRPr lang="zh-CN" altLang="en-US" sz="4000" b="1" dirty="0"/>
          </a:p>
          <a:p>
            <a:pPr>
              <a:buNone/>
            </a:pPr>
            <a:r>
              <a:rPr lang="zh-CN" altLang="en-US" sz="4000" b="1" dirty="0"/>
              <a:t>别墅</a:t>
            </a:r>
            <a:r>
              <a:rPr lang="zh-CN" altLang="en-US" sz="4000" b="1" dirty="0">
                <a:solidFill>
                  <a:srgbClr val="FF0000"/>
                </a:solidFill>
              </a:rPr>
              <a:t>bié     shù</a:t>
            </a:r>
            <a:r>
              <a:rPr lang="zh-CN" altLang="en-US" sz="4000" b="1" dirty="0"/>
              <a:t>在风景区或在郊区建造的供休养的住所。</a:t>
            </a:r>
            <a:endParaRPr lang="zh-CN" altLang="en-US" sz="4000" b="1" dirty="0"/>
          </a:p>
          <a:p>
            <a:pPr>
              <a:buNone/>
            </a:pPr>
            <a:r>
              <a:rPr lang="zh-CN" altLang="en-US" sz="4000" b="1" dirty="0"/>
              <a:t>褴褛</a:t>
            </a:r>
            <a:r>
              <a:rPr lang="en-US" altLang="zh-CN" sz="4000" b="1" err="1">
                <a:solidFill>
                  <a:srgbClr val="FF0000"/>
                </a:solidFill>
              </a:rPr>
              <a:t>lán     lǚ</a:t>
            </a:r>
            <a:r>
              <a:rPr lang="zh-CN" altLang="en-US" sz="4000" b="1" dirty="0"/>
              <a:t>衣服破烂。</a:t>
            </a:r>
            <a:endParaRPr lang="zh-CN" altLang="en-US" sz="4000" b="1" dirty="0"/>
          </a:p>
          <a:p>
            <a:pPr>
              <a:buNone/>
            </a:pPr>
            <a:r>
              <a:rPr lang="zh-CN" altLang="en-US" sz="4000" b="1" dirty="0"/>
              <a:t>女婿</a:t>
            </a:r>
            <a:r>
              <a:rPr lang="zh-CN" altLang="en-US" sz="4000" b="1" dirty="0">
                <a:solidFill>
                  <a:srgbClr val="FF0000"/>
                </a:solidFill>
              </a:rPr>
              <a:t>nǚ      xu</a:t>
            </a:r>
            <a:r>
              <a:rPr lang="zh-CN" altLang="en-US" sz="4000" b="1" dirty="0"/>
              <a:t>女儿的丈夫。</a:t>
            </a:r>
            <a:endParaRPr lang="zh-CN" altLang="en-US" sz="4000" b="1" dirty="0"/>
          </a:p>
          <a:p>
            <a:pPr>
              <a:buNone/>
            </a:pPr>
            <a:endParaRPr lang="zh-CN" altLang="en-US" sz="4000" b="1" dirty="0"/>
          </a:p>
          <a:p>
            <a:pPr>
              <a:buNone/>
            </a:pPr>
            <a:endParaRPr lang="zh-CN" altLang="en-US" b="1" dirty="0"/>
          </a:p>
          <a:p>
            <a:pPr>
              <a:buNone/>
            </a:pPr>
            <a:endParaRPr lang="zh-CN" altLang="en-US"/>
          </a:p>
        </p:txBody>
      </p:sp>
      <p:pic>
        <p:nvPicPr>
          <p:cNvPr id="9219" name="图片 53275" descr="大门"/>
          <p:cNvPicPr>
            <a:picLocks noChangeAspect="1"/>
          </p:cNvPicPr>
          <p:nvPr/>
        </p:nvPicPr>
        <p:blipFill>
          <a:blip r:embed="rId1"/>
          <a:stretch>
            <a:fillRect/>
          </a:stretch>
        </p:blipFill>
        <p:spPr>
          <a:xfrm>
            <a:off x="6173788" y="4062413"/>
            <a:ext cx="2989262" cy="2809875"/>
          </a:xfrm>
          <a:prstGeom prst="rect">
            <a:avLst/>
          </a:prstGeom>
          <a:noFill/>
          <a:ln w="9525">
            <a:noFill/>
          </a:ln>
        </p:spPr>
      </p:pic>
    </p:spTree>
  </p:cSld>
  <p:clrMapOvr>
    <a:masterClrMapping/>
  </p:clrMapOvr>
  <p:transition>
    <p:diamond/>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4763" y="-12700"/>
            <a:ext cx="9134475" cy="6908800"/>
          </a:xfrm>
        </p:spPr>
        <p:txBody>
          <a:bodyPr/>
          <a:p>
            <a:pPr fontAlgn="base">
              <a:buNone/>
            </a:pPr>
            <a:r>
              <a:rPr lang="zh-CN" altLang="en-US" sz="4000" b="1" strike="noStrike" noProof="1"/>
              <a:t>端详</a:t>
            </a:r>
            <a:r>
              <a:rPr lang="zh-CN" altLang="en-US" sz="4000" b="1" strike="noStrike" noProof="1">
                <a:solidFill>
                  <a:srgbClr val="FF0000"/>
                </a:solidFill>
              </a:rPr>
              <a:t>duān     xiang</a:t>
            </a:r>
            <a:r>
              <a:rPr lang="zh-CN" altLang="en-US" sz="4000" b="1" strike="noStrike" noProof="1"/>
              <a:t>仔细地看。</a:t>
            </a:r>
            <a:endParaRPr lang="zh-CN" altLang="en-US" sz="4000" b="1" strike="noStrike" noProof="1"/>
          </a:p>
          <a:p>
            <a:pPr fontAlgn="base">
              <a:buNone/>
            </a:pPr>
            <a:r>
              <a:rPr lang="zh-CN" altLang="en-US" sz="4000" b="1" strike="noStrike" noProof="1" dirty="0">
                <a:sym typeface="+mn-ea"/>
              </a:rPr>
              <a:t>恭维</a:t>
            </a:r>
            <a:r>
              <a:rPr lang="en-US" altLang="zh-CN" sz="4000" b="1" strike="noStrike" noProof="1" err="1">
                <a:solidFill>
                  <a:srgbClr val="FF0000"/>
                </a:solidFill>
                <a:sym typeface="+mn-ea"/>
              </a:rPr>
              <a:t>gōng     wéi</a:t>
            </a:r>
            <a:r>
              <a:rPr lang="zh-CN" altLang="en-US" sz="4000" b="1" strike="noStrike" noProof="1" dirty="0">
                <a:sym typeface="+mn-ea"/>
              </a:rPr>
              <a:t>为讨好而赞扬。文中指父亲讨好船长。</a:t>
            </a:r>
            <a:endParaRPr lang="zh-CN" altLang="en-US" sz="4000" b="1" strike="noStrike" noProof="1" dirty="0">
              <a:sym typeface="+mn-ea"/>
            </a:endParaRPr>
          </a:p>
          <a:p>
            <a:pPr fontAlgn="base">
              <a:buNone/>
            </a:pPr>
            <a:r>
              <a:rPr lang="zh-CN" altLang="en-US" sz="4000" b="1" strike="noStrike" noProof="1" dirty="0">
                <a:sym typeface="+mn-ea"/>
              </a:rPr>
              <a:t>阔绰</a:t>
            </a:r>
            <a:r>
              <a:rPr lang="en-US" altLang="zh-CN" sz="4000" b="1" strike="noStrike" noProof="1" err="1">
                <a:solidFill>
                  <a:srgbClr val="FF0000"/>
                </a:solidFill>
                <a:sym typeface="+mn-ea"/>
              </a:rPr>
              <a:t>kuò       chuò</a:t>
            </a:r>
            <a:r>
              <a:rPr lang="zh-CN" altLang="en-US" sz="4000" b="1" strike="noStrike" noProof="1" dirty="0">
                <a:sym typeface="+mn-ea"/>
              </a:rPr>
              <a:t>排场大，生活奢侈。文中指于勒曾经很有钱。</a:t>
            </a:r>
            <a:endParaRPr lang="zh-CN" altLang="en-US" sz="4000" b="1" strike="noStrike" noProof="1" dirty="0">
              <a:sym typeface="+mn-ea"/>
            </a:endParaRPr>
          </a:p>
          <a:p>
            <a:pPr fontAlgn="base">
              <a:buNone/>
            </a:pPr>
            <a:r>
              <a:rPr lang="zh-CN" altLang="en-US" sz="4000" b="1" strike="noStrike" noProof="1" dirty="0">
                <a:sym typeface="+mn-ea"/>
              </a:rPr>
              <a:t>煞白</a:t>
            </a:r>
            <a:r>
              <a:rPr lang="en-US" altLang="zh-CN" sz="4000" b="1" strike="noStrike" noProof="1" err="1">
                <a:solidFill>
                  <a:srgbClr val="FF0000"/>
                </a:solidFill>
                <a:sym typeface="+mn-ea"/>
              </a:rPr>
              <a:t>shà       bái</a:t>
            </a:r>
            <a:r>
              <a:rPr lang="zh-CN" altLang="en-US" sz="4000" b="1" strike="noStrike" noProof="1" dirty="0">
                <a:sym typeface="+mn-ea"/>
              </a:rPr>
              <a:t>面色极白，没有血色。</a:t>
            </a:r>
            <a:endParaRPr lang="zh-CN" altLang="en-US" sz="4000" b="1" strike="noStrike" noProof="1" dirty="0">
              <a:sym typeface="+mn-ea"/>
            </a:endParaRPr>
          </a:p>
          <a:p>
            <a:pPr fontAlgn="base">
              <a:buNone/>
            </a:pPr>
            <a:r>
              <a:rPr lang="zh-CN" altLang="en-US" sz="4000" b="1" strike="noStrike" noProof="1" dirty="0">
                <a:sym typeface="+mn-ea"/>
              </a:rPr>
              <a:t>与日俱增</a:t>
            </a:r>
            <a:r>
              <a:rPr lang="en-US" altLang="zh-CN" sz="4000" b="1" strike="noStrike" noProof="1" err="1">
                <a:solidFill>
                  <a:srgbClr val="FF0000"/>
                </a:solidFill>
                <a:sym typeface="+mn-ea"/>
              </a:rPr>
              <a:t>yú   rì     jù</a:t>
            </a:r>
            <a:r>
              <a:rPr lang="en-US" altLang="zh-CN" sz="4000" b="1" strike="noStrike" noProof="1">
                <a:sym typeface="+mn-ea"/>
              </a:rPr>
              <a:t>  </a:t>
            </a:r>
            <a:r>
              <a:rPr lang="en-US" altLang="zh-CN" sz="4000" b="1" strike="noStrike" noProof="1" err="1">
                <a:solidFill>
                  <a:srgbClr val="FF0000"/>
                </a:solidFill>
                <a:sym typeface="+mn-ea"/>
              </a:rPr>
              <a:t>zēng</a:t>
            </a:r>
            <a:r>
              <a:rPr lang="zh-CN" altLang="en-US" sz="4000" b="1" strike="noStrike" noProof="1" dirty="0">
                <a:sym typeface="+mn-ea"/>
              </a:rPr>
              <a:t>随着时间一天天增长。文中指父亲一家人盼望于勒叔叔回家的希望越来越强烈。</a:t>
            </a:r>
            <a:endParaRPr lang="zh-CN" altLang="en-US" sz="4000" b="1" strike="noStrike" noProof="1" dirty="0">
              <a:sym typeface="+mn-ea"/>
            </a:endParaRPr>
          </a:p>
          <a:p>
            <a:pPr fontAlgn="base">
              <a:buNone/>
            </a:pPr>
            <a:endParaRPr lang="zh-CN" altLang="en-US" sz="4000" b="1" strike="noStrike" noProof="1" dirty="0"/>
          </a:p>
          <a:p>
            <a:pPr marL="0" indent="0" fontAlgn="base">
              <a:buNone/>
            </a:pPr>
            <a:endParaRPr lang="zh-CN" altLang="en-US" strike="noStrike" noProof="1"/>
          </a:p>
          <a:p>
            <a:pPr marL="0" indent="0" fontAlgn="base">
              <a:buNone/>
            </a:pPr>
            <a:endParaRPr lang="zh-CN" altLang="en-US" strike="noStrike" noProof="1"/>
          </a:p>
        </p:txBody>
      </p:sp>
      <p:pic>
        <p:nvPicPr>
          <p:cNvPr id="55298" name="图片 55297" descr="1"/>
          <p:cNvPicPr>
            <a:picLocks noChangeAspect="1"/>
          </p:cNvPicPr>
          <p:nvPr/>
        </p:nvPicPr>
        <p:blipFill>
          <a:blip r:embed="rId1"/>
          <a:stretch>
            <a:fillRect/>
          </a:stretch>
        </p:blipFill>
        <p:spPr>
          <a:xfrm>
            <a:off x="-123825" y="6362700"/>
            <a:ext cx="9250363" cy="495300"/>
          </a:xfrm>
          <a:prstGeom prst="rect">
            <a:avLst/>
          </a:prstGeom>
          <a:noFill/>
          <a:ln w="9525">
            <a:noFill/>
          </a:ln>
        </p:spPr>
      </p:pic>
    </p:spTree>
  </p:cSld>
  <p:clrMapOvr>
    <a:masterClrMapping/>
  </p:clrMapOvr>
  <p:transition>
    <p:diamon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499"/>
                                          </p:stCondLst>
                                        </p:cTn>
                                        <p:tgtEl>
                                          <p:spTgt spid="5529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5104</Words>
  <Application>WPS 演示</Application>
  <PresentationFormat>在屏幕上显示</PresentationFormat>
  <Paragraphs>240</Paragraphs>
  <Slides>37</Slides>
  <Notes>0</Notes>
  <HiddenSlides>0</HiddenSlides>
  <MMClips>1</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37</vt:i4>
      </vt:variant>
    </vt:vector>
  </HeadingPairs>
  <TitlesOfParts>
    <vt:vector size="47" baseType="lpstr">
      <vt:lpstr>Arial</vt:lpstr>
      <vt:lpstr>宋体</vt:lpstr>
      <vt:lpstr>Wingdings</vt:lpstr>
      <vt:lpstr>隶书</vt:lpstr>
      <vt:lpstr>Times New Roman</vt:lpstr>
      <vt:lpstr>华文行楷</vt:lpstr>
      <vt:lpstr>微软雅黑</vt:lpstr>
      <vt:lpstr>Arial Unicode MS</vt:lpstr>
      <vt:lpstr>Calibri</vt:lpstr>
      <vt:lpstr>默认设计模板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www.lflczx.com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罗川中学</dc:creator>
  <cp:lastModifiedBy>Administrator</cp:lastModifiedBy>
  <cp:revision>22</cp:revision>
  <dcterms:created xsi:type="dcterms:W3CDTF">2004-12-01T16:26:05Z</dcterms:created>
  <dcterms:modified xsi:type="dcterms:W3CDTF">2018-10-09T00:45:03Z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2052-10.1.0.6065</vt:lpwstr>
  </property>
</Properties>
</file>