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sldIdLst>
    <p:sldId id="257" r:id="rId3"/>
    <p:sldId id="258" r:id="rId4"/>
    <p:sldId id="331" r:id="rId5"/>
    <p:sldId id="317" r:id="rId6"/>
    <p:sldId id="259" r:id="rId7"/>
    <p:sldId id="319" r:id="rId8"/>
    <p:sldId id="318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321" r:id="rId25"/>
    <p:sldId id="322" r:id="rId26"/>
    <p:sldId id="323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29" r:id="rId61"/>
    <p:sldId id="324" r:id="rId62"/>
    <p:sldId id="325" r:id="rId63"/>
    <p:sldId id="326" r:id="rId64"/>
    <p:sldId id="398" r:id="rId65"/>
    <p:sldId id="399" r:id="rId66"/>
    <p:sldId id="401" r:id="rId67"/>
    <p:sldId id="402" r:id="rId68"/>
    <p:sldId id="403" r:id="rId69"/>
    <p:sldId id="405" r:id="rId70"/>
    <p:sldId id="332" r:id="rId71"/>
    <p:sldId id="407" r:id="rId7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FFFF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1542"/>
  </p:normalViewPr>
  <p:slideViewPr>
    <p:cSldViewPr showGuides="1">
      <p:cViewPr varScale="1">
        <p:scale>
          <a:sx n="88" d="100"/>
          <a:sy n="88" d="100"/>
        </p:scale>
        <p:origin x="-1062" y="-102"/>
      </p:cViewPr>
      <p:guideLst>
        <p:guide orient="horz" pos="2170"/>
        <p:guide pos="287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6" Type="http://schemas.openxmlformats.org/officeDocument/2006/relationships/tableStyles" Target="tableStyles.xml"/><Relationship Id="rId75" Type="http://schemas.openxmlformats.org/officeDocument/2006/relationships/viewProps" Target="viewProps.xml"/><Relationship Id="rId74" Type="http://schemas.openxmlformats.org/officeDocument/2006/relationships/presProps" Target="presProps.xml"/><Relationship Id="rId73" Type="http://schemas.openxmlformats.org/officeDocument/2006/relationships/notesMaster" Target="notesMasters/notesMaster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3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7475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 advClick="0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 advClick="0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 advClick="0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 advClick="0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 advClick="0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 advClick="0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 advClick="0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 advClick="0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 advClick="0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 advClick="0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 advClick="0">
    <p:zo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>
    <p:zoom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GIF"/><Relationship Id="rId1" Type="http://schemas.openxmlformats.org/officeDocument/2006/relationships/image" Target="../media/image2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GIF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GIF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GIF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9.GIF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GI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GI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GI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GI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GI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GI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GI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GIF"/><Relationship Id="rId1" Type="http://schemas.openxmlformats.org/officeDocument/2006/relationships/image" Target="../media/image42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6.GIF"/><Relationship Id="rId1" Type="http://schemas.openxmlformats.org/officeDocument/2006/relationships/image" Target="../media/image45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GIF"/><Relationship Id="rId1" Type="http://schemas.openxmlformats.org/officeDocument/2006/relationships/image" Target="../media/image45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GI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GIF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3.GIF"/><Relationship Id="rId1" Type="http://schemas.openxmlformats.org/officeDocument/2006/relationships/image" Target="../media/image5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GI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GIF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5.GI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6.GIF"/><Relationship Id="rId1" Type="http://schemas.openxmlformats.org/officeDocument/2006/relationships/image" Target="../media/image52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7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GIF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9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0.GI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1.GIF"/><Relationship Id="rId1" Type="http://schemas.openxmlformats.org/officeDocument/2006/relationships/image" Target="../media/image5.png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jpeg"/><Relationship Id="rId8" Type="http://schemas.openxmlformats.org/officeDocument/2006/relationships/image" Target="../media/image45.jpeg"/><Relationship Id="rId7" Type="http://schemas.openxmlformats.org/officeDocument/2006/relationships/image" Target="../media/image64.jpeg"/><Relationship Id="rId6" Type="http://schemas.openxmlformats.org/officeDocument/2006/relationships/image" Target="../media/image57.jpeg"/><Relationship Id="rId5" Type="http://schemas.openxmlformats.org/officeDocument/2006/relationships/image" Target="../media/image47.jpeg"/><Relationship Id="rId4" Type="http://schemas.openxmlformats.org/officeDocument/2006/relationships/image" Target="../media/image52.jpeg"/><Relationship Id="rId3" Type="http://schemas.openxmlformats.org/officeDocument/2006/relationships/image" Target="../media/image24.jpeg"/><Relationship Id="rId2" Type="http://schemas.openxmlformats.org/officeDocument/2006/relationships/image" Target="../media/image63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6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hyperlink" Target="http://images.google.com/imgres?imgurl=http://heritage.tom.com/img/assets/1/173mc.jpg&amp;imgrefurl=http://heritage.tom.com/Archive/2001/11/10-28982.html&amp;h=330&amp;w=195&amp;sz=12&amp;tbnid=1sXxa0qdAOcJ:&amp;tbnh=113&amp;tbnw=67&amp;start=9&amp;prev=/images%3Fq%3D%25E8%258C%2583%25E4%25BB%25B2%25E6%25B7%25B9%26hl%3Dzh-CN%26lr%3D%26newwindow%3D1%26sa%3DN" TargetMode="Externa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http:/www.ffjf.8u8.com/p0056.jpg" TargetMode="External"/><Relationship Id="rId1" Type="http://schemas.openxmlformats.org/officeDocument/2006/relationships/image" Target="../media/image66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7.GIF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0.GIF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8.GIF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9.GIF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8.GIF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0.GIF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0.png"/><Relationship Id="rId3" Type="http://schemas.microsoft.com/office/2007/relationships/media" Target="file:///C:\Users\Administrator\Desktop\&#26391;&#35835;.mp3" TargetMode="External"/><Relationship Id="rId2" Type="http://schemas.openxmlformats.org/officeDocument/2006/relationships/audio" Target="file:///C:\Users\Administrator\Desktop\&#26391;&#35835;.mp3" TargetMode="External"/><Relationship Id="rId1" Type="http://schemas.openxmlformats.org/officeDocument/2006/relationships/image" Target="../media/image9.jpeg"/></Relationships>
</file>

<file path=ppt/slides/_rels/slide7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http:/www.ffjf.8u8.com/p0056.jpg" TargetMode="External"/><Relationship Id="rId1" Type="http://schemas.openxmlformats.org/officeDocument/2006/relationships/image" Target="../media/image6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307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762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导入新课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074" name="文本占位符 3074"/>
          <p:cNvSpPr>
            <a:spLocks noGrp="1"/>
          </p:cNvSpPr>
          <p:nvPr>
            <p:ph idx="1"/>
          </p:nvPr>
        </p:nvSpPr>
        <p:spPr>
          <a:xfrm>
            <a:off x="0" y="476250"/>
            <a:ext cx="9144000" cy="6381750"/>
          </a:xfrm>
          <a:ln/>
        </p:spPr>
        <p:txBody>
          <a:bodyPr anchor="t"/>
          <a:p>
            <a:pPr>
              <a:lnSpc>
                <a:spcPct val="120000"/>
              </a:lnSpc>
              <a:buNone/>
            </a:pPr>
            <a:r>
              <a:rPr lang="en-US" altLang="zh-CN" sz="4000" b="1"/>
              <a:t>          </a:t>
            </a:r>
            <a:r>
              <a:rPr lang="zh-CN" altLang="en-US" sz="4000" b="1" dirty="0"/>
              <a:t>滕子京与范仲淹同榜考中进士，两人的友谊是从这时候开始的。滕子京支持范仲淹的政治改革，遭到保守势力的反对，庆历四年被贬谪守岳州（今湖南），</a:t>
            </a:r>
            <a:r>
              <a:rPr lang="zh-CN" altLang="en-US" sz="4000" b="1" dirty="0">
                <a:latin typeface="宋体" panose="02010600030101010101" pitchFamily="2" charset="-122"/>
              </a:rPr>
              <a:t> 1046年，他重修岳阳楼。当时，范仲淹亦被贬在邓州作官。滕子京请范仲淹为重修的岳阳楼写记，并送去一本《洞庭晚秋图》。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pic>
        <p:nvPicPr>
          <p:cNvPr id="3075" name="图片 3075" descr="t0151c150d037a7e9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31913" cy="1341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076" descr="t0151c150d037a7e9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0650" y="5734050"/>
            <a:ext cx="1331913" cy="1123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9217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学习第一段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2290" name="文本占位符 9218"/>
          <p:cNvSpPr>
            <a:spLocks noGrp="1"/>
          </p:cNvSpPr>
          <p:nvPr>
            <p:ph idx="1"/>
          </p:nvPr>
        </p:nvSpPr>
        <p:spPr>
          <a:xfrm>
            <a:off x="0" y="620713"/>
            <a:ext cx="9144000" cy="6237287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sz="4000" b="1"/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重点词语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        【</a:t>
            </a:r>
            <a:r>
              <a:rPr lang="en-US" altLang="zh-CN" sz="4400" b="1"/>
              <a:t>1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谪守：谪</a:t>
            </a:r>
            <a:r>
              <a:rPr lang="zh-CN" altLang="en-US" sz="4400" b="1" dirty="0"/>
              <a:t>，封建王朝官吏降职或远调。</a:t>
            </a:r>
            <a:r>
              <a:rPr lang="zh-CN" altLang="en-US" sz="4400" b="1" dirty="0">
                <a:solidFill>
                  <a:srgbClr val="FF0000"/>
                </a:solidFill>
              </a:rPr>
              <a:t>守</a:t>
            </a:r>
            <a:r>
              <a:rPr lang="zh-CN" altLang="en-US" sz="4400" b="1" dirty="0"/>
              <a:t>，做郡的长官。 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</a:t>
            </a:r>
            <a:r>
              <a:rPr lang="zh-CN" altLang="en-US" sz="4400" b="1" dirty="0"/>
              <a:t>【</a:t>
            </a:r>
            <a:r>
              <a:rPr lang="en-US" altLang="zh-CN" sz="4400" b="1"/>
              <a:t>2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巴陵郡</a:t>
            </a:r>
            <a:r>
              <a:rPr lang="zh-CN" altLang="en-US" sz="4400" b="1" dirty="0"/>
              <a:t>，即岳州 。 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</a:t>
            </a:r>
            <a:r>
              <a:rPr lang="zh-CN" altLang="en-US" sz="4400" b="1" dirty="0"/>
              <a:t>【</a:t>
            </a:r>
            <a:r>
              <a:rPr lang="en-US" altLang="zh-CN" sz="4400" b="1"/>
              <a:t>3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越明年：</a:t>
            </a:r>
            <a:r>
              <a:rPr lang="zh-CN" altLang="en-US" sz="4400" b="1" dirty="0"/>
              <a:t> 第二年。 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        【</a:t>
            </a:r>
            <a:r>
              <a:rPr lang="en-US" altLang="zh-CN" sz="4400" b="1"/>
              <a:t>4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政通人和：</a:t>
            </a:r>
            <a:r>
              <a:rPr lang="zh-CN" altLang="en-US" sz="4400" b="1" dirty="0"/>
              <a:t>政事顺利，百姓和乐。</a:t>
            </a:r>
            <a:r>
              <a:rPr lang="zh-CN" altLang="en-US" sz="4400" b="1" dirty="0">
                <a:solidFill>
                  <a:srgbClr val="FF0000"/>
                </a:solidFill>
              </a:rPr>
              <a:t>政</a:t>
            </a:r>
            <a:r>
              <a:rPr lang="zh-CN" altLang="en-US" sz="4400" b="1" dirty="0"/>
              <a:t>，政事。</a:t>
            </a:r>
            <a:r>
              <a:rPr lang="zh-CN" altLang="en-US" sz="4400" b="1" dirty="0">
                <a:solidFill>
                  <a:srgbClr val="FF0000"/>
                </a:solidFill>
              </a:rPr>
              <a:t>通</a:t>
            </a:r>
            <a:r>
              <a:rPr lang="zh-CN" altLang="en-US" sz="4400" b="1" dirty="0"/>
              <a:t>，通顺。</a:t>
            </a:r>
            <a:r>
              <a:rPr lang="zh-CN" altLang="en-US" sz="4400" b="1" dirty="0">
                <a:solidFill>
                  <a:srgbClr val="FF0000"/>
                </a:solidFill>
              </a:rPr>
              <a:t>和</a:t>
            </a:r>
            <a:r>
              <a:rPr lang="zh-CN" altLang="en-US" sz="4400" b="1" dirty="0"/>
              <a:t>，和乐。 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        </a:t>
            </a:r>
            <a:endParaRPr lang="zh-CN" altLang="en-US" sz="4400" b="1" dirty="0"/>
          </a:p>
        </p:txBody>
      </p:sp>
      <p:pic>
        <p:nvPicPr>
          <p:cNvPr id="12291" name="图片 9219" descr="t013d7a24ac4fe256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363" y="5589588"/>
            <a:ext cx="4211637" cy="126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102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13314" name="文本占位符 1024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lnSpc>
                <a:spcPct val="80000"/>
              </a:lnSpc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  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5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百废具兴：</a:t>
            </a:r>
            <a:r>
              <a:rPr lang="zh-CN" altLang="en-US" sz="4000" b="1" dirty="0"/>
              <a:t>各种荒废的事业都兴办起来了。</a:t>
            </a:r>
            <a:r>
              <a:rPr lang="zh-CN" altLang="en-US" sz="4000" b="1" dirty="0">
                <a:solidFill>
                  <a:srgbClr val="FF0000"/>
                </a:solidFill>
              </a:rPr>
              <a:t>百</a:t>
            </a:r>
            <a:r>
              <a:rPr lang="zh-CN" altLang="en-US" sz="4000" b="1" dirty="0"/>
              <a:t>，不是确指，形容其多。</a:t>
            </a:r>
            <a:r>
              <a:rPr lang="zh-CN" altLang="en-US" sz="4000" b="1" dirty="0">
                <a:solidFill>
                  <a:srgbClr val="FF0000"/>
                </a:solidFill>
              </a:rPr>
              <a:t>废</a:t>
            </a:r>
            <a:r>
              <a:rPr lang="zh-CN" altLang="en-US" sz="4000" b="1" dirty="0"/>
              <a:t>，这里指荒废的事业。</a:t>
            </a:r>
            <a:r>
              <a:rPr lang="zh-CN" altLang="en-US" sz="4000" b="1" dirty="0">
                <a:solidFill>
                  <a:srgbClr val="FF0000"/>
                </a:solidFill>
              </a:rPr>
              <a:t>具</a:t>
            </a:r>
            <a:r>
              <a:rPr lang="zh-CN" altLang="en-US" sz="4000" b="1" dirty="0"/>
              <a:t>，通“俱”，全，皆。</a:t>
            </a:r>
            <a:r>
              <a:rPr lang="zh-CN" altLang="en-US" sz="4000" b="1" dirty="0">
                <a:solidFill>
                  <a:srgbClr val="FF0000"/>
                </a:solidFill>
              </a:rPr>
              <a:t>兴</a:t>
            </a:r>
            <a:r>
              <a:rPr lang="zh-CN" altLang="en-US" sz="4000" b="1" dirty="0"/>
              <a:t>，复兴。 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6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乃：</a:t>
            </a:r>
            <a:r>
              <a:rPr lang="zh-CN" altLang="en-US" sz="4000" b="1" dirty="0"/>
              <a:t>于是。 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7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制：</a:t>
            </a:r>
            <a:r>
              <a:rPr lang="zh-CN" altLang="en-US" sz="4000" b="1" dirty="0"/>
              <a:t>规模。 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8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唐贤今人：</a:t>
            </a:r>
            <a:r>
              <a:rPr lang="zh-CN" altLang="en-US" sz="4000" b="1" dirty="0"/>
              <a:t>唐代和当代名人。贤，形容词作名词用。 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9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属（</a:t>
            </a:r>
            <a:r>
              <a:rPr lang="en-US" altLang="zh-CN" sz="4000" b="1" err="1">
                <a:solidFill>
                  <a:srgbClr val="FF0000"/>
                </a:solidFill>
              </a:rPr>
              <a:t>zhǔ</a:t>
            </a:r>
            <a:r>
              <a:rPr lang="zh-CN" altLang="en-US" sz="4000" b="1" dirty="0">
                <a:solidFill>
                  <a:srgbClr val="FF0000"/>
                </a:solidFill>
              </a:rPr>
              <a:t>）：属</a:t>
            </a:r>
            <a:r>
              <a:rPr lang="zh-CN" altLang="en-US" sz="4000" b="1" dirty="0"/>
              <a:t>通“嘱”，嘱托、嘱咐。</a:t>
            </a:r>
            <a:r>
              <a:rPr lang="zh-CN" altLang="en-US" sz="4000" b="1" dirty="0">
                <a:solidFill>
                  <a:srgbClr val="FF0000"/>
                </a:solidFill>
              </a:rPr>
              <a:t>予</a:t>
            </a:r>
            <a:r>
              <a:rPr lang="zh-CN" altLang="en-US" sz="4000" b="1" dirty="0"/>
              <a:t>：我。</a:t>
            </a:r>
            <a:r>
              <a:rPr lang="zh-CN" altLang="en-US" sz="4000" b="1" dirty="0">
                <a:solidFill>
                  <a:srgbClr val="FF0000"/>
                </a:solidFill>
              </a:rPr>
              <a:t>作文</a:t>
            </a:r>
            <a:r>
              <a:rPr lang="zh-CN" altLang="en-US" sz="4000" b="1" dirty="0"/>
              <a:t>：写文章。</a:t>
            </a:r>
            <a:r>
              <a:rPr lang="zh-CN" altLang="en-US" sz="4000" b="1" dirty="0">
                <a:solidFill>
                  <a:srgbClr val="FF0000"/>
                </a:solidFill>
              </a:rPr>
              <a:t>以</a:t>
            </a:r>
            <a:r>
              <a:rPr lang="zh-CN" altLang="en-US" sz="4000" b="1" dirty="0"/>
              <a:t>：连词，用来。</a:t>
            </a:r>
            <a:r>
              <a:rPr lang="zh-CN" altLang="en-US" sz="4000" b="1" dirty="0">
                <a:solidFill>
                  <a:srgbClr val="FF0000"/>
                </a:solidFill>
              </a:rPr>
              <a:t>记</a:t>
            </a:r>
            <a:r>
              <a:rPr lang="zh-CN" altLang="en-US" sz="4000" b="1" dirty="0"/>
              <a:t>：记述。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      </a:t>
            </a:r>
            <a:endParaRPr lang="zh-CN" altLang="en-US" sz="4000" b="1" dirty="0"/>
          </a:p>
        </p:txBody>
      </p:sp>
      <p:pic>
        <p:nvPicPr>
          <p:cNvPr id="13315" name="图片 10243" descr="t01798763eb74ffb38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1916113"/>
            <a:ext cx="2051050" cy="1223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0244" descr="t01798763eb74ffb38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5589588"/>
            <a:ext cx="2051050" cy="126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1126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翻译第一段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4338" name="文本占位符 11266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6165850"/>
          </a:xfrm>
          <a:ln/>
        </p:spPr>
        <p:txBody>
          <a:bodyPr anchor="t"/>
          <a:p>
            <a:pPr>
              <a:buNone/>
            </a:pPr>
            <a:r>
              <a:rPr lang="en-US" altLang="zh-CN" sz="4400" b="1"/>
              <a:t>          </a:t>
            </a:r>
            <a:r>
              <a:rPr lang="zh-CN" altLang="en-US" sz="4400" b="1" dirty="0"/>
              <a:t>宋仁宗庆历四年的春天，滕子京被贬谪到岳州当了知州。到了第二年，政事顺利，百姓和乐，许多已废弛不办的事情都兴办起来了。于是重新修建岳阳楼，扩大它原来的规模，在楼上刻了唐代名人和当代名人的诗赋。嘱托我写一篇文章来记述这件事</a:t>
            </a:r>
            <a:r>
              <a:rPr lang="zh-CN" altLang="en-US" dirty="0"/>
              <a:t>。 </a:t>
            </a:r>
            <a:endParaRPr lang="zh-CN" altLang="en-US" dirty="0"/>
          </a:p>
        </p:txBody>
      </p:sp>
      <p:pic>
        <p:nvPicPr>
          <p:cNvPr id="14339" name="图片 11267" descr="t01e013ee0fa89911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5516563"/>
            <a:ext cx="4643437" cy="1341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1228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6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第一段问题探究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2291" name="内容占位符 12290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  <a:ln/>
        </p:spPr>
        <p:txBody>
          <a:bodyPr anchor="t"/>
          <a:p>
            <a:pPr>
              <a:buNone/>
            </a:pPr>
            <a:r>
              <a:rPr lang="en-US" altLang="zh-CN" sz="4000" b="1"/>
              <a:t>          1</a:t>
            </a:r>
            <a:r>
              <a:rPr lang="zh-CN" altLang="en-US" sz="4000" b="1" dirty="0"/>
              <a:t>、找出本段中的两个通假字，并作解释。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</a:t>
            </a:r>
            <a:r>
              <a:rPr lang="en-US" altLang="zh-CN" sz="4000" b="1"/>
              <a:t>①</a:t>
            </a:r>
            <a:r>
              <a:rPr lang="zh-CN" altLang="en-US" sz="4000" b="1" dirty="0"/>
              <a:t>百废</a:t>
            </a:r>
            <a:r>
              <a:rPr lang="zh-CN" altLang="en-US" sz="4000" b="1" dirty="0">
                <a:solidFill>
                  <a:srgbClr val="FF0000"/>
                </a:solidFill>
              </a:rPr>
              <a:t>具</a:t>
            </a:r>
            <a:r>
              <a:rPr lang="zh-CN" altLang="en-US" sz="4000" b="1" dirty="0"/>
              <a:t>兴。“</a:t>
            </a:r>
            <a:r>
              <a:rPr lang="zh-CN" altLang="en-US" sz="4000" b="1" dirty="0">
                <a:solidFill>
                  <a:srgbClr val="FF0000"/>
                </a:solidFill>
              </a:rPr>
              <a:t>具”</a:t>
            </a:r>
            <a:r>
              <a:rPr lang="zh-CN" altLang="en-US" sz="4000" b="1" dirty="0"/>
              <a:t>通“俱”，全，皆。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</a:t>
            </a:r>
            <a:r>
              <a:rPr lang="en-US" altLang="zh-CN" sz="4000" b="1"/>
              <a:t>②</a:t>
            </a:r>
            <a:r>
              <a:rPr lang="zh-CN" altLang="en-US" sz="4000" b="1" dirty="0">
                <a:solidFill>
                  <a:srgbClr val="FF0000"/>
                </a:solidFill>
              </a:rPr>
              <a:t>属</a:t>
            </a:r>
            <a:r>
              <a:rPr lang="zh-CN" altLang="en-US" sz="4000" b="1" dirty="0"/>
              <a:t>予作文以记之。“</a:t>
            </a:r>
            <a:r>
              <a:rPr lang="zh-CN" altLang="en-US" sz="4000" b="1" dirty="0">
                <a:solidFill>
                  <a:srgbClr val="FF0000"/>
                </a:solidFill>
              </a:rPr>
              <a:t>属”</a:t>
            </a:r>
            <a:r>
              <a:rPr lang="zh-CN" altLang="en-US" sz="4000" b="1" dirty="0"/>
              <a:t>通“嘱”，嘱托、嘱咐。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/>
              <a:t>2</a:t>
            </a:r>
            <a:r>
              <a:rPr lang="zh-CN" altLang="en-US" sz="4000" b="1" dirty="0"/>
              <a:t>、表明滕子京政绩的句子是哪两句？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 </a:t>
            </a:r>
            <a:r>
              <a:rPr lang="zh-CN" altLang="en-US" sz="4000" b="1" dirty="0">
                <a:solidFill>
                  <a:srgbClr val="FF0000"/>
                </a:solidFill>
              </a:rPr>
              <a:t>政通人和，百废具兴。</a:t>
            </a:r>
            <a:r>
              <a:rPr lang="zh-CN" altLang="en-US" sz="4000" dirty="0">
                <a:solidFill>
                  <a:srgbClr val="FF0000"/>
                </a:solidFill>
              </a:rPr>
              <a:t> 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15363" name="图片 12291" descr="t0177c2012190e465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3138" y="5484813"/>
            <a:ext cx="1820862" cy="1373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31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charRg st="31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59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charRg st="59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120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1">
                                            <p:txEl>
                                              <p:charRg st="120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33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13315" name="内容占位符 1331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/>
              <a:t>           </a:t>
            </a:r>
            <a:r>
              <a:rPr lang="en-US" altLang="zh-CN" sz="4000" b="1"/>
              <a:t>3</a:t>
            </a:r>
            <a:r>
              <a:rPr lang="zh-CN" altLang="en-US" sz="4000" b="1" dirty="0"/>
              <a:t>、分析“谪”字的含义？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“谪”</a:t>
            </a:r>
            <a:r>
              <a:rPr lang="zh-CN" altLang="en-US" sz="4000" b="1" dirty="0"/>
              <a:t>字不仅交代了滕子京的身份，而且暗含对仕途浮沉的悲慨，为后文抒情作伏笔。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</a:t>
            </a:r>
            <a:r>
              <a:rPr lang="en-US" altLang="zh-CN" sz="4000" b="1"/>
              <a:t>4</a:t>
            </a:r>
            <a:r>
              <a:rPr lang="zh-CN" altLang="en-US" sz="4000" b="1" dirty="0"/>
              <a:t>、表明作者作记缘由的句子是哪几句？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乃重修岳阳楼，增其旧制，刻唐贤今人诗赋于其上。属予作文以记之。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        </a:t>
            </a:r>
            <a:r>
              <a:rPr lang="zh-CN" altLang="en-US" sz="4000" b="1" dirty="0">
                <a:solidFill>
                  <a:srgbClr val="FF0000"/>
                </a:solidFill>
              </a:rPr>
              <a:t>第一段：</a:t>
            </a:r>
            <a:r>
              <a:rPr lang="zh-CN" altLang="en-US" sz="4000" b="1" dirty="0"/>
              <a:t>叙述重修岳阳楼和作记的缘由。</a:t>
            </a:r>
            <a:endParaRPr lang="zh-CN" altLang="en-US" sz="4000" b="1" dirty="0"/>
          </a:p>
        </p:txBody>
      </p:sp>
      <p:pic>
        <p:nvPicPr>
          <p:cNvPr id="16387" name="图片 13315" descr="yay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33450" cy="1195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13316" descr="yay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0" y="1989138"/>
            <a:ext cx="933450" cy="763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13317" descr="yay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0650" y="3284538"/>
            <a:ext cx="933450" cy="763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13318" descr="yay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0425" y="6094413"/>
            <a:ext cx="933450" cy="763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25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charRg st="25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01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charRg st="101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1433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学习第二段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7410" name="文本占位符 14338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sz="4400" b="1">
                <a:solidFill>
                  <a:srgbClr val="FF0000"/>
                </a:solidFill>
              </a:rPr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重点词语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【</a:t>
            </a:r>
            <a:r>
              <a:rPr lang="en-US" altLang="zh-CN" sz="4000" b="1"/>
              <a:t>1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夫：</a:t>
            </a:r>
            <a:r>
              <a:rPr lang="zh-CN" altLang="en-US" sz="4000" b="1" dirty="0"/>
              <a:t>那。</a:t>
            </a:r>
            <a:r>
              <a:rPr lang="zh-CN" altLang="en-US" sz="4000" b="1" dirty="0">
                <a:solidFill>
                  <a:srgbClr val="FF0000"/>
                </a:solidFill>
              </a:rPr>
              <a:t>胜状：</a:t>
            </a:r>
            <a:r>
              <a:rPr lang="zh-CN" altLang="en-US" sz="4000" b="1" dirty="0"/>
              <a:t>胜景，好景色。 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【</a:t>
            </a:r>
            <a:r>
              <a:rPr lang="en-US" altLang="zh-CN" sz="4000" b="1"/>
              <a:t>2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衔：</a:t>
            </a:r>
            <a:r>
              <a:rPr lang="zh-CN" altLang="en-US" sz="4000" b="1" dirty="0"/>
              <a:t>包含。 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【</a:t>
            </a:r>
            <a:r>
              <a:rPr lang="en-US" altLang="zh-CN" sz="4000" b="1"/>
              <a:t>3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吞：</a:t>
            </a:r>
            <a:r>
              <a:rPr lang="zh-CN" altLang="en-US" sz="4000" b="1" dirty="0"/>
              <a:t>吞吐。 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【</a:t>
            </a:r>
            <a:r>
              <a:rPr lang="en-US" altLang="zh-CN" sz="4000" b="1"/>
              <a:t>4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浩浩汤汤（</a:t>
            </a:r>
            <a:r>
              <a:rPr lang="en-US" altLang="zh-CN" sz="4000" b="1" err="1">
                <a:solidFill>
                  <a:srgbClr val="FF0000"/>
                </a:solidFill>
              </a:rPr>
              <a:t>shāng</a:t>
            </a:r>
            <a:r>
              <a:rPr lang="zh-CN" altLang="en-US" sz="4000" b="1" dirty="0">
                <a:solidFill>
                  <a:srgbClr val="FF0000"/>
                </a:solidFill>
              </a:rPr>
              <a:t>）：</a:t>
            </a:r>
            <a:r>
              <a:rPr lang="zh-CN" altLang="en-US" sz="4000" b="1" dirty="0"/>
              <a:t>水波浩荡的样子。</a:t>
            </a:r>
            <a:r>
              <a:rPr lang="zh-CN" altLang="en-US" sz="4000" b="1" dirty="0">
                <a:solidFill>
                  <a:srgbClr val="FF0000"/>
                </a:solidFill>
              </a:rPr>
              <a:t>汤汤，</a:t>
            </a:r>
            <a:r>
              <a:rPr lang="zh-CN" altLang="en-US" sz="4000" b="1" dirty="0"/>
              <a:t>水流大而急。 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</a:t>
            </a:r>
            <a:r>
              <a:rPr lang="zh-CN" altLang="en-US" sz="4000" b="1" dirty="0"/>
              <a:t> 【</a:t>
            </a:r>
            <a:r>
              <a:rPr lang="en-US" altLang="zh-CN" sz="4000" b="1"/>
              <a:t>5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横无际涯：</a:t>
            </a:r>
            <a:r>
              <a:rPr lang="zh-CN" altLang="en-US" sz="4000" b="1" dirty="0"/>
              <a:t>宽阔无边。</a:t>
            </a:r>
            <a:r>
              <a:rPr lang="zh-CN" altLang="en-US" sz="4000" b="1" dirty="0">
                <a:solidFill>
                  <a:srgbClr val="FF0000"/>
                </a:solidFill>
              </a:rPr>
              <a:t>横</a:t>
            </a:r>
            <a:r>
              <a:rPr lang="zh-CN" altLang="en-US" sz="4000" b="1" dirty="0"/>
              <a:t>，广远。</a:t>
            </a:r>
            <a:r>
              <a:rPr lang="zh-CN" altLang="en-US" sz="4000" b="1" dirty="0">
                <a:solidFill>
                  <a:srgbClr val="FF0000"/>
                </a:solidFill>
              </a:rPr>
              <a:t>际涯，</a:t>
            </a:r>
            <a:r>
              <a:rPr lang="zh-CN" altLang="en-US" sz="4000" b="1" dirty="0"/>
              <a:t>边。（际、涯的区别：际专指陆地边界，涯专指水的边界）。</a:t>
            </a:r>
            <a:endParaRPr lang="zh-CN" altLang="en-US" sz="4000" b="1" dirty="0"/>
          </a:p>
        </p:txBody>
      </p:sp>
      <p:pic>
        <p:nvPicPr>
          <p:cNvPr id="17411" name="图片 14339" descr="t01371e904cbc23fcb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58888" cy="1341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14340" descr="mod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276475"/>
            <a:ext cx="4572000" cy="1084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53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18434" name="文本占位符 1536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6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朝晖夕阴，气象万千：</a:t>
            </a:r>
            <a:r>
              <a:rPr lang="zh-CN" altLang="en-US" sz="4000" b="1" dirty="0"/>
              <a:t>或早或晚</a:t>
            </a:r>
            <a:r>
              <a:rPr lang="en-US" altLang="zh-CN" sz="4000" b="1"/>
              <a:t>(</a:t>
            </a:r>
            <a:r>
              <a:rPr lang="zh-CN" altLang="en-US" sz="4000" b="1" dirty="0"/>
              <a:t>一天里</a:t>
            </a:r>
            <a:r>
              <a:rPr lang="en-US" altLang="zh-CN" sz="4000" b="1"/>
              <a:t>)</a:t>
            </a:r>
            <a:r>
              <a:rPr lang="zh-CN" altLang="en-US" sz="4000" b="1" dirty="0"/>
              <a:t>阴晴多变化。</a:t>
            </a:r>
            <a:r>
              <a:rPr lang="zh-CN" altLang="en-US" sz="4000" b="1" dirty="0">
                <a:solidFill>
                  <a:srgbClr val="FF0000"/>
                </a:solidFill>
              </a:rPr>
              <a:t>朝</a:t>
            </a:r>
            <a:r>
              <a:rPr lang="zh-CN" altLang="en-US" sz="4000" b="1" dirty="0"/>
              <a:t>，在早晨，名词做状语。</a:t>
            </a:r>
            <a:r>
              <a:rPr lang="zh-CN" altLang="en-US" sz="4000" b="1" dirty="0">
                <a:solidFill>
                  <a:srgbClr val="FF0000"/>
                </a:solidFill>
              </a:rPr>
              <a:t>晖</a:t>
            </a:r>
            <a:r>
              <a:rPr lang="zh-CN" altLang="en-US" sz="4000" b="1" dirty="0"/>
              <a:t>，日光。</a:t>
            </a:r>
            <a:r>
              <a:rPr lang="zh-CN" altLang="en-US" sz="4000" b="1" dirty="0">
                <a:solidFill>
                  <a:srgbClr val="FF0000"/>
                </a:solidFill>
              </a:rPr>
              <a:t>气象</a:t>
            </a:r>
            <a:r>
              <a:rPr lang="zh-CN" altLang="en-US" sz="4000" b="1" dirty="0"/>
              <a:t>，景象。</a:t>
            </a:r>
            <a:r>
              <a:rPr lang="zh-CN" altLang="en-US" sz="4000" b="1" dirty="0">
                <a:solidFill>
                  <a:srgbClr val="FF0000"/>
                </a:solidFill>
              </a:rPr>
              <a:t>万千</a:t>
            </a:r>
            <a:r>
              <a:rPr lang="zh-CN" altLang="en-US" sz="4000" b="1" dirty="0"/>
              <a:t>，千变万化。 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【</a:t>
            </a:r>
            <a:r>
              <a:rPr lang="en-US" altLang="zh-CN" sz="4000" b="1"/>
              <a:t>7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此则岳阳楼之大观也：</a:t>
            </a:r>
            <a:r>
              <a:rPr lang="zh-CN" altLang="en-US" sz="4000" b="1" dirty="0"/>
              <a:t>这就是岳阳楼的雄伟景象。</a:t>
            </a:r>
            <a:r>
              <a:rPr lang="zh-CN" altLang="en-US" sz="4000" b="1" dirty="0">
                <a:solidFill>
                  <a:srgbClr val="FF0000"/>
                </a:solidFill>
              </a:rPr>
              <a:t>此</a:t>
            </a:r>
            <a:r>
              <a:rPr lang="zh-CN" altLang="en-US" sz="4000" b="1" dirty="0"/>
              <a:t>，这。</a:t>
            </a:r>
            <a:r>
              <a:rPr lang="zh-CN" altLang="en-US" sz="4000" b="1" dirty="0">
                <a:solidFill>
                  <a:srgbClr val="FF0000"/>
                </a:solidFill>
              </a:rPr>
              <a:t>则</a:t>
            </a:r>
            <a:r>
              <a:rPr lang="zh-CN" altLang="en-US" sz="4000" b="1" dirty="0"/>
              <a:t>，就。</a:t>
            </a:r>
            <a:r>
              <a:rPr lang="zh-CN" altLang="en-US" sz="4000" b="1" dirty="0">
                <a:solidFill>
                  <a:srgbClr val="FF0000"/>
                </a:solidFill>
              </a:rPr>
              <a:t>大观</a:t>
            </a:r>
            <a:r>
              <a:rPr lang="zh-CN" altLang="en-US" sz="4000" b="1" dirty="0"/>
              <a:t>，雄伟景象。 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【</a:t>
            </a:r>
            <a:r>
              <a:rPr lang="en-US" altLang="zh-CN" sz="4000" b="1"/>
              <a:t>8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前人之述备矣：</a:t>
            </a:r>
            <a:r>
              <a:rPr lang="zh-CN" altLang="en-US" sz="4000" b="1" dirty="0"/>
              <a:t>前人的记述很详尽了。前人之述，指上面说的“唐贤今人诗赋”。</a:t>
            </a:r>
            <a:r>
              <a:rPr lang="zh-CN" altLang="en-US" sz="4000" b="1" dirty="0">
                <a:solidFill>
                  <a:srgbClr val="FF0000"/>
                </a:solidFill>
              </a:rPr>
              <a:t>备</a:t>
            </a:r>
            <a:r>
              <a:rPr lang="zh-CN" altLang="en-US" sz="4000" b="1" dirty="0"/>
              <a:t>，详尽，完备。</a:t>
            </a:r>
            <a:r>
              <a:rPr lang="zh-CN" altLang="en-US" sz="4000" b="1" dirty="0">
                <a:solidFill>
                  <a:srgbClr val="FF0000"/>
                </a:solidFill>
              </a:rPr>
              <a:t>矣</a:t>
            </a:r>
            <a:r>
              <a:rPr lang="zh-CN" altLang="en-US" sz="4000" b="1" dirty="0"/>
              <a:t>，语气词“了”。</a:t>
            </a:r>
            <a:r>
              <a:rPr lang="zh-CN" altLang="en-US" sz="4000" b="1" dirty="0">
                <a:solidFill>
                  <a:srgbClr val="FF0000"/>
                </a:solidFill>
              </a:rPr>
              <a:t>之</a:t>
            </a:r>
            <a:r>
              <a:rPr lang="zh-CN" altLang="en-US" sz="4000" b="1" dirty="0"/>
              <a:t>，助词，的。</a:t>
            </a:r>
            <a:endParaRPr lang="zh-CN" altLang="en-US" sz="4000" b="1" dirty="0"/>
          </a:p>
        </p:txBody>
      </p:sp>
      <p:pic>
        <p:nvPicPr>
          <p:cNvPr id="18435" name="图片 15363" descr="宇宙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7625" y="5943600"/>
            <a:ext cx="1476375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图片 15364" descr="宇宙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7763" y="3573463"/>
            <a:ext cx="1476375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15365" descr="宇宙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1773238"/>
            <a:ext cx="1476375" cy="50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63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19458" name="文本占位符 16386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 </a:t>
            </a:r>
            <a:r>
              <a:rPr lang="zh-CN" altLang="en-US" sz="4400" b="1" dirty="0"/>
              <a:t>【</a:t>
            </a:r>
            <a:r>
              <a:rPr lang="en-US" altLang="zh-CN" sz="4400" b="1"/>
              <a:t>9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然则：</a:t>
            </a:r>
            <a:r>
              <a:rPr lang="zh-CN" altLang="en-US" sz="4400" b="1" dirty="0"/>
              <a:t>虽然如此，那么。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【</a:t>
            </a:r>
            <a:r>
              <a:rPr lang="en-US" altLang="zh-CN" sz="4400" b="1"/>
              <a:t>10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南极潇湘：</a:t>
            </a:r>
            <a:r>
              <a:rPr lang="zh-CN" altLang="en-US" sz="4400" b="1" dirty="0"/>
              <a:t>南面直到潇水、湘水。潇水是湘水的支流。湘水流入洞庭湖。</a:t>
            </a:r>
            <a:r>
              <a:rPr lang="zh-CN" altLang="en-US" sz="4400" b="1" dirty="0">
                <a:solidFill>
                  <a:srgbClr val="FF0000"/>
                </a:solidFill>
              </a:rPr>
              <a:t>南</a:t>
            </a:r>
            <a:r>
              <a:rPr lang="zh-CN" altLang="en-US" sz="4400" b="1" dirty="0"/>
              <a:t>，向南。</a:t>
            </a:r>
            <a:r>
              <a:rPr lang="zh-CN" altLang="en-US" sz="4400" b="1" dirty="0">
                <a:solidFill>
                  <a:srgbClr val="FF0000"/>
                </a:solidFill>
              </a:rPr>
              <a:t>极</a:t>
            </a:r>
            <a:r>
              <a:rPr lang="zh-CN" altLang="en-US" sz="4400" b="1" dirty="0"/>
              <a:t>，尽，最远到达。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【</a:t>
            </a:r>
            <a:r>
              <a:rPr lang="en-US" altLang="zh-CN" sz="4400" b="1"/>
              <a:t>11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迁客：</a:t>
            </a:r>
            <a:r>
              <a:rPr lang="zh-CN" altLang="en-US" sz="4400" b="1" dirty="0"/>
              <a:t>谪迁的人，指降职远调的人。</a:t>
            </a:r>
            <a:r>
              <a:rPr lang="zh-CN" altLang="en-US" sz="4400" b="1" dirty="0">
                <a:solidFill>
                  <a:srgbClr val="FF0000"/>
                </a:solidFill>
              </a:rPr>
              <a:t>骚人：</a:t>
            </a:r>
            <a:r>
              <a:rPr lang="zh-CN" altLang="en-US" sz="4400" b="1" dirty="0"/>
              <a:t>诗人。战国时屈原作</a:t>
            </a:r>
            <a:r>
              <a:rPr lang="en-US" altLang="zh-CN" sz="4400" b="1"/>
              <a:t>《</a:t>
            </a:r>
            <a:r>
              <a:rPr lang="zh-CN" altLang="en-US" sz="4400" b="1" dirty="0"/>
              <a:t>离骚</a:t>
            </a:r>
            <a:r>
              <a:rPr lang="en-US" altLang="zh-CN" sz="4400" b="1"/>
              <a:t>》</a:t>
            </a:r>
            <a:r>
              <a:rPr lang="zh-CN" altLang="en-US" sz="4400" b="1" dirty="0"/>
              <a:t>，因此后人也称诗人为骚人。</a:t>
            </a:r>
            <a:endParaRPr lang="zh-CN" altLang="en-US" sz="4400" b="1" dirty="0"/>
          </a:p>
        </p:txBody>
      </p:sp>
      <p:pic>
        <p:nvPicPr>
          <p:cNvPr id="19459" name="图片 16387" descr="emai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87450" cy="1557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16388" descr="welcom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3" y="5876925"/>
            <a:ext cx="6300787" cy="98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174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20482" name="文本占位符 17410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</a:t>
            </a:r>
            <a:r>
              <a:rPr lang="zh-CN" altLang="en-US" sz="4400" b="1" dirty="0"/>
              <a:t>【</a:t>
            </a:r>
            <a:r>
              <a:rPr lang="en-US" altLang="zh-CN" sz="4400" b="1"/>
              <a:t>12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多：</a:t>
            </a:r>
            <a:r>
              <a:rPr lang="zh-CN" altLang="en-US" sz="4400" b="1" dirty="0"/>
              <a:t>大多。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【</a:t>
            </a:r>
            <a:r>
              <a:rPr lang="en-US" altLang="zh-CN" sz="4400" b="1"/>
              <a:t>13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会：</a:t>
            </a:r>
            <a:r>
              <a:rPr lang="zh-CN" altLang="en-US" sz="4400" b="1" dirty="0"/>
              <a:t>聚集。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【</a:t>
            </a:r>
            <a:r>
              <a:rPr lang="en-US" altLang="zh-CN" sz="4400" b="1"/>
              <a:t>14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览物之情，得无异乎：</a:t>
            </a:r>
            <a:r>
              <a:rPr lang="zh-CN" altLang="en-US" sz="4400" b="1" dirty="0"/>
              <a:t>看到自然景物而引发的情感，怎能不有所不同呢？</a:t>
            </a:r>
            <a:r>
              <a:rPr lang="zh-CN" altLang="en-US" sz="4400" b="1" dirty="0">
                <a:solidFill>
                  <a:srgbClr val="FF0000"/>
                </a:solidFill>
              </a:rPr>
              <a:t>览</a:t>
            </a:r>
            <a:r>
              <a:rPr lang="zh-CN" altLang="en-US" sz="4400" b="1" dirty="0"/>
              <a:t>，观看，欣赏。</a:t>
            </a:r>
            <a:r>
              <a:rPr lang="zh-CN" altLang="en-US" sz="4400" b="1" dirty="0">
                <a:solidFill>
                  <a:srgbClr val="FF0000"/>
                </a:solidFill>
              </a:rPr>
              <a:t>得无</a:t>
            </a:r>
            <a:r>
              <a:rPr lang="en-US" altLang="zh-CN" sz="4400" b="1">
                <a:solidFill>
                  <a:srgbClr val="FF0000"/>
                </a:solidFill>
              </a:rPr>
              <a:t>……</a:t>
            </a:r>
            <a:r>
              <a:rPr lang="zh-CN" altLang="en-US" sz="4400" b="1" dirty="0">
                <a:solidFill>
                  <a:srgbClr val="FF0000"/>
                </a:solidFill>
              </a:rPr>
              <a:t>乎</a:t>
            </a:r>
            <a:r>
              <a:rPr lang="zh-CN" altLang="en-US" sz="4400" b="1" dirty="0"/>
              <a:t>，大概</a:t>
            </a:r>
            <a:r>
              <a:rPr lang="en-US" altLang="zh-CN" sz="4400" b="1"/>
              <a:t>……</a:t>
            </a:r>
            <a:r>
              <a:rPr lang="zh-CN" altLang="en-US" sz="4400" b="1" dirty="0"/>
              <a:t>吧。</a:t>
            </a:r>
            <a:endParaRPr lang="zh-CN" altLang="en-US" sz="4400" b="1" dirty="0"/>
          </a:p>
        </p:txBody>
      </p:sp>
      <p:pic>
        <p:nvPicPr>
          <p:cNvPr id="20483" name="图片 174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4724400"/>
            <a:ext cx="9144000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图片 17412" descr="t012e51267d0854147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563" y="0"/>
            <a:ext cx="2484437" cy="1412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1843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6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翻译第二段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1506" name="文本占位符 18434"/>
          <p:cNvSpPr>
            <a:spLocks noGrp="1"/>
          </p:cNvSpPr>
          <p:nvPr>
            <p:ph idx="1"/>
          </p:nvPr>
        </p:nvSpPr>
        <p:spPr>
          <a:xfrm>
            <a:off x="0" y="836613"/>
            <a:ext cx="9144000" cy="6021387"/>
          </a:xfrm>
          <a:ln/>
        </p:spPr>
        <p:txBody>
          <a:bodyPr anchor="t"/>
          <a:p>
            <a:pPr>
              <a:buNone/>
            </a:pPr>
            <a:r>
              <a:rPr lang="en-US" altLang="zh-CN" sz="4400" b="1"/>
              <a:t>         </a:t>
            </a:r>
            <a:r>
              <a:rPr lang="zh-CN" altLang="en-US" sz="4800" b="1" dirty="0"/>
              <a:t>我观看那巴陵郡的美好景色，全在洞庭湖上。它连接着远处的山，吞吐长江的水流，浩浩荡荡，无边无际，一天里阴晴多变，气象千变万化。这就是岳阳楼的雄伟景象。</a:t>
            </a:r>
            <a:endParaRPr lang="zh-CN" altLang="en-US" sz="4800" b="1" dirty="0"/>
          </a:p>
        </p:txBody>
      </p:sp>
      <p:pic>
        <p:nvPicPr>
          <p:cNvPr id="18436" name="图片 18435" descr="u=1731136064,4076288199&amp;gp=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6825" y="4724400"/>
            <a:ext cx="4067175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18437" descr="t018f0a99de9aeb01c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52550" cy="1279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40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4098" name="文本占位符 409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lnSpc>
                <a:spcPct val="120000"/>
              </a:lnSpc>
              <a:buNone/>
            </a:pPr>
            <a:r>
              <a:rPr lang="en-US" altLang="zh-CN" sz="4400" b="1">
                <a:latin typeface="宋体" panose="02010600030101010101" pitchFamily="2" charset="-122"/>
              </a:rPr>
              <a:t>     </a:t>
            </a:r>
            <a:r>
              <a:rPr lang="zh-CN" altLang="en-US" sz="4400" b="1" dirty="0">
                <a:latin typeface="宋体" panose="02010600030101010101" pitchFamily="2" charset="-122"/>
              </a:rPr>
              <a:t>范仲淹依据此图，凭着丰富的想像，写下了千古名篇《岳阳楼记》，表达了他“不以物喜，不以己悲”的旷达胸襟和“先天下之忧而忧，后天下之乐而乐”的政治抱负。激励我们要以天下为己任，树立崇高的理想，拥有宽阔的胸怀。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endParaRPr lang="en-US" altLang="zh-CN"/>
          </a:p>
        </p:txBody>
      </p:sp>
      <p:pic>
        <p:nvPicPr>
          <p:cNvPr id="4099" name="图片 4099" descr="t01f66f6cbcbf3bb6a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805488"/>
            <a:ext cx="9144000" cy="1052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194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22530" name="文本占位符 1945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800" b="1"/>
              <a:t>         </a:t>
            </a:r>
            <a:r>
              <a:rPr lang="zh-CN" altLang="en-US" sz="4800" b="1" dirty="0"/>
              <a:t>前人的记述（已经）很详尽了。虽然如此，那么向北面通到巫峡，向南面直到潇水和湘水，降职的官吏和来往的诗人，大多在这里聚会，（他们</a:t>
            </a:r>
            <a:r>
              <a:rPr lang="en-US" altLang="zh-CN" sz="4800" b="1"/>
              <a:t>)</a:t>
            </a:r>
            <a:r>
              <a:rPr lang="zh-CN" altLang="en-US" sz="4800" b="1" dirty="0"/>
              <a:t>观赏自然景物而触发的感情大概会有所不同吧？</a:t>
            </a:r>
            <a:endParaRPr lang="zh-CN" altLang="en-US" sz="4800" b="1" dirty="0"/>
          </a:p>
          <a:p>
            <a:pPr>
              <a:buNone/>
            </a:pPr>
            <a:endParaRPr lang="zh-CN" altLang="en-US" sz="4800" dirty="0"/>
          </a:p>
        </p:txBody>
      </p:sp>
      <p:pic>
        <p:nvPicPr>
          <p:cNvPr id="19460" name="Picture 2" descr="MIL140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313" y="4652963"/>
            <a:ext cx="6516687" cy="2205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2048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第二段问题探究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0483" name="内容占位符 20482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  <a:ln/>
        </p:spPr>
        <p:txBody>
          <a:bodyPr anchor="t"/>
          <a:p>
            <a:pPr>
              <a:buNone/>
            </a:pPr>
            <a:r>
              <a:rPr lang="en-US" altLang="zh-CN"/>
              <a:t>             </a:t>
            </a:r>
            <a:r>
              <a:rPr lang="en-US" altLang="zh-CN" sz="4400" b="1"/>
              <a:t>1</a:t>
            </a:r>
            <a:r>
              <a:rPr lang="zh-CN" altLang="en-US" sz="4400" b="1" dirty="0"/>
              <a:t>、表现岳阳楼大观（洞庭湖美景）的句子是哪些？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</a:t>
            </a:r>
            <a:r>
              <a:rPr lang="zh-CN" altLang="en-US" sz="4400" b="1" dirty="0">
                <a:solidFill>
                  <a:srgbClr val="FF0000"/>
                </a:solidFill>
              </a:rPr>
              <a:t>衔远山，吞长江，浩浩汤汤，横无际涯；朝晖夕阴，气象万千。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/>
              <a:t>           </a:t>
            </a:r>
            <a:r>
              <a:rPr lang="en-US" altLang="zh-CN" sz="4400" b="1"/>
              <a:t>2</a:t>
            </a:r>
            <a:r>
              <a:rPr lang="zh-CN" altLang="en-US" sz="4400" b="1" dirty="0"/>
              <a:t>、“前人之述备矣 ”照应上一段中的哪一句话？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刻唐贤今人诗赋于其上。</a:t>
            </a:r>
            <a:r>
              <a:rPr lang="zh-CN" altLang="en-US" sz="4400" dirty="0"/>
              <a:t> </a:t>
            </a:r>
            <a:endParaRPr lang="zh-CN" altLang="en-US" sz="4400" dirty="0"/>
          </a:p>
        </p:txBody>
      </p:sp>
      <p:pic>
        <p:nvPicPr>
          <p:cNvPr id="23555" name="图片 20483" descr="t018af9ae7a92e85c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81088" cy="1196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37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charRg st="37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109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483">
                                            <p:txEl>
                                              <p:charRg st="109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215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21507" name="内容占位符 21506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/>
              <a:t>             </a:t>
            </a:r>
            <a:r>
              <a:rPr lang="en-US" altLang="zh-CN" sz="4400" b="1"/>
              <a:t>3</a:t>
            </a:r>
            <a:r>
              <a:rPr lang="zh-CN" altLang="en-US" sz="4400" b="1" dirty="0"/>
              <a:t>、说说“览物之情，得无异乎？ ”一句在文中的作用。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</a:t>
            </a:r>
            <a:r>
              <a:rPr lang="zh-CN" altLang="en-US" sz="4400" b="1" dirty="0">
                <a:solidFill>
                  <a:srgbClr val="FF0000"/>
                </a:solidFill>
              </a:rPr>
              <a:t>过渡作用。由上文的叙述、描写引出下文的抒情、议论。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 第二段：</a:t>
            </a:r>
            <a:r>
              <a:rPr lang="zh-CN" altLang="en-US" sz="4400" b="1" dirty="0"/>
              <a:t>写洞庭湖的美景并提出“览物之情，得无异乎 ”。</a:t>
            </a:r>
            <a:endParaRPr lang="zh-CN" altLang="en-US" sz="4400" b="1" dirty="0"/>
          </a:p>
        </p:txBody>
      </p:sp>
      <p:pic>
        <p:nvPicPr>
          <p:cNvPr id="21508" name="Picture 2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516563"/>
            <a:ext cx="9144000" cy="134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图片 21508" descr="t0168c92695023db9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68638"/>
            <a:ext cx="1422400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507">
                                            <p:txEl>
                                              <p:charRg st="40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标题 686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68611" name="内容占位符 68610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>
                <a:latin typeface="宋体" panose="02010600030101010101" pitchFamily="2" charset="-122"/>
              </a:rPr>
              <a:t>     </a:t>
            </a:r>
            <a:r>
              <a:rPr lang="en-US" altLang="zh-CN" sz="4400" b="1">
                <a:latin typeface="宋体" panose="02010600030101010101" pitchFamily="2" charset="-122"/>
              </a:rPr>
              <a:t>4</a:t>
            </a:r>
            <a:r>
              <a:rPr lang="zh-CN" altLang="en-US" sz="4400" b="1" dirty="0">
                <a:latin typeface="宋体" panose="02010600030101010101" pitchFamily="2" charset="-122"/>
              </a:rPr>
              <a:t>、从岳阳楼上看到的雄伟景象有哪些？ 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</a:rPr>
              <a:t>】气势非凡：</a:t>
            </a:r>
            <a:r>
              <a:rPr lang="zh-CN" altLang="en-US" sz="4400" b="1" dirty="0"/>
              <a:t>衔远山，吞长江。   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</a:rPr>
              <a:t>】宽阔无边：</a:t>
            </a:r>
            <a:r>
              <a:rPr lang="zh-CN" altLang="en-US" sz="4400" b="1" dirty="0"/>
              <a:t>浩浩汤汤，横无际涯。  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3</a:t>
            </a:r>
            <a:r>
              <a:rPr lang="zh-CN" altLang="en-US" sz="4400" b="1" dirty="0">
                <a:solidFill>
                  <a:srgbClr val="FF0000"/>
                </a:solidFill>
              </a:rPr>
              <a:t>】湖光山色：</a:t>
            </a:r>
            <a:r>
              <a:rPr lang="zh-CN" altLang="en-US" sz="4400" b="1" dirty="0"/>
              <a:t>朝晖夕阴，气象万千。</a:t>
            </a:r>
            <a:endParaRPr lang="zh-CN" altLang="en-US" sz="4400" b="1" dirty="0"/>
          </a:p>
          <a:p>
            <a:pPr>
              <a:buNone/>
            </a:pPr>
            <a:endParaRPr lang="zh-CN" altLang="en-US" sz="4400" b="1" dirty="0">
              <a:latin typeface="宋体" panose="02010600030101010101" pitchFamily="2" charset="-122"/>
            </a:endParaRPr>
          </a:p>
        </p:txBody>
      </p:sp>
      <p:pic>
        <p:nvPicPr>
          <p:cNvPr id="68612" name="Picture 2" descr="MIL140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3575" y="5229225"/>
            <a:ext cx="5940425" cy="162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25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1">
                                            <p:txEl>
                                              <p:charRg st="25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49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611">
                                            <p:txEl>
                                              <p:charRg st="49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77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8611">
                                            <p:txEl>
                                              <p:charRg st="77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696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69635" name="内容占位符 6963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>
                <a:solidFill>
                  <a:srgbClr val="0070C0"/>
                </a:solidFill>
              </a:rPr>
              <a:t>             </a:t>
            </a:r>
            <a:r>
              <a:rPr lang="en-US" altLang="zh-CN" sz="4000" b="1"/>
              <a:t>5</a:t>
            </a:r>
            <a:r>
              <a:rPr lang="zh-CN" altLang="en-US" sz="4000" b="1" dirty="0"/>
              <a:t>、“衔远山”“吞长江”这两句话中哪两个字用得好？说出好在哪里。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400" b="1" dirty="0"/>
              <a:t>         洞庭湖是无生命之物，</a:t>
            </a:r>
            <a:r>
              <a:rPr lang="zh-CN" altLang="en-US" sz="4400" b="1" dirty="0">
                <a:solidFill>
                  <a:srgbClr val="FF0000"/>
                </a:solidFill>
              </a:rPr>
              <a:t>用“衔”“吞”则使人产生有生命之感，把“远山”“长江”跟洞庭湖的关系写得活灵活现，成了一幅气势磅礴的动人画面。</a:t>
            </a:r>
            <a:r>
              <a:rPr lang="zh-CN" altLang="en-US" sz="4400" b="1" dirty="0"/>
              <a:t>如果用“连”“接”来替换，只是客观地说明三者的相对位置，画面是静止的，效果没有这样好。</a:t>
            </a:r>
            <a:endParaRPr lang="zh-CN" altLang="en-US" sz="4400" b="1" dirty="0"/>
          </a:p>
          <a:p>
            <a:pPr>
              <a:spcBef>
                <a:spcPct val="0"/>
              </a:spcBef>
              <a:buNone/>
            </a:pPr>
            <a:endParaRPr lang="zh-CN" altLang="en-US" sz="5400" b="1" dirty="0"/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46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9635">
                                            <p:txEl>
                                              <p:charRg st="46" end="1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标题 706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70659" name="内容占位符 7065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spcBef>
                <a:spcPct val="0"/>
              </a:spcBef>
              <a:buNone/>
            </a:pPr>
            <a:r>
              <a:rPr lang="en-US" altLang="zh-CN" sz="4000" b="1"/>
              <a:t>          </a:t>
            </a:r>
            <a:r>
              <a:rPr lang="en-US" altLang="zh-CN" sz="4400" b="1"/>
              <a:t>6</a:t>
            </a:r>
            <a:r>
              <a:rPr lang="zh-CN" altLang="en-US" sz="4400" b="1" dirty="0"/>
              <a:t>、如何理解“北通巫峡，南极潇湘”这句话？</a:t>
            </a:r>
            <a:endParaRPr lang="zh-CN" altLang="en-US" sz="4400" b="1" dirty="0"/>
          </a:p>
          <a:p>
            <a:pPr>
              <a:spcBef>
                <a:spcPct val="0"/>
              </a:spcBef>
              <a:buNone/>
            </a:pPr>
            <a:r>
              <a:rPr lang="zh-CN" altLang="en-US" sz="4400" b="1" dirty="0"/>
              <a:t>         运用对偶句，写出了洞庭湖独特、重要的地理位置，同时，为“迁客骚人，多会于此”</a:t>
            </a:r>
            <a:r>
              <a:rPr lang="zh-CN" altLang="en-US" sz="4400" b="1" dirty="0">
                <a:solidFill>
                  <a:srgbClr val="FF0000"/>
                </a:solidFill>
              </a:rPr>
              <a:t>张本。“通”“极”</a:t>
            </a:r>
            <a:r>
              <a:rPr lang="zh-CN" altLang="en-US" sz="4400" b="1" dirty="0"/>
              <a:t>二字写出了洞庭湖</a:t>
            </a:r>
            <a:r>
              <a:rPr lang="zh-CN" altLang="en-US" sz="4400" b="1" dirty="0">
                <a:solidFill>
                  <a:srgbClr val="FF0000"/>
                </a:solidFill>
              </a:rPr>
              <a:t>博大的景观</a:t>
            </a:r>
            <a:r>
              <a:rPr lang="zh-CN" altLang="en-US" sz="4400" b="1" dirty="0"/>
              <a:t>和</a:t>
            </a:r>
            <a:r>
              <a:rPr lang="zh-CN" altLang="en-US" sz="4400" b="1" dirty="0">
                <a:solidFill>
                  <a:srgbClr val="FF0000"/>
                </a:solidFill>
              </a:rPr>
              <a:t>恢弘的气势。</a:t>
            </a:r>
            <a:br>
              <a:rPr lang="zh-CN" altLang="en-US" sz="4400" b="1" dirty="0">
                <a:solidFill>
                  <a:srgbClr val="FF0000"/>
                </a:solidFill>
              </a:rPr>
            </a:b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dirty="0"/>
          </a:p>
        </p:txBody>
      </p:sp>
      <p:pic>
        <p:nvPicPr>
          <p:cNvPr id="27651" name="图片 70660" descr="风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84763"/>
            <a:ext cx="9144000" cy="177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charRg st="32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59">
                                            <p:txEl>
                                              <p:charRg st="32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标题 22529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366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学习第三段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8674" name="文本占位符 22530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6165850"/>
          </a:xfrm>
          <a:ln/>
        </p:spPr>
        <p:txBody>
          <a:bodyPr anchor="t"/>
          <a:p>
            <a:pPr>
              <a:lnSpc>
                <a:spcPct val="80000"/>
              </a:lnSpc>
              <a:buNone/>
            </a:pPr>
            <a:r>
              <a:rPr lang="en-US" altLang="zh-CN" sz="1800" b="1">
                <a:solidFill>
                  <a:srgbClr val="FF0000"/>
                </a:solidFill>
              </a:rPr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重点词语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400" b="1" dirty="0"/>
              <a:t>    【</a:t>
            </a:r>
            <a:r>
              <a:rPr lang="en-US" altLang="zh-CN" sz="4400" b="1"/>
              <a:t>1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若夫：</a:t>
            </a:r>
            <a:r>
              <a:rPr lang="zh-CN" altLang="en-US" sz="4400" b="1" dirty="0"/>
              <a:t>用在一段话的开头以引起下文。下文的“至若”，同此。“若夫”近似“像那”。“至若”近似“至于”。</a:t>
            </a:r>
            <a:r>
              <a:rPr lang="zh-CN" altLang="en-US" sz="4400" dirty="0"/>
              <a:t> </a:t>
            </a:r>
            <a:endParaRPr lang="zh-CN" altLang="en-US" sz="4400" dirty="0"/>
          </a:p>
          <a:p>
            <a:pPr>
              <a:lnSpc>
                <a:spcPct val="8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</a:t>
            </a:r>
            <a:r>
              <a:rPr lang="zh-CN" altLang="en-US" sz="4400" b="1" dirty="0"/>
              <a:t> 【</a:t>
            </a:r>
            <a:r>
              <a:rPr lang="en-US" altLang="zh-CN" sz="4400" b="1"/>
              <a:t>2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淫雨：</a:t>
            </a:r>
            <a:r>
              <a:rPr lang="zh-CN" altLang="en-US" sz="4400" b="1" dirty="0"/>
              <a:t>连绵不断的雨。 </a:t>
            </a:r>
            <a:endParaRPr lang="zh-CN" altLang="en-US" sz="44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</a:t>
            </a:r>
            <a:r>
              <a:rPr lang="zh-CN" altLang="en-US" sz="4400" b="1" dirty="0"/>
              <a:t>【</a:t>
            </a:r>
            <a:r>
              <a:rPr lang="en-US" altLang="zh-CN" sz="4400" b="1"/>
              <a:t>3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霏霏：</a:t>
            </a:r>
            <a:r>
              <a:rPr lang="zh-CN" altLang="en-US" sz="4400" b="1" dirty="0"/>
              <a:t> 雨或雪（繁密）的样子。</a:t>
            </a:r>
            <a:r>
              <a:rPr lang="zh-CN" altLang="en-US" sz="4400" dirty="0"/>
              <a:t> </a:t>
            </a:r>
            <a:endParaRPr lang="zh-CN" altLang="en-US" sz="4400" dirty="0"/>
          </a:p>
          <a:p>
            <a:pPr>
              <a:lnSpc>
                <a:spcPct val="8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</a:t>
            </a:r>
            <a:r>
              <a:rPr lang="zh-CN" altLang="en-US" sz="4400" b="1" dirty="0"/>
              <a:t>【</a:t>
            </a:r>
            <a:r>
              <a:rPr lang="en-US" altLang="zh-CN" sz="4400" b="1"/>
              <a:t>4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开：</a:t>
            </a:r>
            <a:r>
              <a:rPr lang="zh-CN" altLang="en-US" sz="4400" b="1" dirty="0"/>
              <a:t>（天气）放晴。 </a:t>
            </a:r>
            <a:endParaRPr lang="zh-CN" altLang="en-US" sz="44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400" b="1" dirty="0"/>
              <a:t>    【</a:t>
            </a:r>
            <a:r>
              <a:rPr lang="en-US" altLang="zh-CN" sz="4400" b="1"/>
              <a:t>5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阴：</a:t>
            </a:r>
            <a:r>
              <a:rPr lang="zh-CN" altLang="en-US" sz="4400" b="1" dirty="0"/>
              <a:t> 阴冷。</a:t>
            </a:r>
            <a:endParaRPr lang="zh-CN" altLang="en-US" sz="4400" b="1" dirty="0"/>
          </a:p>
        </p:txBody>
      </p:sp>
      <p:pic>
        <p:nvPicPr>
          <p:cNvPr id="28675" name="图片 22531" descr="zao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0288" y="5229225"/>
            <a:ext cx="1763712" cy="162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标题 235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29698" name="文本占位符 2355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6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排空：</a:t>
            </a:r>
            <a:r>
              <a:rPr lang="zh-CN" altLang="en-US" sz="4000" b="1" dirty="0"/>
              <a:t>冲向天空。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【</a:t>
            </a:r>
            <a:r>
              <a:rPr lang="en-US" altLang="zh-CN" sz="4000" b="1"/>
              <a:t>7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日星隐曜：</a:t>
            </a:r>
            <a:r>
              <a:rPr lang="zh-CN" altLang="en-US" sz="4000" b="1" dirty="0"/>
              <a:t>太阳和星星隐藏起光辉。曜（不为耀，古文中以此曜做日光），光辉，日光。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【</a:t>
            </a:r>
            <a:r>
              <a:rPr lang="en-US" altLang="zh-CN" sz="4000" b="1"/>
              <a:t>8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山岳潜形：</a:t>
            </a:r>
            <a:r>
              <a:rPr lang="zh-CN" altLang="en-US" sz="4000" b="1" dirty="0"/>
              <a:t>山岳隐没了形体。岳，高大的山。潜，隐没。形，形迹。 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【</a:t>
            </a:r>
            <a:r>
              <a:rPr lang="en-US" altLang="zh-CN" sz="4000" b="1"/>
              <a:t>9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行：</a:t>
            </a:r>
            <a:r>
              <a:rPr lang="zh-CN" altLang="en-US" sz="4000" b="1" dirty="0"/>
              <a:t>走，此指前行。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10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樯（</a:t>
            </a:r>
            <a:r>
              <a:rPr lang="en-US" altLang="zh-CN" sz="4000" b="1" err="1">
                <a:solidFill>
                  <a:srgbClr val="FF0000"/>
                </a:solidFill>
              </a:rPr>
              <a:t>qiáng</a:t>
            </a:r>
            <a:r>
              <a:rPr lang="zh-CN" altLang="en-US" sz="4000" b="1" dirty="0">
                <a:solidFill>
                  <a:srgbClr val="FF0000"/>
                </a:solidFill>
              </a:rPr>
              <a:t>）倾楫（</a:t>
            </a:r>
            <a:r>
              <a:rPr lang="en-US" altLang="zh-CN" sz="4000" b="1" err="1">
                <a:solidFill>
                  <a:srgbClr val="FF0000"/>
                </a:solidFill>
              </a:rPr>
              <a:t>jí</a:t>
            </a:r>
            <a:r>
              <a:rPr lang="zh-CN" altLang="en-US" sz="4000" b="1" dirty="0">
                <a:solidFill>
                  <a:srgbClr val="FF0000"/>
                </a:solidFill>
              </a:rPr>
              <a:t>）摧：</a:t>
            </a:r>
            <a:r>
              <a:rPr lang="zh-CN" altLang="en-US" sz="4000" b="1" dirty="0"/>
              <a:t>桅杆倒下，船桨折断。</a:t>
            </a:r>
            <a:r>
              <a:rPr lang="zh-CN" altLang="en-US" sz="4000" b="1" dirty="0">
                <a:solidFill>
                  <a:srgbClr val="FF0000"/>
                </a:solidFill>
              </a:rPr>
              <a:t>樯</a:t>
            </a:r>
            <a:r>
              <a:rPr lang="zh-CN" altLang="en-US" sz="4000" b="1" dirty="0"/>
              <a:t>，桅杆。</a:t>
            </a:r>
            <a:r>
              <a:rPr lang="zh-CN" altLang="en-US" sz="4000" b="1" dirty="0">
                <a:solidFill>
                  <a:srgbClr val="FF0000"/>
                </a:solidFill>
              </a:rPr>
              <a:t>楫</a:t>
            </a:r>
            <a:r>
              <a:rPr lang="zh-CN" altLang="en-US" sz="4000" b="1" dirty="0"/>
              <a:t>，船桨。</a:t>
            </a:r>
            <a:r>
              <a:rPr lang="zh-CN" altLang="en-US" sz="4000" b="1" dirty="0">
                <a:solidFill>
                  <a:srgbClr val="FF0000"/>
                </a:solidFill>
              </a:rPr>
              <a:t>倾</a:t>
            </a:r>
            <a:r>
              <a:rPr lang="zh-CN" altLang="en-US" sz="4000" b="1" dirty="0"/>
              <a:t>，倒下。</a:t>
            </a:r>
            <a:r>
              <a:rPr lang="zh-CN" altLang="en-US" sz="4000" b="1" dirty="0">
                <a:solidFill>
                  <a:srgbClr val="FF0000"/>
                </a:solidFill>
              </a:rPr>
              <a:t>摧</a:t>
            </a:r>
            <a:r>
              <a:rPr lang="zh-CN" altLang="en-US" sz="4000" b="1" dirty="0"/>
              <a:t>，折断。</a:t>
            </a:r>
            <a:endParaRPr lang="zh-CN" altLang="en-US" sz="4000" b="1" dirty="0"/>
          </a:p>
        </p:txBody>
      </p:sp>
      <p:pic>
        <p:nvPicPr>
          <p:cNvPr id="29699" name="图片 23555" descr="红叶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8350" y="5661025"/>
            <a:ext cx="755650" cy="1196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图片 23556" descr="红叶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005263"/>
            <a:ext cx="755650" cy="134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图片 23557" descr="红叶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5888"/>
            <a:ext cx="755650" cy="1341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标题 245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30722" name="文本占位符 2457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</a:t>
            </a:r>
            <a:r>
              <a:rPr lang="zh-CN" altLang="en-US" sz="4400" b="1" dirty="0"/>
              <a:t>【</a:t>
            </a:r>
            <a:r>
              <a:rPr lang="en-US" altLang="zh-CN" sz="4400" b="1"/>
              <a:t>11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薄暮冥冥：</a:t>
            </a:r>
            <a:r>
              <a:rPr lang="zh-CN" altLang="en-US" sz="4400" b="1" dirty="0"/>
              <a:t>傍晚天色昏暗。</a:t>
            </a:r>
            <a:r>
              <a:rPr lang="zh-CN" altLang="en-US" sz="4400" b="1" dirty="0">
                <a:solidFill>
                  <a:srgbClr val="FF0000"/>
                </a:solidFill>
              </a:rPr>
              <a:t>薄</a:t>
            </a:r>
            <a:r>
              <a:rPr lang="zh-CN" altLang="en-US" sz="4400" b="1" dirty="0"/>
              <a:t>，迫近。</a:t>
            </a:r>
            <a:r>
              <a:rPr lang="zh-CN" altLang="en-US" sz="4400" b="1" dirty="0">
                <a:solidFill>
                  <a:srgbClr val="FF0000"/>
                </a:solidFill>
              </a:rPr>
              <a:t>冥冥</a:t>
            </a:r>
            <a:r>
              <a:rPr lang="zh-CN" altLang="en-US" sz="4400" b="1" dirty="0"/>
              <a:t>，昏暗的样子。 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【</a:t>
            </a:r>
            <a:r>
              <a:rPr lang="en-US" altLang="zh-CN" sz="4400" b="1"/>
              <a:t>12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则：</a:t>
            </a:r>
            <a:r>
              <a:rPr lang="zh-CN" altLang="en-US" sz="4400" b="1" dirty="0"/>
              <a:t>就。有：产生</a:t>
            </a:r>
            <a:r>
              <a:rPr lang="en-US" altLang="zh-CN" sz="4400" b="1"/>
              <a:t>……</a:t>
            </a:r>
            <a:r>
              <a:rPr lang="zh-CN" altLang="en-US" sz="4400" b="1" dirty="0"/>
              <a:t>的（情感）。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【</a:t>
            </a:r>
            <a:r>
              <a:rPr lang="en-US" altLang="zh-CN" sz="4400" b="1"/>
              <a:t>13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去国怀乡：</a:t>
            </a:r>
            <a:r>
              <a:rPr lang="zh-CN" altLang="en-US" sz="4400" b="1" dirty="0"/>
              <a:t> 离开国都，怀念家乡，担心（人家）说坏话，惧怕（人家）批评指责。</a:t>
            </a:r>
            <a:r>
              <a:rPr lang="zh-CN" altLang="en-US" sz="4400" b="1" dirty="0">
                <a:solidFill>
                  <a:srgbClr val="FF0000"/>
                </a:solidFill>
              </a:rPr>
              <a:t>去</a:t>
            </a:r>
            <a:r>
              <a:rPr lang="zh-CN" altLang="en-US" sz="4400" b="1" dirty="0"/>
              <a:t>，离开。</a:t>
            </a:r>
            <a:r>
              <a:rPr lang="zh-CN" altLang="en-US" sz="4400" b="1" dirty="0">
                <a:solidFill>
                  <a:srgbClr val="FF0000"/>
                </a:solidFill>
              </a:rPr>
              <a:t>国</a:t>
            </a:r>
            <a:r>
              <a:rPr lang="zh-CN" altLang="en-US" sz="4400" b="1" dirty="0"/>
              <a:t>，国都，指京城。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</a:t>
            </a:r>
            <a:endParaRPr lang="zh-CN" altLang="en-US" sz="4000" b="1" dirty="0"/>
          </a:p>
        </p:txBody>
      </p:sp>
      <p:pic>
        <p:nvPicPr>
          <p:cNvPr id="30723" name="图片 24579" descr="t01e0c1e8e4b9454d9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1863" y="5229225"/>
            <a:ext cx="3132137" cy="162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标题 256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31746" name="文本占位符 2560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>
                <a:solidFill>
                  <a:srgbClr val="FF0000"/>
                </a:solidFill>
              </a:rPr>
              <a:t>        </a:t>
            </a:r>
            <a:r>
              <a:rPr lang="zh-CN" altLang="en-US" sz="4400" b="1" dirty="0"/>
              <a:t>【</a:t>
            </a:r>
            <a:r>
              <a:rPr lang="en-US" altLang="zh-CN" sz="4400" b="1"/>
              <a:t>14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忧谗畏讥忧：忧</a:t>
            </a:r>
            <a:r>
              <a:rPr lang="zh-CN" altLang="en-US" sz="4400" b="1" dirty="0"/>
              <a:t>，担忧。</a:t>
            </a:r>
            <a:r>
              <a:rPr lang="zh-CN" altLang="en-US" sz="4400" b="1" dirty="0">
                <a:solidFill>
                  <a:srgbClr val="FF0000"/>
                </a:solidFill>
              </a:rPr>
              <a:t>谗</a:t>
            </a:r>
            <a:r>
              <a:rPr lang="zh-CN" altLang="en-US" sz="4400" b="1" dirty="0"/>
              <a:t>，谗言。</a:t>
            </a:r>
            <a:r>
              <a:rPr lang="zh-CN" altLang="en-US" sz="4400" b="1" dirty="0">
                <a:solidFill>
                  <a:srgbClr val="FF0000"/>
                </a:solidFill>
              </a:rPr>
              <a:t>畏</a:t>
            </a:r>
            <a:r>
              <a:rPr lang="zh-CN" altLang="en-US" sz="4400" b="1" dirty="0"/>
              <a:t>，害怕，惧怕。</a:t>
            </a:r>
            <a:r>
              <a:rPr lang="zh-CN" altLang="en-US" sz="4400" b="1" dirty="0">
                <a:solidFill>
                  <a:srgbClr val="FF0000"/>
                </a:solidFill>
              </a:rPr>
              <a:t>讥</a:t>
            </a:r>
            <a:r>
              <a:rPr lang="zh-CN" altLang="en-US" sz="4400" b="1" dirty="0"/>
              <a:t>，嘲讽。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</a:t>
            </a:r>
            <a:r>
              <a:rPr lang="zh-CN" altLang="en-US" sz="4400" b="1" dirty="0"/>
              <a:t>【</a:t>
            </a:r>
            <a:r>
              <a:rPr lang="en-US" altLang="zh-CN" sz="4400" b="1"/>
              <a:t>15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萧然：</a:t>
            </a:r>
            <a:r>
              <a:rPr lang="zh-CN" altLang="en-US" sz="4400" b="1" dirty="0"/>
              <a:t>凄凉冷落的样子。  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【</a:t>
            </a:r>
            <a:r>
              <a:rPr lang="en-US" altLang="zh-CN" sz="4400" b="1"/>
              <a:t>16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感极：</a:t>
            </a:r>
            <a:r>
              <a:rPr lang="zh-CN" altLang="en-US" sz="4400" b="1" dirty="0"/>
              <a:t>感慨到了极点。</a:t>
            </a:r>
            <a:r>
              <a:rPr lang="zh-CN" altLang="en-US" sz="4400" dirty="0"/>
              <a:t> </a:t>
            </a:r>
            <a:endParaRPr lang="zh-CN" altLang="en-US" sz="4400" dirty="0"/>
          </a:p>
          <a:p>
            <a:pPr>
              <a:buNone/>
            </a:pPr>
            <a:r>
              <a:rPr lang="zh-CN" altLang="en-US" sz="4400" dirty="0"/>
              <a:t>        </a:t>
            </a:r>
            <a:r>
              <a:rPr lang="zh-CN" altLang="en-US" sz="4400" b="1" dirty="0"/>
              <a:t>【</a:t>
            </a:r>
            <a:r>
              <a:rPr lang="en-US" altLang="zh-CN" sz="4400" b="1"/>
              <a:t>17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而：</a:t>
            </a:r>
            <a:r>
              <a:rPr lang="zh-CN" altLang="en-US" sz="4400" b="1" dirty="0"/>
              <a:t>连词，表顺接。</a:t>
            </a:r>
            <a:endParaRPr lang="zh-CN" altLang="en-US" sz="4400" b="1" dirty="0"/>
          </a:p>
        </p:txBody>
      </p:sp>
      <p:pic>
        <p:nvPicPr>
          <p:cNvPr id="31747" name="图片 25603" descr="t0179ae046cf68e99e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13325"/>
            <a:ext cx="9144000" cy="184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78849"/>
          <p:cNvSpPr>
            <a:spLocks noGrp="1"/>
          </p:cNvSpPr>
          <p:nvPr>
            <p:ph type="title"/>
          </p:nvPr>
        </p:nvSpPr>
        <p:spPr>
          <a:xfrm>
            <a:off x="457200" y="-315912"/>
            <a:ext cx="8229600" cy="1081087"/>
          </a:xfrm>
          <a:ln/>
        </p:spPr>
        <p:txBody>
          <a:bodyPr anchor="ctr"/>
          <a:p>
            <a:r>
              <a:rPr lang="zh-CN" altLang="en-US" sz="5400" b="1" dirty="0">
                <a:solidFill>
                  <a:srgbClr val="FF0000"/>
                </a:solidFill>
              </a:rPr>
              <a:t>江南三大名楼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pic>
        <p:nvPicPr>
          <p:cNvPr id="5122" name="文本占位符 7885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765175"/>
            <a:ext cx="2411413" cy="5040313"/>
          </a:xfrm>
          <a:solidFill>
            <a:schemeClr val="lt1"/>
          </a:solidFill>
          <a:ln/>
        </p:spPr>
      </p:pic>
      <p:pic>
        <p:nvPicPr>
          <p:cNvPr id="5123" name="图片 788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8" y="765175"/>
            <a:ext cx="2879725" cy="5040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7885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795963" y="765175"/>
            <a:ext cx="2879725" cy="511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文本框 78853"/>
          <p:cNvSpPr txBox="1"/>
          <p:nvPr/>
        </p:nvSpPr>
        <p:spPr>
          <a:xfrm>
            <a:off x="0" y="6021388"/>
            <a:ext cx="24844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黄鹤楼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6" name="文本框 78854"/>
          <p:cNvSpPr txBox="1"/>
          <p:nvPr/>
        </p:nvSpPr>
        <p:spPr>
          <a:xfrm>
            <a:off x="3132138" y="5949950"/>
            <a:ext cx="2879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滕王阁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7" name="文本框 78855"/>
          <p:cNvSpPr txBox="1"/>
          <p:nvPr/>
        </p:nvSpPr>
        <p:spPr>
          <a:xfrm>
            <a:off x="6227763" y="5876925"/>
            <a:ext cx="23050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岳阳楼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zo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标题 2662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翻译第三段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2770" name="文本占位符 26626"/>
          <p:cNvSpPr>
            <a:spLocks noGrp="1"/>
          </p:cNvSpPr>
          <p:nvPr>
            <p:ph idx="1"/>
          </p:nvPr>
        </p:nvSpPr>
        <p:spPr>
          <a:xfrm>
            <a:off x="0" y="908050"/>
            <a:ext cx="9144000" cy="5949950"/>
          </a:xfrm>
          <a:ln/>
        </p:spPr>
        <p:txBody>
          <a:bodyPr anchor="t"/>
          <a:p>
            <a:pPr>
              <a:buNone/>
            </a:pPr>
            <a:r>
              <a:rPr lang="en-US" altLang="zh-CN" sz="4000" b="1"/>
              <a:t>           </a:t>
            </a:r>
            <a:r>
              <a:rPr lang="zh-CN" altLang="en-US" sz="4800" b="1" dirty="0"/>
              <a:t>像那阴雨连绵，接连几个月不放晴，寒风怒吼，浑浊的浪冲向天空；太阳和星星隐藏起光辉，山岳隐没了形体；商人和旅客不能通行，船桅倒下，船桨折断；傍晚天色昏暗，虎在长啸，猿在悲啼。</a:t>
            </a:r>
            <a:endParaRPr lang="zh-CN" altLang="en-US" sz="4800" b="1" dirty="0"/>
          </a:p>
        </p:txBody>
      </p:sp>
      <p:pic>
        <p:nvPicPr>
          <p:cNvPr id="32771" name="图片 26627" descr="t0112831cc1e659ced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1863" y="5516563"/>
            <a:ext cx="3132137" cy="1341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标题 276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33794" name="文本占位符 27650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800" b="1"/>
              <a:t>       </a:t>
            </a:r>
            <a:r>
              <a:rPr lang="zh-CN" altLang="en-US" sz="4800" b="1" dirty="0"/>
              <a:t>（这时候）登上这座楼啊，就会有一种离开国都、怀念家乡，担心人家说坏话、惧怕人家批评指责，满眼都是萧条的景象，感慨到了极点而悲伤的心情。</a:t>
            </a:r>
            <a:endParaRPr lang="zh-CN" altLang="en-US" sz="4800" b="1" dirty="0"/>
          </a:p>
          <a:p>
            <a:endParaRPr lang="zh-CN" altLang="en-US" dirty="0"/>
          </a:p>
        </p:txBody>
      </p:sp>
      <p:pic>
        <p:nvPicPr>
          <p:cNvPr id="33795" name="图片 27651" descr="t01d988f947afc8afa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365625"/>
            <a:ext cx="9144000" cy="2492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标题 2867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第三段问题探究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8675" name="内容占位符 28674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  <a:ln/>
        </p:spPr>
        <p:txBody>
          <a:bodyPr anchor="t"/>
          <a:p>
            <a:pPr>
              <a:buNone/>
            </a:pPr>
            <a:r>
              <a:rPr lang="en-US" altLang="zh-CN"/>
              <a:t>             </a:t>
            </a:r>
            <a:r>
              <a:rPr lang="en-US" altLang="zh-CN" sz="4000" b="1"/>
              <a:t>1</a:t>
            </a:r>
            <a:r>
              <a:rPr lang="zh-CN" altLang="en-US" sz="4000" b="1" dirty="0"/>
              <a:t>、表明“迁客骚人”在阴雨绵绵时登楼的感受的句子是哪些？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去国怀乡，忧谗畏讥，满目萧然，感极而悲者矣。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          </a:t>
            </a:r>
            <a:r>
              <a:rPr lang="en-US" altLang="zh-CN" sz="4000" b="1"/>
              <a:t>2</a:t>
            </a:r>
            <a:r>
              <a:rPr lang="zh-CN" altLang="en-US" sz="4000" b="1" dirty="0"/>
              <a:t>、分析本段中四字短语的表达效果。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用四字短语，层层渲染，渐次铺叙，描绘了一副凄风苦雨的画面。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34819" name="图片 28675" descr="t0125c10465e6a883e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31913" cy="1268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42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charRg st="42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104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txEl>
                                              <p:charRg st="104" end="1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标题 296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29699" name="内容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spcBef>
                <a:spcPct val="0"/>
              </a:spcBef>
              <a:buNone/>
            </a:pPr>
            <a:r>
              <a:rPr lang="en-US" altLang="zh-CN"/>
              <a:t>         </a:t>
            </a:r>
            <a:r>
              <a:rPr lang="en-US" altLang="zh-CN" sz="4400"/>
              <a:t>  3</a:t>
            </a:r>
            <a:r>
              <a:rPr lang="zh-CN" altLang="en-US" sz="4400" b="1" dirty="0"/>
              <a:t>、找出本段两组对仗最为工整的对偶句，加以品味。 </a:t>
            </a:r>
            <a:endParaRPr lang="zh-CN" altLang="en-US" sz="4400" b="1" dirty="0"/>
          </a:p>
          <a:p>
            <a:pPr>
              <a:spcBef>
                <a:spcPct val="0"/>
              </a:spcBef>
              <a:buNone/>
            </a:pPr>
            <a:r>
              <a:rPr lang="zh-CN" altLang="en-US" sz="4400" dirty="0"/>
              <a:t>       </a:t>
            </a:r>
            <a:endParaRPr lang="zh-CN" altLang="en-US" sz="4400" dirty="0"/>
          </a:p>
          <a:p>
            <a:pPr>
              <a:spcBef>
                <a:spcPct val="0"/>
              </a:spcBef>
              <a:buNone/>
            </a:pPr>
            <a:r>
              <a:rPr lang="zh-CN" altLang="en-US" sz="4400" dirty="0"/>
              <a:t>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</a:rPr>
              <a:t>】“阴风怒号，浊浪排空”    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</a:t>
            </a:r>
            <a:r>
              <a:rPr lang="zh-CN" altLang="en-US" sz="4400" b="1" dirty="0"/>
              <a:t>“阴”“怒”“浊”三字渲染了悲怆的哀景，极富感染力。“怒号”运用了拟人的修辞手法，上天似乎在为迁客骚人的不幸境遇而呐喊。</a:t>
            </a:r>
            <a:endParaRPr lang="zh-CN" altLang="en-US" sz="4400" b="1" dirty="0"/>
          </a:p>
          <a:p>
            <a:pPr>
              <a:spcBef>
                <a:spcPct val="0"/>
              </a:spcBef>
              <a:buNone/>
            </a:pPr>
            <a:endParaRPr lang="zh-CN" altLang="en-US" sz="5400" b="1" dirty="0"/>
          </a:p>
          <a:p>
            <a:pPr>
              <a:spcBef>
                <a:spcPct val="0"/>
              </a:spcBef>
              <a:buNone/>
            </a:pPr>
            <a:endParaRPr lang="zh-CN" altLang="en-US" sz="4000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000" dirty="0"/>
          </a:p>
        </p:txBody>
      </p:sp>
      <p:pic>
        <p:nvPicPr>
          <p:cNvPr id="35843" name="图片 29699" descr="t015a59fd5f70bd88f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6325" y="5553075"/>
            <a:ext cx="1717675" cy="1658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70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9699">
                                            <p:txEl>
                                              <p:charRg st="70" end="1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标题 307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30723" name="内容占位符 3072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</a:rPr>
              <a:t>】“日星隐耀，山岳潜形”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4400" b="1" dirty="0"/>
              <a:t>          这两句极写天气的昏暗阴沉。“隐”“潜”二字运用拟人手法，化静为动，为画面增添了动感。</a:t>
            </a:r>
            <a:endParaRPr lang="zh-CN" altLang="en-US" sz="4400" b="1" dirty="0"/>
          </a:p>
          <a:p>
            <a:pPr>
              <a:spcBef>
                <a:spcPct val="0"/>
              </a:spcBef>
              <a:buNone/>
            </a:pPr>
            <a:endParaRPr lang="zh-CN" altLang="en-US" sz="4400" b="1" dirty="0"/>
          </a:p>
          <a:p>
            <a:pPr>
              <a:spcBef>
                <a:spcPct val="0"/>
              </a:spcBef>
              <a:buNone/>
            </a:pPr>
            <a:r>
              <a:rPr lang="zh-CN" altLang="en-US" sz="4400" b="1" dirty="0"/>
              <a:t>       </a:t>
            </a:r>
            <a:r>
              <a:rPr lang="zh-CN" altLang="en-US" sz="4400" b="1" dirty="0">
                <a:solidFill>
                  <a:srgbClr val="FF0000"/>
                </a:solidFill>
              </a:rPr>
              <a:t>第三段：写览物而悲者。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36867" name="图片 30723" descr="t01e013ee0fa89911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581525"/>
            <a:ext cx="9036050" cy="2276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21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charRg st="21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标题 3174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学习第四段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7890" name="文本占位符 31746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6165850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    </a:t>
            </a:r>
            <a:r>
              <a:rPr lang="zh-CN" altLang="en-US" sz="4000" b="1" dirty="0">
                <a:solidFill>
                  <a:srgbClr val="FF0000"/>
                </a:solidFill>
              </a:rPr>
              <a:t>重点词语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【</a:t>
            </a:r>
            <a:r>
              <a:rPr lang="en-US" altLang="zh-CN" sz="4000" b="1"/>
              <a:t>1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至若春和景明：</a:t>
            </a:r>
            <a:r>
              <a:rPr lang="zh-CN" altLang="en-US" sz="4000" b="1" dirty="0"/>
              <a:t>至于到了春天气候暖和，阳光普照。</a:t>
            </a:r>
            <a:r>
              <a:rPr lang="zh-CN" altLang="en-US" sz="4000" b="1" dirty="0">
                <a:solidFill>
                  <a:srgbClr val="FF0000"/>
                </a:solidFill>
              </a:rPr>
              <a:t>至若</a:t>
            </a:r>
            <a:r>
              <a:rPr lang="zh-CN" altLang="en-US" sz="4000" b="1" dirty="0"/>
              <a:t>，至于。</a:t>
            </a:r>
            <a:r>
              <a:rPr lang="zh-CN" altLang="en-US" sz="4000" b="1" dirty="0">
                <a:solidFill>
                  <a:srgbClr val="FF0000"/>
                </a:solidFill>
              </a:rPr>
              <a:t>春和</a:t>
            </a:r>
            <a:r>
              <a:rPr lang="zh-CN" altLang="en-US" sz="4000" b="1" dirty="0"/>
              <a:t>，春风和煦。</a:t>
            </a:r>
            <a:r>
              <a:rPr lang="zh-CN" altLang="en-US" sz="4000" b="1" dirty="0">
                <a:solidFill>
                  <a:srgbClr val="FF0000"/>
                </a:solidFill>
              </a:rPr>
              <a:t>景</a:t>
            </a:r>
            <a:r>
              <a:rPr lang="zh-CN" altLang="en-US" sz="4000" b="1" dirty="0"/>
              <a:t>，日光。</a:t>
            </a:r>
            <a:r>
              <a:rPr lang="zh-CN" altLang="en-US" sz="4000" b="1" dirty="0">
                <a:solidFill>
                  <a:srgbClr val="FF0000"/>
                </a:solidFill>
              </a:rPr>
              <a:t>明</a:t>
            </a:r>
            <a:r>
              <a:rPr lang="zh-CN" altLang="en-US" sz="4000" b="1" dirty="0"/>
              <a:t>，明媚。 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2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波澜不惊：</a:t>
            </a:r>
            <a:r>
              <a:rPr lang="zh-CN" altLang="en-US" sz="4000" b="1" dirty="0"/>
              <a:t>湖面平静，没有惊涛骇浪。</a:t>
            </a:r>
            <a:r>
              <a:rPr lang="zh-CN" altLang="en-US" sz="4000" b="1" dirty="0">
                <a:solidFill>
                  <a:srgbClr val="FF0000"/>
                </a:solidFill>
              </a:rPr>
              <a:t>惊</a:t>
            </a:r>
            <a:r>
              <a:rPr lang="zh-CN" altLang="en-US" sz="4000" b="1" dirty="0"/>
              <a:t>，这里有“起”“动”的意思。 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3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上下天光，一碧万顷：</a:t>
            </a:r>
            <a:r>
              <a:rPr lang="zh-CN" altLang="en-US" sz="4000" b="1" dirty="0"/>
              <a:t>天色湖面光色交映，一片碧绿，广阔无边。</a:t>
            </a:r>
            <a:r>
              <a:rPr lang="zh-CN" altLang="en-US" sz="4000" b="1" dirty="0">
                <a:solidFill>
                  <a:srgbClr val="FF0000"/>
                </a:solidFill>
              </a:rPr>
              <a:t>一</a:t>
            </a:r>
            <a:r>
              <a:rPr lang="zh-CN" altLang="en-US" sz="4000" b="1" dirty="0"/>
              <a:t>，一片。</a:t>
            </a:r>
            <a:r>
              <a:rPr lang="zh-CN" altLang="en-US" sz="4000" b="1" dirty="0">
                <a:solidFill>
                  <a:srgbClr val="FF0000"/>
                </a:solidFill>
              </a:rPr>
              <a:t>万顷</a:t>
            </a:r>
            <a:r>
              <a:rPr lang="zh-CN" altLang="en-US" sz="4000" b="1" dirty="0"/>
              <a:t>，极言其广。</a:t>
            </a:r>
            <a:endParaRPr lang="zh-CN" altLang="en-US" sz="4000" b="1" dirty="0"/>
          </a:p>
        </p:txBody>
      </p:sp>
      <p:pic>
        <p:nvPicPr>
          <p:cNvPr id="37891" name="图片 31747" descr="t013d7a24ac4fe256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03350" cy="1125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图片 31748" descr="t013d7a24ac4fe256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0650" y="0"/>
            <a:ext cx="1403350" cy="1125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标题 327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38914" name="文本占位符 32770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</a:t>
            </a:r>
            <a:r>
              <a:rPr lang="en-US" altLang="zh-CN" sz="4000" b="1"/>
              <a:t> </a:t>
            </a:r>
            <a:r>
              <a:rPr lang="zh-CN" altLang="en-US" sz="4000" b="1" dirty="0"/>
              <a:t>【</a:t>
            </a:r>
            <a:r>
              <a:rPr lang="en-US" altLang="zh-CN" sz="4000" b="1"/>
              <a:t>4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沙鸥翔集，锦鳞游泳：</a:t>
            </a:r>
            <a:r>
              <a:rPr lang="zh-CN" altLang="en-US" sz="4000" b="1" dirty="0"/>
              <a:t>沙鸥时而飞翔，时而停歇，美丽的鱼在水中游来游去。</a:t>
            </a:r>
            <a:r>
              <a:rPr lang="zh-CN" altLang="en-US" sz="4000" b="1" dirty="0">
                <a:solidFill>
                  <a:srgbClr val="FF0000"/>
                </a:solidFill>
              </a:rPr>
              <a:t>沙鸥</a:t>
            </a:r>
            <a:r>
              <a:rPr lang="zh-CN" altLang="en-US" sz="4000" b="1" dirty="0"/>
              <a:t>，沙洲上的鸥鸟。</a:t>
            </a:r>
            <a:r>
              <a:rPr lang="zh-CN" altLang="en-US" sz="4000" b="1" dirty="0">
                <a:solidFill>
                  <a:srgbClr val="FF0000"/>
                </a:solidFill>
              </a:rPr>
              <a:t>翔集</a:t>
            </a:r>
            <a:r>
              <a:rPr lang="zh-CN" altLang="en-US" sz="4000" b="1" dirty="0"/>
              <a:t>，时而飞翔，时而停歇。集，栖止，鸟停息在树上。</a:t>
            </a:r>
            <a:r>
              <a:rPr lang="zh-CN" altLang="en-US" sz="4000" b="1" dirty="0">
                <a:solidFill>
                  <a:srgbClr val="FF0000"/>
                </a:solidFill>
              </a:rPr>
              <a:t>锦鳞</a:t>
            </a:r>
            <a:r>
              <a:rPr lang="zh-CN" altLang="en-US" sz="4000" b="1" dirty="0"/>
              <a:t>，指美丽的鱼。鳞，代指鱼。</a:t>
            </a:r>
            <a:r>
              <a:rPr lang="zh-CN" altLang="en-US" sz="4000" b="1" dirty="0">
                <a:solidFill>
                  <a:srgbClr val="FF0000"/>
                </a:solidFill>
              </a:rPr>
              <a:t>游泳</a:t>
            </a:r>
            <a:r>
              <a:rPr lang="zh-CN" altLang="en-US" sz="4000" b="1" dirty="0"/>
              <a:t>，或浮或沉。游，贴着水面游。泳，潜入水里游。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5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岸芷（</a:t>
            </a:r>
            <a:r>
              <a:rPr lang="en-US" altLang="zh-CN" sz="4000" b="1" err="1">
                <a:solidFill>
                  <a:srgbClr val="FF0000"/>
                </a:solidFill>
              </a:rPr>
              <a:t>zhǐ</a:t>
            </a:r>
            <a:r>
              <a:rPr lang="zh-CN" altLang="en-US" sz="4000" b="1" dirty="0">
                <a:solidFill>
                  <a:srgbClr val="FF0000"/>
                </a:solidFill>
              </a:rPr>
              <a:t>）汀（</a:t>
            </a:r>
            <a:r>
              <a:rPr lang="en-US" altLang="zh-CN" sz="4000" b="1" err="1">
                <a:solidFill>
                  <a:srgbClr val="FF0000"/>
                </a:solidFill>
              </a:rPr>
              <a:t>tīng</a:t>
            </a:r>
            <a:r>
              <a:rPr lang="zh-CN" altLang="en-US" sz="4000" b="1" dirty="0">
                <a:solidFill>
                  <a:srgbClr val="FF0000"/>
                </a:solidFill>
              </a:rPr>
              <a:t>）兰：</a:t>
            </a:r>
            <a:r>
              <a:rPr lang="zh-CN" altLang="en-US" sz="4000" b="1" dirty="0"/>
              <a:t>岸上的小草，小洲上的兰花。</a:t>
            </a:r>
            <a:r>
              <a:rPr lang="zh-CN" altLang="en-US" sz="4000" b="1" dirty="0">
                <a:solidFill>
                  <a:srgbClr val="FF0000"/>
                </a:solidFill>
              </a:rPr>
              <a:t>芷</a:t>
            </a:r>
            <a:r>
              <a:rPr lang="zh-CN" altLang="en-US" sz="4000" b="1" dirty="0"/>
              <a:t>，香草的一种。</a:t>
            </a:r>
            <a:r>
              <a:rPr lang="zh-CN" altLang="en-US" sz="4000" b="1" dirty="0">
                <a:solidFill>
                  <a:srgbClr val="FF0000"/>
                </a:solidFill>
              </a:rPr>
              <a:t>汀</a:t>
            </a:r>
            <a:r>
              <a:rPr lang="zh-CN" altLang="en-US" sz="4000" b="1" dirty="0"/>
              <a:t>，小洲，水边平地。</a:t>
            </a:r>
            <a:endParaRPr lang="zh-CN" altLang="en-US" sz="4000" b="1" dirty="0"/>
          </a:p>
        </p:txBody>
      </p:sp>
    </p:spTree>
  </p:cSld>
  <p:clrMapOvr>
    <a:masterClrMapping/>
  </p:clrMapOvr>
  <p:transition spd="med" advClick="0">
    <p:zo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标题 337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39938" name="文本占位符 3379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6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郁郁：</a:t>
            </a:r>
            <a:r>
              <a:rPr lang="zh-CN" altLang="en-US" sz="4000" b="1" dirty="0"/>
              <a:t>形容草木茂盛。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【</a:t>
            </a:r>
            <a:r>
              <a:rPr lang="en-US" altLang="zh-CN" sz="4000" b="1"/>
              <a:t>7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而或长烟一空：</a:t>
            </a:r>
            <a:r>
              <a:rPr lang="zh-CN" altLang="en-US" sz="4000" b="1" dirty="0"/>
              <a:t>有时大片烟雾完全消散。</a:t>
            </a:r>
            <a:r>
              <a:rPr lang="zh-CN" altLang="en-US" sz="4000" b="1" dirty="0">
                <a:solidFill>
                  <a:srgbClr val="FF0000"/>
                </a:solidFill>
              </a:rPr>
              <a:t>或</a:t>
            </a:r>
            <a:r>
              <a:rPr lang="zh-CN" altLang="en-US" sz="4000" b="1" dirty="0"/>
              <a:t>，有时。</a:t>
            </a:r>
            <a:r>
              <a:rPr lang="zh-CN" altLang="en-US" sz="4000" b="1" dirty="0">
                <a:solidFill>
                  <a:srgbClr val="FF0000"/>
                </a:solidFill>
              </a:rPr>
              <a:t>长</a:t>
            </a:r>
            <a:r>
              <a:rPr lang="zh-CN" altLang="en-US" sz="4000" b="1" dirty="0"/>
              <a:t>，大片。</a:t>
            </a:r>
            <a:r>
              <a:rPr lang="zh-CN" altLang="en-US" sz="4000" b="1" dirty="0">
                <a:solidFill>
                  <a:srgbClr val="FF0000"/>
                </a:solidFill>
              </a:rPr>
              <a:t>一</a:t>
            </a:r>
            <a:r>
              <a:rPr lang="zh-CN" altLang="en-US" sz="4000" b="1" dirty="0"/>
              <a:t>，全。</a:t>
            </a:r>
            <a:r>
              <a:rPr lang="zh-CN" altLang="en-US" sz="4000" b="1" dirty="0">
                <a:solidFill>
                  <a:srgbClr val="FF0000"/>
                </a:solidFill>
              </a:rPr>
              <a:t>空</a:t>
            </a:r>
            <a:r>
              <a:rPr lang="zh-CN" altLang="en-US" sz="4000" b="1" dirty="0"/>
              <a:t>，消散。  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【</a:t>
            </a:r>
            <a:r>
              <a:rPr lang="en-US" altLang="zh-CN" sz="4000" b="1"/>
              <a:t>8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皓月千里：</a:t>
            </a:r>
            <a:r>
              <a:rPr lang="zh-CN" altLang="en-US" sz="4000" b="1" dirty="0"/>
              <a:t>皎洁的月光照耀千里。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【</a:t>
            </a:r>
            <a:r>
              <a:rPr lang="en-US" altLang="zh-CN" sz="4000" b="1"/>
              <a:t>9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浮光跃金：</a:t>
            </a:r>
            <a:r>
              <a:rPr lang="zh-CN" altLang="en-US" sz="4000" b="1" dirty="0"/>
              <a:t>湖水波动时，浮在水面上的月光闪耀起金光。这是描写月光照耀下的水波。有些版本作“浮光耀金”。</a:t>
            </a:r>
            <a:endParaRPr lang="zh-CN" altLang="en-US" sz="4000" b="1" dirty="0"/>
          </a:p>
        </p:txBody>
      </p:sp>
      <p:pic>
        <p:nvPicPr>
          <p:cNvPr id="39939" name="图片 33795" descr="t01dc4a77fae8beb6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27088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0" name="图片 33796" descr="t01dc4a77fae8beb6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6238" y="5876925"/>
            <a:ext cx="827087" cy="83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1" name="图片 33797" descr="t01dc4a77fae8beb6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0" y="6021388"/>
            <a:ext cx="827088" cy="69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2" name="图片 33798" descr="t01dc4a77fae8beb6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6188" y="6165850"/>
            <a:ext cx="827087" cy="547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标题 348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40962" name="文本占位符 3481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</a:t>
            </a:r>
            <a:r>
              <a:rPr lang="en-US" altLang="zh-CN" sz="4000" b="1"/>
              <a:t> </a:t>
            </a:r>
            <a:r>
              <a:rPr lang="zh-CN" altLang="en-US" sz="4000" b="1" dirty="0"/>
              <a:t>【</a:t>
            </a:r>
            <a:r>
              <a:rPr lang="en-US" altLang="zh-CN" sz="4000" b="1"/>
              <a:t>10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静影沉璧：</a:t>
            </a:r>
            <a:r>
              <a:rPr lang="zh-CN" altLang="en-US" sz="4000" b="1" dirty="0"/>
              <a:t>湖水平静时，明月映入水中，好似沉下一块玉璧。这里是写无风时水中的月影。</a:t>
            </a:r>
            <a:r>
              <a:rPr lang="zh-CN" altLang="en-US" sz="4000" b="1" dirty="0">
                <a:solidFill>
                  <a:srgbClr val="FF0000"/>
                </a:solidFill>
              </a:rPr>
              <a:t>璧</a:t>
            </a:r>
            <a:r>
              <a:rPr lang="zh-CN" altLang="en-US" sz="4000" b="1" dirty="0"/>
              <a:t>，圆形正中有孔的玉。</a:t>
            </a:r>
            <a:r>
              <a:rPr lang="zh-CN" altLang="en-US" sz="4000" b="1" dirty="0">
                <a:solidFill>
                  <a:srgbClr val="FF0000"/>
                </a:solidFill>
              </a:rPr>
              <a:t>沉璧</a:t>
            </a:r>
            <a:r>
              <a:rPr lang="zh-CN" altLang="en-US" sz="4000" b="1" dirty="0"/>
              <a:t>，像沉入水中的璧玉。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11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互答：</a:t>
            </a:r>
            <a:r>
              <a:rPr lang="zh-CN" altLang="en-US" sz="4000" b="1" dirty="0"/>
              <a:t>一唱一和。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12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何极：</a:t>
            </a:r>
            <a:r>
              <a:rPr lang="zh-CN" altLang="en-US" sz="4000" b="1" dirty="0"/>
              <a:t>哪有穷尽。</a:t>
            </a:r>
            <a:r>
              <a:rPr lang="zh-CN" altLang="en-US" sz="4000" b="1" dirty="0">
                <a:solidFill>
                  <a:srgbClr val="FF0000"/>
                </a:solidFill>
              </a:rPr>
              <a:t>何</a:t>
            </a:r>
            <a:r>
              <a:rPr lang="zh-CN" altLang="en-US" sz="4000" b="1" dirty="0"/>
              <a:t>，怎么。</a:t>
            </a:r>
            <a:r>
              <a:rPr lang="zh-CN" altLang="en-US" sz="4000" b="1" dirty="0">
                <a:solidFill>
                  <a:srgbClr val="FF0000"/>
                </a:solidFill>
              </a:rPr>
              <a:t>极</a:t>
            </a:r>
            <a:r>
              <a:rPr lang="zh-CN" altLang="en-US" sz="4000" b="1" dirty="0"/>
              <a:t>，穷尽。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13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心旷神怡：</a:t>
            </a:r>
            <a:r>
              <a:rPr lang="zh-CN" altLang="en-US" sz="4000" b="1" dirty="0"/>
              <a:t>心情开朗，精神愉快。</a:t>
            </a:r>
            <a:r>
              <a:rPr lang="zh-CN" altLang="en-US" sz="4000" b="1" dirty="0">
                <a:solidFill>
                  <a:srgbClr val="FF0000"/>
                </a:solidFill>
              </a:rPr>
              <a:t>旷</a:t>
            </a:r>
            <a:r>
              <a:rPr lang="zh-CN" altLang="en-US" sz="4000" b="1" dirty="0"/>
              <a:t>，开阔。</a:t>
            </a:r>
            <a:r>
              <a:rPr lang="zh-CN" altLang="en-US" sz="4000" b="1" dirty="0">
                <a:solidFill>
                  <a:srgbClr val="FF0000"/>
                </a:solidFill>
              </a:rPr>
              <a:t>怡</a:t>
            </a:r>
            <a:r>
              <a:rPr lang="zh-CN" altLang="en-US" sz="4000" b="1" dirty="0"/>
              <a:t>，愉快。</a:t>
            </a:r>
            <a:endParaRPr lang="zh-CN" altLang="en-US" sz="4000" b="1" dirty="0"/>
          </a:p>
        </p:txBody>
      </p:sp>
      <p:pic>
        <p:nvPicPr>
          <p:cNvPr id="40963" name="图片 34819" descr="w0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5825" y="2708275"/>
            <a:ext cx="1908175" cy="936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标题 358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41986" name="文本占位符 3584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 </a:t>
            </a:r>
            <a:r>
              <a:rPr lang="zh-CN" altLang="en-US" sz="4000" b="1" dirty="0"/>
              <a:t> 【</a:t>
            </a:r>
            <a:r>
              <a:rPr lang="en-US" altLang="zh-CN" sz="4000" b="1"/>
              <a:t>14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宠辱偕忘：</a:t>
            </a:r>
            <a:r>
              <a:rPr lang="zh-CN" altLang="en-US" sz="4000" b="1" dirty="0"/>
              <a:t>荣耀和屈辱一并都忘了。宠，荣耀。辱，屈辱。偕，一起，一作“皆”。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15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把酒临风：</a:t>
            </a:r>
            <a:r>
              <a:rPr lang="zh-CN" altLang="en-US" sz="4000" b="1" dirty="0"/>
              <a:t>端酒面对着风，就是在清风吹拂中端起酒来喝。把，持，执。临，面对。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16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洋洋：</a:t>
            </a:r>
            <a:r>
              <a:rPr lang="zh-CN" altLang="en-US" sz="4000" b="1" dirty="0"/>
              <a:t>高兴的样子。</a:t>
            </a:r>
            <a:endParaRPr lang="zh-CN" altLang="en-US" sz="4000" b="1" dirty="0"/>
          </a:p>
        </p:txBody>
      </p:sp>
      <p:pic>
        <p:nvPicPr>
          <p:cNvPr id="41987" name="图片 35843" descr="t012e51267d0854147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387975"/>
            <a:ext cx="9144000" cy="1470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Picture 4" descr="70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0"/>
            <a:ext cx="91471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5" name="TextBox 3"/>
          <p:cNvSpPr txBox="1"/>
          <p:nvPr/>
        </p:nvSpPr>
        <p:spPr>
          <a:xfrm>
            <a:off x="928688" y="1428750"/>
            <a:ext cx="7215187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7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岳阳楼记</a:t>
            </a:r>
            <a:endParaRPr lang="zh-CN" altLang="en-US" sz="72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7200" b="1" dirty="0">
                <a:solidFill>
                  <a:srgbClr val="0070C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   </a:t>
            </a:r>
            <a:r>
              <a:rPr lang="en-US" altLang="x-none" sz="3600" b="1">
                <a:latin typeface="Calibri" panose="020F050202020403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范仲淹</a:t>
            </a:r>
            <a:endParaRPr lang="zh-CN" altLang="en-US" sz="36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标题 3686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翻译第四段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43010" name="文本占位符 36866"/>
          <p:cNvSpPr>
            <a:spLocks noGrp="1"/>
          </p:cNvSpPr>
          <p:nvPr>
            <p:ph idx="1"/>
          </p:nvPr>
        </p:nvSpPr>
        <p:spPr>
          <a:xfrm>
            <a:off x="0" y="981075"/>
            <a:ext cx="9144000" cy="5876925"/>
          </a:xfrm>
          <a:ln/>
        </p:spPr>
        <p:txBody>
          <a:bodyPr anchor="t"/>
          <a:p>
            <a:pPr>
              <a:buNone/>
            </a:pPr>
            <a:r>
              <a:rPr lang="en-US" altLang="zh-CN" sz="4400" b="1"/>
              <a:t>          </a:t>
            </a:r>
            <a:r>
              <a:rPr lang="zh-CN" altLang="en-US" sz="4400" b="1" dirty="0"/>
              <a:t>到了春风和煦，阳光明媚的时候，湖面平静，没有惊涛骇浪，天色湖光相连，一片碧绿，广阔无际；沙洲上的鸥鸟，时而飞翔，时而停歇，美丽的鱼游来游去，岸上的香草和小洲上的兰花，草木茂盛，青翠欲滴。</a:t>
            </a:r>
            <a:endParaRPr lang="zh-CN" altLang="en-US" sz="4400" b="1" dirty="0"/>
          </a:p>
        </p:txBody>
      </p:sp>
      <p:pic>
        <p:nvPicPr>
          <p:cNvPr id="36868" name="图片 36867" descr="u=2688257359,2225193139&amp;gp=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363" y="5157788"/>
            <a:ext cx="4211637" cy="1700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2" name="图片 36868" descr="t016f62afefc468dfa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31913" cy="155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16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标题 378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44034" name="文本占位符 37890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/>
              <a:t>          </a:t>
            </a:r>
            <a:r>
              <a:rPr lang="zh-CN" altLang="en-US" sz="4400" b="1" dirty="0"/>
              <a:t>有时大片烟雾完全消散，皎洁的月光一泻千里，波动的光闪着金色，静静的月影像沉入水中的玉璧，渔夫的歌声在你唱我和地响起来，这种乐趣（真是）无穷无尽啊！（这时）登上这座楼，就会感到心胸开阔、心情愉快，光荣和屈辱一并忘了，端着酒杯，吹着微风，那真是快乐高兴极了。</a:t>
            </a:r>
            <a:endParaRPr lang="zh-CN" altLang="en-US" sz="4400" b="1" dirty="0"/>
          </a:p>
          <a:p>
            <a:endParaRPr lang="zh-CN" altLang="en-US" dirty="0"/>
          </a:p>
        </p:txBody>
      </p:sp>
      <p:pic>
        <p:nvPicPr>
          <p:cNvPr id="44035" name="图片 37891" descr="t01175ef6020c11b3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6188" y="5705475"/>
            <a:ext cx="1547812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标题 38913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第四段问题探究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8915" name="内容占位符 38914"/>
          <p:cNvSpPr>
            <a:spLocks noGrp="1"/>
          </p:cNvSpPr>
          <p:nvPr>
            <p:ph idx="1"/>
          </p:nvPr>
        </p:nvSpPr>
        <p:spPr>
          <a:xfrm>
            <a:off x="0" y="908050"/>
            <a:ext cx="9144000" cy="5949950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sz="4000" b="1"/>
              <a:t>          </a:t>
            </a:r>
            <a:r>
              <a:rPr lang="en-US" altLang="zh-CN" sz="4400" b="1"/>
              <a:t>1</a:t>
            </a:r>
            <a:r>
              <a:rPr lang="zh-CN" altLang="en-US" sz="4400" b="1" dirty="0"/>
              <a:t>、表明“迁客骚人”在阳光明媚时登楼的感受的句子是哪些？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心旷神怡，宠辱偕忘，把酒临风，其喜洋洋者矣。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        第四段：</a:t>
            </a:r>
            <a:r>
              <a:rPr lang="zh-CN" altLang="en-US" sz="4400" b="1" dirty="0">
                <a:solidFill>
                  <a:srgbClr val="FF0000"/>
                </a:solidFill>
              </a:rPr>
              <a:t>写览物而喜者。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</a:t>
            </a:r>
            <a:r>
              <a:rPr lang="zh-CN" altLang="en-US" sz="4400" dirty="0"/>
              <a:t> 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dirty="0">
                <a:solidFill>
                  <a:srgbClr val="FF0000"/>
                </a:solidFill>
              </a:rPr>
              <a:t> 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38916" name="图片 38915" descr="u=1189511840,1625870968&amp;gp=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300663"/>
            <a:ext cx="9144000" cy="1557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0" name="图片 38916" descr="t019de67b272733d80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288" y="3213100"/>
            <a:ext cx="1512887" cy="1223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39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8915">
                                            <p:txEl>
                                              <p:charRg st="39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标题 409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40963" name="内容占位符 4096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/>
              <a:t>           2</a:t>
            </a:r>
            <a:r>
              <a:rPr lang="zh-CN" altLang="en-US" sz="4000" b="1" dirty="0"/>
              <a:t>、找出本段对偶最工整的两句，并品味其妙处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】“沙鸥翔集，锦鳞游泳”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dirty="0"/>
              <a:t>            </a:t>
            </a:r>
            <a:r>
              <a:rPr lang="zh-CN" altLang="en-US" sz="4400" b="1" dirty="0"/>
              <a:t>这是一种意境之美，沙鸥在天空飞翔，鱼儿欢快的游泳，小沙滩上的兰草，十分茂盛</a:t>
            </a:r>
            <a:r>
              <a:rPr lang="en-US" altLang="zh-CN" sz="4400" b="1"/>
              <a:t>,</a:t>
            </a:r>
            <a:r>
              <a:rPr lang="zh-CN" altLang="en-US" sz="4400" b="1" dirty="0"/>
              <a:t>描绘了一幅天晴时分，洞庭湖上的盎然生机的美丽景象。</a:t>
            </a:r>
            <a:r>
              <a:rPr lang="en-US" altLang="zh-CN" sz="4400"/>
              <a:t> </a:t>
            </a:r>
            <a:endParaRPr lang="en-US" altLang="zh-CN" sz="4400"/>
          </a:p>
        </p:txBody>
      </p:sp>
      <p:pic>
        <p:nvPicPr>
          <p:cNvPr id="40964" name="图片 40963" descr="u=3814851273,983856457&amp;gp=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2138" y="5013325"/>
            <a:ext cx="6011862" cy="184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10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56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0963">
                                            <p:txEl>
                                              <p:charRg st="56" end="1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标题 419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41987" name="内容占位符 41986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>
                <a:solidFill>
                  <a:srgbClr val="FF0000"/>
                </a:solidFill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</a:rPr>
              <a:t>】“浮光跃金，静影沉璧”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</a:t>
            </a:r>
            <a:r>
              <a:rPr lang="zh-CN" altLang="en-US" sz="4400" b="1" dirty="0"/>
              <a:t>“浮光跃金”把湖面上“浮动的月光”</a:t>
            </a:r>
            <a:r>
              <a:rPr lang="zh-CN" altLang="en-US" sz="4400" b="1" dirty="0">
                <a:solidFill>
                  <a:srgbClr val="FF0000"/>
                </a:solidFill>
              </a:rPr>
              <a:t>比喻</a:t>
            </a:r>
            <a:r>
              <a:rPr lang="zh-CN" altLang="en-US" sz="4400" b="1" dirty="0"/>
              <a:t>成“跃动着的碎金”，展现了景物的</a:t>
            </a:r>
            <a:r>
              <a:rPr lang="zh-CN" altLang="en-US" sz="4400" b="1" dirty="0">
                <a:solidFill>
                  <a:srgbClr val="FF0000"/>
                </a:solidFill>
              </a:rPr>
              <a:t>动态美</a:t>
            </a:r>
            <a:r>
              <a:rPr lang="zh-CN" altLang="en-US" sz="4400" b="1" dirty="0"/>
              <a:t>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“静影沉璧”的语法结构、修辞方法跟上句相同，写的是景物的</a:t>
            </a:r>
            <a:r>
              <a:rPr lang="zh-CN" altLang="en-US" sz="4400" b="1" dirty="0">
                <a:solidFill>
                  <a:srgbClr val="FF0000"/>
                </a:solidFill>
              </a:rPr>
              <a:t>静态美：</a:t>
            </a:r>
            <a:r>
              <a:rPr lang="zh-CN" altLang="en-US" sz="4400" b="1" dirty="0"/>
              <a:t>静静的月影宛如沉在水底的白璧。</a:t>
            </a:r>
            <a:r>
              <a:rPr lang="zh-CN" altLang="en-US" sz="4400" b="1" dirty="0">
                <a:solidFill>
                  <a:srgbClr val="FF0000"/>
                </a:solidFill>
              </a:rPr>
              <a:t>两句一动一静，相映成趣。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None/>
            </a:pPr>
            <a:endParaRPr lang="zh-CN" altLang="en-US" sz="5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47107" name="图片 41987" descr="t0137d6b7ad8424b8b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778500"/>
            <a:ext cx="9144000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23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1987">
                                            <p:txEl>
                                              <p:charRg st="23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73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1987">
                                            <p:txEl>
                                              <p:charRg st="73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标题 4300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学习第五段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48130" name="文本占位符 43010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6165850"/>
          </a:xfrm>
          <a:ln/>
        </p:spPr>
        <p:txBody>
          <a:bodyPr anchor="t"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    </a:t>
            </a:r>
            <a:r>
              <a:rPr lang="zh-CN" altLang="en-US" sz="4000" b="1" dirty="0">
                <a:solidFill>
                  <a:srgbClr val="FF0000"/>
                </a:solidFill>
              </a:rPr>
              <a:t>重点词语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   【</a:t>
            </a:r>
            <a:r>
              <a:rPr lang="en-US" altLang="zh-CN" sz="4000" b="1"/>
              <a:t>1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嗟（</a:t>
            </a:r>
            <a:r>
              <a:rPr lang="en-US" altLang="zh-CN" sz="4000" b="1" err="1">
                <a:solidFill>
                  <a:srgbClr val="FF0000"/>
                </a:solidFill>
              </a:rPr>
              <a:t>jiē</a:t>
            </a:r>
            <a:r>
              <a:rPr lang="zh-CN" altLang="en-US" sz="4000" b="1" dirty="0">
                <a:solidFill>
                  <a:srgbClr val="FF0000"/>
                </a:solidFill>
              </a:rPr>
              <a:t>）夫：</a:t>
            </a:r>
            <a:r>
              <a:rPr lang="zh-CN" altLang="en-US" sz="4000" b="1" dirty="0"/>
              <a:t>唉。嗟夫为两个词，皆为语气词。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【</a:t>
            </a:r>
            <a:r>
              <a:rPr lang="en-US" altLang="zh-CN" sz="4000" b="1"/>
              <a:t>2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尝：</a:t>
            </a:r>
            <a:r>
              <a:rPr lang="zh-CN" altLang="en-US" sz="4000" b="1" dirty="0"/>
              <a:t>曾经。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【</a:t>
            </a:r>
            <a:r>
              <a:rPr lang="en-US" altLang="zh-CN" sz="4000" b="1"/>
              <a:t>3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求：</a:t>
            </a:r>
            <a:r>
              <a:rPr lang="zh-CN" altLang="en-US" sz="4000" b="1" dirty="0"/>
              <a:t>探求。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【</a:t>
            </a:r>
            <a:r>
              <a:rPr lang="en-US" altLang="zh-CN" sz="4000" b="1"/>
              <a:t>4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古仁人：</a:t>
            </a:r>
            <a:r>
              <a:rPr lang="zh-CN" altLang="en-US" sz="4000" b="1" dirty="0"/>
              <a:t>古时品德高尚的人。 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【</a:t>
            </a:r>
            <a:r>
              <a:rPr lang="en-US" altLang="zh-CN" sz="4000" b="1"/>
              <a:t>5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心：</a:t>
            </a:r>
            <a:r>
              <a:rPr lang="zh-CN" altLang="en-US" sz="4000" b="1" dirty="0"/>
              <a:t>思想（感情心思）。</a:t>
            </a:r>
            <a:endParaRPr lang="zh-CN" altLang="en-US" sz="4000" b="1" dirty="0"/>
          </a:p>
        </p:txBody>
      </p:sp>
      <p:pic>
        <p:nvPicPr>
          <p:cNvPr id="43012" name="图片 43011" descr="u=1189511840,1625870968&amp;gp=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2205038"/>
            <a:ext cx="4572000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2" name="图片 43012" descr="t0137d6b7ad8424b8b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2088" y="5013325"/>
            <a:ext cx="1331912" cy="184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标题 440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49154" name="文本占位符 4403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6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或异二者之为：</a:t>
            </a:r>
            <a:r>
              <a:rPr lang="zh-CN" altLang="en-US" sz="4000" b="1" dirty="0"/>
              <a:t>或许不同于（以上）两种心情。</a:t>
            </a:r>
            <a:r>
              <a:rPr lang="zh-CN" altLang="en-US" sz="4000" b="1" dirty="0">
                <a:solidFill>
                  <a:srgbClr val="FF0000"/>
                </a:solidFill>
              </a:rPr>
              <a:t>或</a:t>
            </a:r>
            <a:r>
              <a:rPr lang="zh-CN" altLang="en-US" sz="4000" b="1" dirty="0"/>
              <a:t>，近于“或许”“也许”的意思，表委婉口气。为，这里指心理活动，即两种心情。二者，这里指前两段的“悲”与“喜”。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7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不以物喜，不以己悲：</a:t>
            </a:r>
            <a:r>
              <a:rPr lang="zh-CN" altLang="en-US" sz="4000" b="1" dirty="0"/>
              <a:t>不因为外物好坏和自己得失而或喜或悲（此句为互文）。以，因为。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8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居庙堂之高则忧其民：</a:t>
            </a:r>
            <a:r>
              <a:rPr lang="zh-CN" altLang="en-US" sz="4000" b="1" dirty="0"/>
              <a:t>在朝中做官就担忧百姓。</a:t>
            </a:r>
            <a:endParaRPr lang="zh-CN" altLang="en-US" sz="4000" dirty="0"/>
          </a:p>
        </p:txBody>
      </p:sp>
      <p:pic>
        <p:nvPicPr>
          <p:cNvPr id="49155" name="图片 44035" descr="地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6825" y="5949950"/>
            <a:ext cx="863600" cy="69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6" name="图片 44036" descr="地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6021388"/>
            <a:ext cx="863600" cy="692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标题 450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50178" name="文本占位符 4505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</a:t>
            </a:r>
            <a:r>
              <a:rPr lang="en-US" altLang="zh-CN" sz="4000" b="1"/>
              <a:t> </a:t>
            </a:r>
            <a:r>
              <a:rPr lang="zh-CN" altLang="en-US" sz="4000" b="1" dirty="0"/>
              <a:t>【</a:t>
            </a:r>
            <a:r>
              <a:rPr lang="en-US" altLang="zh-CN" sz="4000" b="1"/>
              <a:t>9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居庙堂之高：</a:t>
            </a:r>
            <a:r>
              <a:rPr lang="zh-CN" altLang="en-US" sz="4000" b="1" dirty="0"/>
              <a:t>处在高高的庙堂上，意为在朝中做官。</a:t>
            </a:r>
            <a:r>
              <a:rPr lang="zh-CN" altLang="en-US" sz="4000" b="1" dirty="0">
                <a:solidFill>
                  <a:srgbClr val="FF0000"/>
                </a:solidFill>
              </a:rPr>
              <a:t>庙</a:t>
            </a:r>
            <a:r>
              <a:rPr lang="zh-CN" altLang="en-US" sz="4000" b="1" dirty="0"/>
              <a:t>，宗庙。堂，殿堂。</a:t>
            </a:r>
            <a:r>
              <a:rPr lang="zh-CN" altLang="en-US" sz="4000" b="1" dirty="0">
                <a:solidFill>
                  <a:srgbClr val="FF0000"/>
                </a:solidFill>
              </a:rPr>
              <a:t>庙堂</a:t>
            </a:r>
            <a:r>
              <a:rPr lang="zh-CN" altLang="en-US" sz="4000" b="1" dirty="0"/>
              <a:t>：指朝廷。下文的“</a:t>
            </a:r>
            <a:r>
              <a:rPr lang="zh-CN" altLang="en-US" sz="4000" b="1" dirty="0">
                <a:solidFill>
                  <a:srgbClr val="FF0000"/>
                </a:solidFill>
              </a:rPr>
              <a:t>进</a:t>
            </a:r>
            <a:r>
              <a:rPr lang="zh-CN" altLang="en-US" sz="4000" b="1" dirty="0"/>
              <a:t>”，即指“居庙堂之高”。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10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处江湖之远则忧其君：</a:t>
            </a:r>
            <a:r>
              <a:rPr lang="zh-CN" altLang="en-US" sz="4000" b="1" dirty="0"/>
              <a:t>处在僻远的地方做官就为君主担忧。</a:t>
            </a:r>
            <a:r>
              <a:rPr lang="zh-CN" altLang="en-US" sz="4000" b="1" dirty="0">
                <a:solidFill>
                  <a:srgbClr val="FF0000"/>
                </a:solidFill>
              </a:rPr>
              <a:t>处江湖之远</a:t>
            </a:r>
            <a:r>
              <a:rPr lang="zh-CN" altLang="en-US" sz="4000" b="1" dirty="0"/>
              <a:t>：处在偏远的江湖间，意思是不在朝廷上做官。</a:t>
            </a:r>
            <a:r>
              <a:rPr lang="zh-CN" altLang="en-US" sz="4000" b="1" dirty="0">
                <a:solidFill>
                  <a:srgbClr val="FF0000"/>
                </a:solidFill>
              </a:rPr>
              <a:t>之</a:t>
            </a:r>
            <a:r>
              <a:rPr lang="zh-CN" altLang="en-US" sz="4000" b="1" dirty="0"/>
              <a:t>：定语后置的标志。</a:t>
            </a:r>
            <a:r>
              <a:rPr lang="zh-CN" altLang="en-US" sz="4000" b="1" dirty="0">
                <a:solidFill>
                  <a:srgbClr val="FF0000"/>
                </a:solidFill>
              </a:rPr>
              <a:t>是</a:t>
            </a:r>
            <a:r>
              <a:rPr lang="zh-CN" altLang="en-US" sz="4000" b="1" dirty="0"/>
              <a:t>，这样。下文的“</a:t>
            </a:r>
            <a:r>
              <a:rPr lang="zh-CN" altLang="en-US" sz="4000" b="1" dirty="0">
                <a:solidFill>
                  <a:srgbClr val="FF0000"/>
                </a:solidFill>
              </a:rPr>
              <a:t>退</a:t>
            </a:r>
            <a:r>
              <a:rPr lang="zh-CN" altLang="en-US" sz="4000" b="1" dirty="0"/>
              <a:t>”，即指“处江湖之远”。</a:t>
            </a:r>
            <a:endParaRPr lang="zh-CN" altLang="en-US" sz="4000" b="1" dirty="0"/>
          </a:p>
        </p:txBody>
      </p:sp>
      <p:pic>
        <p:nvPicPr>
          <p:cNvPr id="50179" name="图片 45059" descr="宇宙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4663" y="6092825"/>
            <a:ext cx="1143000" cy="76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0" name="图片 45060" descr="宇宙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6165850"/>
            <a:ext cx="1143000" cy="692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标题 460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51202" name="文本占位符 4608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11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先天下之忧而忧，后天下之乐而乐：</a:t>
            </a:r>
            <a:r>
              <a:rPr lang="zh-CN" altLang="en-US" sz="4000" b="1" dirty="0"/>
              <a:t>在天下人担忧之前先担忧，在天下人享乐之后才享乐。</a:t>
            </a:r>
            <a:r>
              <a:rPr lang="zh-CN" altLang="en-US" sz="4000" b="1" dirty="0">
                <a:solidFill>
                  <a:srgbClr val="FF0000"/>
                </a:solidFill>
              </a:rPr>
              <a:t>先</a:t>
            </a:r>
            <a:r>
              <a:rPr lang="zh-CN" altLang="en-US" sz="4000" b="1" dirty="0"/>
              <a:t>，在</a:t>
            </a:r>
            <a:r>
              <a:rPr lang="en-US" altLang="zh-CN" sz="4000" b="1"/>
              <a:t>……</a:t>
            </a:r>
            <a:r>
              <a:rPr lang="zh-CN" altLang="en-US" sz="4000" b="1" dirty="0"/>
              <a:t>之前。</a:t>
            </a:r>
            <a:r>
              <a:rPr lang="zh-CN" altLang="en-US" sz="4000" b="1" dirty="0">
                <a:solidFill>
                  <a:srgbClr val="FF0000"/>
                </a:solidFill>
              </a:rPr>
              <a:t>后</a:t>
            </a:r>
            <a:r>
              <a:rPr lang="zh-CN" altLang="en-US" sz="4000" b="1" dirty="0"/>
              <a:t>，在</a:t>
            </a:r>
            <a:r>
              <a:rPr lang="en-US" altLang="zh-CN" sz="4000" b="1"/>
              <a:t>……</a:t>
            </a:r>
            <a:r>
              <a:rPr lang="zh-CN" altLang="en-US" sz="4000" b="1" dirty="0"/>
              <a:t>之后。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12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其：</a:t>
            </a:r>
            <a:r>
              <a:rPr lang="zh-CN" altLang="en-US" sz="4000" b="1" dirty="0"/>
              <a:t>指“古仁人”。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/>
              <a:t>13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微斯人，吾谁与归：</a:t>
            </a:r>
            <a:r>
              <a:rPr lang="zh-CN" altLang="en-US" sz="4000" b="1" dirty="0"/>
              <a:t>（如果）没有这种人，那我同谁一道呢？微，（如果）没有。</a:t>
            </a:r>
            <a:r>
              <a:rPr lang="zh-CN" altLang="en-US" sz="4000" b="1" dirty="0">
                <a:solidFill>
                  <a:srgbClr val="FF0000"/>
                </a:solidFill>
              </a:rPr>
              <a:t>斯人</a:t>
            </a:r>
            <a:r>
              <a:rPr lang="zh-CN" altLang="en-US" sz="4000" b="1" dirty="0"/>
              <a:t>，这种人（指前文的“古仁人”）。</a:t>
            </a:r>
            <a:r>
              <a:rPr lang="zh-CN" altLang="en-US" sz="4000" b="1" dirty="0">
                <a:solidFill>
                  <a:srgbClr val="FF0000"/>
                </a:solidFill>
              </a:rPr>
              <a:t>谁与归</a:t>
            </a:r>
            <a:r>
              <a:rPr lang="zh-CN" altLang="en-US" sz="4000" b="1" dirty="0"/>
              <a:t>，就是“与谁归”。</a:t>
            </a:r>
            <a:r>
              <a:rPr lang="zh-CN" altLang="en-US" sz="4000" b="1" dirty="0">
                <a:solidFill>
                  <a:srgbClr val="FF0000"/>
                </a:solidFill>
              </a:rPr>
              <a:t>归</a:t>
            </a:r>
            <a:r>
              <a:rPr lang="zh-CN" altLang="en-US" sz="4000" b="1" dirty="0"/>
              <a:t>，归依。</a:t>
            </a:r>
            <a:endParaRPr lang="zh-CN" altLang="en-US" sz="4000" b="1" dirty="0"/>
          </a:p>
        </p:txBody>
      </p:sp>
      <p:pic>
        <p:nvPicPr>
          <p:cNvPr id="51203" name="图片 46083" descr="t01dd83c85a80cb1cc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8100" y="1557338"/>
            <a:ext cx="1485900" cy="134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4" name="图片 46084" descr="t01dd83c85a80cb1cc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0650" y="5805488"/>
            <a:ext cx="1485900" cy="134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5" name="图片 46085" descr="t01dd83c85a80cb1cc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65400"/>
            <a:ext cx="827088" cy="1341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标题 4710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翻译第五段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2226" name="文本占位符 47106"/>
          <p:cNvSpPr>
            <a:spLocks noGrp="1"/>
          </p:cNvSpPr>
          <p:nvPr>
            <p:ph idx="1"/>
          </p:nvPr>
        </p:nvSpPr>
        <p:spPr>
          <a:xfrm>
            <a:off x="0" y="908050"/>
            <a:ext cx="9144000" cy="5949950"/>
          </a:xfrm>
          <a:ln/>
        </p:spPr>
        <p:txBody>
          <a:bodyPr anchor="t"/>
          <a:p>
            <a:pPr>
              <a:buNone/>
            </a:pPr>
            <a:r>
              <a:rPr lang="en-US" altLang="zh-CN" sz="4800" b="1"/>
              <a:t>         </a:t>
            </a:r>
            <a:r>
              <a:rPr lang="zh-CN" altLang="en-US" sz="4800" b="1" dirty="0"/>
              <a:t>唉！我曾经探求过古时品德高尚的人的思想感情 ，或许不同于（以上）两种人的心情，这是为什么呢？（是因为）不因外物的好坏和自己得失或喜或悲。</a:t>
            </a:r>
            <a:endParaRPr lang="zh-CN" altLang="en-US" sz="4800" b="1" dirty="0"/>
          </a:p>
        </p:txBody>
      </p:sp>
      <p:pic>
        <p:nvPicPr>
          <p:cNvPr id="47108" name="图片 47107" descr="imag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97425"/>
            <a:ext cx="9144000" cy="206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8" name="图片 47108" descr="t01c32a785b26869ca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58888" cy="1512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512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学习目标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170" name="文本占位符 5122"/>
          <p:cNvSpPr>
            <a:spLocks noGrp="1"/>
          </p:cNvSpPr>
          <p:nvPr>
            <p:ph idx="1"/>
          </p:nvPr>
        </p:nvSpPr>
        <p:spPr>
          <a:xfrm>
            <a:off x="0" y="620713"/>
            <a:ext cx="9144000" cy="6237287"/>
          </a:xfrm>
          <a:ln/>
        </p:spPr>
        <p:txBody>
          <a:bodyPr anchor="t"/>
          <a:p>
            <a:pPr>
              <a:buNone/>
            </a:pPr>
            <a:r>
              <a:rPr lang="en-US" altLang="zh-CN" sz="4400" b="1"/>
              <a:t>        </a:t>
            </a:r>
            <a:r>
              <a:rPr lang="en-US" altLang="zh-CN" sz="4000" b="1"/>
              <a:t>1</a:t>
            </a:r>
            <a:r>
              <a:rPr lang="zh-CN" altLang="en-US" sz="4000" b="1" dirty="0"/>
              <a:t>、了解有关范仲淹的文学常识；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</a:t>
            </a:r>
            <a:r>
              <a:rPr lang="en-US" altLang="zh-CN" sz="4000" b="1"/>
              <a:t>2</a:t>
            </a:r>
            <a:r>
              <a:rPr lang="zh-CN" altLang="en-US" sz="4000" b="1" dirty="0"/>
              <a:t>、掌握文中的实词，了解“以”、“则”等虚词的用法；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</a:t>
            </a:r>
            <a:r>
              <a:rPr lang="en-US" altLang="zh-CN" sz="4000" b="1"/>
              <a:t>3</a:t>
            </a:r>
            <a:r>
              <a:rPr lang="zh-CN" altLang="en-US" sz="4000" b="1" dirty="0"/>
              <a:t>、疏通文意，正确理解难词难句，理解段落层次，把握中心；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</a:t>
            </a:r>
            <a:r>
              <a:rPr lang="en-US" altLang="zh-CN" sz="4000" b="1"/>
              <a:t>4</a:t>
            </a:r>
            <a:r>
              <a:rPr lang="zh-CN" altLang="en-US" sz="4000" b="1" dirty="0"/>
              <a:t>、学习记叙、描写、抒情、议论相结合的写法；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/>
              <a:t>5</a:t>
            </a:r>
            <a:r>
              <a:rPr lang="zh-CN" altLang="en-US" sz="4000" b="1" dirty="0"/>
              <a:t>、在熟读的基础上背诵全文。</a:t>
            </a:r>
            <a:endParaRPr lang="zh-CN" altLang="en-US" sz="4000" b="1" dirty="0"/>
          </a:p>
        </p:txBody>
      </p:sp>
      <p:pic>
        <p:nvPicPr>
          <p:cNvPr id="7171" name="图片 5123" descr="t0110b9a21b18e3b6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16013" cy="201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标题 481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53250" name="文本占位符 48130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zh-CN" altLang="en-US" sz="4800" b="1" dirty="0"/>
              <a:t>他们在朝廷上做官时，就为百姓担忧；在江湖上不做官时，就为国君担忧。这样来说在朝廷做官也担忧，在僻远的江湖也担忧。既然这样，那么他们什么时候才会感到快乐呢？他们一定会说：“在天下人忧之前先忧，在天下人乐之后才乐”。唉！没有这种人，我同谁一道呢 ？</a:t>
            </a:r>
            <a:endParaRPr lang="zh-CN" altLang="en-US" sz="4800" b="1" dirty="0"/>
          </a:p>
          <a:p>
            <a:endParaRPr lang="zh-CN" altLang="en-US" sz="4000" dirty="0"/>
          </a:p>
        </p:txBody>
      </p:sp>
      <p:pic>
        <p:nvPicPr>
          <p:cNvPr id="53251" name="图片 48131" descr="2蜡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1725" y="5949950"/>
            <a:ext cx="1692275" cy="908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4915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第五段问题探究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49155" name="内容占位符 49154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6165850"/>
          </a:xfrm>
          <a:ln/>
        </p:spPr>
        <p:txBody>
          <a:bodyPr anchor="t"/>
          <a:p>
            <a:pPr>
              <a:buNone/>
            </a:pPr>
            <a:r>
              <a:rPr lang="en-US" altLang="zh-CN" sz="4000" b="1"/>
              <a:t>          </a:t>
            </a:r>
            <a:r>
              <a:rPr lang="en-US" altLang="zh-CN" sz="4400" b="1"/>
              <a:t>1</a:t>
            </a:r>
            <a:r>
              <a:rPr lang="zh-CN" altLang="en-US" sz="4400" b="1" dirty="0"/>
              <a:t>、找出本段的对偶句，分析其含义。   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</a:rPr>
              <a:t>】“不以物喜，不以己悲”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</a:t>
            </a:r>
            <a:r>
              <a:rPr lang="zh-CN" altLang="en-US" sz="4400" b="1" dirty="0"/>
              <a:t>此句运用了</a:t>
            </a:r>
            <a:r>
              <a:rPr lang="zh-CN" altLang="en-US" sz="4400" b="1" dirty="0">
                <a:solidFill>
                  <a:srgbClr val="FF0000"/>
                </a:solidFill>
              </a:rPr>
              <a:t>互文</a:t>
            </a:r>
            <a:r>
              <a:rPr lang="zh-CN" altLang="en-US" sz="4400" b="1" dirty="0"/>
              <a:t>的手法，借</a:t>
            </a:r>
            <a:r>
              <a:rPr lang="zh-CN" altLang="en-US" sz="4400" b="1" dirty="0">
                <a:solidFill>
                  <a:srgbClr val="FF0000"/>
                </a:solidFill>
              </a:rPr>
              <a:t>古仁人</a:t>
            </a:r>
            <a:r>
              <a:rPr lang="zh-CN" altLang="en-US" sz="4400" b="1" dirty="0"/>
              <a:t>表明了自己的</a:t>
            </a:r>
            <a:r>
              <a:rPr lang="zh-CN" altLang="en-US" sz="4400" b="1" dirty="0">
                <a:solidFill>
                  <a:srgbClr val="FF0000"/>
                </a:solidFill>
              </a:rPr>
              <a:t>博大胸襟</a:t>
            </a:r>
            <a:r>
              <a:rPr lang="zh-CN" altLang="en-US" sz="4400" b="1" dirty="0"/>
              <a:t>：不因外物的好坏和自己的得失而或喜或悲。这同时</a:t>
            </a:r>
            <a:r>
              <a:rPr lang="zh-CN" altLang="en-US" sz="4400" b="1" dirty="0">
                <a:solidFill>
                  <a:srgbClr val="FF0000"/>
                </a:solidFill>
              </a:rPr>
              <a:t>也是对朋友滕子京的慰勉</a:t>
            </a:r>
            <a:r>
              <a:rPr lang="zh-CN" altLang="en-US" sz="4400" b="1" dirty="0"/>
              <a:t>。</a:t>
            </a:r>
            <a:endParaRPr lang="zh-CN" altLang="en-US" sz="4400" b="1" dirty="0"/>
          </a:p>
          <a:p>
            <a:pPr>
              <a:buNone/>
            </a:pPr>
            <a:endParaRPr lang="zh-CN" altLang="en-US" sz="3600" b="1" dirty="0"/>
          </a:p>
          <a:p>
            <a:pPr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54275" name="图片 49155" descr="蜡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09663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6" name="图片 49156" descr="蜡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05038"/>
            <a:ext cx="1109663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55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9155">
                                            <p:txEl>
                                              <p:charRg st="55" end="1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标题 501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50179" name="内容占位符 5017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spcBef>
                <a:spcPct val="0"/>
              </a:spcBef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</a:rPr>
              <a:t>】“居庙堂之高，则忧其民；处江湖之远，则忧其君” “进亦忧，退亦忧”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4400" b="1" dirty="0"/>
              <a:t>          这两组</a:t>
            </a:r>
            <a:r>
              <a:rPr lang="zh-CN" altLang="en-US" sz="4400" b="1" dirty="0">
                <a:solidFill>
                  <a:srgbClr val="FF0000"/>
                </a:solidFill>
              </a:rPr>
              <a:t>对偶句</a:t>
            </a:r>
            <a:r>
              <a:rPr lang="zh-CN" altLang="en-US" sz="4400" b="1" dirty="0"/>
              <a:t>具体表现了</a:t>
            </a:r>
            <a:r>
              <a:rPr lang="zh-CN" altLang="en-US" sz="4400" b="1" dirty="0">
                <a:solidFill>
                  <a:srgbClr val="FF0000"/>
                </a:solidFill>
              </a:rPr>
              <a:t>古仁人</a:t>
            </a:r>
            <a:r>
              <a:rPr lang="zh-CN" altLang="en-US" sz="4400" b="1" dirty="0"/>
              <a:t>“不以物喜，不以己悲”的</a:t>
            </a:r>
            <a:r>
              <a:rPr lang="zh-CN" altLang="en-US" sz="4400" b="1" dirty="0">
                <a:solidFill>
                  <a:srgbClr val="FF0000"/>
                </a:solidFill>
              </a:rPr>
              <a:t>胸襟</a:t>
            </a:r>
            <a:r>
              <a:rPr lang="zh-CN" altLang="en-US" sz="4400" b="1" dirty="0"/>
              <a:t>，也蕴涵着作者</a:t>
            </a:r>
            <a:r>
              <a:rPr lang="zh-CN" altLang="en-US" sz="4400" b="1" dirty="0">
                <a:solidFill>
                  <a:srgbClr val="FF0000"/>
                </a:solidFill>
              </a:rPr>
              <a:t>对古仁人的钦敬和向往之情。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400" dirty="0">
              <a:solidFill>
                <a:srgbClr val="FF0000"/>
              </a:solidFill>
            </a:endParaRPr>
          </a:p>
        </p:txBody>
      </p:sp>
      <p:pic>
        <p:nvPicPr>
          <p:cNvPr id="50180" name="图片 50179" descr="imag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4292600"/>
            <a:ext cx="4643437" cy="256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0" name="图片 50180" descr="t018a665b13c1bf88e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84763"/>
            <a:ext cx="3059113" cy="165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45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50179">
                                            <p:txEl>
                                              <p:charRg st="45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标题 512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51203" name="内容占位符 5120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>
                <a:solidFill>
                  <a:srgbClr val="FF0000"/>
                </a:solidFill>
              </a:rPr>
              <a:t>  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3</a:t>
            </a:r>
            <a:r>
              <a:rPr lang="zh-CN" altLang="en-US" sz="4400" b="1" dirty="0">
                <a:solidFill>
                  <a:srgbClr val="FF0000"/>
                </a:solidFill>
              </a:rPr>
              <a:t>】 “先天下之忧而忧，后天下之乐而乐”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</a:t>
            </a:r>
            <a:r>
              <a:rPr lang="zh-CN" altLang="en-US" sz="4400" b="1" dirty="0"/>
              <a:t>这两句话是全文的</a:t>
            </a:r>
            <a:r>
              <a:rPr lang="zh-CN" altLang="en-US" sz="4400" b="1" dirty="0">
                <a:solidFill>
                  <a:srgbClr val="FF0000"/>
                </a:solidFill>
              </a:rPr>
              <a:t>画龙点睛之笔</a:t>
            </a:r>
            <a:r>
              <a:rPr lang="zh-CN" altLang="en-US" sz="4400" b="1" dirty="0"/>
              <a:t>，概括了范仲淹一生所追求的</a:t>
            </a:r>
            <a:r>
              <a:rPr lang="zh-CN" altLang="en-US" sz="4400" b="1" dirty="0">
                <a:solidFill>
                  <a:srgbClr val="FF0000"/>
                </a:solidFill>
              </a:rPr>
              <a:t>为人准则</a:t>
            </a:r>
            <a:r>
              <a:rPr lang="zh-CN" altLang="en-US" sz="4400" b="1" dirty="0"/>
              <a:t>，是他</a:t>
            </a:r>
            <a:r>
              <a:rPr lang="zh-CN" altLang="en-US" sz="4400" b="1" dirty="0">
                <a:solidFill>
                  <a:srgbClr val="FF0000"/>
                </a:solidFill>
              </a:rPr>
              <a:t>忧国忧民</a:t>
            </a:r>
            <a:r>
              <a:rPr lang="zh-CN" altLang="en-US" sz="4400" b="1" dirty="0"/>
              <a:t>思想的集中展示。当然也包含了对</a:t>
            </a:r>
            <a:r>
              <a:rPr lang="zh-CN" altLang="en-US" sz="4400" b="1" dirty="0">
                <a:solidFill>
                  <a:srgbClr val="FF0000"/>
                </a:solidFill>
              </a:rPr>
              <a:t>自己的鞭策</a:t>
            </a:r>
            <a:r>
              <a:rPr lang="zh-CN" altLang="en-US" sz="4400" b="1" dirty="0"/>
              <a:t>和</a:t>
            </a:r>
            <a:r>
              <a:rPr lang="zh-CN" altLang="en-US" sz="4400" b="1" dirty="0">
                <a:solidFill>
                  <a:srgbClr val="FF0000"/>
                </a:solidFill>
              </a:rPr>
              <a:t>对友人的勉励</a:t>
            </a:r>
            <a:r>
              <a:rPr lang="zh-CN" altLang="en-US" sz="4400" b="1" dirty="0"/>
              <a:t>之意味。</a:t>
            </a:r>
            <a:endParaRPr lang="zh-CN" altLang="en-US" sz="4400" b="1" dirty="0"/>
          </a:p>
        </p:txBody>
      </p:sp>
      <p:pic>
        <p:nvPicPr>
          <p:cNvPr id="51204" name="图片 51203" descr="imag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84763"/>
            <a:ext cx="9144000" cy="177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30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03">
                                            <p:txEl>
                                              <p:charRg st="30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03">
                                            <p:txEl>
                                              <p:charRg st="30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标题 5222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52227" name="内容占位符 52226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spcBef>
                <a:spcPct val="0"/>
              </a:spcBef>
              <a:buNone/>
            </a:pPr>
            <a:r>
              <a:rPr lang="en-US" altLang="zh-CN" b="1">
                <a:solidFill>
                  <a:srgbClr val="6600FF"/>
                </a:solidFill>
              </a:rPr>
              <a:t>            </a:t>
            </a:r>
            <a:r>
              <a:rPr lang="en-US" altLang="zh-CN" sz="4400" b="1"/>
              <a:t>2</a:t>
            </a:r>
            <a:r>
              <a:rPr lang="zh-CN" altLang="en-US" sz="4400" b="1" dirty="0"/>
              <a:t>、“微斯人”的“斯人”指什么人</a:t>
            </a:r>
            <a:r>
              <a:rPr lang="en-US" altLang="zh-CN" sz="4400" b="1"/>
              <a:t>?</a:t>
            </a:r>
            <a:endParaRPr lang="en-US" altLang="zh-CN" sz="4400" b="1"/>
          </a:p>
          <a:p>
            <a:pPr eaLnBrk="0" hangingPunct="0">
              <a:spcBef>
                <a:spcPct val="0"/>
              </a:spcBef>
              <a:buNone/>
            </a:pPr>
            <a:r>
              <a:rPr lang="en-US" altLang="zh-CN" sz="4400" b="1">
                <a:solidFill>
                  <a:srgbClr val="FF0000"/>
                </a:solidFill>
              </a:rPr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指古仁人，也暗指滕子京，表示对滕子京的慰勉和规箴之意。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 eaLnBrk="0" hangingPunct="0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 eaLnBrk="0" hangingPunct="0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</a:t>
            </a:r>
            <a:r>
              <a:rPr lang="en-US" altLang="zh-CN" sz="4400" b="1"/>
              <a:t>3</a:t>
            </a:r>
            <a:r>
              <a:rPr lang="zh-CN" altLang="en-US" sz="4400" b="1" dirty="0"/>
              <a:t>、作者认为古仁人之心和迁客骚人的思想感情不同在哪里？</a:t>
            </a:r>
            <a:endParaRPr lang="zh-CN" altLang="en-US" sz="4400" b="1" dirty="0"/>
          </a:p>
          <a:p>
            <a:pPr eaLnBrk="0" hangingPunct="0">
              <a:spcBef>
                <a:spcPct val="0"/>
              </a:spcBef>
              <a:buNone/>
            </a:pPr>
            <a:r>
              <a:rPr lang="zh-CN" altLang="en-US" sz="4400" b="1" dirty="0"/>
              <a:t>         </a:t>
            </a:r>
            <a:r>
              <a:rPr lang="zh-CN" altLang="en-US" sz="4400" b="1" dirty="0">
                <a:solidFill>
                  <a:srgbClr val="FF0000"/>
                </a:solidFill>
              </a:rPr>
              <a:t>迁客骚人的思想感情往往因个人遭遇或外物的触发而发生变化；古仁人则“不以物喜，不以己悲”。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 eaLnBrk="0" hangingPunct="0">
              <a:spcBef>
                <a:spcPct val="0"/>
              </a:spcBef>
              <a:buNone/>
            </a:pP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800" dirty="0"/>
          </a:p>
        </p:txBody>
      </p:sp>
      <p:pic>
        <p:nvPicPr>
          <p:cNvPr id="57347" name="图片 52227" descr="t01fa86bba9c3b4fec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133600"/>
            <a:ext cx="1042988" cy="1223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8" name="图片 52228" descr="t01fa86bba9c3b4fec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71550" cy="1223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3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charRg st="30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115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27">
                                            <p:txEl>
                                              <p:charRg st="115" end="1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标题 532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53251" name="内容占位符 53250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/>
              <a:t>          </a:t>
            </a:r>
            <a:r>
              <a:rPr lang="en-US" altLang="zh-CN" sz="4400" b="1"/>
              <a:t>4</a:t>
            </a:r>
            <a:r>
              <a:rPr lang="zh-CN" altLang="en-US" sz="4400" b="1" dirty="0"/>
              <a:t>、古仁人的悲喜感情跟什么有关系呢？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</a:t>
            </a:r>
            <a:r>
              <a:rPr lang="zh-CN" altLang="en-US" sz="4400" b="1" dirty="0"/>
              <a:t>他们的悲喜感情跟</a:t>
            </a:r>
            <a:r>
              <a:rPr lang="zh-CN" altLang="en-US" sz="4400" b="1" dirty="0">
                <a:solidFill>
                  <a:srgbClr val="FF0000"/>
                </a:solidFill>
              </a:rPr>
              <a:t>民生疾苦</a:t>
            </a:r>
            <a:r>
              <a:rPr lang="zh-CN" altLang="en-US" sz="4400" b="1" dirty="0"/>
              <a:t>有关。  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</a:t>
            </a:r>
            <a:r>
              <a:rPr lang="en-US" altLang="zh-CN" sz="4400" b="1"/>
              <a:t>5</a:t>
            </a:r>
            <a:r>
              <a:rPr lang="zh-CN" altLang="en-US" sz="4400" b="1" dirty="0"/>
              <a:t>、古仁人有没有快乐的时候？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有的。</a:t>
            </a:r>
            <a:r>
              <a:rPr lang="zh-CN" altLang="en-US" sz="4400" b="1" dirty="0"/>
              <a:t>他们在</a:t>
            </a:r>
            <a:r>
              <a:rPr lang="zh-CN" altLang="en-US" sz="4400" b="1" dirty="0">
                <a:solidFill>
                  <a:srgbClr val="FF0000"/>
                </a:solidFill>
              </a:rPr>
              <a:t>天下人快乐</a:t>
            </a:r>
            <a:r>
              <a:rPr lang="zh-CN" altLang="en-US" sz="4400" b="1" dirty="0"/>
              <a:t>之后才会快乐。</a:t>
            </a:r>
            <a:endParaRPr lang="zh-CN" altLang="en-US" sz="4400" b="1" dirty="0"/>
          </a:p>
        </p:txBody>
      </p:sp>
      <p:pic>
        <p:nvPicPr>
          <p:cNvPr id="53252" name="图片 53251" descr="u=1731136064,4076288199&amp;gp=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4663" y="5445125"/>
            <a:ext cx="4859337" cy="1412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29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53251">
                                            <p:txEl>
                                              <p:charRg st="29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81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3251">
                                            <p:txEl>
                                              <p:charRg st="81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标题 542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54275" name="内容占位符 5427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>
                <a:solidFill>
                  <a:srgbClr val="000000"/>
                </a:solidFill>
              </a:rPr>
              <a:t>          6</a:t>
            </a:r>
            <a:r>
              <a:rPr lang="zh-CN" altLang="en-US" sz="4400" b="1" dirty="0">
                <a:solidFill>
                  <a:srgbClr val="000000"/>
                </a:solidFill>
              </a:rPr>
              <a:t>、如何理解“先天下之忧而忧，后天下之乐而乐”的含义？对你有什么启示？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</a:rPr>
              <a:t>】含义：</a:t>
            </a:r>
            <a:r>
              <a:rPr lang="zh-CN" altLang="en-US" sz="4400" b="1" dirty="0">
                <a:solidFill>
                  <a:srgbClr val="000000"/>
                </a:solidFill>
              </a:rPr>
              <a:t>担忧在天下人之前，享受在天下人之后。它反映了作者范仲淹的</a:t>
            </a:r>
            <a:r>
              <a:rPr lang="zh-CN" altLang="en-US" sz="4400" b="1" dirty="0">
                <a:solidFill>
                  <a:srgbClr val="FF0000"/>
                </a:solidFill>
              </a:rPr>
              <a:t>政治抱负</a:t>
            </a:r>
            <a:r>
              <a:rPr lang="zh-CN" altLang="en-US" sz="4400" b="1" dirty="0">
                <a:solidFill>
                  <a:srgbClr val="000000"/>
                </a:solidFill>
              </a:rPr>
              <a:t>，也是他作为一个政治家一生忧国忧民的真实写照。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buNone/>
            </a:pPr>
            <a:endParaRPr lang="zh-CN" altLang="en-US" sz="4400" dirty="0"/>
          </a:p>
        </p:txBody>
      </p:sp>
      <p:pic>
        <p:nvPicPr>
          <p:cNvPr id="59395" name="图片 54275" descr="风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8038" y="5157788"/>
            <a:ext cx="5795962" cy="1700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charRg st="46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5">
                                            <p:txEl>
                                              <p:charRg st="46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标题 552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55299" name="内容占位符 5529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>
                <a:solidFill>
                  <a:srgbClr val="FF0000"/>
                </a:solidFill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</a:rPr>
              <a:t>】</a:t>
            </a:r>
            <a:r>
              <a:rPr lang="zh-CN" altLang="en-US" sz="4000" b="1" dirty="0">
                <a:solidFill>
                  <a:srgbClr val="000000"/>
                </a:solidFill>
              </a:rPr>
              <a:t>启示：在当今社会中，仍然有借鉴和教育意义。</a:t>
            </a:r>
            <a:r>
              <a:rPr lang="zh-CN" altLang="en-US" sz="4000" b="1" dirty="0"/>
              <a:t>在今天，我们更要发扬这种“先天下之忧而忧，后天下之乐而乐”的苦乐观。每一个炎黄子孙都应该以国家中兴为己任， “先天下之忧而忧，后天下之乐而乐”，为建设我们伟大的祖国而努力奋斗。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dirty="0"/>
              <a:t>         </a:t>
            </a:r>
            <a:r>
              <a:rPr lang="zh-CN" altLang="en-US" sz="4000" b="1" dirty="0">
                <a:solidFill>
                  <a:srgbClr val="FF0000"/>
                </a:solidFill>
              </a:rPr>
              <a:t>第五段：</a:t>
            </a:r>
            <a:r>
              <a:rPr lang="zh-CN" altLang="en-US" sz="4000" b="1" dirty="0"/>
              <a:t>本段借对古仁人之心的探求，抒写了政治家应该具有的</a:t>
            </a:r>
            <a:r>
              <a:rPr lang="zh-CN" altLang="en-US" sz="4000" b="1" dirty="0">
                <a:solidFill>
                  <a:srgbClr val="FF0000"/>
                </a:solidFill>
              </a:rPr>
              <a:t>胸怀</a:t>
            </a:r>
            <a:r>
              <a:rPr lang="zh-CN" altLang="en-US" sz="4000" b="1" dirty="0"/>
              <a:t>和</a:t>
            </a:r>
            <a:r>
              <a:rPr lang="zh-CN" altLang="en-US" sz="4000" b="1" dirty="0">
                <a:solidFill>
                  <a:srgbClr val="FF0000"/>
                </a:solidFill>
              </a:rPr>
              <a:t>抱负。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60419" name="图片 55299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6021388"/>
            <a:ext cx="7019925" cy="836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0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299">
                                            <p:txEl>
                                              <p:charRg st="0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标题 5632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613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学习第六段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1442" name="文本占位符 56322"/>
          <p:cNvSpPr>
            <a:spLocks noGrp="1"/>
          </p:cNvSpPr>
          <p:nvPr>
            <p:ph idx="1"/>
          </p:nvPr>
        </p:nvSpPr>
        <p:spPr>
          <a:xfrm>
            <a:off x="0" y="836613"/>
            <a:ext cx="9144000" cy="6021387"/>
          </a:xfrm>
          <a:ln/>
        </p:spPr>
        <p:txBody>
          <a:bodyPr anchor="t"/>
          <a:p>
            <a:pPr>
              <a:buNone/>
            </a:pPr>
            <a:r>
              <a:rPr lang="en-US" altLang="zh-CN"/>
              <a:t>           </a:t>
            </a:r>
            <a:r>
              <a:rPr lang="zh-CN" altLang="en-US" sz="4400" b="1" dirty="0">
                <a:solidFill>
                  <a:srgbClr val="FF0000"/>
                </a:solidFill>
              </a:rPr>
              <a:t>原文：</a:t>
            </a:r>
            <a:r>
              <a:rPr lang="zh-CN" altLang="en-US" sz="4400" b="1" dirty="0"/>
              <a:t>时六年九月十五日。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</a:t>
            </a:r>
            <a:r>
              <a:rPr lang="zh-CN" altLang="en-US" sz="4400" b="1" dirty="0">
                <a:solidFill>
                  <a:srgbClr val="FF0000"/>
                </a:solidFill>
              </a:rPr>
              <a:t>翻译：</a:t>
            </a:r>
            <a:r>
              <a:rPr lang="zh-CN" altLang="en-US" sz="4400" b="1" dirty="0"/>
              <a:t>写于为庆历六年九月十五日。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</a:t>
            </a:r>
            <a:r>
              <a:rPr lang="zh-CN" altLang="en-US" sz="4400" b="1" dirty="0">
                <a:solidFill>
                  <a:srgbClr val="FF0000"/>
                </a:solidFill>
              </a:rPr>
              <a:t>第六段：</a:t>
            </a:r>
            <a:r>
              <a:rPr lang="zh-CN" altLang="en-US" sz="4400" b="1" dirty="0"/>
              <a:t>标明写作时间。</a:t>
            </a:r>
            <a:endParaRPr lang="zh-CN" altLang="en-US" sz="4400" b="1" dirty="0"/>
          </a:p>
        </p:txBody>
      </p:sp>
      <p:pic>
        <p:nvPicPr>
          <p:cNvPr id="61443" name="图片 5632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4076700"/>
            <a:ext cx="9144000" cy="278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4" name="图片 56324" descr="t01681dc9f9801f6c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3963" cy="1711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6802" name="图片 76801" descr="u=3200837221,3031580599&amp;gp=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5013325"/>
            <a:ext cx="2592388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03" name="图片 76802" descr="u=2175323518,3860779255&amp;gp=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763" y="2852738"/>
            <a:ext cx="2665412" cy="174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04" name="图片 76803" descr="u=1731136064,4076288199&amp;gp=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620713"/>
            <a:ext cx="2592388" cy="1725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05" name="图片 76804" descr="imag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9113" y="692150"/>
            <a:ext cx="3025775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06" name="图片 76805" descr="u=3814851273,983856457&amp;gp=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9113" y="2852738"/>
            <a:ext cx="3025775" cy="1782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7" name="文本框 76806"/>
          <p:cNvSpPr txBox="1"/>
          <p:nvPr/>
        </p:nvSpPr>
        <p:spPr>
          <a:xfrm>
            <a:off x="663575" y="120650"/>
            <a:ext cx="14033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衔远山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08" name="文本框 76807"/>
          <p:cNvSpPr txBox="1"/>
          <p:nvPr/>
        </p:nvSpPr>
        <p:spPr>
          <a:xfrm>
            <a:off x="3600450" y="84138"/>
            <a:ext cx="14033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吞长江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6809" name="图片 76808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7763" y="692150"/>
            <a:ext cx="2736850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10" name="文本框 76809"/>
          <p:cNvSpPr txBox="1"/>
          <p:nvPr/>
        </p:nvSpPr>
        <p:spPr>
          <a:xfrm>
            <a:off x="6578600" y="115888"/>
            <a:ext cx="18097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朝晖夕阴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6811" name="图片 76810" descr="u=1682913071,2290503373&amp;gp=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0788" y="5013325"/>
            <a:ext cx="2592387" cy="1576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12" name="图片 76811" descr="u=1189511840,1625870968&amp;gp=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3850" y="2852738"/>
            <a:ext cx="2592388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13" name="图片 76812" descr="u=2688257359,2225193139&amp;gp=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59113" y="5013325"/>
            <a:ext cx="3025775" cy="1620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14" name="文本框 76813"/>
          <p:cNvSpPr txBox="1"/>
          <p:nvPr/>
        </p:nvSpPr>
        <p:spPr>
          <a:xfrm>
            <a:off x="34925" y="2349500"/>
            <a:ext cx="30289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上下天光一碧万顷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15" name="文本框 76814"/>
          <p:cNvSpPr txBox="1"/>
          <p:nvPr/>
        </p:nvSpPr>
        <p:spPr>
          <a:xfrm>
            <a:off x="3757613" y="2276475"/>
            <a:ext cx="18097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沙鸥翔集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16" name="文本框 76815"/>
          <p:cNvSpPr txBox="1"/>
          <p:nvPr/>
        </p:nvSpPr>
        <p:spPr>
          <a:xfrm>
            <a:off x="6711950" y="2276475"/>
            <a:ext cx="18097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锦鳞游泳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17" name="文本框 76816"/>
          <p:cNvSpPr txBox="1"/>
          <p:nvPr/>
        </p:nvSpPr>
        <p:spPr>
          <a:xfrm>
            <a:off x="592138" y="4508500"/>
            <a:ext cx="18097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皓月千里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18" name="文本框 76817"/>
          <p:cNvSpPr txBox="1"/>
          <p:nvPr/>
        </p:nvSpPr>
        <p:spPr>
          <a:xfrm>
            <a:off x="3543300" y="4508500"/>
            <a:ext cx="18097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浮光跃金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19" name="文本框 76818"/>
          <p:cNvSpPr txBox="1"/>
          <p:nvPr/>
        </p:nvSpPr>
        <p:spPr>
          <a:xfrm>
            <a:off x="6804025" y="4505325"/>
            <a:ext cx="18097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静影沉璧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Tm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6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6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6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10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6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10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12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6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6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6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12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14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6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6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6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14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16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6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6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7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nodeType="withEffect">
                                  <p:stCondLst>
                                    <p:cond delay="16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76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18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6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6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76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nodeType="withEffect">
                                  <p:stCondLst>
                                    <p:cond delay="18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7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7" grpId="0"/>
      <p:bldP spid="76808" grpId="0"/>
      <p:bldP spid="76810" grpId="0"/>
      <p:bldP spid="76814" grpId="0"/>
      <p:bldP spid="76815" grpId="0"/>
      <p:bldP spid="76816" grpId="0"/>
      <p:bldP spid="76817" grpId="0"/>
      <p:bldP spid="76818" grpId="0"/>
      <p:bldP spid="768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66561"/>
          <p:cNvSpPr>
            <a:spLocks noGrp="1"/>
          </p:cNvSpPr>
          <p:nvPr>
            <p:ph type="title"/>
          </p:nvPr>
        </p:nvSpPr>
        <p:spPr>
          <a:xfrm>
            <a:off x="0" y="0"/>
            <a:ext cx="2484438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作者简介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sp>
        <p:nvSpPr>
          <p:cNvPr id="8194" name="文本占位符 66562"/>
          <p:cNvSpPr>
            <a:spLocks noGrp="1"/>
          </p:cNvSpPr>
          <p:nvPr>
            <p:ph idx="1"/>
          </p:nvPr>
        </p:nvSpPr>
        <p:spPr>
          <a:xfrm>
            <a:off x="2195513" y="0"/>
            <a:ext cx="6948487" cy="8010525"/>
          </a:xfrm>
          <a:ln/>
        </p:spPr>
        <p:txBody>
          <a:bodyPr anchor="t"/>
          <a:p>
            <a:pPr>
              <a:buNone/>
            </a:pPr>
            <a:r>
              <a:rPr lang="en-US" altLang="zh-CN" sz="4000" b="1"/>
              <a:t>         </a:t>
            </a:r>
            <a:r>
              <a:rPr lang="zh-CN" altLang="en-US" sz="4000" b="1" dirty="0"/>
              <a:t>范仲淹（</a:t>
            </a:r>
            <a:r>
              <a:rPr lang="en-US" altLang="zh-CN" sz="4000" b="1"/>
              <a:t>989—1052</a:t>
            </a:r>
            <a:r>
              <a:rPr lang="zh-CN" altLang="en-US" sz="4000" b="1" dirty="0"/>
              <a:t>年），字希文。谥号文正。为北宋名臣，政治家，军事家，文学家 ，教育家。有</a:t>
            </a:r>
            <a:r>
              <a:rPr lang="en-US" altLang="zh-CN" sz="4000" b="1"/>
              <a:t>《</a:t>
            </a:r>
            <a:r>
              <a:rPr lang="zh-CN" altLang="en-US" sz="4000" b="1" dirty="0"/>
              <a:t>范文正公集</a:t>
            </a:r>
            <a:r>
              <a:rPr lang="en-US" altLang="zh-CN" sz="4000" b="1"/>
              <a:t>》</a:t>
            </a:r>
            <a:r>
              <a:rPr lang="zh-CN" altLang="en-US" sz="4000" b="1" dirty="0"/>
              <a:t>传世。 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他一生的论著很多，诗，词，散文都很出色，有不少爱国忧民，反映社会现实的好作品。名篇有散文</a:t>
            </a:r>
            <a:r>
              <a:rPr lang="en-US" altLang="zh-CN" sz="4000" b="1"/>
              <a:t>《</a:t>
            </a:r>
            <a:r>
              <a:rPr lang="zh-CN" altLang="en-US" sz="4000" b="1" dirty="0"/>
              <a:t>岳阳楼记</a:t>
            </a:r>
            <a:r>
              <a:rPr lang="en-US" altLang="zh-CN" sz="4000" b="1"/>
              <a:t>》</a:t>
            </a:r>
            <a:r>
              <a:rPr lang="zh-CN" altLang="en-US" sz="4000" b="1" dirty="0"/>
              <a:t>，词</a:t>
            </a:r>
            <a:r>
              <a:rPr lang="en-US" altLang="zh-CN" sz="4000" b="1"/>
              <a:t>《</a:t>
            </a:r>
            <a:r>
              <a:rPr lang="zh-CN" altLang="en-US" sz="4000" b="1" dirty="0"/>
              <a:t>渔家傲</a:t>
            </a:r>
            <a:r>
              <a:rPr lang="en-US" altLang="zh-CN" sz="4000" b="1"/>
              <a:t>》</a:t>
            </a:r>
            <a:r>
              <a:rPr lang="zh-CN" altLang="en-US" sz="4000" b="1" dirty="0"/>
              <a:t>，诗</a:t>
            </a:r>
            <a:r>
              <a:rPr lang="en-US" altLang="zh-CN" sz="4000" b="1"/>
              <a:t>《</a:t>
            </a:r>
            <a:r>
              <a:rPr lang="zh-CN" altLang="en-US" sz="4000" b="1" dirty="0"/>
              <a:t>江上渔者</a:t>
            </a:r>
            <a:r>
              <a:rPr lang="en-US" altLang="zh-CN" sz="4000" b="1"/>
              <a:t>》</a:t>
            </a:r>
            <a:r>
              <a:rPr lang="zh-CN" altLang="en-US" sz="4000" b="1" dirty="0"/>
              <a:t>等等。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pic>
        <p:nvPicPr>
          <p:cNvPr id="8195" name="图片 66563" descr="173mc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6613"/>
            <a:ext cx="2195513" cy="5761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文本框 71681"/>
          <p:cNvSpPr txBox="1"/>
          <p:nvPr/>
        </p:nvSpPr>
        <p:spPr>
          <a:xfrm>
            <a:off x="249238" y="2092325"/>
            <a:ext cx="733425" cy="18954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新魏"/>
              </a:rPr>
              <a:t>岳阳楼记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华文新魏"/>
            </a:endParaRPr>
          </a:p>
        </p:txBody>
      </p:sp>
      <p:sp>
        <p:nvSpPr>
          <p:cNvPr id="63490" name="左大括号 71682"/>
          <p:cNvSpPr/>
          <p:nvPr/>
        </p:nvSpPr>
        <p:spPr>
          <a:xfrm>
            <a:off x="827088" y="476250"/>
            <a:ext cx="433387" cy="5689600"/>
          </a:xfrm>
          <a:prstGeom prst="leftBrace">
            <a:avLst>
              <a:gd name="adj1" fmla="val 10915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491" name="文本框 71683"/>
          <p:cNvSpPr txBox="1"/>
          <p:nvPr/>
        </p:nvSpPr>
        <p:spPr>
          <a:xfrm>
            <a:off x="1166813" y="196850"/>
            <a:ext cx="946150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华文楷体"/>
              </a:rPr>
              <a:t>记叙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华文楷体"/>
            </a:endParaRPr>
          </a:p>
        </p:txBody>
      </p:sp>
      <p:sp>
        <p:nvSpPr>
          <p:cNvPr id="63492" name="文本框 71684"/>
          <p:cNvSpPr txBox="1"/>
          <p:nvPr/>
        </p:nvSpPr>
        <p:spPr>
          <a:xfrm>
            <a:off x="2339975" y="188913"/>
            <a:ext cx="2470150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000" b="1" dirty="0">
                <a:solidFill>
                  <a:schemeClr val="tx2"/>
                </a:solidFill>
                <a:latin typeface="Arial" panose="020B0604020202020204" pitchFamily="34" charset="0"/>
                <a:ea typeface="华文楷体"/>
              </a:rPr>
              <a:t>交待写作缘由</a:t>
            </a:r>
            <a:endParaRPr lang="zh-CN" altLang="en-US" sz="3000" b="1" dirty="0">
              <a:solidFill>
                <a:schemeClr val="tx2"/>
              </a:solidFill>
              <a:latin typeface="Arial" panose="020B0604020202020204" pitchFamily="34" charset="0"/>
              <a:ea typeface="华文楷体"/>
            </a:endParaRPr>
          </a:p>
        </p:txBody>
      </p:sp>
      <p:sp>
        <p:nvSpPr>
          <p:cNvPr id="63493" name="文本框 71685"/>
          <p:cNvSpPr txBox="1"/>
          <p:nvPr/>
        </p:nvSpPr>
        <p:spPr>
          <a:xfrm>
            <a:off x="1177925" y="1709738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华文楷体"/>
              </a:rPr>
              <a:t>描写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华文楷体"/>
            </a:endParaRPr>
          </a:p>
          <a:p>
            <a:pPr lvl="0">
              <a:buClr>
                <a:srgbClr val="000000"/>
              </a:buClr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华文楷体"/>
              </a:rPr>
              <a:t>抒情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华文楷体"/>
            </a:endParaRPr>
          </a:p>
        </p:txBody>
      </p:sp>
      <p:sp>
        <p:nvSpPr>
          <p:cNvPr id="63494" name="左大括号 71686"/>
          <p:cNvSpPr/>
          <p:nvPr/>
        </p:nvSpPr>
        <p:spPr>
          <a:xfrm>
            <a:off x="2124075" y="1243013"/>
            <a:ext cx="360363" cy="2519362"/>
          </a:xfrm>
          <a:prstGeom prst="leftBrace">
            <a:avLst>
              <a:gd name="adj1" fmla="val 5813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495" name="文本框 71687"/>
          <p:cNvSpPr txBox="1"/>
          <p:nvPr/>
        </p:nvSpPr>
        <p:spPr>
          <a:xfrm>
            <a:off x="2411413" y="1196975"/>
            <a:ext cx="946150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000" b="1" dirty="0">
                <a:solidFill>
                  <a:schemeClr val="tx2"/>
                </a:solidFill>
                <a:latin typeface="Arial" panose="020B0604020202020204" pitchFamily="34" charset="0"/>
                <a:ea typeface="华文楷体"/>
              </a:rPr>
              <a:t>总写</a:t>
            </a:r>
            <a:endParaRPr lang="zh-CN" altLang="en-US" sz="3000" b="1" dirty="0">
              <a:solidFill>
                <a:schemeClr val="tx2"/>
              </a:solidFill>
              <a:latin typeface="Arial" panose="020B0604020202020204" pitchFamily="34" charset="0"/>
              <a:ea typeface="华文楷体"/>
            </a:endParaRPr>
          </a:p>
        </p:txBody>
      </p:sp>
      <p:sp>
        <p:nvSpPr>
          <p:cNvPr id="63496" name="左大括号 71688"/>
          <p:cNvSpPr/>
          <p:nvPr/>
        </p:nvSpPr>
        <p:spPr>
          <a:xfrm>
            <a:off x="3348038" y="882650"/>
            <a:ext cx="288925" cy="1079500"/>
          </a:xfrm>
          <a:prstGeom prst="leftBrace">
            <a:avLst>
              <a:gd name="adj1" fmla="val 310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497" name="文本框 71689"/>
          <p:cNvSpPr txBox="1"/>
          <p:nvPr/>
        </p:nvSpPr>
        <p:spPr>
          <a:xfrm>
            <a:off x="3635375" y="723900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Arial" panose="020B0604020202020204" pitchFamily="34" charset="0"/>
                <a:ea typeface="华文楷体"/>
              </a:rPr>
              <a:t>洞庭全景</a:t>
            </a:r>
            <a:endParaRPr lang="zh-CN" altLang="en-US" sz="2800" b="1" dirty="0">
              <a:latin typeface="Arial" panose="020B0604020202020204" pitchFamily="34" charset="0"/>
              <a:ea typeface="华文楷体"/>
            </a:endParaRPr>
          </a:p>
        </p:txBody>
      </p:sp>
      <p:sp>
        <p:nvSpPr>
          <p:cNvPr id="63498" name="文本框 71690"/>
          <p:cNvSpPr txBox="1"/>
          <p:nvPr/>
        </p:nvSpPr>
        <p:spPr>
          <a:xfrm>
            <a:off x="3635375" y="1587500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Arial" panose="020B0604020202020204" pitchFamily="34" charset="0"/>
                <a:ea typeface="华文楷体"/>
              </a:rPr>
              <a:t>感情不同</a:t>
            </a:r>
            <a:endParaRPr lang="zh-CN" altLang="en-US" sz="2800" b="1" dirty="0">
              <a:latin typeface="Arial" panose="020B0604020202020204" pitchFamily="34" charset="0"/>
              <a:ea typeface="华文楷体"/>
            </a:endParaRPr>
          </a:p>
        </p:txBody>
      </p:sp>
      <p:sp>
        <p:nvSpPr>
          <p:cNvPr id="63499" name="文本框 71691"/>
          <p:cNvSpPr txBox="1"/>
          <p:nvPr/>
        </p:nvSpPr>
        <p:spPr>
          <a:xfrm>
            <a:off x="2401888" y="3213100"/>
            <a:ext cx="946150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000" b="1" dirty="0">
                <a:solidFill>
                  <a:schemeClr val="tx2"/>
                </a:solidFill>
                <a:latin typeface="Arial" panose="020B0604020202020204" pitchFamily="34" charset="0"/>
                <a:ea typeface="华文楷体"/>
              </a:rPr>
              <a:t>分述</a:t>
            </a:r>
            <a:endParaRPr lang="zh-CN" altLang="en-US" sz="3000" b="1" dirty="0">
              <a:solidFill>
                <a:schemeClr val="tx2"/>
              </a:solidFill>
              <a:latin typeface="Arial" panose="020B0604020202020204" pitchFamily="34" charset="0"/>
              <a:ea typeface="华文楷体"/>
            </a:endParaRPr>
          </a:p>
        </p:txBody>
      </p:sp>
      <p:sp>
        <p:nvSpPr>
          <p:cNvPr id="63500" name="左大括号 71692"/>
          <p:cNvSpPr/>
          <p:nvPr/>
        </p:nvSpPr>
        <p:spPr>
          <a:xfrm>
            <a:off x="3346450" y="2609850"/>
            <a:ext cx="288925" cy="1944688"/>
          </a:xfrm>
          <a:prstGeom prst="leftBrace">
            <a:avLst>
              <a:gd name="adj1" fmla="val 5596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501" name="文本框 71693"/>
          <p:cNvSpPr txBox="1"/>
          <p:nvPr/>
        </p:nvSpPr>
        <p:spPr>
          <a:xfrm>
            <a:off x="3541713" y="2538413"/>
            <a:ext cx="1606550" cy="946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Arial" panose="020B0604020202020204" pitchFamily="34" charset="0"/>
                <a:ea typeface="华文楷体"/>
              </a:rPr>
              <a:t>霪雨霏霏</a:t>
            </a:r>
            <a:endParaRPr lang="zh-CN" altLang="en-US" sz="2800" b="1" dirty="0">
              <a:latin typeface="Arial" panose="020B0604020202020204" pitchFamily="34" charset="0"/>
              <a:ea typeface="华文楷体"/>
            </a:endParaRPr>
          </a:p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Arial" panose="020B0604020202020204" pitchFamily="34" charset="0"/>
                <a:ea typeface="华文楷体"/>
              </a:rPr>
              <a:t> 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华文楷体"/>
              </a:rPr>
              <a:t>阴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华文楷体"/>
            </a:endParaRPr>
          </a:p>
        </p:txBody>
      </p:sp>
      <p:sp>
        <p:nvSpPr>
          <p:cNvPr id="63502" name="左大括号 71694"/>
          <p:cNvSpPr/>
          <p:nvPr/>
        </p:nvSpPr>
        <p:spPr>
          <a:xfrm>
            <a:off x="5219700" y="2420938"/>
            <a:ext cx="215900" cy="838200"/>
          </a:xfrm>
          <a:prstGeom prst="leftBrace">
            <a:avLst>
              <a:gd name="adj1" fmla="val 3228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503" name="文本框 71695"/>
          <p:cNvSpPr txBox="1"/>
          <p:nvPr/>
        </p:nvSpPr>
        <p:spPr>
          <a:xfrm>
            <a:off x="5508625" y="2205038"/>
            <a:ext cx="1606550" cy="175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30000"/>
              </a:lnSpc>
              <a:buClr>
                <a:srgbClr val="000000"/>
              </a:buClr>
            </a:pPr>
            <a:r>
              <a:rPr lang="zh-CN" altLang="en-US" sz="2800" b="1" dirty="0">
                <a:latin typeface="Arial" panose="020B0604020202020204" pitchFamily="34" charset="0"/>
                <a:ea typeface="华文楷体"/>
              </a:rPr>
              <a:t>去国怀乡</a:t>
            </a:r>
            <a:endParaRPr lang="zh-CN" altLang="en-US" sz="2800" b="1" dirty="0">
              <a:latin typeface="Arial" panose="020B0604020202020204" pitchFamily="34" charset="0"/>
              <a:ea typeface="华文楷体"/>
            </a:endParaRPr>
          </a:p>
          <a:p>
            <a:pPr lvl="0">
              <a:lnSpc>
                <a:spcPct val="130000"/>
              </a:lnSpc>
              <a:buClr>
                <a:srgbClr val="000000"/>
              </a:buClr>
            </a:pPr>
            <a:r>
              <a:rPr lang="zh-CN" altLang="en-US" sz="2800" b="1" dirty="0">
                <a:latin typeface="Arial" panose="020B0604020202020204" pitchFamily="34" charset="0"/>
                <a:ea typeface="华文楷体"/>
              </a:rPr>
              <a:t>忧谗畏讥</a:t>
            </a:r>
            <a:endParaRPr lang="zh-CN" altLang="en-US" sz="2800" b="1" dirty="0">
              <a:latin typeface="Arial" panose="020B0604020202020204" pitchFamily="34" charset="0"/>
              <a:ea typeface="华文楷体"/>
            </a:endParaRPr>
          </a:p>
          <a:p>
            <a:pPr lvl="0">
              <a:lnSpc>
                <a:spcPct val="130000"/>
              </a:lnSpc>
              <a:buClr>
                <a:srgbClr val="000000"/>
              </a:buClr>
            </a:pPr>
            <a:endParaRPr lang="zh-CN" altLang="en-US" sz="2800" b="1" dirty="0">
              <a:latin typeface="Arial" panose="020B0604020202020204" pitchFamily="34" charset="0"/>
              <a:ea typeface="华文楷体"/>
            </a:endParaRPr>
          </a:p>
        </p:txBody>
      </p:sp>
      <p:sp>
        <p:nvSpPr>
          <p:cNvPr id="63504" name="文本框 71696"/>
          <p:cNvSpPr txBox="1"/>
          <p:nvPr/>
        </p:nvSpPr>
        <p:spPr>
          <a:xfrm>
            <a:off x="7288213" y="2408238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楷体"/>
              </a:rPr>
              <a:t>悲情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华文楷体"/>
            </a:endParaRPr>
          </a:p>
        </p:txBody>
      </p:sp>
      <p:sp>
        <p:nvSpPr>
          <p:cNvPr id="63505" name="文本框 71697"/>
          <p:cNvSpPr txBox="1"/>
          <p:nvPr/>
        </p:nvSpPr>
        <p:spPr>
          <a:xfrm>
            <a:off x="3541713" y="3963988"/>
            <a:ext cx="1606550" cy="946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华文楷体"/>
                <a:ea typeface="华文楷体"/>
              </a:rPr>
              <a:t>春和景明</a:t>
            </a:r>
            <a:endParaRPr lang="zh-CN" altLang="en-US" sz="2800" b="1" dirty="0">
              <a:latin typeface="华文楷体"/>
              <a:ea typeface="华文楷体"/>
            </a:endParaRPr>
          </a:p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华文楷体"/>
                <a:ea typeface="华文楷体"/>
              </a:rPr>
              <a:t>     </a:t>
            </a:r>
            <a:r>
              <a:rPr lang="zh-CN" altLang="en-US" sz="2800" b="1" dirty="0">
                <a:solidFill>
                  <a:srgbClr val="FF0000"/>
                </a:solidFill>
                <a:latin typeface="华文楷体"/>
                <a:ea typeface="华文楷体"/>
              </a:rPr>
              <a:t>晴</a:t>
            </a:r>
            <a:endParaRPr lang="zh-CN" altLang="en-US" sz="2800" b="1" dirty="0">
              <a:solidFill>
                <a:srgbClr val="FF0000"/>
              </a:solidFill>
              <a:latin typeface="华文楷体"/>
              <a:ea typeface="华文楷体"/>
            </a:endParaRPr>
          </a:p>
        </p:txBody>
      </p:sp>
      <p:sp>
        <p:nvSpPr>
          <p:cNvPr id="63506" name="左大括号 71698"/>
          <p:cNvSpPr/>
          <p:nvPr/>
        </p:nvSpPr>
        <p:spPr>
          <a:xfrm>
            <a:off x="5219700" y="4005263"/>
            <a:ext cx="144463" cy="792162"/>
          </a:xfrm>
          <a:prstGeom prst="leftBrace">
            <a:avLst>
              <a:gd name="adj1" fmla="val 4559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507" name="文本框 71699"/>
          <p:cNvSpPr txBox="1"/>
          <p:nvPr/>
        </p:nvSpPr>
        <p:spPr>
          <a:xfrm>
            <a:off x="5508625" y="3716338"/>
            <a:ext cx="1606550" cy="1758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lnSpc>
                <a:spcPct val="130000"/>
              </a:lnSpc>
              <a:buClr>
                <a:srgbClr val="000000"/>
              </a:buClr>
            </a:pPr>
            <a:r>
              <a:rPr lang="zh-CN" altLang="en-US" sz="2800" b="1" dirty="0">
                <a:latin typeface="Arial" panose="020B0604020202020204" pitchFamily="34" charset="0"/>
                <a:ea typeface="华文楷体"/>
              </a:rPr>
              <a:t>心旷神怡</a:t>
            </a:r>
            <a:endParaRPr lang="zh-CN" altLang="en-US" sz="2800" b="1" dirty="0">
              <a:latin typeface="Arial" panose="020B0604020202020204" pitchFamily="34" charset="0"/>
              <a:ea typeface="华文楷体"/>
            </a:endParaRPr>
          </a:p>
          <a:p>
            <a:pPr lvl="0">
              <a:lnSpc>
                <a:spcPct val="130000"/>
              </a:lnSpc>
              <a:buClr>
                <a:srgbClr val="000000"/>
              </a:buClr>
            </a:pPr>
            <a:r>
              <a:rPr lang="zh-CN" altLang="en-US" sz="2800" b="1" dirty="0">
                <a:latin typeface="Arial" panose="020B0604020202020204" pitchFamily="34" charset="0"/>
                <a:ea typeface="华文楷体"/>
              </a:rPr>
              <a:t>宠辱偕忘</a:t>
            </a:r>
            <a:endParaRPr lang="zh-CN" altLang="en-US" sz="2800" b="1" dirty="0">
              <a:latin typeface="Arial" panose="020B0604020202020204" pitchFamily="34" charset="0"/>
              <a:ea typeface="华文楷体"/>
            </a:endParaRPr>
          </a:p>
          <a:p>
            <a:pPr lvl="0">
              <a:lnSpc>
                <a:spcPct val="130000"/>
              </a:lnSpc>
              <a:buClr>
                <a:srgbClr val="000000"/>
              </a:buClr>
            </a:pPr>
            <a:endParaRPr lang="zh-CN" altLang="en-US" sz="2800" b="1" dirty="0">
              <a:latin typeface="Arial" panose="020B0604020202020204" pitchFamily="34" charset="0"/>
              <a:ea typeface="华文楷体"/>
            </a:endParaRPr>
          </a:p>
        </p:txBody>
      </p:sp>
      <p:sp>
        <p:nvSpPr>
          <p:cNvPr id="63508" name="文本框 71700"/>
          <p:cNvSpPr txBox="1"/>
          <p:nvPr/>
        </p:nvSpPr>
        <p:spPr>
          <a:xfrm>
            <a:off x="7308850" y="4013200"/>
            <a:ext cx="946150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华文楷体"/>
              </a:rPr>
              <a:t>喜情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华文楷体"/>
            </a:endParaRPr>
          </a:p>
        </p:txBody>
      </p:sp>
      <p:sp>
        <p:nvSpPr>
          <p:cNvPr id="63509" name="文本框 71701"/>
          <p:cNvSpPr txBox="1"/>
          <p:nvPr/>
        </p:nvSpPr>
        <p:spPr>
          <a:xfrm>
            <a:off x="1187450" y="5327650"/>
            <a:ext cx="946150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华文楷体"/>
              </a:rPr>
              <a:t>议论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华文楷体"/>
            </a:endParaRPr>
          </a:p>
        </p:txBody>
      </p:sp>
      <p:sp>
        <p:nvSpPr>
          <p:cNvPr id="63510" name="左大括号 71702"/>
          <p:cNvSpPr/>
          <p:nvPr/>
        </p:nvSpPr>
        <p:spPr>
          <a:xfrm>
            <a:off x="2124075" y="4724400"/>
            <a:ext cx="287338" cy="1873250"/>
          </a:xfrm>
          <a:prstGeom prst="leftBrace">
            <a:avLst>
              <a:gd name="adj1" fmla="val 5420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511" name="文本框 71703"/>
          <p:cNvSpPr txBox="1"/>
          <p:nvPr/>
        </p:nvSpPr>
        <p:spPr>
          <a:xfrm>
            <a:off x="2339975" y="4638675"/>
            <a:ext cx="1606550" cy="946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华文楷体"/>
              </a:rPr>
              <a:t>不以物喜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华文楷体"/>
            </a:endParaRPr>
          </a:p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华文楷体"/>
              </a:rPr>
              <a:t>不以己悲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华文楷体"/>
            </a:endParaRPr>
          </a:p>
        </p:txBody>
      </p:sp>
      <p:sp>
        <p:nvSpPr>
          <p:cNvPr id="63512" name="文本框 71704"/>
          <p:cNvSpPr txBox="1"/>
          <p:nvPr/>
        </p:nvSpPr>
        <p:spPr>
          <a:xfrm>
            <a:off x="2339975" y="5795963"/>
            <a:ext cx="2673350" cy="946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华文琥珀"/>
              </a:rPr>
              <a:t>先天下之忧而忧</a:t>
            </a:r>
            <a:endParaRPr lang="zh-CN" altLang="en-US" sz="2800" b="1" dirty="0">
              <a:solidFill>
                <a:srgbClr val="CC0000"/>
              </a:solidFill>
              <a:latin typeface="Arial" panose="020B0604020202020204" pitchFamily="34" charset="0"/>
              <a:ea typeface="华文琥珀"/>
            </a:endParaRPr>
          </a:p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华文琥珀"/>
              </a:rPr>
              <a:t>后天下之乐而乐</a:t>
            </a:r>
            <a:endParaRPr lang="zh-CN" altLang="en-US" sz="2800" b="1" dirty="0">
              <a:solidFill>
                <a:srgbClr val="CC0000"/>
              </a:solidFill>
              <a:latin typeface="Arial" panose="020B0604020202020204" pitchFamily="34" charset="0"/>
              <a:ea typeface="华文琥珀"/>
            </a:endParaRPr>
          </a:p>
        </p:txBody>
      </p:sp>
      <p:sp>
        <p:nvSpPr>
          <p:cNvPr id="63513" name="文本框 71705"/>
          <p:cNvSpPr txBox="1"/>
          <p:nvPr/>
        </p:nvSpPr>
        <p:spPr>
          <a:xfrm>
            <a:off x="6588125" y="5373688"/>
            <a:ext cx="1606550" cy="946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华文楷体"/>
              </a:rPr>
              <a:t>与友共勉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华文楷体"/>
            </a:endParaRPr>
          </a:p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华文楷体"/>
              </a:rPr>
              <a:t>收束全文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华文楷体"/>
            </a:endParaRPr>
          </a:p>
        </p:txBody>
      </p:sp>
      <p:sp>
        <p:nvSpPr>
          <p:cNvPr id="63514" name="文本框 71706"/>
          <p:cNvSpPr txBox="1"/>
          <p:nvPr/>
        </p:nvSpPr>
        <p:spPr>
          <a:xfrm>
            <a:off x="3924300" y="4941888"/>
            <a:ext cx="16573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博大胸襟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515" name="文本框 71707"/>
          <p:cNvSpPr txBox="1"/>
          <p:nvPr/>
        </p:nvSpPr>
        <p:spPr>
          <a:xfrm>
            <a:off x="4932363" y="5876925"/>
            <a:ext cx="21605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政治抱负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3516" name="图片 7170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940425" y="0"/>
            <a:ext cx="3203575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4513" name="图片 72705" descr="岳阳楼记1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tretch>
            <a:fillRect/>
          </a:stretch>
        </p:blipFill>
        <p:spPr>
          <a:xfrm>
            <a:off x="0" y="0"/>
            <a:ext cx="9144000" cy="6815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4" name="标题 72706"/>
          <p:cNvSpPr>
            <a:spLocks noGrp="1"/>
          </p:cNvSpPr>
          <p:nvPr>
            <p:ph type="ctrTitle"/>
          </p:nvPr>
        </p:nvSpPr>
        <p:spPr>
          <a:xfrm>
            <a:off x="1371600" y="90488"/>
            <a:ext cx="6324600" cy="747712"/>
          </a:xfrm>
          <a:ln/>
        </p:spPr>
        <p:txBody>
          <a:bodyPr anchor="ctr"/>
          <a:p>
            <a:pPr defTabSz="914400">
              <a:buNone/>
            </a:pPr>
            <a:r>
              <a:rPr lang="en-US" altLang="zh-CN" sz="4400" b="1" kern="1200" baseline="0">
                <a:latin typeface="宋体" panose="02010600030101010101" pitchFamily="2" charset="-122"/>
                <a:ea typeface="+mj-ea"/>
                <a:cs typeface="+mj-cs"/>
              </a:rPr>
              <a:t>                         </a:t>
            </a:r>
            <a:endParaRPr lang="en-US" altLang="zh-CN" sz="4400" b="1" kern="1200" baseline="0">
              <a:latin typeface="宋体" panose="02010600030101010101" pitchFamily="2" charset="-122"/>
              <a:ea typeface="+mj-ea"/>
              <a:cs typeface="+mj-cs"/>
            </a:endParaRPr>
          </a:p>
        </p:txBody>
      </p:sp>
      <p:sp>
        <p:nvSpPr>
          <p:cNvPr id="64515" name="文本框 72707"/>
          <p:cNvSpPr txBox="1"/>
          <p:nvPr/>
        </p:nvSpPr>
        <p:spPr>
          <a:xfrm>
            <a:off x="990600" y="1058863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作记缘由</a:t>
            </a:r>
            <a:endParaRPr lang="zh-CN" altLang="en-US" sz="3600" b="1">
              <a:solidFill>
                <a:srgbClr val="A5002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16" name="文本框 72708"/>
          <p:cNvSpPr txBox="1"/>
          <p:nvPr/>
        </p:nvSpPr>
        <p:spPr>
          <a:xfrm>
            <a:off x="5562600" y="1120775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（叙事）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17" name="文本框 72709"/>
          <p:cNvSpPr txBox="1"/>
          <p:nvPr/>
        </p:nvSpPr>
        <p:spPr>
          <a:xfrm>
            <a:off x="1014413" y="1924050"/>
            <a:ext cx="2478087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总写岳阳楼</a:t>
            </a:r>
            <a:endParaRPr lang="zh-CN" altLang="en-US" sz="3600" b="1">
              <a:solidFill>
                <a:srgbClr val="A5002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18" name="文本框 72710"/>
          <p:cNvSpPr txBox="1"/>
          <p:nvPr/>
        </p:nvSpPr>
        <p:spPr>
          <a:xfrm>
            <a:off x="5562600" y="1985963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（描写）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19" name="文本框 72711"/>
          <p:cNvSpPr txBox="1"/>
          <p:nvPr/>
        </p:nvSpPr>
        <p:spPr>
          <a:xfrm>
            <a:off x="1050925" y="2859088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湖景引发心情</a:t>
            </a:r>
            <a:endParaRPr lang="zh-CN" altLang="en-US" sz="3600" b="1">
              <a:solidFill>
                <a:srgbClr val="A5002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20" name="文本框 72712"/>
          <p:cNvSpPr txBox="1"/>
          <p:nvPr/>
        </p:nvSpPr>
        <p:spPr>
          <a:xfrm>
            <a:off x="5148263" y="2849563"/>
            <a:ext cx="3040062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（描写、抒情）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21" name="文本框 72713"/>
          <p:cNvSpPr txBox="1"/>
          <p:nvPr/>
        </p:nvSpPr>
        <p:spPr>
          <a:xfrm>
            <a:off x="1066800" y="3795713"/>
            <a:ext cx="5230813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作者阔大胸襟和政治抱负</a:t>
            </a:r>
            <a:endParaRPr lang="zh-CN" altLang="en-US" sz="3600" b="1">
              <a:solidFill>
                <a:srgbClr val="A5002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22" name="文本框 72714"/>
          <p:cNvSpPr txBox="1"/>
          <p:nvPr/>
        </p:nvSpPr>
        <p:spPr>
          <a:xfrm>
            <a:off x="7164388" y="3789363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（议论）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23" name="右箭头 72715"/>
          <p:cNvSpPr/>
          <p:nvPr/>
        </p:nvSpPr>
        <p:spPr>
          <a:xfrm>
            <a:off x="4191000" y="1323975"/>
            <a:ext cx="990600" cy="304800"/>
          </a:xfrm>
          <a:prstGeom prst="rightArrow">
            <a:avLst>
              <a:gd name="adj1" fmla="val 50000"/>
              <a:gd name="adj2" fmla="val 81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24" name="右箭头 72716"/>
          <p:cNvSpPr/>
          <p:nvPr/>
        </p:nvSpPr>
        <p:spPr>
          <a:xfrm>
            <a:off x="6324600" y="3987800"/>
            <a:ext cx="990600" cy="304800"/>
          </a:xfrm>
          <a:prstGeom prst="rightArrow">
            <a:avLst>
              <a:gd name="adj1" fmla="val 50000"/>
              <a:gd name="adj2" fmla="val 81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25" name="右箭头 72717"/>
          <p:cNvSpPr/>
          <p:nvPr/>
        </p:nvSpPr>
        <p:spPr>
          <a:xfrm>
            <a:off x="4191000" y="3052763"/>
            <a:ext cx="990600" cy="304800"/>
          </a:xfrm>
          <a:prstGeom prst="rightArrow">
            <a:avLst>
              <a:gd name="adj1" fmla="val 50000"/>
              <a:gd name="adj2" fmla="val 81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26" name="右箭头 72718"/>
          <p:cNvSpPr/>
          <p:nvPr/>
        </p:nvSpPr>
        <p:spPr>
          <a:xfrm>
            <a:off x="4191000" y="2116138"/>
            <a:ext cx="990600" cy="304800"/>
          </a:xfrm>
          <a:prstGeom prst="rightArrow">
            <a:avLst>
              <a:gd name="adj1" fmla="val 50000"/>
              <a:gd name="adj2" fmla="val 81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27" name="文本框 72719"/>
          <p:cNvSpPr txBox="1"/>
          <p:nvPr/>
        </p:nvSpPr>
        <p:spPr>
          <a:xfrm>
            <a:off x="1127125" y="45164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28" name="文本框 72720"/>
          <p:cNvSpPr txBox="1"/>
          <p:nvPr/>
        </p:nvSpPr>
        <p:spPr>
          <a:xfrm>
            <a:off x="1371600" y="4683125"/>
            <a:ext cx="5227638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不以物喜，不以已悲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64529" name="文本框 72721"/>
          <p:cNvSpPr txBox="1"/>
          <p:nvPr/>
        </p:nvSpPr>
        <p:spPr>
          <a:xfrm>
            <a:off x="228600" y="5410200"/>
            <a:ext cx="8915400" cy="82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lnSpc>
                <a:spcPct val="110000"/>
              </a:lnSpc>
              <a:buClr>
                <a:srgbClr val="000000"/>
              </a:buClr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华文行楷" pitchFamily="2" charset="-122"/>
              </a:rPr>
              <a:t>先天下之忧而忧，后天下之乐而乐</a:t>
            </a:r>
            <a:endParaRPr lang="zh-CN" altLang="en-US" sz="4400" b="1">
              <a:solidFill>
                <a:srgbClr val="FF0000"/>
              </a:solidFill>
              <a:latin typeface="宋体" panose="02010600030101010101" pitchFamily="2" charset="-122"/>
              <a:ea typeface="华文行楷" pitchFamily="2" charset="-122"/>
            </a:endParaRPr>
          </a:p>
        </p:txBody>
      </p:sp>
      <p:sp>
        <p:nvSpPr>
          <p:cNvPr id="64530" name="文本框 72722"/>
          <p:cNvSpPr txBox="1"/>
          <p:nvPr/>
        </p:nvSpPr>
        <p:spPr>
          <a:xfrm>
            <a:off x="250825" y="88900"/>
            <a:ext cx="83375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4000" b="1" dirty="0">
                <a:solidFill>
                  <a:srgbClr val="001817"/>
                </a:solidFill>
                <a:latin typeface="Times New Roman" panose="02020603050405020304" pitchFamily="18" charset="0"/>
                <a:ea typeface="方正姚体"/>
              </a:rPr>
              <a:t>本文记叙、描写、抒情、议论相结合</a:t>
            </a:r>
            <a:endParaRPr lang="zh-CN" altLang="en-US" sz="4000" b="1">
              <a:solidFill>
                <a:srgbClr val="001817"/>
              </a:solidFill>
              <a:latin typeface="Times New Roman" panose="02020603050405020304" pitchFamily="18" charset="0"/>
              <a:ea typeface="方正姚体"/>
            </a:endParaRPr>
          </a:p>
        </p:txBody>
      </p:sp>
    </p:spTree>
  </p:cSld>
  <p:clrMapOvr>
    <a:masterClrMapping/>
  </p:clrMapOvr>
  <p:transition spd="med" advClick="0">
    <p:zoom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标题 73729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06438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主题思想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5538" name="文本占位符 73730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6165850"/>
          </a:xfrm>
          <a:ln/>
        </p:spPr>
        <p:txBody>
          <a:bodyPr anchor="t"/>
          <a:p>
            <a:pPr algn="just">
              <a:spcBef>
                <a:spcPct val="0"/>
              </a:spcBef>
              <a:buClr>
                <a:srgbClr val="000000"/>
              </a:buClr>
              <a:buNone/>
            </a:pPr>
            <a:r>
              <a:rPr lang="en-US" altLang="zh-CN" sz="4000" b="1"/>
              <a:t>         </a:t>
            </a:r>
            <a:r>
              <a:rPr lang="zh-CN" altLang="en-US" sz="4400" b="1" dirty="0"/>
              <a:t>本文通过描写岳阳楼、</a:t>
            </a:r>
            <a:r>
              <a:rPr lang="en-US" altLang="zh-CN" sz="4400" b="1"/>
              <a:t> </a:t>
            </a:r>
            <a:r>
              <a:rPr lang="zh-CN" altLang="en-US" sz="4400" b="1" dirty="0"/>
              <a:t>洞庭湖的美景，表达了作者“不以物喜，不以己悲”的</a:t>
            </a:r>
            <a:r>
              <a:rPr lang="zh-CN" altLang="en-US" sz="4400" b="1" dirty="0">
                <a:solidFill>
                  <a:srgbClr val="FF0000"/>
                </a:solidFill>
              </a:rPr>
              <a:t>旷达胸襟</a:t>
            </a:r>
            <a:r>
              <a:rPr lang="zh-CN" altLang="en-US" sz="4400" b="1" dirty="0"/>
              <a:t>和“先天之忧而忧，后天下之乐而乐”的</a:t>
            </a:r>
            <a:r>
              <a:rPr lang="zh-CN" altLang="en-US" sz="4400" b="1" dirty="0">
                <a:solidFill>
                  <a:srgbClr val="FF0000"/>
                </a:solidFill>
              </a:rPr>
              <a:t>政治抱负</a:t>
            </a:r>
            <a:r>
              <a:rPr lang="zh-CN" altLang="en-US" sz="4400" b="1" dirty="0"/>
              <a:t>，也表达了对滕子京的</a:t>
            </a:r>
            <a:r>
              <a:rPr lang="zh-CN" altLang="en-US" sz="4400" b="1" dirty="0">
                <a:solidFill>
                  <a:srgbClr val="FF0000"/>
                </a:solidFill>
              </a:rPr>
              <a:t>慰勉</a:t>
            </a:r>
            <a:r>
              <a:rPr lang="zh-CN" altLang="en-US" sz="4400" b="1" dirty="0"/>
              <a:t>和</a:t>
            </a:r>
            <a:r>
              <a:rPr lang="zh-CN" altLang="en-US" sz="4400" b="1" dirty="0">
                <a:solidFill>
                  <a:srgbClr val="FF0000"/>
                </a:solidFill>
              </a:rPr>
              <a:t>规箴</a:t>
            </a:r>
            <a:r>
              <a:rPr lang="zh-CN" altLang="en-US" sz="4400" b="1" dirty="0"/>
              <a:t>之意。</a:t>
            </a:r>
            <a:endParaRPr lang="zh-CN" altLang="en-US" sz="4400" b="1" dirty="0"/>
          </a:p>
          <a:p>
            <a:pPr algn="just">
              <a:spcBef>
                <a:spcPct val="0"/>
              </a:spcBef>
              <a:buClr>
                <a:srgbClr val="000000"/>
              </a:buClr>
              <a:buNone/>
            </a:pPr>
            <a:endParaRPr lang="zh-CN" altLang="en-US" sz="4400" b="1" dirty="0"/>
          </a:p>
          <a:p>
            <a:pPr>
              <a:buNone/>
            </a:pPr>
            <a:endParaRPr lang="zh-CN" altLang="en-US" sz="4000" b="1" dirty="0"/>
          </a:p>
        </p:txBody>
      </p:sp>
      <p:pic>
        <p:nvPicPr>
          <p:cNvPr id="65539" name="图片 73731" descr="登岳阳楼诗画欣赏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0" y="4770438"/>
            <a:ext cx="9144000" cy="2087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zoom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标题 1"/>
          <p:cNvSpPr>
            <a:spLocks noGrp="1"/>
          </p:cNvSpPr>
          <p:nvPr>
            <p:ph type="title"/>
          </p:nvPr>
        </p:nvSpPr>
        <p:spPr>
          <a:xfrm>
            <a:off x="457200" y="-25400"/>
            <a:ext cx="8229600" cy="606425"/>
          </a:xfrm>
          <a:ln/>
        </p:spPr>
        <p:txBody>
          <a:bodyPr anchor="ctr"/>
          <a:p>
            <a:r>
              <a:rPr lang="zh-CN" altLang="en-US" sz="4000" b="1">
                <a:solidFill>
                  <a:srgbClr val="FF0000"/>
                </a:solidFill>
              </a:rPr>
              <a:t>巩固练习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501650"/>
            <a:ext cx="9183688" cy="6357938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4000" b="1"/>
              <a:t>1</a:t>
            </a:r>
            <a:r>
              <a:rPr lang="zh-CN" altLang="en-US" sz="4000" b="1"/>
              <a:t>、北宋诗人陈师道曾经指出</a:t>
            </a:r>
            <a:r>
              <a:rPr lang="en-US" altLang="zh-CN" sz="4000" b="1"/>
              <a:t>“</a:t>
            </a:r>
            <a:r>
              <a:rPr lang="zh-CN" altLang="en-US" sz="4000" b="1"/>
              <a:t>范文正公为《岳阳楼记》，用对语说时景，世以为奇。</a:t>
            </a:r>
            <a:r>
              <a:rPr lang="en-US" altLang="zh-CN" sz="4000" b="1"/>
              <a:t>”</a:t>
            </a:r>
            <a:r>
              <a:rPr lang="zh-CN" altLang="en-US" sz="4000" b="1"/>
              <a:t>这篇散文大量运用排比、对偶等修辞手法，富有文采和诗意，读起来琅琅上口，铿锵有力。有感情地朗读课文，体会其语言美，并在熟读的基础上背诵。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      </a:t>
            </a:r>
            <a:r>
              <a:rPr lang="zh-CN" altLang="en-US" sz="4000" b="1">
                <a:solidFill>
                  <a:srgbClr val="FF0000"/>
                </a:solidFill>
              </a:rPr>
              <a:t> 按照文章的写作顺序，抓住写景和抒情与及议论的关系来记诵。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pic>
        <p:nvPicPr>
          <p:cNvPr id="66563" name="图片 22540" descr="t0109a20b92f1d7786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3025" y="5656263"/>
            <a:ext cx="9256713" cy="1203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7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107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2700" y="3175"/>
            <a:ext cx="9156700" cy="6854825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3600" b="1"/>
              <a:t>2</a:t>
            </a:r>
            <a:r>
              <a:rPr lang="zh-CN" altLang="en-US" sz="3600" b="1"/>
              <a:t>、朗读课文第</a:t>
            </a:r>
            <a:r>
              <a:rPr lang="en-US" altLang="zh-CN" sz="3600" b="1"/>
              <a:t>3</a:t>
            </a:r>
            <a:r>
              <a:rPr lang="zh-CN" altLang="en-US" sz="3600" b="1"/>
              <a:t>、</a:t>
            </a:r>
            <a:r>
              <a:rPr lang="en-US" altLang="zh-CN" sz="3600" b="1"/>
              <a:t>4</a:t>
            </a:r>
            <a:r>
              <a:rPr lang="zh-CN" altLang="en-US" sz="3600" b="1"/>
              <a:t>段，结合具体语句谈一谈它们各自描写了什么样的景色，其中蕴含着作者怎样的心境。</a:t>
            </a:r>
            <a:endParaRPr lang="zh-CN" altLang="en-US" sz="3600" b="1"/>
          </a:p>
          <a:p>
            <a:pPr marL="0" indent="0">
              <a:buNone/>
            </a:pPr>
            <a:r>
              <a:rPr lang="zh-CN" altLang="en-US" sz="4000" b="1"/>
              <a:t>   </a:t>
            </a:r>
            <a:r>
              <a:rPr lang="zh-CN" altLang="en-US" sz="4000" b="1">
                <a:solidFill>
                  <a:srgbClr val="FF0000"/>
                </a:solidFill>
              </a:rPr>
              <a:t>第</a:t>
            </a:r>
            <a:r>
              <a:rPr lang="en-US" altLang="zh-CN" sz="4000" b="1">
                <a:solidFill>
                  <a:srgbClr val="FF0000"/>
                </a:solidFill>
              </a:rPr>
              <a:t>3</a:t>
            </a:r>
            <a:r>
              <a:rPr lang="zh-CN" altLang="en-US" sz="4000" b="1">
                <a:solidFill>
                  <a:srgbClr val="FF0000"/>
                </a:solidFill>
              </a:rPr>
              <a:t>段写阴雨连绵不断时，迁客骚人在登临岳阳楼时所见到的萧条景象，蕴含着迁客骚人由阴雨天气、悲凉气氛而生发的悲伤之情。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000" b="1"/>
              <a:t>   第</a:t>
            </a:r>
            <a:r>
              <a:rPr lang="en-US" altLang="zh-CN" sz="4000" b="1"/>
              <a:t>4</a:t>
            </a:r>
            <a:r>
              <a:rPr lang="zh-CN" altLang="en-US" sz="4000" b="1"/>
              <a:t>段写春风和煦、阳光明媚的日子里登临岳阳楼时所见到的明丽景色，蕴含着迁客骚人因天气美好、景色明丽而产生的愉悦之情。</a:t>
            </a:r>
            <a:endParaRPr lang="zh-CN" altLang="en-US" sz="4000" b="1"/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9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49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11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charRg st="111" end="1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700" y="-9525"/>
            <a:ext cx="9158288" cy="6894513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4000" b="1"/>
              <a:t>3</a:t>
            </a:r>
            <a:r>
              <a:rPr lang="zh-CN" altLang="en-US" sz="4000" b="1"/>
              <a:t>、这篇文章中的写景、抒情和议论之间是怎样的关系？试结合具体语段，加以分析。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     </a:t>
            </a:r>
            <a:r>
              <a:rPr lang="zh-CN" altLang="en-US" sz="4000" b="1">
                <a:solidFill>
                  <a:srgbClr val="FF0000"/>
                </a:solidFill>
              </a:rPr>
              <a:t>文章的第</a:t>
            </a:r>
            <a:r>
              <a:rPr lang="en-US" altLang="zh-CN" sz="4000" b="1">
                <a:solidFill>
                  <a:srgbClr val="FF0000"/>
                </a:solidFill>
              </a:rPr>
              <a:t>2</a:t>
            </a:r>
            <a:r>
              <a:rPr lang="zh-CN" altLang="en-US" sz="4000" b="1">
                <a:solidFill>
                  <a:srgbClr val="FF0000"/>
                </a:solidFill>
              </a:rPr>
              <a:t>段概述岳阳楼的风光以及第</a:t>
            </a:r>
            <a:r>
              <a:rPr lang="en-US" altLang="zh-CN" sz="4000" b="1">
                <a:solidFill>
                  <a:srgbClr val="FF0000"/>
                </a:solidFill>
              </a:rPr>
              <a:t>3</a:t>
            </a:r>
            <a:r>
              <a:rPr lang="zh-CN" altLang="en-US" sz="4000" b="1">
                <a:solidFill>
                  <a:srgbClr val="FF0000"/>
                </a:solidFill>
              </a:rPr>
              <a:t>、</a:t>
            </a:r>
            <a:r>
              <a:rPr lang="en-US" altLang="zh-CN" sz="4000" b="1">
                <a:solidFill>
                  <a:srgbClr val="FF0000"/>
                </a:solidFill>
              </a:rPr>
              <a:t>4</a:t>
            </a:r>
            <a:r>
              <a:rPr lang="zh-CN" altLang="en-US" sz="4000" b="1">
                <a:solidFill>
                  <a:srgbClr val="FF0000"/>
                </a:solidFill>
              </a:rPr>
              <a:t>段分别写阴雨天气和晴好天气登楼所见的景色属于写景，紧跟着写景抒发了迁客骚人在这两种情形下登楼的感受属于抒情，可谓融情入景，情景交融；第</a:t>
            </a:r>
            <a:r>
              <a:rPr lang="en-US" altLang="zh-CN" sz="4000" b="1">
                <a:solidFill>
                  <a:srgbClr val="FF0000"/>
                </a:solidFill>
              </a:rPr>
              <a:t>5</a:t>
            </a:r>
            <a:r>
              <a:rPr lang="zh-CN" altLang="en-US" sz="4000" b="1">
                <a:solidFill>
                  <a:srgbClr val="FF0000"/>
                </a:solidFill>
              </a:rPr>
              <a:t>段是抒情兼有议论，抒发了作者的旷达胸襟和政治抱负。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pic>
        <p:nvPicPr>
          <p:cNvPr id="68611" name="图片 53265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469063"/>
            <a:ext cx="9144000" cy="41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9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39" end="1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52387" y="3175"/>
            <a:ext cx="9183687" cy="6829425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4000" b="1"/>
              <a:t>4</a:t>
            </a:r>
            <a:r>
              <a:rPr lang="zh-CN" altLang="en-US" sz="4000" b="1"/>
              <a:t>、</a:t>
            </a:r>
            <a:r>
              <a:rPr lang="en-US" altLang="zh-CN" sz="4000" b="1"/>
              <a:t>“</a:t>
            </a:r>
            <a:r>
              <a:rPr lang="zh-CN" altLang="en-US" sz="4000" b="1"/>
              <a:t>古仁人</a:t>
            </a:r>
            <a:r>
              <a:rPr lang="en-US" altLang="zh-CN" sz="4000" b="1"/>
              <a:t>”</a:t>
            </a:r>
            <a:r>
              <a:rPr lang="zh-CN" altLang="en-US" sz="4000" b="1"/>
              <a:t>与</a:t>
            </a:r>
            <a:r>
              <a:rPr lang="en-US" altLang="zh-CN" sz="4000" b="1"/>
              <a:t>“</a:t>
            </a:r>
            <a:r>
              <a:rPr lang="zh-CN" altLang="en-US" sz="4000" b="1"/>
              <a:t>迁客骚人</a:t>
            </a:r>
            <a:r>
              <a:rPr lang="en-US" altLang="zh-CN" sz="4000" b="1"/>
              <a:t>”</a:t>
            </a:r>
            <a:r>
              <a:rPr lang="zh-CN" altLang="en-US" sz="4000" b="1"/>
              <a:t>有什么不同？</a:t>
            </a:r>
            <a:r>
              <a:rPr lang="en-US" altLang="zh-CN" sz="4000" b="1"/>
              <a:t>“</a:t>
            </a:r>
            <a:r>
              <a:rPr lang="zh-CN" altLang="en-US" sz="4000" b="1"/>
              <a:t>先天下之忧而忧，后天下之乐而乐</a:t>
            </a:r>
            <a:r>
              <a:rPr lang="en-US" altLang="zh-CN" sz="4000" b="1"/>
              <a:t>”</a:t>
            </a:r>
            <a:r>
              <a:rPr lang="zh-CN" altLang="en-US" sz="4000" b="1"/>
              <a:t>体现了作者怎样的政治理想？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【</a:t>
            </a:r>
            <a:r>
              <a:rPr lang="en-US" altLang="zh-CN" sz="4000" b="1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】不同：</a:t>
            </a:r>
            <a:r>
              <a:rPr lang="en-US" altLang="zh-CN" sz="4000" b="1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</a:rPr>
              <a:t>古仁人</a:t>
            </a:r>
            <a:r>
              <a:rPr lang="en-US" altLang="zh-CN" sz="4000" b="1">
                <a:solidFill>
                  <a:srgbClr val="FF0000"/>
                </a:solidFill>
              </a:rPr>
              <a:t>”</a:t>
            </a:r>
            <a:r>
              <a:rPr lang="zh-CN" altLang="en-US" sz="4000" b="1">
                <a:solidFill>
                  <a:srgbClr val="FF0000"/>
                </a:solidFill>
              </a:rPr>
              <a:t>是</a:t>
            </a:r>
            <a:r>
              <a:rPr lang="en-US" altLang="zh-CN" sz="4000" b="1">
                <a:solidFill>
                  <a:srgbClr val="FF0000"/>
                </a:solidFill>
              </a:rPr>
              <a:t>“</a:t>
            </a:r>
            <a:r>
              <a:rPr lang="zh-CN" altLang="en-US" sz="4000" b="1">
                <a:solidFill>
                  <a:srgbClr val="FF0000"/>
                </a:solidFill>
              </a:rPr>
              <a:t>不以物喜，不以己悲</a:t>
            </a:r>
            <a:r>
              <a:rPr lang="en-US" altLang="zh-CN" sz="4000" b="1">
                <a:solidFill>
                  <a:srgbClr val="FF0000"/>
                </a:solidFill>
              </a:rPr>
              <a:t>”</a:t>
            </a:r>
            <a:r>
              <a:rPr lang="zh-CN" altLang="en-US" sz="4000" b="1">
                <a:solidFill>
                  <a:srgbClr val="FF0000"/>
                </a:solidFill>
              </a:rPr>
              <a:t>，而</a:t>
            </a:r>
            <a:r>
              <a:rPr lang="en-US" altLang="zh-CN" sz="4000" b="1">
                <a:solidFill>
                  <a:srgbClr val="FF0000"/>
                </a:solidFill>
              </a:rPr>
              <a:t>“</a:t>
            </a:r>
            <a:r>
              <a:rPr lang="zh-CN" altLang="en-US" sz="4000" b="1">
                <a:solidFill>
                  <a:srgbClr val="FF0000"/>
                </a:solidFill>
              </a:rPr>
              <a:t>迁客骚人</a:t>
            </a:r>
            <a:r>
              <a:rPr lang="en-US" altLang="zh-CN" sz="4000" b="1">
                <a:solidFill>
                  <a:srgbClr val="FF0000"/>
                </a:solidFill>
              </a:rPr>
              <a:t>”</a:t>
            </a:r>
            <a:r>
              <a:rPr lang="zh-CN" altLang="en-US" sz="4000" b="1">
                <a:solidFill>
                  <a:srgbClr val="FF0000"/>
                </a:solidFill>
              </a:rPr>
              <a:t>则因景物的不同而或喜或悲。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      </a:t>
            </a:r>
            <a:r>
              <a:rPr lang="zh-CN" altLang="en-US" sz="4000" b="1" dirty="0">
                <a:sym typeface="宋体" panose="02010600030101010101" pitchFamily="2" charset="-122"/>
              </a:rPr>
              <a:t>【</a:t>
            </a:r>
            <a:r>
              <a:rPr lang="en-US" altLang="zh-CN" sz="4000" b="1">
                <a:sym typeface="宋体" panose="02010600030101010101" pitchFamily="2" charset="-122"/>
              </a:rPr>
              <a:t>2</a:t>
            </a:r>
            <a:r>
              <a:rPr lang="zh-CN" altLang="en-US" sz="4000" b="1" dirty="0">
                <a:sym typeface="宋体" panose="02010600030101010101" pitchFamily="2" charset="-122"/>
              </a:rPr>
              <a:t>】体现了作者以天下为己任，为国家忧虑，为生民立命的超越了个人的政治理想。</a:t>
            </a:r>
            <a:endParaRPr lang="zh-CN" altLang="en-US" sz="4000" b="1" dirty="0">
              <a:sym typeface="宋体" panose="02010600030101010101" pitchFamily="2" charset="-122"/>
            </a:endParaRPr>
          </a:p>
        </p:txBody>
      </p:sp>
      <p:pic>
        <p:nvPicPr>
          <p:cNvPr id="69635" name="图片 35876" descr="t01111c265b0c57e2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387" y="5854700"/>
            <a:ext cx="9444037" cy="1366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1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51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2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charRg st="102" end="1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700" y="30163"/>
            <a:ext cx="9118600" cy="6829425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b="1"/>
              <a:t>5</a:t>
            </a:r>
            <a:r>
              <a:rPr lang="zh-CN" altLang="en-US" b="1"/>
              <a:t>、解释下列句中加点的词。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 dirty="0">
                <a:sym typeface="宋体" panose="02010600030101010101" pitchFamily="2" charset="-122"/>
              </a:rPr>
              <a:t>【</a:t>
            </a:r>
            <a:r>
              <a:rPr lang="en-US" altLang="zh-CN" b="1">
                <a:sym typeface="宋体" panose="02010600030101010101" pitchFamily="2" charset="-122"/>
              </a:rPr>
              <a:t>1</a:t>
            </a:r>
            <a:r>
              <a:rPr lang="zh-CN" altLang="en-US" b="1" dirty="0">
                <a:sym typeface="宋体" panose="02010600030101010101" pitchFamily="2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sym typeface="宋体" panose="02010600030101010101" pitchFamily="2" charset="-122"/>
              </a:rPr>
              <a:t>属</a:t>
            </a:r>
            <a:r>
              <a:rPr lang="zh-CN" altLang="en-US" b="1" dirty="0">
                <a:sym typeface="宋体" panose="02010600030101010101" pitchFamily="2" charset="-122"/>
              </a:rPr>
              <a:t>予作文以记之。</a:t>
            </a:r>
            <a:endParaRPr lang="zh-CN" altLang="en-US" b="1" dirty="0"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ym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属：  </a:t>
            </a:r>
            <a:r>
              <a:rPr lang="en-US" altLang="zh-CN" sz="3600" b="1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 属</a:t>
            </a:r>
            <a:r>
              <a:rPr lang="en-US" altLang="zh-CN" sz="3600" b="1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同</a:t>
            </a:r>
            <a:r>
              <a:rPr lang="en-US" altLang="zh-CN" sz="3600" b="1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嘱</a:t>
            </a:r>
            <a:r>
              <a:rPr lang="en-US" altLang="zh-CN" sz="3600" b="1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，嘱咐。</a:t>
            </a:r>
            <a:endParaRPr lang="zh-CN" altLang="en-US" sz="3600" b="1" dirty="0">
              <a:solidFill>
                <a:srgbClr val="FF0000"/>
              </a:solidFill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b="1" dirty="0">
                <a:sym typeface="宋体" panose="02010600030101010101" pitchFamily="2" charset="-122"/>
              </a:rPr>
              <a:t>【</a:t>
            </a:r>
            <a:r>
              <a:rPr lang="en-US" altLang="zh-CN" b="1">
                <a:sym typeface="宋体" panose="02010600030101010101" pitchFamily="2" charset="-122"/>
              </a:rPr>
              <a:t>2</a:t>
            </a:r>
            <a:r>
              <a:rPr lang="zh-CN" altLang="en-US" b="1" dirty="0">
                <a:sym typeface="宋体" panose="02010600030101010101" pitchFamily="2" charset="-122"/>
              </a:rPr>
              <a:t>】前人之述</a:t>
            </a:r>
            <a:r>
              <a:rPr lang="zh-CN" altLang="en-US" b="1" dirty="0">
                <a:solidFill>
                  <a:srgbClr val="FF0000"/>
                </a:solidFill>
                <a:sym typeface="宋体" panose="02010600030101010101" pitchFamily="2" charset="-122"/>
              </a:rPr>
              <a:t>备</a:t>
            </a:r>
            <a:r>
              <a:rPr lang="zh-CN" altLang="en-US" b="1" dirty="0">
                <a:sym typeface="宋体" panose="02010600030101010101" pitchFamily="2" charset="-122"/>
              </a:rPr>
              <a:t>矣。</a:t>
            </a:r>
            <a:endParaRPr lang="zh-CN" altLang="en-US" b="1" dirty="0"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ym typeface="宋体" panose="0201060003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备：详尽。</a:t>
            </a:r>
            <a:endParaRPr lang="zh-CN" altLang="en-US" sz="3600" b="1" dirty="0">
              <a:solidFill>
                <a:srgbClr val="FF0000"/>
              </a:solidFill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b="1" dirty="0">
                <a:sym typeface="宋体" panose="02010600030101010101" pitchFamily="2" charset="-122"/>
              </a:rPr>
              <a:t>【</a:t>
            </a:r>
            <a:r>
              <a:rPr lang="en-US" altLang="zh-CN" b="1">
                <a:sym typeface="宋体" panose="02010600030101010101" pitchFamily="2" charset="-122"/>
              </a:rPr>
              <a:t>3</a:t>
            </a:r>
            <a:r>
              <a:rPr lang="zh-CN" altLang="en-US" b="1" dirty="0">
                <a:sym typeface="宋体" panose="02010600030101010101" pitchFamily="2" charset="-122"/>
              </a:rPr>
              <a:t>】然则北通巫峡，南</a:t>
            </a:r>
            <a:r>
              <a:rPr lang="zh-CN" altLang="en-US" b="1" dirty="0">
                <a:solidFill>
                  <a:srgbClr val="FF0000"/>
                </a:solidFill>
                <a:sym typeface="宋体" panose="02010600030101010101" pitchFamily="2" charset="-122"/>
              </a:rPr>
              <a:t>极</a:t>
            </a:r>
            <a:r>
              <a:rPr lang="zh-CN" altLang="en-US" b="1" dirty="0">
                <a:sym typeface="宋体" panose="02010600030101010101" pitchFamily="2" charset="-122"/>
              </a:rPr>
              <a:t>潇湘。</a:t>
            </a:r>
            <a:endParaRPr lang="zh-CN" altLang="en-US" b="1" dirty="0"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ym typeface="宋体" panose="0201060003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极：至，到达。</a:t>
            </a:r>
            <a:endParaRPr lang="zh-CN" altLang="en-US" sz="3600" b="1" dirty="0">
              <a:solidFill>
                <a:srgbClr val="FF0000"/>
              </a:solidFill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b="1" dirty="0">
                <a:sym typeface="宋体" panose="02010600030101010101" pitchFamily="2" charset="-122"/>
              </a:rPr>
              <a:t>【</a:t>
            </a:r>
            <a:r>
              <a:rPr lang="en-US" altLang="zh-CN" b="1">
                <a:sym typeface="宋体" panose="02010600030101010101" pitchFamily="2" charset="-122"/>
              </a:rPr>
              <a:t>4</a:t>
            </a:r>
            <a:r>
              <a:rPr lang="zh-CN" altLang="en-US" b="1" dirty="0">
                <a:sym typeface="宋体" panose="02010600030101010101" pitchFamily="2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sym typeface="宋体" panose="02010600030101010101" pitchFamily="2" charset="-122"/>
              </a:rPr>
              <a:t>薄</a:t>
            </a:r>
            <a:r>
              <a:rPr lang="zh-CN" altLang="en-US" b="1" dirty="0">
                <a:sym typeface="宋体" panose="02010600030101010101" pitchFamily="2" charset="-122"/>
              </a:rPr>
              <a:t>暮冥冥，虎啸猿啼。</a:t>
            </a:r>
            <a:r>
              <a:rPr lang="zh-CN" altLang="en-US" b="1" dirty="0">
                <a:solidFill>
                  <a:srgbClr val="FF0000"/>
                </a:solidFill>
                <a:sym typeface="宋体" panose="02010600030101010101" pitchFamily="2" charset="-122"/>
              </a:rPr>
              <a:t> </a:t>
            </a:r>
            <a:endParaRPr lang="zh-CN" altLang="en-US" b="1" dirty="0">
              <a:solidFill>
                <a:srgbClr val="FF0000"/>
              </a:solidFill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       薄：迫近。</a:t>
            </a:r>
            <a:endParaRPr lang="zh-CN" altLang="en-US" sz="3600" b="1" dirty="0">
              <a:solidFill>
                <a:srgbClr val="FF0000"/>
              </a:solidFill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b="1" dirty="0">
                <a:sym typeface="宋体" panose="02010600030101010101" pitchFamily="2" charset="-122"/>
              </a:rPr>
              <a:t>【</a:t>
            </a:r>
            <a:r>
              <a:rPr lang="en-US" altLang="zh-CN" b="1">
                <a:sym typeface="宋体" panose="02010600030101010101" pitchFamily="2" charset="-122"/>
              </a:rPr>
              <a:t>5</a:t>
            </a:r>
            <a:r>
              <a:rPr lang="zh-CN" altLang="en-US" b="1" dirty="0">
                <a:sym typeface="宋体" panose="02010600030101010101" pitchFamily="2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sym typeface="宋体" panose="02010600030101010101" pitchFamily="2" charset="-122"/>
              </a:rPr>
              <a:t>去</a:t>
            </a:r>
            <a:r>
              <a:rPr lang="zh-CN" altLang="en-US" b="1" dirty="0">
                <a:sym typeface="宋体" panose="02010600030101010101" pitchFamily="2" charset="-122"/>
              </a:rPr>
              <a:t>国怀乡，忧馋畏饥。</a:t>
            </a:r>
            <a:endParaRPr lang="zh-CN" altLang="en-US" b="1" dirty="0"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ym typeface="宋体" panose="02010600030101010101" pitchFamily="2" charset="-122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去：离开。</a:t>
            </a:r>
            <a:endParaRPr lang="zh-CN" altLang="en-US" sz="3600" b="1"/>
          </a:p>
          <a:p>
            <a:pPr marL="0" indent="0">
              <a:buNone/>
            </a:pPr>
            <a:endParaRPr lang="zh-CN" altLang="en-US" sz="3600" b="1" dirty="0">
              <a:solidFill>
                <a:srgbClr val="FF0000"/>
              </a:solidFill>
              <a:sym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3600" b="1" dirty="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pic>
        <p:nvPicPr>
          <p:cNvPr id="70659" name="图片 22542" descr="t012fd18405f0a3bee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0850" y="30163"/>
            <a:ext cx="2330450" cy="6829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6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26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1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charRg st="61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91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charRg st="91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22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122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49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charRg st="149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charRg st="149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6987" y="3175"/>
            <a:ext cx="9170987" cy="6869113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3600" b="1"/>
              <a:t>6</a:t>
            </a:r>
            <a:r>
              <a:rPr lang="zh-CN" altLang="en-US" sz="3600" b="1"/>
              <a:t>、岳阳楼是江南名楼，古往今来，无数文人登临揽胜，留下许多名篇佳作。如李白《与夏十二登岳阳楼》、杜甫《登岳阳楼》、陈以义《</a:t>
            </a:r>
            <a:r>
              <a:rPr lang="zh-CN" altLang="en-US" sz="3600" b="1">
                <a:sym typeface="宋体" panose="02010600030101010101" pitchFamily="2" charset="-122"/>
              </a:rPr>
              <a:t>登岳阳楼》等。找出这些诗来读一读，体会其中的思想感情。</a:t>
            </a:r>
            <a:endParaRPr lang="zh-CN" altLang="en-US" sz="3600" b="1"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sym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【</a:t>
            </a:r>
            <a:r>
              <a:rPr lang="en-US" altLang="zh-CN" sz="4000" b="1">
                <a:solidFill>
                  <a:srgbClr val="FF0000"/>
                </a:solidFill>
                <a:sym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】</a:t>
            </a:r>
            <a:r>
              <a:rPr lang="zh-CN" altLang="en-US" sz="4000" b="1">
                <a:solidFill>
                  <a:srgbClr val="FF0000"/>
                </a:solidFill>
              </a:rPr>
              <a:t>李白表达的是遇赦后的喜悦心情；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000" b="1" dirty="0">
                <a:sym typeface="宋体" panose="02010600030101010101" pitchFamily="2" charset="-122"/>
              </a:rPr>
              <a:t>     【</a:t>
            </a:r>
            <a:r>
              <a:rPr lang="en-US" altLang="zh-CN" sz="4000" b="1">
                <a:sym typeface="宋体" panose="02010600030101010101" pitchFamily="2" charset="-122"/>
              </a:rPr>
              <a:t>2</a:t>
            </a:r>
            <a:r>
              <a:rPr lang="zh-CN" altLang="en-US" sz="4000" b="1" dirty="0">
                <a:sym typeface="宋体" panose="02010600030101010101" pitchFamily="2" charset="-122"/>
              </a:rPr>
              <a:t>】</a:t>
            </a:r>
            <a:r>
              <a:rPr lang="zh-CN" altLang="en-US" sz="4000" b="1"/>
              <a:t>杜甫抒发的是身世之悲、国家之忧；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 dirty="0">
                <a:sym typeface="宋体" panose="02010600030101010101" pitchFamily="2" charset="-122"/>
              </a:rPr>
              <a:t>    【</a:t>
            </a:r>
            <a:r>
              <a:rPr lang="en-US" altLang="zh-CN" sz="4000" b="1">
                <a:sym typeface="宋体" panose="02010600030101010101" pitchFamily="2" charset="-122"/>
              </a:rPr>
              <a:t>3</a:t>
            </a:r>
            <a:r>
              <a:rPr lang="zh-CN" altLang="en-US" sz="4000" b="1" dirty="0">
                <a:sym typeface="宋体" panose="02010600030101010101" pitchFamily="2" charset="-122"/>
              </a:rPr>
              <a:t>】</a:t>
            </a:r>
            <a:r>
              <a:rPr lang="zh-CN" altLang="en-US" sz="4000" b="1">
                <a:sym typeface="宋体" panose="02010600030101010101" pitchFamily="2" charset="-122"/>
              </a:rPr>
              <a:t>陈以义抒发的是满腹的家国之恨、身世之愁。</a:t>
            </a:r>
            <a:endParaRPr lang="zh-CN" altLang="en-US" sz="4000" b="1">
              <a:sym typeface="宋体" panose="02010600030101010101" pitchFamily="2" charset="-122"/>
            </a:endParaRPr>
          </a:p>
        </p:txBody>
      </p:sp>
      <p:pic>
        <p:nvPicPr>
          <p:cNvPr id="71682" name="图片 35876" descr="t01111c265b0c57e2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2363" y="6169025"/>
            <a:ext cx="5783262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9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89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13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charRg st="113" end="1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38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charRg st="138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charRg st="138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5" name="标题 808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72706" name="文本占位符 8089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/>
              <a:t>                </a:t>
            </a:r>
            <a:r>
              <a:rPr lang="en-US" altLang="zh-CN" sz="4400" b="1">
                <a:solidFill>
                  <a:srgbClr val="FF0000"/>
                </a:solidFill>
              </a:rPr>
              <a:t> </a:t>
            </a:r>
            <a:r>
              <a:rPr lang="zh-CN" altLang="en-US" sz="4400" b="1" dirty="0">
                <a:solidFill>
                  <a:srgbClr val="FF0000"/>
                </a:solidFill>
              </a:rPr>
              <a:t>拓展练习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/>
              <a:t>    找出出自本文的成语。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百废俱兴、政通人和、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气象万千、心旷神怡、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浩浩汤汤、 先忧后乐、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气象万千、波澜不惊、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春和景明、皓月千里、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阴风怒号。</a:t>
            </a:r>
            <a:endParaRPr lang="zh-CN" altLang="en-US" sz="4400" b="1" dirty="0"/>
          </a:p>
        </p:txBody>
      </p:sp>
      <p:pic>
        <p:nvPicPr>
          <p:cNvPr id="72707" name="图片 80899" descr="t01f6cabac80ce3f5d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8850" y="0"/>
            <a:ext cx="183515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65537" descr="岳阳楼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39" name="矩形 65538"/>
          <p:cNvSpPr/>
          <p:nvPr/>
        </p:nvSpPr>
        <p:spPr>
          <a:xfrm>
            <a:off x="4267200" y="2362200"/>
            <a:ext cx="2470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6000">
                <a:solidFill>
                  <a:srgbClr val="FF3300"/>
                </a:solidFill>
                <a:latin typeface="Arial" panose="020B0604020202020204" pitchFamily="34" charset="0"/>
                <a:ea typeface="华文行楷" pitchFamily="2" charset="-122"/>
              </a:rPr>
              <a:t>范仲淹</a:t>
            </a:r>
            <a:endParaRPr lang="zh-CN" altLang="en-US" sz="6000">
              <a:solidFill>
                <a:srgbClr val="FF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65540" name="矩形 65539"/>
          <p:cNvSpPr/>
          <p:nvPr/>
        </p:nvSpPr>
        <p:spPr>
          <a:xfrm>
            <a:off x="990600" y="685800"/>
            <a:ext cx="4392613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方正水柱简体" charset="0"/>
                <a:ea typeface="方正水柱简体" charset="0"/>
              </a:rPr>
              <a:t>岳阳楼记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FFFF00"/>
                  </a:gs>
                  <a:gs pos="100000">
                    <a:srgbClr val="FF33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方正水柱简体" charset="0"/>
              <a:ea typeface="方正水柱简体" charset="0"/>
            </a:endParaRPr>
          </a:p>
        </p:txBody>
      </p:sp>
      <p:sp>
        <p:nvSpPr>
          <p:cNvPr id="9220" name="文本框 65540"/>
          <p:cNvSpPr txBox="1"/>
          <p:nvPr/>
        </p:nvSpPr>
        <p:spPr>
          <a:xfrm>
            <a:off x="8153400" y="6629400"/>
            <a:ext cx="990600" cy="228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0" hangingPunct="0"/>
            <a:endParaRPr lang="zh-CN" altLang="en-US" sz="9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5542" name="朗读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0113" y="2276475"/>
            <a:ext cx="503237" cy="792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55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655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42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542"/>
                </p:tgtEl>
              </p:cMediaNode>
            </p:audio>
          </p:childTnLst>
        </p:cTn>
      </p:par>
    </p:tnLst>
    <p:bldLst>
      <p:bldP spid="65539" grpId="0" animBg="1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29" name="标题 1"/>
          <p:cNvSpPr>
            <a:spLocks noGrp="1"/>
          </p:cNvSpPr>
          <p:nvPr>
            <p:ph type="title"/>
          </p:nvPr>
        </p:nvSpPr>
        <p:spPr>
          <a:xfrm>
            <a:off x="457200" y="-3175"/>
            <a:ext cx="8229600" cy="622300"/>
          </a:xfrm>
          <a:ln/>
        </p:spPr>
        <p:txBody>
          <a:bodyPr anchor="ctr"/>
          <a:p>
            <a:r>
              <a:rPr lang="zh-CN" altLang="en-US" sz="3600" b="1">
                <a:solidFill>
                  <a:srgbClr val="FF0000"/>
                </a:solidFill>
              </a:rPr>
              <a:t>阅读感悟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73730" name="内容占位符 2"/>
          <p:cNvSpPr>
            <a:spLocks noGrp="1"/>
          </p:cNvSpPr>
          <p:nvPr>
            <p:ph idx="1"/>
          </p:nvPr>
        </p:nvSpPr>
        <p:spPr>
          <a:xfrm>
            <a:off x="-4762" y="742950"/>
            <a:ext cx="9131300" cy="6205538"/>
          </a:xfrm>
          <a:ln/>
        </p:spPr>
        <p:txBody>
          <a:bodyPr anchor="t"/>
          <a:p>
            <a:pPr marL="0" indent="0">
              <a:buNone/>
            </a:pPr>
            <a:r>
              <a:rPr lang="zh-CN" altLang="en-US" sz="4000" b="1" dirty="0">
                <a:latin typeface="宋体" panose="02010600030101010101" pitchFamily="2" charset="-122"/>
                <a:sym typeface="宋体" panose="02010600030101010101" pitchFamily="2" charset="-122"/>
              </a:rPr>
              <a:t>【</a:t>
            </a:r>
            <a:r>
              <a:rPr lang="en-US" altLang="zh-CN" sz="4000" b="1">
                <a:latin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  <a:sym typeface="宋体" panose="02010600030101010101" pitchFamily="2" charset="-122"/>
              </a:rPr>
              <a:t>】</a:t>
            </a:r>
            <a:r>
              <a:rPr lang="en-US" altLang="zh-CN" sz="4000" b="1">
                <a:latin typeface="宋体" panose="02010600030101010101" pitchFamily="2" charset="-122"/>
              </a:rPr>
              <a:t>“</a:t>
            </a:r>
            <a:r>
              <a:rPr lang="zh-CN" altLang="en-US" sz="4000" b="1">
                <a:latin typeface="宋体" panose="02010600030101010101" pitchFamily="2" charset="-122"/>
              </a:rPr>
              <a:t>先天下之忧而忧，后天下之乐而乐。</a:t>
            </a:r>
            <a:r>
              <a:rPr lang="en-US" altLang="zh-CN" sz="4000" b="1">
                <a:latin typeface="宋体" panose="02010600030101010101" pitchFamily="2" charset="-122"/>
              </a:rPr>
              <a:t>”</a:t>
            </a:r>
            <a:r>
              <a:rPr lang="zh-CN" altLang="en-US" sz="4000" b="1">
                <a:latin typeface="宋体" panose="02010600030101010101" pitchFamily="2" charset="-122"/>
              </a:rPr>
              <a:t>这是多么高尚的境界啊︕古人尚能以此为目标，我们现代人更应该为之努力。</a:t>
            </a:r>
            <a:endParaRPr lang="zh-CN" altLang="en-US" sz="4000" b="1">
              <a:latin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latin typeface="宋体" panose="02010600030101010101" pitchFamily="2" charset="-122"/>
                <a:sym typeface="宋体" panose="02010600030101010101" pitchFamily="2" charset="-122"/>
              </a:rPr>
              <a:t>【</a:t>
            </a:r>
            <a:r>
              <a:rPr lang="en-US" altLang="zh-CN" sz="4000" b="1">
                <a:latin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sym typeface="宋体" panose="02010600030101010101" pitchFamily="2" charset="-122"/>
              </a:rPr>
              <a:t>】人生中不如意的事情十有八九，如果我们都能以</a:t>
            </a:r>
            <a:r>
              <a:rPr lang="en-US" altLang="zh-CN" sz="4000" b="1">
                <a:latin typeface="宋体" panose="02010600030101010101" pitchFamily="2" charset="-122"/>
              </a:rPr>
              <a:t>“</a:t>
            </a:r>
            <a:r>
              <a:rPr lang="zh-CN" altLang="en-US" sz="4000" b="1">
                <a:latin typeface="宋体" panose="02010600030101010101" pitchFamily="2" charset="-122"/>
              </a:rPr>
              <a:t>不以物喜，不以己悲</a:t>
            </a:r>
            <a:r>
              <a:rPr lang="en-US" altLang="zh-CN" sz="4000" b="1">
                <a:latin typeface="宋体" panose="02010600030101010101" pitchFamily="2" charset="-122"/>
              </a:rPr>
              <a:t>”</a:t>
            </a:r>
            <a:r>
              <a:rPr lang="zh-CN" altLang="en-US" sz="4000" b="1">
                <a:latin typeface="宋体" panose="02010600030101010101" pitchFamily="2" charset="-122"/>
              </a:rPr>
              <a:t>的心态去对待，那么一定会出现另一番景象。</a:t>
            </a:r>
            <a:endParaRPr lang="zh-CN" altLang="en-US" sz="4000" b="1">
              <a:latin typeface="宋体" panose="02010600030101010101" pitchFamily="2" charset="-122"/>
            </a:endParaRPr>
          </a:p>
        </p:txBody>
      </p:sp>
      <p:pic>
        <p:nvPicPr>
          <p:cNvPr id="73731" name="图片 73731" descr="登岳阳楼诗画欣赏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0" y="5800725"/>
            <a:ext cx="9144000" cy="1057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716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读准字音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0242" name="文本占位符 7170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  <a:ln/>
        </p:spPr>
        <p:txBody>
          <a:bodyPr anchor="t"/>
          <a:p>
            <a:pPr>
              <a:buNone/>
            </a:pPr>
            <a:r>
              <a:rPr lang="zh-CN" altLang="en-US" sz="4000" b="1" dirty="0"/>
              <a:t>滕</a:t>
            </a:r>
            <a:r>
              <a:rPr lang="en-US" altLang="zh-CN" sz="4000" b="1" err="1">
                <a:solidFill>
                  <a:srgbClr val="FF0000"/>
                </a:solidFill>
              </a:rPr>
              <a:t>téng</a:t>
            </a:r>
            <a:r>
              <a:rPr lang="zh-CN" altLang="en-US" sz="4000" b="1" dirty="0"/>
              <a:t>子京                谪</a:t>
            </a:r>
            <a:r>
              <a:rPr lang="en-US" altLang="zh-CN" sz="4000" b="1" err="1">
                <a:solidFill>
                  <a:srgbClr val="FF0000"/>
                </a:solidFill>
              </a:rPr>
              <a:t>zhé</a:t>
            </a:r>
            <a:r>
              <a:rPr lang="zh-CN" altLang="en-US" sz="4000" b="1" dirty="0"/>
              <a:t>守            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巴陵郡 </a:t>
            </a:r>
            <a:r>
              <a:rPr lang="en-US" altLang="zh-CN" sz="4000" b="1" err="1">
                <a:solidFill>
                  <a:srgbClr val="FF0000"/>
                </a:solidFill>
              </a:rPr>
              <a:t>jùn</a:t>
            </a:r>
            <a:r>
              <a:rPr lang="en-US" altLang="zh-CN" sz="4000" b="1">
                <a:solidFill>
                  <a:srgbClr val="FF0000"/>
                </a:solidFill>
              </a:rPr>
              <a:t>                 </a:t>
            </a:r>
            <a:r>
              <a:rPr lang="zh-CN" altLang="en-US" sz="4000" b="1" dirty="0"/>
              <a:t>百废具</a:t>
            </a:r>
            <a:r>
              <a:rPr lang="en-US" altLang="zh-CN" sz="4000" b="1" err="1">
                <a:solidFill>
                  <a:srgbClr val="FF0000"/>
                </a:solidFill>
              </a:rPr>
              <a:t>jù</a:t>
            </a:r>
            <a:r>
              <a:rPr lang="zh-CN" altLang="en-US" sz="4000" b="1" dirty="0"/>
              <a:t>兴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属</a:t>
            </a:r>
            <a:r>
              <a:rPr lang="en-US" altLang="zh-CN" sz="4000" b="1" err="1">
                <a:solidFill>
                  <a:srgbClr val="FF0000"/>
                </a:solidFill>
              </a:rPr>
              <a:t>zhǔ</a:t>
            </a:r>
            <a:r>
              <a:rPr lang="zh-CN" altLang="en-US" sz="4000" b="1" dirty="0"/>
              <a:t>予作文             予观夫</a:t>
            </a:r>
            <a:r>
              <a:rPr lang="en-US" altLang="zh-CN" sz="4000" b="1" err="1">
                <a:solidFill>
                  <a:srgbClr val="FF0000"/>
                </a:solidFill>
              </a:rPr>
              <a:t>fú</a:t>
            </a:r>
            <a:r>
              <a:rPr lang="en-US" altLang="zh-CN">
                <a:solidFill>
                  <a:srgbClr val="FF0000"/>
                </a:solidFill>
              </a:rPr>
              <a:t> </a:t>
            </a:r>
            <a:endParaRPr lang="en-US" altLang="zh-CN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衔</a:t>
            </a:r>
            <a:r>
              <a:rPr lang="en-US" altLang="zh-CN" sz="4000" b="1" err="1">
                <a:solidFill>
                  <a:srgbClr val="FF0000"/>
                </a:solidFill>
              </a:rPr>
              <a:t>xián</a:t>
            </a:r>
            <a:r>
              <a:rPr lang="zh-CN" altLang="en-US" sz="4000" b="1" dirty="0"/>
              <a:t>远山                浩浩汤汤</a:t>
            </a:r>
            <a:r>
              <a:rPr lang="en-US" altLang="zh-CN" sz="4000" b="1" err="1">
                <a:solidFill>
                  <a:srgbClr val="FF0000"/>
                </a:solidFill>
              </a:rPr>
              <a:t>shāng</a:t>
            </a:r>
            <a:r>
              <a:rPr lang="en-US" altLang="zh-CN"/>
              <a:t> </a:t>
            </a:r>
            <a:r>
              <a:rPr lang="en-US" altLang="zh-CN" sz="4000" b="1"/>
              <a:t>  </a:t>
            </a:r>
            <a:r>
              <a:rPr lang="en-US" altLang="zh-CN"/>
              <a:t>  </a:t>
            </a:r>
            <a:endParaRPr lang="en-US" altLang="zh-CN"/>
          </a:p>
          <a:p>
            <a:pPr>
              <a:buNone/>
            </a:pPr>
            <a:r>
              <a:rPr lang="zh-CN" altLang="en-US" sz="4000" b="1" dirty="0"/>
              <a:t>若夫</a:t>
            </a:r>
            <a:r>
              <a:rPr lang="en-US" altLang="zh-CN" sz="4000" b="1" err="1">
                <a:solidFill>
                  <a:srgbClr val="FF0000"/>
                </a:solidFill>
              </a:rPr>
              <a:t>fú</a:t>
            </a:r>
            <a:r>
              <a:rPr lang="zh-CN" altLang="en-US" sz="4000" b="1" dirty="0"/>
              <a:t>霪</a:t>
            </a:r>
            <a:r>
              <a:rPr lang="en-US" altLang="zh-CN" sz="4000" b="1" err="1">
                <a:solidFill>
                  <a:srgbClr val="FF0000"/>
                </a:solidFill>
              </a:rPr>
              <a:t>yín</a:t>
            </a:r>
            <a:r>
              <a:rPr lang="zh-CN" altLang="en-US" sz="4000" b="1" dirty="0"/>
              <a:t>雨霏</a:t>
            </a:r>
            <a:r>
              <a:rPr lang="en-US" altLang="zh-CN" sz="4000" b="1" err="1">
                <a:solidFill>
                  <a:srgbClr val="FF0000"/>
                </a:solidFill>
              </a:rPr>
              <a:t>fēi</a:t>
            </a:r>
            <a:r>
              <a:rPr lang="zh-CN" altLang="en-US" sz="4000" b="1" dirty="0"/>
              <a:t>霏</a:t>
            </a:r>
            <a:r>
              <a:rPr lang="en-US" altLang="zh-CN" sz="4000" b="1" err="1">
                <a:solidFill>
                  <a:srgbClr val="FF0000"/>
                </a:solidFill>
              </a:rPr>
              <a:t>fēi</a:t>
            </a:r>
            <a:endParaRPr lang="en-US" altLang="zh-CN" sz="40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阴风怒号</a:t>
            </a:r>
            <a:r>
              <a:rPr lang="en-US" altLang="zh-CN" sz="4000" b="1" err="1">
                <a:solidFill>
                  <a:srgbClr val="FF0000"/>
                </a:solidFill>
              </a:rPr>
              <a:t>háo</a:t>
            </a:r>
            <a:r>
              <a:rPr lang="en-US" altLang="zh-CN" sz="4000" b="1">
                <a:solidFill>
                  <a:srgbClr val="FF0000"/>
                </a:solidFill>
              </a:rPr>
              <a:t>              </a:t>
            </a:r>
            <a:r>
              <a:rPr lang="zh-CN" altLang="en-US" sz="4000" b="1" dirty="0"/>
              <a:t>浊</a:t>
            </a:r>
            <a:r>
              <a:rPr lang="en-US" altLang="zh-CN" sz="4000" b="1" err="1">
                <a:solidFill>
                  <a:srgbClr val="FF0000"/>
                </a:solidFill>
              </a:rPr>
              <a:t>zhu</a:t>
            </a:r>
            <a:r>
              <a:rPr lang="en-US" altLang="en-US" sz="4000" b="1" err="1">
                <a:solidFill>
                  <a:srgbClr val="FF0000"/>
                </a:solidFill>
              </a:rPr>
              <a:t>ó</a:t>
            </a:r>
            <a:r>
              <a:rPr lang="zh-CN" altLang="en-US" sz="4000" b="1" dirty="0"/>
              <a:t>浪排空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日星隐曜</a:t>
            </a:r>
            <a:r>
              <a:rPr lang="en-US" altLang="zh-CN" sz="4000" b="1" err="1">
                <a:solidFill>
                  <a:srgbClr val="FF0000"/>
                </a:solidFill>
              </a:rPr>
              <a:t>yào</a:t>
            </a:r>
            <a:r>
              <a:rPr lang="en-US" altLang="zh-CN" sz="4000" b="1">
                <a:solidFill>
                  <a:srgbClr val="FF0000"/>
                </a:solidFill>
              </a:rPr>
              <a:t>              </a:t>
            </a:r>
            <a:r>
              <a:rPr lang="zh-CN" altLang="en-US" sz="4000" b="1" dirty="0"/>
              <a:t>山岳潜</a:t>
            </a:r>
            <a:r>
              <a:rPr lang="en-US" altLang="zh-CN" sz="4000" b="1" err="1">
                <a:solidFill>
                  <a:srgbClr val="FF0000"/>
                </a:solidFill>
              </a:rPr>
              <a:t>qián</a:t>
            </a:r>
            <a:r>
              <a:rPr lang="zh-CN" altLang="en-US" sz="4000" b="1" dirty="0"/>
              <a:t>形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樯</a:t>
            </a:r>
            <a:r>
              <a:rPr lang="en-US" altLang="zh-CN" sz="4000" b="1" err="1">
                <a:solidFill>
                  <a:srgbClr val="FF0000"/>
                </a:solidFill>
              </a:rPr>
              <a:t>qiáng</a:t>
            </a:r>
            <a:r>
              <a:rPr lang="zh-CN" altLang="en-US" sz="4000" b="1" dirty="0"/>
              <a:t>倾楫</a:t>
            </a:r>
            <a:r>
              <a:rPr lang="en-US" altLang="zh-CN" sz="4000" b="1" err="1">
                <a:solidFill>
                  <a:srgbClr val="FF0000"/>
                </a:solidFill>
              </a:rPr>
              <a:t>jí</a:t>
            </a:r>
            <a:r>
              <a:rPr lang="zh-CN" altLang="en-US" sz="4000" b="1" dirty="0"/>
              <a:t>摧        薄</a:t>
            </a:r>
            <a:r>
              <a:rPr lang="en-US" altLang="zh-CN" sz="4000" b="1" err="1">
                <a:solidFill>
                  <a:srgbClr val="FF0000"/>
                </a:solidFill>
              </a:rPr>
              <a:t>bó</a:t>
            </a:r>
            <a:r>
              <a:rPr lang="zh-CN" altLang="en-US" sz="4000" b="1" dirty="0"/>
              <a:t>暮冥冥</a:t>
            </a:r>
            <a:r>
              <a:rPr lang="en-US" altLang="zh-CN" sz="4000" b="1" err="1">
                <a:solidFill>
                  <a:srgbClr val="FF0000"/>
                </a:solidFill>
              </a:rPr>
              <a:t>míng</a:t>
            </a:r>
            <a:r>
              <a:rPr lang="en-US" altLang="zh-CN">
                <a:solidFill>
                  <a:srgbClr val="FF0000"/>
                </a:solidFill>
              </a:rPr>
              <a:t> </a:t>
            </a:r>
            <a:r>
              <a:rPr lang="en-US" altLang="zh-CN" sz="4000" b="1">
                <a:solidFill>
                  <a:srgbClr val="FF0000"/>
                </a:solidFill>
              </a:rPr>
              <a:t>  </a:t>
            </a:r>
            <a:endParaRPr lang="en-US" altLang="zh-CN" sz="4000" b="1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4000" b="1">
              <a:solidFill>
                <a:srgbClr val="FF0000"/>
              </a:solidFill>
            </a:endParaRPr>
          </a:p>
        </p:txBody>
      </p:sp>
      <p:pic>
        <p:nvPicPr>
          <p:cNvPr id="10243" name="图片 7171" descr="t01bd3616c9c4a3c4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3575" y="765175"/>
            <a:ext cx="1584325" cy="2376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7172" descr="t01bd3616c9c4a3c4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3575" y="4365625"/>
            <a:ext cx="1728788" cy="1655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81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11266" name="文本占位符 819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zh-CN" altLang="en-US" sz="4000" b="1" dirty="0"/>
              <a:t>忧谗</a:t>
            </a:r>
            <a:r>
              <a:rPr lang="en-US" altLang="zh-CN" sz="4000" b="1" err="1">
                <a:solidFill>
                  <a:srgbClr val="FF0000"/>
                </a:solidFill>
              </a:rPr>
              <a:t>chán</a:t>
            </a:r>
            <a:r>
              <a:rPr lang="zh-CN" altLang="en-US" sz="4000" b="1" dirty="0"/>
              <a:t>畏讥</a:t>
            </a:r>
            <a:r>
              <a:rPr lang="en-US" altLang="zh-CN" sz="4000" b="1" err="1">
                <a:solidFill>
                  <a:srgbClr val="FF0000"/>
                </a:solidFill>
              </a:rPr>
              <a:t>jī</a:t>
            </a:r>
            <a:r>
              <a:rPr lang="en-US" altLang="zh-CN" sz="4000" b="1">
                <a:solidFill>
                  <a:srgbClr val="FF0000"/>
                </a:solidFill>
              </a:rPr>
              <a:t>         </a:t>
            </a:r>
            <a:r>
              <a:rPr lang="zh-CN" altLang="en-US" sz="4000" b="1" dirty="0"/>
              <a:t>波澜</a:t>
            </a:r>
            <a:r>
              <a:rPr lang="en-US" altLang="zh-CN" sz="4000" b="1" err="1">
                <a:solidFill>
                  <a:srgbClr val="FF0000"/>
                </a:solidFill>
              </a:rPr>
              <a:t>lán</a:t>
            </a:r>
            <a:r>
              <a:rPr lang="zh-CN" altLang="en-US" sz="4000" b="1" dirty="0"/>
              <a:t>不惊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一碧万顷 </a:t>
            </a:r>
            <a:r>
              <a:rPr lang="en-US" altLang="zh-CN" sz="4000" b="1" err="1">
                <a:solidFill>
                  <a:srgbClr val="FF0000"/>
                </a:solidFill>
              </a:rPr>
              <a:t>qǐng</a:t>
            </a:r>
            <a:r>
              <a:rPr lang="en-US" altLang="zh-CN" sz="4000" b="1">
                <a:solidFill>
                  <a:srgbClr val="FF0000"/>
                </a:solidFill>
              </a:rPr>
              <a:t>           </a:t>
            </a:r>
            <a:r>
              <a:rPr lang="zh-CN" altLang="en-US" sz="4000" b="1" dirty="0"/>
              <a:t>沙鸥翔</a:t>
            </a:r>
            <a:r>
              <a:rPr lang="en-US" altLang="zh-CN" sz="4000" b="1" err="1">
                <a:solidFill>
                  <a:srgbClr val="FF0000"/>
                </a:solidFill>
              </a:rPr>
              <a:t>xiáng</a:t>
            </a:r>
            <a:r>
              <a:rPr lang="zh-CN" altLang="en-US" sz="4000" b="1" dirty="0"/>
              <a:t>集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锦鳞</a:t>
            </a:r>
            <a:r>
              <a:rPr lang="en-US" altLang="zh-CN" sz="4000" b="1" err="1">
                <a:solidFill>
                  <a:srgbClr val="FF0000"/>
                </a:solidFill>
              </a:rPr>
              <a:t>lín</a:t>
            </a:r>
            <a:r>
              <a:rPr lang="zh-CN" altLang="en-US" sz="4000" b="1" dirty="0"/>
              <a:t>游泳                岸芷</a:t>
            </a:r>
            <a:r>
              <a:rPr lang="en-US" altLang="zh-CN" sz="4000" b="1" err="1">
                <a:solidFill>
                  <a:srgbClr val="FF0000"/>
                </a:solidFill>
              </a:rPr>
              <a:t>zhǐ</a:t>
            </a:r>
            <a:r>
              <a:rPr lang="zh-CN" altLang="en-US" sz="4000" b="1" dirty="0"/>
              <a:t>汀</a:t>
            </a:r>
            <a:r>
              <a:rPr lang="en-US" altLang="zh-CN" sz="4000" b="1" err="1">
                <a:solidFill>
                  <a:srgbClr val="FF0000"/>
                </a:solidFill>
              </a:rPr>
              <a:t>tīng</a:t>
            </a:r>
            <a:r>
              <a:rPr lang="zh-CN" altLang="en-US" sz="4000" b="1" dirty="0"/>
              <a:t>兰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皓</a:t>
            </a:r>
            <a:r>
              <a:rPr lang="en-US" altLang="zh-CN" sz="4000" b="1" err="1">
                <a:solidFill>
                  <a:srgbClr val="FF0000"/>
                </a:solidFill>
              </a:rPr>
              <a:t>hào</a:t>
            </a:r>
            <a:r>
              <a:rPr lang="zh-CN" altLang="en-US" sz="4000" b="1" dirty="0"/>
              <a:t>月千里              浮光跃</a:t>
            </a:r>
            <a:r>
              <a:rPr lang="en-US" altLang="zh-CN" sz="4000" b="1" err="1">
                <a:solidFill>
                  <a:srgbClr val="FF0000"/>
                </a:solidFill>
              </a:rPr>
              <a:t>yuè</a:t>
            </a:r>
            <a:r>
              <a:rPr lang="zh-CN" altLang="en-US" sz="4000" b="1" dirty="0"/>
              <a:t>金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静影沉璧</a:t>
            </a:r>
            <a:r>
              <a:rPr lang="en-US" altLang="zh-CN" sz="4000" b="1" err="1">
                <a:solidFill>
                  <a:srgbClr val="FF0000"/>
                </a:solidFill>
              </a:rPr>
              <a:t>bì</a:t>
            </a:r>
            <a:r>
              <a:rPr lang="en-US" altLang="zh-CN" sz="4000" b="1">
                <a:solidFill>
                  <a:srgbClr val="FF0000"/>
                </a:solidFill>
              </a:rPr>
              <a:t>                 </a:t>
            </a:r>
            <a:r>
              <a:rPr lang="zh-CN" altLang="en-US" sz="4000" b="1" dirty="0"/>
              <a:t>心旷</a:t>
            </a:r>
            <a:r>
              <a:rPr lang="en-US" altLang="zh-CN" sz="4000" b="1" err="1">
                <a:solidFill>
                  <a:srgbClr val="FF0000"/>
                </a:solidFill>
              </a:rPr>
              <a:t>kuàng</a:t>
            </a:r>
            <a:r>
              <a:rPr lang="zh-CN" altLang="en-US" sz="4000" b="1" dirty="0"/>
              <a:t>神怡</a:t>
            </a:r>
            <a:r>
              <a:rPr lang="en-US" altLang="zh-CN" sz="4000" b="1" err="1">
                <a:solidFill>
                  <a:srgbClr val="FF0000"/>
                </a:solidFill>
              </a:rPr>
              <a:t>yí</a:t>
            </a:r>
            <a:endParaRPr lang="en-US" altLang="zh-CN" sz="40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宠辱</a:t>
            </a:r>
            <a:r>
              <a:rPr lang="en-US" altLang="zh-CN" sz="4000" b="1" err="1">
                <a:solidFill>
                  <a:srgbClr val="FF0000"/>
                </a:solidFill>
              </a:rPr>
              <a:t>rǔ</a:t>
            </a:r>
            <a:r>
              <a:rPr lang="zh-CN" altLang="en-US" sz="4000" b="1" dirty="0"/>
              <a:t>偕</a:t>
            </a:r>
            <a:r>
              <a:rPr lang="en-US" altLang="zh-CN" sz="4000" b="1" err="1">
                <a:solidFill>
                  <a:srgbClr val="FF0000"/>
                </a:solidFill>
              </a:rPr>
              <a:t>xié</a:t>
            </a:r>
            <a:r>
              <a:rPr lang="zh-CN" altLang="en-US" sz="4000" b="1" dirty="0"/>
              <a:t>忘            嗟</a:t>
            </a:r>
            <a:r>
              <a:rPr lang="en-US" altLang="zh-CN" sz="4000" b="1" err="1">
                <a:solidFill>
                  <a:srgbClr val="FF0000"/>
                </a:solidFill>
              </a:rPr>
              <a:t>jiē</a:t>
            </a:r>
            <a:r>
              <a:rPr lang="zh-CN" altLang="en-US" sz="4000" b="1" dirty="0"/>
              <a:t>夫</a:t>
            </a:r>
            <a:r>
              <a:rPr lang="en-US" altLang="zh-CN" sz="4000" b="1" err="1">
                <a:solidFill>
                  <a:srgbClr val="FF0000"/>
                </a:solidFill>
              </a:rPr>
              <a:t>fū</a:t>
            </a:r>
            <a:r>
              <a:rPr lang="en-US" altLang="zh-CN" sz="4000" b="1">
                <a:solidFill>
                  <a:srgbClr val="FF0000"/>
                </a:solidFill>
              </a:rPr>
              <a:t> </a:t>
            </a:r>
            <a:endParaRPr lang="en-US" altLang="zh-CN" sz="40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予</a:t>
            </a:r>
            <a:r>
              <a:rPr lang="en-US" altLang="zh-CN" sz="4000" b="1" err="1">
                <a:solidFill>
                  <a:srgbClr val="FF0000"/>
                </a:solidFill>
              </a:rPr>
              <a:t>yú</a:t>
            </a:r>
            <a:r>
              <a:rPr lang="zh-CN" altLang="en-US" sz="4000" b="1" dirty="0"/>
              <a:t>尝求                    何哉</a:t>
            </a:r>
            <a:r>
              <a:rPr lang="en-US" altLang="zh-CN" sz="4000" b="1" err="1">
                <a:solidFill>
                  <a:srgbClr val="FF0000"/>
                </a:solidFill>
              </a:rPr>
              <a:t>zāi</a:t>
            </a:r>
            <a:r>
              <a:rPr lang="en-US" altLang="zh-CN" sz="4000" b="1">
                <a:solidFill>
                  <a:srgbClr val="FF0000"/>
                </a:solidFill>
              </a:rPr>
              <a:t> </a:t>
            </a:r>
            <a:endParaRPr lang="en-US" altLang="zh-CN" sz="40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处</a:t>
            </a:r>
            <a:r>
              <a:rPr lang="en-US" altLang="zh-CN" sz="4000" b="1" err="1">
                <a:solidFill>
                  <a:srgbClr val="FF0000"/>
                </a:solidFill>
              </a:rPr>
              <a:t>chǔ</a:t>
            </a:r>
            <a:r>
              <a:rPr lang="zh-CN" altLang="en-US" sz="4000" b="1" dirty="0"/>
              <a:t>江湖之远           噫</a:t>
            </a:r>
            <a:r>
              <a:rPr lang="en-US" altLang="zh-CN" sz="4000" b="1" err="1">
                <a:solidFill>
                  <a:srgbClr val="FF0000"/>
                </a:solidFill>
              </a:rPr>
              <a:t>yī</a:t>
            </a:r>
            <a:r>
              <a:rPr lang="zh-CN" altLang="en-US" sz="4000" b="1" dirty="0"/>
              <a:t>！微斯人 </a:t>
            </a:r>
            <a:endParaRPr lang="zh-CN" altLang="en-US" sz="4000" b="1" dirty="0"/>
          </a:p>
        </p:txBody>
      </p:sp>
      <p:pic>
        <p:nvPicPr>
          <p:cNvPr id="11267" name="图片 8195" descr="t018344d227e9adbd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8400" y="1817688"/>
            <a:ext cx="1152525" cy="5040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>
    <p:zoom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9091</Words>
  <Application>WPS 演示</Application>
  <PresentationFormat>在屏幕上显示</PresentationFormat>
  <Paragraphs>540</Paragraphs>
  <Slides>70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85" baseType="lpstr">
      <vt:lpstr>Arial</vt:lpstr>
      <vt:lpstr>宋体</vt:lpstr>
      <vt:lpstr>Wingdings</vt:lpstr>
      <vt:lpstr>Calibri</vt:lpstr>
      <vt:lpstr>华文行楷</vt:lpstr>
      <vt:lpstr>Times New Roman</vt:lpstr>
      <vt:lpstr>华文新魏</vt:lpstr>
      <vt:lpstr>华文楷体</vt:lpstr>
      <vt:lpstr>华文琥珀</vt:lpstr>
      <vt:lpstr>Courier New</vt:lpstr>
      <vt:lpstr>方正姚体</vt:lpstr>
      <vt:lpstr>方正水柱简体</vt:lpstr>
      <vt:lpstr>微软雅黑</vt:lpstr>
      <vt:lpstr>Segoe Print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14</cp:revision>
  <dcterms:created xsi:type="dcterms:W3CDTF">2015-04-11T02:40:39Z</dcterms:created>
  <dcterms:modified xsi:type="dcterms:W3CDTF">2018-10-05T12:22:21Z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