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56" r:id="rId4"/>
    <p:sldId id="257" r:id="rId5"/>
    <p:sldId id="260" r:id="rId6"/>
    <p:sldId id="348" r:id="rId7"/>
    <p:sldId id="349" r:id="rId8"/>
    <p:sldId id="350" r:id="rId9"/>
    <p:sldId id="263" r:id="rId10"/>
    <p:sldId id="352" r:id="rId11"/>
    <p:sldId id="264" r:id="rId12"/>
    <p:sldId id="294" r:id="rId13"/>
    <p:sldId id="296" r:id="rId14"/>
    <p:sldId id="303" r:id="rId15"/>
    <p:sldId id="265" r:id="rId16"/>
    <p:sldId id="304" r:id="rId17"/>
    <p:sldId id="269" r:id="rId18"/>
    <p:sldId id="355" r:id="rId19"/>
    <p:sldId id="268" r:id="rId20"/>
    <p:sldId id="367" r:id="rId21"/>
  </p:sldIdLst>
  <p:sldSz cx="12192000" cy="6858000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2477"/>
    <a:srgbClr val="DFB5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3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2"/>
          <p:cNvSpPr>
            <a:spLocks noGrp="1"/>
          </p:cNvSpPr>
          <p:nvPr>
            <p:ph type="body"/>
          </p:nvPr>
        </p:nvSpPr>
        <p:spPr>
          <a:xfrm>
            <a:off x="838200" y="1420813"/>
            <a:ext cx="10515600" cy="43513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pic>
        <p:nvPicPr>
          <p:cNvPr id="1030" name="图片 1" descr="全能学练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8467" y="19050"/>
            <a:ext cx="1528233" cy="48418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内容占位符 2"/>
          <p:cNvSpPr>
            <a:spLocks noGrp="1"/>
          </p:cNvSpPr>
          <p:nvPr>
            <p:ph idx="1"/>
          </p:nvPr>
        </p:nvSpPr>
        <p:spPr>
          <a:xfrm>
            <a:off x="1970088" y="1814513"/>
            <a:ext cx="7886700" cy="3263900"/>
          </a:xfrm>
        </p:spPr>
        <p:txBody>
          <a:bodyPr lIns="68580" tIns="34290" rIns="68580" bIns="34290" anchor="t"/>
          <a:p>
            <a:pPr marL="0" indent="0" fontAlgn="base">
              <a:lnSpc>
                <a:spcPts val="5000"/>
              </a:lnSpc>
              <a:buNone/>
            </a:pPr>
            <a:r>
              <a:rPr lang="zh-CN" altLang="zh-CN" sz="4000" b="1">
                <a:latin typeface="宋体" panose="02010600030101010101" pitchFamily="2" charset="-122"/>
              </a:rPr>
              <a:t>1.通读全文，理顺文章的论证思路。理解什么是真正的教养和优雅风度。</a:t>
            </a:r>
            <a:endParaRPr lang="zh-CN" altLang="zh-CN" sz="4000" b="1">
              <a:latin typeface="宋体" panose="02010600030101010101" pitchFamily="2" charset="-122"/>
            </a:endParaRPr>
          </a:p>
          <a:p>
            <a:pPr marL="0" indent="0" fontAlgn="base">
              <a:lnSpc>
                <a:spcPts val="5000"/>
              </a:lnSpc>
              <a:buNone/>
            </a:pPr>
            <a:r>
              <a:rPr lang="zh-CN" altLang="zh-CN" sz="4000" b="1">
                <a:latin typeface="宋体" panose="02010600030101010101" pitchFamily="2" charset="-122"/>
              </a:rPr>
              <a:t>2.理解本文使用的举例论证和对比论证的作用。（重点）</a:t>
            </a:r>
            <a:endParaRPr lang="zh-CN" altLang="zh-CN" sz="4000" b="1">
              <a:latin typeface="宋体" panose="02010600030101010101" pitchFamily="2" charset="-122"/>
            </a:endParaRPr>
          </a:p>
          <a:p>
            <a:pPr marL="0" indent="0" fontAlgn="base">
              <a:lnSpc>
                <a:spcPts val="5000"/>
              </a:lnSpc>
              <a:buNone/>
            </a:pPr>
            <a:r>
              <a:rPr lang="zh-CN" altLang="zh-CN" sz="4000" b="1">
                <a:latin typeface="宋体" panose="02010600030101010101" pitchFamily="2" charset="-122"/>
              </a:rPr>
              <a:t>3.明确作者的观点，学会做一个真正有教养和优雅风度的人。</a:t>
            </a:r>
            <a:endParaRPr lang="zh-CN" altLang="zh-CN" sz="4000" b="1">
              <a:latin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884363" y="815975"/>
            <a:ext cx="236537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3075" name="文本框 9"/>
          <p:cNvSpPr txBox="1"/>
          <p:nvPr/>
        </p:nvSpPr>
        <p:spPr>
          <a:xfrm>
            <a:off x="2430780" y="601345"/>
            <a:ext cx="27146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4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zh-CN" sz="44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76" name="图片 10" descr="目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4363" y="815975"/>
            <a:ext cx="546100" cy="49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charRg st="3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3">
                                            <p:txEl>
                                              <p:charRg st="34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charRg st="6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3">
                                            <p:txEl>
                                              <p:charRg st="61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内容占位符 2"/>
          <p:cNvSpPr>
            <a:spLocks noGrp="1"/>
          </p:cNvSpPr>
          <p:nvPr>
            <p:ph idx="1"/>
          </p:nvPr>
        </p:nvSpPr>
        <p:spPr>
          <a:xfrm>
            <a:off x="720725" y="1524635"/>
            <a:ext cx="11142980" cy="1515110"/>
          </a:xfrm>
        </p:spPr>
        <p:txBody>
          <a:bodyPr lIns="68580" tIns="34290" rIns="68580" bIns="34290" anchor="t"/>
          <a:p>
            <a:pPr marL="0" indent="0" fontAlgn="base">
              <a:lnSpc>
                <a:spcPts val="5000"/>
              </a:lnSpc>
              <a:buNone/>
            </a:pPr>
            <a:r>
              <a:rPr lang="en-US" altLang="zh-CN" sz="2400">
                <a:latin typeface="宋体" panose="02010600030101010101" pitchFamily="2" charset="-122"/>
              </a:rPr>
              <a:t>    </a:t>
            </a:r>
            <a:r>
              <a:rPr lang="en-US" altLang="zh-CN" sz="4000" b="1">
                <a:latin typeface="宋体" panose="02010600030101010101" pitchFamily="2" charset="-122"/>
              </a:rPr>
              <a:t> 1.</a:t>
            </a:r>
            <a:r>
              <a:rPr lang="zh-CN" altLang="zh-CN" sz="4000" b="1">
                <a:latin typeface="宋体" panose="02010600030101010101" pitchFamily="2" charset="-122"/>
              </a:rPr>
              <a:t>第⑤～⑩段主要论述了什么？这几段的论述有什么共同点？</a:t>
            </a:r>
            <a:endParaRPr lang="zh-CN" altLang="zh-CN" sz="4000" b="1">
              <a:latin typeface="宋体" panose="02010600030101010101" pitchFamily="2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847850" y="1033463"/>
            <a:ext cx="23209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14339" name="文本框 40"/>
          <p:cNvSpPr txBox="1"/>
          <p:nvPr/>
        </p:nvSpPr>
        <p:spPr>
          <a:xfrm>
            <a:off x="2338388" y="979488"/>
            <a:ext cx="18303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内容探究</a:t>
            </a:r>
            <a:endParaRPr lang="zh-CN" altLang="zh-CN" sz="32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340" name="图片 42" descr="用户查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5313" y="1022350"/>
            <a:ext cx="508000" cy="50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1"/>
          <p:cNvSpPr txBox="1"/>
          <p:nvPr/>
        </p:nvSpPr>
        <p:spPr>
          <a:xfrm>
            <a:off x="501650" y="3038475"/>
            <a:ext cx="11362055" cy="3361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1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主要从方面论述了没有教养的表现。这几段的论述都是先假设一个人在外面的表现彬彬有礼，但是在家里却表现的不尊重家人。在对比中反映了一个人的怎样才算有教养。</a:t>
            </a:r>
            <a:endParaRPr lang="zh-CN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5100"/>
              </a:lnSpc>
            </a:pPr>
            <a:endParaRPr lang="en-US" altLang="zh-CN" sz="4000" b="1"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build="p"/>
      <p:bldP spid="143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34925" y="79375"/>
            <a:ext cx="11957050" cy="2145030"/>
          </a:xfrm>
        </p:spPr>
        <p:txBody>
          <a:bodyPr lIns="68580" tIns="34290" rIns="68580" bIns="34290" anchor="t"/>
          <a:p>
            <a:pPr marL="0" indent="0" fontAlgn="auto">
              <a:lnSpc>
                <a:spcPts val="4900"/>
              </a:lnSpc>
              <a:buNone/>
            </a:pPr>
            <a:r>
              <a:rPr lang="en-US" altLang="zh-CN" sz="2400">
                <a:latin typeface="宋体" panose="02010600030101010101" pitchFamily="2" charset="-122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zh-CN" sz="3600" b="1">
                <a:latin typeface="宋体" panose="02010600030101010101" pitchFamily="2" charset="-122"/>
              </a:rPr>
              <a:t>.第二部分先谈“无教养”的例子，再谈“有教养”的表现，这样写有什么好处？</a:t>
            </a:r>
            <a:endParaRPr lang="zh-CN" altLang="zh-CN" sz="3600" b="1">
              <a:latin typeface="宋体" panose="02010600030101010101" pitchFamily="2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277495" y="1542415"/>
            <a:ext cx="11714480" cy="4597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02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这样对比起来写，有利于突显什么是真正的有教养。尤其在列举了大量事例和现象后，让读者在对比中了解了“有教养”是一个怎样的表现。</a:t>
            </a:r>
            <a:endParaRPr lang="zh-CN" altLang="zh-CN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502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3.作者由“教养”转向“风度”的论述，二者之间有什么内在联系？</a:t>
            </a:r>
            <a:endParaRPr lang="en-US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5020"/>
              </a:lnSpc>
            </a:pPr>
            <a:r>
              <a:rPr lang="en-US" altLang="zh-CN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教养是风度的基础，风度是教养的外在体现形式。</a:t>
            </a:r>
            <a:endParaRPr lang="en-US" altLang="zh-CN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5020"/>
              </a:lnSpc>
            </a:pPr>
            <a:endParaRPr lang="en-US" altLang="zh-CN" sz="40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68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charRg st="68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03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charRg st="103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内容占位符 2"/>
          <p:cNvSpPr>
            <a:spLocks noGrp="1"/>
          </p:cNvSpPr>
          <p:nvPr>
            <p:ph idx="1"/>
          </p:nvPr>
        </p:nvSpPr>
        <p:spPr>
          <a:xfrm>
            <a:off x="386715" y="1027430"/>
            <a:ext cx="11418570" cy="1959610"/>
          </a:xfrm>
        </p:spPr>
        <p:txBody>
          <a:bodyPr lIns="68580" tIns="34290" rIns="68580" bIns="34290" anchor="t"/>
          <a:p>
            <a:pPr marL="0" indent="0" fontAlgn="auto">
              <a:lnSpc>
                <a:spcPts val="5000"/>
              </a:lnSpc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</a:t>
            </a:r>
            <a:r>
              <a:rPr lang="en-US" altLang="zh-CN" sz="4000" b="1">
                <a:latin typeface="宋体" panose="02010600030101010101" pitchFamily="2" charset="-122"/>
              </a:rPr>
              <a:t>4.</a:t>
            </a:r>
            <a:r>
              <a:rPr lang="zh-CN" altLang="zh-CN" sz="4000" b="1">
                <a:latin typeface="宋体" panose="02010600030101010101" pitchFamily="2" charset="-122"/>
              </a:rPr>
              <a:t>作者在论说“风度”时的论证思路是怎样的？</a:t>
            </a:r>
            <a:endParaRPr lang="zh-CN" altLang="zh-CN" sz="4000" b="1">
              <a:latin typeface="宋体" panose="02010600030101010101" pitchFamily="2" charset="-122"/>
            </a:endParaRPr>
          </a:p>
        </p:txBody>
      </p:sp>
      <p:sp>
        <p:nvSpPr>
          <p:cNvPr id="16386" name="文本框 1"/>
          <p:cNvSpPr txBox="1"/>
          <p:nvPr/>
        </p:nvSpPr>
        <p:spPr>
          <a:xfrm>
            <a:off x="386080" y="2059305"/>
            <a:ext cx="11132185" cy="4925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7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4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首先由谈论“风度”的书籍谈起，提出待人接物的问题，然后批驳错误的观点。接着解说风度的缘起。接着列举有风度的现象，论述优雅风度遵循的准则。最后得出结论：必须以尊重的态度对待别人，才能保持优雅的举止。</a:t>
            </a:r>
            <a:endParaRPr lang="zh-CN" altLang="zh-CN" sz="4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4700"/>
              </a:lnSpc>
            </a:pPr>
            <a:endParaRPr lang="en-US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build="p"/>
      <p:bldP spid="163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1515110" y="342900"/>
            <a:ext cx="8888095" cy="2130425"/>
          </a:xfrm>
        </p:spPr>
        <p:txBody>
          <a:bodyPr lIns="68580" tIns="34290" rIns="68580" bIns="34290" anchor="t"/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</a:rPr>
              <a:t>    </a:t>
            </a:r>
            <a:r>
              <a:rPr lang="en-US" altLang="zh-CN" sz="4000" b="1">
                <a:latin typeface="宋体" panose="02010600030101010101" pitchFamily="2" charset="-122"/>
              </a:rPr>
              <a:t> 5.举例说明本文主要的论证方法。</a:t>
            </a:r>
            <a:endParaRPr lang="en-US" altLang="zh-CN" sz="4000" b="1">
              <a:latin typeface="宋体" panose="02010600030101010101" pitchFamily="2" charset="-122"/>
            </a:endParaRPr>
          </a:p>
        </p:txBody>
      </p:sp>
      <p:sp>
        <p:nvSpPr>
          <p:cNvPr id="17410" name="文本框 1"/>
          <p:cNvSpPr txBox="1"/>
          <p:nvPr/>
        </p:nvSpPr>
        <p:spPr>
          <a:xfrm>
            <a:off x="595630" y="1214755"/>
            <a:ext cx="11185525" cy="468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5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（1）举例论证。本文的5</a:t>
            </a:r>
            <a:r>
              <a:rPr lang="zh-CN" altLang="zh-CN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10段，17段都进行了集中举例论述。5</a:t>
            </a:r>
            <a:r>
              <a:rPr lang="zh-CN" altLang="zh-CN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10段集中列举了无教养的例子，17段集中列举了优雅风度的具体表现。这些例子都鲜活地证明了怎样才是真正的教养和优雅的风度。</a:t>
            </a:r>
            <a:endParaRPr lang="zh-CN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500"/>
              </a:lnSpc>
            </a:pP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（2）对比论证。本文多处使用了对比论证方法。5</a:t>
            </a:r>
            <a:r>
              <a:rPr lang="zh-CN" altLang="zh-CN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10段每一段都是通过假设、对比，列举了没有教养的表现，体现了没有教养的具体指向。第二部分也是前一层为先谈“无教养”的例子，再谈“有教养”的表现，这样对比起来，更能体现真正的教养。</a:t>
            </a:r>
            <a:endParaRPr lang="zh-CN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96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charRg st="96" end="2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1824355" y="1551305"/>
            <a:ext cx="8478520" cy="998220"/>
          </a:xfrm>
        </p:spPr>
        <p:txBody>
          <a:bodyPr lIns="68580" tIns="34290" rIns="68580" bIns="34290" anchor="t"/>
          <a:p>
            <a:pPr marL="0" indent="0">
              <a:buNone/>
            </a:pPr>
            <a:r>
              <a:rPr lang="en-US" altLang="zh-CN" sz="2400">
                <a:latin typeface="宋体" panose="02010600030101010101" pitchFamily="2" charset="-122"/>
              </a:rPr>
              <a:t>    </a:t>
            </a:r>
            <a:r>
              <a:rPr lang="en-US" altLang="zh-CN" sz="4400" b="1">
                <a:solidFill>
                  <a:schemeClr val="accent2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4400" b="1">
                <a:solidFill>
                  <a:schemeClr val="accent2"/>
                </a:solidFill>
                <a:latin typeface="宋体" panose="02010600030101010101" pitchFamily="2" charset="-122"/>
              </a:rPr>
              <a:t>判断下列句子的论证方法</a:t>
            </a:r>
            <a:endParaRPr lang="zh-CN" altLang="en-US" sz="44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851025" y="1020763"/>
            <a:ext cx="23209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19459" name="文本框 44"/>
          <p:cNvSpPr txBox="1"/>
          <p:nvPr/>
        </p:nvSpPr>
        <p:spPr>
          <a:xfrm>
            <a:off x="2341563" y="979488"/>
            <a:ext cx="18303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品味赏析</a:t>
            </a:r>
            <a:endParaRPr lang="zh-CN" altLang="zh-CN" sz="32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9460" name="图片 47" descr="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990600"/>
            <a:ext cx="561975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2"/>
          <p:cNvSpPr txBox="1"/>
          <p:nvPr/>
        </p:nvSpPr>
        <p:spPr>
          <a:xfrm>
            <a:off x="1120775" y="2161540"/>
            <a:ext cx="9949815" cy="6195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8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（1）假如一个男人跟朋友和熟人见面时彬彬有礼，可是在家里对妻子儿女动不动就大发雷霆——那就可以肯定他不是个有教养的人。</a:t>
            </a:r>
            <a:endParaRPr lang="zh-CN" alt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4800"/>
              </a:lnSpc>
            </a:pP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4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对比论证。通过对比说明什么是真正的教养。</a:t>
            </a:r>
            <a:endParaRPr lang="zh-CN" altLang="zh-CN" sz="4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4800"/>
              </a:lnSpc>
            </a:pPr>
            <a:endParaRPr lang="zh-CN" alt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5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5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5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5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6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61">
                                            <p:txEl>
                                              <p:charRg st="62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内容占位符 2"/>
          <p:cNvSpPr>
            <a:spLocks noGrp="1"/>
          </p:cNvSpPr>
          <p:nvPr>
            <p:ph idx="1"/>
          </p:nvPr>
        </p:nvSpPr>
        <p:spPr>
          <a:xfrm>
            <a:off x="317500" y="974725"/>
            <a:ext cx="11058525" cy="1710055"/>
          </a:xfrm>
        </p:spPr>
        <p:txBody>
          <a:bodyPr lIns="68580" tIns="34290" rIns="68580" bIns="34290" anchor="t"/>
          <a:p>
            <a:pPr marL="0" indent="0" fontAlgn="base">
              <a:lnSpc>
                <a:spcPts val="4700"/>
              </a:lnSpc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但是就整体而论，优雅风度是靠祖祖辈辈一代又一代人的经验积淀而成的，并且标志着人们渴望变得更高尚，渴望生活更优越、更美好，这是一种世代相传、持续不懈的追求。</a:t>
            </a:r>
            <a:endParaRPr lang="zh-CN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2" name="文本框 1"/>
          <p:cNvSpPr txBox="1"/>
          <p:nvPr/>
        </p:nvSpPr>
        <p:spPr>
          <a:xfrm>
            <a:off x="633730" y="3725545"/>
            <a:ext cx="1036002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道理论证。论述优雅风度是如何形成的，及其标志。</a:t>
            </a:r>
            <a:endParaRPr lang="zh-CN" altLang="en-US" sz="4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204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427990" y="1628775"/>
            <a:ext cx="11203305" cy="4349750"/>
          </a:xfrm>
        </p:spPr>
        <p:txBody>
          <a:bodyPr lIns="68580" tIns="34290" rIns="68580" bIns="34290" anchor="t"/>
          <a:p>
            <a:pPr marL="0" indent="0" fontAlgn="base">
              <a:lnSpc>
                <a:spcPts val="3500"/>
              </a:lnSpc>
              <a:buNone/>
            </a:pPr>
            <a:r>
              <a:rPr lang="en-US" altLang="zh-CN" sz="2400"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</a:rPr>
              <a:t>  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行文活泼、灵动，思路清晰</a:t>
            </a:r>
            <a:endParaRPr lang="zh-CN" altLang="zh-CN" sz="5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indent="0" fontAlgn="base">
              <a:lnSpc>
                <a:spcPts val="4300"/>
              </a:lnSpc>
              <a:buNone/>
            </a:pPr>
            <a:r>
              <a:rPr lang="zh-CN" altLang="zh-CN" sz="2400">
                <a:latin typeface="宋体" panose="02010600030101010101" pitchFamily="2" charset="-122"/>
              </a:rPr>
              <a:t>   </a:t>
            </a:r>
            <a:r>
              <a:rPr lang="zh-CN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文从讨论教养本身，到剖析教养的重要表现——“优雅风度”，其中贯穿着作者的基本见解：教养的本质是尊重。作为一片写给青少年的“书简”，文中有探讨问题的逻辑和推论，又有大量生动的事例，加上精辟的观点和格言式的句子，引人深思，值得反复咀嚼、品味。</a:t>
            </a:r>
            <a:endParaRPr lang="zh-CN" altLang="zh-CN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1838325" y="852488"/>
            <a:ext cx="2286000" cy="492125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21507" name="文本框 64"/>
          <p:cNvSpPr txBox="1"/>
          <p:nvPr/>
        </p:nvSpPr>
        <p:spPr>
          <a:xfrm>
            <a:off x="2291080" y="588010"/>
            <a:ext cx="25438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4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写法探究</a:t>
            </a:r>
            <a:endParaRPr lang="zh-CN" altLang="zh-CN" sz="44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1508" name="图片 65" descr="钢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9113" y="793750"/>
            <a:ext cx="581025" cy="58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charRg st="1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5">
                                            <p:txEl>
                                              <p:charRg st="18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内容占位符 2"/>
          <p:cNvSpPr>
            <a:spLocks noGrp="1"/>
          </p:cNvSpPr>
          <p:nvPr>
            <p:ph idx="1"/>
          </p:nvPr>
        </p:nvSpPr>
        <p:spPr>
          <a:xfrm>
            <a:off x="573405" y="1040130"/>
            <a:ext cx="10676890" cy="5166995"/>
          </a:xfrm>
        </p:spPr>
        <p:txBody>
          <a:bodyPr lIns="91440" tIns="45720" rIns="91440" bIns="45720" anchor="t"/>
          <a:p>
            <a:pPr marL="0" indent="0" fontAlgn="base">
              <a:lnSpc>
                <a:spcPts val="3500"/>
              </a:lnSpc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5400" b="1">
                <a:solidFill>
                  <a:srgbClr val="FF0000"/>
                </a:solidFill>
                <a:latin typeface="宋体" panose="02010600030101010101" pitchFamily="2" charset="-122"/>
              </a:rPr>
              <a:t>方法多样，论证有力</a:t>
            </a:r>
            <a:endParaRPr lang="zh-CN" altLang="en-US" sz="5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2400"/>
              <a:t> </a:t>
            </a:r>
            <a:r>
              <a:rPr lang="zh-CN" altLang="en-US"/>
              <a:t>  </a:t>
            </a:r>
            <a:r>
              <a:rPr lang="zh-CN" altLang="en-US" sz="3200">
                <a:latin typeface="宋体" panose="02010600030101010101" pitchFamily="2" charset="-122"/>
              </a:rPr>
              <a:t>举例论证：本文的5～10段，17段都进行了集中举例论述。5～10段集中列举了无教养的例子，17段集中列举了优雅风度的具体表现。这些例子都鲜活地证明了怎样才是真正的教养和优雅的风度。</a:t>
            </a:r>
            <a:endParaRPr lang="zh-CN" altLang="en-US" sz="3200">
              <a:latin typeface="宋体" panose="02010600030101010101" pitchFamily="2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latin typeface="宋体" panose="02010600030101010101" pitchFamily="2" charset="-122"/>
              </a:rPr>
              <a:t>   对比论证：本文多处使用了对比论证方法。5～10段每一段都是通过假设、对比，列举了没有教养的表现，体现了没有教养的具体指向。第二部分的两层也是前一层为先谈“无教养”的例子，再谈“有教养”的表现，这样对比起来，更能体现真正的教养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2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charRg st="1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29">
                                            <p:txEl>
                                              <p:charRg st="15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charRg st="109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529">
                                            <p:txEl>
                                              <p:charRg st="109" end="2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691515" y="1965325"/>
            <a:ext cx="10808970" cy="4351020"/>
          </a:xfrm>
        </p:spPr>
        <p:txBody>
          <a:bodyPr lIns="68580" tIns="34290" rIns="68580" bIns="34290" anchor="t"/>
          <a:p>
            <a:pPr marL="0" indent="0" fontAlgn="base">
              <a:lnSpc>
                <a:spcPts val="4800"/>
              </a:lnSpc>
              <a:buNone/>
            </a:pPr>
            <a:r>
              <a:rPr lang="en-US" altLang="zh-CN" sz="2400">
                <a:latin typeface="宋体" panose="02010600030101010101" pitchFamily="2" charset="-122"/>
              </a:rPr>
              <a:t>   </a:t>
            </a:r>
            <a:r>
              <a:rPr lang="zh-CN" altLang="zh-CN" sz="4000" b="1">
                <a:latin typeface="宋体" panose="02010600030101010101" pitchFamily="2" charset="-122"/>
              </a:rPr>
              <a:t>本文透过众多“有教养”及“无教养”的现象，对众多事例进行了比较、分析，自然而然地得出自己的结论，探究“真正的教养”和“优雅风度”的本质。</a:t>
            </a:r>
            <a:endParaRPr lang="zh-CN" altLang="zh-CN" sz="4000" b="1">
              <a:latin typeface="宋体" panose="02010600030101010101" pitchFamily="2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1830388" y="893763"/>
            <a:ext cx="2166938" cy="492125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23555" name="文本框 60"/>
          <p:cNvSpPr txBox="1"/>
          <p:nvPr/>
        </p:nvSpPr>
        <p:spPr>
          <a:xfrm>
            <a:off x="2494280" y="866775"/>
            <a:ext cx="48634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总  结</a:t>
            </a:r>
            <a:endParaRPr lang="zh-CN" altLang="zh-CN" sz="60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3556" name="图片 70" descr="咨询总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0705" y="808038"/>
            <a:ext cx="663575" cy="66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200" y="4578350"/>
            <a:ext cx="5383530" cy="2421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0" y="1881505"/>
            <a:ext cx="7886700" cy="3890645"/>
          </a:xfrm>
        </p:spPr>
        <p:txBody>
          <a:bodyPr/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请提出本课学习中不懂的问题，互相质疑答疑；或者谈谈学习本文的收获！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3285" y="500380"/>
            <a:ext cx="586549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七嘴八舌</a:t>
            </a:r>
            <a:endParaRPr lang="zh-CN" altLang="en-US" sz="72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9175" y="4066540"/>
            <a:ext cx="756094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我行你行大家行！</a:t>
            </a:r>
            <a:endParaRPr lang="zh-CN" altLang="en-US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5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" y="-611505"/>
            <a:ext cx="12248515" cy="714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286385" y="2037080"/>
            <a:ext cx="10091420" cy="2014855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052" name="文本框 12"/>
          <p:cNvSpPr txBox="1"/>
          <p:nvPr/>
        </p:nvSpPr>
        <p:spPr>
          <a:xfrm>
            <a:off x="3425508" y="2408238"/>
            <a:ext cx="5173662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8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8 </a:t>
            </a:r>
            <a:r>
              <a:rPr lang="zh-CN" altLang="en-US" sz="8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论教养</a:t>
            </a:r>
            <a:endParaRPr lang="zh-CN" altLang="en-US" sz="8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" name="圆角矩形 11"/>
          <p:cNvSpPr/>
          <p:nvPr/>
        </p:nvSpPr>
        <p:spPr>
          <a:xfrm>
            <a:off x="1487805" y="406400"/>
            <a:ext cx="2418080" cy="870585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4098" name="文本框 12"/>
          <p:cNvSpPr txBox="1"/>
          <p:nvPr/>
        </p:nvSpPr>
        <p:spPr>
          <a:xfrm>
            <a:off x="1671320" y="549910"/>
            <a:ext cx="25908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0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作者介绍</a:t>
            </a:r>
            <a:endParaRPr lang="zh-CN" altLang="zh-CN" sz="40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099" name="图片 46" descr="人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168" y="406400"/>
            <a:ext cx="546100" cy="54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内容占位符 1"/>
          <p:cNvSpPr>
            <a:spLocks noGrp="1"/>
          </p:cNvSpPr>
          <p:nvPr>
            <p:ph idx="1"/>
          </p:nvPr>
        </p:nvSpPr>
        <p:spPr>
          <a:xfrm>
            <a:off x="434340" y="1276985"/>
            <a:ext cx="11167110" cy="4864100"/>
          </a:xfrm>
        </p:spPr>
        <p:txBody>
          <a:bodyPr lIns="91440" tIns="45720" rIns="91440" bIns="45720" anchor="t"/>
          <a:p>
            <a:pPr marL="0" indent="0" fontAlgn="base">
              <a:lnSpc>
                <a:spcPts val="3500"/>
              </a:lnSpc>
              <a:buNone/>
            </a:pPr>
            <a:r>
              <a:rPr lang="en-US" altLang="zh-CN" sz="2400"/>
              <a:t>     </a:t>
            </a:r>
            <a:r>
              <a:rPr lang="en-US" altLang="zh-CN" sz="3200"/>
              <a:t> </a:t>
            </a:r>
            <a:r>
              <a:rPr lang="zh-CN" altLang="zh-CN" sz="3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德米特里·利哈乔夫（1906－1999），是20世前苏联著名的知识分子之一，政治家、作家、文艺理论家和基督教活动家。他生于圣彼得堡，目睹了十月革命。17岁时进大学学习人类学与语言学。1938年，入列宁格勒的俄罗斯文学研究所。参加过惨烈的列宁格勒保卫战。从1946－1953年，在列宁格勒大学任教授。1971年，被推举为苏联科学院（现俄罗斯科学院）院士。1986年，他开始重新寻找基督教和俄罗斯文化之根。苏联解体后其地位相当于托尔斯泰和陀思妥耶夫斯基。作为文化大师，他把他的一生都献给了他的祖国，成为20世纪俄罗斯的知识象征。</a:t>
            </a:r>
            <a:endParaRPr lang="zh-CN" altLang="zh-CN" sz="3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2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charRg st="0" end="2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823595" y="697230"/>
            <a:ext cx="9663430" cy="4798695"/>
          </a:xfrm>
        </p:spPr>
        <p:txBody>
          <a:bodyPr lIns="68580" tIns="34290" rIns="68580" bIns="34290" anchor="t"/>
          <a:p>
            <a:pPr marL="0" indent="0" fontAlgn="base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生难字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buNone/>
            </a:pP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贸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然（mào）          疲惫不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堪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（kān）   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buNone/>
            </a:pP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大发雷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霆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（tínɡ）     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涵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养（hán）   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buNone/>
            </a:pP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恕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我直言（shù）      自吹自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擂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（léi）   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buNone/>
            </a:pP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恪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守（kè）           允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诺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（nuò）   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buNone/>
            </a:pP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持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（chí）          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汲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取（jí）   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buNone/>
            </a:pP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矫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揉造作（jiǎo）     扭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捏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（ni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buNone/>
            </a:pP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箴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言（zhēn）         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嚼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东西（j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iáo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buNone/>
            </a:pP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絮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絮叨叨（xù）      </a:t>
            </a:r>
            <a:r>
              <a:rPr lang="zh-CN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尴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尬（ɡān）</a:t>
            </a:r>
            <a:endParaRPr lang="zh-CN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buNone/>
            </a:pPr>
            <a:endParaRPr lang="zh-CN" alt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664778" y="65088"/>
            <a:ext cx="22955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5123" name="文本框 28"/>
          <p:cNvSpPr txBox="1"/>
          <p:nvPr/>
        </p:nvSpPr>
        <p:spPr>
          <a:xfrm>
            <a:off x="2752090" y="245428"/>
            <a:ext cx="22082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检查预习</a:t>
            </a:r>
            <a:endParaRPr lang="zh-CN" altLang="zh-CN" sz="32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24" name="图片 30" descr="清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2913" y="162243"/>
            <a:ext cx="533400" cy="53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1">
                                            <p:txEl>
                                              <p:charRg st="6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121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121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9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121">
                                            <p:txEl>
                                              <p:charRg st="90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118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121">
                                            <p:txEl>
                                              <p:charRg st="118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14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21">
                                            <p:txEl>
                                              <p:charRg st="145" end="1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171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121">
                                            <p:txEl>
                                              <p:charRg st="171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200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121">
                                            <p:txEl>
                                              <p:charRg st="200" end="2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内容占位符 2"/>
          <p:cNvSpPr>
            <a:spLocks noGrp="1"/>
          </p:cNvSpPr>
          <p:nvPr>
            <p:ph idx="1"/>
          </p:nvPr>
        </p:nvSpPr>
        <p:spPr>
          <a:xfrm>
            <a:off x="718820" y="384175"/>
            <a:ext cx="10427335" cy="6089650"/>
          </a:xfrm>
        </p:spPr>
        <p:txBody>
          <a:bodyPr lIns="91440" tIns="45720" rIns="91440" bIns="45720" anchor="t"/>
          <a:p>
            <a:pPr marL="0" indent="0" fontAlgn="base">
              <a:lnSpc>
                <a:spcPts val="3500"/>
              </a:lnSpc>
              <a:buNone/>
            </a:pPr>
            <a:r>
              <a:rPr lang="en-US" altLang="zh-CN" sz="3600" b="1"/>
              <a:t>3</a:t>
            </a:r>
            <a:r>
              <a:rPr lang="zh-CN" altLang="en-US" sz="3600" b="1"/>
              <a:t>.重点词语</a:t>
            </a:r>
            <a:endParaRPr lang="zh-CN" altLang="en-US" sz="3600" b="1"/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贸然：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轻率的样子。 指遇事不经深思熟虑，随便就决定做法。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典范：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被认为是值得仿效的人或物在某方面的表现和基本特征是最正规，合乎规范的。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彬彬有礼：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形容文雅、有礼貌的样子。彬彬：原意为文质兼备的样子，后形容文雅。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漠不关心：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态度冷淡，毫不关心。漠：冷淡。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随心所欲：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随着自己的意思，想要干什么就干什么。随，任凭；欲，想要。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69">
                                            <p:txEl>
                                              <p:charRg st="7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36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69">
                                            <p:txEl>
                                              <p:charRg st="36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7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69">
                                            <p:txEl>
                                              <p:charRg st="75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113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169">
                                            <p:txEl>
                                              <p:charRg st="113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134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169">
                                            <p:txEl>
                                              <p:charRg st="134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335280" y="360680"/>
            <a:ext cx="11243310" cy="5510530"/>
          </a:xfrm>
        </p:spPr>
        <p:txBody>
          <a:bodyPr lIns="91440" tIns="45720" rIns="91440" bIns="45720" anchor="t"/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一意孤行：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指不接受别人的劝告，顽固地按照自己的主观想法去做。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贤达：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有才能、德行和声望的人。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自吹自擂：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自己吹喇叭，自己打鼓。比喻自我吹嘘。擂，打鼓。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恪守：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严格遵守。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自持：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控制自己的欲望或情绪。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矫揉造作：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形容过分做作、极不自然。矫，把弯的弄直。揉，把直的弄弯。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附庸风雅：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为了装点门面交结文人，参加有关的文化活动。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3">
                                            <p:txEl>
                                              <p:charRg st="31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4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3">
                                            <p:txEl>
                                              <p:charRg st="47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7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3">
                                            <p:txEl>
                                              <p:charRg st="76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85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3">
                                            <p:txEl>
                                              <p:charRg st="85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10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93">
                                            <p:txEl>
                                              <p:charRg st="100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134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3">
                                            <p:txEl>
                                              <p:charRg st="134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内容占位符 2"/>
          <p:cNvSpPr>
            <a:spLocks noGrp="1"/>
          </p:cNvSpPr>
          <p:nvPr>
            <p:ph idx="1"/>
          </p:nvPr>
        </p:nvSpPr>
        <p:spPr>
          <a:xfrm>
            <a:off x="718185" y="854710"/>
            <a:ext cx="10939780" cy="4351020"/>
          </a:xfrm>
        </p:spPr>
        <p:txBody>
          <a:bodyPr lIns="91440" tIns="45720" rIns="91440" bIns="45720" anchor="t"/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涵养：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能控制情绪的功夫。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轻而易举：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形容事情容易做，不费力气。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絮絮叨叨：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形容说话啰嗦，唠叨。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徒有其表：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空有其外表，不实在。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随机应变：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随着情况的变化灵活机动地应付。机，时机，形势。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扭捏作态：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具有娇揉造作或夸张的性格;不是天然或自然的。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base">
              <a:lnSpc>
                <a:spcPts val="3500"/>
              </a:lnSpc>
              <a:buNone/>
            </a:pP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7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17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charRg st="48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17">
                                            <p:txEl>
                                              <p:charRg st="48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charRg st="64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17">
                                            <p:txEl>
                                              <p:charRg st="64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charRg st="93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17">
                                            <p:txEl>
                                              <p:charRg st="93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内容占位符 2"/>
          <p:cNvSpPr>
            <a:spLocks noGrp="1"/>
          </p:cNvSpPr>
          <p:nvPr>
            <p:ph idx="1"/>
          </p:nvPr>
        </p:nvSpPr>
        <p:spPr>
          <a:xfrm>
            <a:off x="1176655" y="1064895"/>
            <a:ext cx="9641205" cy="975995"/>
          </a:xfrm>
        </p:spPr>
        <p:txBody>
          <a:bodyPr lIns="68580" tIns="34290" rIns="68580" bIns="34290" anchor="t"/>
          <a:p>
            <a:pPr marL="0" indent="0" fontAlgn="base">
              <a:buNone/>
            </a:pPr>
            <a:r>
              <a:rPr lang="en-US" altLang="zh-CN" sz="240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4400" b="1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zh-CN" sz="4400" b="1">
                <a:latin typeface="宋体" panose="02010600030101010101" pitchFamily="2" charset="-122"/>
                <a:sym typeface="宋体" panose="02010600030101010101" pitchFamily="2" charset="-122"/>
              </a:rPr>
              <a:t>作者认为教养首先应该体现在哪里？</a:t>
            </a:r>
            <a:endParaRPr lang="zh-CN" altLang="zh-CN" sz="44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770380" y="347028"/>
            <a:ext cx="2346325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12291" name="文本框 36"/>
          <p:cNvSpPr txBox="1"/>
          <p:nvPr/>
        </p:nvSpPr>
        <p:spPr>
          <a:xfrm>
            <a:off x="2014538" y="300673"/>
            <a:ext cx="1857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整体感知</a:t>
            </a:r>
            <a:endParaRPr lang="zh-CN" altLang="zh-CN" sz="32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2" name="图片 38" descr="2列2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338" y="497840"/>
            <a:ext cx="519112" cy="51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"/>
          <p:cNvSpPr txBox="1"/>
          <p:nvPr/>
        </p:nvSpPr>
        <p:spPr>
          <a:xfrm>
            <a:off x="553085" y="2040890"/>
            <a:ext cx="11283950" cy="5539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4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作者认为首先要看他在自己家里、在自己亲属之间的表现，看他和亲人们的关系究竟怎么样。</a:t>
            </a:r>
            <a:endParaRPr lang="zh-CN" altLang="zh-CN" sz="4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2.一个人有教养的主要表现是什么？</a:t>
            </a:r>
            <a:endParaRPr lang="zh-CN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zh-CN" sz="4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一个有教养的人，必定从心里愿意尊重别人，也善于尊重别人。</a:t>
            </a:r>
            <a:endParaRPr lang="zh-CN" altLang="zh-CN" sz="4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3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293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65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293">
                                            <p:txEl>
                                              <p:charRg st="65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文本框 3"/>
          <p:cNvSpPr txBox="1"/>
          <p:nvPr/>
        </p:nvSpPr>
        <p:spPr>
          <a:xfrm>
            <a:off x="813118" y="342583"/>
            <a:ext cx="54752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给本文划分结构。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文本框 4"/>
          <p:cNvSpPr txBox="1"/>
          <p:nvPr/>
        </p:nvSpPr>
        <p:spPr>
          <a:xfrm>
            <a:off x="591185" y="1210945"/>
            <a:ext cx="11476355" cy="4436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5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第一部分（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1--3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）：开门见山，引入论题。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第二部分（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～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17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）：多角度探究了教养和风度的本质。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第一层（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～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）：通过假设、对比，列举了没有教养的事例。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第二层（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）：从正面论说什么是真正的有教养。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第三层（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13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17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）：通过列举事例和现象，论证什么是“优雅风度”。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ts val="3500"/>
              </a:lnSpc>
            </a:pP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9295" y="5041265"/>
            <a:ext cx="10741660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35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第三部分（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18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）：总结全文，得出结论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教养的本质是尊重。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2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4">
                                            <p:txEl>
                                              <p:charRg st="21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6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charRg st="66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9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314">
                                            <p:txEl>
                                              <p:charRg st="98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27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314">
                                            <p:txEl>
                                              <p:charRg st="127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2655</Words>
  <Application>WPS 演示</Application>
  <PresentationFormat>宽屏</PresentationFormat>
  <Paragraphs>138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黑体</vt:lpstr>
      <vt:lpstr>Arial Unicode MS</vt:lpstr>
      <vt:lpstr>楷体</vt:lpstr>
      <vt:lpstr>微软雅黑</vt:lpstr>
      <vt:lpstr>Arial Unicode MS</vt:lpstr>
      <vt:lpstr>楷体_GB2312</vt:lpstr>
      <vt:lpstr>华文琥珀</vt:lpstr>
      <vt:lpstr>新宋体</vt:lpstr>
      <vt:lpstr>Calibri Light</vt:lpstr>
      <vt:lpstr>DotumChe</vt:lpstr>
      <vt:lpstr>隶书</vt:lpstr>
      <vt:lpstr>仿宋</vt:lpstr>
      <vt:lpstr>华文中宋</vt:lpstr>
      <vt:lpstr>华文细黑</vt:lpstr>
      <vt:lpstr>华文隶书</vt:lpstr>
      <vt:lpstr>华文行楷</vt:lpstr>
      <vt:lpstr>华文新魏</vt:lpstr>
      <vt:lpstr>Times New Roman</vt:lpstr>
      <vt:lpstr>华文楷体</vt:lpstr>
      <vt:lpstr>方正舒体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2018-01-19T05:09:00Z</dcterms:created>
  <dcterms:modified xsi:type="dcterms:W3CDTF">2018-09-12T03:25:20Z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