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sldIdLst>
    <p:sldId id="256" r:id="rId4"/>
    <p:sldId id="266" r:id="rId5"/>
    <p:sldId id="265" r:id="rId6"/>
    <p:sldId id="295" r:id="rId7"/>
    <p:sldId id="294" r:id="rId8"/>
    <p:sldId id="264" r:id="rId9"/>
    <p:sldId id="257" r:id="rId10"/>
    <p:sldId id="275" r:id="rId11"/>
    <p:sldId id="276" r:id="rId12"/>
    <p:sldId id="347" r:id="rId13"/>
    <p:sldId id="348" r:id="rId14"/>
    <p:sldId id="350" r:id="rId15"/>
    <p:sldId id="367" r:id="rId16"/>
    <p:sldId id="368" r:id="rId17"/>
    <p:sldId id="259" r:id="rId18"/>
    <p:sldId id="277" r:id="rId19"/>
    <p:sldId id="261" r:id="rId20"/>
    <p:sldId id="278" r:id="rId21"/>
    <p:sldId id="279" r:id="rId22"/>
    <p:sldId id="262" r:id="rId23"/>
    <p:sldId id="280" r:id="rId24"/>
    <p:sldId id="281" r:id="rId25"/>
    <p:sldId id="263" r:id="rId26"/>
    <p:sldId id="317" r:id="rId27"/>
    <p:sldId id="319" r:id="rId28"/>
    <p:sldId id="285" r:id="rId29"/>
    <p:sldId id="286" r:id="rId30"/>
    <p:sldId id="385" r:id="rId31"/>
    <p:sldId id="384" r:id="rId32"/>
    <p:sldId id="386" r:id="rId33"/>
    <p:sldId id="320" r:id="rId34"/>
    <p:sldId id="387" r:id="rId35"/>
    <p:sldId id="388" r:id="rId36"/>
    <p:sldId id="390" r:id="rId37"/>
    <p:sldId id="389" r:id="rId38"/>
    <p:sldId id="391" r:id="rId39"/>
  </p:sldIdLst>
  <p:sldSz cx="9144000" cy="6858000" type="screen4x3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006600"/>
    <a:srgbClr val="66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Objects="1" showGuides="1">
      <p:cViewPr varScale="1">
        <p:scale>
          <a:sx n="69" d="100"/>
          <a:sy n="69" d="100"/>
        </p:scale>
        <p:origin x="-138" y="-102"/>
      </p:cViewPr>
      <p:guideLst>
        <p:guide orient="horz" pos="2115"/>
        <p:guide pos="2880"/>
      </p:guideLst>
    </p:cSldViewPr>
  </p:slideViewPr>
  <p:gridSpacing cx="71999" cy="71999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2" Type="http://schemas.openxmlformats.org/officeDocument/2006/relationships/tableStyles" Target="tableStyles.xml"/><Relationship Id="rId41" Type="http://schemas.openxmlformats.org/officeDocument/2006/relationships/viewProps" Target="viewProps.xml"/><Relationship Id="rId40" Type="http://schemas.openxmlformats.org/officeDocument/2006/relationships/presProps" Target="presProps.xml"/><Relationship Id="rId4" Type="http://schemas.openxmlformats.org/officeDocument/2006/relationships/slide" Target="slides/slide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494" y="2129992"/>
            <a:ext cx="7772690" cy="1470936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0987" y="3885882"/>
            <a:ext cx="6401704" cy="1752706"/>
          </a:xfrm>
        </p:spPr>
        <p:txBody>
          <a:bodyPr/>
          <a:lstStyle>
            <a:lvl1pPr marL="0" indent="0" algn="ctr">
              <a:buNone/>
              <a:defRPr/>
            </a:lvl1pPr>
            <a:lvl2pPr marL="458470" indent="0" algn="ctr">
              <a:buNone/>
              <a:defRPr/>
            </a:lvl2pPr>
            <a:lvl3pPr marL="916940" indent="0" algn="ctr">
              <a:buNone/>
              <a:defRPr/>
            </a:lvl3pPr>
            <a:lvl4pPr marL="1375410" indent="0" algn="ctr">
              <a:buNone/>
              <a:defRPr/>
            </a:lvl4pPr>
            <a:lvl5pPr marL="1833880" indent="0" algn="ctr">
              <a:buNone/>
              <a:defRPr/>
            </a:lvl5pPr>
            <a:lvl6pPr marL="2292350" indent="0" algn="ctr">
              <a:buNone/>
              <a:defRPr/>
            </a:lvl6pPr>
            <a:lvl7pPr marL="2750820" indent="0" algn="ctr">
              <a:buNone/>
              <a:defRPr/>
            </a:lvl7pPr>
            <a:lvl8pPr marL="3209290" indent="0" algn="ctr">
              <a:buNone/>
              <a:defRPr/>
            </a:lvl8pPr>
            <a:lvl9pPr marL="366776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591" y="4406440"/>
            <a:ext cx="7771077" cy="1362685"/>
          </a:xfrm>
        </p:spPr>
        <p:txBody>
          <a:bodyPr anchor="t"/>
          <a:lstStyle>
            <a:lvl1pPr algn="l">
              <a:defRPr sz="401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591" y="2906850"/>
            <a:ext cx="7771077" cy="1499591"/>
          </a:xfrm>
        </p:spPr>
        <p:txBody>
          <a:bodyPr anchor="b"/>
          <a:lstStyle>
            <a:lvl1pPr marL="0" indent="0">
              <a:buNone/>
              <a:defRPr sz="2005"/>
            </a:lvl1pPr>
            <a:lvl2pPr marL="458470" indent="0">
              <a:buNone/>
              <a:defRPr sz="1805"/>
            </a:lvl2pPr>
            <a:lvl3pPr marL="916940" indent="0">
              <a:buNone/>
              <a:defRPr sz="1605"/>
            </a:lvl3pPr>
            <a:lvl4pPr marL="1375410" indent="0">
              <a:buNone/>
              <a:defRPr sz="1405"/>
            </a:lvl4pPr>
            <a:lvl5pPr marL="1833880" indent="0">
              <a:buNone/>
              <a:defRPr sz="1405"/>
            </a:lvl5pPr>
            <a:lvl6pPr marL="2292350" indent="0">
              <a:buNone/>
              <a:defRPr sz="1405"/>
            </a:lvl6pPr>
            <a:lvl7pPr marL="2750820" indent="0">
              <a:buNone/>
              <a:defRPr sz="1405"/>
            </a:lvl7pPr>
            <a:lvl8pPr marL="3209290" indent="0">
              <a:buNone/>
              <a:defRPr sz="1405"/>
            </a:lvl8pPr>
            <a:lvl9pPr marL="3667760" indent="0">
              <a:buNone/>
              <a:defRPr sz="1405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6459" y="1599882"/>
            <a:ext cx="4037153" cy="4525834"/>
          </a:xfrm>
        </p:spPr>
        <p:txBody>
          <a:bodyPr/>
          <a:lstStyle>
            <a:lvl1pPr>
              <a:defRPr sz="2810"/>
            </a:lvl1pPr>
            <a:lvl2pPr>
              <a:defRPr sz="2405"/>
            </a:lvl2pPr>
            <a:lvl3pPr>
              <a:defRPr sz="2005"/>
            </a:lvl3pPr>
            <a:lvl4pPr>
              <a:defRPr sz="1805"/>
            </a:lvl4pPr>
            <a:lvl5pPr>
              <a:defRPr sz="1805"/>
            </a:lvl5pPr>
            <a:lvl6pPr>
              <a:defRPr sz="1805"/>
            </a:lvl6pPr>
            <a:lvl7pPr>
              <a:defRPr sz="1805"/>
            </a:lvl7pPr>
            <a:lvl8pPr>
              <a:defRPr sz="1805"/>
            </a:lvl8pPr>
            <a:lvl9pPr>
              <a:defRPr sz="1805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453" y="1599882"/>
            <a:ext cx="4038767" cy="4525834"/>
          </a:xfrm>
        </p:spPr>
        <p:txBody>
          <a:bodyPr/>
          <a:lstStyle>
            <a:lvl1pPr>
              <a:defRPr sz="2810"/>
            </a:lvl1pPr>
            <a:lvl2pPr>
              <a:defRPr sz="2405"/>
            </a:lvl2pPr>
            <a:lvl3pPr>
              <a:defRPr sz="2005"/>
            </a:lvl3pPr>
            <a:lvl4pPr>
              <a:defRPr sz="1805"/>
            </a:lvl4pPr>
            <a:lvl5pPr>
              <a:defRPr sz="1805"/>
            </a:lvl5pPr>
            <a:lvl6pPr>
              <a:defRPr sz="1805"/>
            </a:lvl6pPr>
            <a:lvl7pPr>
              <a:defRPr sz="1805"/>
            </a:lvl7pPr>
            <a:lvl8pPr>
              <a:defRPr sz="1805"/>
            </a:lvl8pPr>
            <a:lvl9pPr>
              <a:defRPr sz="1805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6459" y="1534613"/>
            <a:ext cx="4040379" cy="639953"/>
          </a:xfrm>
        </p:spPr>
        <p:txBody>
          <a:bodyPr anchor="b"/>
          <a:lstStyle>
            <a:lvl1pPr marL="0" indent="0">
              <a:buNone/>
              <a:defRPr sz="2405" b="1"/>
            </a:lvl1pPr>
            <a:lvl2pPr marL="458470" indent="0">
              <a:buNone/>
              <a:defRPr sz="2005" b="1"/>
            </a:lvl2pPr>
            <a:lvl3pPr marL="916940" indent="0">
              <a:buNone/>
              <a:defRPr sz="1805" b="1"/>
            </a:lvl3pPr>
            <a:lvl4pPr marL="1375410" indent="0">
              <a:buNone/>
              <a:defRPr sz="1605" b="1"/>
            </a:lvl4pPr>
            <a:lvl5pPr marL="1833880" indent="0">
              <a:buNone/>
              <a:defRPr sz="1605" b="1"/>
            </a:lvl5pPr>
            <a:lvl6pPr marL="2292350" indent="0">
              <a:buNone/>
              <a:defRPr sz="1605" b="1"/>
            </a:lvl6pPr>
            <a:lvl7pPr marL="2750820" indent="0">
              <a:buNone/>
              <a:defRPr sz="1605" b="1"/>
            </a:lvl7pPr>
            <a:lvl8pPr marL="3209290" indent="0">
              <a:buNone/>
              <a:defRPr sz="1605" b="1"/>
            </a:lvl8pPr>
            <a:lvl9pPr marL="3667760" indent="0">
              <a:buNone/>
              <a:defRPr sz="1605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6459" y="2174565"/>
            <a:ext cx="4040379" cy="3951150"/>
          </a:xfrm>
        </p:spPr>
        <p:txBody>
          <a:bodyPr/>
          <a:lstStyle>
            <a:lvl1pPr>
              <a:defRPr sz="2405"/>
            </a:lvl1pPr>
            <a:lvl2pPr>
              <a:defRPr sz="2005"/>
            </a:lvl2pPr>
            <a:lvl3pPr>
              <a:defRPr sz="1805"/>
            </a:lvl3pPr>
            <a:lvl4pPr>
              <a:defRPr sz="1605"/>
            </a:lvl4pPr>
            <a:lvl5pPr>
              <a:defRPr sz="1605"/>
            </a:lvl5pPr>
            <a:lvl6pPr>
              <a:defRPr sz="1605"/>
            </a:lvl6pPr>
            <a:lvl7pPr>
              <a:defRPr sz="1605"/>
            </a:lvl7pPr>
            <a:lvl8pPr>
              <a:defRPr sz="1605"/>
            </a:lvl8pPr>
            <a:lvl9pPr>
              <a:defRPr sz="1605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227" y="1534613"/>
            <a:ext cx="4041993" cy="639953"/>
          </a:xfrm>
        </p:spPr>
        <p:txBody>
          <a:bodyPr anchor="b"/>
          <a:lstStyle>
            <a:lvl1pPr marL="0" indent="0">
              <a:buNone/>
              <a:defRPr sz="2405" b="1"/>
            </a:lvl1pPr>
            <a:lvl2pPr marL="458470" indent="0">
              <a:buNone/>
              <a:defRPr sz="2005" b="1"/>
            </a:lvl2pPr>
            <a:lvl3pPr marL="916940" indent="0">
              <a:buNone/>
              <a:defRPr sz="1805" b="1"/>
            </a:lvl3pPr>
            <a:lvl4pPr marL="1375410" indent="0">
              <a:buNone/>
              <a:defRPr sz="1605" b="1"/>
            </a:lvl4pPr>
            <a:lvl5pPr marL="1833880" indent="0">
              <a:buNone/>
              <a:defRPr sz="1605" b="1"/>
            </a:lvl5pPr>
            <a:lvl6pPr marL="2292350" indent="0">
              <a:buNone/>
              <a:defRPr sz="1605" b="1"/>
            </a:lvl6pPr>
            <a:lvl7pPr marL="2750820" indent="0">
              <a:buNone/>
              <a:defRPr sz="1605" b="1"/>
            </a:lvl7pPr>
            <a:lvl8pPr marL="3209290" indent="0">
              <a:buNone/>
              <a:defRPr sz="1605" b="1"/>
            </a:lvl8pPr>
            <a:lvl9pPr marL="3667760" indent="0">
              <a:buNone/>
              <a:defRPr sz="1605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227" y="2174565"/>
            <a:ext cx="4041993" cy="3951150"/>
          </a:xfrm>
        </p:spPr>
        <p:txBody>
          <a:bodyPr/>
          <a:lstStyle>
            <a:lvl1pPr>
              <a:defRPr sz="2405"/>
            </a:lvl1pPr>
            <a:lvl2pPr>
              <a:defRPr sz="2005"/>
            </a:lvl2pPr>
            <a:lvl3pPr>
              <a:defRPr sz="1805"/>
            </a:lvl3pPr>
            <a:lvl4pPr>
              <a:defRPr sz="1605"/>
            </a:lvl4pPr>
            <a:lvl5pPr>
              <a:defRPr sz="1605"/>
            </a:lvl5pPr>
            <a:lvl6pPr>
              <a:defRPr sz="1605"/>
            </a:lvl6pPr>
            <a:lvl7pPr>
              <a:defRPr sz="1605"/>
            </a:lvl7pPr>
            <a:lvl8pPr>
              <a:defRPr sz="1605"/>
            </a:lvl8pPr>
            <a:lvl9pPr>
              <a:defRPr sz="1605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6459" y="273811"/>
            <a:ext cx="3009720" cy="1160512"/>
          </a:xfrm>
        </p:spPr>
        <p:txBody>
          <a:bodyPr anchor="b"/>
          <a:lstStyle>
            <a:lvl1pPr algn="l">
              <a:defRPr sz="2005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4244" y="273811"/>
            <a:ext cx="5112975" cy="5851905"/>
          </a:xfrm>
        </p:spPr>
        <p:txBody>
          <a:bodyPr/>
          <a:lstStyle>
            <a:lvl1pPr>
              <a:defRPr sz="3210"/>
            </a:lvl1pPr>
            <a:lvl2pPr>
              <a:defRPr sz="2810"/>
            </a:lvl2pPr>
            <a:lvl3pPr>
              <a:defRPr sz="2405"/>
            </a:lvl3pPr>
            <a:lvl4pPr>
              <a:defRPr sz="2005"/>
            </a:lvl4pPr>
            <a:lvl5pPr>
              <a:defRPr sz="2005"/>
            </a:lvl5pPr>
            <a:lvl6pPr>
              <a:defRPr sz="2005"/>
            </a:lvl6pPr>
            <a:lvl7pPr>
              <a:defRPr sz="2005"/>
            </a:lvl7pPr>
            <a:lvl8pPr>
              <a:defRPr sz="2005"/>
            </a:lvl8pPr>
            <a:lvl9pPr>
              <a:defRPr sz="2005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6459" y="1434322"/>
            <a:ext cx="3009720" cy="4691394"/>
          </a:xfrm>
        </p:spPr>
        <p:txBody>
          <a:bodyPr/>
          <a:lstStyle>
            <a:lvl1pPr marL="0" indent="0">
              <a:buNone/>
              <a:defRPr sz="1405"/>
            </a:lvl1pPr>
            <a:lvl2pPr marL="458470" indent="0">
              <a:buNone/>
              <a:defRPr sz="1205"/>
            </a:lvl2pPr>
            <a:lvl3pPr marL="916940" indent="0">
              <a:buNone/>
              <a:defRPr sz="1005"/>
            </a:lvl3pPr>
            <a:lvl4pPr marL="1375410" indent="0">
              <a:buNone/>
              <a:defRPr sz="905"/>
            </a:lvl4pPr>
            <a:lvl5pPr marL="1833880" indent="0">
              <a:buNone/>
              <a:defRPr sz="905"/>
            </a:lvl5pPr>
            <a:lvl6pPr marL="2292350" indent="0">
              <a:buNone/>
              <a:defRPr sz="905"/>
            </a:lvl6pPr>
            <a:lvl7pPr marL="2750820" indent="0">
              <a:buNone/>
              <a:defRPr sz="905"/>
            </a:lvl7pPr>
            <a:lvl8pPr marL="3209290" indent="0">
              <a:buNone/>
              <a:defRPr sz="905"/>
            </a:lvl8pPr>
            <a:lvl9pPr marL="3667760" indent="0">
              <a:buNone/>
              <a:defRPr sz="905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1961" y="4801237"/>
            <a:ext cx="5487174" cy="566724"/>
          </a:xfrm>
        </p:spPr>
        <p:txBody>
          <a:bodyPr anchor="b"/>
          <a:lstStyle>
            <a:lvl1pPr algn="l">
              <a:defRPr sz="2005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1961" y="612890"/>
            <a:ext cx="5487174" cy="4115118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10"/>
            </a:lvl1pPr>
            <a:lvl2pPr marL="458470" indent="0">
              <a:buNone/>
              <a:defRPr sz="2810"/>
            </a:lvl2pPr>
            <a:lvl3pPr marL="916940" indent="0">
              <a:buNone/>
              <a:defRPr sz="2405"/>
            </a:lvl3pPr>
            <a:lvl4pPr marL="1375410" indent="0">
              <a:buNone/>
              <a:defRPr sz="2005"/>
            </a:lvl4pPr>
            <a:lvl5pPr marL="1833880" indent="0">
              <a:buNone/>
              <a:defRPr sz="2005"/>
            </a:lvl5pPr>
            <a:lvl6pPr marL="2292350" indent="0">
              <a:buNone/>
              <a:defRPr sz="2005"/>
            </a:lvl6pPr>
            <a:lvl7pPr marL="2750820" indent="0">
              <a:buNone/>
              <a:defRPr sz="2005"/>
            </a:lvl7pPr>
            <a:lvl8pPr marL="3209290" indent="0">
              <a:buNone/>
              <a:defRPr sz="2005"/>
            </a:lvl8pPr>
            <a:lvl9pPr marL="3667760" indent="0">
              <a:buNone/>
              <a:defRPr sz="2005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1961" y="5367961"/>
            <a:ext cx="5487174" cy="803921"/>
          </a:xfrm>
        </p:spPr>
        <p:txBody>
          <a:bodyPr/>
          <a:lstStyle>
            <a:lvl1pPr marL="0" indent="0">
              <a:buNone/>
              <a:defRPr sz="1405"/>
            </a:lvl1pPr>
            <a:lvl2pPr marL="458470" indent="0">
              <a:buNone/>
              <a:defRPr sz="1205"/>
            </a:lvl2pPr>
            <a:lvl3pPr marL="916940" indent="0">
              <a:buNone/>
              <a:defRPr sz="1005"/>
            </a:lvl3pPr>
            <a:lvl4pPr marL="1375410" indent="0">
              <a:buNone/>
              <a:defRPr sz="905"/>
            </a:lvl4pPr>
            <a:lvl5pPr marL="1833880" indent="0">
              <a:buNone/>
              <a:defRPr sz="905"/>
            </a:lvl5pPr>
            <a:lvl6pPr marL="2292350" indent="0">
              <a:buNone/>
              <a:defRPr sz="905"/>
            </a:lvl6pPr>
            <a:lvl7pPr marL="2750820" indent="0">
              <a:buNone/>
              <a:defRPr sz="905"/>
            </a:lvl7pPr>
            <a:lvl8pPr marL="3209290" indent="0">
              <a:buNone/>
              <a:defRPr sz="905"/>
            </a:lvl8pPr>
            <a:lvl9pPr marL="3667760" indent="0">
              <a:buNone/>
              <a:defRPr sz="905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30739" y="275403"/>
            <a:ext cx="2056480" cy="5850313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6459" y="275403"/>
            <a:ext cx="6019440" cy="5850313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3" Type="http://schemas.openxmlformats.org/officeDocument/2006/relationships/theme" Target="../theme/theme2.xml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1026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42" name="Rectangle 2"/>
          <p:cNvSpPr>
            <a:spLocks noGrp="1"/>
          </p:cNvSpPr>
          <p:nvPr>
            <p:ph type="title"/>
          </p:nvPr>
        </p:nvSpPr>
        <p:spPr>
          <a:xfrm>
            <a:off x="456459" y="275403"/>
            <a:ext cx="8230761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43" name="Rectangle 3"/>
          <p:cNvSpPr>
            <a:spLocks noGrp="1"/>
          </p:cNvSpPr>
          <p:nvPr>
            <p:ph type="body" idx="1"/>
          </p:nvPr>
        </p:nvSpPr>
        <p:spPr>
          <a:xfrm>
            <a:off x="456459" y="1599882"/>
            <a:ext cx="8230761" cy="4525834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6459" y="6245111"/>
            <a:ext cx="2133902" cy="47598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405" smtClean="0">
                <a:solidFill>
                  <a:schemeClr val="tx1"/>
                </a:solidFill>
                <a:latin typeface="+mn-lt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38" y="6245111"/>
            <a:ext cx="2895203" cy="47598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5" smtClean="0">
                <a:solidFill>
                  <a:schemeClr val="tx1"/>
                </a:solidFill>
                <a:latin typeface="+mn-lt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319" y="6245111"/>
            <a:ext cx="2133902" cy="47598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5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pPr lvl="0" eaLnBrk="1" hangingPunct="1"/>
            <a:fld id="{9A0DB2DC-4C9A-4742-B13C-FB6460FD3503}" type="slidenum">
              <a:rPr lang="en-US" altLang="zh-CN" dirty="0"/>
            </a:fld>
            <a:endParaRPr lang="en-US" altLang="zh-CN" dirty="0"/>
          </a:p>
        </p:txBody>
      </p:sp>
      <p:pic>
        <p:nvPicPr>
          <p:cNvPr id="10247" name="Picture 7" descr="南方新中考化学"/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-1612" y="0"/>
            <a:ext cx="914529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1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4170" indent="-344170" algn="l" rtl="0" eaLnBrk="0" fontAlgn="base" hangingPunct="0">
        <a:spcBef>
          <a:spcPct val="20000"/>
        </a:spcBef>
        <a:spcAft>
          <a:spcPct val="0"/>
        </a:spcAft>
        <a:buChar char="•"/>
        <a:defRPr sz="3210">
          <a:solidFill>
            <a:schemeClr val="tx1"/>
          </a:solidFill>
          <a:latin typeface="+mn-lt"/>
          <a:ea typeface="+mn-ea"/>
          <a:cs typeface="+mn-cs"/>
        </a:defRPr>
      </a:lvl1pPr>
      <a:lvl2pPr marL="74485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10">
          <a:solidFill>
            <a:schemeClr val="tx1"/>
          </a:solidFill>
          <a:latin typeface="+mn-lt"/>
          <a:ea typeface="+mn-ea"/>
        </a:defRPr>
      </a:lvl2pPr>
      <a:lvl3pPr marL="1146175" indent="-229235" algn="l" rtl="0" eaLnBrk="0" fontAlgn="base" hangingPunct="0">
        <a:spcBef>
          <a:spcPct val="20000"/>
        </a:spcBef>
        <a:spcAft>
          <a:spcPct val="0"/>
        </a:spcAft>
        <a:buChar char="•"/>
        <a:defRPr sz="2405">
          <a:solidFill>
            <a:schemeClr val="tx1"/>
          </a:solidFill>
          <a:latin typeface="+mn-lt"/>
          <a:ea typeface="+mn-ea"/>
        </a:defRPr>
      </a:lvl3pPr>
      <a:lvl4pPr marL="1604645" indent="-229235" algn="l" rtl="0" eaLnBrk="0" fontAlgn="base" hangingPunct="0">
        <a:spcBef>
          <a:spcPct val="20000"/>
        </a:spcBef>
        <a:spcAft>
          <a:spcPct val="0"/>
        </a:spcAft>
        <a:buChar char="–"/>
        <a:defRPr sz="2005">
          <a:solidFill>
            <a:schemeClr val="tx1"/>
          </a:solidFill>
          <a:latin typeface="+mn-lt"/>
          <a:ea typeface="+mn-ea"/>
        </a:defRPr>
      </a:lvl4pPr>
      <a:lvl5pPr marL="2063115" indent="-229235" algn="l" rtl="0" eaLnBrk="0" fontAlgn="base" hangingPunct="0">
        <a:spcBef>
          <a:spcPct val="20000"/>
        </a:spcBef>
        <a:spcAft>
          <a:spcPct val="0"/>
        </a:spcAft>
        <a:buChar char="»"/>
        <a:defRPr sz="2005">
          <a:solidFill>
            <a:schemeClr val="tx1"/>
          </a:solidFill>
          <a:latin typeface="+mn-lt"/>
          <a:ea typeface="+mn-ea"/>
        </a:defRPr>
      </a:lvl5pPr>
      <a:lvl6pPr marL="2521585" indent="-229235" algn="l" rtl="0" fontAlgn="base">
        <a:spcBef>
          <a:spcPct val="20000"/>
        </a:spcBef>
        <a:spcAft>
          <a:spcPct val="0"/>
        </a:spcAft>
        <a:buChar char="»"/>
        <a:defRPr sz="2005">
          <a:solidFill>
            <a:schemeClr val="tx1"/>
          </a:solidFill>
          <a:latin typeface="+mn-lt"/>
          <a:ea typeface="+mn-ea"/>
        </a:defRPr>
      </a:lvl6pPr>
      <a:lvl7pPr marL="2980055" indent="-229235" algn="l" rtl="0" fontAlgn="base">
        <a:spcBef>
          <a:spcPct val="20000"/>
        </a:spcBef>
        <a:spcAft>
          <a:spcPct val="0"/>
        </a:spcAft>
        <a:buChar char="»"/>
        <a:defRPr sz="2005">
          <a:solidFill>
            <a:schemeClr val="tx1"/>
          </a:solidFill>
          <a:latin typeface="+mn-lt"/>
          <a:ea typeface="+mn-ea"/>
        </a:defRPr>
      </a:lvl7pPr>
      <a:lvl8pPr marL="3438525" indent="-229235" algn="l" rtl="0" fontAlgn="base">
        <a:spcBef>
          <a:spcPct val="20000"/>
        </a:spcBef>
        <a:spcAft>
          <a:spcPct val="0"/>
        </a:spcAft>
        <a:buChar char="»"/>
        <a:defRPr sz="2005">
          <a:solidFill>
            <a:schemeClr val="tx1"/>
          </a:solidFill>
          <a:latin typeface="+mn-lt"/>
          <a:ea typeface="+mn-ea"/>
        </a:defRPr>
      </a:lvl8pPr>
      <a:lvl9pPr marL="3896995" indent="-229235" algn="l" rtl="0" fontAlgn="base">
        <a:spcBef>
          <a:spcPct val="20000"/>
        </a:spcBef>
        <a:spcAft>
          <a:spcPct val="0"/>
        </a:spcAft>
        <a:buChar char="»"/>
        <a:defRPr sz="2005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6940" rtl="0" eaLnBrk="1" latinLnBrk="0" hangingPunct="1">
        <a:defRPr sz="1805" kern="1200">
          <a:solidFill>
            <a:schemeClr val="tx1"/>
          </a:solidFill>
          <a:latin typeface="+mn-lt"/>
          <a:ea typeface="+mn-ea"/>
          <a:cs typeface="+mn-cs"/>
        </a:defRPr>
      </a:lvl1pPr>
      <a:lvl2pPr marL="458470" algn="l" defTabSz="916940" rtl="0" eaLnBrk="1" latinLnBrk="0" hangingPunct="1">
        <a:defRPr sz="1805" kern="1200">
          <a:solidFill>
            <a:schemeClr val="tx1"/>
          </a:solidFill>
          <a:latin typeface="+mn-lt"/>
          <a:ea typeface="+mn-ea"/>
          <a:cs typeface="+mn-cs"/>
        </a:defRPr>
      </a:lvl2pPr>
      <a:lvl3pPr marL="916940" algn="l" defTabSz="916940" rtl="0" eaLnBrk="1" latinLnBrk="0" hangingPunct="1">
        <a:defRPr sz="1805" kern="1200">
          <a:solidFill>
            <a:schemeClr val="tx1"/>
          </a:solidFill>
          <a:latin typeface="+mn-lt"/>
          <a:ea typeface="+mn-ea"/>
          <a:cs typeface="+mn-cs"/>
        </a:defRPr>
      </a:lvl3pPr>
      <a:lvl4pPr marL="1375410" algn="l" defTabSz="916940" rtl="0" eaLnBrk="1" latinLnBrk="0" hangingPunct="1">
        <a:defRPr sz="1805" kern="1200">
          <a:solidFill>
            <a:schemeClr val="tx1"/>
          </a:solidFill>
          <a:latin typeface="+mn-lt"/>
          <a:ea typeface="+mn-ea"/>
          <a:cs typeface="+mn-cs"/>
        </a:defRPr>
      </a:lvl4pPr>
      <a:lvl5pPr marL="1833880" algn="l" defTabSz="916940" rtl="0" eaLnBrk="1" latinLnBrk="0" hangingPunct="1">
        <a:defRPr sz="1805" kern="1200">
          <a:solidFill>
            <a:schemeClr val="tx1"/>
          </a:solidFill>
          <a:latin typeface="+mn-lt"/>
          <a:ea typeface="+mn-ea"/>
          <a:cs typeface="+mn-cs"/>
        </a:defRPr>
      </a:lvl5pPr>
      <a:lvl6pPr marL="2292350" algn="l" defTabSz="916940" rtl="0" eaLnBrk="1" latinLnBrk="0" hangingPunct="1">
        <a:defRPr sz="1805" kern="1200">
          <a:solidFill>
            <a:schemeClr val="tx1"/>
          </a:solidFill>
          <a:latin typeface="+mn-lt"/>
          <a:ea typeface="+mn-ea"/>
          <a:cs typeface="+mn-cs"/>
        </a:defRPr>
      </a:lvl6pPr>
      <a:lvl7pPr marL="2750820" algn="l" defTabSz="916940" rtl="0" eaLnBrk="1" latinLnBrk="0" hangingPunct="1">
        <a:defRPr sz="1805" kern="1200">
          <a:solidFill>
            <a:schemeClr val="tx1"/>
          </a:solidFill>
          <a:latin typeface="+mn-lt"/>
          <a:ea typeface="+mn-ea"/>
          <a:cs typeface="+mn-cs"/>
        </a:defRPr>
      </a:lvl7pPr>
      <a:lvl8pPr marL="3209290" algn="l" defTabSz="916940" rtl="0" eaLnBrk="1" latinLnBrk="0" hangingPunct="1">
        <a:defRPr sz="1805" kern="1200">
          <a:solidFill>
            <a:schemeClr val="tx1"/>
          </a:solidFill>
          <a:latin typeface="+mn-lt"/>
          <a:ea typeface="+mn-ea"/>
          <a:cs typeface="+mn-cs"/>
        </a:defRPr>
      </a:lvl8pPr>
      <a:lvl9pPr marL="3667760" algn="l" defTabSz="916940" rtl="0" eaLnBrk="1" latinLnBrk="0" hangingPunct="1">
        <a:defRPr sz="180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4" name="标题 3073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 anchor="ctr"/>
          <a:p>
            <a:pPr defTabSz="914400">
              <a:buSzPct val="100000"/>
            </a:pPr>
            <a:r>
              <a:rPr lang="zh-CN" altLang="en-US" sz="6000" b="1" kern="1200" baseline="0" dirty="0">
                <a:latin typeface="Arial" panose="020B0604020202020204" pitchFamily="34" charset="0"/>
                <a:ea typeface="时尚中黑简体" charset="-122"/>
              </a:rPr>
              <a:t>醉翁亭记</a:t>
            </a:r>
            <a:endParaRPr lang="zh-CN" altLang="en-US" sz="6000" b="1" kern="1200" baseline="0" dirty="0">
              <a:latin typeface="Arial" panose="020B0604020202020204" pitchFamily="34" charset="0"/>
              <a:ea typeface="时尚中黑简体" charset="-122"/>
            </a:endParaRPr>
          </a:p>
        </p:txBody>
      </p:sp>
      <p:sp>
        <p:nvSpPr>
          <p:cNvPr id="3075" name="副标题 3074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p>
            <a:pPr defTabSz="914400">
              <a:buSzPct val="100000"/>
            </a:pPr>
            <a:r>
              <a:rPr lang="zh-CN" altLang="en-US" sz="3200" kern="1200" baseline="0" dirty="0">
                <a:latin typeface="Arial" panose="020B0604020202020204" pitchFamily="34" charset="0"/>
                <a:ea typeface="迷你简启体" charset="-122"/>
              </a:rPr>
              <a:t>【北宋】欧阳修</a:t>
            </a:r>
            <a:endParaRPr lang="zh-CN" altLang="en-US" sz="3200" kern="1200" baseline="0" dirty="0">
              <a:latin typeface="Arial" panose="020B0604020202020204" pitchFamily="34" charset="0"/>
              <a:ea typeface="迷你简启体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164465"/>
            <a:ext cx="8229600" cy="848995"/>
          </a:xfrm>
        </p:spPr>
        <p:txBody>
          <a:bodyPr/>
          <a:p>
            <a:r>
              <a:rPr lang="zh-CN" altLang="en-US" dirty="0">
                <a:latin typeface="Arial" panose="020B0604020202020204" pitchFamily="34" charset="0"/>
                <a:ea typeface="黑体" panose="02010609060101010101" pitchFamily="2" charset="-122"/>
                <a:sym typeface="+mn-ea"/>
              </a:rPr>
              <a:t>课外文言文字词解释的方法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3064510"/>
            <a:ext cx="8229600" cy="2101850"/>
          </a:xfrm>
        </p:spPr>
        <p:txBody>
          <a:bodyPr/>
          <a:p>
            <a:pPr marL="0" indent="0" defTabSz="914400">
              <a:lnSpc>
                <a:spcPct val="100000"/>
              </a:lnSpc>
              <a:spcBef>
                <a:spcPts val="0"/>
              </a:spcBef>
              <a:buNone/>
              <a:tabLst>
                <a:tab pos="609600" algn="l"/>
              </a:tabLst>
            </a:pPr>
            <a:r>
              <a:rPr lang="en-US" altLang="zh-CN" sz="2800" dirty="0">
                <a:latin typeface="Times New Roman" panose="02020603050405020304" pitchFamily="2" charset="0"/>
                <a:sym typeface="+mn-ea"/>
              </a:rPr>
              <a:t>        </a:t>
            </a:r>
            <a:r>
              <a:rPr lang="zh-CN" altLang="en-US" sz="2800" dirty="0">
                <a:latin typeface="Times New Roman" panose="02020603050405020304" pitchFamily="2" charset="0"/>
                <a:sym typeface="+mn-ea"/>
              </a:rPr>
              <a:t>如</a:t>
            </a:r>
            <a:r>
              <a:rPr lang="en-US" altLang="zh-CN" sz="2800" dirty="0">
                <a:latin typeface="Times New Roman" panose="02020603050405020304" pitchFamily="2" charset="0"/>
                <a:sym typeface="+mn-ea"/>
              </a:rPr>
              <a:t>《</a:t>
            </a:r>
            <a:r>
              <a:rPr lang="zh-CN" altLang="en-US" sz="2800" dirty="0">
                <a:latin typeface="Times New Roman" panose="02020603050405020304" pitchFamily="2" charset="0"/>
                <a:sym typeface="+mn-ea"/>
              </a:rPr>
              <a:t>赵奢收税于平原君家</a:t>
            </a:r>
            <a:r>
              <a:rPr lang="en-US" altLang="zh-CN" sz="2800" dirty="0">
                <a:latin typeface="Times New Roman" panose="02020603050405020304" pitchFamily="2" charset="0"/>
                <a:sym typeface="+mn-ea"/>
              </a:rPr>
              <a:t>》</a:t>
            </a:r>
            <a:r>
              <a:rPr lang="zh-CN" altLang="en-US" sz="2800" dirty="0">
                <a:latin typeface="Times New Roman" panose="02020603050405020304" pitchFamily="2" charset="0"/>
                <a:sym typeface="+mn-ea"/>
              </a:rPr>
              <a:t>中，要求解释</a:t>
            </a:r>
            <a:r>
              <a:rPr lang="zh-CN" altLang="en-US" sz="2800" dirty="0">
                <a:latin typeface="宋体" panose="02010600030101010101" pitchFamily="2" charset="-122"/>
                <a:sym typeface="+mn-ea"/>
              </a:rPr>
              <a:t>“</a:t>
            </a:r>
            <a:r>
              <a:rPr lang="zh-CN" altLang="en-US" sz="2800" dirty="0">
                <a:latin typeface="Times New Roman" panose="02020603050405020304" pitchFamily="2" charset="0"/>
                <a:sym typeface="+mn-ea"/>
              </a:rPr>
              <a:t>君安得有此富乎</a:t>
            </a:r>
            <a:r>
              <a:rPr lang="zh-CN" altLang="en-US" sz="2800" dirty="0">
                <a:latin typeface="宋体" panose="02010600030101010101" pitchFamily="2" charset="-122"/>
                <a:sym typeface="+mn-ea"/>
              </a:rPr>
              <a:t>”</a:t>
            </a:r>
            <a:r>
              <a:rPr lang="zh-CN" altLang="en-US" sz="2800" dirty="0">
                <a:latin typeface="Times New Roman" panose="02020603050405020304" pitchFamily="2" charset="0"/>
                <a:sym typeface="+mn-ea"/>
              </a:rPr>
              <a:t>中</a:t>
            </a:r>
            <a:r>
              <a:rPr lang="zh-CN" altLang="en-US" sz="2800" dirty="0">
                <a:latin typeface="宋体" panose="02010600030101010101" pitchFamily="2" charset="-122"/>
                <a:sym typeface="+mn-ea"/>
              </a:rPr>
              <a:t>“</a:t>
            </a:r>
            <a:r>
              <a:rPr lang="zh-CN" altLang="en-US" sz="2800" dirty="0">
                <a:latin typeface="Times New Roman" panose="02020603050405020304" pitchFamily="2" charset="0"/>
                <a:sym typeface="+mn-ea"/>
              </a:rPr>
              <a:t>安</a:t>
            </a:r>
            <a:r>
              <a:rPr lang="zh-CN" altLang="en-US" sz="2800" dirty="0">
                <a:latin typeface="宋体" panose="02010600030101010101" pitchFamily="2" charset="-122"/>
                <a:sym typeface="+mn-ea"/>
              </a:rPr>
              <a:t>”</a:t>
            </a:r>
            <a:r>
              <a:rPr lang="zh-CN" altLang="en-US" sz="2800" dirty="0">
                <a:latin typeface="Times New Roman" panose="02020603050405020304" pitchFamily="2" charset="0"/>
                <a:sym typeface="+mn-ea"/>
              </a:rPr>
              <a:t>字的含义。我们可以发现，</a:t>
            </a:r>
            <a:r>
              <a:rPr lang="zh-CN" altLang="en-US" sz="2800" dirty="0">
                <a:latin typeface="宋体" panose="02010600030101010101" pitchFamily="2" charset="-122"/>
                <a:sym typeface="+mn-ea"/>
              </a:rPr>
              <a:t>“</a:t>
            </a:r>
            <a:r>
              <a:rPr lang="zh-CN" altLang="en-US" sz="2800" dirty="0">
                <a:latin typeface="Times New Roman" panose="02020603050405020304" pitchFamily="2" charset="0"/>
                <a:sym typeface="+mn-ea"/>
              </a:rPr>
              <a:t>安</a:t>
            </a:r>
            <a:r>
              <a:rPr lang="zh-CN" altLang="en-US" sz="2800" dirty="0">
                <a:latin typeface="宋体" panose="02010600030101010101" pitchFamily="2" charset="-122"/>
                <a:sym typeface="+mn-ea"/>
              </a:rPr>
              <a:t>”</a:t>
            </a:r>
            <a:r>
              <a:rPr lang="zh-CN" altLang="en-US" sz="2800" dirty="0">
                <a:latin typeface="Times New Roman" panose="02020603050405020304" pitchFamily="2" charset="0"/>
                <a:sym typeface="+mn-ea"/>
              </a:rPr>
              <a:t>字的解释在七年级下册</a:t>
            </a:r>
            <a:r>
              <a:rPr lang="en-US" altLang="zh-CN" sz="2800" dirty="0">
                <a:latin typeface="Times New Roman" panose="02020603050405020304" pitchFamily="2" charset="0"/>
                <a:sym typeface="+mn-ea"/>
              </a:rPr>
              <a:t>《</a:t>
            </a:r>
            <a:r>
              <a:rPr lang="zh-CN" altLang="en-US" sz="2800" dirty="0">
                <a:latin typeface="Times New Roman" panose="02020603050405020304" pitchFamily="2" charset="0"/>
                <a:sym typeface="+mn-ea"/>
              </a:rPr>
              <a:t>木兰诗</a:t>
            </a:r>
            <a:r>
              <a:rPr lang="en-US" altLang="zh-CN" sz="2800" dirty="0">
                <a:latin typeface="Times New Roman" panose="02020603050405020304" pitchFamily="2" charset="0"/>
                <a:sym typeface="+mn-ea"/>
              </a:rPr>
              <a:t>》</a:t>
            </a:r>
            <a:r>
              <a:rPr lang="zh-CN" altLang="en-US" sz="2800" dirty="0">
                <a:latin typeface="Times New Roman" panose="02020603050405020304" pitchFamily="2" charset="0"/>
                <a:sym typeface="+mn-ea"/>
              </a:rPr>
              <a:t>中早已出现，</a:t>
            </a:r>
            <a:r>
              <a:rPr lang="zh-CN" altLang="en-US" sz="2800" dirty="0">
                <a:latin typeface="宋体" panose="02010600030101010101" pitchFamily="2" charset="-122"/>
                <a:sym typeface="+mn-ea"/>
              </a:rPr>
              <a:t>“</a:t>
            </a:r>
            <a:r>
              <a:rPr lang="zh-CN" altLang="en-US" sz="2800" dirty="0">
                <a:latin typeface="Times New Roman" panose="02020603050405020304" pitchFamily="2" charset="0"/>
                <a:sym typeface="+mn-ea"/>
              </a:rPr>
              <a:t>安能辨我是雄雌</a:t>
            </a:r>
            <a:r>
              <a:rPr lang="zh-CN" altLang="en-US" sz="2800" dirty="0">
                <a:latin typeface="宋体" panose="02010600030101010101" pitchFamily="2" charset="-122"/>
                <a:sym typeface="+mn-ea"/>
              </a:rPr>
              <a:t>”</a:t>
            </a:r>
            <a:r>
              <a:rPr lang="zh-CN" altLang="en-US" sz="2800" dirty="0">
                <a:latin typeface="Times New Roman" panose="02020603050405020304" pitchFamily="2" charset="0"/>
                <a:sym typeface="+mn-ea"/>
              </a:rPr>
              <a:t>，因此我们可以推测出</a:t>
            </a:r>
            <a:r>
              <a:rPr lang="zh-CN" altLang="en-US" sz="2800" dirty="0">
                <a:latin typeface="宋体" panose="02010600030101010101" pitchFamily="2" charset="-122"/>
                <a:sym typeface="+mn-ea"/>
              </a:rPr>
              <a:t>“</a:t>
            </a:r>
            <a:r>
              <a:rPr lang="zh-CN" altLang="en-US" sz="2800" dirty="0">
                <a:latin typeface="Times New Roman" panose="02020603050405020304" pitchFamily="2" charset="0"/>
                <a:sym typeface="+mn-ea"/>
              </a:rPr>
              <a:t>安</a:t>
            </a:r>
            <a:r>
              <a:rPr lang="zh-CN" altLang="en-US" sz="2800" dirty="0">
                <a:latin typeface="宋体" panose="02010600030101010101" pitchFamily="2" charset="-122"/>
                <a:sym typeface="+mn-ea"/>
              </a:rPr>
              <a:t>”</a:t>
            </a:r>
            <a:r>
              <a:rPr lang="zh-CN" altLang="en-US" sz="2800" dirty="0">
                <a:latin typeface="Times New Roman" panose="02020603050405020304" pitchFamily="2" charset="0"/>
                <a:sym typeface="+mn-ea"/>
              </a:rPr>
              <a:t>为</a:t>
            </a:r>
            <a:r>
              <a:rPr lang="zh-CN" altLang="en-US" sz="2800" dirty="0">
                <a:latin typeface="宋体" panose="02010600030101010101" pitchFamily="2" charset="-122"/>
                <a:sym typeface="+mn-ea"/>
              </a:rPr>
              <a:t>“</a:t>
            </a:r>
            <a:r>
              <a:rPr lang="zh-CN" altLang="en-US" sz="2800" dirty="0">
                <a:latin typeface="Times New Roman" panose="02020603050405020304" pitchFamily="2" charset="0"/>
                <a:sym typeface="+mn-ea"/>
              </a:rPr>
              <a:t>怎么</a:t>
            </a:r>
            <a:r>
              <a:rPr lang="zh-CN" altLang="en-US" sz="2800" dirty="0">
                <a:latin typeface="宋体" panose="02010600030101010101" pitchFamily="2" charset="-122"/>
                <a:sym typeface="+mn-ea"/>
              </a:rPr>
              <a:t>”</a:t>
            </a:r>
            <a:r>
              <a:rPr lang="zh-CN" altLang="en-US" sz="2800" dirty="0">
                <a:latin typeface="Times New Roman" panose="02020603050405020304" pitchFamily="2" charset="0"/>
                <a:sym typeface="+mn-ea"/>
              </a:rPr>
              <a:t>。</a:t>
            </a:r>
            <a:endParaRPr lang="zh-CN" altLang="en-US" sz="2800"/>
          </a:p>
        </p:txBody>
      </p:sp>
      <p:sp>
        <p:nvSpPr>
          <p:cNvPr id="4" name="Text Box 9"/>
          <p:cNvSpPr txBox="1"/>
          <p:nvPr/>
        </p:nvSpPr>
        <p:spPr>
          <a:xfrm>
            <a:off x="843598" y="1013143"/>
            <a:ext cx="2336800" cy="330200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>
            <a:spAutoFit/>
          </a:bodyPr>
          <a:p>
            <a:pPr>
              <a:lnSpc>
                <a:spcPts val="2575"/>
              </a:lnSpc>
            </a:pPr>
            <a:r>
              <a:rPr lang="en-US" altLang="zh-CN" sz="3200" dirty="0">
                <a:solidFill>
                  <a:srgbClr val="FF0000"/>
                </a:solidFill>
                <a:latin typeface="Times New Roman" panose="02020603050405020304" pitchFamily="2" charset="0"/>
              </a:rPr>
              <a:t>1.</a:t>
            </a:r>
            <a:r>
              <a:rPr lang="zh-CN" altLang="en-US" sz="3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课内迁移法</a:t>
            </a:r>
            <a:endParaRPr lang="zh-CN" altLang="en-US" sz="3200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81330" y="1343660"/>
            <a:ext cx="8228965" cy="18148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defTabSz="914400">
              <a:lnSpc>
                <a:spcPct val="100000"/>
              </a:lnSpc>
              <a:tabLst>
                <a:tab pos="609600" algn="l"/>
              </a:tabLst>
            </a:pPr>
            <a:r>
              <a:rPr lang="en-US" altLang="zh-CN" sz="2800" dirty="0">
                <a:latin typeface="Times New Roman" panose="02020603050405020304" pitchFamily="2" charset="0"/>
                <a:sym typeface="+mn-ea"/>
              </a:rPr>
              <a:t>        </a:t>
            </a:r>
            <a:r>
              <a:rPr lang="zh-CN" altLang="en-US" sz="2800" dirty="0">
                <a:latin typeface="Times New Roman" panose="02020603050405020304" pitchFamily="2" charset="0"/>
                <a:sym typeface="+mn-ea"/>
              </a:rPr>
              <a:t>课外文言文阅读其实是对课内文言文知识的拓展延伸，考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sym typeface="+mn-ea"/>
              </a:rPr>
              <a:t>查的大多数字词为课内所学习掌握的内容。</a:t>
            </a:r>
            <a:r>
              <a:rPr lang="zh-CN" altLang="en-US" sz="2800" dirty="0">
                <a:latin typeface="Times New Roman" panose="02020603050405020304" pitchFamily="2" charset="0"/>
                <a:sym typeface="+mn-ea"/>
              </a:rPr>
              <a:t>解释课外文言文字词时，应该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sym typeface="+mn-ea"/>
              </a:rPr>
              <a:t>回忆</a:t>
            </a:r>
            <a:r>
              <a:rPr lang="zh-CN" altLang="en-US" sz="2800" dirty="0">
                <a:latin typeface="Times New Roman" panose="02020603050405020304" pitchFamily="2" charset="0"/>
                <a:sym typeface="+mn-ea"/>
              </a:rPr>
              <a:t>课内相同词语的含义，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sym typeface="+mn-ea"/>
              </a:rPr>
              <a:t>选取最切合语境的一个。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2" charset="0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57200" y="5166360"/>
            <a:ext cx="8277225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en-US" altLang="zh-CN" sz="2800"/>
              <a:t>       </a:t>
            </a:r>
            <a:r>
              <a:rPr lang="zh-CN" altLang="en-US" sz="2800"/>
              <a:t>又如本文的</a:t>
            </a:r>
            <a:r>
              <a:rPr lang="en-US" altLang="zh-CN" sz="2800"/>
              <a:t>“</a:t>
            </a:r>
            <a:r>
              <a:rPr lang="zh-CN" altLang="en-US" sz="2800"/>
              <a:t>皆</a:t>
            </a:r>
            <a:r>
              <a:rPr lang="en-US" altLang="zh-CN" sz="2800"/>
              <a:t>”“</a:t>
            </a:r>
            <a:r>
              <a:rPr lang="zh-CN" altLang="en-US" sz="2800"/>
              <a:t>然</a:t>
            </a:r>
            <a:r>
              <a:rPr lang="en-US" altLang="zh-CN" sz="2800"/>
              <a:t>”</a:t>
            </a:r>
            <a:r>
              <a:rPr lang="zh-CN" altLang="en-US" sz="2800"/>
              <a:t>和</a:t>
            </a:r>
            <a:r>
              <a:rPr lang="en-US" altLang="zh-CN" sz="2800"/>
              <a:t>“</a:t>
            </a:r>
            <a:r>
              <a:rPr lang="zh-CN" altLang="en-US" sz="2800"/>
              <a:t>辄</a:t>
            </a:r>
            <a:r>
              <a:rPr lang="en-US" altLang="zh-CN" sz="2800"/>
              <a:t>”</a:t>
            </a:r>
            <a:r>
              <a:rPr lang="zh-CN" altLang="en-US" sz="2800"/>
              <a:t>。其中的</a:t>
            </a:r>
            <a:r>
              <a:rPr lang="en-US" altLang="zh-CN" sz="2800">
                <a:sym typeface="+mn-ea"/>
              </a:rPr>
              <a:t>“</a:t>
            </a:r>
            <a:r>
              <a:rPr lang="zh-CN" altLang="en-US" sz="2800">
                <a:sym typeface="+mn-ea"/>
              </a:rPr>
              <a:t>辄</a:t>
            </a:r>
            <a:r>
              <a:rPr lang="en-US" altLang="zh-CN" sz="2800">
                <a:sym typeface="+mn-ea"/>
              </a:rPr>
              <a:t>”</a:t>
            </a:r>
            <a:r>
              <a:rPr lang="zh-CN" altLang="en-US" sz="2800">
                <a:sym typeface="+mn-ea"/>
              </a:rPr>
              <a:t>我们可以回忆《期行》的</a:t>
            </a:r>
            <a:r>
              <a:rPr lang="en-US" altLang="zh-CN" sz="2800">
                <a:sym typeface="+mn-ea"/>
              </a:rPr>
              <a:t>“</a:t>
            </a:r>
            <a:r>
              <a:rPr lang="zh-CN" altLang="en-US" sz="2800">
                <a:sym typeface="+mn-ea"/>
              </a:rPr>
              <a:t>辄难之</a:t>
            </a:r>
            <a:r>
              <a:rPr lang="en-US" altLang="zh-CN" sz="2800">
                <a:sym typeface="+mn-ea"/>
              </a:rPr>
              <a:t>”</a:t>
            </a:r>
            <a:r>
              <a:rPr lang="zh-CN" altLang="en-US" sz="2800">
                <a:sym typeface="+mn-ea"/>
              </a:rPr>
              <a:t>，我们可以推测出它的含义是</a:t>
            </a:r>
            <a:r>
              <a:rPr lang="en-US" altLang="zh-CN" sz="2800">
                <a:sym typeface="+mn-ea"/>
              </a:rPr>
              <a:t>“</a:t>
            </a:r>
            <a:r>
              <a:rPr lang="zh-CN" altLang="en-US" sz="2800">
                <a:sym typeface="+mn-ea"/>
              </a:rPr>
              <a:t>立即，就</a:t>
            </a:r>
            <a:r>
              <a:rPr lang="en-US" altLang="zh-CN" sz="2800">
                <a:sym typeface="+mn-ea"/>
              </a:rPr>
              <a:t>”</a:t>
            </a:r>
            <a:r>
              <a:rPr lang="zh-CN" altLang="en-US" sz="2800">
                <a:sym typeface="+mn-ea"/>
              </a:rPr>
              <a:t>。</a:t>
            </a:r>
            <a:endParaRPr lang="zh-CN" altLang="en-US" sz="2800">
              <a:sym typeface="+mn-ea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2" name="Text Box 2"/>
          <p:cNvSpPr txBox="1"/>
          <p:nvPr/>
        </p:nvSpPr>
        <p:spPr>
          <a:xfrm>
            <a:off x="916633" y="742805"/>
            <a:ext cx="1333500" cy="330200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>
            <a:spAutoFit/>
          </a:bodyPr>
          <a:p>
            <a:pPr>
              <a:lnSpc>
                <a:spcPts val="2575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</a:rPr>
              <a:t>2.</a:t>
            </a:r>
            <a:r>
              <a:rPr lang="zh-CN" altLang="en-US" sz="28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组词法</a:t>
            </a:r>
            <a:endParaRPr lang="zh-CN" altLang="en-US" sz="2800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20483" name="Text Box 3"/>
          <p:cNvSpPr txBox="1"/>
          <p:nvPr/>
        </p:nvSpPr>
        <p:spPr>
          <a:xfrm>
            <a:off x="703580" y="1305560"/>
            <a:ext cx="7736205" cy="861695"/>
          </a:xfrm>
          <a:prstGeom prst="rect">
            <a:avLst/>
          </a:prstGeom>
          <a:noFill/>
          <a:ln w="9525">
            <a:noFill/>
          </a:ln>
        </p:spPr>
        <p:txBody>
          <a:bodyPr wrap="square" lIns="0" tIns="0" rIns="0" bIns="0">
            <a:spAutoFit/>
          </a:bodyPr>
          <a:p>
            <a:pPr defTabSz="914400">
              <a:lnSpc>
                <a:spcPct val="100000"/>
              </a:lnSpc>
              <a:tabLst>
                <a:tab pos="609600" algn="l"/>
              </a:tabLst>
            </a:pPr>
            <a:r>
              <a:rPr lang="en-US" altLang="zh-CN" sz="2405" dirty="0">
                <a:latin typeface="Times New Roman" panose="02020603050405020304" pitchFamily="2" charset="0"/>
              </a:rPr>
              <a:t>	</a:t>
            </a:r>
            <a:r>
              <a:rPr lang="zh-CN" altLang="en-US" sz="2800" dirty="0">
                <a:latin typeface="Times New Roman" panose="02020603050405020304" pitchFamily="2" charset="0"/>
              </a:rPr>
              <a:t>在课文中相当一部分的词语解释，都是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2" charset="0"/>
              </a:rPr>
              <a:t>单个字进行组词</a:t>
            </a:r>
            <a:r>
              <a:rPr lang="zh-CN" altLang="en-US" sz="2800" dirty="0">
                <a:latin typeface="Times New Roman" panose="02020603050405020304" pitchFamily="2" charset="0"/>
              </a:rPr>
              <a:t>，成为词语的含义。</a:t>
            </a:r>
            <a:endParaRPr lang="zh-CN" altLang="en-US" sz="2800" dirty="0">
              <a:latin typeface="Times New Roman" panose="02020603050405020304" pitchFamily="2" charset="0"/>
            </a:endParaRPr>
          </a:p>
        </p:txBody>
      </p:sp>
      <p:sp>
        <p:nvSpPr>
          <p:cNvPr id="20484" name="Text Box 4"/>
          <p:cNvSpPr txBox="1"/>
          <p:nvPr/>
        </p:nvSpPr>
        <p:spPr>
          <a:xfrm>
            <a:off x="703580" y="2346325"/>
            <a:ext cx="7509510" cy="1723390"/>
          </a:xfrm>
          <a:prstGeom prst="rect">
            <a:avLst/>
          </a:prstGeom>
          <a:noFill/>
          <a:ln w="9525">
            <a:noFill/>
          </a:ln>
        </p:spPr>
        <p:txBody>
          <a:bodyPr wrap="square" lIns="0" tIns="0" rIns="0" bIns="0">
            <a:spAutoFit/>
          </a:bodyPr>
          <a:p>
            <a:pPr defTabSz="914400">
              <a:lnSpc>
                <a:spcPct val="100000"/>
              </a:lnSpc>
              <a:tabLst>
                <a:tab pos="609600" algn="l"/>
              </a:tabLst>
            </a:pPr>
            <a:r>
              <a:rPr lang="en-US" altLang="zh-CN" sz="2405" dirty="0">
                <a:latin typeface="Times New Roman" panose="02020603050405020304" pitchFamily="2" charset="0"/>
              </a:rPr>
              <a:t>	</a:t>
            </a:r>
            <a:r>
              <a:rPr lang="zh-CN" altLang="en-US" sz="2800" dirty="0">
                <a:latin typeface="Times New Roman" panose="02020603050405020304" pitchFamily="2" charset="0"/>
              </a:rPr>
              <a:t>如八年级上册</a:t>
            </a:r>
            <a:r>
              <a:rPr lang="en-US" altLang="zh-CN" sz="2800" dirty="0">
                <a:latin typeface="Times New Roman" panose="02020603050405020304" pitchFamily="2" charset="0"/>
              </a:rPr>
              <a:t>《</a:t>
            </a:r>
            <a:r>
              <a:rPr lang="zh-CN" altLang="en-US" sz="2800" dirty="0">
                <a:latin typeface="Times New Roman" panose="02020603050405020304" pitchFamily="2" charset="0"/>
              </a:rPr>
              <a:t>桃花源记</a:t>
            </a:r>
            <a:r>
              <a:rPr lang="en-US" altLang="zh-CN" sz="2800" dirty="0">
                <a:latin typeface="Times New Roman" panose="02020603050405020304" pitchFamily="2" charset="0"/>
              </a:rPr>
              <a:t>》</a:t>
            </a:r>
            <a:r>
              <a:rPr lang="zh-CN" altLang="en-US" sz="2800" dirty="0">
                <a:latin typeface="Times New Roman" panose="02020603050405020304" pitchFamily="2" charset="0"/>
              </a:rPr>
              <a:t>中</a:t>
            </a:r>
            <a:r>
              <a:rPr lang="zh-CN" altLang="en-US" sz="2800" dirty="0">
                <a:latin typeface="宋体" panose="02010600030101010101" pitchFamily="2" charset="-122"/>
              </a:rPr>
              <a:t>“</a:t>
            </a:r>
            <a:r>
              <a:rPr lang="zh-CN" altLang="en-US" sz="2800" dirty="0">
                <a:latin typeface="Times New Roman" panose="02020603050405020304" pitchFamily="2" charset="0"/>
              </a:rPr>
              <a:t>阡陌交通</a:t>
            </a:r>
            <a:r>
              <a:rPr lang="zh-CN" altLang="en-US" sz="2800" dirty="0">
                <a:latin typeface="宋体" panose="02010600030101010101" pitchFamily="2" charset="-122"/>
              </a:rPr>
              <a:t>”</a:t>
            </a:r>
            <a:r>
              <a:rPr lang="zh-CN" altLang="en-US" sz="2800" dirty="0">
                <a:latin typeface="Times New Roman" panose="02020603050405020304" pitchFamily="2" charset="0"/>
              </a:rPr>
              <a:t>的</a:t>
            </a:r>
            <a:r>
              <a:rPr lang="zh-CN" altLang="en-US" sz="2800" dirty="0">
                <a:latin typeface="宋体" panose="02010600030101010101" pitchFamily="2" charset="-122"/>
              </a:rPr>
              <a:t>“</a:t>
            </a:r>
            <a:r>
              <a:rPr lang="zh-CN" altLang="en-US" sz="2800" dirty="0">
                <a:latin typeface="Times New Roman" panose="02020603050405020304" pitchFamily="2" charset="0"/>
              </a:rPr>
              <a:t>交通</a:t>
            </a:r>
            <a:r>
              <a:rPr lang="zh-CN" altLang="en-US" sz="2800" dirty="0">
                <a:latin typeface="宋体" panose="02010600030101010101" pitchFamily="2" charset="-122"/>
              </a:rPr>
              <a:t>”</a:t>
            </a:r>
            <a:r>
              <a:rPr lang="zh-CN" altLang="en-US" sz="2800" dirty="0">
                <a:latin typeface="Times New Roman" panose="02020603050405020304" pitchFamily="2" charset="0"/>
              </a:rPr>
              <a:t>解释为</a:t>
            </a:r>
            <a:r>
              <a:rPr lang="zh-CN" altLang="en-US" sz="2800" dirty="0">
                <a:latin typeface="宋体" panose="02010600030101010101" pitchFamily="2" charset="-122"/>
              </a:rPr>
              <a:t>“</a:t>
            </a:r>
            <a:r>
              <a:rPr lang="zh-CN" altLang="en-US" sz="2800" dirty="0">
                <a:latin typeface="Times New Roman" panose="02020603050405020304" pitchFamily="2" charset="0"/>
              </a:rPr>
              <a:t>交错相通</a:t>
            </a:r>
            <a:r>
              <a:rPr lang="zh-CN" altLang="en-US" sz="2800" dirty="0">
                <a:latin typeface="宋体" panose="02010600030101010101" pitchFamily="2" charset="-122"/>
              </a:rPr>
              <a:t>”</a:t>
            </a:r>
            <a:r>
              <a:rPr lang="zh-CN" altLang="en-US" sz="2800" dirty="0">
                <a:latin typeface="Times New Roman" panose="02020603050405020304" pitchFamily="2" charset="0"/>
              </a:rPr>
              <a:t>。组词之后，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</a:rPr>
              <a:t>最好是将词语的含义代入原文中，看句子翻译是否通顺，</a:t>
            </a:r>
            <a:r>
              <a:rPr lang="zh-CN" altLang="en-US" sz="2800" dirty="0">
                <a:latin typeface="Times New Roman" panose="02020603050405020304" pitchFamily="2" charset="0"/>
              </a:rPr>
              <a:t>以此来检测词语的解释是否正确。</a:t>
            </a:r>
            <a:endParaRPr lang="zh-CN" altLang="en-US" sz="2800" dirty="0">
              <a:latin typeface="Times New Roman" panose="02020603050405020304" pitchFamily="2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058545" y="4358005"/>
            <a:ext cx="6800215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      </a:t>
            </a:r>
            <a:r>
              <a:rPr lang="en-US" altLang="zh-CN" sz="2800">
                <a:solidFill>
                  <a:srgbClr val="FF0000"/>
                </a:solidFill>
              </a:rPr>
              <a:t>  </a:t>
            </a:r>
            <a:r>
              <a:rPr lang="zh-CN" altLang="en-US" sz="2800">
                <a:solidFill>
                  <a:srgbClr val="FF0000"/>
                </a:solidFill>
              </a:rPr>
              <a:t>又如本文的</a:t>
            </a:r>
            <a:r>
              <a:rPr lang="en-US" altLang="zh-CN" sz="2800">
                <a:solidFill>
                  <a:srgbClr val="FF0000"/>
                </a:solidFill>
              </a:rPr>
              <a:t>“</a:t>
            </a:r>
            <a:r>
              <a:rPr lang="zh-CN" altLang="en-US" sz="2800">
                <a:solidFill>
                  <a:srgbClr val="FF0000"/>
                </a:solidFill>
              </a:rPr>
              <a:t>环</a:t>
            </a:r>
            <a:r>
              <a:rPr lang="en-US" altLang="zh-CN" sz="2800">
                <a:solidFill>
                  <a:srgbClr val="FF0000"/>
                </a:solidFill>
              </a:rPr>
              <a:t>”“</a:t>
            </a:r>
            <a:r>
              <a:rPr lang="zh-CN" altLang="en-US" sz="2800">
                <a:solidFill>
                  <a:srgbClr val="FF0000"/>
                </a:solidFill>
              </a:rPr>
              <a:t>林</a:t>
            </a:r>
            <a:r>
              <a:rPr lang="en-US" altLang="zh-CN" sz="2800">
                <a:solidFill>
                  <a:srgbClr val="FF0000"/>
                </a:solidFill>
              </a:rPr>
              <a:t>”“</a:t>
            </a:r>
            <a:r>
              <a:rPr lang="zh-CN" altLang="en-US" sz="2800">
                <a:solidFill>
                  <a:srgbClr val="FF0000"/>
                </a:solidFill>
              </a:rPr>
              <a:t>回</a:t>
            </a:r>
            <a:r>
              <a:rPr lang="en-US" altLang="zh-CN" sz="2800">
                <a:solidFill>
                  <a:srgbClr val="FF0000"/>
                </a:solidFill>
              </a:rPr>
              <a:t>”“</a:t>
            </a:r>
            <a:r>
              <a:rPr lang="zh-CN" altLang="en-US" sz="2800">
                <a:solidFill>
                  <a:srgbClr val="FF0000"/>
                </a:solidFill>
              </a:rPr>
              <a:t>名</a:t>
            </a:r>
            <a:r>
              <a:rPr lang="en-US" altLang="zh-CN" sz="2800">
                <a:solidFill>
                  <a:srgbClr val="FF0000"/>
                </a:solidFill>
              </a:rPr>
              <a:t>”“</a:t>
            </a:r>
            <a:r>
              <a:rPr lang="zh-CN" altLang="en-US" sz="2800">
                <a:solidFill>
                  <a:srgbClr val="FF0000"/>
                </a:solidFill>
              </a:rPr>
              <a:t>号</a:t>
            </a:r>
            <a:r>
              <a:rPr lang="en-US" altLang="zh-CN" sz="2800">
                <a:solidFill>
                  <a:srgbClr val="FF0000"/>
                </a:solidFill>
              </a:rPr>
              <a:t>”</a:t>
            </a:r>
            <a:r>
              <a:rPr lang="zh-CN" altLang="en-US" sz="2800">
                <a:solidFill>
                  <a:srgbClr val="FF0000"/>
                </a:solidFill>
              </a:rPr>
              <a:t>均可用组词法解词。</a:t>
            </a:r>
            <a:endParaRPr lang="zh-CN" altLang="en-US" sz="280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6" name="Text Box 2"/>
          <p:cNvSpPr txBox="1"/>
          <p:nvPr/>
        </p:nvSpPr>
        <p:spPr>
          <a:xfrm>
            <a:off x="1091565" y="1417638"/>
            <a:ext cx="2044700" cy="330200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>
            <a:spAutoFit/>
          </a:bodyPr>
          <a:p>
            <a:pPr>
              <a:lnSpc>
                <a:spcPts val="2575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2" charset="0"/>
              </a:rPr>
              <a:t>3.</a:t>
            </a:r>
            <a:r>
              <a:rPr lang="zh-CN" altLang="en-US" sz="28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语境推测法</a:t>
            </a:r>
            <a:endParaRPr lang="zh-CN" altLang="en-US" sz="2800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21507" name="Text Box 3"/>
          <p:cNvSpPr txBox="1"/>
          <p:nvPr/>
        </p:nvSpPr>
        <p:spPr>
          <a:xfrm>
            <a:off x="671195" y="3190240"/>
            <a:ext cx="8128000" cy="984885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>
            <a:spAutoFit/>
          </a:bodyPr>
          <a:p>
            <a:pPr algn="l">
              <a:lnSpc>
                <a:spcPct val="100000"/>
              </a:lnSpc>
            </a:pPr>
            <a:r>
              <a:rPr lang="en-US" altLang="zh-CN" dirty="0">
                <a:latin typeface="Times New Roman" panose="02020603050405020304" pitchFamily="2" charset="0"/>
              </a:rPr>
              <a:t>        </a:t>
            </a:r>
            <a:r>
              <a:rPr lang="zh-CN" altLang="en-US" sz="3200" dirty="0">
                <a:latin typeface="Times New Roman" panose="02020603050405020304" pitchFamily="2" charset="0"/>
              </a:rPr>
              <a:t>当课内迁移法和组词法都无法很好地解释</a:t>
            </a:r>
            <a:endParaRPr lang="zh-CN" altLang="en-US" sz="3200" dirty="0">
              <a:latin typeface="Times New Roman" panose="02020603050405020304" pitchFamily="2" charset="0"/>
            </a:endParaRPr>
          </a:p>
          <a:p>
            <a:pPr algn="l">
              <a:lnSpc>
                <a:spcPct val="100000"/>
              </a:lnSpc>
            </a:pPr>
            <a:r>
              <a:rPr lang="zh-CN" altLang="en-US" sz="3200" dirty="0">
                <a:latin typeface="Times New Roman" panose="02020603050405020304" pitchFamily="2" charset="0"/>
              </a:rPr>
              <a:t>词语含义的时</a:t>
            </a:r>
            <a:r>
              <a:rPr lang="zh-CN" altLang="en-US" sz="3200" dirty="0">
                <a:latin typeface="Times New Roman" panose="02020603050405020304" pitchFamily="2" charset="0"/>
                <a:sym typeface="+mn-ea"/>
              </a:rPr>
              <a:t>候，我们就可以用语境推测法。</a:t>
            </a:r>
            <a:endParaRPr lang="zh-CN" altLang="en-US" sz="3200" dirty="0">
              <a:latin typeface="Times New Roman" panose="02020603050405020304" pitchFamily="2" charset="0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30" name="Text Box 2"/>
          <p:cNvSpPr txBox="1"/>
          <p:nvPr/>
        </p:nvSpPr>
        <p:spPr>
          <a:xfrm>
            <a:off x="922360" y="1435914"/>
            <a:ext cx="7550150" cy="330200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>
            <a:spAutoFit/>
          </a:bodyPr>
          <a:p>
            <a:pPr>
              <a:lnSpc>
                <a:spcPts val="2575"/>
              </a:lnSpc>
            </a:pPr>
            <a:r>
              <a:rPr lang="en-US" altLang="zh-CN" sz="2405" dirty="0">
                <a:latin typeface="Times New Roman" panose="02020603050405020304" pitchFamily="2" charset="0"/>
              </a:rPr>
              <a:t>(</a:t>
            </a:r>
            <a:r>
              <a:rPr lang="zh-CN" altLang="en-US" sz="2405" dirty="0">
                <a:latin typeface="黑体" panose="02010609060101010101" pitchFamily="2" charset="-122"/>
                <a:ea typeface="黑体" panose="02010609060101010101" pitchFamily="2" charset="-122"/>
              </a:rPr>
              <a:t>二</a:t>
            </a:r>
            <a:r>
              <a:rPr lang="en-US" altLang="zh-CN" sz="2405" dirty="0">
                <a:latin typeface="Times New Roman" panose="02020603050405020304" pitchFamily="2" charset="0"/>
                <a:ea typeface="黑体" panose="02010609060101010101" pitchFamily="2" charset="-122"/>
              </a:rPr>
              <a:t>)</a:t>
            </a:r>
            <a:r>
              <a:rPr lang="zh-CN" altLang="en-US" sz="2405" dirty="0">
                <a:latin typeface="Times New Roman" panose="02020603050405020304" pitchFamily="2" charset="0"/>
                <a:ea typeface="黑体" panose="02010609060101010101" pitchFamily="2" charset="-122"/>
              </a:rPr>
              <a:t>文言</a:t>
            </a:r>
            <a:r>
              <a:rPr lang="zh-CN" altLang="en-US" sz="2405" dirty="0">
                <a:latin typeface="Arial" panose="020B0604020202020204" pitchFamily="34" charset="0"/>
                <a:ea typeface="黑体" panose="02010609060101010101" pitchFamily="2" charset="-122"/>
              </a:rPr>
              <a:t>实词的考查范围：命题人往往将考查范围锁定在</a:t>
            </a:r>
            <a:endParaRPr lang="zh-CN" altLang="en-US" sz="2405" dirty="0"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22531" name="Text Box 3"/>
          <p:cNvSpPr txBox="1"/>
          <p:nvPr/>
        </p:nvSpPr>
        <p:spPr>
          <a:xfrm>
            <a:off x="311062" y="2029701"/>
            <a:ext cx="6733540" cy="307340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>
            <a:spAutoFit/>
          </a:bodyPr>
          <a:p>
            <a:pPr>
              <a:lnSpc>
                <a:spcPts val="2400"/>
              </a:lnSpc>
            </a:pPr>
            <a:r>
              <a:rPr lang="zh-CN" altLang="en-US" sz="2405" dirty="0">
                <a:latin typeface="Arial" panose="020B0604020202020204" pitchFamily="34" charset="0"/>
                <a:ea typeface="黑体" panose="02010609060101010101" pitchFamily="2" charset="-122"/>
              </a:rPr>
              <a:t>一词多义、古今异义、通假字、词类活用等方面。</a:t>
            </a:r>
            <a:endParaRPr lang="zh-CN" altLang="en-US" sz="2405" dirty="0"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22532" name="Text Box 4"/>
          <p:cNvSpPr txBox="1"/>
          <p:nvPr/>
        </p:nvSpPr>
        <p:spPr>
          <a:xfrm>
            <a:off x="922360" y="2623487"/>
            <a:ext cx="7974965" cy="330200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>
            <a:spAutoFit/>
          </a:bodyPr>
          <a:p>
            <a:pPr>
              <a:lnSpc>
                <a:spcPts val="2575"/>
              </a:lnSpc>
            </a:pPr>
            <a:r>
              <a:rPr lang="zh-CN" altLang="en-US" sz="2405" dirty="0">
                <a:latin typeface="Times New Roman" panose="02020603050405020304" pitchFamily="2" charset="0"/>
              </a:rPr>
              <a:t>以上四类词汇的整理归纳详见第四部分</a:t>
            </a:r>
            <a:r>
              <a:rPr lang="en-US" altLang="zh-CN" sz="2405" dirty="0">
                <a:latin typeface="Times New Roman" panose="02020603050405020304" pitchFamily="2" charset="0"/>
              </a:rPr>
              <a:t>《</a:t>
            </a:r>
            <a:r>
              <a:rPr lang="zh-CN" altLang="en-US" sz="2405" dirty="0">
                <a:latin typeface="Times New Roman" panose="02020603050405020304" pitchFamily="2" charset="0"/>
              </a:rPr>
              <a:t>必备锦囊</a:t>
            </a:r>
            <a:r>
              <a:rPr lang="en-US" altLang="zh-CN" sz="2405" dirty="0">
                <a:latin typeface="Times New Roman" panose="02020603050405020304" pitchFamily="2" charset="0"/>
              </a:rPr>
              <a:t>》P209</a:t>
            </a:r>
            <a:r>
              <a:rPr lang="zh-CN" altLang="en-US" sz="2405" dirty="0">
                <a:latin typeface="Times New Roman" panose="02020603050405020304" pitchFamily="2" charset="0"/>
              </a:rPr>
              <a:t>～</a:t>
            </a:r>
            <a:endParaRPr lang="zh-CN" altLang="en-US" sz="2405" dirty="0">
              <a:latin typeface="Times New Roman" panose="02020603050405020304" pitchFamily="2" charset="0"/>
            </a:endParaRPr>
          </a:p>
        </p:txBody>
      </p:sp>
      <p:sp>
        <p:nvSpPr>
          <p:cNvPr id="22533" name="Text Box 5"/>
          <p:cNvSpPr txBox="1"/>
          <p:nvPr/>
        </p:nvSpPr>
        <p:spPr>
          <a:xfrm>
            <a:off x="311062" y="3218866"/>
            <a:ext cx="765175" cy="330200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>
            <a:spAutoFit/>
          </a:bodyPr>
          <a:p>
            <a:pPr>
              <a:lnSpc>
                <a:spcPts val="2575"/>
              </a:lnSpc>
            </a:pPr>
            <a:r>
              <a:rPr lang="en-US" altLang="zh-CN" sz="2405" dirty="0">
                <a:latin typeface="Times New Roman" panose="02020603050405020304" pitchFamily="2" charset="0"/>
              </a:rPr>
              <a:t>226</a:t>
            </a:r>
            <a:r>
              <a:rPr lang="zh-CN" altLang="en-US" sz="2405" dirty="0">
                <a:latin typeface="Times New Roman" panose="02020603050405020304" pitchFamily="2" charset="0"/>
              </a:rPr>
              <a:t>。</a:t>
            </a:r>
            <a:endParaRPr lang="zh-CN" altLang="en-US" sz="2405" dirty="0">
              <a:latin typeface="Times New Roman" panose="02020603050405020304" pitchFamily="2" charset="0"/>
            </a:endParaRPr>
          </a:p>
        </p:txBody>
      </p:sp>
      <p:sp>
        <p:nvSpPr>
          <p:cNvPr id="22534" name="Text Box 6"/>
          <p:cNvSpPr txBox="1"/>
          <p:nvPr/>
        </p:nvSpPr>
        <p:spPr>
          <a:xfrm>
            <a:off x="311062" y="3812654"/>
            <a:ext cx="8268970" cy="1503680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>
            <a:spAutoFit/>
          </a:bodyPr>
          <a:p>
            <a:pPr defTabSz="0">
              <a:lnSpc>
                <a:spcPts val="2400"/>
              </a:lnSpc>
              <a:tabLst>
                <a:tab pos="609600" algn="l"/>
              </a:tabLst>
            </a:pPr>
            <a:r>
              <a:rPr lang="en-US" altLang="zh-CN" sz="2405" dirty="0">
                <a:latin typeface="Times New Roman" panose="02020603050405020304" pitchFamily="2" charset="0"/>
              </a:rPr>
              <a:t>	</a:t>
            </a:r>
            <a:r>
              <a:rPr lang="zh-CN" altLang="en-US" sz="2405" dirty="0">
                <a:latin typeface="Times New Roman" panose="02020603050405020304" pitchFamily="2" charset="0"/>
              </a:rPr>
              <a:t>另外，在具体解答这类题目时，要</a:t>
            </a:r>
            <a:r>
              <a:rPr lang="zh-CN" altLang="en-US" sz="2405" b="1" dirty="0">
                <a:solidFill>
                  <a:srgbClr val="FF0000"/>
                </a:solidFill>
                <a:latin typeface="Times New Roman" panose="02020603050405020304" pitchFamily="2" charset="0"/>
              </a:rPr>
              <a:t>看清题干要求</a:t>
            </a:r>
            <a:r>
              <a:rPr lang="zh-CN" altLang="en-US" sz="2405" dirty="0">
                <a:latin typeface="Times New Roman" panose="02020603050405020304" pitchFamily="2" charset="0"/>
              </a:rPr>
              <a:t>，明确是</a:t>
            </a:r>
            <a:endParaRPr lang="zh-CN" altLang="en-US" sz="2405" dirty="0">
              <a:latin typeface="Times New Roman" panose="02020603050405020304" pitchFamily="2" charset="0"/>
            </a:endParaRPr>
          </a:p>
          <a:p>
            <a:pPr defTabSz="0">
              <a:lnSpc>
                <a:spcPts val="1000"/>
              </a:lnSpc>
              <a:tabLst>
                <a:tab pos="609600" algn="l"/>
              </a:tabLst>
            </a:pPr>
            <a:endParaRPr lang="zh-CN" altLang="en-US" sz="2405" dirty="0">
              <a:latin typeface="Times New Roman" panose="02020603050405020304" pitchFamily="2" charset="0"/>
            </a:endParaRPr>
          </a:p>
          <a:p>
            <a:pPr defTabSz="0">
              <a:lnSpc>
                <a:spcPts val="1000"/>
              </a:lnSpc>
              <a:tabLst>
                <a:tab pos="609600" algn="l"/>
              </a:tabLst>
            </a:pPr>
            <a:endParaRPr lang="zh-CN" altLang="en-US" sz="2405" dirty="0">
              <a:latin typeface="Times New Roman" panose="02020603050405020304" pitchFamily="2" charset="0"/>
            </a:endParaRPr>
          </a:p>
          <a:p>
            <a:pPr defTabSz="0">
              <a:lnSpc>
                <a:spcPts val="2665"/>
              </a:lnSpc>
              <a:tabLst>
                <a:tab pos="609600" algn="l"/>
              </a:tabLst>
            </a:pPr>
            <a:r>
              <a:rPr lang="zh-CN" altLang="en-US" sz="2405" dirty="0">
                <a:latin typeface="Times New Roman" panose="02020603050405020304" pitchFamily="2" charset="0"/>
              </a:rPr>
              <a:t>要找出</a:t>
            </a:r>
            <a:r>
              <a:rPr lang="zh-CN" altLang="en-US" sz="2405" dirty="0">
                <a:latin typeface="宋体" panose="02010600030101010101" pitchFamily="2" charset="-122"/>
              </a:rPr>
              <a:t>“</a:t>
            </a:r>
            <a:r>
              <a:rPr lang="zh-CN" altLang="en-US" sz="2405" dirty="0">
                <a:latin typeface="Times New Roman" panose="02020603050405020304" pitchFamily="2" charset="0"/>
              </a:rPr>
              <a:t>词语意思</a:t>
            </a:r>
            <a:r>
              <a:rPr lang="zh-CN" altLang="en-US" sz="2405" b="1" dirty="0">
                <a:solidFill>
                  <a:srgbClr val="FF0000"/>
                </a:solidFill>
                <a:latin typeface="Times New Roman" panose="02020603050405020304" pitchFamily="2" charset="0"/>
              </a:rPr>
              <a:t>相同的一项</a:t>
            </a:r>
            <a:r>
              <a:rPr lang="zh-CN" altLang="en-US" sz="2405" dirty="0">
                <a:latin typeface="宋体" panose="02010600030101010101" pitchFamily="2" charset="-122"/>
              </a:rPr>
              <a:t>”</a:t>
            </a:r>
            <a:r>
              <a:rPr lang="zh-CN" altLang="en-US" sz="2405" dirty="0">
                <a:latin typeface="Times New Roman" panose="02020603050405020304" pitchFamily="2" charset="0"/>
              </a:rPr>
              <a:t>还是</a:t>
            </a:r>
            <a:r>
              <a:rPr lang="zh-CN" altLang="en-US" sz="2405" dirty="0">
                <a:latin typeface="宋体" panose="02010600030101010101" pitchFamily="2" charset="-122"/>
              </a:rPr>
              <a:t>“</a:t>
            </a:r>
            <a:r>
              <a:rPr lang="zh-CN" altLang="en-US" sz="2405" dirty="0">
                <a:latin typeface="Times New Roman" panose="02020603050405020304" pitchFamily="2" charset="0"/>
              </a:rPr>
              <a:t>词语意思</a:t>
            </a:r>
            <a:r>
              <a:rPr lang="zh-CN" altLang="en-US" sz="2405" b="1" dirty="0">
                <a:solidFill>
                  <a:srgbClr val="FF0000"/>
                </a:solidFill>
                <a:latin typeface="Times New Roman" panose="02020603050405020304" pitchFamily="2" charset="0"/>
              </a:rPr>
              <a:t>不同的一</a:t>
            </a:r>
            <a:endParaRPr lang="zh-CN" altLang="en-US" sz="2405" b="1" dirty="0">
              <a:solidFill>
                <a:srgbClr val="FF0000"/>
              </a:solidFill>
              <a:latin typeface="Times New Roman" panose="02020603050405020304" pitchFamily="2" charset="0"/>
            </a:endParaRPr>
          </a:p>
          <a:p>
            <a:pPr defTabSz="0">
              <a:lnSpc>
                <a:spcPts val="1000"/>
              </a:lnSpc>
              <a:tabLst>
                <a:tab pos="609600" algn="l"/>
              </a:tabLst>
            </a:pPr>
            <a:endParaRPr lang="zh-CN" altLang="en-US" sz="2405" b="1" dirty="0">
              <a:solidFill>
                <a:srgbClr val="FF0000"/>
              </a:solidFill>
              <a:latin typeface="Times New Roman" panose="02020603050405020304" pitchFamily="2" charset="0"/>
            </a:endParaRPr>
          </a:p>
          <a:p>
            <a:pPr defTabSz="0">
              <a:lnSpc>
                <a:spcPts val="1000"/>
              </a:lnSpc>
              <a:tabLst>
                <a:tab pos="609600" algn="l"/>
              </a:tabLst>
            </a:pPr>
            <a:endParaRPr lang="zh-CN" altLang="en-US" sz="2405" b="1" dirty="0">
              <a:solidFill>
                <a:srgbClr val="FF0000"/>
              </a:solidFill>
              <a:latin typeface="Times New Roman" panose="02020603050405020304" pitchFamily="2" charset="0"/>
            </a:endParaRPr>
          </a:p>
          <a:p>
            <a:pPr defTabSz="0">
              <a:lnSpc>
                <a:spcPts val="2665"/>
              </a:lnSpc>
              <a:tabLst>
                <a:tab pos="609600" algn="l"/>
              </a:tabLst>
            </a:pPr>
            <a:r>
              <a:rPr lang="zh-CN" altLang="en-US" sz="2405" b="1" dirty="0">
                <a:solidFill>
                  <a:srgbClr val="FF0000"/>
                </a:solidFill>
                <a:latin typeface="Times New Roman" panose="02020603050405020304" pitchFamily="2" charset="0"/>
              </a:rPr>
              <a:t>项</a:t>
            </a:r>
            <a:r>
              <a:rPr lang="zh-CN" altLang="en-US" sz="2405" dirty="0">
                <a:latin typeface="宋体" panose="02010600030101010101" pitchFamily="2" charset="-122"/>
              </a:rPr>
              <a:t>”</a:t>
            </a:r>
            <a:r>
              <a:rPr lang="zh-CN" altLang="en-US" sz="2405" dirty="0">
                <a:latin typeface="Times New Roman" panose="02020603050405020304" pitchFamily="2" charset="0"/>
              </a:rPr>
              <a:t>。在解答的过程中，可以采用以下方法：</a:t>
            </a:r>
            <a:endParaRPr lang="zh-CN" altLang="en-US" sz="2405" dirty="0">
              <a:latin typeface="Times New Roman" panose="02020603050405020304" pitchFamily="2" charset="0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4" name="Text Box 2"/>
          <p:cNvSpPr txBox="1"/>
          <p:nvPr/>
        </p:nvSpPr>
        <p:spPr>
          <a:xfrm>
            <a:off x="1032203" y="873966"/>
            <a:ext cx="1148080" cy="330200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>
            <a:spAutoFit/>
          </a:bodyPr>
          <a:p>
            <a:pPr>
              <a:lnSpc>
                <a:spcPts val="2575"/>
              </a:lnSpc>
            </a:pPr>
            <a:r>
              <a:rPr lang="en-US" altLang="zh-CN" sz="2405" dirty="0">
                <a:latin typeface="Times New Roman" panose="02020603050405020304" pitchFamily="2" charset="0"/>
              </a:rPr>
              <a:t>1.</a:t>
            </a:r>
            <a:r>
              <a:rPr lang="zh-CN" altLang="en-US" sz="2405" dirty="0">
                <a:latin typeface="Arial" panose="020B0604020202020204" pitchFamily="34" charset="0"/>
                <a:ea typeface="黑体" panose="02010609060101010101" pitchFamily="2" charset="-122"/>
              </a:rPr>
              <a:t>代入法</a:t>
            </a:r>
            <a:endParaRPr lang="zh-CN" altLang="en-US" sz="2405" dirty="0"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23555" name="Text Box 3"/>
          <p:cNvSpPr txBox="1"/>
          <p:nvPr/>
        </p:nvSpPr>
        <p:spPr>
          <a:xfrm>
            <a:off x="1032203" y="1469345"/>
            <a:ext cx="7754620" cy="330200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>
            <a:spAutoFit/>
          </a:bodyPr>
          <a:p>
            <a:pPr>
              <a:lnSpc>
                <a:spcPts val="2575"/>
              </a:lnSpc>
            </a:pPr>
            <a:r>
              <a:rPr lang="zh-CN" altLang="en-US" sz="2405" dirty="0">
                <a:latin typeface="Times New Roman" panose="02020603050405020304" pitchFamily="2" charset="0"/>
              </a:rPr>
              <a:t>即以选项中右句</a:t>
            </a:r>
            <a:r>
              <a:rPr lang="en-US" altLang="zh-CN" sz="2405" dirty="0">
                <a:latin typeface="Times New Roman" panose="02020603050405020304" pitchFamily="2" charset="0"/>
              </a:rPr>
              <a:t>(</a:t>
            </a:r>
            <a:r>
              <a:rPr lang="zh-CN" altLang="en-US" sz="2405" dirty="0">
                <a:latin typeface="Times New Roman" panose="02020603050405020304" pitchFamily="2" charset="0"/>
              </a:rPr>
              <a:t>课内</a:t>
            </a:r>
            <a:r>
              <a:rPr lang="en-US" altLang="zh-CN" sz="2405" dirty="0">
                <a:latin typeface="Times New Roman" panose="02020603050405020304" pitchFamily="2" charset="0"/>
              </a:rPr>
              <a:t>)</a:t>
            </a:r>
            <a:r>
              <a:rPr lang="zh-CN" altLang="en-US" sz="2405" dirty="0">
                <a:latin typeface="Times New Roman" panose="02020603050405020304" pitchFamily="2" charset="0"/>
              </a:rPr>
              <a:t>词语的意思代入左句</a:t>
            </a:r>
            <a:r>
              <a:rPr lang="en-US" altLang="zh-CN" sz="2405" dirty="0">
                <a:latin typeface="Times New Roman" panose="02020603050405020304" pitchFamily="2" charset="0"/>
              </a:rPr>
              <a:t>(</a:t>
            </a:r>
            <a:r>
              <a:rPr lang="zh-CN" altLang="en-US" sz="2405" dirty="0">
                <a:latin typeface="Times New Roman" panose="02020603050405020304" pitchFamily="2" charset="0"/>
              </a:rPr>
              <a:t>课外</a:t>
            </a:r>
            <a:r>
              <a:rPr lang="en-US" altLang="zh-CN" sz="2405" dirty="0">
                <a:latin typeface="Times New Roman" panose="02020603050405020304" pitchFamily="2" charset="0"/>
              </a:rPr>
              <a:t>)</a:t>
            </a:r>
            <a:r>
              <a:rPr lang="zh-CN" altLang="en-US" sz="2405" dirty="0">
                <a:latin typeface="Times New Roman" panose="02020603050405020304" pitchFamily="2" charset="0"/>
              </a:rPr>
              <a:t>，看是否</a:t>
            </a:r>
            <a:endParaRPr lang="zh-CN" altLang="en-US" sz="2405" dirty="0">
              <a:latin typeface="Times New Roman" panose="02020603050405020304" pitchFamily="2" charset="0"/>
            </a:endParaRPr>
          </a:p>
        </p:txBody>
      </p:sp>
      <p:sp>
        <p:nvSpPr>
          <p:cNvPr id="23556" name="Text Box 4"/>
          <p:cNvSpPr txBox="1"/>
          <p:nvPr/>
        </p:nvSpPr>
        <p:spPr>
          <a:xfrm>
            <a:off x="420905" y="2063131"/>
            <a:ext cx="3978910" cy="307340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>
            <a:spAutoFit/>
          </a:bodyPr>
          <a:p>
            <a:pPr>
              <a:lnSpc>
                <a:spcPts val="2400"/>
              </a:lnSpc>
            </a:pPr>
            <a:r>
              <a:rPr lang="zh-CN" altLang="en-US" sz="2405" dirty="0">
                <a:latin typeface="Times New Roman" panose="02020603050405020304" pitchFamily="2" charset="0"/>
              </a:rPr>
              <a:t>解释得通，以此来判断异同。</a:t>
            </a:r>
            <a:endParaRPr lang="zh-CN" altLang="en-US" sz="2405" dirty="0">
              <a:latin typeface="Times New Roman" panose="02020603050405020304" pitchFamily="2" charset="0"/>
            </a:endParaRPr>
          </a:p>
        </p:txBody>
      </p:sp>
      <p:sp>
        <p:nvSpPr>
          <p:cNvPr id="23557" name="Text Box 5"/>
          <p:cNvSpPr txBox="1"/>
          <p:nvPr/>
        </p:nvSpPr>
        <p:spPr>
          <a:xfrm>
            <a:off x="1032203" y="2658510"/>
            <a:ext cx="1148080" cy="330200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>
            <a:spAutoFit/>
          </a:bodyPr>
          <a:p>
            <a:pPr>
              <a:lnSpc>
                <a:spcPts val="2575"/>
              </a:lnSpc>
            </a:pPr>
            <a:r>
              <a:rPr lang="en-US" altLang="zh-CN" sz="2405" dirty="0">
                <a:latin typeface="Times New Roman" panose="02020603050405020304" pitchFamily="2" charset="0"/>
              </a:rPr>
              <a:t>2.</a:t>
            </a:r>
            <a:r>
              <a:rPr lang="zh-CN" altLang="en-US" sz="2405" dirty="0">
                <a:latin typeface="Arial" panose="020B0604020202020204" pitchFamily="34" charset="0"/>
                <a:ea typeface="黑体" panose="02010609060101010101" pitchFamily="2" charset="-122"/>
              </a:rPr>
              <a:t>排除法</a:t>
            </a:r>
            <a:endParaRPr lang="zh-CN" altLang="en-US" sz="2405" dirty="0"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23558" name="Text Box 6"/>
          <p:cNvSpPr txBox="1"/>
          <p:nvPr/>
        </p:nvSpPr>
        <p:spPr>
          <a:xfrm>
            <a:off x="1032203" y="3252297"/>
            <a:ext cx="7651750" cy="307340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>
            <a:spAutoFit/>
          </a:bodyPr>
          <a:p>
            <a:pPr>
              <a:lnSpc>
                <a:spcPts val="2400"/>
              </a:lnSpc>
            </a:pPr>
            <a:r>
              <a:rPr lang="zh-CN" altLang="en-US" sz="2405" dirty="0">
                <a:latin typeface="Times New Roman" panose="02020603050405020304" pitchFamily="2" charset="0"/>
              </a:rPr>
              <a:t>将自己有把握的选项排除，再在剩下的选项中进行分析比</a:t>
            </a:r>
            <a:endParaRPr lang="zh-CN" altLang="en-US" sz="2405" dirty="0">
              <a:latin typeface="Times New Roman" panose="02020603050405020304" pitchFamily="2" charset="0"/>
            </a:endParaRPr>
          </a:p>
        </p:txBody>
      </p:sp>
      <p:sp>
        <p:nvSpPr>
          <p:cNvPr id="23559" name="Text Box 7"/>
          <p:cNvSpPr txBox="1"/>
          <p:nvPr/>
        </p:nvSpPr>
        <p:spPr>
          <a:xfrm>
            <a:off x="420905" y="3847676"/>
            <a:ext cx="3060700" cy="307340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>
            <a:spAutoFit/>
          </a:bodyPr>
          <a:p>
            <a:pPr>
              <a:lnSpc>
                <a:spcPts val="2400"/>
              </a:lnSpc>
            </a:pPr>
            <a:r>
              <a:rPr lang="zh-CN" altLang="en-US" sz="2405" dirty="0">
                <a:latin typeface="Times New Roman" panose="02020603050405020304" pitchFamily="2" charset="0"/>
              </a:rPr>
              <a:t>较，也可以找到答案。</a:t>
            </a:r>
            <a:endParaRPr lang="zh-CN" altLang="en-US" sz="2405" dirty="0">
              <a:latin typeface="Times New Roman" panose="02020603050405020304" pitchFamily="2" charset="0"/>
            </a:endParaRPr>
          </a:p>
        </p:txBody>
      </p:sp>
      <p:sp>
        <p:nvSpPr>
          <p:cNvPr id="23560" name="Text Box 8"/>
          <p:cNvSpPr txBox="1"/>
          <p:nvPr/>
        </p:nvSpPr>
        <p:spPr>
          <a:xfrm>
            <a:off x="1032203" y="4441462"/>
            <a:ext cx="1148080" cy="330200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>
            <a:spAutoFit/>
          </a:bodyPr>
          <a:p>
            <a:pPr>
              <a:lnSpc>
                <a:spcPts val="2575"/>
              </a:lnSpc>
            </a:pPr>
            <a:r>
              <a:rPr lang="en-US" altLang="zh-CN" sz="2405" dirty="0">
                <a:latin typeface="Times New Roman" panose="02020603050405020304" pitchFamily="2" charset="0"/>
              </a:rPr>
              <a:t>3.</a:t>
            </a:r>
            <a:r>
              <a:rPr lang="zh-CN" altLang="en-US" sz="2405" dirty="0">
                <a:latin typeface="Arial" panose="020B0604020202020204" pitchFamily="34" charset="0"/>
                <a:ea typeface="黑体" panose="02010609060101010101" pitchFamily="2" charset="-122"/>
              </a:rPr>
              <a:t>词性法</a:t>
            </a:r>
            <a:endParaRPr lang="zh-CN" altLang="en-US" sz="2405" dirty="0"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23561" name="Text Box 9"/>
          <p:cNvSpPr txBox="1"/>
          <p:nvPr/>
        </p:nvSpPr>
        <p:spPr>
          <a:xfrm>
            <a:off x="1032203" y="5035250"/>
            <a:ext cx="7550150" cy="330200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>
            <a:spAutoFit/>
          </a:bodyPr>
          <a:p>
            <a:pPr>
              <a:lnSpc>
                <a:spcPts val="2575"/>
              </a:lnSpc>
            </a:pPr>
            <a:r>
              <a:rPr lang="zh-CN" altLang="en-US" sz="2405" dirty="0">
                <a:latin typeface="Times New Roman" panose="02020603050405020304" pitchFamily="2" charset="0"/>
              </a:rPr>
              <a:t>根据两个词语在句子</a:t>
            </a:r>
            <a:r>
              <a:rPr lang="en-US" altLang="zh-CN" sz="2405" dirty="0">
                <a:latin typeface="Times New Roman" panose="02020603050405020304" pitchFamily="2" charset="0"/>
              </a:rPr>
              <a:t>(</a:t>
            </a:r>
            <a:r>
              <a:rPr lang="zh-CN" altLang="en-US" sz="2405" dirty="0">
                <a:latin typeface="Times New Roman" panose="02020603050405020304" pitchFamily="2" charset="0"/>
              </a:rPr>
              <a:t>成语</a:t>
            </a:r>
            <a:r>
              <a:rPr lang="en-US" altLang="zh-CN" sz="2405" dirty="0">
                <a:latin typeface="Times New Roman" panose="02020603050405020304" pitchFamily="2" charset="0"/>
              </a:rPr>
              <a:t>)</a:t>
            </a:r>
            <a:r>
              <a:rPr lang="zh-CN" altLang="en-US" sz="2405" dirty="0">
                <a:latin typeface="Times New Roman" panose="02020603050405020304" pitchFamily="2" charset="0"/>
              </a:rPr>
              <a:t>中的词性，判断两个词语的</a:t>
            </a:r>
            <a:r>
              <a:rPr lang="zh-CN" altLang="en-US" sz="2405" dirty="0">
                <a:latin typeface="Arial" panose="020B0604020202020204" pitchFamily="34" charset="0"/>
              </a:rPr>
              <a:t>意</a:t>
            </a:r>
            <a:endParaRPr lang="zh-CN" altLang="en-US" sz="2405" dirty="0">
              <a:latin typeface="Arial" panose="020B0604020202020204" pitchFamily="34" charset="0"/>
            </a:endParaRPr>
          </a:p>
        </p:txBody>
      </p:sp>
      <p:sp>
        <p:nvSpPr>
          <p:cNvPr id="23562" name="Text Box 10"/>
          <p:cNvSpPr txBox="1"/>
          <p:nvPr/>
        </p:nvSpPr>
        <p:spPr>
          <a:xfrm>
            <a:off x="420905" y="5632220"/>
            <a:ext cx="1836420" cy="307340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>
            <a:spAutoFit/>
          </a:bodyPr>
          <a:p>
            <a:pPr>
              <a:lnSpc>
                <a:spcPts val="2400"/>
              </a:lnSpc>
            </a:pPr>
            <a:r>
              <a:rPr lang="zh-CN" altLang="en-US" sz="2405" dirty="0">
                <a:latin typeface="Times New Roman" panose="02020603050405020304" pitchFamily="2" charset="0"/>
              </a:rPr>
              <a:t>思是否相同。</a:t>
            </a:r>
            <a:endParaRPr lang="zh-CN" altLang="en-US" sz="2405" dirty="0">
              <a:latin typeface="Times New Roman" panose="02020603050405020304" pitchFamily="2" charset="0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90" name="文本占位符 12289"/>
          <p:cNvSpPr>
            <a:spLocks noGrp="1"/>
          </p:cNvSpPr>
          <p:nvPr>
            <p:ph type="body" idx="1"/>
          </p:nvPr>
        </p:nvSpPr>
        <p:spPr>
          <a:xfrm>
            <a:off x="457200" y="765175"/>
            <a:ext cx="8229600" cy="5616575"/>
          </a:xfrm>
        </p:spPr>
        <p:txBody>
          <a:bodyPr/>
          <a:p>
            <a:r>
              <a:rPr lang="en-US" altLang="zh-CN" sz="2800"/>
              <a:t>      </a:t>
            </a:r>
            <a:r>
              <a:rPr lang="zh-CN" altLang="en-US" sz="2800"/>
              <a:t>环绕着滁州城的四面都是山。它西南方向的许多山峰，树林和山谷尤其优美，远望树木茂盛，又幽深又秀丽的，是琅琊山。沿着山路走六七里，渐渐听到水声潺潺，从两座山峰中间倾泻出来的，是酿泉。山势回环，路也跟着拐弯，有个亭子四角翘起，像鸟张开翅膀一样，高踞在泉水之上的，是醉翁亭。造亭子的人是谁？是山中的和尚智仙。给它取名的人是谁？是太守用自己的别号（醉翁）来命名。太守和客人来这里喝酒，喝了少许就醉了，而年龄又最大，所以给自己取了个别号叫“醉翁”。</a:t>
            </a:r>
            <a:r>
              <a:rPr lang="zh-CN" altLang="en-US" sz="2800" b="1">
                <a:solidFill>
                  <a:srgbClr val="FF0000"/>
                </a:solidFill>
              </a:rPr>
              <a:t>醉翁的情趣不在于喝酒，而在于山水之间。欣赏山水的乐趣，领会在心里，寄托在喝酒上。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03555" y="224790"/>
            <a:ext cx="270065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rgbClr val="FF0000"/>
                </a:solidFill>
              </a:rPr>
              <a:t>译文</a:t>
            </a:r>
            <a:endParaRPr lang="zh-CN" altLang="en-US" sz="2400" b="1">
              <a:solidFill>
                <a:srgbClr val="FF0000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874520" y="224790"/>
            <a:ext cx="505460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solidFill>
                  <a:srgbClr val="00B050"/>
                </a:solidFill>
              </a:rPr>
              <a:t>第一段：写醉翁亭之所在。</a:t>
            </a:r>
            <a:endParaRPr lang="zh-CN" altLang="en-US" sz="3200" b="1">
              <a:solidFill>
                <a:srgbClr val="00B05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2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2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2290" grpId="0" build="p"/>
      <p:bldP spid="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4" name="文本占位符 13313"/>
          <p:cNvSpPr>
            <a:spLocks noGrp="1"/>
          </p:cNvSpPr>
          <p:nvPr>
            <p:ph type="body" idx="1"/>
          </p:nvPr>
        </p:nvSpPr>
        <p:spPr>
          <a:xfrm>
            <a:off x="457200" y="152400"/>
            <a:ext cx="8382000" cy="7086600"/>
          </a:xfrm>
        </p:spPr>
        <p:txBody>
          <a:bodyPr vert="horz" wrap="square" anchor="t"/>
          <a:p>
            <a:pPr>
              <a:lnSpc>
                <a:spcPct val="230000"/>
              </a:lnSpc>
              <a:buNone/>
            </a:pPr>
            <a:r>
              <a:rPr lang="en-US" altLang="zh-CN">
                <a:latin typeface="迷你简启体" charset="-122"/>
              </a:rPr>
              <a:t>  </a:t>
            </a:r>
            <a:r>
              <a:rPr lang="zh-CN" altLang="en-US">
                <a:solidFill>
                  <a:srgbClr val="FF0000"/>
                </a:solidFill>
                <a:latin typeface="迷你简启体" charset="-122"/>
              </a:rPr>
              <a:t>若 夫</a:t>
            </a:r>
            <a:r>
              <a:rPr lang="zh-CN" altLang="en-US">
                <a:latin typeface="迷你简启体" charset="-122"/>
              </a:rPr>
              <a:t>日出</a:t>
            </a:r>
            <a:r>
              <a:rPr lang="zh-CN" altLang="en-US">
                <a:solidFill>
                  <a:srgbClr val="FF0000"/>
                </a:solidFill>
                <a:latin typeface="迷你简启体" charset="-122"/>
              </a:rPr>
              <a:t>而</a:t>
            </a:r>
            <a:r>
              <a:rPr lang="zh-CN" altLang="en-US">
                <a:latin typeface="迷你简启体" charset="-122"/>
              </a:rPr>
              <a:t>林</a:t>
            </a:r>
            <a:r>
              <a:rPr lang="zh-CN" altLang="en-US">
                <a:solidFill>
                  <a:srgbClr val="FF0000"/>
                </a:solidFill>
                <a:latin typeface="迷你简启体" charset="-122"/>
              </a:rPr>
              <a:t>霏 开</a:t>
            </a:r>
            <a:r>
              <a:rPr lang="zh-CN" altLang="en-US">
                <a:latin typeface="迷你简启体" charset="-122"/>
              </a:rPr>
              <a:t>，云归而</a:t>
            </a:r>
            <a:r>
              <a:rPr lang="zh-CN" altLang="en-US">
                <a:solidFill>
                  <a:srgbClr val="FF0000"/>
                </a:solidFill>
                <a:latin typeface="迷你简启体" charset="-122"/>
              </a:rPr>
              <a:t>岩穴 暝</a:t>
            </a:r>
            <a:r>
              <a:rPr lang="zh-CN" altLang="en-US">
                <a:latin typeface="迷你简启体" charset="-122"/>
              </a:rPr>
              <a:t>，</a:t>
            </a:r>
            <a:r>
              <a:rPr lang="zh-CN" altLang="en-US">
                <a:solidFill>
                  <a:srgbClr val="FF0000"/>
                </a:solidFill>
                <a:latin typeface="迷你简启体" charset="-122"/>
              </a:rPr>
              <a:t>晦</a:t>
            </a:r>
            <a:r>
              <a:rPr lang="zh-CN" altLang="en-US">
                <a:latin typeface="迷你简启体" charset="-122"/>
              </a:rPr>
              <a:t>明变化者，山间之</a:t>
            </a:r>
            <a:r>
              <a:rPr lang="zh-CN" altLang="en-US">
                <a:solidFill>
                  <a:srgbClr val="FF0000"/>
                </a:solidFill>
                <a:latin typeface="迷你简启体" charset="-122"/>
              </a:rPr>
              <a:t>朝</a:t>
            </a:r>
            <a:r>
              <a:rPr lang="zh-CN" altLang="en-US">
                <a:latin typeface="迷你简启体" charset="-122"/>
              </a:rPr>
              <a:t>暮也。野</a:t>
            </a:r>
            <a:r>
              <a:rPr lang="zh-CN" altLang="en-US">
                <a:solidFill>
                  <a:srgbClr val="FF0000"/>
                </a:solidFill>
                <a:latin typeface="迷你简启体" charset="-122"/>
              </a:rPr>
              <a:t>芳 发</a:t>
            </a:r>
            <a:r>
              <a:rPr lang="zh-CN" altLang="en-US">
                <a:latin typeface="迷你简启体" charset="-122"/>
              </a:rPr>
              <a:t>而幽香，</a:t>
            </a:r>
            <a:r>
              <a:rPr lang="zh-CN" altLang="en-US">
                <a:solidFill>
                  <a:srgbClr val="FF0000"/>
                </a:solidFill>
                <a:latin typeface="迷你简启体" charset="-122"/>
              </a:rPr>
              <a:t>佳</a:t>
            </a:r>
            <a:r>
              <a:rPr lang="zh-CN" altLang="en-US">
                <a:latin typeface="迷你简启体" charset="-122"/>
              </a:rPr>
              <a:t>木</a:t>
            </a:r>
            <a:r>
              <a:rPr lang="zh-CN" altLang="en-US">
                <a:solidFill>
                  <a:srgbClr val="FF0000"/>
                </a:solidFill>
                <a:latin typeface="迷你简启体" charset="-122"/>
              </a:rPr>
              <a:t>秀</a:t>
            </a:r>
            <a:r>
              <a:rPr lang="zh-CN" altLang="en-US">
                <a:latin typeface="迷你简启体" charset="-122"/>
              </a:rPr>
              <a:t>而</a:t>
            </a:r>
            <a:r>
              <a:rPr lang="zh-CN" altLang="en-US">
                <a:solidFill>
                  <a:srgbClr val="FF0000"/>
                </a:solidFill>
                <a:latin typeface="迷你简启体" charset="-122"/>
              </a:rPr>
              <a:t>繁</a:t>
            </a:r>
            <a:r>
              <a:rPr lang="zh-CN" altLang="en-US">
                <a:latin typeface="迷你简启体" charset="-122"/>
              </a:rPr>
              <a:t>阴，风霜</a:t>
            </a:r>
            <a:r>
              <a:rPr lang="zh-CN" altLang="en-US">
                <a:solidFill>
                  <a:srgbClr val="FF0000"/>
                </a:solidFill>
                <a:latin typeface="迷你简启体" charset="-122"/>
              </a:rPr>
              <a:t>高</a:t>
            </a:r>
            <a:r>
              <a:rPr lang="zh-CN" altLang="en-US">
                <a:latin typeface="迷你简启体" charset="-122"/>
              </a:rPr>
              <a:t>洁，水落而石出者，山间之四时也。朝而往，</a:t>
            </a:r>
            <a:r>
              <a:rPr lang="zh-CN" altLang="en-US">
                <a:solidFill>
                  <a:srgbClr val="FF0000"/>
                </a:solidFill>
                <a:latin typeface="迷你简启体" charset="-122"/>
              </a:rPr>
              <a:t>暮</a:t>
            </a:r>
            <a:r>
              <a:rPr lang="zh-CN" altLang="en-US">
                <a:latin typeface="迷你简启体" charset="-122"/>
              </a:rPr>
              <a:t>而归，</a:t>
            </a:r>
            <a:r>
              <a:rPr lang="zh-CN" altLang="en-US">
                <a:solidFill>
                  <a:srgbClr val="FF0000"/>
                </a:solidFill>
                <a:latin typeface="迷你简启体" charset="-122"/>
              </a:rPr>
              <a:t>四时</a:t>
            </a:r>
            <a:r>
              <a:rPr lang="zh-CN" altLang="en-US">
                <a:latin typeface="迷你简启体" charset="-122"/>
              </a:rPr>
              <a:t>之景不同，而乐亦无</a:t>
            </a:r>
            <a:r>
              <a:rPr lang="zh-CN" altLang="en-US">
                <a:solidFill>
                  <a:srgbClr val="FF0000"/>
                </a:solidFill>
                <a:latin typeface="迷你简启体" charset="-122"/>
              </a:rPr>
              <a:t>穷</a:t>
            </a:r>
            <a:r>
              <a:rPr lang="zh-CN" altLang="en-US">
                <a:latin typeface="迷你简启体" charset="-122"/>
              </a:rPr>
              <a:t>也。</a:t>
            </a:r>
            <a:endParaRPr lang="zh-CN" altLang="en-US">
              <a:latin typeface="迷你简启体" charset="-122"/>
            </a:endParaRPr>
          </a:p>
        </p:txBody>
      </p:sp>
      <p:sp>
        <p:nvSpPr>
          <p:cNvPr id="13315" name="矩形 13314"/>
          <p:cNvSpPr/>
          <p:nvPr/>
        </p:nvSpPr>
        <p:spPr>
          <a:xfrm>
            <a:off x="4876800" y="2362200"/>
            <a:ext cx="838200" cy="465138"/>
          </a:xfrm>
          <a:prstGeom prst="rect">
            <a:avLst/>
          </a:prstGeom>
          <a:solidFill>
            <a:srgbClr val="CCFFFF">
              <a:alpha val="59000"/>
            </a:srgbClr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horz" wrap="square" anchor="t">
            <a:spAutoFit/>
          </a:bodyPr>
          <a:p>
            <a:r>
              <a:rPr lang="zh-CN" altLang="en-US" sz="2400">
                <a:solidFill>
                  <a:srgbClr val="0000FF"/>
                </a:solidFill>
                <a:latin typeface="黑体" panose="02010609060101010101" pitchFamily="2" charset="-122"/>
                <a:ea typeface="迷你简启体" charset="-122"/>
              </a:rPr>
              <a:t>香花</a:t>
            </a:r>
            <a:endParaRPr lang="zh-CN" altLang="en-US" sz="2400">
              <a:solidFill>
                <a:srgbClr val="0000FF"/>
              </a:solidFill>
              <a:latin typeface="黑体" panose="02010609060101010101" pitchFamily="2" charset="-122"/>
              <a:ea typeface="迷你简启体" charset="-122"/>
            </a:endParaRPr>
          </a:p>
        </p:txBody>
      </p:sp>
      <p:sp>
        <p:nvSpPr>
          <p:cNvPr id="13316" name="矩形 13315"/>
          <p:cNvSpPr/>
          <p:nvPr/>
        </p:nvSpPr>
        <p:spPr>
          <a:xfrm>
            <a:off x="457200" y="3505200"/>
            <a:ext cx="892175" cy="466725"/>
          </a:xfrm>
          <a:prstGeom prst="rect">
            <a:avLst/>
          </a:prstGeom>
          <a:solidFill>
            <a:srgbClr val="CCFFFF">
              <a:alpha val="59000"/>
            </a:srgbClr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horz" wrap="square" anchor="t">
            <a:spAutoFit/>
          </a:bodyPr>
          <a:p>
            <a:r>
              <a:rPr lang="zh-CN" altLang="en-US" sz="2400" dirty="0">
                <a:solidFill>
                  <a:srgbClr val="0000FF"/>
                </a:solidFill>
                <a:latin typeface="黑体" panose="02010609060101010101" pitchFamily="2" charset="-122"/>
                <a:ea typeface="迷你简启体" charset="-122"/>
              </a:rPr>
              <a:t>茂盛</a:t>
            </a:r>
            <a:endParaRPr lang="zh-CN" altLang="en-US" sz="2400" dirty="0">
              <a:solidFill>
                <a:srgbClr val="0000FF"/>
              </a:solidFill>
              <a:latin typeface="黑体" panose="02010609060101010101" pitchFamily="2" charset="-122"/>
              <a:ea typeface="迷你简启体" charset="-122"/>
            </a:endParaRPr>
          </a:p>
        </p:txBody>
      </p:sp>
      <p:sp>
        <p:nvSpPr>
          <p:cNvPr id="13317" name="矩形 13316"/>
          <p:cNvSpPr/>
          <p:nvPr/>
        </p:nvSpPr>
        <p:spPr>
          <a:xfrm>
            <a:off x="6134100" y="4648200"/>
            <a:ext cx="838200" cy="466725"/>
          </a:xfrm>
          <a:prstGeom prst="rect">
            <a:avLst/>
          </a:prstGeom>
          <a:solidFill>
            <a:srgbClr val="CCFFFF">
              <a:alpha val="59000"/>
            </a:srgbClr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horz" wrap="square" anchor="t">
            <a:spAutoFit/>
          </a:bodyPr>
          <a:p>
            <a:r>
              <a:rPr lang="zh-CN" altLang="en-US" sz="2400">
                <a:solidFill>
                  <a:srgbClr val="0000FF"/>
                </a:solidFill>
                <a:latin typeface="黑体" panose="02010609060101010101" pitchFamily="2" charset="-122"/>
                <a:ea typeface="迷你简启体" charset="-122"/>
              </a:rPr>
              <a:t>四季</a:t>
            </a:r>
            <a:endParaRPr lang="zh-CN" altLang="en-US" sz="2400">
              <a:solidFill>
                <a:srgbClr val="0000FF"/>
              </a:solidFill>
              <a:latin typeface="黑体" panose="02010609060101010101" pitchFamily="2" charset="-122"/>
              <a:ea typeface="迷你简启体" charset="-122"/>
            </a:endParaRPr>
          </a:p>
        </p:txBody>
      </p:sp>
      <p:sp>
        <p:nvSpPr>
          <p:cNvPr id="13318" name="文本框 13317"/>
          <p:cNvSpPr txBox="1"/>
          <p:nvPr/>
        </p:nvSpPr>
        <p:spPr>
          <a:xfrm>
            <a:off x="6553200" y="228600"/>
            <a:ext cx="914400" cy="466725"/>
          </a:xfrm>
          <a:prstGeom prst="rect">
            <a:avLst/>
          </a:prstGeom>
          <a:solidFill>
            <a:srgbClr val="CCFFFF">
              <a:alpha val="59000"/>
            </a:srgbClr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horz" wrap="square"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400">
                <a:solidFill>
                  <a:srgbClr val="0000FF"/>
                </a:solidFill>
                <a:latin typeface="黑体" panose="02010609060101010101" pitchFamily="2" charset="-122"/>
                <a:ea typeface="迷你简启体" charset="-122"/>
              </a:rPr>
              <a:t>昏暗</a:t>
            </a:r>
            <a:endParaRPr lang="zh-CN" altLang="en-US" sz="2400">
              <a:solidFill>
                <a:srgbClr val="0000FF"/>
              </a:solidFill>
              <a:latin typeface="黑体" panose="02010609060101010101" pitchFamily="2" charset="-122"/>
              <a:ea typeface="迷你简启体" charset="-122"/>
            </a:endParaRPr>
          </a:p>
        </p:txBody>
      </p:sp>
      <p:sp>
        <p:nvSpPr>
          <p:cNvPr id="13319" name="矩形 13318"/>
          <p:cNvSpPr/>
          <p:nvPr/>
        </p:nvSpPr>
        <p:spPr>
          <a:xfrm>
            <a:off x="457200" y="1220788"/>
            <a:ext cx="1019175" cy="465137"/>
          </a:xfrm>
          <a:prstGeom prst="rect">
            <a:avLst/>
          </a:prstGeom>
          <a:solidFill>
            <a:srgbClr val="CCFFFF">
              <a:alpha val="59000"/>
            </a:srgbClr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horz" wrap="square" anchor="ctr">
            <a:spAutoFit/>
          </a:bodyPr>
          <a:p>
            <a:r>
              <a:rPr lang="zh-CN" altLang="en-US" sz="2400" dirty="0">
                <a:solidFill>
                  <a:srgbClr val="0000FF"/>
                </a:solidFill>
                <a:latin typeface="迷你简启体" charset="-122"/>
                <a:ea typeface="迷你简启体" charset="-122"/>
              </a:rPr>
              <a:t>像那 </a:t>
            </a:r>
            <a:endParaRPr lang="zh-CN" altLang="en-US" sz="2400" dirty="0">
              <a:solidFill>
                <a:srgbClr val="0000FF"/>
              </a:solidFill>
              <a:latin typeface="迷你简启体" charset="-122"/>
              <a:ea typeface="迷你简启体" charset="-122"/>
            </a:endParaRPr>
          </a:p>
        </p:txBody>
      </p:sp>
      <p:sp>
        <p:nvSpPr>
          <p:cNvPr id="13320" name="矩形 13319"/>
          <p:cNvSpPr/>
          <p:nvPr/>
        </p:nvSpPr>
        <p:spPr>
          <a:xfrm>
            <a:off x="1828800" y="1220788"/>
            <a:ext cx="1736725" cy="465137"/>
          </a:xfrm>
          <a:prstGeom prst="rect">
            <a:avLst/>
          </a:prstGeom>
          <a:solidFill>
            <a:srgbClr val="CCFFFF">
              <a:alpha val="59000"/>
            </a:srgbClr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horz" wrap="square" anchor="ctr">
            <a:spAutoFit/>
          </a:bodyPr>
          <a:p>
            <a:r>
              <a:rPr lang="zh-CN" altLang="en-US" sz="2400">
                <a:solidFill>
                  <a:srgbClr val="0000FF"/>
                </a:solidFill>
                <a:latin typeface="迷你简启体" charset="-122"/>
                <a:ea typeface="迷你简启体" charset="-122"/>
              </a:rPr>
              <a:t>就，表顺承 </a:t>
            </a:r>
            <a:endParaRPr lang="zh-CN" altLang="en-US" sz="2400">
              <a:solidFill>
                <a:srgbClr val="0000FF"/>
              </a:solidFill>
              <a:latin typeface="迷你简启体" charset="-122"/>
              <a:ea typeface="迷你简启体" charset="-122"/>
            </a:endParaRPr>
          </a:p>
        </p:txBody>
      </p:sp>
      <p:sp>
        <p:nvSpPr>
          <p:cNvPr id="13321" name="矩形 13320"/>
          <p:cNvSpPr/>
          <p:nvPr/>
        </p:nvSpPr>
        <p:spPr>
          <a:xfrm>
            <a:off x="3124200" y="228600"/>
            <a:ext cx="838200" cy="466725"/>
          </a:xfrm>
          <a:prstGeom prst="rect">
            <a:avLst/>
          </a:prstGeom>
          <a:solidFill>
            <a:srgbClr val="CCFFFF">
              <a:alpha val="59000"/>
            </a:srgbClr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horz" wrap="square" anchor="ctr">
            <a:spAutoFit/>
          </a:bodyPr>
          <a:p>
            <a:r>
              <a:rPr lang="zh-CN" altLang="en-US" sz="2400">
                <a:solidFill>
                  <a:srgbClr val="0000FF"/>
                </a:solidFill>
                <a:latin typeface="迷你简启体" charset="-122"/>
                <a:ea typeface="迷你简启体" charset="-122"/>
              </a:rPr>
              <a:t>雾气 </a:t>
            </a:r>
            <a:endParaRPr lang="zh-CN" altLang="en-US" sz="2400">
              <a:solidFill>
                <a:srgbClr val="0000FF"/>
              </a:solidFill>
              <a:latin typeface="迷你简启体" charset="-122"/>
              <a:ea typeface="迷你简启体" charset="-122"/>
            </a:endParaRPr>
          </a:p>
        </p:txBody>
      </p:sp>
      <p:sp>
        <p:nvSpPr>
          <p:cNvPr id="13322" name="矩形 13321"/>
          <p:cNvSpPr/>
          <p:nvPr/>
        </p:nvSpPr>
        <p:spPr>
          <a:xfrm>
            <a:off x="4038600" y="228600"/>
            <a:ext cx="838200" cy="466725"/>
          </a:xfrm>
          <a:prstGeom prst="rect">
            <a:avLst/>
          </a:prstGeom>
          <a:solidFill>
            <a:srgbClr val="CCFFFF">
              <a:alpha val="59000"/>
            </a:srgbClr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horz" wrap="square" anchor="ctr">
            <a:spAutoFit/>
          </a:bodyPr>
          <a:p>
            <a:r>
              <a:rPr lang="zh-CN" altLang="en-US" sz="2400">
                <a:solidFill>
                  <a:srgbClr val="0000FF"/>
                </a:solidFill>
                <a:latin typeface="迷你简启体" charset="-122"/>
                <a:ea typeface="迷你简启体" charset="-122"/>
              </a:rPr>
              <a:t>散开 </a:t>
            </a:r>
            <a:endParaRPr lang="zh-CN" altLang="en-US" sz="2400">
              <a:solidFill>
                <a:srgbClr val="0000FF"/>
              </a:solidFill>
              <a:latin typeface="迷你简启体" charset="-122"/>
              <a:ea typeface="迷你简启体" charset="-122"/>
            </a:endParaRPr>
          </a:p>
        </p:txBody>
      </p:sp>
      <p:sp>
        <p:nvSpPr>
          <p:cNvPr id="13323" name="矩形 13322"/>
          <p:cNvSpPr/>
          <p:nvPr/>
        </p:nvSpPr>
        <p:spPr>
          <a:xfrm>
            <a:off x="5715000" y="1219200"/>
            <a:ext cx="838200" cy="466725"/>
          </a:xfrm>
          <a:prstGeom prst="rect">
            <a:avLst/>
          </a:prstGeom>
          <a:solidFill>
            <a:srgbClr val="CCFFFF">
              <a:alpha val="59000"/>
            </a:srgbClr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horz" wrap="square" anchor="ctr">
            <a:spAutoFit/>
          </a:bodyPr>
          <a:p>
            <a:r>
              <a:rPr lang="zh-CN" altLang="en-US" sz="2400">
                <a:solidFill>
                  <a:srgbClr val="0000FF"/>
                </a:solidFill>
                <a:latin typeface="迷你简启体" charset="-122"/>
                <a:ea typeface="迷你简启体" charset="-122"/>
              </a:rPr>
              <a:t>山谷 </a:t>
            </a:r>
            <a:endParaRPr lang="zh-CN" altLang="en-US" sz="2400">
              <a:solidFill>
                <a:srgbClr val="0000FF"/>
              </a:solidFill>
              <a:latin typeface="迷你简启体" charset="-122"/>
              <a:ea typeface="迷你简启体" charset="-122"/>
            </a:endParaRPr>
          </a:p>
        </p:txBody>
      </p:sp>
      <p:sp>
        <p:nvSpPr>
          <p:cNvPr id="13324" name="矩形 13323"/>
          <p:cNvSpPr/>
          <p:nvPr/>
        </p:nvSpPr>
        <p:spPr>
          <a:xfrm>
            <a:off x="7391400" y="1219200"/>
            <a:ext cx="838200" cy="466725"/>
          </a:xfrm>
          <a:prstGeom prst="rect">
            <a:avLst/>
          </a:prstGeom>
          <a:solidFill>
            <a:srgbClr val="CCFFFF">
              <a:alpha val="59000"/>
            </a:srgbClr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horz" wrap="square" anchor="ctr">
            <a:spAutoFit/>
          </a:bodyPr>
          <a:p>
            <a:r>
              <a:rPr lang="zh-CN" altLang="en-US" sz="2400">
                <a:solidFill>
                  <a:srgbClr val="0000FF"/>
                </a:solidFill>
                <a:latin typeface="迷你简启体" charset="-122"/>
                <a:ea typeface="迷你简启体" charset="-122"/>
              </a:rPr>
              <a:t>阴暗 </a:t>
            </a:r>
            <a:endParaRPr lang="zh-CN" altLang="en-US" sz="2400">
              <a:solidFill>
                <a:srgbClr val="0000FF"/>
              </a:solidFill>
              <a:latin typeface="迷你简启体" charset="-122"/>
              <a:ea typeface="迷你简启体" charset="-122"/>
            </a:endParaRPr>
          </a:p>
        </p:txBody>
      </p:sp>
      <p:sp>
        <p:nvSpPr>
          <p:cNvPr id="13325" name="矩形 13324"/>
          <p:cNvSpPr/>
          <p:nvPr/>
        </p:nvSpPr>
        <p:spPr>
          <a:xfrm>
            <a:off x="3048000" y="2362200"/>
            <a:ext cx="914400" cy="465138"/>
          </a:xfrm>
          <a:prstGeom prst="rect">
            <a:avLst/>
          </a:prstGeom>
          <a:solidFill>
            <a:srgbClr val="CCFFFF">
              <a:alpha val="59000"/>
            </a:srgbClr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horz" wrap="square" anchor="ctr">
            <a:spAutoFit/>
          </a:bodyPr>
          <a:p>
            <a:r>
              <a:rPr lang="zh-CN" altLang="en-US" sz="2400">
                <a:solidFill>
                  <a:srgbClr val="0000FF"/>
                </a:solidFill>
                <a:latin typeface="迷你简启体" charset="-122"/>
                <a:ea typeface="迷你简启体" charset="-122"/>
              </a:rPr>
              <a:t>早晨 </a:t>
            </a:r>
            <a:endParaRPr lang="zh-CN" altLang="en-US" sz="2400">
              <a:solidFill>
                <a:srgbClr val="0000FF"/>
              </a:solidFill>
              <a:latin typeface="迷你简启体" charset="-122"/>
              <a:ea typeface="迷你简启体" charset="-122"/>
            </a:endParaRPr>
          </a:p>
        </p:txBody>
      </p:sp>
      <p:sp>
        <p:nvSpPr>
          <p:cNvPr id="13326" name="矩形 13325"/>
          <p:cNvSpPr/>
          <p:nvPr/>
        </p:nvSpPr>
        <p:spPr>
          <a:xfrm>
            <a:off x="4457700" y="4648200"/>
            <a:ext cx="838200" cy="465138"/>
          </a:xfrm>
          <a:prstGeom prst="rect">
            <a:avLst/>
          </a:prstGeom>
          <a:solidFill>
            <a:srgbClr val="CCFFFF">
              <a:alpha val="59000"/>
            </a:srgbClr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horz" wrap="square" anchor="ctr">
            <a:spAutoFit/>
          </a:bodyPr>
          <a:p>
            <a:r>
              <a:rPr lang="zh-CN" altLang="en-US" sz="2400">
                <a:solidFill>
                  <a:srgbClr val="0000FF"/>
                </a:solidFill>
                <a:latin typeface="迷你简启体" charset="-122"/>
                <a:ea typeface="迷你简启体" charset="-122"/>
              </a:rPr>
              <a:t>傍晚 </a:t>
            </a:r>
            <a:endParaRPr lang="zh-CN" altLang="en-US" sz="2400">
              <a:solidFill>
                <a:srgbClr val="0000FF"/>
              </a:solidFill>
              <a:latin typeface="迷你简启体" charset="-122"/>
              <a:ea typeface="迷你简启体" charset="-122"/>
            </a:endParaRPr>
          </a:p>
        </p:txBody>
      </p:sp>
      <p:sp>
        <p:nvSpPr>
          <p:cNvPr id="13327" name="矩形 13326"/>
          <p:cNvSpPr/>
          <p:nvPr/>
        </p:nvSpPr>
        <p:spPr>
          <a:xfrm>
            <a:off x="5791200" y="2362200"/>
            <a:ext cx="838200" cy="466725"/>
          </a:xfrm>
          <a:prstGeom prst="rect">
            <a:avLst/>
          </a:prstGeom>
          <a:solidFill>
            <a:srgbClr val="CCFFFF">
              <a:alpha val="59000"/>
            </a:srgbClr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horz" wrap="square" anchor="ctr">
            <a:spAutoFit/>
          </a:bodyPr>
          <a:p>
            <a:r>
              <a:rPr lang="zh-CN" altLang="en-US" sz="2400">
                <a:solidFill>
                  <a:srgbClr val="0000FF"/>
                </a:solidFill>
                <a:latin typeface="迷你简启体" charset="-122"/>
                <a:ea typeface="迷你简启体" charset="-122"/>
              </a:rPr>
              <a:t>开放 </a:t>
            </a:r>
            <a:endParaRPr lang="zh-CN" altLang="en-US" sz="2400">
              <a:solidFill>
                <a:srgbClr val="0000FF"/>
              </a:solidFill>
              <a:latin typeface="迷你简启体" charset="-122"/>
              <a:ea typeface="迷你简启体" charset="-122"/>
            </a:endParaRPr>
          </a:p>
        </p:txBody>
      </p:sp>
      <p:sp>
        <p:nvSpPr>
          <p:cNvPr id="13328" name="矩形 13327"/>
          <p:cNvSpPr/>
          <p:nvPr/>
        </p:nvSpPr>
        <p:spPr>
          <a:xfrm>
            <a:off x="7658100" y="2362200"/>
            <a:ext cx="1143000" cy="466725"/>
          </a:xfrm>
          <a:prstGeom prst="rect">
            <a:avLst/>
          </a:prstGeom>
          <a:solidFill>
            <a:srgbClr val="CCFFFF">
              <a:alpha val="59000"/>
            </a:srgbClr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horz" wrap="square" anchor="ctr">
            <a:spAutoFit/>
          </a:bodyPr>
          <a:p>
            <a:r>
              <a:rPr lang="zh-CN" altLang="en-US" sz="2400">
                <a:solidFill>
                  <a:srgbClr val="0000FF"/>
                </a:solidFill>
                <a:latin typeface="迷你简启体" charset="-122"/>
                <a:ea typeface="迷你简启体" charset="-122"/>
              </a:rPr>
              <a:t>美好的 </a:t>
            </a:r>
            <a:endParaRPr lang="zh-CN" altLang="en-US" sz="2400">
              <a:solidFill>
                <a:srgbClr val="0000FF"/>
              </a:solidFill>
              <a:latin typeface="迷你简启体" charset="-122"/>
              <a:ea typeface="迷你简启体" charset="-122"/>
            </a:endParaRPr>
          </a:p>
        </p:txBody>
      </p:sp>
      <p:sp>
        <p:nvSpPr>
          <p:cNvPr id="13329" name="矩形 13328"/>
          <p:cNvSpPr/>
          <p:nvPr/>
        </p:nvSpPr>
        <p:spPr>
          <a:xfrm>
            <a:off x="1476375" y="3505200"/>
            <a:ext cx="1143000" cy="465138"/>
          </a:xfrm>
          <a:prstGeom prst="rect">
            <a:avLst/>
          </a:prstGeom>
          <a:solidFill>
            <a:srgbClr val="CCFFFF">
              <a:alpha val="59000"/>
            </a:srgbClr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horz" wrap="square" anchor="ctr">
            <a:spAutoFit/>
          </a:bodyPr>
          <a:p>
            <a:r>
              <a:rPr lang="zh-CN" altLang="en-US" sz="2400" dirty="0">
                <a:solidFill>
                  <a:srgbClr val="0000FF"/>
                </a:solidFill>
                <a:latin typeface="迷你简启体" charset="-122"/>
                <a:ea typeface="迷你简启体" charset="-122"/>
              </a:rPr>
              <a:t>浓郁的</a:t>
            </a:r>
            <a:endParaRPr lang="zh-CN" altLang="en-US" sz="2400" dirty="0">
              <a:solidFill>
                <a:srgbClr val="0000FF"/>
              </a:solidFill>
              <a:latin typeface="迷你简启体" charset="-122"/>
              <a:ea typeface="迷你简启体" charset="-122"/>
            </a:endParaRPr>
          </a:p>
        </p:txBody>
      </p:sp>
      <p:sp>
        <p:nvSpPr>
          <p:cNvPr id="13330" name="矩形 13329"/>
          <p:cNvSpPr/>
          <p:nvPr/>
        </p:nvSpPr>
        <p:spPr>
          <a:xfrm>
            <a:off x="3619500" y="3505200"/>
            <a:ext cx="838200" cy="466725"/>
          </a:xfrm>
          <a:prstGeom prst="rect">
            <a:avLst/>
          </a:prstGeom>
          <a:solidFill>
            <a:srgbClr val="CCFFFF">
              <a:alpha val="59000"/>
            </a:srgbClr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horz" wrap="square" anchor="ctr">
            <a:spAutoFit/>
          </a:bodyPr>
          <a:p>
            <a:r>
              <a:rPr lang="zh-CN" altLang="en-US" sz="2400">
                <a:solidFill>
                  <a:srgbClr val="0000FF"/>
                </a:solidFill>
                <a:latin typeface="迷你简启体" charset="-122"/>
                <a:ea typeface="迷你简启体" charset="-122"/>
              </a:rPr>
              <a:t>高爽 </a:t>
            </a:r>
            <a:endParaRPr lang="zh-CN" altLang="en-US" sz="2400">
              <a:solidFill>
                <a:srgbClr val="0000FF"/>
              </a:solidFill>
              <a:latin typeface="迷你简启体" charset="-122"/>
              <a:ea typeface="迷你简启体" charset="-122"/>
            </a:endParaRPr>
          </a:p>
        </p:txBody>
      </p:sp>
      <p:sp>
        <p:nvSpPr>
          <p:cNvPr id="13331" name="矩形 13330"/>
          <p:cNvSpPr/>
          <p:nvPr/>
        </p:nvSpPr>
        <p:spPr>
          <a:xfrm>
            <a:off x="3124200" y="5791200"/>
            <a:ext cx="914400" cy="466725"/>
          </a:xfrm>
          <a:prstGeom prst="rect">
            <a:avLst/>
          </a:prstGeom>
          <a:solidFill>
            <a:srgbClr val="CCFFFF">
              <a:alpha val="59000"/>
            </a:srgbClr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horz" wrap="square" anchor="ctr">
            <a:spAutoFit/>
          </a:bodyPr>
          <a:p>
            <a:r>
              <a:rPr lang="zh-CN" altLang="en-US" sz="2400">
                <a:solidFill>
                  <a:srgbClr val="0000FF"/>
                </a:solidFill>
                <a:latin typeface="迷你简启体" charset="-122"/>
                <a:ea typeface="迷你简启体" charset="-122"/>
              </a:rPr>
              <a:t>穷尽 </a:t>
            </a:r>
            <a:endParaRPr lang="zh-CN" altLang="en-US" sz="2400">
              <a:solidFill>
                <a:srgbClr val="0000FF"/>
              </a:solidFill>
              <a:latin typeface="迷你简启体" charset="-122"/>
              <a:ea typeface="迷你简启体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3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3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3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3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3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3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3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3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3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3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33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33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33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33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33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33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33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33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3" dur="5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133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33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133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133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133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133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133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133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5" grpId="0" bldLvl="0" animBg="1"/>
      <p:bldP spid="13316" grpId="0" bldLvl="0" animBg="1"/>
      <p:bldP spid="13317" grpId="0" bldLvl="0" animBg="1"/>
      <p:bldP spid="13318" grpId="0" bldLvl="0" animBg="1"/>
      <p:bldP spid="13319" grpId="0" bldLvl="0" animBg="1"/>
      <p:bldP spid="13320" grpId="0" bldLvl="0" animBg="1"/>
      <p:bldP spid="13321" grpId="0" bldLvl="0" animBg="1"/>
      <p:bldP spid="13322" grpId="0" bldLvl="0" animBg="1"/>
      <p:bldP spid="13323" grpId="0" bldLvl="0" animBg="1"/>
      <p:bldP spid="13324" grpId="0" bldLvl="0" animBg="1"/>
      <p:bldP spid="13325" grpId="0" bldLvl="0" animBg="1"/>
      <p:bldP spid="13326" grpId="0" bldLvl="0" animBg="1"/>
      <p:bldP spid="13327" grpId="0" bldLvl="0" animBg="1"/>
      <p:bldP spid="13328" grpId="0" bldLvl="0" animBg="1"/>
      <p:bldP spid="13329" grpId="0" bldLvl="0" animBg="1"/>
      <p:bldP spid="13330" grpId="0" bldLvl="0" animBg="1"/>
      <p:bldP spid="13331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8" name="标题 14337"/>
          <p:cNvSpPr>
            <a:spLocks noGrp="1"/>
          </p:cNvSpPr>
          <p:nvPr>
            <p:ph type="title"/>
          </p:nvPr>
        </p:nvSpPr>
        <p:spPr/>
        <p:txBody>
          <a:bodyPr anchor="ctr"/>
          <a:p>
            <a:pPr algn="l"/>
            <a:r>
              <a:rPr lang="zh-CN" b="1">
                <a:solidFill>
                  <a:srgbClr val="FF0000"/>
                </a:solidFill>
              </a:rPr>
              <a:t>译文</a:t>
            </a:r>
            <a:endParaRPr lang="zh-CN" b="1">
              <a:solidFill>
                <a:srgbClr val="FF0000"/>
              </a:solidFill>
            </a:endParaRPr>
          </a:p>
        </p:txBody>
      </p:sp>
      <p:sp>
        <p:nvSpPr>
          <p:cNvPr id="14339" name="文本占位符 14338"/>
          <p:cNvSpPr>
            <a:spLocks noGrp="1"/>
          </p:cNvSpPr>
          <p:nvPr>
            <p:ph type="body" idx="1"/>
          </p:nvPr>
        </p:nvSpPr>
        <p:spPr/>
        <p:txBody>
          <a:bodyPr/>
          <a:p>
            <a:pPr marL="0" indent="0">
              <a:buNone/>
            </a:pPr>
            <a:r>
              <a:rPr lang="en-US" altLang="zh-CN" b="1">
                <a:solidFill>
                  <a:srgbClr val="FF0000"/>
                </a:solidFill>
              </a:rPr>
              <a:t>      </a:t>
            </a:r>
            <a:r>
              <a:rPr lang="zh-CN" altLang="en-US" b="1">
                <a:solidFill>
                  <a:srgbClr val="FF0000"/>
                </a:solidFill>
              </a:rPr>
              <a:t>像那太阳出来树林中的雾气消散，烟云聚拢来，山谷就显得昏暗了，</a:t>
            </a:r>
            <a:r>
              <a:rPr lang="zh-CN" altLang="en-US"/>
              <a:t>朝则自暗而明，暮则自明而暗，或暗或明，变化不一，就是山间的早晨和晚上。</a:t>
            </a:r>
            <a:r>
              <a:rPr lang="zh-CN" altLang="en-US" b="1">
                <a:solidFill>
                  <a:srgbClr val="FF0000"/>
                </a:solidFill>
              </a:rPr>
              <a:t>野花开了，有一股清幽的香味，好的树木枝叶繁茂，形成一片浓郁的绿阴，</a:t>
            </a:r>
            <a:r>
              <a:rPr lang="zh-CN" altLang="en-US"/>
              <a:t>秋高气爽，霜露洁白，水流减少，石头裸露，这是山里的四季的景色。早晨上山，傍晚返回，四季的景色不同，而乐趣也是无穷无尽的。</a:t>
            </a:r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2424430" y="341630"/>
            <a:ext cx="615315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solidFill>
                  <a:srgbClr val="00B050"/>
                </a:solidFill>
              </a:rPr>
              <a:t>第二段：写山中景色及出游之乐。</a:t>
            </a:r>
            <a:endParaRPr lang="zh-CN" altLang="en-US" sz="3200" b="1">
              <a:solidFill>
                <a:srgbClr val="00B05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/>
      <p:bldP spid="14339" grpId="0" build="p"/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2" name="文本占位符 15361"/>
          <p:cNvSpPr>
            <a:spLocks noGrp="1"/>
          </p:cNvSpPr>
          <p:nvPr>
            <p:ph type="body" idx="1"/>
          </p:nvPr>
        </p:nvSpPr>
        <p:spPr>
          <a:xfrm>
            <a:off x="381000" y="152400"/>
            <a:ext cx="8229600" cy="6126163"/>
          </a:xfrm>
        </p:spPr>
        <p:txBody>
          <a:bodyPr vert="horz" wrap="square" anchor="t"/>
          <a:p>
            <a:pPr>
              <a:lnSpc>
                <a:spcPct val="230000"/>
              </a:lnSpc>
              <a:buNone/>
            </a:pPr>
            <a:r>
              <a:rPr lang="en-US" altLang="zh-CN">
                <a:solidFill>
                  <a:srgbClr val="000000"/>
                </a:solidFill>
                <a:latin typeface="迷你简启体" charset="-122"/>
              </a:rPr>
              <a:t>    </a:t>
            </a:r>
            <a:r>
              <a:rPr lang="zh-CN" altLang="en-US">
                <a:solidFill>
                  <a:srgbClr val="000000"/>
                </a:solidFill>
                <a:latin typeface="迷你简启体" charset="-122"/>
              </a:rPr>
              <a:t>至于</a:t>
            </a:r>
            <a:r>
              <a:rPr lang="zh-CN" altLang="en-US">
                <a:solidFill>
                  <a:srgbClr val="FF0000"/>
                </a:solidFill>
                <a:latin typeface="迷你简启体" charset="-122"/>
              </a:rPr>
              <a:t>负者</a:t>
            </a:r>
            <a:r>
              <a:rPr lang="zh-CN" altLang="en-US">
                <a:solidFill>
                  <a:srgbClr val="000000"/>
                </a:solidFill>
                <a:latin typeface="迷你简启体" charset="-122"/>
              </a:rPr>
              <a:t>歌于途，行者</a:t>
            </a:r>
            <a:r>
              <a:rPr lang="zh-CN" altLang="en-US">
                <a:solidFill>
                  <a:srgbClr val="FF0000"/>
                </a:solidFill>
                <a:latin typeface="迷你简启体" charset="-122"/>
              </a:rPr>
              <a:t>休</a:t>
            </a:r>
            <a:r>
              <a:rPr lang="zh-CN" altLang="en-US">
                <a:solidFill>
                  <a:srgbClr val="000000"/>
                </a:solidFill>
                <a:latin typeface="迷你简启体" charset="-122"/>
              </a:rPr>
              <a:t>于树，前者呼，后者</a:t>
            </a:r>
            <a:r>
              <a:rPr lang="zh-CN" altLang="en-US">
                <a:solidFill>
                  <a:srgbClr val="FF0000"/>
                </a:solidFill>
                <a:latin typeface="迷你简启体" charset="-122"/>
              </a:rPr>
              <a:t>应</a:t>
            </a:r>
            <a:r>
              <a:rPr lang="zh-CN" altLang="en-US">
                <a:solidFill>
                  <a:srgbClr val="000000"/>
                </a:solidFill>
                <a:latin typeface="迷你简启体" charset="-122"/>
              </a:rPr>
              <a:t>，</a:t>
            </a:r>
            <a:r>
              <a:rPr lang="zh-CN" altLang="en-US">
                <a:solidFill>
                  <a:srgbClr val="FF0000"/>
                </a:solidFill>
                <a:latin typeface="迷你简启体" charset="-122"/>
              </a:rPr>
              <a:t>伛偻 提携</a:t>
            </a:r>
            <a:r>
              <a:rPr lang="zh-CN" altLang="en-US">
                <a:solidFill>
                  <a:srgbClr val="000000"/>
                </a:solidFill>
                <a:latin typeface="迷你简启体" charset="-122"/>
              </a:rPr>
              <a:t>，往来而不绝者，滁人游也。临溪而渔，溪深而鱼肥，</a:t>
            </a:r>
            <a:r>
              <a:rPr lang="zh-CN" altLang="en-US">
                <a:latin typeface="迷你简启体" charset="-122"/>
              </a:rPr>
              <a:t>酿</a:t>
            </a:r>
            <a:r>
              <a:rPr lang="zh-CN" altLang="en-US">
                <a:solidFill>
                  <a:srgbClr val="000000"/>
                </a:solidFill>
                <a:latin typeface="迷你简启体" charset="-122"/>
              </a:rPr>
              <a:t>泉为酒，泉香而酒</a:t>
            </a:r>
            <a:r>
              <a:rPr lang="zh-CN" altLang="en-US">
                <a:solidFill>
                  <a:srgbClr val="FF0000"/>
                </a:solidFill>
                <a:latin typeface="迷你简启体" charset="-122"/>
              </a:rPr>
              <a:t>洌</a:t>
            </a:r>
            <a:r>
              <a:rPr lang="zh-CN" altLang="en-US">
                <a:solidFill>
                  <a:srgbClr val="000000"/>
                </a:solidFill>
                <a:latin typeface="迷你简启体" charset="-122"/>
              </a:rPr>
              <a:t>，山</a:t>
            </a:r>
            <a:r>
              <a:rPr lang="zh-CN" altLang="en-US">
                <a:solidFill>
                  <a:srgbClr val="FF0000"/>
                </a:solidFill>
                <a:latin typeface="迷你简启体" charset="-122"/>
              </a:rPr>
              <a:t>肴</a:t>
            </a:r>
            <a:r>
              <a:rPr lang="zh-CN" altLang="en-US">
                <a:solidFill>
                  <a:srgbClr val="000000"/>
                </a:solidFill>
                <a:latin typeface="迷你简启体" charset="-122"/>
              </a:rPr>
              <a:t>野</a:t>
            </a:r>
            <a:r>
              <a:rPr lang="zh-CN" altLang="en-US">
                <a:solidFill>
                  <a:srgbClr val="FF0000"/>
                </a:solidFill>
                <a:latin typeface="迷你简启体" charset="-122"/>
              </a:rPr>
              <a:t>蔌</a:t>
            </a:r>
            <a:r>
              <a:rPr lang="zh-CN" altLang="en-US">
                <a:solidFill>
                  <a:srgbClr val="000000"/>
                </a:solidFill>
                <a:latin typeface="迷你简启体" charset="-122"/>
              </a:rPr>
              <a:t>，</a:t>
            </a:r>
            <a:r>
              <a:rPr lang="zh-CN" altLang="en-US">
                <a:solidFill>
                  <a:srgbClr val="FF0000"/>
                </a:solidFill>
                <a:latin typeface="迷你简启体" charset="-122"/>
              </a:rPr>
              <a:t>杂然</a:t>
            </a:r>
            <a:r>
              <a:rPr lang="zh-CN" altLang="en-US">
                <a:solidFill>
                  <a:srgbClr val="000000"/>
                </a:solidFill>
                <a:latin typeface="迷你简启体" charset="-122"/>
              </a:rPr>
              <a:t>而</a:t>
            </a:r>
            <a:r>
              <a:rPr lang="zh-CN" altLang="en-US">
                <a:solidFill>
                  <a:srgbClr val="FF0000"/>
                </a:solidFill>
                <a:latin typeface="迷你简启体" charset="-122"/>
              </a:rPr>
              <a:t>前</a:t>
            </a:r>
            <a:r>
              <a:rPr lang="zh-CN" altLang="en-US">
                <a:solidFill>
                  <a:srgbClr val="000000"/>
                </a:solidFill>
                <a:latin typeface="迷你简启体" charset="-122"/>
              </a:rPr>
              <a:t>陈者，太守宴也。</a:t>
            </a:r>
            <a:endParaRPr lang="zh-CN" altLang="en-US">
              <a:solidFill>
                <a:srgbClr val="000000"/>
              </a:solidFill>
              <a:latin typeface="迷你简启体" charset="-122"/>
            </a:endParaRPr>
          </a:p>
        </p:txBody>
      </p:sp>
      <p:sp>
        <p:nvSpPr>
          <p:cNvPr id="15363" name="矩形 15362"/>
          <p:cNvSpPr/>
          <p:nvPr/>
        </p:nvSpPr>
        <p:spPr>
          <a:xfrm>
            <a:off x="5087938" y="4724400"/>
            <a:ext cx="2935287" cy="466725"/>
          </a:xfrm>
          <a:prstGeom prst="rect">
            <a:avLst/>
          </a:prstGeom>
          <a:solidFill>
            <a:srgbClr val="CCFFFF">
              <a:alpha val="53999"/>
            </a:srgbClr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horz" wrap="none" anchor="t">
            <a:spAutoFit/>
          </a:bodyPr>
          <a:p>
            <a:r>
              <a:rPr lang="zh-CN" altLang="en-US" sz="2400">
                <a:solidFill>
                  <a:srgbClr val="0000FF"/>
                </a:solidFill>
                <a:latin typeface="黑体" panose="02010609060101010101" pitchFamily="2" charset="-122"/>
                <a:ea typeface="迷你简启体" charset="-122"/>
              </a:rPr>
              <a:t>在前面，名词作状语</a:t>
            </a:r>
            <a:endParaRPr lang="zh-CN" altLang="en-US" sz="2400">
              <a:solidFill>
                <a:srgbClr val="0000FF"/>
              </a:solidFill>
              <a:latin typeface="黑体" panose="02010609060101010101" pitchFamily="2" charset="-122"/>
              <a:ea typeface="迷你简启体" charset="-122"/>
            </a:endParaRPr>
          </a:p>
        </p:txBody>
      </p:sp>
      <p:sp>
        <p:nvSpPr>
          <p:cNvPr id="15364" name="矩形 15363"/>
          <p:cNvSpPr/>
          <p:nvPr/>
        </p:nvSpPr>
        <p:spPr>
          <a:xfrm>
            <a:off x="1295400" y="152400"/>
            <a:ext cx="2020888" cy="466725"/>
          </a:xfrm>
          <a:prstGeom prst="rect">
            <a:avLst/>
          </a:prstGeom>
          <a:solidFill>
            <a:srgbClr val="CCFFFF">
              <a:alpha val="53999"/>
            </a:srgbClr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horz" wrap="none" anchor="t">
            <a:spAutoFit/>
          </a:bodyPr>
          <a:p>
            <a:r>
              <a:rPr lang="zh-CN" altLang="en-US" sz="2400">
                <a:solidFill>
                  <a:srgbClr val="0000FF"/>
                </a:solidFill>
                <a:latin typeface="黑体" panose="02010609060101010101" pitchFamily="2" charset="-122"/>
                <a:ea typeface="迷你简启体" charset="-122"/>
              </a:rPr>
              <a:t>背着东西的人</a:t>
            </a:r>
            <a:endParaRPr lang="zh-CN" altLang="en-US" sz="2400">
              <a:solidFill>
                <a:srgbClr val="0000FF"/>
              </a:solidFill>
              <a:latin typeface="黑体" panose="02010609060101010101" pitchFamily="2" charset="-122"/>
              <a:ea typeface="迷你简启体" charset="-122"/>
            </a:endParaRPr>
          </a:p>
        </p:txBody>
      </p:sp>
      <p:sp>
        <p:nvSpPr>
          <p:cNvPr id="15365" name="矩形 15364"/>
          <p:cNvSpPr/>
          <p:nvPr/>
        </p:nvSpPr>
        <p:spPr>
          <a:xfrm>
            <a:off x="3182938" y="4724400"/>
            <a:ext cx="801687" cy="466725"/>
          </a:xfrm>
          <a:prstGeom prst="rect">
            <a:avLst/>
          </a:prstGeom>
          <a:solidFill>
            <a:srgbClr val="CCFFFF">
              <a:alpha val="53999"/>
            </a:srgbClr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horz" wrap="none" anchor="t">
            <a:spAutoFit/>
          </a:bodyPr>
          <a:p>
            <a:r>
              <a:rPr lang="zh-CN" altLang="en-US" sz="2400">
                <a:solidFill>
                  <a:srgbClr val="0000FF"/>
                </a:solidFill>
                <a:latin typeface="黑体" panose="02010609060101010101" pitchFamily="2" charset="-122"/>
                <a:ea typeface="迷你简启体" charset="-122"/>
              </a:rPr>
              <a:t>野味</a:t>
            </a:r>
            <a:endParaRPr lang="zh-CN" altLang="en-US" sz="2400">
              <a:solidFill>
                <a:srgbClr val="0000FF"/>
              </a:solidFill>
              <a:latin typeface="黑体" panose="02010609060101010101" pitchFamily="2" charset="-122"/>
              <a:ea typeface="迷你简启体" charset="-122"/>
            </a:endParaRPr>
          </a:p>
        </p:txBody>
      </p:sp>
      <p:sp>
        <p:nvSpPr>
          <p:cNvPr id="15366" name="矩形 15365"/>
          <p:cNvSpPr/>
          <p:nvPr/>
        </p:nvSpPr>
        <p:spPr>
          <a:xfrm>
            <a:off x="4097338" y="4724400"/>
            <a:ext cx="801687" cy="466725"/>
          </a:xfrm>
          <a:prstGeom prst="rect">
            <a:avLst/>
          </a:prstGeom>
          <a:solidFill>
            <a:srgbClr val="CCFFFF">
              <a:alpha val="53999"/>
            </a:srgbClr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horz" wrap="none" anchor="t">
            <a:spAutoFit/>
          </a:bodyPr>
          <a:p>
            <a:r>
              <a:rPr lang="zh-CN" altLang="en-US" sz="2400">
                <a:solidFill>
                  <a:srgbClr val="0000FF"/>
                </a:solidFill>
                <a:latin typeface="黑体" panose="02010609060101010101" pitchFamily="2" charset="-122"/>
                <a:ea typeface="迷你简启体" charset="-122"/>
              </a:rPr>
              <a:t>菜蔬</a:t>
            </a:r>
            <a:endParaRPr lang="zh-CN" altLang="en-US" sz="2400">
              <a:solidFill>
                <a:srgbClr val="0000FF"/>
              </a:solidFill>
              <a:latin typeface="黑体" panose="02010609060101010101" pitchFamily="2" charset="-122"/>
              <a:ea typeface="迷你简启体" charset="-122"/>
            </a:endParaRPr>
          </a:p>
        </p:txBody>
      </p:sp>
      <p:sp>
        <p:nvSpPr>
          <p:cNvPr id="15367" name="矩形 15366"/>
          <p:cNvSpPr/>
          <p:nvPr/>
        </p:nvSpPr>
        <p:spPr>
          <a:xfrm>
            <a:off x="4899025" y="3502025"/>
            <a:ext cx="1716088" cy="466725"/>
          </a:xfrm>
          <a:prstGeom prst="rect">
            <a:avLst/>
          </a:prstGeom>
          <a:solidFill>
            <a:srgbClr val="CCFFFF">
              <a:alpha val="53999"/>
            </a:srgbClr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horz" wrap="none" anchor="t">
            <a:spAutoFit/>
          </a:bodyPr>
          <a:p>
            <a:r>
              <a:rPr lang="zh-CN" altLang="en-US" sz="2400">
                <a:solidFill>
                  <a:srgbClr val="0000FF"/>
                </a:solidFill>
                <a:latin typeface="黑体" panose="02010609060101010101" pitchFamily="2" charset="-122"/>
                <a:ea typeface="迷你简启体" charset="-122"/>
              </a:rPr>
              <a:t>错杂的样子</a:t>
            </a:r>
            <a:endParaRPr lang="zh-CN" altLang="en-US" sz="2400">
              <a:solidFill>
                <a:srgbClr val="0000FF"/>
              </a:solidFill>
              <a:latin typeface="黑体" panose="02010609060101010101" pitchFamily="2" charset="-122"/>
              <a:ea typeface="迷你简启体" charset="-122"/>
            </a:endParaRPr>
          </a:p>
        </p:txBody>
      </p:sp>
      <p:sp>
        <p:nvSpPr>
          <p:cNvPr id="15368" name="矩形 15367"/>
          <p:cNvSpPr/>
          <p:nvPr/>
        </p:nvSpPr>
        <p:spPr>
          <a:xfrm>
            <a:off x="4800600" y="1295400"/>
            <a:ext cx="838200" cy="466725"/>
          </a:xfrm>
          <a:prstGeom prst="rect">
            <a:avLst/>
          </a:prstGeom>
          <a:solidFill>
            <a:srgbClr val="CCFFFF">
              <a:alpha val="53999"/>
            </a:srgbClr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horz" wrap="square" anchor="ctr">
            <a:spAutoFit/>
          </a:bodyPr>
          <a:p>
            <a:r>
              <a:rPr lang="zh-CN" altLang="en-US" sz="2400">
                <a:solidFill>
                  <a:srgbClr val="0000FF"/>
                </a:solidFill>
                <a:latin typeface="迷你简启体" charset="-122"/>
                <a:ea typeface="迷你简启体" charset="-122"/>
              </a:rPr>
              <a:t>休息 </a:t>
            </a:r>
            <a:endParaRPr lang="zh-CN" altLang="en-US" sz="2400">
              <a:solidFill>
                <a:srgbClr val="0000FF"/>
              </a:solidFill>
              <a:latin typeface="迷你简启体" charset="-122"/>
              <a:ea typeface="迷你简启体" charset="-122"/>
            </a:endParaRPr>
          </a:p>
        </p:txBody>
      </p:sp>
      <p:sp>
        <p:nvSpPr>
          <p:cNvPr id="15369" name="矩形 15368"/>
          <p:cNvSpPr/>
          <p:nvPr/>
        </p:nvSpPr>
        <p:spPr>
          <a:xfrm>
            <a:off x="1447800" y="1295400"/>
            <a:ext cx="838200" cy="466725"/>
          </a:xfrm>
          <a:prstGeom prst="rect">
            <a:avLst/>
          </a:prstGeom>
          <a:solidFill>
            <a:srgbClr val="CCFFFF">
              <a:alpha val="53999"/>
            </a:srgbClr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horz" wrap="square" anchor="ctr">
            <a:spAutoFit/>
          </a:bodyPr>
          <a:p>
            <a:r>
              <a:rPr lang="zh-CN" altLang="en-US" sz="2400">
                <a:solidFill>
                  <a:srgbClr val="0000FF"/>
                </a:solidFill>
                <a:latin typeface="迷你简启体" charset="-122"/>
                <a:ea typeface="迷你简启体" charset="-122"/>
              </a:rPr>
              <a:t>应答 </a:t>
            </a:r>
            <a:endParaRPr lang="zh-CN" altLang="en-US" sz="2400">
              <a:solidFill>
                <a:srgbClr val="0000FF"/>
              </a:solidFill>
              <a:latin typeface="迷你简启体" charset="-122"/>
              <a:ea typeface="迷你简启体" charset="-122"/>
            </a:endParaRPr>
          </a:p>
        </p:txBody>
      </p:sp>
      <p:sp>
        <p:nvSpPr>
          <p:cNvPr id="15370" name="矩形 15369"/>
          <p:cNvSpPr/>
          <p:nvPr/>
        </p:nvSpPr>
        <p:spPr>
          <a:xfrm>
            <a:off x="4038600" y="2362200"/>
            <a:ext cx="4191000" cy="466725"/>
          </a:xfrm>
          <a:prstGeom prst="rect">
            <a:avLst/>
          </a:prstGeom>
          <a:solidFill>
            <a:srgbClr val="CCFFFF">
              <a:alpha val="53999"/>
            </a:srgbClr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horz" wrap="square" anchor="ctr">
            <a:spAutoFit/>
          </a:bodyPr>
          <a:p>
            <a:r>
              <a:rPr lang="zh-CN" altLang="en-US" sz="2400">
                <a:solidFill>
                  <a:srgbClr val="0000FF"/>
                </a:solidFill>
                <a:latin typeface="迷你简启体" charset="-122"/>
                <a:ea typeface="迷你简启体" charset="-122"/>
              </a:rPr>
              <a:t>搀扶，带领，这里指代小孩子 </a:t>
            </a:r>
            <a:endParaRPr lang="zh-CN" altLang="en-US" sz="2400">
              <a:solidFill>
                <a:srgbClr val="0000FF"/>
              </a:solidFill>
              <a:latin typeface="迷你简启体" charset="-122"/>
              <a:ea typeface="迷你简启体" charset="-122"/>
            </a:endParaRPr>
          </a:p>
        </p:txBody>
      </p:sp>
      <p:sp>
        <p:nvSpPr>
          <p:cNvPr id="15371" name="矩形 15370"/>
          <p:cNvSpPr/>
          <p:nvPr/>
        </p:nvSpPr>
        <p:spPr>
          <a:xfrm>
            <a:off x="0" y="2362200"/>
            <a:ext cx="3886200" cy="466725"/>
          </a:xfrm>
          <a:prstGeom prst="rect">
            <a:avLst/>
          </a:prstGeom>
          <a:solidFill>
            <a:srgbClr val="CCFFFF">
              <a:alpha val="53999"/>
            </a:srgbClr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horz" wrap="square" anchor="ctr">
            <a:spAutoFit/>
          </a:bodyPr>
          <a:p>
            <a:r>
              <a:rPr lang="zh-CN" altLang="en-US" sz="2400">
                <a:solidFill>
                  <a:srgbClr val="0000FF"/>
                </a:solidFill>
                <a:latin typeface="迷你简启体" charset="-122"/>
                <a:ea typeface="迷你简启体" charset="-122"/>
              </a:rPr>
              <a:t>腰背弯曲，这里指代老年人 </a:t>
            </a:r>
            <a:endParaRPr lang="zh-CN" altLang="en-US" sz="2400">
              <a:solidFill>
                <a:srgbClr val="0000FF"/>
              </a:solidFill>
              <a:latin typeface="迷你简启体" charset="-122"/>
              <a:ea typeface="迷你简启体" charset="-122"/>
            </a:endParaRPr>
          </a:p>
        </p:txBody>
      </p:sp>
      <p:sp>
        <p:nvSpPr>
          <p:cNvPr id="15372" name="矩形 15371"/>
          <p:cNvSpPr/>
          <p:nvPr/>
        </p:nvSpPr>
        <p:spPr>
          <a:xfrm>
            <a:off x="2273300" y="4738688"/>
            <a:ext cx="496888" cy="465137"/>
          </a:xfrm>
          <a:prstGeom prst="rect">
            <a:avLst/>
          </a:prstGeom>
          <a:solidFill>
            <a:srgbClr val="CCFFFF">
              <a:alpha val="53999"/>
            </a:srgbClr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horz" wrap="none" anchor="t">
            <a:spAutoFit/>
          </a:bodyPr>
          <a:p>
            <a:r>
              <a:rPr lang="zh-CN" altLang="en-US" sz="2400" dirty="0">
                <a:solidFill>
                  <a:srgbClr val="0000FF"/>
                </a:solidFill>
                <a:latin typeface="黑体" panose="02010609060101010101" pitchFamily="2" charset="-122"/>
                <a:ea typeface="迷你简启体" charset="-122"/>
              </a:rPr>
              <a:t>清</a:t>
            </a:r>
            <a:endParaRPr lang="zh-CN" altLang="en-US" sz="2400" dirty="0">
              <a:solidFill>
                <a:srgbClr val="0000FF"/>
              </a:solidFill>
              <a:latin typeface="黑体" panose="02010609060101010101" pitchFamily="2" charset="-122"/>
              <a:ea typeface="迷你简启体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3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3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3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3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53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53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53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53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53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53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53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53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3" grpId="0" bldLvl="0" animBg="1"/>
      <p:bldP spid="15364" grpId="0" bldLvl="0" animBg="1"/>
      <p:bldP spid="15365" grpId="0" bldLvl="0" animBg="1"/>
      <p:bldP spid="15366" grpId="0" bldLvl="0" animBg="1"/>
      <p:bldP spid="15367" grpId="0" bldLvl="0" animBg="1"/>
      <p:bldP spid="15368" grpId="0" bldLvl="0" animBg="1"/>
      <p:bldP spid="15369" grpId="0" bldLvl="0" animBg="1"/>
      <p:bldP spid="15370" grpId="0" bldLvl="0" animBg="1"/>
      <p:bldP spid="15371" grpId="0" bldLvl="0" animBg="1"/>
      <p:bldP spid="15372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6" name="文本占位符 16385"/>
          <p:cNvSpPr>
            <a:spLocks noGrp="1"/>
          </p:cNvSpPr>
          <p:nvPr>
            <p:ph type="body" idx="1"/>
          </p:nvPr>
        </p:nvSpPr>
        <p:spPr>
          <a:xfrm>
            <a:off x="457200" y="228600"/>
            <a:ext cx="8229600" cy="5897563"/>
          </a:xfrm>
        </p:spPr>
        <p:txBody>
          <a:bodyPr vert="horz" wrap="square" anchor="t"/>
          <a:p>
            <a:pPr>
              <a:lnSpc>
                <a:spcPct val="300000"/>
              </a:lnSpc>
              <a:buNone/>
            </a:pPr>
            <a:r>
              <a:rPr lang="en-US" altLang="zh-CN">
                <a:solidFill>
                  <a:srgbClr val="000000"/>
                </a:solidFill>
                <a:latin typeface="迷你简启体" charset="-122"/>
              </a:rPr>
              <a:t>   </a:t>
            </a:r>
            <a:r>
              <a:rPr lang="zh-CN" altLang="en-US">
                <a:solidFill>
                  <a:srgbClr val="000000"/>
                </a:solidFill>
                <a:latin typeface="迷你简启体" charset="-122"/>
              </a:rPr>
              <a:t>宴</a:t>
            </a:r>
            <a:r>
              <a:rPr lang="zh-CN" altLang="en-US">
                <a:solidFill>
                  <a:srgbClr val="FF0000"/>
                </a:solidFill>
                <a:latin typeface="迷你简启体" charset="-122"/>
              </a:rPr>
              <a:t>酣</a:t>
            </a:r>
            <a:r>
              <a:rPr lang="zh-CN" altLang="en-US">
                <a:solidFill>
                  <a:srgbClr val="000000"/>
                </a:solidFill>
                <a:latin typeface="迷你简启体" charset="-122"/>
              </a:rPr>
              <a:t>之乐，</a:t>
            </a:r>
            <a:r>
              <a:rPr lang="zh-CN" altLang="en-US">
                <a:solidFill>
                  <a:srgbClr val="FF0000"/>
                </a:solidFill>
                <a:latin typeface="迷你简启体" charset="-122"/>
              </a:rPr>
              <a:t>非丝非竹</a:t>
            </a:r>
            <a:r>
              <a:rPr lang="zh-CN" altLang="en-US">
                <a:solidFill>
                  <a:srgbClr val="000000"/>
                </a:solidFill>
                <a:latin typeface="迷你简启体" charset="-122"/>
              </a:rPr>
              <a:t>，射者中，</a:t>
            </a:r>
            <a:r>
              <a:rPr lang="zh-CN" altLang="en-US">
                <a:solidFill>
                  <a:srgbClr val="FF0000"/>
                </a:solidFill>
                <a:latin typeface="迷你简启体" charset="-122"/>
              </a:rPr>
              <a:t>弈</a:t>
            </a:r>
            <a:r>
              <a:rPr lang="zh-CN" altLang="en-US">
                <a:solidFill>
                  <a:srgbClr val="000000"/>
                </a:solidFill>
                <a:latin typeface="迷你简启体" charset="-122"/>
              </a:rPr>
              <a:t>者胜，</a:t>
            </a:r>
            <a:r>
              <a:rPr lang="zh-CN" altLang="en-US">
                <a:solidFill>
                  <a:srgbClr val="FF0000"/>
                </a:solidFill>
                <a:latin typeface="迷你简启体" charset="-122"/>
              </a:rPr>
              <a:t>觥 筹</a:t>
            </a:r>
            <a:r>
              <a:rPr lang="zh-CN" altLang="en-US">
                <a:solidFill>
                  <a:srgbClr val="000000"/>
                </a:solidFill>
                <a:latin typeface="迷你简启体" charset="-122"/>
              </a:rPr>
              <a:t>交错，起坐而喧哗者，众宾欢也。</a:t>
            </a:r>
            <a:r>
              <a:rPr lang="zh-CN" altLang="en-US">
                <a:solidFill>
                  <a:srgbClr val="FF0000"/>
                </a:solidFill>
                <a:latin typeface="迷你简启体" charset="-122"/>
              </a:rPr>
              <a:t>苍颜</a:t>
            </a:r>
            <a:r>
              <a:rPr lang="zh-CN" altLang="en-US">
                <a:solidFill>
                  <a:srgbClr val="000000"/>
                </a:solidFill>
                <a:latin typeface="迷你简启体" charset="-122"/>
              </a:rPr>
              <a:t>白发，</a:t>
            </a:r>
            <a:r>
              <a:rPr lang="zh-CN" altLang="en-US">
                <a:solidFill>
                  <a:srgbClr val="FF0000"/>
                </a:solidFill>
                <a:latin typeface="迷你简启体" charset="-122"/>
              </a:rPr>
              <a:t>颓然</a:t>
            </a:r>
            <a:r>
              <a:rPr lang="zh-CN" altLang="en-US">
                <a:solidFill>
                  <a:srgbClr val="000000"/>
                </a:solidFill>
                <a:latin typeface="迷你简启体" charset="-122"/>
              </a:rPr>
              <a:t>乎其间者，太守醉也。</a:t>
            </a:r>
            <a:endParaRPr lang="zh-CN" altLang="en-US">
              <a:solidFill>
                <a:srgbClr val="000000"/>
              </a:solidFill>
              <a:latin typeface="迷你简启体" charset="-122"/>
            </a:endParaRPr>
          </a:p>
          <a:p>
            <a:pPr>
              <a:lnSpc>
                <a:spcPct val="300000"/>
              </a:lnSpc>
              <a:buNone/>
            </a:pPr>
            <a:endParaRPr lang="zh-CN" altLang="en-US">
              <a:latin typeface="迷你简启体" charset="-122"/>
            </a:endParaRPr>
          </a:p>
        </p:txBody>
      </p:sp>
      <p:sp>
        <p:nvSpPr>
          <p:cNvPr id="16387" name="矩形 16386"/>
          <p:cNvSpPr/>
          <p:nvPr/>
        </p:nvSpPr>
        <p:spPr>
          <a:xfrm>
            <a:off x="1547813" y="4648200"/>
            <a:ext cx="2020887" cy="466725"/>
          </a:xfrm>
          <a:prstGeom prst="rect">
            <a:avLst/>
          </a:prstGeom>
          <a:solidFill>
            <a:srgbClr val="CCFFFF">
              <a:alpha val="50999"/>
            </a:srgbClr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horz" wrap="none" anchor="t">
            <a:spAutoFit/>
          </a:bodyPr>
          <a:p>
            <a:r>
              <a:rPr lang="zh-CN" altLang="en-US" sz="2400">
                <a:solidFill>
                  <a:srgbClr val="0000FF"/>
                </a:solidFill>
                <a:latin typeface="黑体" panose="02010609060101010101" pitchFamily="2" charset="-122"/>
                <a:ea typeface="迷你简启体" charset="-122"/>
              </a:rPr>
              <a:t>醉醺醺的样子</a:t>
            </a:r>
            <a:endParaRPr lang="zh-CN" altLang="en-US" sz="2400">
              <a:solidFill>
                <a:srgbClr val="0000FF"/>
              </a:solidFill>
              <a:latin typeface="黑体" panose="02010609060101010101" pitchFamily="2" charset="-122"/>
              <a:ea typeface="迷你简启体" charset="-122"/>
            </a:endParaRPr>
          </a:p>
        </p:txBody>
      </p:sp>
      <p:sp>
        <p:nvSpPr>
          <p:cNvPr id="16388" name="文本框 16387"/>
          <p:cNvSpPr txBox="1"/>
          <p:nvPr/>
        </p:nvSpPr>
        <p:spPr>
          <a:xfrm>
            <a:off x="6324600" y="1676400"/>
            <a:ext cx="838200" cy="466725"/>
          </a:xfrm>
          <a:prstGeom prst="rect">
            <a:avLst/>
          </a:prstGeom>
          <a:solidFill>
            <a:srgbClr val="CCFFFF">
              <a:alpha val="50999"/>
            </a:srgbClr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horz" wrap="square"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400">
                <a:solidFill>
                  <a:srgbClr val="0000FF"/>
                </a:solidFill>
                <a:latin typeface="黑体" panose="02010609060101010101" pitchFamily="2" charset="-122"/>
                <a:ea typeface="迷你简启体" charset="-122"/>
              </a:rPr>
              <a:t>下棋</a:t>
            </a:r>
            <a:endParaRPr lang="zh-CN" altLang="en-US" sz="2400">
              <a:solidFill>
                <a:srgbClr val="0000FF"/>
              </a:solidFill>
              <a:latin typeface="黑体" panose="02010609060101010101" pitchFamily="2" charset="-122"/>
              <a:ea typeface="迷你简启体" charset="-122"/>
            </a:endParaRPr>
          </a:p>
        </p:txBody>
      </p:sp>
      <p:sp>
        <p:nvSpPr>
          <p:cNvPr id="16389" name="矩形 16388"/>
          <p:cNvSpPr/>
          <p:nvPr/>
        </p:nvSpPr>
        <p:spPr>
          <a:xfrm>
            <a:off x="2819400" y="1676400"/>
            <a:ext cx="1752600" cy="466725"/>
          </a:xfrm>
          <a:prstGeom prst="rect">
            <a:avLst/>
          </a:prstGeom>
          <a:solidFill>
            <a:srgbClr val="CCFFFF">
              <a:alpha val="50999"/>
            </a:srgbClr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horz" wrap="square" anchor="ctr">
            <a:spAutoFit/>
          </a:bodyPr>
          <a:p>
            <a:r>
              <a:rPr lang="zh-CN" altLang="en-US" sz="2400">
                <a:solidFill>
                  <a:srgbClr val="0000FF"/>
                </a:solidFill>
                <a:latin typeface="迷你简启体" charset="-122"/>
                <a:ea typeface="迷你简启体" charset="-122"/>
              </a:rPr>
              <a:t>不在于音乐 </a:t>
            </a:r>
            <a:endParaRPr lang="zh-CN" altLang="en-US" sz="2400">
              <a:solidFill>
                <a:srgbClr val="0000FF"/>
              </a:solidFill>
              <a:latin typeface="迷你简启体" charset="-122"/>
              <a:ea typeface="迷你简启体" charset="-122"/>
            </a:endParaRPr>
          </a:p>
        </p:txBody>
      </p:sp>
      <p:sp>
        <p:nvSpPr>
          <p:cNvPr id="16390" name="矩形 16389"/>
          <p:cNvSpPr/>
          <p:nvPr/>
        </p:nvSpPr>
        <p:spPr>
          <a:xfrm>
            <a:off x="7596188" y="1676400"/>
            <a:ext cx="884237" cy="466725"/>
          </a:xfrm>
          <a:prstGeom prst="rect">
            <a:avLst/>
          </a:prstGeom>
          <a:solidFill>
            <a:srgbClr val="CCFFFF">
              <a:alpha val="50999"/>
            </a:srgbClr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horz" wrap="square" anchor="ctr">
            <a:spAutoFit/>
          </a:bodyPr>
          <a:p>
            <a:r>
              <a:rPr lang="zh-CN" altLang="en-US" sz="2400">
                <a:solidFill>
                  <a:srgbClr val="0000FF"/>
                </a:solidFill>
                <a:latin typeface="迷你简启体" charset="-122"/>
                <a:ea typeface="迷你简启体" charset="-122"/>
              </a:rPr>
              <a:t>酒杯 </a:t>
            </a:r>
            <a:endParaRPr lang="zh-CN" altLang="en-US" sz="2400">
              <a:solidFill>
                <a:srgbClr val="0000FF"/>
              </a:solidFill>
              <a:latin typeface="迷你简启体" charset="-122"/>
              <a:ea typeface="迷你简启体" charset="-122"/>
            </a:endParaRPr>
          </a:p>
        </p:txBody>
      </p:sp>
      <p:sp>
        <p:nvSpPr>
          <p:cNvPr id="16391" name="矩形 16390"/>
          <p:cNvSpPr/>
          <p:nvPr/>
        </p:nvSpPr>
        <p:spPr>
          <a:xfrm>
            <a:off x="457200" y="3200400"/>
            <a:ext cx="863600" cy="465138"/>
          </a:xfrm>
          <a:prstGeom prst="rect">
            <a:avLst/>
          </a:prstGeom>
          <a:solidFill>
            <a:srgbClr val="CCFFFF">
              <a:alpha val="50999"/>
            </a:srgbClr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horz" wrap="square" anchor="ctr">
            <a:spAutoFit/>
          </a:bodyPr>
          <a:p>
            <a:r>
              <a:rPr lang="zh-CN" altLang="en-US" sz="2400">
                <a:solidFill>
                  <a:srgbClr val="0000FF"/>
                </a:solidFill>
                <a:latin typeface="迷你简启体" charset="-122"/>
                <a:ea typeface="迷你简启体" charset="-122"/>
              </a:rPr>
              <a:t>酒筹</a:t>
            </a:r>
            <a:endParaRPr lang="zh-CN" altLang="en-US" sz="2400">
              <a:solidFill>
                <a:srgbClr val="0000FF"/>
              </a:solidFill>
              <a:latin typeface="迷你简启体" charset="-122"/>
              <a:ea typeface="迷你简启体" charset="-122"/>
            </a:endParaRPr>
          </a:p>
        </p:txBody>
      </p:sp>
      <p:sp>
        <p:nvSpPr>
          <p:cNvPr id="16392" name="矩形 16391"/>
          <p:cNvSpPr/>
          <p:nvPr/>
        </p:nvSpPr>
        <p:spPr>
          <a:xfrm>
            <a:off x="6956425" y="3200400"/>
            <a:ext cx="1524000" cy="466725"/>
          </a:xfrm>
          <a:prstGeom prst="rect">
            <a:avLst/>
          </a:prstGeom>
          <a:solidFill>
            <a:srgbClr val="CCFFFF">
              <a:alpha val="50999"/>
            </a:srgbClr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horz" wrap="square" anchor="ctr">
            <a:spAutoFit/>
          </a:bodyPr>
          <a:p>
            <a:r>
              <a:rPr lang="zh-CN" altLang="en-US" sz="2400">
                <a:solidFill>
                  <a:srgbClr val="0000FF"/>
                </a:solidFill>
                <a:latin typeface="迷你简启体" charset="-122"/>
                <a:ea typeface="迷你简启体" charset="-122"/>
              </a:rPr>
              <a:t>脸色苍老 </a:t>
            </a:r>
            <a:endParaRPr lang="zh-CN" altLang="en-US" sz="2400">
              <a:solidFill>
                <a:srgbClr val="0000FF"/>
              </a:solidFill>
              <a:latin typeface="迷你简启体" charset="-122"/>
              <a:ea typeface="迷你简启体" charset="-122"/>
            </a:endParaRPr>
          </a:p>
        </p:txBody>
      </p:sp>
      <p:sp>
        <p:nvSpPr>
          <p:cNvPr id="16393" name="矩形 16392"/>
          <p:cNvSpPr/>
          <p:nvPr/>
        </p:nvSpPr>
        <p:spPr>
          <a:xfrm>
            <a:off x="457200" y="1676400"/>
            <a:ext cx="1752600" cy="466725"/>
          </a:xfrm>
          <a:prstGeom prst="rect">
            <a:avLst/>
          </a:prstGeom>
          <a:solidFill>
            <a:srgbClr val="CCFFFF">
              <a:alpha val="53999"/>
            </a:srgbClr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horz" wrap="square" anchor="ctr">
            <a:spAutoFit/>
          </a:bodyPr>
          <a:p>
            <a:r>
              <a:rPr lang="zh-CN" altLang="en-US" sz="2400">
                <a:solidFill>
                  <a:srgbClr val="0000FF"/>
                </a:solidFill>
                <a:latin typeface="迷你简启体" charset="-122"/>
                <a:ea typeface="迷你简启体" charset="-122"/>
              </a:rPr>
              <a:t>畅快地喝酒 </a:t>
            </a:r>
            <a:endParaRPr lang="zh-CN" altLang="en-US" sz="2400">
              <a:solidFill>
                <a:srgbClr val="0000FF"/>
              </a:solidFill>
              <a:latin typeface="迷你简启体" charset="-122"/>
              <a:ea typeface="迷你简启体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3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3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63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63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63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63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7" grpId="0" bldLvl="0" animBg="1"/>
      <p:bldP spid="16388" grpId="1" bldLvl="0" animBg="1"/>
      <p:bldP spid="16389" grpId="0" bldLvl="0" animBg="1"/>
      <p:bldP spid="16390" grpId="0" bldLvl="0" animBg="1"/>
      <p:bldP spid="16391" grpId="0" bldLvl="0" animBg="1"/>
      <p:bldP spid="16392" grpId="0" bldLvl="0" animBg="1"/>
      <p:bldP spid="16393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8" name="标题 4097"/>
          <p:cNvSpPr>
            <a:spLocks noGrp="1"/>
          </p:cNvSpPr>
          <p:nvPr>
            <p:ph type="title"/>
          </p:nvPr>
        </p:nvSpPr>
        <p:spPr/>
        <p:txBody>
          <a:bodyPr anchor="ctr"/>
          <a:p>
            <a:r>
              <a:rPr lang="zh-CN" altLang="en-US" dirty="0"/>
              <a:t>醉翁亭</a:t>
            </a:r>
            <a:endParaRPr lang="zh-CN" altLang="en-US" dirty="0"/>
          </a:p>
        </p:txBody>
      </p:sp>
      <p:pic>
        <p:nvPicPr>
          <p:cNvPr id="4099" name="内容占位符 4098" descr="4677298_180042182944_2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1165225" y="1600200"/>
            <a:ext cx="6813550" cy="4525963"/>
          </a:xfr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10" name="标题 17409"/>
          <p:cNvSpPr>
            <a:spLocks noGrp="1"/>
          </p:cNvSpPr>
          <p:nvPr>
            <p:ph type="title"/>
          </p:nvPr>
        </p:nvSpPr>
        <p:spPr/>
        <p:txBody>
          <a:bodyPr anchor="ctr"/>
          <a:p>
            <a:pPr algn="l"/>
            <a:r>
              <a:rPr lang="zh-CN" b="1">
                <a:solidFill>
                  <a:srgbClr val="FF0000"/>
                </a:solidFill>
              </a:rPr>
              <a:t>译文</a:t>
            </a:r>
            <a:endParaRPr lang="zh-CN" b="1">
              <a:solidFill>
                <a:srgbClr val="FF0000"/>
              </a:solidFill>
            </a:endParaRPr>
          </a:p>
        </p:txBody>
      </p:sp>
      <p:sp>
        <p:nvSpPr>
          <p:cNvPr id="17411" name="文本占位符 17410"/>
          <p:cNvSpPr>
            <a:spLocks noGrp="1"/>
          </p:cNvSpPr>
          <p:nvPr>
            <p:ph type="body" idx="1"/>
          </p:nvPr>
        </p:nvSpPr>
        <p:spPr/>
        <p:txBody>
          <a:bodyPr/>
          <a:p>
            <a:pPr marL="0" indent="0">
              <a:lnSpc>
                <a:spcPct val="90000"/>
              </a:lnSpc>
              <a:buNone/>
            </a:pPr>
            <a:r>
              <a:rPr lang="en-US" altLang="zh-CN" sz="2800"/>
              <a:t>       </a:t>
            </a:r>
            <a:r>
              <a:rPr lang="zh-CN" altLang="en-US" sz="2800"/>
              <a:t>至于背着东西的人在路上唱歌，走路的人在树下休息，前面的人呼唤，后面的人答应，</a:t>
            </a:r>
            <a:r>
              <a:rPr lang="zh-CN" altLang="en-US" sz="2800" b="1">
                <a:solidFill>
                  <a:srgbClr val="FF0000"/>
                </a:solidFill>
              </a:rPr>
              <a:t>老老少少的行人，来来往往络绎不绝的，是滁州的人们出游啊。</a:t>
            </a:r>
            <a:r>
              <a:rPr lang="zh-CN" altLang="en-US" sz="2800"/>
              <a:t>到溪边来钓鱼，溪水深鱼儿肥，用酿泉的水酿酒，泉水香甜而酒水清，山中的野味野菜，杂乱地摆放在前面的，这是太守的酒宴啊。酒宴上畅饮的乐趣，不在于音乐，</a:t>
            </a:r>
            <a:r>
              <a:rPr lang="zh-CN" altLang="en-US" sz="2800" b="1">
                <a:solidFill>
                  <a:srgbClr val="FF0000"/>
                </a:solidFill>
              </a:rPr>
              <a:t>投壶的人投中了，下棋的下赢了，酒杯和酒筹交互错杂，</a:t>
            </a:r>
            <a:r>
              <a:rPr lang="zh-CN" altLang="en-US" sz="2800"/>
              <a:t>起来坐下，大声喧哗的，是众位宾客欢乐的样子。</a:t>
            </a:r>
            <a:r>
              <a:rPr lang="zh-CN" altLang="en-US" sz="2800" b="1">
                <a:solidFill>
                  <a:srgbClr val="FF0000"/>
                </a:solidFill>
              </a:rPr>
              <a:t>脸色苍老，头发花白，醉醺醺地坐在众人中间，这是太守喝醉了。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604645" y="341630"/>
            <a:ext cx="708215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solidFill>
                  <a:srgbClr val="00B050"/>
                </a:solidFill>
              </a:rPr>
              <a:t>第三段：写滁人的游乐和太守的宴饮。</a:t>
            </a:r>
            <a:endParaRPr lang="zh-CN" altLang="en-US" sz="3200" b="1">
              <a:solidFill>
                <a:srgbClr val="00B05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0" grpId="0"/>
      <p:bldP spid="17411" grpId="0" build="p"/>
      <p:bldP spid="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4" name="文本占位符 18433"/>
          <p:cNvSpPr>
            <a:spLocks noGrp="1"/>
          </p:cNvSpPr>
          <p:nvPr>
            <p:ph type="body" idx="1"/>
          </p:nvPr>
        </p:nvSpPr>
        <p:spPr>
          <a:xfrm>
            <a:off x="0" y="304800"/>
            <a:ext cx="8686800" cy="6126163"/>
          </a:xfrm>
        </p:spPr>
        <p:txBody>
          <a:bodyPr vert="horz" wrap="square" anchor="t"/>
          <a:p>
            <a:pPr>
              <a:lnSpc>
                <a:spcPct val="290000"/>
              </a:lnSpc>
              <a:buNone/>
            </a:pPr>
            <a:r>
              <a:rPr lang="en-US" altLang="zh-CN">
                <a:solidFill>
                  <a:srgbClr val="FF0000"/>
                </a:solidFill>
                <a:latin typeface="迷你简启体" charset="-122"/>
              </a:rPr>
              <a:t>    </a:t>
            </a:r>
            <a:r>
              <a:rPr lang="zh-CN" altLang="en-US">
                <a:solidFill>
                  <a:srgbClr val="FF0000"/>
                </a:solidFill>
                <a:latin typeface="迷你简启体" charset="-122"/>
              </a:rPr>
              <a:t>已而</a:t>
            </a:r>
            <a:r>
              <a:rPr lang="zh-CN" altLang="en-US">
                <a:latin typeface="迷你简启体" charset="-122"/>
              </a:rPr>
              <a:t>夕阳在山，人影散乱，太守</a:t>
            </a:r>
            <a:r>
              <a:rPr lang="zh-CN" altLang="en-US">
                <a:solidFill>
                  <a:srgbClr val="FF0000"/>
                </a:solidFill>
                <a:latin typeface="迷你简启体" charset="-122"/>
              </a:rPr>
              <a:t>归</a:t>
            </a:r>
            <a:r>
              <a:rPr lang="zh-CN" altLang="en-US">
                <a:latin typeface="迷你简启体" charset="-122"/>
              </a:rPr>
              <a:t>而宾客</a:t>
            </a:r>
            <a:r>
              <a:rPr lang="zh-CN" altLang="en-US">
                <a:solidFill>
                  <a:srgbClr val="FF0000"/>
                </a:solidFill>
                <a:latin typeface="迷你简启体" charset="-122"/>
              </a:rPr>
              <a:t>从</a:t>
            </a:r>
            <a:r>
              <a:rPr lang="zh-CN" altLang="en-US">
                <a:latin typeface="迷你简启体" charset="-122"/>
              </a:rPr>
              <a:t>也。树林荫</a:t>
            </a:r>
            <a:r>
              <a:rPr lang="zh-CN" altLang="en-US">
                <a:solidFill>
                  <a:srgbClr val="FF0000"/>
                </a:solidFill>
                <a:latin typeface="迷你简启体" charset="-122"/>
              </a:rPr>
              <a:t>翳</a:t>
            </a:r>
            <a:r>
              <a:rPr lang="zh-CN" altLang="en-US">
                <a:latin typeface="迷你简启体" charset="-122"/>
              </a:rPr>
              <a:t>，</a:t>
            </a:r>
            <a:r>
              <a:rPr lang="zh-CN" altLang="en-US">
                <a:solidFill>
                  <a:srgbClr val="FF0000"/>
                </a:solidFill>
                <a:latin typeface="迷你简启体" charset="-122"/>
              </a:rPr>
              <a:t>鸣声上下</a:t>
            </a:r>
            <a:r>
              <a:rPr lang="zh-CN" altLang="en-US">
                <a:latin typeface="迷你简启体" charset="-122"/>
              </a:rPr>
              <a:t>，游人去而禽鸟乐也。然而禽鸟知山林之</a:t>
            </a:r>
            <a:r>
              <a:rPr lang="zh-CN" altLang="en-US">
                <a:solidFill>
                  <a:srgbClr val="FF0000"/>
                </a:solidFill>
                <a:latin typeface="迷你简启体" charset="-122"/>
              </a:rPr>
              <a:t>乐</a:t>
            </a:r>
            <a:r>
              <a:rPr lang="zh-CN" altLang="en-US">
                <a:latin typeface="迷你简启体" charset="-122"/>
              </a:rPr>
              <a:t>，而不知人之乐；</a:t>
            </a:r>
            <a:endParaRPr lang="zh-CN" altLang="en-US">
              <a:latin typeface="迷你简启体" charset="-122"/>
            </a:endParaRPr>
          </a:p>
        </p:txBody>
      </p:sp>
      <p:sp>
        <p:nvSpPr>
          <p:cNvPr id="18435" name="矩形 18434"/>
          <p:cNvSpPr/>
          <p:nvPr/>
        </p:nvSpPr>
        <p:spPr>
          <a:xfrm>
            <a:off x="5867400" y="1752600"/>
            <a:ext cx="762000" cy="381000"/>
          </a:xfrm>
          <a:prstGeom prst="rect">
            <a:avLst/>
          </a:prstGeom>
          <a:solidFill>
            <a:srgbClr val="CCFFFF">
              <a:alpha val="59000"/>
            </a:srgbClr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horz" wrap="none" anchor="ctr"/>
          <a:p>
            <a:pPr algn="ctr"/>
            <a:r>
              <a:rPr lang="zh-CN" altLang="en-US" sz="2400">
                <a:solidFill>
                  <a:srgbClr val="0000FF"/>
                </a:solidFill>
                <a:latin typeface="黑体" panose="02010609060101010101" pitchFamily="2" charset="-122"/>
                <a:ea typeface="迷你简启体" charset="-122"/>
              </a:rPr>
              <a:t>回家</a:t>
            </a:r>
            <a:endParaRPr lang="zh-CN" altLang="en-US" sz="2400">
              <a:solidFill>
                <a:srgbClr val="0000FF"/>
              </a:solidFill>
              <a:latin typeface="黑体" panose="02010609060101010101" pitchFamily="2" charset="-122"/>
              <a:ea typeface="迷你简启体" charset="-122"/>
            </a:endParaRPr>
          </a:p>
        </p:txBody>
      </p:sp>
      <p:sp>
        <p:nvSpPr>
          <p:cNvPr id="18436" name="矩形 18435"/>
          <p:cNvSpPr/>
          <p:nvPr/>
        </p:nvSpPr>
        <p:spPr>
          <a:xfrm>
            <a:off x="1403350" y="3200400"/>
            <a:ext cx="838200" cy="466725"/>
          </a:xfrm>
          <a:prstGeom prst="rect">
            <a:avLst/>
          </a:prstGeom>
          <a:solidFill>
            <a:srgbClr val="CCFFFF">
              <a:alpha val="59000"/>
            </a:srgbClr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horz" wrap="square" anchor="t">
            <a:spAutoFit/>
          </a:bodyPr>
          <a:p>
            <a:r>
              <a:rPr lang="zh-CN" altLang="en-US" sz="2400">
                <a:solidFill>
                  <a:srgbClr val="0000FF"/>
                </a:solidFill>
                <a:latin typeface="黑体" panose="02010609060101010101" pitchFamily="2" charset="-122"/>
                <a:ea typeface="迷你简启体" charset="-122"/>
              </a:rPr>
              <a:t>遮盖</a:t>
            </a:r>
            <a:endParaRPr lang="zh-CN" altLang="en-US" sz="2400">
              <a:solidFill>
                <a:srgbClr val="0000FF"/>
              </a:solidFill>
              <a:latin typeface="黑体" panose="02010609060101010101" pitchFamily="2" charset="-122"/>
              <a:ea typeface="迷你简启体" charset="-122"/>
            </a:endParaRPr>
          </a:p>
        </p:txBody>
      </p:sp>
      <p:sp>
        <p:nvSpPr>
          <p:cNvPr id="18437" name="矩形 18436"/>
          <p:cNvSpPr/>
          <p:nvPr/>
        </p:nvSpPr>
        <p:spPr>
          <a:xfrm>
            <a:off x="7467600" y="1714500"/>
            <a:ext cx="838200" cy="466725"/>
          </a:xfrm>
          <a:prstGeom prst="rect">
            <a:avLst/>
          </a:prstGeom>
          <a:solidFill>
            <a:srgbClr val="CCFFFF">
              <a:alpha val="59000"/>
            </a:srgbClr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horz" wrap="square" anchor="ctr">
            <a:spAutoFit/>
          </a:bodyPr>
          <a:p>
            <a:r>
              <a:rPr lang="zh-CN" altLang="en-US" sz="2400">
                <a:solidFill>
                  <a:srgbClr val="0000FF"/>
                </a:solidFill>
                <a:latin typeface="迷你简启体" charset="-122"/>
                <a:ea typeface="迷你简启体" charset="-122"/>
              </a:rPr>
              <a:t>跟随 </a:t>
            </a:r>
            <a:endParaRPr lang="zh-CN" altLang="en-US" sz="2400">
              <a:solidFill>
                <a:srgbClr val="0000FF"/>
              </a:solidFill>
              <a:latin typeface="迷你简启体" charset="-122"/>
              <a:ea typeface="迷你简启体" charset="-122"/>
            </a:endParaRPr>
          </a:p>
        </p:txBody>
      </p:sp>
      <p:sp>
        <p:nvSpPr>
          <p:cNvPr id="18438" name="矩形 18437"/>
          <p:cNvSpPr/>
          <p:nvPr/>
        </p:nvSpPr>
        <p:spPr>
          <a:xfrm>
            <a:off x="2476500" y="3200400"/>
            <a:ext cx="2362200" cy="466725"/>
          </a:xfrm>
          <a:prstGeom prst="rect">
            <a:avLst/>
          </a:prstGeom>
          <a:solidFill>
            <a:srgbClr val="CCFFFF">
              <a:alpha val="59000"/>
            </a:srgbClr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horz" wrap="square" anchor="ctr">
            <a:spAutoFit/>
          </a:bodyPr>
          <a:p>
            <a:r>
              <a:rPr lang="zh-CN" altLang="en-US" sz="2400">
                <a:solidFill>
                  <a:srgbClr val="0000FF"/>
                </a:solidFill>
                <a:latin typeface="迷你简启体" charset="-122"/>
                <a:ea typeface="迷你简启体" charset="-122"/>
              </a:rPr>
              <a:t>意思是鸟到处叫 </a:t>
            </a:r>
            <a:endParaRPr lang="zh-CN" altLang="en-US" sz="2400">
              <a:solidFill>
                <a:srgbClr val="0000FF"/>
              </a:solidFill>
              <a:latin typeface="迷你简启体" charset="-122"/>
              <a:ea typeface="迷你简启体" charset="-122"/>
            </a:endParaRPr>
          </a:p>
        </p:txBody>
      </p:sp>
      <p:sp>
        <p:nvSpPr>
          <p:cNvPr id="18439" name="矩形 18438"/>
          <p:cNvSpPr/>
          <p:nvPr/>
        </p:nvSpPr>
        <p:spPr>
          <a:xfrm>
            <a:off x="3060700" y="4572000"/>
            <a:ext cx="838200" cy="466725"/>
          </a:xfrm>
          <a:prstGeom prst="rect">
            <a:avLst/>
          </a:prstGeom>
          <a:solidFill>
            <a:srgbClr val="CCFFFF">
              <a:alpha val="59000"/>
            </a:srgbClr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horz" wrap="square" anchor="ctr">
            <a:spAutoFit/>
          </a:bodyPr>
          <a:p>
            <a:r>
              <a:rPr lang="zh-CN" altLang="en-US" sz="2400">
                <a:solidFill>
                  <a:srgbClr val="0000FF"/>
                </a:solidFill>
                <a:latin typeface="迷你简启体" charset="-122"/>
                <a:ea typeface="迷你简启体" charset="-122"/>
              </a:rPr>
              <a:t>乐趣 </a:t>
            </a:r>
            <a:endParaRPr lang="zh-CN" altLang="en-US" sz="2400">
              <a:solidFill>
                <a:srgbClr val="0000FF"/>
              </a:solidFill>
              <a:latin typeface="迷你简启体" charset="-122"/>
              <a:ea typeface="迷你简启体" charset="-122"/>
            </a:endParaRPr>
          </a:p>
        </p:txBody>
      </p:sp>
      <p:sp>
        <p:nvSpPr>
          <p:cNvPr id="18440" name="矩形 18439"/>
          <p:cNvSpPr/>
          <p:nvPr/>
        </p:nvSpPr>
        <p:spPr>
          <a:xfrm>
            <a:off x="496888" y="1709738"/>
            <a:ext cx="762000" cy="381000"/>
          </a:xfrm>
          <a:prstGeom prst="rect">
            <a:avLst/>
          </a:prstGeom>
          <a:solidFill>
            <a:srgbClr val="CCFFFF">
              <a:alpha val="59000"/>
            </a:srgbClr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horz" wrap="none" anchor="ctr"/>
          <a:p>
            <a:pPr algn="ctr"/>
            <a:r>
              <a:rPr lang="zh-CN" altLang="en-US" sz="2400" dirty="0">
                <a:solidFill>
                  <a:srgbClr val="0000FF"/>
                </a:solidFill>
                <a:latin typeface="黑体" panose="02010609060101010101" pitchFamily="2" charset="-122"/>
                <a:ea typeface="迷你简启体" charset="-122"/>
              </a:rPr>
              <a:t>不久</a:t>
            </a:r>
            <a:endParaRPr lang="zh-CN" altLang="en-US" sz="2400" dirty="0">
              <a:solidFill>
                <a:srgbClr val="0000FF"/>
              </a:solidFill>
              <a:latin typeface="黑体" panose="02010609060101010101" pitchFamily="2" charset="-122"/>
              <a:ea typeface="迷你简启体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84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8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84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84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5" grpId="0" bldLvl="0" animBg="1"/>
      <p:bldP spid="18436" grpId="0" bldLvl="0" animBg="1"/>
      <p:bldP spid="18437" grpId="0" bldLvl="0" animBg="1"/>
      <p:bldP spid="18438" grpId="0" bldLvl="0" animBg="1"/>
      <p:bldP spid="18439" grpId="0" bldLvl="0" animBg="1"/>
      <p:bldP spid="18440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8" name="文本占位符 19457"/>
          <p:cNvSpPr>
            <a:spLocks noGrp="1"/>
          </p:cNvSpPr>
          <p:nvPr>
            <p:ph type="body" idx="1"/>
          </p:nvPr>
        </p:nvSpPr>
        <p:spPr>
          <a:xfrm>
            <a:off x="457200" y="381000"/>
            <a:ext cx="8229600" cy="5745163"/>
          </a:xfrm>
        </p:spPr>
        <p:txBody>
          <a:bodyPr vert="horz" wrap="square" anchor="t"/>
          <a:p>
            <a:pPr>
              <a:lnSpc>
                <a:spcPct val="290000"/>
              </a:lnSpc>
              <a:buNone/>
            </a:pPr>
            <a:r>
              <a:rPr lang="en-US" altLang="zh-CN">
                <a:latin typeface="迷你简启体" charset="-122"/>
              </a:rPr>
              <a:t>   </a:t>
            </a:r>
            <a:r>
              <a:rPr lang="zh-CN" altLang="en-US">
                <a:latin typeface="迷你简启体" charset="-122"/>
              </a:rPr>
              <a:t>人知从太守游而乐，而不知太守之</a:t>
            </a:r>
            <a:r>
              <a:rPr lang="zh-CN" altLang="en-US">
                <a:solidFill>
                  <a:srgbClr val="FF0000"/>
                </a:solidFill>
                <a:latin typeface="迷你简启体" charset="-122"/>
              </a:rPr>
              <a:t>乐</a:t>
            </a:r>
            <a:r>
              <a:rPr lang="zh-CN" altLang="en-US">
                <a:latin typeface="迷你简启体" charset="-122"/>
              </a:rPr>
              <a:t>其</a:t>
            </a:r>
            <a:r>
              <a:rPr lang="zh-CN" altLang="en-US">
                <a:solidFill>
                  <a:srgbClr val="FF0000"/>
                </a:solidFill>
                <a:latin typeface="迷你简启体" charset="-122"/>
              </a:rPr>
              <a:t>乐</a:t>
            </a:r>
            <a:r>
              <a:rPr lang="zh-CN" altLang="en-US">
                <a:latin typeface="迷你简启体" charset="-122"/>
              </a:rPr>
              <a:t>也。醉能同其乐，醒能</a:t>
            </a:r>
            <a:r>
              <a:rPr lang="zh-CN" altLang="en-US">
                <a:solidFill>
                  <a:srgbClr val="FF0000"/>
                </a:solidFill>
                <a:latin typeface="迷你简启体" charset="-122"/>
              </a:rPr>
              <a:t>述</a:t>
            </a:r>
            <a:r>
              <a:rPr lang="zh-CN" altLang="en-US">
                <a:latin typeface="迷你简启体" charset="-122"/>
              </a:rPr>
              <a:t>以文者，太守也。太守</a:t>
            </a:r>
            <a:r>
              <a:rPr lang="zh-CN" altLang="en-US">
                <a:solidFill>
                  <a:srgbClr val="FF0000"/>
                </a:solidFill>
                <a:latin typeface="迷你简启体" charset="-122"/>
              </a:rPr>
              <a:t>谓</a:t>
            </a:r>
            <a:r>
              <a:rPr lang="zh-CN" altLang="en-US">
                <a:latin typeface="迷你简启体" charset="-122"/>
              </a:rPr>
              <a:t>谁？庐陵欧阳修也。</a:t>
            </a:r>
            <a:endParaRPr lang="zh-CN" altLang="en-US">
              <a:latin typeface="迷你简启体" charset="-122"/>
            </a:endParaRPr>
          </a:p>
        </p:txBody>
      </p:sp>
      <p:sp>
        <p:nvSpPr>
          <p:cNvPr id="19459" name="文本框 19458"/>
          <p:cNvSpPr txBox="1"/>
          <p:nvPr/>
        </p:nvSpPr>
        <p:spPr>
          <a:xfrm>
            <a:off x="5508625" y="1828800"/>
            <a:ext cx="1752600" cy="466725"/>
          </a:xfrm>
          <a:prstGeom prst="rect">
            <a:avLst/>
          </a:prstGeom>
          <a:solidFill>
            <a:srgbClr val="CCFFFF">
              <a:alpha val="56000"/>
            </a:srgbClr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horz" wrap="square"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400">
                <a:solidFill>
                  <a:srgbClr val="0000FF"/>
                </a:solidFill>
                <a:latin typeface="迷你简启体" charset="-122"/>
                <a:ea typeface="迷你简启体" charset="-122"/>
              </a:rPr>
              <a:t>以</a:t>
            </a:r>
            <a:r>
              <a:rPr lang="en-US" altLang="zh-CN" sz="2400">
                <a:solidFill>
                  <a:srgbClr val="0000FF"/>
                </a:solidFill>
                <a:latin typeface="迷你简启体" charset="-122"/>
                <a:ea typeface="迷你简启体" charset="-122"/>
              </a:rPr>
              <a:t>……</a:t>
            </a:r>
            <a:r>
              <a:rPr lang="zh-CN" altLang="en-US" sz="2400">
                <a:solidFill>
                  <a:srgbClr val="0000FF"/>
                </a:solidFill>
                <a:latin typeface="迷你简启体" charset="-122"/>
                <a:ea typeface="迷你简启体" charset="-122"/>
              </a:rPr>
              <a:t>为乐</a:t>
            </a:r>
            <a:endParaRPr lang="zh-CN" altLang="en-US" sz="2400">
              <a:solidFill>
                <a:srgbClr val="0000FF"/>
              </a:solidFill>
              <a:latin typeface="迷你简启体" charset="-122"/>
              <a:ea typeface="迷你简启体" charset="-122"/>
            </a:endParaRPr>
          </a:p>
        </p:txBody>
      </p:sp>
      <p:sp>
        <p:nvSpPr>
          <p:cNvPr id="19460" name="文本框 19459"/>
          <p:cNvSpPr txBox="1"/>
          <p:nvPr/>
        </p:nvSpPr>
        <p:spPr>
          <a:xfrm>
            <a:off x="7429500" y="1828800"/>
            <a:ext cx="838200" cy="466725"/>
          </a:xfrm>
          <a:prstGeom prst="rect">
            <a:avLst/>
          </a:prstGeom>
          <a:solidFill>
            <a:srgbClr val="CCFFFF">
              <a:alpha val="56000"/>
            </a:srgbClr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horz" wrap="square"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400">
                <a:solidFill>
                  <a:srgbClr val="0000FF"/>
                </a:solidFill>
                <a:latin typeface="黑体" panose="02010609060101010101" pitchFamily="2" charset="-122"/>
                <a:ea typeface="迷你简启体" charset="-122"/>
              </a:rPr>
              <a:t>乐趣</a:t>
            </a:r>
            <a:endParaRPr lang="zh-CN" altLang="en-US" sz="2400">
              <a:solidFill>
                <a:srgbClr val="0000FF"/>
              </a:solidFill>
              <a:latin typeface="黑体" panose="02010609060101010101" pitchFamily="2" charset="-122"/>
              <a:ea typeface="迷你简启体" charset="-122"/>
            </a:endParaRPr>
          </a:p>
        </p:txBody>
      </p:sp>
      <p:sp>
        <p:nvSpPr>
          <p:cNvPr id="19461" name="矩形 19460"/>
          <p:cNvSpPr/>
          <p:nvPr/>
        </p:nvSpPr>
        <p:spPr>
          <a:xfrm>
            <a:off x="3886200" y="3276600"/>
            <a:ext cx="838200" cy="466725"/>
          </a:xfrm>
          <a:prstGeom prst="rect">
            <a:avLst/>
          </a:prstGeom>
          <a:solidFill>
            <a:srgbClr val="CCFFFF">
              <a:alpha val="56000"/>
            </a:srgbClr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horz" wrap="square" anchor="ctr">
            <a:spAutoFit/>
          </a:bodyPr>
          <a:p>
            <a:r>
              <a:rPr lang="zh-CN" altLang="en-US" sz="2400">
                <a:solidFill>
                  <a:srgbClr val="0000FF"/>
                </a:solidFill>
                <a:latin typeface="迷你简启体" charset="-122"/>
                <a:ea typeface="迷你简启体" charset="-122"/>
              </a:rPr>
              <a:t>记述 </a:t>
            </a:r>
            <a:endParaRPr lang="zh-CN" altLang="en-US" sz="2400">
              <a:solidFill>
                <a:srgbClr val="0000FF"/>
              </a:solidFill>
              <a:latin typeface="迷你简启体" charset="-122"/>
              <a:ea typeface="迷你简启体" charset="-122"/>
            </a:endParaRPr>
          </a:p>
        </p:txBody>
      </p:sp>
      <p:sp>
        <p:nvSpPr>
          <p:cNvPr id="19462" name="矩形 19461"/>
          <p:cNvSpPr/>
          <p:nvPr/>
        </p:nvSpPr>
        <p:spPr>
          <a:xfrm>
            <a:off x="1333500" y="4649788"/>
            <a:ext cx="576263" cy="465137"/>
          </a:xfrm>
          <a:prstGeom prst="rect">
            <a:avLst/>
          </a:prstGeom>
          <a:solidFill>
            <a:srgbClr val="CCFFFF">
              <a:alpha val="56000"/>
            </a:srgbClr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horz" wrap="square" anchor="ctr">
            <a:spAutoFit/>
          </a:bodyPr>
          <a:p>
            <a:r>
              <a:rPr lang="zh-CN" altLang="en-US" sz="2400" dirty="0">
                <a:solidFill>
                  <a:srgbClr val="0000FF"/>
                </a:solidFill>
                <a:latin typeface="迷你简启体" charset="-122"/>
                <a:ea typeface="迷你简启体" charset="-122"/>
              </a:rPr>
              <a:t>是 </a:t>
            </a:r>
            <a:endParaRPr lang="zh-CN" altLang="en-US" sz="2400" dirty="0">
              <a:solidFill>
                <a:srgbClr val="0000FF"/>
              </a:solidFill>
              <a:latin typeface="迷你简启体" charset="-122"/>
              <a:ea typeface="迷你简启体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9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94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94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9" grpId="0" bldLvl="0" animBg="1"/>
      <p:bldP spid="19460" grpId="0" bldLvl="0" animBg="1"/>
      <p:bldP spid="19461" grpId="0" bldLvl="0" animBg="1"/>
      <p:bldP spid="19462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2" name="标题 20481"/>
          <p:cNvSpPr>
            <a:spLocks noGrp="1"/>
          </p:cNvSpPr>
          <p:nvPr>
            <p:ph type="title"/>
          </p:nvPr>
        </p:nvSpPr>
        <p:spPr/>
        <p:txBody>
          <a:bodyPr anchor="ctr"/>
          <a:p>
            <a:pPr algn="l"/>
            <a:r>
              <a:rPr lang="zh-CN" b="1">
                <a:solidFill>
                  <a:srgbClr val="FF0000"/>
                </a:solidFill>
              </a:rPr>
              <a:t>译文</a:t>
            </a:r>
            <a:endParaRPr lang="zh-CN" b="1">
              <a:solidFill>
                <a:srgbClr val="FF0000"/>
              </a:solidFill>
            </a:endParaRPr>
          </a:p>
        </p:txBody>
      </p:sp>
      <p:sp>
        <p:nvSpPr>
          <p:cNvPr id="20483" name="文本占位符 20482"/>
          <p:cNvSpPr>
            <a:spLocks noGrp="1"/>
          </p:cNvSpPr>
          <p:nvPr>
            <p:ph type="body" idx="1"/>
          </p:nvPr>
        </p:nvSpPr>
        <p:spPr/>
        <p:txBody>
          <a:bodyPr/>
          <a:p>
            <a:pPr marL="0" indent="0">
              <a:buNone/>
            </a:pPr>
            <a:r>
              <a:rPr lang="en-US" altLang="zh-CN"/>
              <a:t>       </a:t>
            </a:r>
            <a:r>
              <a:rPr lang="zh-CN" altLang="en-US"/>
              <a:t>不久夕阳落山，人影纵横散乱，是太守回去，宾客跟随啊。树林枝叶茂密成阴，鸟儿到处鸣叫，是游人离开后禽鸟在欢乐。然而禽鸟只知道山林的乐趣，却不知道人的乐趣，</a:t>
            </a:r>
            <a:r>
              <a:rPr lang="zh-CN" altLang="en-US" b="1">
                <a:solidFill>
                  <a:srgbClr val="FF0000"/>
                </a:solidFill>
              </a:rPr>
              <a:t>人们只知道跟随太守游玩的乐趣，却不知道太守以游人的快乐为快乐。喝醉了能够同大家一起快乐，醒来能够用文章记述这乐事的人，是太守。</a:t>
            </a:r>
            <a:r>
              <a:rPr lang="zh-CN" altLang="en-US"/>
              <a:t>太守是谁？是庐陵欧阳修啊。</a:t>
            </a:r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2413635" y="706755"/>
            <a:ext cx="497713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solidFill>
                  <a:srgbClr val="00B050"/>
                </a:solidFill>
              </a:rPr>
              <a:t>第四段：写日暮酔归。</a:t>
            </a:r>
            <a:endParaRPr lang="zh-CN" altLang="en-US" sz="3200" b="1">
              <a:solidFill>
                <a:srgbClr val="00B05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2" grpId="0"/>
      <p:bldP spid="20483" grpId="0" build="p"/>
      <p:bldP spid="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6" name="标题 21505"/>
          <p:cNvSpPr>
            <a:spLocks noGrp="1"/>
          </p:cNvSpPr>
          <p:nvPr>
            <p:ph type="title"/>
          </p:nvPr>
        </p:nvSpPr>
        <p:spPr/>
        <p:txBody>
          <a:bodyPr anchor="ctr"/>
          <a:p>
            <a:r>
              <a:rPr lang="en-US" altLang="zh-CN"/>
              <a:t>“</a:t>
            </a:r>
            <a:r>
              <a:rPr lang="zh-CN" altLang="en-US"/>
              <a:t>而</a:t>
            </a:r>
            <a:r>
              <a:rPr lang="en-US" altLang="zh-CN"/>
              <a:t>”</a:t>
            </a:r>
            <a:r>
              <a:rPr lang="zh-CN" altLang="en-US"/>
              <a:t>的作用</a:t>
            </a:r>
            <a:endParaRPr lang="zh-CN" altLang="en-US"/>
          </a:p>
        </p:txBody>
      </p:sp>
      <p:sp>
        <p:nvSpPr>
          <p:cNvPr id="21507" name="文本占位符 21506"/>
          <p:cNvSpPr>
            <a:spLocks noGrp="1"/>
          </p:cNvSpPr>
          <p:nvPr>
            <p:ph type="body" idx="1"/>
          </p:nvPr>
        </p:nvSpPr>
        <p:spPr>
          <a:xfrm>
            <a:off x="1454150" y="1600200"/>
            <a:ext cx="3538538" cy="3557588"/>
          </a:xfrm>
        </p:spPr>
        <p:txBody>
          <a:bodyPr/>
          <a:p>
            <a:pPr>
              <a:buNone/>
            </a:pPr>
            <a:r>
              <a:rPr lang="zh-CN" altLang="en-US" dirty="0"/>
              <a:t>泉香而酒洌</a:t>
            </a:r>
            <a:endParaRPr lang="zh-CN" altLang="en-US" dirty="0"/>
          </a:p>
          <a:p>
            <a:pPr>
              <a:buNone/>
            </a:pPr>
            <a:r>
              <a:rPr lang="zh-CN" altLang="en-US" dirty="0"/>
              <a:t>太守归而宾客从也</a:t>
            </a:r>
            <a:endParaRPr lang="zh-CN" altLang="en-US" dirty="0"/>
          </a:p>
          <a:p>
            <a:pPr>
              <a:buNone/>
            </a:pPr>
            <a:r>
              <a:rPr lang="zh-CN" altLang="en-US" dirty="0"/>
              <a:t>朝而往，暮而归</a:t>
            </a:r>
            <a:endParaRPr lang="zh-CN" altLang="en-US" dirty="0"/>
          </a:p>
          <a:p>
            <a:pPr>
              <a:buNone/>
            </a:pPr>
            <a:r>
              <a:rPr lang="zh-CN" altLang="en-US" dirty="0"/>
              <a:t>而不知人之乐</a:t>
            </a:r>
            <a:endParaRPr lang="zh-CN" altLang="en-US" dirty="0"/>
          </a:p>
          <a:p>
            <a:pPr>
              <a:buNone/>
            </a:pPr>
            <a:r>
              <a:rPr lang="zh-CN" altLang="en-US" dirty="0"/>
              <a:t>而年又最高</a:t>
            </a:r>
            <a:endParaRPr lang="zh-CN" altLang="en-US" dirty="0"/>
          </a:p>
          <a:p>
            <a:pPr>
              <a:buNone/>
            </a:pPr>
            <a:r>
              <a:rPr lang="zh-CN" altLang="en-US" dirty="0"/>
              <a:t>野芳发而幽香</a:t>
            </a:r>
            <a:endParaRPr lang="zh-CN" altLang="en-US" dirty="0"/>
          </a:p>
        </p:txBody>
      </p:sp>
      <p:sp>
        <p:nvSpPr>
          <p:cNvPr id="21508" name="左大括号 21507"/>
          <p:cNvSpPr/>
          <p:nvPr/>
        </p:nvSpPr>
        <p:spPr>
          <a:xfrm>
            <a:off x="1377950" y="1773238"/>
            <a:ext cx="76200" cy="2952750"/>
          </a:xfrm>
          <a:prstGeom prst="leftBrace">
            <a:avLst>
              <a:gd name="adj1" fmla="val 322916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21509" name="文本框 21508"/>
          <p:cNvSpPr txBox="1"/>
          <p:nvPr/>
        </p:nvSpPr>
        <p:spPr>
          <a:xfrm>
            <a:off x="395288" y="3070225"/>
            <a:ext cx="588962" cy="5778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200" dirty="0">
                <a:latin typeface="Arial" panose="020B0604020202020204" pitchFamily="34" charset="0"/>
                <a:ea typeface="迷你简启体" charset="-122"/>
              </a:rPr>
              <a:t>而</a:t>
            </a:r>
            <a:endParaRPr lang="zh-CN" altLang="en-US" sz="3200" dirty="0">
              <a:latin typeface="Arial" panose="020B0604020202020204" pitchFamily="34" charset="0"/>
              <a:ea typeface="迷你简启体" charset="-122"/>
            </a:endParaRPr>
          </a:p>
        </p:txBody>
      </p:sp>
      <p:sp>
        <p:nvSpPr>
          <p:cNvPr id="21510" name="矩形 21509"/>
          <p:cNvSpPr>
            <a:spLocks noGrp="1"/>
          </p:cNvSpPr>
          <p:nvPr/>
        </p:nvSpPr>
        <p:spPr>
          <a:xfrm>
            <a:off x="6659563" y="1600200"/>
            <a:ext cx="2027237" cy="362902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/>
          <a:lstStyle>
            <a:lvl1pPr marL="342900" lvl="0" indent="-3429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u="none" kern="1200" baseline="0">
                <a:solidFill>
                  <a:schemeClr val="tx1"/>
                </a:solidFill>
                <a:latin typeface="Arial" panose="020B0604020202020204" pitchFamily="34" charset="0"/>
                <a:ea typeface="迷你简启体" charset="-122"/>
              </a:defRPr>
            </a:lvl1pPr>
            <a:lvl2pPr marL="742950" lvl="1" indent="-28575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迷你简启体" charset="-122"/>
              </a:defRPr>
            </a:lvl2pPr>
            <a:lvl3pPr marL="1143000" lvl="2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迷你简启体" charset="-122"/>
              </a:defRPr>
            </a:lvl3pPr>
            <a:lvl4pPr marL="1600200" lvl="3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迷你简启体" charset="-122"/>
              </a:defRPr>
            </a:lvl4pPr>
            <a:lvl5pPr marL="2057400" lvl="4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迷你简启体" charset="-122"/>
              </a:defRPr>
            </a:lvl5pPr>
          </a:lstStyle>
          <a:p>
            <a:pPr lvl="0">
              <a:buNone/>
            </a:pPr>
            <a:r>
              <a:rPr lang="zh-CN" altLang="en-US" dirty="0"/>
              <a:t>表并列</a:t>
            </a:r>
            <a:endParaRPr lang="zh-CN" altLang="en-US" dirty="0"/>
          </a:p>
          <a:p>
            <a:pPr lvl="0">
              <a:buNone/>
            </a:pPr>
            <a:r>
              <a:rPr lang="zh-CN" altLang="en-US" dirty="0"/>
              <a:t>表承接</a:t>
            </a:r>
            <a:endParaRPr lang="zh-CN" altLang="en-US" dirty="0"/>
          </a:p>
          <a:p>
            <a:pPr lvl="0">
              <a:buNone/>
            </a:pPr>
            <a:r>
              <a:rPr lang="zh-CN" altLang="en-US" dirty="0"/>
              <a:t>表修饰</a:t>
            </a:r>
            <a:endParaRPr lang="zh-CN" altLang="en-US" dirty="0"/>
          </a:p>
          <a:p>
            <a:pPr lvl="0">
              <a:buNone/>
            </a:pPr>
            <a:r>
              <a:rPr lang="zh-CN" altLang="en-US" dirty="0"/>
              <a:t>表转折</a:t>
            </a:r>
            <a:endParaRPr lang="zh-CN" altLang="en-US" dirty="0"/>
          </a:p>
          <a:p>
            <a:pPr lvl="0">
              <a:buNone/>
            </a:pPr>
            <a:r>
              <a:rPr lang="zh-CN" altLang="en-US" dirty="0"/>
              <a:t>表递进</a:t>
            </a:r>
            <a:endParaRPr lang="zh-CN" altLang="en-US" dirty="0"/>
          </a:p>
          <a:p>
            <a:pPr lvl="0">
              <a:buNone/>
            </a:pPr>
            <a:r>
              <a:rPr lang="zh-CN" altLang="en-US" dirty="0"/>
              <a:t>表因果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1510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>
                                            <p:txEl>
                                              <p:charRg st="4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1510">
                                            <p:txEl>
                                              <p:charRg st="4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>
                                            <p:txEl>
                                              <p:charRg st="8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1510">
                                            <p:txEl>
                                              <p:charRg st="8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>
                                            <p:txEl>
                                              <p:charRg st="12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1510">
                                            <p:txEl>
                                              <p:charRg st="12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>
                                            <p:txEl>
                                              <p:charRg st="16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1510">
                                            <p:txEl>
                                              <p:charRg st="16" end="2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>
                                            <p:txEl>
                                              <p:charRg st="20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1510">
                                            <p:txEl>
                                              <p:charRg st="20" end="2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10" grpId="0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30" name="标题 22529"/>
          <p:cNvSpPr>
            <a:spLocks noGrp="1"/>
          </p:cNvSpPr>
          <p:nvPr>
            <p:ph type="title"/>
          </p:nvPr>
        </p:nvSpPr>
        <p:spPr/>
        <p:txBody>
          <a:bodyPr anchor="ctr"/>
          <a:p>
            <a:r>
              <a:rPr lang="zh-CN"/>
              <a:t>《醉翁亭记》之</a:t>
            </a:r>
            <a:r>
              <a:rPr lang="en-US" altLang="zh-CN"/>
              <a:t>“</a:t>
            </a:r>
            <a:r>
              <a:rPr lang="zh-CN" altLang="en-US"/>
              <a:t>乐</a:t>
            </a:r>
            <a:r>
              <a:rPr lang="en-US" altLang="zh-CN"/>
              <a:t>”</a:t>
            </a:r>
            <a:endParaRPr lang="en-US" altLang="zh-CN"/>
          </a:p>
        </p:txBody>
      </p:sp>
      <p:sp>
        <p:nvSpPr>
          <p:cNvPr id="22531" name="文本占位符 22530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1830388"/>
          </a:xfrm>
        </p:spPr>
        <p:txBody>
          <a:bodyPr/>
          <a:p>
            <a:r>
              <a:rPr lang="zh-CN" altLang="en-US" dirty="0"/>
              <a:t>思考：本文“乐”字贯穿全文，文中都写了哪些“乐”呢？请仔细找一找，画出有关的语句，说说自己的理解？</a:t>
            </a:r>
            <a:endParaRPr lang="zh-CN" altLang="en-US" dirty="0"/>
          </a:p>
        </p:txBody>
      </p:sp>
      <p:sp>
        <p:nvSpPr>
          <p:cNvPr id="22532" name="文本框 22531"/>
          <p:cNvSpPr txBox="1"/>
          <p:nvPr/>
        </p:nvSpPr>
        <p:spPr>
          <a:xfrm>
            <a:off x="3708400" y="3375025"/>
            <a:ext cx="1604963" cy="5175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Arial" panose="020B0604020202020204" pitchFamily="34" charset="0"/>
                <a:ea typeface="迷你简启体" charset="-122"/>
              </a:rPr>
              <a:t>山水之乐</a:t>
            </a:r>
            <a:endParaRPr lang="zh-CN" altLang="en-US" sz="2800" dirty="0">
              <a:solidFill>
                <a:srgbClr val="FF0000"/>
              </a:solidFill>
              <a:latin typeface="Arial" panose="020B0604020202020204" pitchFamily="34" charset="0"/>
              <a:ea typeface="迷你简启体" charset="-122"/>
            </a:endParaRPr>
          </a:p>
        </p:txBody>
      </p:sp>
      <p:sp>
        <p:nvSpPr>
          <p:cNvPr id="22535" name="文本框 22534"/>
          <p:cNvSpPr txBox="1"/>
          <p:nvPr/>
        </p:nvSpPr>
        <p:spPr>
          <a:xfrm>
            <a:off x="3769360" y="4007168"/>
            <a:ext cx="1604963" cy="519112"/>
          </a:xfrm>
          <a:prstGeom prst="rect">
            <a:avLst/>
          </a:prstGeom>
          <a:noFill/>
          <a:ln w="9525">
            <a:noFill/>
          </a:ln>
        </p:spPr>
        <p:txBody>
          <a:bodyPr vert="horz" wrap="none" anchor="t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Arial" panose="020B0604020202020204" pitchFamily="34" charset="0"/>
                <a:ea typeface="迷你简启体" charset="-122"/>
              </a:rPr>
              <a:t>游人之乐</a:t>
            </a:r>
            <a:endParaRPr lang="zh-CN" altLang="en-US" sz="2800" dirty="0">
              <a:solidFill>
                <a:srgbClr val="FF0000"/>
              </a:solidFill>
              <a:latin typeface="Arial" panose="020B0604020202020204" pitchFamily="34" charset="0"/>
              <a:ea typeface="迷你简启体" charset="-122"/>
            </a:endParaRPr>
          </a:p>
        </p:txBody>
      </p:sp>
      <p:sp>
        <p:nvSpPr>
          <p:cNvPr id="22536" name="文本框 22535"/>
          <p:cNvSpPr txBox="1"/>
          <p:nvPr/>
        </p:nvSpPr>
        <p:spPr>
          <a:xfrm>
            <a:off x="3769360" y="4665345"/>
            <a:ext cx="1604963" cy="519113"/>
          </a:xfrm>
          <a:prstGeom prst="rect">
            <a:avLst/>
          </a:prstGeom>
          <a:noFill/>
          <a:ln w="9525">
            <a:noFill/>
          </a:ln>
        </p:spPr>
        <p:txBody>
          <a:bodyPr vert="horz" wrap="none" anchor="t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Arial" panose="020B0604020202020204" pitchFamily="34" charset="0"/>
                <a:ea typeface="迷你简启体" charset="-122"/>
              </a:rPr>
              <a:t>太守之乐</a:t>
            </a:r>
            <a:endParaRPr lang="zh-CN" altLang="en-US" sz="2800" dirty="0">
              <a:solidFill>
                <a:srgbClr val="FF0000"/>
              </a:solidFill>
              <a:latin typeface="Arial" panose="020B0604020202020204" pitchFamily="34" charset="0"/>
              <a:ea typeface="迷你简启体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2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25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25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2" grpId="0" bldLvl="0"/>
      <p:bldP spid="22535" grpId="0" bldLvl="0"/>
      <p:bldP spid="22536" grpId="0" bldLvl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4" name="文本框 23553"/>
          <p:cNvSpPr txBox="1"/>
          <p:nvPr/>
        </p:nvSpPr>
        <p:spPr>
          <a:xfrm>
            <a:off x="755650" y="1131888"/>
            <a:ext cx="7864475" cy="1992312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>
            <a:spAutoFit/>
          </a:bodyPr>
          <a:p>
            <a:pPr>
              <a:lnSpc>
                <a:spcPct val="130000"/>
              </a:lnSpc>
              <a:spcBef>
                <a:spcPct val="50000"/>
              </a:spcBef>
            </a:pPr>
            <a:r>
              <a:rPr lang="zh-CN" altLang="en-US" sz="3200" dirty="0">
                <a:latin typeface="迷你简启体" charset="-122"/>
                <a:ea typeface="迷你简启体" charset="-122"/>
              </a:rPr>
              <a:t>思考：本文通过醉翁亭秀丽风光的描写和对游人之乐的叙述，表达了作者怎样的情怀？</a:t>
            </a:r>
            <a:endParaRPr lang="zh-CN" altLang="en-US" sz="3200" dirty="0">
              <a:latin typeface="迷你简启体" charset="-122"/>
              <a:ea typeface="迷你简启体" charset="-122"/>
            </a:endParaRPr>
          </a:p>
        </p:txBody>
      </p:sp>
      <p:sp>
        <p:nvSpPr>
          <p:cNvPr id="23555" name="文本框 23554"/>
          <p:cNvSpPr txBox="1"/>
          <p:nvPr/>
        </p:nvSpPr>
        <p:spPr>
          <a:xfrm>
            <a:off x="1219200" y="3681730"/>
            <a:ext cx="6569075" cy="15684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>
            <a:spAutoFit/>
          </a:bodyPr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zh-CN" altLang="en-US" sz="4000" b="1" dirty="0">
                <a:solidFill>
                  <a:srgbClr val="FF3300"/>
                </a:solidFill>
                <a:latin typeface="Arial" panose="020B0604020202020204" pitchFamily="34" charset="0"/>
                <a:ea typeface="迷你简启体" charset="-122"/>
              </a:rPr>
              <a:t>表达了作者对美好山川的热爱和“与民同乐”的情怀。</a:t>
            </a:r>
            <a:endParaRPr lang="zh-CN" altLang="en-US" sz="4000" b="1" dirty="0">
              <a:solidFill>
                <a:srgbClr val="FF3300"/>
              </a:solidFill>
              <a:latin typeface="Arial" panose="020B0604020202020204" pitchFamily="34" charset="0"/>
              <a:ea typeface="迷你简启体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5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5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5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78" name="文本框 24577"/>
          <p:cNvSpPr txBox="1"/>
          <p:nvPr/>
        </p:nvSpPr>
        <p:spPr>
          <a:xfrm>
            <a:off x="325438" y="1989138"/>
            <a:ext cx="914400" cy="2735262"/>
          </a:xfrm>
          <a:prstGeom prst="rect">
            <a:avLst/>
          </a:prstGeom>
          <a:noFill/>
          <a:ln w="9525">
            <a:noFill/>
          </a:ln>
        </p:spPr>
        <p:txBody>
          <a:bodyPr vert="eaVert" wrap="square"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4800">
                <a:solidFill>
                  <a:schemeClr val="hlink"/>
                </a:solidFill>
                <a:latin typeface="汉仪水滴体简" pitchFamily="1" charset="-122"/>
                <a:ea typeface="迷你简启体" charset="-122"/>
              </a:rPr>
              <a:t>醉翁亭记</a:t>
            </a:r>
            <a:endParaRPr lang="zh-CN" altLang="en-US" sz="4800">
              <a:solidFill>
                <a:schemeClr val="hlink"/>
              </a:solidFill>
              <a:effectLst>
                <a:outerShdw blurRad="38100" dist="38100" dir="2700000">
                  <a:srgbClr val="000000"/>
                </a:outerShdw>
              </a:effectLst>
              <a:latin typeface="汉仪水滴体简" pitchFamily="1" charset="-122"/>
              <a:ea typeface="迷你简启体" charset="-122"/>
            </a:endParaRPr>
          </a:p>
        </p:txBody>
      </p:sp>
      <p:sp>
        <p:nvSpPr>
          <p:cNvPr id="24579" name="左大括号 24578"/>
          <p:cNvSpPr/>
          <p:nvPr/>
        </p:nvSpPr>
        <p:spPr>
          <a:xfrm>
            <a:off x="1187450" y="1143000"/>
            <a:ext cx="488950" cy="4568825"/>
          </a:xfrm>
          <a:prstGeom prst="leftBrace">
            <a:avLst>
              <a:gd name="adj1" fmla="val 77867"/>
              <a:gd name="adj2" fmla="val 50000"/>
            </a:avLst>
          </a:prstGeom>
          <a:noFill/>
          <a:ln w="28575" cap="flat" cmpd="sng">
            <a:solidFill>
              <a:srgbClr val="FF3300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24580" name="文本框 24579"/>
          <p:cNvSpPr txBox="1"/>
          <p:nvPr/>
        </p:nvSpPr>
        <p:spPr>
          <a:xfrm>
            <a:off x="3276600" y="746125"/>
            <a:ext cx="5562600" cy="39687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000">
                <a:solidFill>
                  <a:srgbClr val="008080"/>
                </a:solidFill>
                <a:latin typeface="迷你简启体" charset="-122"/>
                <a:ea typeface="迷你简启体" charset="-122"/>
              </a:rPr>
              <a:t>亭周环境：环滁皆山</a:t>
            </a:r>
            <a:r>
              <a:rPr lang="en-US" altLang="zh-CN" sz="2000">
                <a:solidFill>
                  <a:srgbClr val="008080"/>
                </a:solidFill>
                <a:latin typeface="迷你简启体" charset="-122"/>
                <a:ea typeface="迷你简启体" charset="-122"/>
              </a:rPr>
              <a:t>→</a:t>
            </a:r>
            <a:r>
              <a:rPr lang="zh-CN" altLang="en-US" sz="2000">
                <a:solidFill>
                  <a:srgbClr val="008080"/>
                </a:solidFill>
                <a:latin typeface="迷你简启体" charset="-122"/>
                <a:ea typeface="迷你简启体" charset="-122"/>
              </a:rPr>
              <a:t>琅琊山</a:t>
            </a:r>
            <a:r>
              <a:rPr lang="en-US" altLang="zh-CN" sz="2000">
                <a:solidFill>
                  <a:srgbClr val="008080"/>
                </a:solidFill>
                <a:latin typeface="迷你简启体" charset="-122"/>
                <a:ea typeface="迷你简启体" charset="-122"/>
              </a:rPr>
              <a:t>→</a:t>
            </a:r>
            <a:r>
              <a:rPr lang="zh-CN" altLang="en-US" sz="2000">
                <a:solidFill>
                  <a:srgbClr val="008080"/>
                </a:solidFill>
                <a:latin typeface="迷你简启体" charset="-122"/>
                <a:ea typeface="迷你简启体" charset="-122"/>
              </a:rPr>
              <a:t>酿泉</a:t>
            </a:r>
            <a:r>
              <a:rPr lang="en-US" altLang="zh-CN" sz="2000">
                <a:solidFill>
                  <a:srgbClr val="008080"/>
                </a:solidFill>
                <a:latin typeface="迷你简启体" charset="-122"/>
                <a:ea typeface="迷你简启体" charset="-122"/>
              </a:rPr>
              <a:t>→</a:t>
            </a:r>
            <a:r>
              <a:rPr lang="zh-CN" altLang="en-US" sz="2000">
                <a:solidFill>
                  <a:srgbClr val="008080"/>
                </a:solidFill>
                <a:latin typeface="迷你简启体" charset="-122"/>
                <a:ea typeface="迷你简启体" charset="-122"/>
              </a:rPr>
              <a:t>有亭翼然</a:t>
            </a:r>
            <a:endParaRPr lang="zh-CN" altLang="en-US" sz="2000">
              <a:solidFill>
                <a:srgbClr val="008080"/>
              </a:solidFill>
              <a:latin typeface="迷你简启体" charset="-122"/>
              <a:ea typeface="迷你简启体" charset="-122"/>
            </a:endParaRPr>
          </a:p>
        </p:txBody>
      </p:sp>
      <p:sp>
        <p:nvSpPr>
          <p:cNvPr id="24581" name="文本框 24580"/>
          <p:cNvSpPr txBox="1"/>
          <p:nvPr/>
        </p:nvSpPr>
        <p:spPr>
          <a:xfrm>
            <a:off x="3276600" y="1127125"/>
            <a:ext cx="4648200" cy="39687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000">
                <a:solidFill>
                  <a:srgbClr val="008080"/>
                </a:solidFill>
                <a:latin typeface="迷你简启体" charset="-122"/>
                <a:ea typeface="迷你简启体" charset="-122"/>
              </a:rPr>
              <a:t>亭之得名：作亭者</a:t>
            </a:r>
            <a:r>
              <a:rPr lang="en-US" altLang="zh-CN" sz="2000">
                <a:solidFill>
                  <a:srgbClr val="008080"/>
                </a:solidFill>
                <a:latin typeface="迷你简启体" charset="-122"/>
                <a:ea typeface="迷你简启体" charset="-122"/>
              </a:rPr>
              <a:t>→</a:t>
            </a:r>
            <a:r>
              <a:rPr lang="zh-CN" altLang="en-US" sz="2000">
                <a:solidFill>
                  <a:srgbClr val="008080"/>
                </a:solidFill>
                <a:latin typeface="迷你简启体" charset="-122"/>
                <a:ea typeface="迷你简启体" charset="-122"/>
              </a:rPr>
              <a:t>名之者</a:t>
            </a:r>
            <a:r>
              <a:rPr lang="en-US" altLang="zh-CN" sz="2000">
                <a:solidFill>
                  <a:srgbClr val="008080"/>
                </a:solidFill>
                <a:latin typeface="迷你简启体" charset="-122"/>
                <a:ea typeface="迷你简启体" charset="-122"/>
              </a:rPr>
              <a:t>→</a:t>
            </a:r>
            <a:r>
              <a:rPr lang="zh-CN" altLang="en-US" sz="2000">
                <a:solidFill>
                  <a:srgbClr val="008080"/>
                </a:solidFill>
                <a:latin typeface="迷你简启体" charset="-122"/>
                <a:ea typeface="迷你简启体" charset="-122"/>
              </a:rPr>
              <a:t>命名之意</a:t>
            </a:r>
            <a:endParaRPr lang="zh-CN" altLang="en-US" sz="2000">
              <a:solidFill>
                <a:srgbClr val="008080"/>
              </a:solidFill>
              <a:latin typeface="迷你简启体" charset="-122"/>
              <a:ea typeface="迷你简启体" charset="-122"/>
            </a:endParaRPr>
          </a:p>
        </p:txBody>
      </p:sp>
      <p:sp>
        <p:nvSpPr>
          <p:cNvPr id="24582" name="文本框 24581"/>
          <p:cNvSpPr txBox="1"/>
          <p:nvPr/>
        </p:nvSpPr>
        <p:spPr>
          <a:xfrm>
            <a:off x="1603375" y="2297113"/>
            <a:ext cx="1528763" cy="579437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3200">
                <a:solidFill>
                  <a:srgbClr val="008080"/>
                </a:solidFill>
                <a:latin typeface="迷你简启体" charset="-122"/>
                <a:ea typeface="迷你简启体" charset="-122"/>
              </a:rPr>
              <a:t>亭外景</a:t>
            </a:r>
            <a:r>
              <a:rPr lang="zh-CN" altLang="en-US">
                <a:solidFill>
                  <a:srgbClr val="008080"/>
                </a:solidFill>
                <a:latin typeface="迷你简启体" charset="-122"/>
                <a:ea typeface="迷你简启体" charset="-122"/>
              </a:rPr>
              <a:t> </a:t>
            </a:r>
            <a:endParaRPr lang="zh-CN" altLang="en-US">
              <a:solidFill>
                <a:srgbClr val="008080"/>
              </a:solidFill>
              <a:latin typeface="迷你简启体" charset="-122"/>
              <a:ea typeface="迷你简启体" charset="-122"/>
            </a:endParaRPr>
          </a:p>
        </p:txBody>
      </p:sp>
      <p:sp>
        <p:nvSpPr>
          <p:cNvPr id="24583" name="左大括号 24582"/>
          <p:cNvSpPr/>
          <p:nvPr/>
        </p:nvSpPr>
        <p:spPr>
          <a:xfrm>
            <a:off x="3059113" y="2060575"/>
            <a:ext cx="317500" cy="976313"/>
          </a:xfrm>
          <a:prstGeom prst="leftBrace">
            <a:avLst>
              <a:gd name="adj1" fmla="val 25625"/>
              <a:gd name="adj2" fmla="val 50000"/>
            </a:avLst>
          </a:prstGeom>
          <a:noFill/>
          <a:ln w="28575" cap="flat" cmpd="sng">
            <a:solidFill>
              <a:srgbClr val="FF3300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24584" name="文本框 24583"/>
          <p:cNvSpPr txBox="1"/>
          <p:nvPr/>
        </p:nvSpPr>
        <p:spPr>
          <a:xfrm>
            <a:off x="3492500" y="1916113"/>
            <a:ext cx="1655763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400">
                <a:solidFill>
                  <a:srgbClr val="008080"/>
                </a:solidFill>
                <a:latin typeface="迷你简启体" charset="-122"/>
                <a:ea typeface="迷你简启体" charset="-122"/>
              </a:rPr>
              <a:t>朝暮之景</a:t>
            </a:r>
            <a:r>
              <a:rPr lang="zh-CN" altLang="en-US">
                <a:latin typeface="迷你简启体" charset="-122"/>
                <a:ea typeface="迷你简启体" charset="-122"/>
              </a:rPr>
              <a:t> </a:t>
            </a:r>
            <a:endParaRPr lang="zh-CN" altLang="en-US">
              <a:latin typeface="迷你简启体" charset="-122"/>
              <a:ea typeface="迷你简启体" charset="-122"/>
            </a:endParaRPr>
          </a:p>
        </p:txBody>
      </p:sp>
      <p:sp>
        <p:nvSpPr>
          <p:cNvPr id="24585" name="文本框 24584"/>
          <p:cNvSpPr txBox="1"/>
          <p:nvPr/>
        </p:nvSpPr>
        <p:spPr>
          <a:xfrm>
            <a:off x="3348038" y="2708275"/>
            <a:ext cx="1871662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2400">
                <a:solidFill>
                  <a:schemeClr val="accent2"/>
                </a:solidFill>
                <a:latin typeface="迷你简启体" charset="-122"/>
                <a:ea typeface="迷你简启体" charset="-122"/>
              </a:rPr>
              <a:t> </a:t>
            </a:r>
            <a:r>
              <a:rPr lang="zh-CN" altLang="en-US" sz="2400">
                <a:solidFill>
                  <a:srgbClr val="008080"/>
                </a:solidFill>
                <a:latin typeface="迷你简启体" charset="-122"/>
                <a:ea typeface="迷你简启体" charset="-122"/>
              </a:rPr>
              <a:t>四时之景：</a:t>
            </a:r>
            <a:r>
              <a:rPr lang="zh-CN" altLang="en-US">
                <a:latin typeface="迷你简启体" charset="-122"/>
                <a:ea typeface="迷你简启体" charset="-122"/>
              </a:rPr>
              <a:t> </a:t>
            </a:r>
            <a:endParaRPr lang="zh-CN" altLang="en-US">
              <a:latin typeface="迷你简启体" charset="-122"/>
              <a:ea typeface="迷你简启体" charset="-122"/>
            </a:endParaRPr>
          </a:p>
        </p:txBody>
      </p:sp>
      <p:sp>
        <p:nvSpPr>
          <p:cNvPr id="24586" name="左大括号 24585"/>
          <p:cNvSpPr/>
          <p:nvPr/>
        </p:nvSpPr>
        <p:spPr>
          <a:xfrm>
            <a:off x="4859338" y="1773238"/>
            <a:ext cx="228600" cy="762000"/>
          </a:xfrm>
          <a:prstGeom prst="leftBrace">
            <a:avLst>
              <a:gd name="adj1" fmla="val 27777"/>
              <a:gd name="adj2" fmla="val 50000"/>
            </a:avLst>
          </a:prstGeom>
          <a:noFill/>
          <a:ln w="28575" cap="flat" cmpd="sng">
            <a:solidFill>
              <a:srgbClr val="FF3300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24587" name="文本框 24586"/>
          <p:cNvSpPr txBox="1"/>
          <p:nvPr/>
        </p:nvSpPr>
        <p:spPr>
          <a:xfrm>
            <a:off x="5580063" y="1268413"/>
            <a:ext cx="2016125" cy="366712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>
            <a:spAutoFit/>
          </a:bodyPr>
          <a:p>
            <a:pPr>
              <a:spcBef>
                <a:spcPct val="50000"/>
              </a:spcBef>
            </a:pPr>
            <a:endParaRPr>
              <a:latin typeface="迷你简启体" charset="-122"/>
              <a:ea typeface="迷你简启体" charset="-122"/>
            </a:endParaRPr>
          </a:p>
        </p:txBody>
      </p:sp>
      <p:sp>
        <p:nvSpPr>
          <p:cNvPr id="24588" name="文本框 24587"/>
          <p:cNvSpPr txBox="1"/>
          <p:nvPr/>
        </p:nvSpPr>
        <p:spPr>
          <a:xfrm>
            <a:off x="5076825" y="1628775"/>
            <a:ext cx="1857375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400">
                <a:solidFill>
                  <a:srgbClr val="008080"/>
                </a:solidFill>
                <a:latin typeface="迷你简启体" charset="-122"/>
                <a:ea typeface="迷你简启体" charset="-122"/>
              </a:rPr>
              <a:t>朝：日出</a:t>
            </a:r>
            <a:r>
              <a:rPr lang="zh-CN" altLang="en-US">
                <a:latin typeface="迷你简启体" charset="-122"/>
                <a:ea typeface="迷你简启体" charset="-122"/>
              </a:rPr>
              <a:t>   </a:t>
            </a:r>
            <a:endParaRPr lang="zh-CN" altLang="en-US">
              <a:latin typeface="迷你简启体" charset="-122"/>
              <a:ea typeface="迷你简启体" charset="-122"/>
            </a:endParaRPr>
          </a:p>
        </p:txBody>
      </p:sp>
      <p:sp>
        <p:nvSpPr>
          <p:cNvPr id="24589" name="文本框 24588"/>
          <p:cNvSpPr txBox="1"/>
          <p:nvPr/>
        </p:nvSpPr>
        <p:spPr>
          <a:xfrm>
            <a:off x="5076825" y="2286000"/>
            <a:ext cx="1781175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400">
                <a:solidFill>
                  <a:srgbClr val="008080"/>
                </a:solidFill>
                <a:latin typeface="迷你简启体" charset="-122"/>
                <a:ea typeface="迷你简启体" charset="-122"/>
              </a:rPr>
              <a:t>暮：云归</a:t>
            </a:r>
            <a:r>
              <a:rPr lang="zh-CN" altLang="en-US">
                <a:latin typeface="迷你简启体" charset="-122"/>
                <a:ea typeface="迷你简启体" charset="-122"/>
              </a:rPr>
              <a:t>    </a:t>
            </a:r>
            <a:endParaRPr lang="zh-CN" altLang="en-US">
              <a:latin typeface="迷你简启体" charset="-122"/>
              <a:ea typeface="迷你简启体" charset="-122"/>
            </a:endParaRPr>
          </a:p>
        </p:txBody>
      </p:sp>
      <p:sp>
        <p:nvSpPr>
          <p:cNvPr id="24590" name="文本框 24589"/>
          <p:cNvSpPr txBox="1"/>
          <p:nvPr/>
        </p:nvSpPr>
        <p:spPr>
          <a:xfrm>
            <a:off x="4932363" y="2781300"/>
            <a:ext cx="2936875" cy="36512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>
            <a:spAutoFit/>
          </a:bodyPr>
          <a:p>
            <a:r>
              <a:rPr lang="zh-CN" altLang="en-US">
                <a:solidFill>
                  <a:srgbClr val="008080"/>
                </a:solidFill>
                <a:latin typeface="Arial" panose="020B0604020202020204" pitchFamily="34" charset="0"/>
                <a:ea typeface="迷你简启体" charset="-122"/>
              </a:rPr>
              <a:t>春花、夏木、秋风、冬石</a:t>
            </a:r>
            <a:endParaRPr lang="zh-CN" altLang="en-US">
              <a:solidFill>
                <a:srgbClr val="008080"/>
              </a:solidFill>
              <a:latin typeface="Arial" panose="020B0604020202020204" pitchFamily="34" charset="0"/>
              <a:ea typeface="迷你简启体" charset="-122"/>
            </a:endParaRPr>
          </a:p>
        </p:txBody>
      </p:sp>
      <p:sp>
        <p:nvSpPr>
          <p:cNvPr id="24591" name="文本框 24590"/>
          <p:cNvSpPr txBox="1"/>
          <p:nvPr/>
        </p:nvSpPr>
        <p:spPr>
          <a:xfrm>
            <a:off x="1603375" y="3668713"/>
            <a:ext cx="1655763" cy="579437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3200">
                <a:solidFill>
                  <a:srgbClr val="008080"/>
                </a:solidFill>
                <a:latin typeface="Arial" panose="020B0604020202020204" pitchFamily="34" charset="0"/>
                <a:ea typeface="迷你简启体" charset="-122"/>
              </a:rPr>
              <a:t>亭中宴</a:t>
            </a:r>
            <a:endParaRPr lang="zh-CN" altLang="en-US" sz="3200">
              <a:solidFill>
                <a:srgbClr val="008080"/>
              </a:solidFill>
              <a:latin typeface="Arial" panose="020B0604020202020204" pitchFamily="34" charset="0"/>
              <a:ea typeface="迷你简启体" charset="-122"/>
            </a:endParaRPr>
          </a:p>
        </p:txBody>
      </p:sp>
      <p:sp>
        <p:nvSpPr>
          <p:cNvPr id="24592" name="左大括号 24591"/>
          <p:cNvSpPr/>
          <p:nvPr/>
        </p:nvSpPr>
        <p:spPr>
          <a:xfrm>
            <a:off x="3059113" y="3500438"/>
            <a:ext cx="215900" cy="1008062"/>
          </a:xfrm>
          <a:prstGeom prst="leftBrace">
            <a:avLst>
              <a:gd name="adj1" fmla="val 38909"/>
              <a:gd name="adj2" fmla="val 50000"/>
            </a:avLst>
          </a:prstGeom>
          <a:noFill/>
          <a:ln w="28575" cap="flat" cmpd="sng">
            <a:solidFill>
              <a:srgbClr val="FF3300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24593" name="文本框 24592"/>
          <p:cNvSpPr txBox="1"/>
          <p:nvPr/>
        </p:nvSpPr>
        <p:spPr>
          <a:xfrm>
            <a:off x="3419475" y="3357563"/>
            <a:ext cx="1081088" cy="131127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>
            <a:spAutoFit/>
          </a:bodyPr>
          <a:p>
            <a:r>
              <a:rPr lang="zh-CN" altLang="en-US" sz="2000">
                <a:solidFill>
                  <a:srgbClr val="008080"/>
                </a:solidFill>
                <a:latin typeface="迷你简启体" charset="-122"/>
                <a:ea typeface="迷你简启体" charset="-122"/>
              </a:rPr>
              <a:t>滁人游</a:t>
            </a:r>
            <a:endParaRPr lang="zh-CN" altLang="en-US" sz="2000">
              <a:solidFill>
                <a:srgbClr val="008080"/>
              </a:solidFill>
              <a:latin typeface="迷你简启体" charset="-122"/>
              <a:ea typeface="迷你简启体" charset="-122"/>
            </a:endParaRPr>
          </a:p>
          <a:p>
            <a:r>
              <a:rPr lang="zh-CN" altLang="en-US" sz="2000">
                <a:solidFill>
                  <a:srgbClr val="008080"/>
                </a:solidFill>
                <a:latin typeface="迷你简启体" charset="-122"/>
                <a:ea typeface="迷你简启体" charset="-122"/>
              </a:rPr>
              <a:t>太守宴</a:t>
            </a:r>
            <a:endParaRPr lang="zh-CN" altLang="en-US" sz="2000">
              <a:solidFill>
                <a:srgbClr val="008080"/>
              </a:solidFill>
              <a:latin typeface="迷你简启体" charset="-122"/>
              <a:ea typeface="迷你简启体" charset="-122"/>
            </a:endParaRPr>
          </a:p>
          <a:p>
            <a:r>
              <a:rPr lang="zh-CN" altLang="en-US" sz="2000">
                <a:solidFill>
                  <a:srgbClr val="008080"/>
                </a:solidFill>
                <a:latin typeface="迷你简启体" charset="-122"/>
                <a:ea typeface="迷你简启体" charset="-122"/>
              </a:rPr>
              <a:t>众宾欢</a:t>
            </a:r>
            <a:endParaRPr lang="zh-CN" altLang="en-US" sz="2000">
              <a:solidFill>
                <a:srgbClr val="008080"/>
              </a:solidFill>
              <a:latin typeface="迷你简启体" charset="-122"/>
              <a:ea typeface="迷你简启体" charset="-122"/>
            </a:endParaRPr>
          </a:p>
          <a:p>
            <a:r>
              <a:rPr lang="zh-CN" altLang="en-US" sz="2000">
                <a:solidFill>
                  <a:srgbClr val="008080"/>
                </a:solidFill>
                <a:latin typeface="迷你简启体" charset="-122"/>
                <a:ea typeface="迷你简启体" charset="-122"/>
              </a:rPr>
              <a:t>太守醉</a:t>
            </a:r>
            <a:r>
              <a:rPr lang="zh-CN" altLang="en-US">
                <a:latin typeface="迷你简启体" charset="-122"/>
                <a:ea typeface="迷你简启体" charset="-122"/>
              </a:rPr>
              <a:t> </a:t>
            </a:r>
            <a:endParaRPr lang="zh-CN" altLang="en-US">
              <a:latin typeface="迷你简启体" charset="-122"/>
              <a:ea typeface="迷你简启体" charset="-122"/>
            </a:endParaRPr>
          </a:p>
        </p:txBody>
      </p:sp>
      <p:sp>
        <p:nvSpPr>
          <p:cNvPr id="24594" name="文本框 24593"/>
          <p:cNvSpPr txBox="1"/>
          <p:nvPr/>
        </p:nvSpPr>
        <p:spPr>
          <a:xfrm>
            <a:off x="1619250" y="5373688"/>
            <a:ext cx="1657350" cy="579437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3200">
                <a:solidFill>
                  <a:srgbClr val="008080"/>
                </a:solidFill>
                <a:latin typeface="迷你简启体" charset="-122"/>
                <a:ea typeface="迷你简启体" charset="-122"/>
              </a:rPr>
              <a:t>离亭归</a:t>
            </a:r>
            <a:r>
              <a:rPr lang="zh-CN" altLang="en-US">
                <a:latin typeface="迷你简启体" charset="-122"/>
                <a:ea typeface="迷你简启体" charset="-122"/>
              </a:rPr>
              <a:t> </a:t>
            </a:r>
            <a:endParaRPr lang="zh-CN" altLang="en-US">
              <a:latin typeface="迷你简启体" charset="-122"/>
              <a:ea typeface="迷你简启体" charset="-122"/>
            </a:endParaRPr>
          </a:p>
        </p:txBody>
      </p:sp>
      <p:sp>
        <p:nvSpPr>
          <p:cNvPr id="24595" name="左大括号 24594"/>
          <p:cNvSpPr/>
          <p:nvPr/>
        </p:nvSpPr>
        <p:spPr>
          <a:xfrm>
            <a:off x="2987675" y="5084763"/>
            <a:ext cx="287338" cy="1152525"/>
          </a:xfrm>
          <a:prstGeom prst="leftBrace">
            <a:avLst>
              <a:gd name="adj1" fmla="val 33425"/>
              <a:gd name="adj2" fmla="val 50000"/>
            </a:avLst>
          </a:prstGeom>
          <a:noFill/>
          <a:ln w="28575" cap="flat" cmpd="sng">
            <a:solidFill>
              <a:srgbClr val="FF3300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24596" name="文本框 24595"/>
          <p:cNvSpPr txBox="1"/>
          <p:nvPr/>
        </p:nvSpPr>
        <p:spPr>
          <a:xfrm>
            <a:off x="3348038" y="4724400"/>
            <a:ext cx="1152525" cy="192087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>
            <a:spAutoFit/>
          </a:bodyPr>
          <a:p>
            <a:r>
              <a:rPr lang="zh-CN" altLang="en-US" sz="2400">
                <a:solidFill>
                  <a:srgbClr val="008080"/>
                </a:solidFill>
                <a:latin typeface="迷你简启体" charset="-122"/>
                <a:ea typeface="迷你简启体" charset="-122"/>
              </a:rPr>
              <a:t>太守归</a:t>
            </a:r>
            <a:endParaRPr lang="zh-CN" altLang="en-US" sz="2400">
              <a:solidFill>
                <a:srgbClr val="008080"/>
              </a:solidFill>
              <a:latin typeface="迷你简启体" charset="-122"/>
              <a:ea typeface="迷你简启体" charset="-122"/>
            </a:endParaRPr>
          </a:p>
          <a:p>
            <a:r>
              <a:rPr lang="zh-CN" altLang="en-US" sz="2400">
                <a:solidFill>
                  <a:srgbClr val="008080"/>
                </a:solidFill>
                <a:latin typeface="迷你简启体" charset="-122"/>
                <a:ea typeface="迷你简启体" charset="-122"/>
              </a:rPr>
              <a:t>游人去</a:t>
            </a:r>
            <a:endParaRPr lang="zh-CN" altLang="en-US" sz="2400">
              <a:solidFill>
                <a:srgbClr val="008080"/>
              </a:solidFill>
              <a:latin typeface="迷你简启体" charset="-122"/>
              <a:ea typeface="迷你简启体" charset="-122"/>
            </a:endParaRPr>
          </a:p>
          <a:p>
            <a:r>
              <a:rPr lang="zh-CN" altLang="en-US" sz="2400">
                <a:solidFill>
                  <a:srgbClr val="008080"/>
                </a:solidFill>
                <a:latin typeface="迷你简启体" charset="-122"/>
                <a:ea typeface="迷你简启体" charset="-122"/>
              </a:rPr>
              <a:t>禽鸟乐</a:t>
            </a:r>
            <a:endParaRPr lang="zh-CN" altLang="en-US" sz="2400">
              <a:solidFill>
                <a:srgbClr val="008080"/>
              </a:solidFill>
              <a:latin typeface="迷你简启体" charset="-122"/>
              <a:ea typeface="迷你简启体" charset="-122"/>
            </a:endParaRPr>
          </a:p>
          <a:p>
            <a:r>
              <a:rPr lang="zh-CN" altLang="en-US" sz="2400">
                <a:solidFill>
                  <a:srgbClr val="008080"/>
                </a:solidFill>
                <a:latin typeface="迷你简启体" charset="-122"/>
                <a:ea typeface="迷你简启体" charset="-122"/>
              </a:rPr>
              <a:t>从人乐</a:t>
            </a:r>
            <a:endParaRPr lang="zh-CN" altLang="en-US" sz="2400">
              <a:solidFill>
                <a:srgbClr val="008080"/>
              </a:solidFill>
              <a:latin typeface="迷你简启体" charset="-122"/>
              <a:ea typeface="迷你简启体" charset="-122"/>
            </a:endParaRPr>
          </a:p>
          <a:p>
            <a:r>
              <a:rPr lang="zh-CN" altLang="en-US" sz="2400">
                <a:solidFill>
                  <a:srgbClr val="008080"/>
                </a:solidFill>
                <a:latin typeface="迷你简启体" charset="-122"/>
                <a:ea typeface="迷你简启体" charset="-122"/>
              </a:rPr>
              <a:t>太守乐</a:t>
            </a:r>
            <a:r>
              <a:rPr lang="zh-CN" altLang="en-US" sz="2400">
                <a:solidFill>
                  <a:schemeClr val="accent2"/>
                </a:solidFill>
                <a:latin typeface="迷你简启体" charset="-122"/>
                <a:ea typeface="迷你简启体" charset="-122"/>
              </a:rPr>
              <a:t> </a:t>
            </a:r>
            <a:endParaRPr lang="zh-CN" altLang="en-US" sz="2400">
              <a:solidFill>
                <a:schemeClr val="accent2"/>
              </a:solidFill>
              <a:latin typeface="迷你简启体" charset="-122"/>
              <a:ea typeface="迷你简启体" charset="-122"/>
            </a:endParaRPr>
          </a:p>
        </p:txBody>
      </p:sp>
      <p:sp>
        <p:nvSpPr>
          <p:cNvPr id="24597" name="文本框 24596"/>
          <p:cNvSpPr txBox="1"/>
          <p:nvPr/>
        </p:nvSpPr>
        <p:spPr>
          <a:xfrm>
            <a:off x="1692275" y="868363"/>
            <a:ext cx="1657350" cy="579437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3200">
                <a:solidFill>
                  <a:srgbClr val="008080"/>
                </a:solidFill>
                <a:latin typeface="Arial" panose="020B0604020202020204" pitchFamily="34" charset="0"/>
                <a:ea typeface="迷你简启体" charset="-122"/>
              </a:rPr>
              <a:t>点出亭</a:t>
            </a:r>
            <a:endParaRPr lang="zh-CN" altLang="en-US" sz="3200">
              <a:solidFill>
                <a:srgbClr val="008080"/>
              </a:solidFill>
              <a:latin typeface="Arial" panose="020B0604020202020204" pitchFamily="34" charset="0"/>
              <a:ea typeface="迷你简启体" charset="-122"/>
            </a:endParaRPr>
          </a:p>
        </p:txBody>
      </p:sp>
      <p:sp>
        <p:nvSpPr>
          <p:cNvPr id="24598" name="左大括号 24597"/>
          <p:cNvSpPr/>
          <p:nvPr/>
        </p:nvSpPr>
        <p:spPr>
          <a:xfrm>
            <a:off x="3124200" y="990600"/>
            <a:ext cx="152400" cy="381000"/>
          </a:xfrm>
          <a:prstGeom prst="leftBrace">
            <a:avLst>
              <a:gd name="adj1" fmla="val 20833"/>
              <a:gd name="adj2" fmla="val 50000"/>
            </a:avLst>
          </a:prstGeom>
          <a:noFill/>
          <a:ln w="28575" cap="flat" cmpd="sng">
            <a:solidFill>
              <a:srgbClr val="FF3300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24599" name="右大括号 24598"/>
          <p:cNvSpPr/>
          <p:nvPr/>
        </p:nvSpPr>
        <p:spPr>
          <a:xfrm>
            <a:off x="7696200" y="1676400"/>
            <a:ext cx="304800" cy="1219200"/>
          </a:xfrm>
          <a:prstGeom prst="rightBrace">
            <a:avLst>
              <a:gd name="adj1" fmla="val 33333"/>
              <a:gd name="adj2" fmla="val 50000"/>
            </a:avLst>
          </a:prstGeom>
          <a:noFill/>
          <a:ln w="28575" cap="flat" cmpd="sng">
            <a:solidFill>
              <a:srgbClr val="FF3300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24600" name="文本框 24599"/>
          <p:cNvSpPr txBox="1"/>
          <p:nvPr/>
        </p:nvSpPr>
        <p:spPr>
          <a:xfrm>
            <a:off x="8001000" y="1676400"/>
            <a:ext cx="549275" cy="1524000"/>
          </a:xfrm>
          <a:prstGeom prst="rect">
            <a:avLst/>
          </a:prstGeom>
          <a:noFill/>
          <a:ln w="9525">
            <a:noFill/>
          </a:ln>
        </p:spPr>
        <p:txBody>
          <a:bodyPr vert="eaVert" wrap="square"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400">
                <a:solidFill>
                  <a:srgbClr val="008080"/>
                </a:solidFill>
                <a:latin typeface="Arial" panose="020B0604020202020204" pitchFamily="34" charset="0"/>
                <a:ea typeface="迷你简启体" charset="-122"/>
              </a:rPr>
              <a:t>乐亦无穷</a:t>
            </a:r>
            <a:endParaRPr lang="zh-CN" altLang="en-US" sz="2400">
              <a:solidFill>
                <a:srgbClr val="008080"/>
              </a:solidFill>
              <a:latin typeface="Arial" panose="020B0604020202020204" pitchFamily="34" charset="0"/>
              <a:ea typeface="迷你简启体" charset="-122"/>
            </a:endParaRPr>
          </a:p>
        </p:txBody>
      </p:sp>
      <p:sp>
        <p:nvSpPr>
          <p:cNvPr id="24601" name="直接连接符 24600"/>
          <p:cNvSpPr/>
          <p:nvPr/>
        </p:nvSpPr>
        <p:spPr>
          <a:xfrm>
            <a:off x="2286000" y="1512888"/>
            <a:ext cx="3175" cy="849312"/>
          </a:xfrm>
          <a:prstGeom prst="line">
            <a:avLst/>
          </a:prstGeom>
          <a:ln w="28575" cap="flat" cmpd="sng">
            <a:solidFill>
              <a:srgbClr val="FF330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24602" name="直接连接符 24601"/>
          <p:cNvSpPr/>
          <p:nvPr/>
        </p:nvSpPr>
        <p:spPr>
          <a:xfrm flipH="1">
            <a:off x="2286000" y="2830513"/>
            <a:ext cx="3175" cy="903287"/>
          </a:xfrm>
          <a:prstGeom prst="line">
            <a:avLst/>
          </a:prstGeom>
          <a:ln w="28575" cap="flat" cmpd="sng">
            <a:solidFill>
              <a:srgbClr val="FF330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24603" name="直接连接符 24602"/>
          <p:cNvSpPr/>
          <p:nvPr/>
        </p:nvSpPr>
        <p:spPr>
          <a:xfrm flipH="1">
            <a:off x="2286000" y="4343400"/>
            <a:ext cx="0" cy="1066800"/>
          </a:xfrm>
          <a:prstGeom prst="line">
            <a:avLst/>
          </a:prstGeom>
          <a:ln w="28575" cap="flat" cmpd="sng">
            <a:solidFill>
              <a:srgbClr val="FF330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24604" name="上弧形箭头 24603"/>
          <p:cNvSpPr/>
          <p:nvPr/>
        </p:nvSpPr>
        <p:spPr>
          <a:xfrm rot="1396176">
            <a:off x="4572000" y="3500438"/>
            <a:ext cx="2087563" cy="720725"/>
          </a:xfrm>
          <a:prstGeom prst="curvedDownArrow">
            <a:avLst>
              <a:gd name="adj1" fmla="val 95850"/>
              <a:gd name="adj2" fmla="val 115859"/>
              <a:gd name="adj3" fmla="val 33333"/>
            </a:avLst>
          </a:prstGeom>
          <a:solidFill>
            <a:schemeClr val="accent1">
              <a:alpha val="100000"/>
            </a:schemeClr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24605" name="文本框 24604"/>
          <p:cNvSpPr txBox="1"/>
          <p:nvPr/>
        </p:nvSpPr>
        <p:spPr>
          <a:xfrm>
            <a:off x="5435600" y="4581525"/>
            <a:ext cx="3457575" cy="36512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>
            <a:spAutoFit/>
          </a:bodyPr>
          <a:p>
            <a:pPr>
              <a:spcBef>
                <a:spcPct val="50000"/>
              </a:spcBef>
            </a:pPr>
            <a:endParaRPr>
              <a:latin typeface="迷你简启体" charset="-122"/>
              <a:ea typeface="迷你简启体" charset="-122"/>
            </a:endParaRPr>
          </a:p>
        </p:txBody>
      </p:sp>
      <p:sp>
        <p:nvSpPr>
          <p:cNvPr id="24606" name="文本框 24605"/>
          <p:cNvSpPr txBox="1"/>
          <p:nvPr/>
        </p:nvSpPr>
        <p:spPr>
          <a:xfrm>
            <a:off x="4787900" y="4652963"/>
            <a:ext cx="4067175" cy="1417637"/>
          </a:xfrm>
          <a:prstGeom prst="rect">
            <a:avLst/>
          </a:prstGeom>
          <a:solidFill>
            <a:srgbClr val="CCFFFF">
              <a:alpha val="50000"/>
            </a:srgbClr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horz" wrap="square" anchor="t">
            <a:spAutoFit/>
          </a:bodyPr>
          <a:p>
            <a:pPr>
              <a:lnSpc>
                <a:spcPct val="120000"/>
              </a:lnSpc>
            </a:pPr>
            <a:r>
              <a:rPr lang="zh-CN" altLang="en-US" sz="2400">
                <a:solidFill>
                  <a:srgbClr val="0000FF"/>
                </a:solidFill>
                <a:latin typeface="迷你简启体" charset="-122"/>
                <a:ea typeface="迷你简启体" charset="-122"/>
              </a:rPr>
              <a:t>借山水之乐排遣内心的郁闷</a:t>
            </a:r>
            <a:endParaRPr lang="zh-CN" altLang="en-US" sz="2400">
              <a:solidFill>
                <a:srgbClr val="0000FF"/>
              </a:solidFill>
              <a:latin typeface="迷你简启体" charset="-122"/>
              <a:ea typeface="迷你简启体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400">
                <a:solidFill>
                  <a:srgbClr val="0000FF"/>
                </a:solidFill>
                <a:latin typeface="迷你简启体" charset="-122"/>
                <a:ea typeface="迷你简启体" charset="-122"/>
              </a:rPr>
              <a:t>表现“与民同乐”的政治理想</a:t>
            </a:r>
            <a:endParaRPr lang="zh-CN" altLang="en-US" sz="2400">
              <a:solidFill>
                <a:srgbClr val="0000FF"/>
              </a:solidFill>
              <a:latin typeface="迷你简启体" charset="-122"/>
              <a:ea typeface="迷你简启体" charset="-122"/>
            </a:endParaRPr>
          </a:p>
        </p:txBody>
      </p:sp>
      <p:sp>
        <p:nvSpPr>
          <p:cNvPr id="3" name="椭圆形标注 2"/>
          <p:cNvSpPr/>
          <p:nvPr/>
        </p:nvSpPr>
        <p:spPr>
          <a:xfrm>
            <a:off x="4784725" y="72390"/>
            <a:ext cx="2073275" cy="455295"/>
          </a:xfrm>
          <a:prstGeom prst="wedgeEllipseCallout">
            <a:avLst>
              <a:gd name="adj1" fmla="val -73032"/>
              <a:gd name="adj2" fmla="val 118125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zh-CN" altLang="en-US" sz="2400" b="1">
                <a:solidFill>
                  <a:srgbClr val="FF0000"/>
                </a:solidFill>
              </a:rPr>
              <a:t>由远而近</a:t>
            </a:r>
            <a:endParaRPr lang="zh-CN" altLang="en-US" sz="24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45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45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46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45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4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45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46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45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245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245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245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245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245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245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245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2" dur="500"/>
                                        <p:tgtEl>
                                          <p:spTgt spid="245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7" dur="500"/>
                                        <p:tgtEl>
                                          <p:spTgt spid="245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2" dur="500"/>
                                        <p:tgtEl>
                                          <p:spTgt spid="245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7" dur="500"/>
                                        <p:tgtEl>
                                          <p:spTgt spid="245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2" dur="500"/>
                                        <p:tgtEl>
                                          <p:spTgt spid="246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7" dur="500"/>
                                        <p:tgtEl>
                                          <p:spTgt spid="245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2" dur="500"/>
                                        <p:tgtEl>
                                          <p:spTgt spid="245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7" dur="500"/>
                                        <p:tgtEl>
                                          <p:spTgt spid="245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2" dur="500"/>
                                        <p:tgtEl>
                                          <p:spTgt spid="245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7" dur="500"/>
                                        <p:tgtEl>
                                          <p:spTgt spid="246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2" dur="500"/>
                                        <p:tgtEl>
                                          <p:spTgt spid="246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0" grpId="0"/>
      <p:bldP spid="24581" grpId="0"/>
      <p:bldP spid="24582" grpId="0"/>
      <p:bldP spid="24584" grpId="0"/>
      <p:bldP spid="24585" grpId="0"/>
      <p:bldP spid="24588" grpId="0"/>
      <p:bldP spid="24589" grpId="0"/>
      <p:bldP spid="24590" grpId="0"/>
      <p:bldP spid="24591" grpId="0"/>
      <p:bldP spid="24593" grpId="0"/>
      <p:bldP spid="24594" grpId="0"/>
      <p:bldP spid="24596" grpId="0"/>
      <p:bldP spid="24597" grpId="0"/>
      <p:bldP spid="24600" grpId="0"/>
      <p:bldP spid="24606" grpId="0" bldLvl="0" animBg="1"/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>
                <a:solidFill>
                  <a:srgbClr val="FF0000"/>
                </a:solidFill>
              </a:rPr>
              <a:t>滁人游宴的四幅画面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 altLang="en-US"/>
          </a:p>
          <a:p>
            <a:endParaRPr lang="zh-CN" altLang="en-US"/>
          </a:p>
          <a:p>
            <a:r>
              <a:rPr lang="zh-CN" altLang="en-US" b="1">
                <a:solidFill>
                  <a:srgbClr val="006600"/>
                </a:solidFill>
              </a:rPr>
              <a:t>滁人游宴图</a:t>
            </a:r>
            <a:endParaRPr lang="zh-CN" altLang="en-US" b="1">
              <a:solidFill>
                <a:srgbClr val="006600"/>
              </a:solidFill>
            </a:endParaRPr>
          </a:p>
        </p:txBody>
      </p:sp>
      <p:sp>
        <p:nvSpPr>
          <p:cNvPr id="5" name="左大括号 4"/>
          <p:cNvSpPr/>
          <p:nvPr/>
        </p:nvSpPr>
        <p:spPr>
          <a:xfrm>
            <a:off x="3172460" y="1910715"/>
            <a:ext cx="215900" cy="2308860"/>
          </a:xfrm>
          <a:prstGeom prst="leftBrace">
            <a:avLst/>
          </a:prstGeom>
          <a:ln w="25400" cmpd="sng">
            <a:solidFill>
              <a:srgbClr val="6600CC"/>
            </a:solidFill>
            <a:prstDash val="soli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3496310" y="1600200"/>
            <a:ext cx="287274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solidFill>
                  <a:srgbClr val="FF0000"/>
                </a:solidFill>
              </a:rPr>
              <a:t>滁人游</a:t>
            </a:r>
            <a:endParaRPr lang="zh-CN" altLang="en-US" sz="3200" b="1">
              <a:solidFill>
                <a:srgbClr val="FF0000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571240" y="2421255"/>
            <a:ext cx="234759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solidFill>
                  <a:srgbClr val="FF0000"/>
                </a:solidFill>
              </a:rPr>
              <a:t>太守宴</a:t>
            </a:r>
            <a:endParaRPr lang="zh-CN" altLang="en-US" sz="3200" b="1">
              <a:solidFill>
                <a:srgbClr val="FF0000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582035" y="3235960"/>
            <a:ext cx="192595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solidFill>
                  <a:srgbClr val="FF0000"/>
                </a:solidFill>
              </a:rPr>
              <a:t>众宾欢</a:t>
            </a:r>
            <a:endParaRPr lang="zh-CN" altLang="en-US" sz="3200" b="1">
              <a:solidFill>
                <a:srgbClr val="FF0000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571240" y="4029075"/>
            <a:ext cx="243776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solidFill>
                  <a:srgbClr val="FF0000"/>
                </a:solidFill>
              </a:rPr>
              <a:t>太守醉</a:t>
            </a:r>
            <a:endParaRPr lang="zh-CN" altLang="en-US" sz="3200" b="1">
              <a:solidFill>
                <a:srgbClr val="FF0000"/>
              </a:solidFill>
            </a:endParaRPr>
          </a:p>
        </p:txBody>
      </p:sp>
      <p:sp>
        <p:nvSpPr>
          <p:cNvPr id="10" name="矩形标注 9"/>
          <p:cNvSpPr/>
          <p:nvPr/>
        </p:nvSpPr>
        <p:spPr>
          <a:xfrm>
            <a:off x="5507990" y="1214755"/>
            <a:ext cx="2383790" cy="878205"/>
          </a:xfrm>
          <a:prstGeom prst="wedgeRectCallout">
            <a:avLst>
              <a:gd name="adj1" fmla="val -78156"/>
              <a:gd name="adj2" fmla="val 31200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zh-CN" altLang="en-US" b="1">
                <a:solidFill>
                  <a:srgbClr val="006600"/>
                </a:solidFill>
              </a:rPr>
              <a:t>描绘出太平祥和的百姓游乐图，也展现出政治清明的意味。</a:t>
            </a:r>
            <a:endParaRPr lang="zh-CN" altLang="en-US" b="1">
              <a:solidFill>
                <a:srgbClr val="006600"/>
              </a:solidFill>
            </a:endParaRPr>
          </a:p>
        </p:txBody>
      </p:sp>
      <p:sp>
        <p:nvSpPr>
          <p:cNvPr id="11" name="矩形标注 10"/>
          <p:cNvSpPr/>
          <p:nvPr/>
        </p:nvSpPr>
        <p:spPr>
          <a:xfrm>
            <a:off x="5638165" y="2808605"/>
            <a:ext cx="2031365" cy="796925"/>
          </a:xfrm>
          <a:prstGeom prst="wedgeRectCallout">
            <a:avLst>
              <a:gd name="adj1" fmla="val -86636"/>
              <a:gd name="adj2" fmla="val -60517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zh-CN" altLang="en-US" b="1">
                <a:solidFill>
                  <a:srgbClr val="006600"/>
                </a:solidFill>
              </a:rPr>
              <a:t>展现了滁地的富足，也表明野餐的简朴。</a:t>
            </a:r>
            <a:endParaRPr lang="zh-CN" altLang="en-US" b="1">
              <a:solidFill>
                <a:srgbClr val="006600"/>
              </a:solidFill>
            </a:endParaRPr>
          </a:p>
        </p:txBody>
      </p:sp>
      <p:sp>
        <p:nvSpPr>
          <p:cNvPr id="12" name="矩形标注 11"/>
          <p:cNvSpPr/>
          <p:nvPr/>
        </p:nvSpPr>
        <p:spPr>
          <a:xfrm>
            <a:off x="5638165" y="4995545"/>
            <a:ext cx="1685925" cy="888365"/>
          </a:xfrm>
          <a:prstGeom prst="wedgeRectCallout">
            <a:avLst>
              <a:gd name="adj1" fmla="val -93013"/>
              <a:gd name="adj2" fmla="val -122837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zh-CN" altLang="en-US" b="1">
                <a:solidFill>
                  <a:srgbClr val="006600"/>
                </a:solidFill>
              </a:rPr>
              <a:t>醉在其中，是因为乐在其中。</a:t>
            </a:r>
            <a:endParaRPr lang="zh-CN" altLang="en-US" b="1">
              <a:solidFill>
                <a:srgbClr val="0066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5" grpId="0" animBg="1"/>
      <p:bldP spid="6" grpId="0"/>
      <p:bldP spid="7" grpId="0"/>
      <p:bldP spid="8" grpId="0"/>
      <p:bldP spid="9" grpId="0"/>
      <p:bldP spid="10" grpId="0" animBg="1"/>
      <p:bldP spid="11" grpId="0" animBg="1"/>
      <p:bldP spid="12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重要语句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/>
              <a:t>奠定全文抒情基调的句子：</a:t>
            </a:r>
            <a:endParaRPr lang="zh-CN" altLang="en-US"/>
          </a:p>
          <a:p>
            <a:pPr marL="0" indent="0">
              <a:buNone/>
            </a:pPr>
            <a:r>
              <a:rPr lang="zh-CN" altLang="en-US"/>
              <a:t>                     </a:t>
            </a:r>
            <a:endParaRPr lang="zh-CN" altLang="en-US"/>
          </a:p>
          <a:p>
            <a:r>
              <a:rPr lang="zh-CN" altLang="en-US"/>
              <a:t>贯穿全文主线的句子：</a:t>
            </a:r>
            <a:endParaRPr lang="zh-CN" altLang="en-US"/>
          </a:p>
          <a:p>
            <a:pPr marL="0" indent="0">
              <a:buNone/>
            </a:pPr>
            <a:endParaRPr lang="zh-CN" altLang="en-US"/>
          </a:p>
          <a:p>
            <a:r>
              <a:rPr lang="zh-CN" altLang="en-US"/>
              <a:t>主旨句：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2285365" y="2207260"/>
            <a:ext cx="695579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/>
              <a:t> </a:t>
            </a:r>
            <a:r>
              <a:rPr lang="zh-CN" altLang="en-US" sz="3200" b="1">
                <a:solidFill>
                  <a:srgbClr val="FF0000"/>
                </a:solidFill>
              </a:rPr>
              <a:t>醉翁之意不在酒， 在乎山水之间也。</a:t>
            </a:r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525905" y="3385820"/>
            <a:ext cx="652526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 </a:t>
            </a:r>
            <a:r>
              <a:rPr lang="zh-CN" altLang="en-US" sz="3200" b="1">
                <a:solidFill>
                  <a:srgbClr val="FF0000"/>
                </a:solidFill>
              </a:rPr>
              <a:t>山水之乐， 得之心而寓之酒也。</a:t>
            </a:r>
            <a:endParaRPr lang="zh-CN" altLang="en-US" sz="3200" b="1">
              <a:solidFill>
                <a:srgbClr val="FF0000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72490" y="4682490"/>
            <a:ext cx="561340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 </a:t>
            </a:r>
            <a:r>
              <a:rPr lang="zh-CN" altLang="en-US" sz="3200" b="1">
                <a:solidFill>
                  <a:srgbClr val="FF0000"/>
                </a:solidFill>
              </a:rPr>
              <a:t>醉能同其乐。</a:t>
            </a:r>
            <a:endParaRPr lang="zh-CN" altLang="en-US" sz="32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4" grpId="0"/>
      <p:bldP spid="5" grpId="0"/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2" name="文本占位符 5121"/>
          <p:cNvSpPr>
            <a:spLocks noGrp="1"/>
          </p:cNvSpPr>
          <p:nvPr>
            <p:ph type="body" idx="1"/>
          </p:nvPr>
        </p:nvSpPr>
        <p:spPr/>
        <p:txBody>
          <a:bodyPr/>
          <a:p>
            <a:r>
              <a:rPr lang="zh-CN" altLang="en-US"/>
              <a:t>坐落在安徽省滁州市西南琅琊山麓，</a:t>
            </a:r>
            <a:r>
              <a:rPr lang="zh-CN" altLang="en-US">
                <a:solidFill>
                  <a:srgbClr val="FF0000"/>
                </a:solidFill>
              </a:rPr>
              <a:t>与北京陶然亭、长沙爱晚亭、杭州湖心亭并称“中国四大名亭”</a:t>
            </a:r>
            <a:r>
              <a:rPr lang="zh-CN" altLang="en-US"/>
              <a:t>，居“四大名亭”之首。醉翁亭是安徽省著名古迹之一，宋代大散文家欧阳修写的传世之作</a:t>
            </a:r>
            <a:r>
              <a:rPr lang="en-US" altLang="zh-CN"/>
              <a:t>《</a:t>
            </a:r>
            <a:r>
              <a:rPr lang="zh-CN" altLang="en-US"/>
              <a:t>醉翁亭记</a:t>
            </a:r>
            <a:r>
              <a:rPr lang="en-US" altLang="zh-CN"/>
              <a:t>》</a:t>
            </a:r>
            <a:r>
              <a:rPr lang="zh-CN" altLang="en-US"/>
              <a:t>写的就是此亭。醉翁亭小巧独特，具有江南亭台特色。它紧靠峻峭的山壁，飞檐凌空挑出。数百年来虽屡次遭劫，又屡次复建，终不为人所忘。</a:t>
            </a:r>
            <a:endParaRPr lang="zh-CN" altLang="en-US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 b="1">
                <a:solidFill>
                  <a:srgbClr val="FF0000"/>
                </a:solidFill>
              </a:rPr>
              <a:t>相关成语</a:t>
            </a:r>
            <a:endParaRPr lang="zh-CN" altLang="en-US" b="1">
              <a:solidFill>
                <a:srgbClr val="FF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en-US" altLang="zh-CN"/>
              <a:t>                                </a:t>
            </a:r>
            <a:r>
              <a:rPr lang="zh-CN" altLang="en-US"/>
              <a:t>水落石出</a:t>
            </a:r>
            <a:endParaRPr lang="zh-CN" altLang="en-US"/>
          </a:p>
          <a:p>
            <a:r>
              <a:rPr lang="zh-CN" altLang="en-US"/>
              <a:t>                         觥筹交错</a:t>
            </a:r>
            <a:endParaRPr lang="zh-CN" altLang="en-US"/>
          </a:p>
          <a:p>
            <a:r>
              <a:rPr lang="zh-CN" altLang="en-US"/>
              <a:t>                 峰回路转</a:t>
            </a:r>
            <a:endParaRPr lang="zh-CN" altLang="en-US"/>
          </a:p>
          <a:p>
            <a:r>
              <a:rPr lang="zh-CN" altLang="en-US"/>
              <a:t>         醉翁之意不在酒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uiExpand="1" build="p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602" name="标题 25601"/>
          <p:cNvSpPr>
            <a:spLocks noGrp="1"/>
          </p:cNvSpPr>
          <p:nvPr>
            <p:ph type="title"/>
          </p:nvPr>
        </p:nvSpPr>
        <p:spPr/>
        <p:txBody>
          <a:bodyPr anchor="ctr"/>
          <a:p>
            <a:r>
              <a:rPr lang="zh-CN" altLang="en-US" dirty="0"/>
              <a:t>课堂训练</a:t>
            </a:r>
            <a:endParaRPr lang="zh-CN" altLang="en-US" dirty="0"/>
          </a:p>
        </p:txBody>
      </p:sp>
      <p:sp>
        <p:nvSpPr>
          <p:cNvPr id="25603" name="文本占位符 2560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435975" cy="4525963"/>
          </a:xfrm>
        </p:spPr>
        <p:txBody>
          <a:bodyPr/>
          <a:p>
            <a:pPr>
              <a:lnSpc>
                <a:spcPct val="90000"/>
              </a:lnSpc>
              <a:buNone/>
            </a:pPr>
            <a:r>
              <a:rPr lang="zh-CN" altLang="en-US" dirty="0"/>
              <a:t>按要求默写。</a:t>
            </a:r>
            <a:endParaRPr lang="zh-CN" altLang="en-US" dirty="0"/>
          </a:p>
          <a:p>
            <a:pPr>
              <a:lnSpc>
                <a:spcPct val="90000"/>
              </a:lnSpc>
              <a:buNone/>
            </a:pPr>
            <a:r>
              <a:rPr lang="zh-CN" altLang="en-US" dirty="0"/>
              <a:t>   ① 文中描写醉翁亭的词句是：_____________ </a:t>
            </a:r>
            <a:endParaRPr lang="zh-CN" altLang="en-US" dirty="0"/>
          </a:p>
          <a:p>
            <a:pPr>
              <a:lnSpc>
                <a:spcPct val="90000"/>
              </a:lnSpc>
              <a:buNone/>
            </a:pPr>
            <a:r>
              <a:rPr lang="zh-CN" altLang="en-US" dirty="0"/>
              <a:t>   ② 文中写山间四时景色的文句是：______________________________ </a:t>
            </a:r>
            <a:endParaRPr lang="zh-CN" altLang="en-US" dirty="0"/>
          </a:p>
          <a:p>
            <a:pPr>
              <a:lnSpc>
                <a:spcPct val="90000"/>
              </a:lnSpc>
              <a:buNone/>
            </a:pPr>
            <a:r>
              <a:rPr lang="zh-CN" altLang="en-US" dirty="0"/>
              <a:t>   ③ 文中点明“醉翁之意”的句子是：____________________ </a:t>
            </a:r>
            <a:endParaRPr lang="zh-CN" altLang="en-US" dirty="0"/>
          </a:p>
          <a:p>
            <a:pPr>
              <a:lnSpc>
                <a:spcPct val="90000"/>
              </a:lnSpc>
              <a:buNone/>
            </a:pPr>
            <a:r>
              <a:rPr lang="zh-CN" altLang="en-US" dirty="0"/>
              <a:t>   ④ 文中描绘太平祥和的百姓游乐图的文字是：__________________________________ </a:t>
            </a:r>
            <a:endParaRPr lang="zh-CN" altLang="en-US" dirty="0"/>
          </a:p>
        </p:txBody>
      </p:sp>
      <p:sp>
        <p:nvSpPr>
          <p:cNvPr id="25604" name="文本框 25603"/>
          <p:cNvSpPr txBox="1"/>
          <p:nvPr/>
        </p:nvSpPr>
        <p:spPr>
          <a:xfrm>
            <a:off x="884238" y="2636838"/>
            <a:ext cx="1706562" cy="3968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000">
                <a:solidFill>
                  <a:srgbClr val="FF0000"/>
                </a:solidFill>
                <a:latin typeface="Arial" panose="020B0604020202020204" pitchFamily="34" charset="0"/>
                <a:ea typeface="迷你简启体" charset="-122"/>
              </a:rPr>
              <a:t>翼然临于泉上</a:t>
            </a:r>
            <a:endParaRPr lang="zh-CN" altLang="en-US" sz="2000">
              <a:solidFill>
                <a:srgbClr val="FF0000"/>
              </a:solidFill>
              <a:latin typeface="Arial" panose="020B0604020202020204" pitchFamily="34" charset="0"/>
              <a:ea typeface="迷你简启体" charset="-122"/>
            </a:endParaRPr>
          </a:p>
        </p:txBody>
      </p:sp>
      <p:sp>
        <p:nvSpPr>
          <p:cNvPr id="25605" name="文本框 25604"/>
          <p:cNvSpPr txBox="1"/>
          <p:nvPr/>
        </p:nvSpPr>
        <p:spPr>
          <a:xfrm>
            <a:off x="884238" y="3641725"/>
            <a:ext cx="6278562" cy="3968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000">
                <a:solidFill>
                  <a:srgbClr val="FF0000"/>
                </a:solidFill>
                <a:latin typeface="Arial" panose="020B0604020202020204" pitchFamily="34" charset="0"/>
                <a:ea typeface="迷你简启体" charset="-122"/>
              </a:rPr>
              <a:t>野芳发而幽香，佳木秀而繁阴，风霜高洁，水落而石出</a:t>
            </a:r>
            <a:endParaRPr lang="zh-CN" altLang="en-US" sz="2000">
              <a:solidFill>
                <a:srgbClr val="FF0000"/>
              </a:solidFill>
              <a:latin typeface="Arial" panose="020B0604020202020204" pitchFamily="34" charset="0"/>
              <a:ea typeface="迷你简启体" charset="-122"/>
            </a:endParaRPr>
          </a:p>
        </p:txBody>
      </p:sp>
      <p:sp>
        <p:nvSpPr>
          <p:cNvPr id="25606" name="文本框 25605"/>
          <p:cNvSpPr txBox="1"/>
          <p:nvPr/>
        </p:nvSpPr>
        <p:spPr>
          <a:xfrm>
            <a:off x="884238" y="4581525"/>
            <a:ext cx="3992562" cy="3968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000">
                <a:solidFill>
                  <a:srgbClr val="FF0000"/>
                </a:solidFill>
                <a:latin typeface="Arial" panose="020B0604020202020204" pitchFamily="34" charset="0"/>
                <a:ea typeface="迷你简启体" charset="-122"/>
              </a:rPr>
              <a:t>醉翁之意不在酒，在乎山水之间也</a:t>
            </a:r>
            <a:endParaRPr lang="zh-CN" altLang="en-US" sz="2000">
              <a:solidFill>
                <a:srgbClr val="FF0000"/>
              </a:solidFill>
              <a:latin typeface="Arial" panose="020B0604020202020204" pitchFamily="34" charset="0"/>
              <a:ea typeface="迷你简启体" charset="-122"/>
            </a:endParaRPr>
          </a:p>
        </p:txBody>
      </p:sp>
      <p:sp>
        <p:nvSpPr>
          <p:cNvPr id="25607" name="文本框 25606"/>
          <p:cNvSpPr txBox="1"/>
          <p:nvPr/>
        </p:nvSpPr>
        <p:spPr>
          <a:xfrm>
            <a:off x="884238" y="5518150"/>
            <a:ext cx="7802562" cy="39528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000">
                <a:solidFill>
                  <a:srgbClr val="FF0000"/>
                </a:solidFill>
                <a:latin typeface="Arial" panose="020B0604020202020204" pitchFamily="34" charset="0"/>
                <a:ea typeface="迷你简启体" charset="-122"/>
              </a:rPr>
              <a:t>负者歌于途，行者休于树，前者呼，后者应，伛偻提携，往来而不绝</a:t>
            </a:r>
            <a:endParaRPr lang="zh-CN" altLang="en-US" sz="2000">
              <a:solidFill>
                <a:srgbClr val="FF0000"/>
              </a:solidFill>
              <a:latin typeface="Arial" panose="020B0604020202020204" pitchFamily="34" charset="0"/>
              <a:ea typeface="迷你简启体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38835" y="471170"/>
            <a:ext cx="27971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5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5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56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56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56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56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56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56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56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56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56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56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56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56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56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56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56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56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2" grpId="0"/>
      <p:bldP spid="25603" grpId="0" uiExpand="1" build="p"/>
      <p:bldP spid="25605" grpId="0"/>
      <p:bldP spid="25606" grpId="0"/>
      <p:bldP spid="25607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389890"/>
            <a:ext cx="8229600" cy="5736590"/>
          </a:xfrm>
        </p:spPr>
        <p:txBody>
          <a:bodyPr/>
          <a:p>
            <a:r>
              <a:rPr lang="zh-CN" altLang="en-US"/>
              <a:t>解释下列的</a:t>
            </a:r>
            <a:r>
              <a:rPr lang="zh-CN" altLang="en-US">
                <a:solidFill>
                  <a:srgbClr val="FF0000"/>
                </a:solidFill>
              </a:rPr>
              <a:t>红字</a:t>
            </a:r>
            <a:r>
              <a:rPr lang="zh-CN" altLang="en-US"/>
              <a:t>。</a:t>
            </a:r>
            <a:endParaRPr lang="zh-CN" altLang="en-US"/>
          </a:p>
          <a:p>
            <a:r>
              <a:rPr lang="en-US" altLang="zh-CN"/>
              <a:t>1</a:t>
            </a:r>
            <a:r>
              <a:rPr lang="zh-CN" altLang="en-US"/>
              <a:t>、 </a:t>
            </a:r>
            <a:r>
              <a:rPr lang="zh-CN" altLang="en-US">
                <a:solidFill>
                  <a:srgbClr val="FF0000"/>
                </a:solidFill>
              </a:rPr>
              <a:t>名</a:t>
            </a:r>
            <a:r>
              <a:rPr lang="zh-CN" altLang="en-US"/>
              <a:t>之者谁？</a:t>
            </a:r>
            <a:endParaRPr lang="zh-CN" altLang="en-US"/>
          </a:p>
          <a:p>
            <a:r>
              <a:rPr lang="en-US" altLang="zh-CN"/>
              <a:t>2</a:t>
            </a:r>
            <a:r>
              <a:rPr lang="zh-CN" altLang="en-US"/>
              <a:t>、云</a:t>
            </a:r>
            <a:r>
              <a:rPr lang="zh-CN" altLang="en-US">
                <a:solidFill>
                  <a:srgbClr val="FF0000"/>
                </a:solidFill>
              </a:rPr>
              <a:t>归</a:t>
            </a:r>
            <a:r>
              <a:rPr lang="zh-CN" altLang="en-US"/>
              <a:t>而岩穴</a:t>
            </a:r>
            <a:r>
              <a:rPr lang="zh-CN" altLang="en-US">
                <a:solidFill>
                  <a:srgbClr val="FF0000"/>
                </a:solidFill>
              </a:rPr>
              <a:t>暝</a:t>
            </a:r>
            <a:r>
              <a:rPr lang="zh-CN" altLang="en-US"/>
              <a:t>。</a:t>
            </a:r>
            <a:endParaRPr lang="zh-CN" altLang="en-US"/>
          </a:p>
          <a:p>
            <a:r>
              <a:rPr lang="en-US" altLang="zh-CN"/>
              <a:t>3</a:t>
            </a:r>
            <a:r>
              <a:rPr lang="zh-CN" altLang="en-US"/>
              <a:t>、</a:t>
            </a:r>
            <a:r>
              <a:rPr lang="zh-CN" altLang="en-US">
                <a:solidFill>
                  <a:srgbClr val="FF0000"/>
                </a:solidFill>
              </a:rPr>
              <a:t>伛偻</a:t>
            </a:r>
            <a:r>
              <a:rPr lang="zh-CN" altLang="en-US"/>
              <a:t>提携。</a:t>
            </a:r>
            <a:endParaRPr lang="zh-CN" altLang="en-US"/>
          </a:p>
          <a:p>
            <a:r>
              <a:rPr lang="en-US" altLang="zh-CN"/>
              <a:t>4</a:t>
            </a:r>
            <a:r>
              <a:rPr lang="zh-CN" altLang="en-US"/>
              <a:t>、</a:t>
            </a:r>
            <a:r>
              <a:rPr lang="zh-CN" altLang="en-US">
                <a:solidFill>
                  <a:srgbClr val="FF0000"/>
                </a:solidFill>
              </a:rPr>
              <a:t>临</a:t>
            </a:r>
            <a:r>
              <a:rPr lang="zh-CN" altLang="en-US"/>
              <a:t>溪而渔。</a:t>
            </a:r>
            <a:endParaRPr lang="zh-CN" altLang="en-US"/>
          </a:p>
          <a:p>
            <a:r>
              <a:rPr lang="en-US" altLang="zh-CN"/>
              <a:t>5</a:t>
            </a:r>
            <a:r>
              <a:rPr lang="zh-CN" altLang="en-US"/>
              <a:t>、杂然而前</a:t>
            </a:r>
            <a:r>
              <a:rPr lang="zh-CN" altLang="en-US">
                <a:solidFill>
                  <a:srgbClr val="FF0000"/>
                </a:solidFill>
              </a:rPr>
              <a:t>陈</a:t>
            </a:r>
            <a:r>
              <a:rPr lang="zh-CN" altLang="en-US"/>
              <a:t>者 。</a:t>
            </a:r>
            <a:endParaRPr lang="zh-CN" altLang="en-US"/>
          </a:p>
          <a:p>
            <a:r>
              <a:rPr lang="en-US" altLang="zh-CN"/>
              <a:t>6</a:t>
            </a:r>
            <a:r>
              <a:rPr lang="zh-CN" altLang="en-US"/>
              <a:t>、佳木</a:t>
            </a:r>
            <a:r>
              <a:rPr lang="zh-CN" altLang="en-US">
                <a:solidFill>
                  <a:srgbClr val="FF0000"/>
                </a:solidFill>
              </a:rPr>
              <a:t>秀</a:t>
            </a:r>
            <a:r>
              <a:rPr lang="zh-CN" altLang="en-US"/>
              <a:t>而繁阴。</a:t>
            </a:r>
            <a:endParaRPr lang="zh-CN" altLang="en-US"/>
          </a:p>
          <a:p>
            <a:r>
              <a:rPr lang="en-US" altLang="zh-CN"/>
              <a:t>7</a:t>
            </a:r>
            <a:r>
              <a:rPr lang="zh-CN" altLang="en-US"/>
              <a:t>、 </a:t>
            </a:r>
            <a:r>
              <a:rPr lang="zh-CN" altLang="en-US">
                <a:solidFill>
                  <a:srgbClr val="FF0000"/>
                </a:solidFill>
              </a:rPr>
              <a:t>觥</a:t>
            </a:r>
            <a:r>
              <a:rPr lang="zh-CN" altLang="en-US"/>
              <a:t>筹交错。</a:t>
            </a:r>
            <a:endParaRPr lang="zh-CN" altLang="en-US"/>
          </a:p>
          <a:p>
            <a:r>
              <a:rPr lang="en-US" altLang="zh-CN"/>
              <a:t>8</a:t>
            </a:r>
            <a:r>
              <a:rPr lang="zh-CN" altLang="en-US"/>
              <a:t>、饮少</a:t>
            </a:r>
            <a:r>
              <a:rPr lang="zh-CN" altLang="en-US">
                <a:solidFill>
                  <a:srgbClr val="FF0000"/>
                </a:solidFill>
              </a:rPr>
              <a:t>辄</a:t>
            </a:r>
            <a:r>
              <a:rPr lang="zh-CN" altLang="en-US"/>
              <a:t>醉。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4427220" y="943610"/>
            <a:ext cx="279209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solidFill>
                  <a:srgbClr val="006600"/>
                </a:solidFill>
              </a:rPr>
              <a:t>命名</a:t>
            </a:r>
            <a:endParaRPr lang="zh-CN" altLang="en-US" sz="3200" b="1">
              <a:solidFill>
                <a:srgbClr val="006600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427220" y="1527175"/>
            <a:ext cx="279209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solidFill>
                  <a:srgbClr val="006600"/>
                </a:solidFill>
              </a:rPr>
              <a:t>聚拢</a:t>
            </a:r>
            <a:endParaRPr lang="zh-CN" altLang="en-US" sz="3200" b="1">
              <a:solidFill>
                <a:srgbClr val="006600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996690" y="2174875"/>
            <a:ext cx="279209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solidFill>
                  <a:srgbClr val="006600"/>
                </a:solidFill>
              </a:rPr>
              <a:t>代指老人</a:t>
            </a:r>
            <a:endParaRPr lang="zh-CN" altLang="en-US" sz="3200" b="1">
              <a:solidFill>
                <a:srgbClr val="006600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996690" y="2758440"/>
            <a:ext cx="279209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solidFill>
                  <a:srgbClr val="006600"/>
                </a:solidFill>
              </a:rPr>
              <a:t>靠近，到</a:t>
            </a:r>
            <a:endParaRPr lang="zh-CN" altLang="en-US" sz="3200" b="1">
              <a:solidFill>
                <a:srgbClr val="006600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427220" y="3342005"/>
            <a:ext cx="279209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solidFill>
                  <a:srgbClr val="006600"/>
                </a:solidFill>
              </a:rPr>
              <a:t>摆开</a:t>
            </a:r>
            <a:endParaRPr lang="zh-CN" altLang="en-US" sz="3200" b="1">
              <a:solidFill>
                <a:srgbClr val="006600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427220" y="3925570"/>
            <a:ext cx="279209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solidFill>
                  <a:srgbClr val="006600"/>
                </a:solidFill>
              </a:rPr>
              <a:t>茂密，繁茂</a:t>
            </a:r>
            <a:endParaRPr lang="zh-CN" altLang="en-US" sz="3200" b="1">
              <a:solidFill>
                <a:srgbClr val="006600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254500" y="4509135"/>
            <a:ext cx="279209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solidFill>
                  <a:srgbClr val="006600"/>
                </a:solidFill>
              </a:rPr>
              <a:t>酒杯</a:t>
            </a:r>
            <a:endParaRPr lang="zh-CN" altLang="en-US" sz="3200" b="1">
              <a:solidFill>
                <a:srgbClr val="006600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800600" y="5092700"/>
            <a:ext cx="279209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solidFill>
                  <a:srgbClr val="006600"/>
                </a:solidFill>
              </a:rPr>
              <a:t>就</a:t>
            </a:r>
            <a:endParaRPr lang="zh-CN" altLang="en-US" sz="3200" b="1">
              <a:solidFill>
                <a:srgbClr val="006600"/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689600" y="1527175"/>
            <a:ext cx="279209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solidFill>
                  <a:srgbClr val="006600"/>
                </a:solidFill>
              </a:rPr>
              <a:t>昏暗</a:t>
            </a:r>
            <a:endParaRPr lang="zh-CN" altLang="en-US" sz="3200" b="1">
              <a:solidFill>
                <a:srgbClr val="0066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346710"/>
            <a:ext cx="8229600" cy="5779770"/>
          </a:xfrm>
        </p:spPr>
        <p:txBody>
          <a:bodyPr/>
          <a:p>
            <a:r>
              <a:rPr lang="zh-CN" altLang="en-US"/>
              <a:t>翻译句子</a:t>
            </a:r>
            <a:endParaRPr lang="zh-CN" altLang="en-US"/>
          </a:p>
          <a:p>
            <a:r>
              <a:rPr lang="en-US" altLang="zh-CN"/>
              <a:t>1</a:t>
            </a:r>
            <a:r>
              <a:rPr lang="zh-CN" altLang="en-US"/>
              <a:t>、日出而林霏开， 云归而岩穴暝。</a:t>
            </a:r>
            <a:endParaRPr lang="zh-CN" altLang="en-US"/>
          </a:p>
          <a:p>
            <a:endParaRPr lang="zh-CN" altLang="en-US"/>
          </a:p>
          <a:p>
            <a:r>
              <a:rPr lang="en-US" altLang="zh-CN"/>
              <a:t>2</a:t>
            </a:r>
            <a:r>
              <a:rPr lang="zh-CN" altLang="en-US"/>
              <a:t>、野芳发而幽香， 佳木秀而繁阴。</a:t>
            </a:r>
            <a:endParaRPr lang="zh-CN" altLang="en-US"/>
          </a:p>
          <a:p>
            <a:endParaRPr lang="zh-CN" altLang="en-US"/>
          </a:p>
          <a:p>
            <a:r>
              <a:rPr lang="zh-CN" altLang="en-US"/>
              <a:t>前者呼， 后者应， 伛偻提携， 往来而不绝者， 滁人游也。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881380" y="1350010"/>
            <a:ext cx="764730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solidFill>
                  <a:srgbClr val="006600"/>
                </a:solidFill>
              </a:rPr>
              <a:t>太阳出来，树林中的雾气散去，云聚拢过来，山里就昏暗了。</a:t>
            </a:r>
            <a:endParaRPr lang="zh-CN" altLang="en-US" sz="2400">
              <a:solidFill>
                <a:srgbClr val="006600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81380" y="2613660"/>
            <a:ext cx="764794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solidFill>
                  <a:srgbClr val="006600"/>
                </a:solidFill>
              </a:rPr>
              <a:t>野花开了，散发出一股清幽的香味，好看的树木枝叶繁茂，形成一片浓郁的绿荫。</a:t>
            </a:r>
            <a:endParaRPr lang="zh-CN" altLang="en-US" sz="2400">
              <a:solidFill>
                <a:srgbClr val="006600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60755" y="4382135"/>
            <a:ext cx="722312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solidFill>
                  <a:srgbClr val="006600"/>
                </a:solidFill>
              </a:rPr>
              <a:t>前面的人呼喊，后面的人应答，老老小小，来来往往络绎不绝的，是滁州人在游山啊。</a:t>
            </a:r>
            <a:endParaRPr lang="zh-CN" altLang="en-US" sz="2400">
              <a:solidFill>
                <a:srgbClr val="0066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4" grpId="0"/>
      <p:bldP spid="5" grpId="0"/>
      <p:bldP spid="6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357505"/>
            <a:ext cx="8229600" cy="5768975"/>
          </a:xfrm>
        </p:spPr>
        <p:txBody>
          <a:bodyPr/>
          <a:p>
            <a:r>
              <a:rPr lang="en-US" altLang="zh-CN"/>
              <a:t>4</a:t>
            </a:r>
            <a:r>
              <a:rPr lang="zh-CN" altLang="en-US"/>
              <a:t>、峰回路转， 有亭翼然临于泉上者， 醉翁亭也。</a:t>
            </a:r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r>
              <a:rPr lang="en-US" altLang="zh-CN"/>
              <a:t>5</a:t>
            </a:r>
            <a:r>
              <a:rPr lang="zh-CN" altLang="en-US"/>
              <a:t>、醉翁之意不在酒， 在乎山水之间也。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870585" y="1585595"/>
            <a:ext cx="764730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solidFill>
                  <a:srgbClr val="006600"/>
                </a:solidFill>
              </a:rPr>
              <a:t>泉水沿着山峰折绕，沿着山路拐弯，有一座亭子像飞鸟展翅似地，飞架在泉上，那就是醉翁亭。</a:t>
            </a:r>
            <a:endParaRPr lang="zh-CN" altLang="en-US" sz="2400">
              <a:solidFill>
                <a:srgbClr val="006600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70585" y="4029075"/>
            <a:ext cx="764730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solidFill>
                  <a:srgbClr val="006600"/>
                </a:solidFill>
              </a:rPr>
              <a:t>醉翁的情趣不在于喝酒，而在欣赏山水的美景。</a:t>
            </a:r>
            <a:endParaRPr lang="zh-CN" altLang="en-US" sz="2400">
              <a:solidFill>
                <a:srgbClr val="0066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  <p:bldP spid="5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828675"/>
            <a:ext cx="8229600" cy="5297805"/>
          </a:xfrm>
        </p:spPr>
        <p:txBody>
          <a:bodyPr/>
          <a:p>
            <a:r>
              <a:rPr lang="zh-CN" altLang="en-US"/>
              <a:t>下列理解不恰当的一项是（         ）</a:t>
            </a:r>
            <a:endParaRPr lang="zh-CN" altLang="en-US"/>
          </a:p>
          <a:p>
            <a:r>
              <a:rPr lang="en-US" altLang="zh-CN"/>
              <a:t>A</a:t>
            </a:r>
            <a:r>
              <a:rPr lang="zh-CN" altLang="en-US"/>
              <a:t>、</a:t>
            </a:r>
            <a:r>
              <a:rPr lang="en-US" altLang="zh-CN"/>
              <a:t>“ 朝而往， 暮而归”</a:t>
            </a:r>
            <a:r>
              <a:rPr lang="zh-CN" altLang="en-US"/>
              <a:t>写出了作者纵情山水，无心朝政的状态。</a:t>
            </a:r>
            <a:endParaRPr lang="zh-CN" altLang="en-US"/>
          </a:p>
          <a:p>
            <a:r>
              <a:rPr lang="en-US" altLang="zh-CN"/>
              <a:t>B</a:t>
            </a:r>
            <a:r>
              <a:rPr lang="zh-CN" altLang="en-US"/>
              <a:t>、滁州四季变化无穷的山水之景让作者陶醉其中，感到无限的乐趣。</a:t>
            </a:r>
            <a:endParaRPr lang="zh-CN" altLang="en-US"/>
          </a:p>
          <a:p>
            <a:r>
              <a:rPr lang="en-US" altLang="zh-CN"/>
              <a:t>C</a:t>
            </a:r>
            <a:r>
              <a:rPr lang="zh-CN" altLang="en-US"/>
              <a:t>、选文第二段的内容突显了作者与民同乐的思想</a:t>
            </a:r>
            <a:r>
              <a:rPr lang="en-US" altLang="zh-CN"/>
              <a:t> </a:t>
            </a:r>
            <a:r>
              <a:rPr lang="zh-CN" altLang="en-US"/>
              <a:t>。</a:t>
            </a:r>
            <a:endParaRPr lang="zh-CN" altLang="en-US"/>
          </a:p>
          <a:p>
            <a:r>
              <a:rPr lang="en-US" altLang="zh-CN"/>
              <a:t>D</a:t>
            </a:r>
            <a:r>
              <a:rPr lang="zh-CN" altLang="en-US"/>
              <a:t>、本文与《小石潭记》都表现了作者被贬后寄情山水的心境。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5756275" y="828675"/>
            <a:ext cx="98234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 b="1">
                <a:solidFill>
                  <a:srgbClr val="FF0000"/>
                </a:solidFill>
              </a:rPr>
              <a:t>A</a:t>
            </a:r>
            <a:endParaRPr lang="en-US" altLang="zh-CN" sz="32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4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356870"/>
            <a:ext cx="8229600" cy="5554980"/>
          </a:xfrm>
        </p:spPr>
        <p:txBody>
          <a:bodyPr/>
          <a:p>
            <a:r>
              <a:rPr lang="zh-CN" altLang="en-US" sz="2700"/>
              <a:t>下列对文章的分析理解，不正确的一项是（          ）</a:t>
            </a:r>
            <a:endParaRPr lang="zh-CN" altLang="en-US" sz="2700"/>
          </a:p>
          <a:p>
            <a:r>
              <a:rPr lang="en-US" altLang="zh-CN" sz="2700"/>
              <a:t>A</a:t>
            </a:r>
            <a:r>
              <a:rPr lang="zh-CN" altLang="en-US" sz="2700"/>
              <a:t>、本文语言抑扬顿挫，铿锵悦耳且生动精炼，写景时，动静结合，而且前有伏笔，后有呼应，它虽是散文，但借用了诗的表现形式，散中有整，参差多变。</a:t>
            </a:r>
            <a:endParaRPr lang="zh-CN" altLang="en-US" sz="2700"/>
          </a:p>
          <a:p>
            <a:r>
              <a:rPr lang="en-US" altLang="zh-CN" sz="2700"/>
              <a:t>B</a:t>
            </a:r>
            <a:r>
              <a:rPr lang="zh-CN" altLang="en-US" sz="2700"/>
              <a:t>、作者在文中描绘了太守与民同乐的情景，和陶渊明描绘的桃源一样，都是作者的理想。</a:t>
            </a:r>
            <a:endParaRPr lang="zh-CN" altLang="en-US" sz="2700"/>
          </a:p>
          <a:p>
            <a:r>
              <a:rPr lang="en-US" altLang="zh-CN" sz="2700"/>
              <a:t>C</a:t>
            </a:r>
            <a:r>
              <a:rPr lang="zh-CN" altLang="en-US" sz="2700"/>
              <a:t>、文章的最后一段写日暮酔归，作者将描写，叙事，抒情，议论很好滴结合在一起，托出了全文的主旨。</a:t>
            </a:r>
            <a:endParaRPr lang="zh-CN" altLang="en-US" sz="2700"/>
          </a:p>
          <a:p>
            <a:r>
              <a:rPr lang="en-US" altLang="zh-CN" sz="2700"/>
              <a:t>D</a:t>
            </a:r>
            <a:r>
              <a:rPr lang="zh-CN" altLang="en-US" sz="2700"/>
              <a:t>、</a:t>
            </a:r>
            <a:r>
              <a:rPr lang="en-US" altLang="zh-CN" sz="2700">
                <a:sym typeface="+mn-ea"/>
              </a:rPr>
              <a:t>“醉翁之意不在酒， 在乎山水之间也”</a:t>
            </a:r>
            <a:r>
              <a:rPr lang="zh-CN" altLang="en-US" sz="2700">
                <a:sym typeface="+mn-ea"/>
              </a:rPr>
              <a:t>是全文的核心命意，为写景抒情定下了基调，</a:t>
            </a:r>
            <a:r>
              <a:rPr lang="en-US" altLang="zh-CN" sz="2700">
                <a:sym typeface="+mn-ea"/>
              </a:rPr>
              <a:t>“</a:t>
            </a:r>
            <a:r>
              <a:rPr lang="zh-CN" altLang="en-US" sz="2700">
                <a:sym typeface="+mn-ea"/>
              </a:rPr>
              <a:t>醉</a:t>
            </a:r>
            <a:r>
              <a:rPr lang="en-US" altLang="zh-CN" sz="2700">
                <a:sym typeface="+mn-ea"/>
              </a:rPr>
              <a:t>”</a:t>
            </a:r>
            <a:r>
              <a:rPr lang="zh-CN" altLang="en-US" sz="2700">
                <a:sym typeface="+mn-ea"/>
              </a:rPr>
              <a:t>是表象，</a:t>
            </a:r>
            <a:r>
              <a:rPr lang="en-US" altLang="zh-CN" sz="2700">
                <a:sym typeface="+mn-ea"/>
              </a:rPr>
              <a:t>“</a:t>
            </a:r>
            <a:r>
              <a:rPr lang="zh-CN" altLang="en-US" sz="2700">
                <a:sym typeface="+mn-ea"/>
              </a:rPr>
              <a:t>乐</a:t>
            </a:r>
            <a:r>
              <a:rPr lang="en-US" altLang="zh-CN" sz="2700">
                <a:sym typeface="+mn-ea"/>
              </a:rPr>
              <a:t>”</a:t>
            </a:r>
            <a:r>
              <a:rPr lang="zh-CN" altLang="en-US" sz="2700">
                <a:sym typeface="+mn-ea"/>
              </a:rPr>
              <a:t>是实质。</a:t>
            </a:r>
            <a:endParaRPr lang="zh-CN" altLang="en-US" sz="2700">
              <a:sym typeface="+mn-ea"/>
            </a:endParaRPr>
          </a:p>
          <a:p>
            <a:endParaRPr lang="zh-CN" altLang="en-US" sz="2700"/>
          </a:p>
        </p:txBody>
      </p:sp>
      <p:sp>
        <p:nvSpPr>
          <p:cNvPr id="4" name="文本框 3"/>
          <p:cNvSpPr txBox="1"/>
          <p:nvPr/>
        </p:nvSpPr>
        <p:spPr>
          <a:xfrm>
            <a:off x="7468235" y="356870"/>
            <a:ext cx="12185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>
                <a:solidFill>
                  <a:srgbClr val="FF0000"/>
                </a:solidFill>
              </a:rPr>
              <a:t>B</a:t>
            </a:r>
            <a:endParaRPr lang="en-US" altLang="zh-CN" sz="280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6" name="标题 6145"/>
          <p:cNvSpPr>
            <a:spLocks noGrp="1"/>
          </p:cNvSpPr>
          <p:nvPr>
            <p:ph type="title"/>
          </p:nvPr>
        </p:nvSpPr>
        <p:spPr/>
        <p:txBody>
          <a:bodyPr anchor="ctr"/>
          <a:p>
            <a:r>
              <a:rPr lang="zh-CN" altLang="en-US" dirty="0"/>
              <a:t>走近作者</a:t>
            </a:r>
            <a:endParaRPr lang="zh-CN" altLang="en-US" dirty="0"/>
          </a:p>
        </p:txBody>
      </p:sp>
      <p:sp>
        <p:nvSpPr>
          <p:cNvPr id="6147" name="文本占位符 6146"/>
          <p:cNvSpPr>
            <a:spLocks noGrp="1"/>
          </p:cNvSpPr>
          <p:nvPr>
            <p:ph type="body" idx="1"/>
          </p:nvPr>
        </p:nvSpPr>
        <p:spPr/>
        <p:txBody>
          <a:bodyPr/>
          <a:p>
            <a:pPr>
              <a:lnSpc>
                <a:spcPct val="120000"/>
              </a:lnSpc>
            </a:pPr>
            <a:r>
              <a:rPr lang="zh-CN" altLang="en-US" sz="2800" dirty="0">
                <a:solidFill>
                  <a:srgbClr val="FF0000"/>
                </a:solidFill>
              </a:rPr>
              <a:t>欧阳修：北宋时期政治家、文学家、史学家和诗人。字永叔，谥号文忠，号醉翁，晚年又号六一居士</a:t>
            </a:r>
            <a:r>
              <a:rPr lang="zh-CN" altLang="en-US" sz="2800" dirty="0"/>
              <a:t>（吾集古录一千卷，藏书一万卷，有琴一张，有棋一局，而常置酒一壶，吾老於其间，是为六一）。</a:t>
            </a:r>
            <a:r>
              <a:rPr lang="zh-CN" altLang="en-US" sz="2800" dirty="0">
                <a:solidFill>
                  <a:srgbClr val="FF0000"/>
                </a:solidFill>
              </a:rPr>
              <a:t>与（唐朝）韩愈、柳宗元、（宋朝）王安石、苏洵、苏轼、苏辙、曾巩合称“唐宋八大家”。</a:t>
            </a:r>
            <a:r>
              <a:rPr lang="zh-CN" altLang="en-US" sz="2800" dirty="0"/>
              <a:t>千古文章四大家：韩，柳，欧，苏（唐代韩愈、柳宗元和北宋欧阳修、苏轼）。</a:t>
            </a:r>
            <a:endParaRPr lang="zh-CN" altLang="en-US" sz="28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70" name="标题 7169"/>
          <p:cNvSpPr>
            <a:spLocks noGrp="1"/>
          </p:cNvSpPr>
          <p:nvPr>
            <p:ph type="title"/>
          </p:nvPr>
        </p:nvSpPr>
        <p:spPr/>
        <p:txBody>
          <a:bodyPr anchor="ctr"/>
          <a:p>
            <a:r>
              <a:rPr lang="zh-CN" altLang="en-US"/>
              <a:t>画荻教子</a:t>
            </a:r>
            <a:endParaRPr lang="zh-CN" altLang="en-US"/>
          </a:p>
        </p:txBody>
      </p:sp>
      <p:sp>
        <p:nvSpPr>
          <p:cNvPr id="7171" name="文本占位符 7170"/>
          <p:cNvSpPr>
            <a:spLocks noGrp="1"/>
          </p:cNvSpPr>
          <p:nvPr>
            <p:ph type="body" idx="1"/>
          </p:nvPr>
        </p:nvSpPr>
        <p:spPr/>
        <p:txBody>
          <a:bodyPr/>
          <a:p>
            <a:r>
              <a:rPr lang="zh-CN" altLang="en-US"/>
              <a:t>北宋时期，有个杰出的文学家和史学家，叫欧阳修。文章写得很出色，在文学上有很高的成就。他四岁那年，父亲去世了，家里生活非常困难。他的母亲一心想让儿子读书，可是，哪里有钱供他上学呢？她左思右想，决定自己教儿子。</a:t>
            </a:r>
            <a:r>
              <a:rPr lang="zh-CN" altLang="en-US">
                <a:solidFill>
                  <a:srgbClr val="FF0000"/>
                </a:solidFill>
              </a:rPr>
              <a:t>她买不起纸笔，就拿荻草秆在地上写字，代替纸笔，教儿子认字。</a:t>
            </a:r>
            <a:r>
              <a:rPr lang="zh-CN" altLang="en-US"/>
              <a:t>这就是历史上有名的“画荻教子”的故事。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charRg st="0" end="15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171">
                                            <p:txEl>
                                              <p:charRg st="0" end="15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1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4" name="标题 8193"/>
          <p:cNvSpPr>
            <a:spLocks noGrp="1"/>
          </p:cNvSpPr>
          <p:nvPr>
            <p:ph type="title"/>
          </p:nvPr>
        </p:nvSpPr>
        <p:spPr/>
        <p:txBody>
          <a:bodyPr anchor="ctr"/>
          <a:p>
            <a:r>
              <a:rPr lang="zh-CN" altLang="en-US" dirty="0"/>
              <a:t>背景链接</a:t>
            </a:r>
            <a:endParaRPr lang="zh-CN" altLang="en-US" dirty="0"/>
          </a:p>
        </p:txBody>
      </p:sp>
      <p:sp>
        <p:nvSpPr>
          <p:cNvPr id="8195" name="文本占位符 8194"/>
          <p:cNvSpPr>
            <a:spLocks noGrp="1"/>
          </p:cNvSpPr>
          <p:nvPr>
            <p:ph type="body" idx="1"/>
          </p:nvPr>
        </p:nvSpPr>
        <p:spPr>
          <a:xfrm>
            <a:off x="457200" y="1165860"/>
            <a:ext cx="8229600" cy="5198110"/>
          </a:xfrm>
        </p:spPr>
        <p:txBody>
          <a:bodyPr/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altLang="zh-CN" sz="2800"/>
              <a:t>《</a:t>
            </a:r>
            <a:r>
              <a:rPr lang="zh-CN" altLang="en-US" sz="2800">
                <a:solidFill>
                  <a:srgbClr val="FF0000"/>
                </a:solidFill>
              </a:rPr>
              <a:t>醉翁亭记</a:t>
            </a:r>
            <a:r>
              <a:rPr lang="en-US" altLang="zh-CN" sz="2800">
                <a:solidFill>
                  <a:srgbClr val="FF0000"/>
                </a:solidFill>
              </a:rPr>
              <a:t>》</a:t>
            </a:r>
            <a:r>
              <a:rPr lang="zh-CN" altLang="en-US" sz="2800">
                <a:solidFill>
                  <a:srgbClr val="FF0000"/>
                </a:solidFill>
              </a:rPr>
              <a:t>作于宋仁宗庆历六年，当时欧阳修正任滁州太守。</a:t>
            </a:r>
            <a:r>
              <a:rPr lang="zh-CN" altLang="en-US" sz="2800"/>
              <a:t>欧阳修是从庆历五年被贬官到滁州来的。</a:t>
            </a:r>
            <a:r>
              <a:rPr lang="zh-CN" altLang="en-US" sz="2800">
                <a:solidFill>
                  <a:srgbClr val="FF0000"/>
                </a:solidFill>
              </a:rPr>
              <a:t>欧阳修在滁州实行宽简政治，发展生产，使当地人过上了一种和平安定的生活，年丰物阜，而且又有一片令人陶醉的山水，这是使欧阳修感到无比快慰的。</a:t>
            </a:r>
            <a:r>
              <a:rPr lang="zh-CN" altLang="en-US" sz="2800">
                <a:solidFill>
                  <a:srgbClr val="006600"/>
                </a:solidFill>
              </a:rPr>
              <a:t>但是当时整个的北宋王朝却是政治昏暗，奸邪当道，</a:t>
            </a:r>
            <a:r>
              <a:rPr lang="zh-CN" altLang="en-US" sz="2800"/>
              <a:t>一些有志改革图强的人纷纷受到打击，眼睁睁地看着国家的积弊不能消除，衰亡的景象日益增长，</a:t>
            </a:r>
            <a:r>
              <a:rPr lang="zh-CN" altLang="en-US" sz="2800">
                <a:solidFill>
                  <a:srgbClr val="006600"/>
                </a:solidFill>
              </a:rPr>
              <a:t>这又不能不使他感到沉重的忧虑和痛苦。</a:t>
            </a:r>
            <a:r>
              <a:rPr lang="zh-CN" altLang="en-US" sz="2800"/>
              <a:t>这是他</a:t>
            </a:r>
            <a:r>
              <a:rPr lang="zh-CN" altLang="en-US" sz="2800">
                <a:solidFill>
                  <a:srgbClr val="FF0000"/>
                </a:solidFill>
              </a:rPr>
              <a:t>写作</a:t>
            </a:r>
            <a:r>
              <a:rPr lang="en-US" altLang="zh-CN" sz="2800">
                <a:solidFill>
                  <a:srgbClr val="FF0000"/>
                </a:solidFill>
              </a:rPr>
              <a:t>《</a:t>
            </a:r>
            <a:r>
              <a:rPr lang="zh-CN" altLang="en-US" sz="2800">
                <a:solidFill>
                  <a:srgbClr val="FF0000"/>
                </a:solidFill>
              </a:rPr>
              <a:t>醉翁亭记</a:t>
            </a:r>
            <a:r>
              <a:rPr lang="en-US" altLang="zh-CN" sz="2800">
                <a:solidFill>
                  <a:srgbClr val="FF0000"/>
                </a:solidFill>
              </a:rPr>
              <a:t>》</a:t>
            </a:r>
            <a:r>
              <a:rPr lang="zh-CN" altLang="en-US" sz="2800">
                <a:solidFill>
                  <a:srgbClr val="FF0000"/>
                </a:solidFill>
              </a:rPr>
              <a:t>时的心情，悲伤又有一份欢喜。</a:t>
            </a:r>
            <a:r>
              <a:rPr lang="zh-CN" altLang="en-US" sz="2800"/>
              <a:t>这两方面是糅合一起、表现在他的作品里的。</a:t>
            </a:r>
            <a:endParaRPr lang="zh-CN" altLang="en-US" sz="280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标题 9217"/>
          <p:cNvSpPr>
            <a:spLocks noGrp="1"/>
          </p:cNvSpPr>
          <p:nvPr>
            <p:ph type="title"/>
          </p:nvPr>
        </p:nvSpPr>
        <p:spPr/>
        <p:txBody>
          <a:bodyPr anchor="ctr"/>
          <a:p>
            <a:r>
              <a:rPr lang="zh-CN" altLang="en-US" dirty="0"/>
              <a:t>字词梳理</a:t>
            </a:r>
            <a:endParaRPr lang="zh-CN" altLang="en-US" dirty="0"/>
          </a:p>
        </p:txBody>
      </p:sp>
      <p:sp>
        <p:nvSpPr>
          <p:cNvPr id="9219" name="文本占位符 9218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4691063" cy="4525963"/>
          </a:xfrm>
        </p:spPr>
        <p:txBody>
          <a:bodyPr/>
          <a:p>
            <a:pPr>
              <a:lnSpc>
                <a:spcPct val="90000"/>
              </a:lnSpc>
              <a:buNone/>
            </a:pPr>
            <a:r>
              <a:rPr lang="zh-CN" altLang="en-US" sz="2800" dirty="0"/>
              <a:t>环滁（chú）</a:t>
            </a:r>
            <a:endParaRPr lang="zh-CN" altLang="en-US" dirty="0"/>
          </a:p>
          <a:p>
            <a:pPr>
              <a:lnSpc>
                <a:spcPct val="90000"/>
              </a:lnSpc>
              <a:buNone/>
            </a:pPr>
            <a:r>
              <a:rPr lang="zh-CN" altLang="en-US" sz="2800" dirty="0"/>
              <a:t>林壑（hè）尤(yóu)美</a:t>
            </a:r>
            <a:endParaRPr lang="zh-CN" altLang="en-US" sz="2800" dirty="0"/>
          </a:p>
          <a:p>
            <a:pPr>
              <a:lnSpc>
                <a:spcPct val="90000"/>
              </a:lnSpc>
              <a:buNone/>
            </a:pPr>
            <a:r>
              <a:rPr lang="zh-CN" altLang="en-US" sz="2800" dirty="0"/>
              <a:t>琅琊（láng yá）也</a:t>
            </a:r>
            <a:endParaRPr lang="zh-CN" altLang="en-US" sz="2800" dirty="0"/>
          </a:p>
          <a:p>
            <a:pPr>
              <a:lnSpc>
                <a:spcPct val="90000"/>
              </a:lnSpc>
              <a:buNone/>
            </a:pPr>
            <a:r>
              <a:rPr lang="zh-CN" altLang="en-US" sz="2800" dirty="0"/>
              <a:t>水声潺（chán）潺</a:t>
            </a:r>
            <a:endParaRPr lang="zh-CN" altLang="en-US" sz="2800" dirty="0"/>
          </a:p>
          <a:p>
            <a:pPr>
              <a:lnSpc>
                <a:spcPct val="90000"/>
              </a:lnSpc>
              <a:buNone/>
            </a:pPr>
            <a:r>
              <a:rPr lang="zh-CN" altLang="en-US" sz="2800" dirty="0"/>
              <a:t>饮少辄（zhé）醉</a:t>
            </a:r>
            <a:endParaRPr lang="zh-CN" altLang="en-US" sz="2800" dirty="0"/>
          </a:p>
          <a:p>
            <a:pPr>
              <a:lnSpc>
                <a:spcPct val="90000"/>
              </a:lnSpc>
              <a:buNone/>
            </a:pPr>
            <a:r>
              <a:rPr lang="zh-CN" altLang="en-US" sz="2800" dirty="0"/>
              <a:t>若夫（fú）</a:t>
            </a:r>
            <a:endParaRPr lang="zh-CN" altLang="en-US" sz="2800" dirty="0"/>
          </a:p>
          <a:p>
            <a:pPr>
              <a:lnSpc>
                <a:spcPct val="90000"/>
              </a:lnSpc>
              <a:buNone/>
            </a:pPr>
            <a:r>
              <a:rPr lang="zh-CN" altLang="en-US" sz="2800" dirty="0"/>
              <a:t>林霏（fēi）开</a:t>
            </a:r>
            <a:endParaRPr lang="zh-CN" altLang="en-US" sz="2800" dirty="0"/>
          </a:p>
          <a:p>
            <a:pPr>
              <a:lnSpc>
                <a:spcPct val="90000"/>
              </a:lnSpc>
              <a:buNone/>
            </a:pPr>
            <a:r>
              <a:rPr lang="zh-CN" altLang="en-US" sz="2800" dirty="0"/>
              <a:t>岩穴（xué）暝（míng）</a:t>
            </a:r>
            <a:endParaRPr lang="zh-CN" altLang="en-US" sz="2800" dirty="0"/>
          </a:p>
          <a:p>
            <a:pPr>
              <a:lnSpc>
                <a:spcPct val="90000"/>
              </a:lnSpc>
              <a:buNone/>
            </a:pPr>
            <a:r>
              <a:rPr lang="zh-CN" altLang="en-US" sz="2800" dirty="0"/>
              <a:t>晦（huì）明变化</a:t>
            </a:r>
            <a:endParaRPr lang="zh-CN" altLang="en-US" sz="2800" dirty="0"/>
          </a:p>
          <a:p>
            <a:pPr>
              <a:lnSpc>
                <a:spcPct val="90000"/>
              </a:lnSpc>
              <a:buNone/>
            </a:pPr>
            <a:endParaRPr lang="zh-CN" altLang="en-US" sz="2800" dirty="0"/>
          </a:p>
        </p:txBody>
      </p:sp>
      <p:sp>
        <p:nvSpPr>
          <p:cNvPr id="9220" name="矩形 9219"/>
          <p:cNvSpPr>
            <a:spLocks noGrp="1"/>
          </p:cNvSpPr>
          <p:nvPr/>
        </p:nvSpPr>
        <p:spPr>
          <a:xfrm>
            <a:off x="3214688" y="1600200"/>
            <a:ext cx="5472112" cy="4525963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/>
          <a:lstStyle>
            <a:lvl1pPr marL="342900" lvl="0" indent="-3429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u="none" kern="1200" baseline="0">
                <a:solidFill>
                  <a:schemeClr val="tx1"/>
                </a:solidFill>
                <a:latin typeface="Arial" panose="020B0604020202020204" pitchFamily="34" charset="0"/>
                <a:ea typeface="迷你简启体" charset="-122"/>
              </a:defRPr>
            </a:lvl1pPr>
            <a:lvl2pPr marL="742950" lvl="1" indent="-28575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迷你简启体" charset="-122"/>
              </a:defRPr>
            </a:lvl2pPr>
            <a:lvl3pPr marL="1143000" lvl="2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迷你简启体" charset="-122"/>
              </a:defRPr>
            </a:lvl3pPr>
            <a:lvl4pPr marL="1600200" lvl="3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迷你简启体" charset="-122"/>
              </a:defRPr>
            </a:lvl4pPr>
            <a:lvl5pPr marL="2057400" lvl="4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迷你简启体" charset="-122"/>
              </a:defRPr>
            </a:lvl5pPr>
          </a:lstStyle>
          <a:p>
            <a:pPr lvl="0" algn="r">
              <a:lnSpc>
                <a:spcPct val="90000"/>
              </a:lnSpc>
              <a:buNone/>
            </a:pPr>
            <a:r>
              <a:rPr lang="zh-CN" altLang="en-US" sz="2800" dirty="0"/>
              <a:t>伛（yǔ）偻（lǚ）提携（xié）</a:t>
            </a:r>
            <a:endParaRPr lang="zh-CN" altLang="en-US" sz="2800" dirty="0"/>
          </a:p>
          <a:p>
            <a:pPr lvl="0" algn="r">
              <a:lnSpc>
                <a:spcPct val="90000"/>
              </a:lnSpc>
              <a:buNone/>
            </a:pPr>
            <a:r>
              <a:rPr lang="zh-CN" altLang="en-US" sz="2800" dirty="0"/>
              <a:t>酒洌（liè）</a:t>
            </a:r>
            <a:endParaRPr lang="zh-CN" altLang="en-US" sz="2800" dirty="0"/>
          </a:p>
          <a:p>
            <a:pPr lvl="0" algn="r">
              <a:lnSpc>
                <a:spcPct val="90000"/>
              </a:lnSpc>
              <a:buNone/>
            </a:pPr>
            <a:r>
              <a:rPr lang="zh-CN" altLang="en-US" sz="2800" dirty="0"/>
              <a:t>山肴（yáo）野蔌（sù）</a:t>
            </a:r>
            <a:endParaRPr lang="zh-CN" altLang="en-US" sz="2800" dirty="0"/>
          </a:p>
          <a:p>
            <a:pPr lvl="0" algn="r">
              <a:lnSpc>
                <a:spcPct val="90000"/>
              </a:lnSpc>
              <a:buNone/>
            </a:pPr>
            <a:r>
              <a:rPr lang="zh-CN" altLang="en-US" sz="2800" dirty="0"/>
              <a:t>宴酣（hān）之乐</a:t>
            </a:r>
            <a:endParaRPr lang="zh-CN" altLang="en-US" sz="2800" dirty="0"/>
          </a:p>
          <a:p>
            <a:pPr lvl="0" algn="r">
              <a:lnSpc>
                <a:spcPct val="90000"/>
              </a:lnSpc>
              <a:buNone/>
            </a:pPr>
            <a:r>
              <a:rPr lang="zh-CN" altLang="en-US" sz="2800" dirty="0"/>
              <a:t>射者中(zhòng)</a:t>
            </a:r>
            <a:endParaRPr lang="zh-CN" altLang="en-US" sz="2800" dirty="0"/>
          </a:p>
          <a:p>
            <a:pPr lvl="0" algn="r">
              <a:lnSpc>
                <a:spcPct val="90000"/>
              </a:lnSpc>
              <a:buNone/>
            </a:pPr>
            <a:r>
              <a:rPr lang="zh-CN" altLang="en-US" sz="2800" dirty="0"/>
              <a:t>弈（yì）者胜</a:t>
            </a:r>
            <a:endParaRPr lang="zh-CN" altLang="en-US" sz="2800" dirty="0"/>
          </a:p>
          <a:p>
            <a:pPr lvl="0" algn="r">
              <a:lnSpc>
                <a:spcPct val="90000"/>
              </a:lnSpc>
              <a:buNone/>
            </a:pPr>
            <a:r>
              <a:rPr lang="zh-CN" altLang="en-US" sz="2800" dirty="0"/>
              <a:t>觥（gōng）筹（chóu）交错</a:t>
            </a:r>
            <a:endParaRPr lang="zh-CN" altLang="en-US" sz="2800" dirty="0"/>
          </a:p>
          <a:p>
            <a:pPr lvl="0" algn="r">
              <a:lnSpc>
                <a:spcPct val="90000"/>
              </a:lnSpc>
              <a:buNone/>
            </a:pPr>
            <a:r>
              <a:rPr lang="zh-CN" altLang="en-US" sz="2800" dirty="0"/>
              <a:t>颓（tuí）然</a:t>
            </a:r>
            <a:endParaRPr lang="zh-CN" altLang="en-US" sz="2800" dirty="0"/>
          </a:p>
          <a:p>
            <a:pPr lvl="0" algn="r">
              <a:lnSpc>
                <a:spcPct val="90000"/>
              </a:lnSpc>
              <a:buNone/>
            </a:pPr>
            <a:r>
              <a:rPr lang="zh-CN" altLang="en-US" sz="2800" dirty="0"/>
              <a:t>树林阴翳（yì）</a:t>
            </a:r>
            <a:endParaRPr lang="zh-CN" altLang="en-US" sz="28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2" name="文本占位符 10241"/>
          <p:cNvSpPr>
            <a:spLocks noGrp="1"/>
          </p:cNvSpPr>
          <p:nvPr>
            <p:ph type="body" idx="1"/>
          </p:nvPr>
        </p:nvSpPr>
        <p:spPr>
          <a:xfrm>
            <a:off x="457200" y="0"/>
            <a:ext cx="8229600" cy="6858000"/>
          </a:xfrm>
        </p:spPr>
        <p:txBody>
          <a:bodyPr vert="horz" wrap="square" anchor="t"/>
          <a:p>
            <a:pPr>
              <a:lnSpc>
                <a:spcPct val="240000"/>
              </a:lnSpc>
              <a:spcBef>
                <a:spcPct val="25000"/>
              </a:spcBef>
              <a:buNone/>
            </a:pPr>
            <a:r>
              <a:rPr lang="en-US" altLang="zh-CN">
                <a:latin typeface="迷你简启体" charset="-122"/>
              </a:rPr>
              <a:t>    </a:t>
            </a:r>
            <a:r>
              <a:rPr lang="zh-CN" altLang="en-US">
                <a:solidFill>
                  <a:srgbClr val="FF0000"/>
                </a:solidFill>
                <a:latin typeface="迷你简启体" charset="-122"/>
              </a:rPr>
              <a:t>环</a:t>
            </a:r>
            <a:r>
              <a:rPr lang="zh-CN" altLang="en-US">
                <a:latin typeface="迷你简启体" charset="-122"/>
              </a:rPr>
              <a:t>滁</a:t>
            </a:r>
            <a:r>
              <a:rPr lang="zh-CN" altLang="en-US">
                <a:solidFill>
                  <a:srgbClr val="FF0000"/>
                </a:solidFill>
                <a:latin typeface="迷你简启体" charset="-122"/>
              </a:rPr>
              <a:t>皆</a:t>
            </a:r>
            <a:r>
              <a:rPr lang="zh-CN" altLang="en-US">
                <a:latin typeface="迷你简启体" charset="-122"/>
              </a:rPr>
              <a:t>山也。其西南诸峰，</a:t>
            </a:r>
            <a:r>
              <a:rPr lang="zh-CN" altLang="en-US">
                <a:solidFill>
                  <a:srgbClr val="FF0000"/>
                </a:solidFill>
                <a:latin typeface="迷你简启体" charset="-122"/>
              </a:rPr>
              <a:t>林 壑</a:t>
            </a:r>
            <a:r>
              <a:rPr lang="zh-CN" altLang="en-US">
                <a:latin typeface="迷你简启体" charset="-122"/>
              </a:rPr>
              <a:t>尤美，望之</a:t>
            </a:r>
            <a:r>
              <a:rPr lang="zh-CN" altLang="en-US">
                <a:solidFill>
                  <a:srgbClr val="FF0000"/>
                </a:solidFill>
                <a:latin typeface="迷你简启体" charset="-122"/>
              </a:rPr>
              <a:t>蔚然</a:t>
            </a:r>
            <a:r>
              <a:rPr lang="zh-CN" altLang="en-US">
                <a:latin typeface="迷你简启体" charset="-122"/>
              </a:rPr>
              <a:t>而</a:t>
            </a:r>
            <a:r>
              <a:rPr lang="zh-CN" altLang="en-US">
                <a:solidFill>
                  <a:srgbClr val="FF0000"/>
                </a:solidFill>
                <a:latin typeface="迷你简启体" charset="-122"/>
              </a:rPr>
              <a:t>深秀</a:t>
            </a:r>
            <a:r>
              <a:rPr lang="zh-CN" altLang="en-US">
                <a:latin typeface="迷你简启体" charset="-122"/>
              </a:rPr>
              <a:t>者，琅琊也。</a:t>
            </a:r>
            <a:r>
              <a:rPr lang="zh-CN" altLang="en-US">
                <a:solidFill>
                  <a:srgbClr val="FF0000"/>
                </a:solidFill>
                <a:latin typeface="迷你简启体" charset="-122"/>
              </a:rPr>
              <a:t>山 行</a:t>
            </a:r>
            <a:r>
              <a:rPr lang="zh-CN" altLang="en-US">
                <a:latin typeface="迷你简启体" charset="-122"/>
              </a:rPr>
              <a:t>六七里，渐闻水声潺潺而泻出于两峰之间者，酿泉也。峰</a:t>
            </a:r>
            <a:r>
              <a:rPr lang="zh-CN" altLang="en-US">
                <a:solidFill>
                  <a:srgbClr val="FF0000"/>
                </a:solidFill>
                <a:latin typeface="迷你简启体" charset="-122"/>
              </a:rPr>
              <a:t>回</a:t>
            </a:r>
            <a:r>
              <a:rPr lang="zh-CN" altLang="en-US">
                <a:latin typeface="迷你简启体" charset="-122"/>
              </a:rPr>
              <a:t>路转，有亭</a:t>
            </a:r>
            <a:r>
              <a:rPr lang="zh-CN" altLang="en-US">
                <a:solidFill>
                  <a:srgbClr val="FF0000"/>
                </a:solidFill>
                <a:latin typeface="迷你简启体" charset="-122"/>
              </a:rPr>
              <a:t>翼然 临</a:t>
            </a:r>
            <a:r>
              <a:rPr lang="zh-CN" altLang="en-US">
                <a:latin typeface="迷你简启体" charset="-122"/>
              </a:rPr>
              <a:t>于泉上者，醉翁亭也。</a:t>
            </a:r>
            <a:endParaRPr lang="zh-CN" altLang="en-US">
              <a:solidFill>
                <a:srgbClr val="FF0000"/>
              </a:solidFill>
              <a:latin typeface="迷你简启体" charset="-122"/>
            </a:endParaRPr>
          </a:p>
        </p:txBody>
      </p:sp>
      <p:sp>
        <p:nvSpPr>
          <p:cNvPr id="10243" name="文本框 10242"/>
          <p:cNvSpPr txBox="1"/>
          <p:nvPr/>
        </p:nvSpPr>
        <p:spPr>
          <a:xfrm>
            <a:off x="762000" y="2362200"/>
            <a:ext cx="1752600" cy="466725"/>
          </a:xfrm>
          <a:prstGeom prst="rect">
            <a:avLst/>
          </a:prstGeom>
          <a:solidFill>
            <a:srgbClr val="CCFFFF">
              <a:alpha val="56999"/>
            </a:srgbClr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horz" wrap="square"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400">
                <a:solidFill>
                  <a:srgbClr val="0000FF"/>
                </a:solidFill>
                <a:latin typeface="黑体" panose="02010609060101010101" pitchFamily="2" charset="-122"/>
                <a:ea typeface="迷你简启体" charset="-122"/>
              </a:rPr>
              <a:t>茂盛的样子</a:t>
            </a:r>
            <a:endParaRPr lang="zh-CN" altLang="en-US" sz="2400">
              <a:solidFill>
                <a:srgbClr val="0000FF"/>
              </a:solidFill>
              <a:latin typeface="黑体" panose="02010609060101010101" pitchFamily="2" charset="-122"/>
              <a:ea typeface="迷你简启体" charset="-122"/>
            </a:endParaRPr>
          </a:p>
        </p:txBody>
      </p:sp>
      <p:sp>
        <p:nvSpPr>
          <p:cNvPr id="10244" name="文本框 10243"/>
          <p:cNvSpPr txBox="1"/>
          <p:nvPr/>
        </p:nvSpPr>
        <p:spPr>
          <a:xfrm>
            <a:off x="5715000" y="4800600"/>
            <a:ext cx="1017588" cy="466725"/>
          </a:xfrm>
          <a:prstGeom prst="rect">
            <a:avLst/>
          </a:prstGeom>
          <a:solidFill>
            <a:srgbClr val="CCFFFF">
              <a:alpha val="56999"/>
            </a:srgbClr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horz" wrap="square"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400" dirty="0">
                <a:solidFill>
                  <a:srgbClr val="0000FF"/>
                </a:solidFill>
                <a:latin typeface="黑体" panose="02010609060101010101" pitchFamily="2" charset="-122"/>
                <a:ea typeface="迷你简启体" charset="-122"/>
              </a:rPr>
              <a:t>靠近</a:t>
            </a:r>
            <a:endParaRPr lang="zh-CN" altLang="en-US" sz="2400" dirty="0">
              <a:solidFill>
                <a:srgbClr val="0000FF"/>
              </a:solidFill>
              <a:latin typeface="黑体" panose="02010609060101010101" pitchFamily="2" charset="-122"/>
              <a:ea typeface="迷你简启体" charset="-122"/>
            </a:endParaRPr>
          </a:p>
        </p:txBody>
      </p:sp>
      <p:sp>
        <p:nvSpPr>
          <p:cNvPr id="10245" name="矩形 10244"/>
          <p:cNvSpPr/>
          <p:nvPr/>
        </p:nvSpPr>
        <p:spPr>
          <a:xfrm>
            <a:off x="3352800" y="2362200"/>
            <a:ext cx="2971800" cy="466725"/>
          </a:xfrm>
          <a:prstGeom prst="rect">
            <a:avLst/>
          </a:prstGeom>
          <a:solidFill>
            <a:srgbClr val="CCFFFF">
              <a:alpha val="56999"/>
            </a:srgbClr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horz" wrap="square" anchor="t">
            <a:spAutoFit/>
          </a:bodyPr>
          <a:p>
            <a:r>
              <a:rPr lang="zh-CN" altLang="en-US" sz="2400">
                <a:solidFill>
                  <a:srgbClr val="0000FF"/>
                </a:solidFill>
                <a:latin typeface="黑体" panose="02010609060101010101" pitchFamily="2" charset="-122"/>
                <a:ea typeface="迷你简启体" charset="-122"/>
              </a:rPr>
              <a:t>在山上，名词作状语</a:t>
            </a:r>
            <a:endParaRPr lang="zh-CN" altLang="en-US" sz="2400">
              <a:solidFill>
                <a:srgbClr val="0000FF"/>
              </a:solidFill>
              <a:latin typeface="黑体" panose="02010609060101010101" pitchFamily="2" charset="-122"/>
              <a:ea typeface="迷你简启体" charset="-122"/>
            </a:endParaRPr>
          </a:p>
        </p:txBody>
      </p:sp>
      <p:sp>
        <p:nvSpPr>
          <p:cNvPr id="10246" name="矩形 10245"/>
          <p:cNvSpPr/>
          <p:nvPr/>
        </p:nvSpPr>
        <p:spPr>
          <a:xfrm>
            <a:off x="762000" y="4800600"/>
            <a:ext cx="4764088" cy="466725"/>
          </a:xfrm>
          <a:prstGeom prst="rect">
            <a:avLst/>
          </a:prstGeom>
          <a:solidFill>
            <a:srgbClr val="CCFFFF">
              <a:alpha val="56999"/>
            </a:srgbClr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horz" wrap="none" anchor="t">
            <a:spAutoFit/>
          </a:bodyPr>
          <a:p>
            <a:r>
              <a:rPr lang="zh-CN" altLang="en-US" sz="2400">
                <a:solidFill>
                  <a:srgbClr val="0000FF"/>
                </a:solidFill>
                <a:latin typeface="黑体" panose="02010609060101010101" pitchFamily="2" charset="-122"/>
                <a:ea typeface="迷你简启体" charset="-122"/>
              </a:rPr>
              <a:t>像鸟张开翅膀的样子，名词作状语</a:t>
            </a:r>
            <a:endParaRPr lang="zh-CN" altLang="en-US" sz="2400">
              <a:solidFill>
                <a:srgbClr val="0000FF"/>
              </a:solidFill>
              <a:latin typeface="黑体" panose="02010609060101010101" pitchFamily="2" charset="-122"/>
              <a:ea typeface="迷你简启体" charset="-122"/>
            </a:endParaRPr>
          </a:p>
        </p:txBody>
      </p:sp>
      <p:sp>
        <p:nvSpPr>
          <p:cNvPr id="10247" name="矩形 10246"/>
          <p:cNvSpPr/>
          <p:nvPr/>
        </p:nvSpPr>
        <p:spPr>
          <a:xfrm>
            <a:off x="685800" y="1143000"/>
            <a:ext cx="801688" cy="466725"/>
          </a:xfrm>
          <a:prstGeom prst="rect">
            <a:avLst/>
          </a:prstGeom>
          <a:solidFill>
            <a:srgbClr val="CCFFFF">
              <a:alpha val="56999"/>
            </a:srgbClr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horz" wrap="none" anchor="t">
            <a:spAutoFit/>
          </a:bodyPr>
          <a:p>
            <a:r>
              <a:rPr lang="zh-CN" altLang="en-US" sz="2400">
                <a:solidFill>
                  <a:srgbClr val="0000FF"/>
                </a:solidFill>
                <a:latin typeface="黑体" panose="02010609060101010101" pitchFamily="2" charset="-122"/>
                <a:ea typeface="迷你简启体" charset="-122"/>
              </a:rPr>
              <a:t>环绕</a:t>
            </a:r>
            <a:endParaRPr lang="zh-CN" altLang="en-US" sz="2400">
              <a:solidFill>
                <a:srgbClr val="0000FF"/>
              </a:solidFill>
              <a:latin typeface="黑体" panose="02010609060101010101" pitchFamily="2" charset="-122"/>
              <a:ea typeface="迷你简启体" charset="-122"/>
            </a:endParaRPr>
          </a:p>
        </p:txBody>
      </p:sp>
      <p:sp>
        <p:nvSpPr>
          <p:cNvPr id="10248" name="矩形 10247"/>
          <p:cNvSpPr/>
          <p:nvPr/>
        </p:nvSpPr>
        <p:spPr>
          <a:xfrm>
            <a:off x="1600200" y="1144588"/>
            <a:ext cx="1143000" cy="465137"/>
          </a:xfrm>
          <a:prstGeom prst="rect">
            <a:avLst/>
          </a:prstGeom>
          <a:solidFill>
            <a:srgbClr val="CCFFFF">
              <a:alpha val="56999"/>
            </a:srgbClr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horz" wrap="square" anchor="ctr">
            <a:spAutoFit/>
          </a:bodyPr>
          <a:p>
            <a:r>
              <a:rPr lang="zh-CN" altLang="en-US" sz="2400">
                <a:solidFill>
                  <a:srgbClr val="0000FF"/>
                </a:solidFill>
                <a:latin typeface="迷你简启体" charset="-122"/>
                <a:ea typeface="迷你简启体" charset="-122"/>
              </a:rPr>
              <a:t>全、都 </a:t>
            </a:r>
            <a:endParaRPr lang="zh-CN" altLang="en-US" sz="2400">
              <a:solidFill>
                <a:srgbClr val="0000FF"/>
              </a:solidFill>
              <a:latin typeface="迷你简启体" charset="-122"/>
              <a:ea typeface="迷你简启体" charset="-122"/>
            </a:endParaRPr>
          </a:p>
        </p:txBody>
      </p:sp>
      <p:sp>
        <p:nvSpPr>
          <p:cNvPr id="10249" name="矩形 10248"/>
          <p:cNvSpPr/>
          <p:nvPr/>
        </p:nvSpPr>
        <p:spPr>
          <a:xfrm>
            <a:off x="5410200" y="1144588"/>
            <a:ext cx="838200" cy="465137"/>
          </a:xfrm>
          <a:prstGeom prst="rect">
            <a:avLst/>
          </a:prstGeom>
          <a:solidFill>
            <a:srgbClr val="CCFFFF">
              <a:alpha val="56999"/>
            </a:srgbClr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horz" wrap="square" anchor="ctr">
            <a:spAutoFit/>
          </a:bodyPr>
          <a:p>
            <a:r>
              <a:rPr lang="zh-CN" altLang="en-US" sz="2400">
                <a:solidFill>
                  <a:srgbClr val="0000FF"/>
                </a:solidFill>
                <a:latin typeface="迷你简启体" charset="-122"/>
                <a:ea typeface="迷你简启体" charset="-122"/>
              </a:rPr>
              <a:t>树林 </a:t>
            </a:r>
            <a:endParaRPr lang="zh-CN" altLang="en-US" sz="2400">
              <a:solidFill>
                <a:srgbClr val="0000FF"/>
              </a:solidFill>
              <a:latin typeface="迷你简启体" charset="-122"/>
              <a:ea typeface="迷你简启体" charset="-122"/>
            </a:endParaRPr>
          </a:p>
        </p:txBody>
      </p:sp>
      <p:sp>
        <p:nvSpPr>
          <p:cNvPr id="10250" name="矩形 10249"/>
          <p:cNvSpPr/>
          <p:nvPr/>
        </p:nvSpPr>
        <p:spPr>
          <a:xfrm>
            <a:off x="6400800" y="1144588"/>
            <a:ext cx="838200" cy="465137"/>
          </a:xfrm>
          <a:prstGeom prst="rect">
            <a:avLst/>
          </a:prstGeom>
          <a:solidFill>
            <a:srgbClr val="CCFFFF">
              <a:alpha val="56999"/>
            </a:srgbClr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horz" wrap="square" anchor="ctr">
            <a:spAutoFit/>
          </a:bodyPr>
          <a:p>
            <a:r>
              <a:rPr lang="zh-CN" altLang="en-US" sz="2400">
                <a:solidFill>
                  <a:srgbClr val="0000FF"/>
                </a:solidFill>
                <a:latin typeface="迷你简启体" charset="-122"/>
                <a:ea typeface="迷你简启体" charset="-122"/>
              </a:rPr>
              <a:t>山谷 </a:t>
            </a:r>
            <a:endParaRPr lang="zh-CN" altLang="en-US" sz="2400">
              <a:solidFill>
                <a:srgbClr val="0000FF"/>
              </a:solidFill>
              <a:latin typeface="迷你简启体" charset="-122"/>
              <a:ea typeface="迷你简启体" charset="-122"/>
            </a:endParaRPr>
          </a:p>
        </p:txBody>
      </p:sp>
      <p:sp>
        <p:nvSpPr>
          <p:cNvPr id="10251" name="矩形 10250"/>
          <p:cNvSpPr/>
          <p:nvPr/>
        </p:nvSpPr>
        <p:spPr>
          <a:xfrm>
            <a:off x="6477000" y="2363788"/>
            <a:ext cx="533400" cy="465137"/>
          </a:xfrm>
          <a:prstGeom prst="rect">
            <a:avLst/>
          </a:prstGeom>
          <a:solidFill>
            <a:srgbClr val="CCFFFF">
              <a:alpha val="56999"/>
            </a:srgbClr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horz" wrap="square" anchor="ctr">
            <a:spAutoFit/>
          </a:bodyPr>
          <a:p>
            <a:r>
              <a:rPr lang="zh-CN" altLang="en-US" sz="2400">
                <a:solidFill>
                  <a:srgbClr val="0000FF"/>
                </a:solidFill>
                <a:latin typeface="迷你简启体" charset="-122"/>
                <a:ea typeface="迷你简启体" charset="-122"/>
              </a:rPr>
              <a:t>走 </a:t>
            </a:r>
            <a:endParaRPr lang="zh-CN" altLang="en-US" sz="2400">
              <a:solidFill>
                <a:srgbClr val="0000FF"/>
              </a:solidFill>
              <a:latin typeface="迷你简启体" charset="-122"/>
              <a:ea typeface="迷你简启体" charset="-122"/>
            </a:endParaRPr>
          </a:p>
        </p:txBody>
      </p:sp>
      <p:sp>
        <p:nvSpPr>
          <p:cNvPr id="10252" name="矩形 10251"/>
          <p:cNvSpPr/>
          <p:nvPr/>
        </p:nvSpPr>
        <p:spPr>
          <a:xfrm>
            <a:off x="1371600" y="3582988"/>
            <a:ext cx="2362200" cy="465137"/>
          </a:xfrm>
          <a:prstGeom prst="rect">
            <a:avLst/>
          </a:prstGeom>
          <a:solidFill>
            <a:srgbClr val="CCFFFF">
              <a:alpha val="56999"/>
            </a:srgbClr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horz" wrap="square" anchor="ctr">
            <a:spAutoFit/>
          </a:bodyPr>
          <a:p>
            <a:r>
              <a:rPr lang="zh-CN" altLang="en-US" sz="2400">
                <a:solidFill>
                  <a:srgbClr val="0000FF"/>
                </a:solidFill>
                <a:latin typeface="迷你简启体" charset="-122"/>
                <a:ea typeface="迷你简启体" charset="-122"/>
              </a:rPr>
              <a:t>回环，曲折环绕 </a:t>
            </a:r>
            <a:endParaRPr lang="zh-CN" altLang="en-US" sz="2400">
              <a:solidFill>
                <a:srgbClr val="0000FF"/>
              </a:solidFill>
              <a:latin typeface="迷你简启体" charset="-122"/>
              <a:ea typeface="迷你简启体" charset="-122"/>
            </a:endParaRPr>
          </a:p>
        </p:txBody>
      </p:sp>
      <p:sp>
        <p:nvSpPr>
          <p:cNvPr id="10253" name="文本框 10252"/>
          <p:cNvSpPr txBox="1"/>
          <p:nvPr/>
        </p:nvSpPr>
        <p:spPr>
          <a:xfrm>
            <a:off x="2987675" y="1158875"/>
            <a:ext cx="1584325" cy="466725"/>
          </a:xfrm>
          <a:prstGeom prst="rect">
            <a:avLst/>
          </a:prstGeom>
          <a:solidFill>
            <a:srgbClr val="CCFFFF">
              <a:alpha val="56999"/>
            </a:srgbClr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horz" wrap="square"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400">
                <a:solidFill>
                  <a:srgbClr val="0000FF"/>
                </a:solidFill>
                <a:latin typeface="黑体" panose="02010609060101010101" pitchFamily="2" charset="-122"/>
                <a:ea typeface="迷你简启体" charset="-122"/>
              </a:rPr>
              <a:t>幽深秀丽</a:t>
            </a:r>
            <a:endParaRPr lang="zh-CN" altLang="en-US" sz="2400">
              <a:solidFill>
                <a:srgbClr val="0000FF"/>
              </a:solidFill>
              <a:latin typeface="黑体" panose="02010609060101010101" pitchFamily="2" charset="-122"/>
              <a:ea typeface="迷你简启体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2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2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2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2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2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2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2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2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02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02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02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02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 bldLvl="0" animBg="1"/>
      <p:bldP spid="10244" grpId="0" bldLvl="0" animBg="1"/>
      <p:bldP spid="10245" grpId="0" bldLvl="0" animBg="1"/>
      <p:bldP spid="10246" grpId="0" bldLvl="0" animBg="1"/>
      <p:bldP spid="10247" grpId="0" bldLvl="0" animBg="1"/>
      <p:bldP spid="10248" grpId="0" bldLvl="0" animBg="1"/>
      <p:bldP spid="10249" grpId="0" bldLvl="0" animBg="1"/>
      <p:bldP spid="10250" grpId="0" bldLvl="0" animBg="1"/>
      <p:bldP spid="10251" grpId="0" bldLvl="0" animBg="1"/>
      <p:bldP spid="10252" grpId="0" bldLvl="0" animBg="1"/>
      <p:bldP spid="10253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6" name="文本占位符 11265"/>
          <p:cNvSpPr>
            <a:spLocks noGrp="1"/>
          </p:cNvSpPr>
          <p:nvPr>
            <p:ph type="body" idx="1"/>
          </p:nvPr>
        </p:nvSpPr>
        <p:spPr>
          <a:xfrm>
            <a:off x="457200" y="0"/>
            <a:ext cx="8229600" cy="6858000"/>
          </a:xfrm>
        </p:spPr>
        <p:txBody>
          <a:bodyPr vert="horz" wrap="square" anchor="t"/>
          <a:p>
            <a:pPr>
              <a:lnSpc>
                <a:spcPct val="230000"/>
              </a:lnSpc>
              <a:buNone/>
            </a:pPr>
            <a:r>
              <a:rPr lang="en-US" altLang="zh-CN">
                <a:latin typeface="迷你简启体" charset="-122"/>
              </a:rPr>
              <a:t>   </a:t>
            </a:r>
            <a:r>
              <a:rPr lang="zh-CN" altLang="en-US">
                <a:solidFill>
                  <a:srgbClr val="FF0000"/>
                </a:solidFill>
                <a:latin typeface="迷你简启体" charset="-122"/>
              </a:rPr>
              <a:t>作</a:t>
            </a:r>
            <a:r>
              <a:rPr lang="zh-CN" altLang="en-US">
                <a:latin typeface="迷你简启体" charset="-122"/>
              </a:rPr>
              <a:t>亭者谁？山之僧智仙也。</a:t>
            </a:r>
            <a:r>
              <a:rPr lang="zh-CN" altLang="en-US">
                <a:solidFill>
                  <a:srgbClr val="FF0000"/>
                </a:solidFill>
                <a:latin typeface="迷你简启体" charset="-122"/>
              </a:rPr>
              <a:t>名</a:t>
            </a:r>
            <a:r>
              <a:rPr lang="zh-CN" altLang="en-US">
                <a:latin typeface="迷你简启体" charset="-122"/>
              </a:rPr>
              <a:t>之者谁？太守</a:t>
            </a:r>
            <a:r>
              <a:rPr lang="zh-CN" altLang="en-US">
                <a:solidFill>
                  <a:srgbClr val="FF0000"/>
                </a:solidFill>
                <a:latin typeface="迷你简启体" charset="-122"/>
              </a:rPr>
              <a:t>自谓</a:t>
            </a:r>
            <a:r>
              <a:rPr lang="zh-CN" altLang="en-US">
                <a:latin typeface="迷你简启体" charset="-122"/>
              </a:rPr>
              <a:t>也。太守与客来饮于此，饮少</a:t>
            </a:r>
            <a:r>
              <a:rPr lang="zh-CN" altLang="en-US">
                <a:solidFill>
                  <a:srgbClr val="FF0000"/>
                </a:solidFill>
                <a:latin typeface="迷你简启体" charset="-122"/>
              </a:rPr>
              <a:t>辄</a:t>
            </a:r>
            <a:r>
              <a:rPr lang="zh-CN" altLang="en-US">
                <a:latin typeface="迷你简启体" charset="-122"/>
              </a:rPr>
              <a:t>醉，而年又最高，故自</a:t>
            </a:r>
            <a:r>
              <a:rPr lang="zh-CN" altLang="en-US">
                <a:solidFill>
                  <a:srgbClr val="FF0000"/>
                </a:solidFill>
                <a:latin typeface="迷你简启体" charset="-122"/>
              </a:rPr>
              <a:t>号 曰</a:t>
            </a:r>
            <a:r>
              <a:rPr lang="zh-CN" altLang="en-US">
                <a:latin typeface="迷你简启体" charset="-122"/>
              </a:rPr>
              <a:t>醉翁也。醉翁之</a:t>
            </a:r>
            <a:r>
              <a:rPr lang="zh-CN" altLang="en-US">
                <a:solidFill>
                  <a:srgbClr val="FF0000"/>
                </a:solidFill>
                <a:latin typeface="迷你简启体" charset="-122"/>
              </a:rPr>
              <a:t>意</a:t>
            </a:r>
            <a:r>
              <a:rPr lang="zh-CN" altLang="en-US">
                <a:latin typeface="迷你简启体" charset="-122"/>
              </a:rPr>
              <a:t>不在酒，在</a:t>
            </a:r>
            <a:r>
              <a:rPr lang="zh-CN" altLang="en-US">
                <a:solidFill>
                  <a:srgbClr val="FF0000"/>
                </a:solidFill>
                <a:latin typeface="迷你简启体" charset="-122"/>
              </a:rPr>
              <a:t>乎</a:t>
            </a:r>
            <a:r>
              <a:rPr lang="zh-CN" altLang="en-US">
                <a:latin typeface="迷你简启体" charset="-122"/>
              </a:rPr>
              <a:t>山水之间也。山水之乐，</a:t>
            </a:r>
            <a:r>
              <a:rPr lang="zh-CN" altLang="en-US">
                <a:solidFill>
                  <a:srgbClr val="FF0000"/>
                </a:solidFill>
                <a:latin typeface="迷你简启体" charset="-122"/>
              </a:rPr>
              <a:t>得</a:t>
            </a:r>
            <a:r>
              <a:rPr lang="zh-CN" altLang="en-US">
                <a:latin typeface="迷你简启体" charset="-122"/>
              </a:rPr>
              <a:t>之心而</a:t>
            </a:r>
            <a:r>
              <a:rPr lang="zh-CN" altLang="en-US">
                <a:solidFill>
                  <a:srgbClr val="FF0000"/>
                </a:solidFill>
                <a:latin typeface="迷你简启体" charset="-122"/>
              </a:rPr>
              <a:t>寓</a:t>
            </a:r>
            <a:r>
              <a:rPr lang="zh-CN" altLang="en-US">
                <a:latin typeface="迷你简启体" charset="-122"/>
              </a:rPr>
              <a:t>之酒也。</a:t>
            </a:r>
            <a:endParaRPr lang="zh-CN" altLang="en-US">
              <a:latin typeface="迷你简启体" charset="-122"/>
            </a:endParaRPr>
          </a:p>
          <a:p>
            <a:pPr>
              <a:lnSpc>
                <a:spcPct val="230000"/>
              </a:lnSpc>
              <a:buNone/>
            </a:pPr>
            <a:endParaRPr lang="zh-CN" altLang="en-US">
              <a:latin typeface="迷你简启体" charset="-122"/>
            </a:endParaRPr>
          </a:p>
        </p:txBody>
      </p:sp>
      <p:sp>
        <p:nvSpPr>
          <p:cNvPr id="11267" name="矩形 11266"/>
          <p:cNvSpPr/>
          <p:nvPr/>
        </p:nvSpPr>
        <p:spPr>
          <a:xfrm>
            <a:off x="609600" y="2286000"/>
            <a:ext cx="3817938" cy="457200"/>
          </a:xfrm>
          <a:prstGeom prst="rect">
            <a:avLst/>
          </a:prstGeom>
          <a:solidFill>
            <a:srgbClr val="CCFFFF">
              <a:alpha val="54999"/>
            </a:srgbClr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horz" wrap="none" anchor="ctr"/>
          <a:p>
            <a:pPr algn="ctr"/>
            <a:r>
              <a:rPr lang="zh-CN" altLang="en-US" sz="2400" dirty="0">
                <a:solidFill>
                  <a:srgbClr val="0000FF"/>
                </a:solidFill>
                <a:latin typeface="黑体" panose="02010609060101010101" pitchFamily="2" charset="-122"/>
                <a:ea typeface="迷你简启体" charset="-122"/>
              </a:rPr>
              <a:t>自称，用自己的别号来命名</a:t>
            </a:r>
            <a:endParaRPr lang="zh-CN" altLang="en-US" sz="2400" dirty="0">
              <a:solidFill>
                <a:srgbClr val="0000FF"/>
              </a:solidFill>
              <a:latin typeface="黑体" panose="02010609060101010101" pitchFamily="2" charset="-122"/>
              <a:ea typeface="迷你简启体" charset="-122"/>
            </a:endParaRPr>
          </a:p>
        </p:txBody>
      </p:sp>
      <p:sp>
        <p:nvSpPr>
          <p:cNvPr id="11268" name="矩形 11267"/>
          <p:cNvSpPr/>
          <p:nvPr/>
        </p:nvSpPr>
        <p:spPr>
          <a:xfrm>
            <a:off x="5562600" y="1143000"/>
            <a:ext cx="838200" cy="466725"/>
          </a:xfrm>
          <a:prstGeom prst="rect">
            <a:avLst/>
          </a:prstGeom>
          <a:solidFill>
            <a:srgbClr val="CCFFFF">
              <a:alpha val="54999"/>
            </a:srgbClr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horz" wrap="square" anchor="t">
            <a:spAutoFit/>
          </a:bodyPr>
          <a:p>
            <a:r>
              <a:rPr lang="zh-CN" altLang="en-US" sz="2400">
                <a:solidFill>
                  <a:srgbClr val="0000FF"/>
                </a:solidFill>
                <a:latin typeface="黑体" panose="02010609060101010101" pitchFamily="2" charset="-122"/>
                <a:ea typeface="迷你简启体" charset="-122"/>
              </a:rPr>
              <a:t>命名</a:t>
            </a:r>
            <a:endParaRPr lang="zh-CN" altLang="en-US" sz="2400">
              <a:solidFill>
                <a:srgbClr val="0000FF"/>
              </a:solidFill>
              <a:latin typeface="黑体" panose="02010609060101010101" pitchFamily="2" charset="-122"/>
              <a:ea typeface="迷你简启体" charset="-122"/>
            </a:endParaRPr>
          </a:p>
        </p:txBody>
      </p:sp>
      <p:sp>
        <p:nvSpPr>
          <p:cNvPr id="11269" name="矩形 11268"/>
          <p:cNvSpPr/>
          <p:nvPr/>
        </p:nvSpPr>
        <p:spPr>
          <a:xfrm>
            <a:off x="6894513" y="2276475"/>
            <a:ext cx="496887" cy="466725"/>
          </a:xfrm>
          <a:prstGeom prst="rect">
            <a:avLst/>
          </a:prstGeom>
          <a:solidFill>
            <a:srgbClr val="CCFFFF">
              <a:alpha val="54999"/>
            </a:srgbClr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horz" wrap="none" anchor="t">
            <a:spAutoFit/>
          </a:bodyPr>
          <a:p>
            <a:r>
              <a:rPr lang="zh-CN" altLang="en-US" sz="2400">
                <a:solidFill>
                  <a:srgbClr val="0000FF"/>
                </a:solidFill>
                <a:latin typeface="黑体" panose="02010609060101010101" pitchFamily="2" charset="-122"/>
                <a:ea typeface="迷你简启体" charset="-122"/>
              </a:rPr>
              <a:t>就</a:t>
            </a:r>
            <a:endParaRPr lang="zh-CN" altLang="en-US" sz="2400">
              <a:solidFill>
                <a:srgbClr val="0000FF"/>
              </a:solidFill>
              <a:latin typeface="黑体" panose="02010609060101010101" pitchFamily="2" charset="-122"/>
              <a:ea typeface="迷你简启体" charset="-122"/>
            </a:endParaRPr>
          </a:p>
        </p:txBody>
      </p:sp>
      <p:sp>
        <p:nvSpPr>
          <p:cNvPr id="11270" name="矩形 11269"/>
          <p:cNvSpPr/>
          <p:nvPr/>
        </p:nvSpPr>
        <p:spPr>
          <a:xfrm>
            <a:off x="7885113" y="3429000"/>
            <a:ext cx="801687" cy="466725"/>
          </a:xfrm>
          <a:prstGeom prst="rect">
            <a:avLst/>
          </a:prstGeom>
          <a:solidFill>
            <a:srgbClr val="CCFFFF">
              <a:alpha val="54999"/>
            </a:srgbClr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horz" wrap="none" anchor="t">
            <a:spAutoFit/>
          </a:bodyPr>
          <a:p>
            <a:r>
              <a:rPr lang="zh-CN" altLang="en-US" sz="2400">
                <a:solidFill>
                  <a:srgbClr val="0000FF"/>
                </a:solidFill>
                <a:latin typeface="黑体" panose="02010609060101010101" pitchFamily="2" charset="-122"/>
                <a:ea typeface="迷你简启体" charset="-122"/>
              </a:rPr>
              <a:t>情趣</a:t>
            </a:r>
            <a:endParaRPr lang="zh-CN" altLang="en-US" sz="2400">
              <a:solidFill>
                <a:srgbClr val="0000FF"/>
              </a:solidFill>
              <a:latin typeface="黑体" panose="02010609060101010101" pitchFamily="2" charset="-122"/>
              <a:ea typeface="迷你简启体" charset="-122"/>
            </a:endParaRPr>
          </a:p>
        </p:txBody>
      </p:sp>
      <p:sp>
        <p:nvSpPr>
          <p:cNvPr id="11271" name="矩形 11270"/>
          <p:cNvSpPr/>
          <p:nvPr/>
        </p:nvSpPr>
        <p:spPr>
          <a:xfrm>
            <a:off x="609600" y="1143000"/>
            <a:ext cx="838200" cy="466725"/>
          </a:xfrm>
          <a:prstGeom prst="rect">
            <a:avLst/>
          </a:prstGeom>
          <a:solidFill>
            <a:srgbClr val="CCFFFF">
              <a:alpha val="54999"/>
            </a:srgbClr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horz" wrap="square" anchor="ctr">
            <a:spAutoFit/>
          </a:bodyPr>
          <a:p>
            <a:r>
              <a:rPr lang="zh-CN" altLang="en-US" sz="2400">
                <a:solidFill>
                  <a:srgbClr val="0000FF"/>
                </a:solidFill>
                <a:latin typeface="迷你简启体" charset="-122"/>
                <a:ea typeface="迷你简启体" charset="-122"/>
              </a:rPr>
              <a:t>建造 </a:t>
            </a:r>
            <a:endParaRPr lang="zh-CN" altLang="en-US" sz="2400">
              <a:solidFill>
                <a:srgbClr val="0000FF"/>
              </a:solidFill>
              <a:latin typeface="迷你简启体" charset="-122"/>
              <a:ea typeface="迷你简启体" charset="-122"/>
            </a:endParaRPr>
          </a:p>
        </p:txBody>
      </p:sp>
      <p:sp>
        <p:nvSpPr>
          <p:cNvPr id="11272" name="矩形 11271"/>
          <p:cNvSpPr/>
          <p:nvPr/>
        </p:nvSpPr>
        <p:spPr>
          <a:xfrm>
            <a:off x="3733800" y="3429000"/>
            <a:ext cx="838200" cy="466725"/>
          </a:xfrm>
          <a:prstGeom prst="rect">
            <a:avLst/>
          </a:prstGeom>
          <a:solidFill>
            <a:srgbClr val="CCFFFF">
              <a:alpha val="54999"/>
            </a:srgbClr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horz" wrap="square" anchor="ctr">
            <a:spAutoFit/>
          </a:bodyPr>
          <a:p>
            <a:r>
              <a:rPr lang="zh-CN" altLang="en-US" sz="2400">
                <a:solidFill>
                  <a:srgbClr val="0000FF"/>
                </a:solidFill>
                <a:latin typeface="迷你简启体" charset="-122"/>
                <a:ea typeface="迷你简启体" charset="-122"/>
              </a:rPr>
              <a:t>称号 </a:t>
            </a:r>
            <a:endParaRPr lang="zh-CN" altLang="en-US" sz="2400">
              <a:solidFill>
                <a:srgbClr val="0000FF"/>
              </a:solidFill>
              <a:latin typeface="迷你简启体" charset="-122"/>
              <a:ea typeface="迷你简启体" charset="-122"/>
            </a:endParaRPr>
          </a:p>
        </p:txBody>
      </p:sp>
      <p:sp>
        <p:nvSpPr>
          <p:cNvPr id="11273" name="矩形 11272"/>
          <p:cNvSpPr/>
          <p:nvPr/>
        </p:nvSpPr>
        <p:spPr>
          <a:xfrm>
            <a:off x="4648200" y="3429000"/>
            <a:ext cx="838200" cy="466725"/>
          </a:xfrm>
          <a:prstGeom prst="rect">
            <a:avLst/>
          </a:prstGeom>
          <a:solidFill>
            <a:srgbClr val="CCFFFF">
              <a:alpha val="54999"/>
            </a:srgbClr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horz" wrap="square" anchor="ctr">
            <a:spAutoFit/>
          </a:bodyPr>
          <a:p>
            <a:r>
              <a:rPr lang="zh-CN" altLang="en-US" sz="2400">
                <a:solidFill>
                  <a:srgbClr val="0000FF"/>
                </a:solidFill>
                <a:latin typeface="迷你简启体" charset="-122"/>
                <a:ea typeface="迷你简启体" charset="-122"/>
              </a:rPr>
              <a:t>称为 </a:t>
            </a:r>
            <a:endParaRPr lang="zh-CN" altLang="en-US" sz="2400">
              <a:solidFill>
                <a:srgbClr val="0000FF"/>
              </a:solidFill>
              <a:latin typeface="迷你简启体" charset="-122"/>
              <a:ea typeface="迷你简启体" charset="-122"/>
            </a:endParaRPr>
          </a:p>
        </p:txBody>
      </p:sp>
      <p:sp>
        <p:nvSpPr>
          <p:cNvPr id="11274" name="矩形 11273"/>
          <p:cNvSpPr/>
          <p:nvPr/>
        </p:nvSpPr>
        <p:spPr>
          <a:xfrm>
            <a:off x="2438400" y="4572000"/>
            <a:ext cx="1447800" cy="466725"/>
          </a:xfrm>
          <a:prstGeom prst="rect">
            <a:avLst/>
          </a:prstGeom>
          <a:solidFill>
            <a:srgbClr val="CCFFFF">
              <a:alpha val="54999"/>
            </a:srgbClr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horz" wrap="square" anchor="ctr">
            <a:spAutoFit/>
          </a:bodyPr>
          <a:p>
            <a:r>
              <a:rPr lang="zh-CN" altLang="en-US" sz="2400">
                <a:solidFill>
                  <a:srgbClr val="0000FF"/>
                </a:solidFill>
                <a:latin typeface="迷你简启体" charset="-122"/>
                <a:ea typeface="迷你简启体" charset="-122"/>
              </a:rPr>
              <a:t>于，介词 </a:t>
            </a:r>
            <a:endParaRPr lang="zh-CN" altLang="en-US" sz="2400">
              <a:solidFill>
                <a:srgbClr val="0000FF"/>
              </a:solidFill>
              <a:latin typeface="迷你简启体" charset="-122"/>
              <a:ea typeface="迷你简启体" charset="-122"/>
            </a:endParaRPr>
          </a:p>
        </p:txBody>
      </p:sp>
      <p:sp>
        <p:nvSpPr>
          <p:cNvPr id="11275" name="矩形 11274"/>
          <p:cNvSpPr/>
          <p:nvPr/>
        </p:nvSpPr>
        <p:spPr>
          <a:xfrm>
            <a:off x="7848600" y="4572000"/>
            <a:ext cx="838200" cy="466725"/>
          </a:xfrm>
          <a:prstGeom prst="rect">
            <a:avLst/>
          </a:prstGeom>
          <a:solidFill>
            <a:srgbClr val="CCFFFF">
              <a:alpha val="54999"/>
            </a:srgbClr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horz" wrap="square" anchor="ctr">
            <a:spAutoFit/>
          </a:bodyPr>
          <a:p>
            <a:r>
              <a:rPr lang="zh-CN" altLang="en-US" sz="2400">
                <a:solidFill>
                  <a:srgbClr val="0000FF"/>
                </a:solidFill>
                <a:latin typeface="迷你简启体" charset="-122"/>
                <a:ea typeface="迷你简启体" charset="-122"/>
              </a:rPr>
              <a:t>领会 </a:t>
            </a:r>
            <a:endParaRPr lang="zh-CN" altLang="en-US" sz="2400">
              <a:solidFill>
                <a:srgbClr val="0000FF"/>
              </a:solidFill>
              <a:latin typeface="迷你简启体" charset="-122"/>
              <a:ea typeface="迷你简启体" charset="-122"/>
            </a:endParaRPr>
          </a:p>
        </p:txBody>
      </p:sp>
      <p:sp>
        <p:nvSpPr>
          <p:cNvPr id="11276" name="矩形 11275"/>
          <p:cNvSpPr/>
          <p:nvPr/>
        </p:nvSpPr>
        <p:spPr>
          <a:xfrm>
            <a:off x="2019300" y="5638800"/>
            <a:ext cx="838200" cy="466725"/>
          </a:xfrm>
          <a:prstGeom prst="rect">
            <a:avLst/>
          </a:prstGeom>
          <a:solidFill>
            <a:srgbClr val="CCFFFF">
              <a:alpha val="54999"/>
            </a:srgbClr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horz" wrap="square" anchor="ctr">
            <a:spAutoFit/>
          </a:bodyPr>
          <a:p>
            <a:r>
              <a:rPr lang="zh-CN" altLang="en-US" sz="2400">
                <a:solidFill>
                  <a:srgbClr val="0000FF"/>
                </a:solidFill>
                <a:latin typeface="迷你简启体" charset="-122"/>
                <a:ea typeface="迷你简启体" charset="-122"/>
              </a:rPr>
              <a:t>寄托 </a:t>
            </a:r>
            <a:endParaRPr lang="zh-CN" altLang="en-US" sz="2400">
              <a:solidFill>
                <a:srgbClr val="0000FF"/>
              </a:solidFill>
              <a:latin typeface="迷你简启体" charset="-122"/>
              <a:ea typeface="迷你简启体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2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2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12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2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12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2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12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12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12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12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12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12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7" grpId="0" bldLvl="0" animBg="1"/>
      <p:bldP spid="11268" grpId="0" bldLvl="0" animBg="1"/>
      <p:bldP spid="11269" grpId="0" bldLvl="0" animBg="1"/>
      <p:bldP spid="11270" grpId="0" bldLvl="0" animBg="1"/>
      <p:bldP spid="11271" grpId="0" bldLvl="0" animBg="1"/>
      <p:bldP spid="11272" grpId="0" bldLvl="0" animBg="1"/>
      <p:bldP spid="11273" grpId="0" bldLvl="0" animBg="1"/>
      <p:bldP spid="11274" grpId="0" bldLvl="0" animBg="1"/>
      <p:bldP spid="11275" grpId="0" bldLvl="0" animBg="1"/>
      <p:bldP spid="11276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时尚中黑简体"/>
        <a:cs typeface=""/>
      </a:majorFont>
      <a:minorFont>
        <a:latin typeface="Arial"/>
        <a:ea typeface="迷你简启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24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Times New Roman" panose="02020603050405020304" pitchFamily="2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24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Times New Roman" panose="02020603050405020304" pitchFamily="2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4976</Words>
  <Application>WPS 演示</Application>
  <PresentationFormat/>
  <Paragraphs>468</Paragraphs>
  <Slides>36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36</vt:i4>
      </vt:variant>
    </vt:vector>
  </HeadingPairs>
  <TitlesOfParts>
    <vt:vector size="49" baseType="lpstr">
      <vt:lpstr>Arial</vt:lpstr>
      <vt:lpstr>宋体</vt:lpstr>
      <vt:lpstr>Wingdings</vt:lpstr>
      <vt:lpstr>Times New Roman</vt:lpstr>
      <vt:lpstr>时尚中黑简体</vt:lpstr>
      <vt:lpstr>迷你简启体</vt:lpstr>
      <vt:lpstr>黑体</vt:lpstr>
      <vt:lpstr>微软雅黑</vt:lpstr>
      <vt:lpstr>Arial Unicode MS</vt:lpstr>
      <vt:lpstr>Calibri</vt:lpstr>
      <vt:lpstr>汉仪水滴体简</vt:lpstr>
      <vt:lpstr>默认设计模板</vt:lpstr>
      <vt:lpstr>1_默认设计模板</vt:lpstr>
      <vt:lpstr>醉翁亭记</vt:lpstr>
      <vt:lpstr>醉翁亭</vt:lpstr>
      <vt:lpstr>PowerPoint 演示文稿</vt:lpstr>
      <vt:lpstr>走近作者</vt:lpstr>
      <vt:lpstr>画荻教子</vt:lpstr>
      <vt:lpstr>背景链接</vt:lpstr>
      <vt:lpstr>字词梳理</vt:lpstr>
      <vt:lpstr>PowerPoint 演示文稿</vt:lpstr>
      <vt:lpstr>PowerPoint 演示文稿</vt:lpstr>
      <vt:lpstr>课外文言文字词解释的方法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译文</vt:lpstr>
      <vt:lpstr>PowerPoint 演示文稿</vt:lpstr>
      <vt:lpstr>PowerPoint 演示文稿</vt:lpstr>
      <vt:lpstr>译文</vt:lpstr>
      <vt:lpstr>PowerPoint 演示文稿</vt:lpstr>
      <vt:lpstr>PowerPoint 演示文稿</vt:lpstr>
      <vt:lpstr>译文</vt:lpstr>
      <vt:lpstr>“而”的作用</vt:lpstr>
      <vt:lpstr>《醉翁亭记》之“乐”</vt:lpstr>
      <vt:lpstr>PowerPoint 演示文稿</vt:lpstr>
      <vt:lpstr>PowerPoint 演示文稿</vt:lpstr>
      <vt:lpstr>滁人游宴的四幅画面</vt:lpstr>
      <vt:lpstr>重要语句</vt:lpstr>
      <vt:lpstr>相关成语</vt:lpstr>
      <vt:lpstr>课堂训练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Administrator</dc:creator>
  <cp:lastModifiedBy>Administrator</cp:lastModifiedBy>
  <cp:revision>16</cp:revision>
  <dcterms:created xsi:type="dcterms:W3CDTF">2012-05-21T11:26:00Z</dcterms:created>
  <dcterms:modified xsi:type="dcterms:W3CDTF">2018-04-16T02:59:16Z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2052-10.1.0.7224</vt:lpwstr>
  </property>
</Properties>
</file>