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60" r:id="rId2"/>
    <p:sldId id="303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305" r:id="rId38"/>
    <p:sldId id="296" r:id="rId39"/>
    <p:sldId id="297" r:id="rId40"/>
    <p:sldId id="298" r:id="rId41"/>
    <p:sldId id="306" r:id="rId42"/>
    <p:sldId id="299" r:id="rId43"/>
    <p:sldId id="307" r:id="rId44"/>
    <p:sldId id="300" r:id="rId45"/>
    <p:sldId id="304" r:id="rId46"/>
    <p:sldId id="301" r:id="rId47"/>
    <p:sldId id="302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2018-4-12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8D354-0FDE-4040-97A7-37868D09B274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185F-CC95-4CFA-A4DA-B0ACF5B82A38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E3E3-8462-490A-A541-B84FCB3C834A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C08EF-4670-4C69-9A52-6518CDAB45C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24EEC-70BD-47A9-9FDB-B3FBED8C28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F9A0D8-FA8A-4417-9F47-2BD47BC9CB1E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2017&#24180;&#20843;&#24180;&#32423;&#35838;&#20214;\&#20843;&#24180;&#32423;&#19979;&#35838;&#20214;\&#21016;&#27426;-&#22909;&#27721;&#27468;.mp3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file:///C:\WINDOWS\Temporary%20Internet%20Files\Content.IE5\O5Y78XUR\&#26234;&#21462;&#29983;&#36784;&#32434;.swf" TargetMode="External"/><Relationship Id="rId1" Type="http://schemas.openxmlformats.org/officeDocument/2006/relationships/slideLayout" Target="../slideLayouts/slideLayout4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nu.edu.cn/sh/pic/txt/shrwa17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8864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语文出版社八年级下册第</a:t>
            </a:r>
            <a:r>
              <a:rPr lang="en-US" altLang="zh-CN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9</a:t>
            </a:r>
            <a: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2915816" y="5445224"/>
            <a:ext cx="45865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36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智取生辰纲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25717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79712" y="1844824"/>
            <a:ext cx="5382344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 smtClean="0"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智取生辰纲 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                                                                 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             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施耐庵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E04C1A-8B3D-4BDE-A2BA-00324E4FC767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  <p:pic>
        <p:nvPicPr>
          <p:cNvPr id="8" name="刘欢-好汉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868144" y="40050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4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131840" y="1340768"/>
            <a:ext cx="561662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 dirty="0">
                <a:latin typeface="Times New Roman" pitchFamily="18" charset="0"/>
                <a:ea typeface="楷体" pitchFamily="49" charset="-122"/>
              </a:rPr>
              <a:t>        公孙胜，河北蓟州人。梁山人马攻</a:t>
            </a:r>
            <a:r>
              <a:rPr kumimoji="1" lang="zh-CN" altLang="en-US" sz="2200" b="1" dirty="0" smtClean="0">
                <a:latin typeface="Times New Roman" pitchFamily="18" charset="0"/>
                <a:ea typeface="楷体" pitchFamily="49" charset="-122"/>
              </a:rPr>
              <a:t>打高唐</a:t>
            </a:r>
            <a:r>
              <a:rPr kumimoji="1" lang="zh-CN" altLang="en-US" sz="2200" b="1" dirty="0">
                <a:latin typeface="Times New Roman" pitchFamily="18" charset="0"/>
                <a:ea typeface="楷体" pitchFamily="49" charset="-122"/>
              </a:rPr>
              <a:t>州时，高廉手下有三百飞天神兵，高廉会用妖法，使宋江折兵损将。吴用让宋江请公孙胜来破高廉。公孙胜是罗真人的大徒弟，名叫清道人。与高廉斗法，大获全胜。高廉驾起一片黑云想逃走，被公孙胜用法术从云中打落后杀死。宋江率梁山好汉闹华州后回到梁山，路过徐州沛县芒砀山，被能呼风唤雨的混世魔王樊瑞、八臂哪吒项充、飞天大圣李衮拦阻。公孙胜见芒砀山内尽是青色灯笼，就知道有会用妖法的人在内。公孙胜献计用法术破了三人，劝他们归顺梁山，建立奇功伟业。在梁山泊英雄排名次时排行第四，封为掌管机密副军师。宋江受招安后公孙胜回蓟州出家。  </a:t>
            </a:r>
          </a:p>
        </p:txBody>
      </p:sp>
      <p:pic>
        <p:nvPicPr>
          <p:cNvPr id="12291" name="Picture 3" descr="shb1a-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20675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1124744"/>
            <a:ext cx="40671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入云龙公孙</a:t>
            </a:r>
            <a:r>
              <a:rPr kumimoji="1" lang="zh-CN" altLang="en-US" sz="4000" b="1" dirty="0" smtClean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胜 </a:t>
            </a:r>
            <a:endParaRPr kumimoji="1" lang="zh-CN" altLang="en-US" sz="4000" b="1" dirty="0">
              <a:solidFill>
                <a:srgbClr val="FF33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A538BA-E081-4F9A-B64B-109615D1A159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7504" y="1268760"/>
            <a:ext cx="39258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+mn-ea"/>
                <a:ea typeface="华文行楷"/>
              </a:rPr>
              <a:t>赤发鬼刘唐</a:t>
            </a:r>
            <a:r>
              <a:rPr kumimoji="1" lang="zh-CN" altLang="en-US" sz="4000" dirty="0">
                <a:latin typeface="+mn-ea"/>
                <a:ea typeface="华文行楷"/>
              </a:rPr>
              <a:t> </a:t>
            </a:r>
          </a:p>
        </p:txBody>
      </p:sp>
      <p:pic>
        <p:nvPicPr>
          <p:cNvPr id="13315" name="Picture 3" descr="shb1a-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7"/>
            <a:ext cx="278923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707904" y="1484784"/>
            <a:ext cx="4953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" pitchFamily="49" charset="-122"/>
              </a:rPr>
              <a:t>        刘唐，梁山英雄第二十一名，排步军头领第三位，使一把朴刀。梁中书因丈人蔡京过寿，要送价值十万贯的生辰纲到东京，消息被江湖好汉赤发鬼刘唐得知，便找到托塔天王晁盖劫生辰纲，终于干出了一番惊天动地的大事。不料白胜被捕，供出了晁盖。宋江走漏消息给晁盖，晁盖、吴用、公孙胜、刘唐和阮氏三兄弟打败追捕的官兵，上了梁山。后来宋江征讨方腊时在攻打杭州的战斗中阵亡。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3347864" y="188640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DB0D99-FAC2-4B47-8B34-63D9E34E7DEB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07504" y="1196752"/>
            <a:ext cx="4430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立地太岁阮小二</a:t>
            </a:r>
          </a:p>
        </p:txBody>
      </p:sp>
      <p:pic>
        <p:nvPicPr>
          <p:cNvPr id="14339" name="Picture 3" descr="shb1a-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5"/>
            <a:ext cx="302433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563888" y="1196752"/>
            <a:ext cx="52578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楷体" pitchFamily="49" charset="-122"/>
              </a:rPr>
              <a:t>　    </a:t>
            </a:r>
            <a:r>
              <a:rPr kumimoji="1" lang="zh-CN" altLang="en-US" sz="2200" b="1" dirty="0">
                <a:latin typeface="Times New Roman" pitchFamily="18" charset="0"/>
                <a:ea typeface="楷体" pitchFamily="49" charset="-122"/>
              </a:rPr>
              <a:t>阮小二，在梁山好汉中排名第二十七位，是梁山四寨水军头领第四位。阮小二、阮小五、阮小七三兄弟，是梁山泊旁边石碣村人，个个武艺出众，敢赴汤蹈火。赤发鬼刘唐浪迹江湖，探听到生辰纲消息，晁盖、吴用和阮氏三兄弟一起，在黄泥冈用蒙汗药麻倒杨志，抢了生辰纲。济州府派何涛到郓城县捉拿晁盖等，幸亏有宋江事先通知，众好汉避到石碣村，官军追到时，被阮小二兄弟在芦苇港全部消灭干净。高俅等几次攻打梁山泊，阮小二兄弟率水军大出风头，建立奇功伟业。宋江攻打方腊时，阮小二率水兵袭击南军水寨，遭南军火排袭击，阮小二正要跳水逃跑，被挂钩搭住，他不愿受辱，自刎而亡。</a:t>
            </a:r>
          </a:p>
        </p:txBody>
      </p:sp>
      <p:sp>
        <p:nvSpPr>
          <p:cNvPr id="5" name="矩形 4"/>
          <p:cNvSpPr/>
          <p:nvPr/>
        </p:nvSpPr>
        <p:spPr>
          <a:xfrm>
            <a:off x="356388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2275C-30F3-4517-AAC2-65645664F960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79512" y="1196752"/>
            <a:ext cx="4559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短命二郎阮小五</a:t>
            </a:r>
          </a:p>
        </p:txBody>
      </p:sp>
      <p:pic>
        <p:nvPicPr>
          <p:cNvPr id="15363" name="Picture 3" descr="shb1a-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278923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067944" y="1484784"/>
            <a:ext cx="44958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　   </a:t>
            </a:r>
            <a:r>
              <a:rPr kumimoji="1" lang="zh-CN" altLang="en-US" sz="2400" b="1">
                <a:latin typeface="Times New Roman" pitchFamily="18" charset="0"/>
                <a:ea typeface="楷体" pitchFamily="49" charset="-122"/>
              </a:rPr>
              <a:t>阮小五，梁山好汉中第二十九位，排梁山八大水军头领第五位。阮小五在阮氏三兄弟中排行第二，亦是梁山有名的水中好汉，浪里英雄。他从小生长在石碣村，打鱼谋生，在黄泥冈劫了生辰纲，因官军追捕逃回梁山泊，与兄弟一起打败何涛。高俅率大军围断梁山，阮小五水中奋勇杀敌。他与童威一起驻守梁山东北水寨。后随宋江征讨方腊时战死。 </a:t>
            </a:r>
          </a:p>
        </p:txBody>
      </p:sp>
      <p:sp>
        <p:nvSpPr>
          <p:cNvPr id="5" name="矩形 4"/>
          <p:cNvSpPr/>
          <p:nvPr/>
        </p:nvSpPr>
        <p:spPr>
          <a:xfrm>
            <a:off x="3419872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21EA54-11B7-4906-A6A4-28DBE77F086E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1268760"/>
            <a:ext cx="42037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活阎罗阮小七</a:t>
            </a:r>
          </a:p>
        </p:txBody>
      </p:sp>
      <p:pic>
        <p:nvPicPr>
          <p:cNvPr id="16387" name="Picture 3" descr="shb1a-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278923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86125" y="1346200"/>
            <a:ext cx="5715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latin typeface="Times New Roman" pitchFamily="18" charset="0"/>
                <a:ea typeface="楷体" pitchFamily="49" charset="-122"/>
              </a:rPr>
              <a:t>        阮小七，绰号“活阎罗”，是梁山英雄中第三十一条好汉，梁山水军八员头领第六位。阮小七在阮氏三雄中年纪最小，跟随两个哥哥行走江湖，干下了许多惊天动地的大事。黄泥冈和晁盖等用药酒麻倒青面兽杨志，劫了生辰纲。浔阳江上救宋江，打败官军。梁山泊里驾舟踏浪，先打败何涛，再打败高俅，水中的功夫，令梁山好汉们刮目相看。他与童猛一起驻守梁山泊西北水寨。</a:t>
            </a:r>
            <a:br>
              <a:rPr kumimoji="1" lang="zh-CN" altLang="en-US" sz="2200" b="1">
                <a:latin typeface="Times New Roman" pitchFamily="18" charset="0"/>
                <a:ea typeface="楷体" pitchFamily="49" charset="-122"/>
              </a:rPr>
            </a:br>
            <a:r>
              <a:rPr kumimoji="1" lang="zh-CN" altLang="en-US" sz="2200" b="1">
                <a:latin typeface="Times New Roman" pitchFamily="18" charset="0"/>
                <a:ea typeface="楷体" pitchFamily="49" charset="-122"/>
              </a:rPr>
              <a:t>　　受招安后，阮小七被封为盖天军都统制，因穿着龙袍戏耍被剥夺官职，贬成平民。阮小七就和老母亲回梁山泊石碣村打鱼去了。</a:t>
            </a:r>
            <a:r>
              <a:rPr kumimoji="1" lang="zh-CN" altLang="en-US" sz="2200" b="1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2699792" y="260648"/>
            <a:ext cx="2429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2B99E7-7115-4ABE-B285-8EFD87F5762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hb1b-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29591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929063" y="1071563"/>
            <a:ext cx="4800600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  <a:ea typeface="楷体" pitchFamily="49" charset="-122"/>
              </a:rPr>
              <a:t>       </a:t>
            </a:r>
            <a:r>
              <a:rPr kumimoji="1" lang="zh-CN" altLang="en-US" sz="2400" b="1">
                <a:latin typeface="Times New Roman" pitchFamily="18" charset="0"/>
                <a:ea typeface="楷体" pitchFamily="49" charset="-122"/>
              </a:rPr>
              <a:t>白胜，黄泥冈东十里路安乐村的一个壮汉。晁盖等智取生辰纲时，先是在白胜家住下。白胜把掺入蒙汗药的药酒卖给押运生辰纲的官兵，将这十五个官兵蒙麻，然后把十一担生辰纲全部抢走。案发后白胜被何涛、何清兄弟抓捕，熬不过苦刑供出了晁盖。后来白胜被梁山人马救出，做了军中走报机密的步军头领第四名，在梁山英雄中排行第一百零六位。征讨方腊时，白胜在路途中病死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124744"/>
            <a:ext cx="3657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/>
              </a:rPr>
              <a:t>白日鼠白胜</a:t>
            </a:r>
            <a:r>
              <a:rPr kumimoji="1" lang="zh-CN" altLang="en-US" sz="4000" dirty="0">
                <a:solidFill>
                  <a:srgbClr val="FF3300"/>
                </a:solidFill>
                <a:latin typeface="Times New Roman" pitchFamily="18" charset="0"/>
                <a:ea typeface="华文行楷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313184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BDC2C-6BB2-4FA4-AA15-1E9C484BCA19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323528" y="1268760"/>
            <a:ext cx="83899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1800" b="1" dirty="0">
              <a:solidFill>
                <a:schemeClr val="tx2"/>
              </a:solidFill>
              <a:ea typeface="楷体" pitchFamily="49" charset="-122"/>
            </a:endParaRPr>
          </a:p>
          <a:p>
            <a:r>
              <a:rPr lang="en-US" altLang="zh-CN" sz="3200" b="1" dirty="0">
                <a:solidFill>
                  <a:schemeClr val="tx2"/>
                </a:solidFill>
                <a:ea typeface="楷体" pitchFamily="49" charset="-122"/>
              </a:rPr>
              <a:t>        </a:t>
            </a:r>
            <a:r>
              <a:rPr lang="zh-CN" altLang="en-US" sz="3200" b="1" dirty="0">
                <a:ea typeface="楷体" pitchFamily="49" charset="-122"/>
              </a:rPr>
              <a:t>面对“生辰纲”这笔巨大的财宝，负责押送的杨志，一路费尽心思，力求“生辰纲”不失；而智多星吴用巧设妙计，众好汉志在必得。这场英雄与英雄之间的斗智斗谋，最终结果如何呢？</a:t>
            </a:r>
          </a:p>
        </p:txBody>
      </p:sp>
      <p:pic>
        <p:nvPicPr>
          <p:cNvPr id="103427" name="Picture 3" descr="群英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4149080"/>
            <a:ext cx="90630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20E958-9A9D-49B4-84A6-C81E3F85585C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35696" y="116632"/>
            <a:ext cx="4592638" cy="1143000"/>
          </a:xfrm>
        </p:spPr>
        <p:txBody>
          <a:bodyPr>
            <a:norm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基本故事情节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BFEC3D-CD86-4635-B228-391884009BE2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68" y="1628800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600" b="1" kern="0" dirty="0" smtClean="0">
                <a:latin typeface="黑体" pitchFamily="49" charset="-122"/>
                <a:ea typeface="黑体" pitchFamily="49" charset="-122"/>
              </a:rPr>
              <a:t>第一部分：（开头到“今日天下怎地不太平”）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写杨志在押送生辰纲途中与大伙之间发生矛盾的情形</a:t>
            </a:r>
            <a:r>
              <a:rPr lang="zh-CN" altLang="en-US" sz="3600" b="1" kern="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kern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3573016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600" b="1" kern="0" dirty="0" smtClean="0">
                <a:latin typeface="黑体" pitchFamily="49" charset="-122"/>
                <a:ea typeface="黑体" pitchFamily="49" charset="-122"/>
              </a:rPr>
              <a:t>第二部分：（“杨志却待再要回言”到最后）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写杨志与晁盖等八条好汉的矛盾</a:t>
            </a:r>
            <a:r>
              <a:rPr lang="zh-CN" altLang="en-US" sz="3600" b="1" kern="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kern="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2617788" y="44450"/>
            <a:ext cx="45974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i="1" dirty="0" smtClean="0">
                <a:solidFill>
                  <a:srgbClr val="7030A0"/>
                </a:solidFill>
                <a:ea typeface="隶书" pitchFamily="49" charset="-122"/>
              </a:rPr>
              <a:t>分析小说情节</a:t>
            </a:r>
          </a:p>
        </p:txBody>
      </p:sp>
      <p:sp>
        <p:nvSpPr>
          <p:cNvPr id="106500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628650" y="1285875"/>
            <a:ext cx="8229600" cy="4303713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1.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生辰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纲是什么东西？</a:t>
            </a:r>
            <a:r>
              <a:rPr lang="zh-CN" alt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  <a:r>
              <a:rPr lang="zh-CN" altLang="en-US" b="1" dirty="0" smtClean="0">
                <a:latin typeface="楷体" pitchFamily="49" charset="-122"/>
              </a:rPr>
              <a:t>为</a:t>
            </a:r>
            <a:r>
              <a:rPr lang="zh-CN" altLang="en-US" b="1" dirty="0">
                <a:latin typeface="楷体" pitchFamily="49" charset="-122"/>
              </a:rPr>
              <a:t>太师蔡京祝寿而进献的大批</a:t>
            </a:r>
            <a:r>
              <a:rPr lang="zh-CN" altLang="en-US" b="1" dirty="0" smtClean="0">
                <a:latin typeface="楷体" pitchFamily="49" charset="-122"/>
              </a:rPr>
              <a:t>财物，都是</a:t>
            </a:r>
            <a:r>
              <a:rPr lang="zh-CN" altLang="en-US" b="1" dirty="0">
                <a:latin typeface="楷体" pitchFamily="49" charset="-122"/>
              </a:rPr>
              <a:t>搜刮百姓血汗钱的不义之财</a:t>
            </a:r>
            <a:r>
              <a:rPr lang="zh-CN" altLang="en-US" b="1" dirty="0" smtClean="0">
                <a:latin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solidFill>
                  <a:srgbClr val="00FF00"/>
                </a:solidFill>
                <a:latin typeface="楷体" pitchFamily="49" charset="-122"/>
              </a:rPr>
              <a:t> </a:t>
            </a:r>
            <a:endParaRPr lang="zh-CN" altLang="en-US" sz="4000" b="1" dirty="0">
              <a:solidFill>
                <a:srgbClr val="00FF00"/>
              </a:solidFill>
              <a:latin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2.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生辰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纲是谁取的？又是用怎样的方式从谁的手中取走的？</a:t>
            </a:r>
            <a:r>
              <a:rPr lang="zh-CN" alt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</a:rPr>
              <a:t>晁</a:t>
            </a:r>
            <a:r>
              <a:rPr lang="zh-CN" altLang="en-US" b="1" dirty="0">
                <a:latin typeface="楷体" pitchFamily="49" charset="-122"/>
              </a:rPr>
              <a:t>盖、吴用等八条好汉；智取；</a:t>
            </a:r>
            <a:r>
              <a:rPr lang="zh-CN" altLang="en-US" b="1" dirty="0" smtClean="0">
                <a:latin typeface="楷体" pitchFamily="49" charset="-122"/>
              </a:rPr>
              <a:t>杨志。</a:t>
            </a:r>
            <a:r>
              <a:rPr lang="zh-CN" altLang="en-US" dirty="0" smtClean="0">
                <a:latin typeface="楷体" pitchFamily="49" charset="-122"/>
              </a:rPr>
              <a:t> </a:t>
            </a:r>
            <a:endParaRPr lang="zh-CN" altLang="en-US" sz="4000" dirty="0">
              <a:latin typeface="楷体" pitchFamily="49" charset="-122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3789363" y="3246438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kumimoji="1" lang="zh-CN" altLang="zh-CN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" pitchFamily="49" charset="-122"/>
            </a:endParaRPr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4140200" y="4221163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1" lang="zh-CN" altLang="zh-CN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C81E8C-2412-4A22-BFDA-2E0AC2916913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6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6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1052736"/>
            <a:ext cx="8543925" cy="1785937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0000FF"/>
                </a:solidFill>
                <a:latin typeface="楷体" pitchFamily="49" charset="-122"/>
              </a:rPr>
              <a:t>3.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</a:rPr>
              <a:t>小说以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</a:rPr>
              <a:t>生辰纲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”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</a:rPr>
              <a:t>的争夺为中心事件，采用双线结构，明线是什么？暗线又是什么？</a:t>
            </a:r>
            <a:r>
              <a:rPr lang="zh-CN" altLang="en-US" sz="3600" b="1" dirty="0" smtClean="0">
                <a:latin typeface="楷体" pitchFamily="49" charset="-122"/>
              </a:rPr>
              <a:t> </a:t>
            </a:r>
          </a:p>
        </p:txBody>
      </p:sp>
      <p:sp>
        <p:nvSpPr>
          <p:cNvPr id="107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536" y="2132856"/>
            <a:ext cx="8496944" cy="4104456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4000" b="1" dirty="0" smtClean="0">
                <a:latin typeface="楷体" pitchFamily="49" charset="-122"/>
              </a:rPr>
              <a:t>     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</a:rPr>
              <a:t>明线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latin typeface="楷体" pitchFamily="49" charset="-122"/>
              </a:rPr>
              <a:t>杨志押送生辰纲；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（赶路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</a:rPr>
              <a:t>-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中计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</a:rPr>
              <a:t>-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失纲）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</a:rPr>
              <a:t>暗线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latin typeface="楷体" pitchFamily="49" charset="-122"/>
              </a:rPr>
              <a:t>晁盖智取生辰纲。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（定计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</a:rPr>
              <a:t>-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施计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</a:rPr>
              <a:t>-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劫纲）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4.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请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同学们跳读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课文，筛选信息，以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人物的主要行动为归纳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点，简要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分析出明、暗两条线索在什么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时间，什么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</a:rPr>
              <a:t>地点交接在一起呢？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1259632" y="5517232"/>
            <a:ext cx="6670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六月初四正午；黄泥冈松树林。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B49E5C-9703-4DC5-A429-CA857149A020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uild="p"/>
      <p:bldP spid="1075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26"/>
          <p:cNvSpPr txBox="1">
            <a:spLocks noChangeArrowheads="1"/>
          </p:cNvSpPr>
          <p:nvPr/>
        </p:nvSpPr>
        <p:spPr bwMode="auto">
          <a:xfrm>
            <a:off x="1676400" y="0"/>
            <a:ext cx="3600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谈谈小说</a:t>
            </a:r>
          </a:p>
        </p:txBody>
      </p:sp>
      <p:sp>
        <p:nvSpPr>
          <p:cNvPr id="6150" name="Text Box 1030"/>
          <p:cNvSpPr txBox="1">
            <a:spLocks noChangeArrowheads="1"/>
          </p:cNvSpPr>
          <p:nvPr/>
        </p:nvSpPr>
        <p:spPr bwMode="auto">
          <a:xfrm>
            <a:off x="293419" y="998219"/>
            <a:ext cx="842486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      </a:t>
            </a:r>
            <a:r>
              <a:rPr lang="zh-CN" altLang="en-US" sz="3200" b="1" dirty="0"/>
              <a:t>小说</a:t>
            </a:r>
            <a:r>
              <a:rPr lang="en-US" altLang="zh-CN" sz="3200" b="1" dirty="0">
                <a:latin typeface="宋体"/>
              </a:rPr>
              <a:t>——</a:t>
            </a:r>
            <a:r>
              <a:rPr lang="zh-CN" altLang="en-US" sz="3200" b="1" dirty="0">
                <a:ea typeface="华文新魏" pitchFamily="2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塑造人物</a:t>
            </a:r>
            <a:r>
              <a:rPr lang="zh-CN" altLang="en-US" sz="3200" b="1" dirty="0">
                <a:ea typeface="华文新魏" pitchFamily="2" charset="-122"/>
              </a:rPr>
              <a:t>为中心，通过完整的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故事情节</a:t>
            </a:r>
            <a:r>
              <a:rPr lang="zh-CN" altLang="en-US" sz="3200" b="1" dirty="0">
                <a:ea typeface="华文新魏" pitchFamily="2" charset="-122"/>
              </a:rPr>
              <a:t>的叙述和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环境</a:t>
            </a:r>
            <a:r>
              <a:rPr lang="zh-CN" altLang="en-US" sz="3200" b="1" dirty="0">
                <a:ea typeface="华文新魏" pitchFamily="2" charset="-122"/>
              </a:rPr>
              <a:t>的描写反映社会生活。</a:t>
            </a:r>
          </a:p>
        </p:txBody>
      </p:sp>
      <p:sp>
        <p:nvSpPr>
          <p:cNvPr id="6151" name="Text Box 1031"/>
          <p:cNvSpPr txBox="1">
            <a:spLocks noChangeArrowheads="1"/>
          </p:cNvSpPr>
          <p:nvPr/>
        </p:nvSpPr>
        <p:spPr bwMode="auto">
          <a:xfrm>
            <a:off x="228600" y="2209800"/>
            <a:ext cx="2327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琥珀" pitchFamily="2" charset="-122"/>
              </a:rPr>
              <a:t>小说分类：</a:t>
            </a:r>
          </a:p>
        </p:txBody>
      </p:sp>
      <p:sp>
        <p:nvSpPr>
          <p:cNvPr id="6152" name="Text Box 1032"/>
          <p:cNvSpPr txBox="1">
            <a:spLocks noChangeArrowheads="1"/>
          </p:cNvSpPr>
          <p:nvPr/>
        </p:nvSpPr>
        <p:spPr bwMode="auto">
          <a:xfrm>
            <a:off x="2411413" y="177323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长篇</a:t>
            </a:r>
          </a:p>
        </p:txBody>
      </p:sp>
      <p:sp>
        <p:nvSpPr>
          <p:cNvPr id="6153" name="Text Box 1033"/>
          <p:cNvSpPr txBox="1">
            <a:spLocks noChangeArrowheads="1"/>
          </p:cNvSpPr>
          <p:nvPr/>
        </p:nvSpPr>
        <p:spPr bwMode="auto">
          <a:xfrm>
            <a:off x="2339975" y="2276475"/>
            <a:ext cx="1223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中篇</a:t>
            </a:r>
          </a:p>
        </p:txBody>
      </p:sp>
      <p:sp>
        <p:nvSpPr>
          <p:cNvPr id="6154" name="Text Box 1034"/>
          <p:cNvSpPr txBox="1">
            <a:spLocks noChangeArrowheads="1"/>
          </p:cNvSpPr>
          <p:nvPr/>
        </p:nvSpPr>
        <p:spPr bwMode="auto">
          <a:xfrm>
            <a:off x="2339975" y="2708275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短篇</a:t>
            </a:r>
          </a:p>
        </p:txBody>
      </p:sp>
      <p:sp>
        <p:nvSpPr>
          <p:cNvPr id="6155" name="AutoShape 1035"/>
          <p:cNvSpPr>
            <a:spLocks/>
          </p:cNvSpPr>
          <p:nvPr/>
        </p:nvSpPr>
        <p:spPr bwMode="auto">
          <a:xfrm>
            <a:off x="2195513" y="198913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56" name="AutoShape 1036"/>
          <p:cNvSpPr>
            <a:spLocks/>
          </p:cNvSpPr>
          <p:nvPr/>
        </p:nvSpPr>
        <p:spPr bwMode="auto">
          <a:xfrm>
            <a:off x="3132138" y="1989138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57" name="Text Box 1037"/>
          <p:cNvSpPr txBox="1">
            <a:spLocks noChangeArrowheads="1"/>
          </p:cNvSpPr>
          <p:nvPr/>
        </p:nvSpPr>
        <p:spPr bwMode="auto">
          <a:xfrm>
            <a:off x="3348038" y="2205038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华文新魏" pitchFamily="2" charset="-122"/>
              </a:rPr>
              <a:t>按篇幅长短</a:t>
            </a:r>
          </a:p>
        </p:txBody>
      </p:sp>
      <p:sp>
        <p:nvSpPr>
          <p:cNvPr id="6158" name="Text Box 1038"/>
          <p:cNvSpPr txBox="1">
            <a:spLocks noChangeArrowheads="1"/>
          </p:cNvSpPr>
          <p:nvPr/>
        </p:nvSpPr>
        <p:spPr bwMode="auto">
          <a:xfrm>
            <a:off x="5364163" y="2276475"/>
            <a:ext cx="2951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（小小说）</a:t>
            </a:r>
          </a:p>
        </p:txBody>
      </p:sp>
      <p:sp>
        <p:nvSpPr>
          <p:cNvPr id="6159" name="Text Box 1039"/>
          <p:cNvSpPr txBox="1">
            <a:spLocks noChangeArrowheads="1"/>
          </p:cNvSpPr>
          <p:nvPr/>
        </p:nvSpPr>
        <p:spPr bwMode="auto">
          <a:xfrm>
            <a:off x="250825" y="3141663"/>
            <a:ext cx="2627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66"/>
                </a:solidFill>
                <a:ea typeface="华文琥珀" pitchFamily="2" charset="-122"/>
              </a:rPr>
              <a:t>小说三要素：</a:t>
            </a:r>
          </a:p>
        </p:txBody>
      </p:sp>
      <p:sp>
        <p:nvSpPr>
          <p:cNvPr id="6160" name="Text Box 1040"/>
          <p:cNvSpPr txBox="1">
            <a:spLocks noChangeArrowheads="1"/>
          </p:cNvSpPr>
          <p:nvPr/>
        </p:nvSpPr>
        <p:spPr bwMode="auto">
          <a:xfrm>
            <a:off x="2916238" y="3213100"/>
            <a:ext cx="4608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人物、故事情节、环境</a:t>
            </a:r>
          </a:p>
        </p:txBody>
      </p:sp>
      <p:sp>
        <p:nvSpPr>
          <p:cNvPr id="6161" name="Text Box 1041"/>
          <p:cNvSpPr txBox="1">
            <a:spLocks noChangeArrowheads="1"/>
          </p:cNvSpPr>
          <p:nvPr/>
        </p:nvSpPr>
        <p:spPr bwMode="auto">
          <a:xfrm>
            <a:off x="250825" y="3789363"/>
            <a:ext cx="3492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琥珀" pitchFamily="2" charset="-122"/>
              </a:rPr>
              <a:t>人物塑造方法</a:t>
            </a:r>
            <a:r>
              <a:rPr lang="zh-CN" altLang="en-US" sz="3200" b="1">
                <a:solidFill>
                  <a:srgbClr val="33CC33"/>
                </a:solidFill>
                <a:ea typeface="华文琥珀" pitchFamily="2" charset="-122"/>
              </a:rPr>
              <a:t>：</a:t>
            </a:r>
          </a:p>
        </p:txBody>
      </p:sp>
      <p:sp>
        <p:nvSpPr>
          <p:cNvPr id="6162" name="Text Box 1042"/>
          <p:cNvSpPr txBox="1">
            <a:spLocks noChangeArrowheads="1"/>
          </p:cNvSpPr>
          <p:nvPr/>
        </p:nvSpPr>
        <p:spPr bwMode="auto">
          <a:xfrm>
            <a:off x="3059113" y="3860800"/>
            <a:ext cx="6372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外貌、语言、动作、心理。 （神态）</a:t>
            </a:r>
          </a:p>
        </p:txBody>
      </p:sp>
      <p:sp>
        <p:nvSpPr>
          <p:cNvPr id="6163" name="Text Box 1043"/>
          <p:cNvSpPr txBox="1">
            <a:spLocks noChangeArrowheads="1"/>
          </p:cNvSpPr>
          <p:nvPr/>
        </p:nvSpPr>
        <p:spPr bwMode="auto">
          <a:xfrm>
            <a:off x="250825" y="4724400"/>
            <a:ext cx="2771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华文彩云" pitchFamily="2" charset="-122"/>
              </a:rPr>
              <a:t> </a:t>
            </a:r>
            <a:r>
              <a:rPr lang="zh-CN" altLang="en-US" sz="3200" b="1">
                <a:solidFill>
                  <a:srgbClr val="FF3300"/>
                </a:solidFill>
                <a:ea typeface="华文琥珀" pitchFamily="2" charset="-122"/>
              </a:rPr>
              <a:t>故事情节：</a:t>
            </a:r>
          </a:p>
        </p:txBody>
      </p:sp>
      <p:sp>
        <p:nvSpPr>
          <p:cNvPr id="6164" name="Text Box 1044"/>
          <p:cNvSpPr txBox="1">
            <a:spLocks noChangeArrowheads="1"/>
          </p:cNvSpPr>
          <p:nvPr/>
        </p:nvSpPr>
        <p:spPr bwMode="auto">
          <a:xfrm>
            <a:off x="2411413" y="4652963"/>
            <a:ext cx="7380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华文新魏" pitchFamily="2" charset="-122"/>
              </a:rPr>
              <a:t>开端、发展、高潮、结局。</a:t>
            </a:r>
            <a:r>
              <a:rPr lang="en-US" altLang="zh-CN" sz="2800" b="1" dirty="0">
                <a:ea typeface="华文新魏" pitchFamily="2" charset="-122"/>
              </a:rPr>
              <a:t>(</a:t>
            </a:r>
            <a:r>
              <a:rPr lang="zh-CN" altLang="en-US" sz="2800" b="1" dirty="0">
                <a:ea typeface="华文新魏" pitchFamily="2" charset="-122"/>
              </a:rPr>
              <a:t>序幕、尾声</a:t>
            </a:r>
            <a:r>
              <a:rPr lang="en-US" altLang="zh-CN" sz="2800" b="1" dirty="0">
                <a:ea typeface="华文新魏" pitchFamily="2" charset="-122"/>
              </a:rPr>
              <a:t>)</a:t>
            </a:r>
          </a:p>
        </p:txBody>
      </p:sp>
      <p:sp>
        <p:nvSpPr>
          <p:cNvPr id="6165" name="Text Box 1045"/>
          <p:cNvSpPr txBox="1">
            <a:spLocks noChangeArrowheads="1"/>
          </p:cNvSpPr>
          <p:nvPr/>
        </p:nvSpPr>
        <p:spPr bwMode="auto">
          <a:xfrm>
            <a:off x="468313" y="54451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琥珀" pitchFamily="2" charset="-122"/>
              </a:rPr>
              <a:t>环境：</a:t>
            </a:r>
          </a:p>
        </p:txBody>
      </p:sp>
      <p:sp>
        <p:nvSpPr>
          <p:cNvPr id="6166" name="AutoShape 1046"/>
          <p:cNvSpPr>
            <a:spLocks/>
          </p:cNvSpPr>
          <p:nvPr/>
        </p:nvSpPr>
        <p:spPr bwMode="auto">
          <a:xfrm>
            <a:off x="2051050" y="5373688"/>
            <a:ext cx="142875" cy="720725"/>
          </a:xfrm>
          <a:prstGeom prst="leftBrace">
            <a:avLst>
              <a:gd name="adj1" fmla="val 420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67" name="Text Box 1047"/>
          <p:cNvSpPr txBox="1">
            <a:spLocks noChangeArrowheads="1"/>
          </p:cNvSpPr>
          <p:nvPr/>
        </p:nvSpPr>
        <p:spPr bwMode="auto">
          <a:xfrm>
            <a:off x="2411413" y="5157788"/>
            <a:ext cx="266382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自然环境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社会环境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75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50" grpId="0" autoUpdateAnimBg="0"/>
      <p:bldP spid="6151" grpId="0" autoUpdateAnimBg="0"/>
      <p:bldP spid="6152" grpId="0" autoUpdateAnimBg="0"/>
      <p:bldP spid="6153" grpId="0" autoUpdateAnimBg="0"/>
      <p:bldP spid="6154" grpId="0" autoUpdateAnimBg="0"/>
      <p:bldP spid="6155" grpId="0" animBg="1" autoUpdateAnimBg="0"/>
      <p:bldP spid="6156" grpId="0" animBg="1" autoUpdateAnimBg="0"/>
      <p:bldP spid="6157" grpId="0" autoUpdateAnimBg="0"/>
      <p:bldP spid="6158" grpId="0" autoUpdateAnimBg="0"/>
      <p:bldP spid="6159" grpId="0" autoUpdateAnimBg="0"/>
      <p:bldP spid="6160" grpId="0" autoUpdateAnimBg="0"/>
      <p:bldP spid="6161" grpId="0" autoUpdateAnimBg="0"/>
      <p:bldP spid="6162" grpId="0" autoUpdateAnimBg="0"/>
      <p:bldP spid="6163" grpId="0" autoUpdateAnimBg="0"/>
      <p:bldP spid="6164" grpId="0" autoUpdateAnimBg="0"/>
      <p:bldP spid="6165" grpId="0" autoUpdateAnimBg="0"/>
      <p:bldP spid="6166" grpId="0" animBg="1" autoUpdateAnimBg="0"/>
      <p:bldP spid="616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AutoShape 3"/>
          <p:cNvSpPr>
            <a:spLocks/>
          </p:cNvSpPr>
          <p:nvPr/>
        </p:nvSpPr>
        <p:spPr bwMode="auto">
          <a:xfrm>
            <a:off x="2627313" y="3141663"/>
            <a:ext cx="228600" cy="2519362"/>
          </a:xfrm>
          <a:prstGeom prst="rightBrace">
            <a:avLst>
              <a:gd name="adj1" fmla="val 91840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  <a:ea typeface="楷体" pitchFamily="49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33425" y="2881313"/>
            <a:ext cx="1751013" cy="896937"/>
            <a:chOff x="0" y="0"/>
            <a:chExt cx="816" cy="336"/>
          </a:xfrm>
          <a:solidFill>
            <a:schemeClr val="bg1"/>
          </a:solidFill>
        </p:grpSpPr>
        <p:sp>
          <p:nvSpPr>
            <p:cNvPr id="2255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816" cy="33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82" name="Text Box 6"/>
            <p:cNvSpPr txBox="1">
              <a:spLocks noChangeArrowheads="1"/>
            </p:cNvSpPr>
            <p:nvPr/>
          </p:nvSpPr>
          <p:spPr bwMode="auto">
            <a:xfrm>
              <a:off x="96" y="48"/>
              <a:ext cx="672" cy="2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赶路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33425" y="3889375"/>
            <a:ext cx="1751013" cy="1003300"/>
            <a:chOff x="0" y="0"/>
            <a:chExt cx="816" cy="336"/>
          </a:xfrm>
        </p:grpSpPr>
        <p:sp>
          <p:nvSpPr>
            <p:cNvPr id="2255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816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85" name="Text Box 9"/>
            <p:cNvSpPr txBox="1">
              <a:spLocks noChangeArrowheads="1"/>
            </p:cNvSpPr>
            <p:nvPr/>
          </p:nvSpPr>
          <p:spPr bwMode="auto">
            <a:xfrm>
              <a:off x="96" y="48"/>
              <a:ext cx="576" cy="23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中计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33425" y="5041900"/>
            <a:ext cx="1822450" cy="833438"/>
            <a:chOff x="0" y="0"/>
            <a:chExt cx="832" cy="336"/>
          </a:xfrm>
          <a:solidFill>
            <a:schemeClr val="bg1"/>
          </a:solidFill>
        </p:grpSpPr>
        <p:sp>
          <p:nvSpPr>
            <p:cNvPr id="22550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816" cy="33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88" name="Text Box 12"/>
            <p:cNvSpPr txBox="1">
              <a:spLocks noChangeArrowheads="1"/>
            </p:cNvSpPr>
            <p:nvPr/>
          </p:nvSpPr>
          <p:spPr bwMode="auto">
            <a:xfrm flipH="1">
              <a:off x="96" y="0"/>
              <a:ext cx="736" cy="28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失纲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6659563" y="2881313"/>
            <a:ext cx="1728787" cy="936625"/>
            <a:chOff x="0" y="0"/>
            <a:chExt cx="816" cy="384"/>
          </a:xfrm>
        </p:grpSpPr>
        <p:sp>
          <p:nvSpPr>
            <p:cNvPr id="22548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816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91" name="Text Box 15"/>
            <p:cNvSpPr txBox="1">
              <a:spLocks noChangeArrowheads="1"/>
            </p:cNvSpPr>
            <p:nvPr/>
          </p:nvSpPr>
          <p:spPr bwMode="auto">
            <a:xfrm>
              <a:off x="96" y="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定计</a:t>
              </a:r>
            </a:p>
          </p:txBody>
        </p:sp>
      </p:grpSp>
      <p:sp>
        <p:nvSpPr>
          <p:cNvPr id="152592" name="AutoShape 16"/>
          <p:cNvSpPr>
            <a:spLocks/>
          </p:cNvSpPr>
          <p:nvPr/>
        </p:nvSpPr>
        <p:spPr bwMode="auto">
          <a:xfrm>
            <a:off x="6227763" y="3068638"/>
            <a:ext cx="288925" cy="2447925"/>
          </a:xfrm>
          <a:prstGeom prst="leftBrace">
            <a:avLst>
              <a:gd name="adj1" fmla="val 7060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endParaRPr lang="zh-CN" altLang="zh-CN" sz="4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楷体" pitchFamily="49" charset="-122"/>
            </a:endParaRPr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6659563" y="3906838"/>
            <a:ext cx="1706562" cy="960437"/>
            <a:chOff x="0" y="0"/>
            <a:chExt cx="816" cy="336"/>
          </a:xfrm>
          <a:solidFill>
            <a:schemeClr val="bg1"/>
          </a:solidFill>
        </p:grpSpPr>
        <p:sp>
          <p:nvSpPr>
            <p:cNvPr id="22546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816" cy="33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95" name="Text Box 19"/>
            <p:cNvSpPr txBox="1">
              <a:spLocks noChangeArrowheads="1"/>
            </p:cNvSpPr>
            <p:nvPr/>
          </p:nvSpPr>
          <p:spPr bwMode="auto">
            <a:xfrm>
              <a:off x="144" y="48"/>
              <a:ext cx="672" cy="2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施计</a:t>
              </a: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6659563" y="4970463"/>
            <a:ext cx="1728787" cy="885825"/>
            <a:chOff x="0" y="0"/>
            <a:chExt cx="816" cy="336"/>
          </a:xfrm>
        </p:grpSpPr>
        <p:sp>
          <p:nvSpPr>
            <p:cNvPr id="22544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816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" pitchFamily="49" charset="-122"/>
              </a:endParaRPr>
            </a:p>
          </p:txBody>
        </p:sp>
        <p:sp>
          <p:nvSpPr>
            <p:cNvPr id="152598" name="Text Box 22"/>
            <p:cNvSpPr txBox="1">
              <a:spLocks noChangeArrowheads="1"/>
            </p:cNvSpPr>
            <p:nvPr/>
          </p:nvSpPr>
          <p:spPr bwMode="auto">
            <a:xfrm>
              <a:off x="144" y="0"/>
              <a:ext cx="57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" pitchFamily="49" charset="-122"/>
                </a:rPr>
                <a:t>劫纲</a:t>
              </a:r>
            </a:p>
          </p:txBody>
        </p:sp>
      </p:grpSp>
      <p:sp>
        <p:nvSpPr>
          <p:cNvPr id="152599" name="Text Box 23"/>
          <p:cNvSpPr txBox="1">
            <a:spLocks noChangeArrowheads="1"/>
          </p:cNvSpPr>
          <p:nvPr/>
        </p:nvSpPr>
        <p:spPr bwMode="auto">
          <a:xfrm>
            <a:off x="971550" y="2060575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</a:rPr>
              <a:t>明线</a:t>
            </a:r>
          </a:p>
        </p:txBody>
      </p:sp>
      <p:sp>
        <p:nvSpPr>
          <p:cNvPr id="152600" name="Text Box 24"/>
          <p:cNvSpPr txBox="1">
            <a:spLocks noChangeArrowheads="1"/>
          </p:cNvSpPr>
          <p:nvPr/>
        </p:nvSpPr>
        <p:spPr bwMode="auto">
          <a:xfrm>
            <a:off x="6804025" y="21336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</a:rPr>
              <a:t>暗线</a:t>
            </a:r>
          </a:p>
        </p:txBody>
      </p:sp>
      <p:sp>
        <p:nvSpPr>
          <p:cNvPr id="152601" name="AutoShape 25"/>
          <p:cNvSpPr>
            <a:spLocks noChangeArrowheads="1"/>
          </p:cNvSpPr>
          <p:nvPr/>
        </p:nvSpPr>
        <p:spPr bwMode="auto">
          <a:xfrm>
            <a:off x="1403648" y="764704"/>
            <a:ext cx="3095625" cy="1368425"/>
          </a:xfrm>
          <a:prstGeom prst="wedgeRectCallout">
            <a:avLst>
              <a:gd name="adj1" fmla="val -43745"/>
              <a:gd name="adj2" fmla="val 1322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itchFamily="49" charset="-122"/>
              </a:rPr>
              <a:t>杨志押送</a:t>
            </a:r>
          </a:p>
          <a:p>
            <a:pPr algn="ctr"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itchFamily="49" charset="-122"/>
              </a:rPr>
              <a:t>生辰纲</a:t>
            </a:r>
          </a:p>
          <a:p>
            <a:pPr algn="ctr">
              <a:defRPr/>
            </a:pPr>
            <a:endParaRPr lang="zh-CN" altLang="en-US" sz="4000" b="1" dirty="0">
              <a:effectLst>
                <a:outerShdw blurRad="38100" dist="38100" dir="2700000" algn="tl">
                  <a:srgbClr val="FFFFFF"/>
                </a:outerShdw>
              </a:effectLst>
              <a:ea typeface="楷体" pitchFamily="49" charset="-122"/>
            </a:endParaRPr>
          </a:p>
        </p:txBody>
      </p:sp>
      <p:sp>
        <p:nvSpPr>
          <p:cNvPr id="152602" name="AutoShape 26"/>
          <p:cNvSpPr>
            <a:spLocks noChangeArrowheads="1"/>
          </p:cNvSpPr>
          <p:nvPr/>
        </p:nvSpPr>
        <p:spPr bwMode="auto">
          <a:xfrm>
            <a:off x="5796136" y="908720"/>
            <a:ext cx="2808287" cy="1295400"/>
          </a:xfrm>
          <a:prstGeom prst="wedgeRectCallout">
            <a:avLst>
              <a:gd name="adj1" fmla="val -43727"/>
              <a:gd name="adj2" fmla="val 3456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itchFamily="49" charset="-122"/>
              </a:rPr>
              <a:t>好汉智取</a:t>
            </a:r>
          </a:p>
          <a:p>
            <a:pPr algn="ctr"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itchFamily="49" charset="-122"/>
              </a:rPr>
              <a:t>生辰纲</a:t>
            </a:r>
          </a:p>
        </p:txBody>
      </p:sp>
      <p:sp>
        <p:nvSpPr>
          <p:cNvPr id="152603" name="Oval 27"/>
          <p:cNvSpPr>
            <a:spLocks noChangeArrowheads="1"/>
          </p:cNvSpPr>
          <p:nvPr/>
        </p:nvSpPr>
        <p:spPr bwMode="auto">
          <a:xfrm>
            <a:off x="3203575" y="3097213"/>
            <a:ext cx="2663825" cy="2736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 sz="40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" pitchFamily="49" charset="-122"/>
            </a:endParaRPr>
          </a:p>
        </p:txBody>
      </p:sp>
      <p:sp>
        <p:nvSpPr>
          <p:cNvPr id="152604" name="Text Box 28"/>
          <p:cNvSpPr txBox="1">
            <a:spLocks noChangeArrowheads="1"/>
          </p:cNvSpPr>
          <p:nvPr/>
        </p:nvSpPr>
        <p:spPr bwMode="auto">
          <a:xfrm>
            <a:off x="3635375" y="3097213"/>
            <a:ext cx="18208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pitchFamily="49" charset="-122"/>
              </a:rPr>
              <a:t>六月初四正午黄泥岗松树林</a:t>
            </a:r>
          </a:p>
          <a:p>
            <a:pPr>
              <a:defRPr/>
            </a:pPr>
            <a:endParaRPr lang="en-US" altLang="zh-CN" sz="4000" b="1" dirty="0">
              <a:ea typeface="楷体" pitchFamily="49" charset="-122"/>
            </a:endParaRPr>
          </a:p>
        </p:txBody>
      </p:sp>
      <p:sp>
        <p:nvSpPr>
          <p:cNvPr id="29" name="日期占位符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8261A-9C32-478C-A3E1-7A6502A40557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52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152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animBg="1" autoUpdateAnimBg="0"/>
      <p:bldP spid="152592" grpId="0" animBg="1" autoUpdateAnimBg="0"/>
      <p:bldP spid="152599" grpId="0" autoUpdateAnimBg="0"/>
      <p:bldP spid="152600" grpId="0" autoUpdateAnimBg="0"/>
      <p:bldP spid="152601" grpId="0" animBg="1" autoUpdateAnimBg="0"/>
      <p:bldP spid="152602" grpId="0" animBg="1" autoUpdateAnimBg="0"/>
      <p:bldP spid="152603" grpId="0" animBg="1" autoUpdateAnimBg="0"/>
      <p:bldP spid="15260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251520" y="2348880"/>
            <a:ext cx="4287391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晁盖、吴用等人劫取生辰纲用“智”主要体现在哪些方面？</a:t>
            </a:r>
            <a:endParaRPr lang="zh-CN" altLang="en-US" sz="4400" b="1" dirty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3233738" y="188913"/>
            <a:ext cx="25527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i="1" dirty="0">
                <a:solidFill>
                  <a:srgbClr val="7030A0"/>
                </a:solidFill>
                <a:latin typeface="+mj-lt"/>
                <a:ea typeface="隶书" pitchFamily="49" charset="-122"/>
                <a:cs typeface="+mj-cs"/>
              </a:rPr>
              <a:t>讨   论</a:t>
            </a:r>
          </a:p>
        </p:txBody>
      </p:sp>
      <p:pic>
        <p:nvPicPr>
          <p:cNvPr id="140292" name="Picture 4" descr="m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916832"/>
            <a:ext cx="40227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586422-4DAA-4C8E-9CC7-A8E5E37268A6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ransition>
    <p:push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642938"/>
            <a:ext cx="8820150" cy="2808287"/>
          </a:xfrm>
        </p:spPr>
        <p:txBody>
          <a:bodyPr/>
          <a:lstStyle/>
          <a:p>
            <a:pPr algn="l"/>
            <a:r>
              <a:rPr lang="zh-CN" altLang="en-US" sz="4000" b="1" smtClean="0">
                <a:solidFill>
                  <a:srgbClr val="0000FF"/>
                </a:solidFill>
                <a:latin typeface="楷体" pitchFamily="49" charset="-122"/>
              </a:rPr>
              <a:t>（</a:t>
            </a:r>
            <a:r>
              <a:rPr lang="en-US" altLang="zh-CN" sz="4000" b="1" smtClean="0">
                <a:solidFill>
                  <a:srgbClr val="0000FF"/>
                </a:solidFill>
                <a:latin typeface="楷体" pitchFamily="49" charset="-122"/>
              </a:rPr>
              <a:t>1</a:t>
            </a:r>
            <a:r>
              <a:rPr lang="zh-CN" altLang="en-US" sz="4000" b="1" smtClean="0">
                <a:solidFill>
                  <a:srgbClr val="0000FF"/>
                </a:solidFill>
                <a:latin typeface="楷体" pitchFamily="49" charset="-122"/>
              </a:rPr>
              <a:t>）六月初四正午，在黄泥冈松树林中，押纲的杨志与劫纲的晁盖等人碰上了，他们的碰见是不是偶然的呢？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3429000"/>
            <a:ext cx="8072437" cy="1571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 sz="4400" b="1" dirty="0" smtClean="0">
                <a:latin typeface="楷体" pitchFamily="49" charset="-122"/>
              </a:rPr>
              <a:t>不是。这是吴用精心安排，设下圈套，等杨志来钻。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07EA08-5961-44F0-B616-2DCD51215710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2420888"/>
            <a:ext cx="7200800" cy="352839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</a:rPr>
              <a:t>①时间：六月初四正午，有什么天气特征？</a:t>
            </a:r>
          </a:p>
          <a:p>
            <a:pPr marL="0" indent="0">
              <a:spcBef>
                <a:spcPts val="1800"/>
              </a:spcBef>
              <a:buFont typeface="Wingdings" pitchFamily="2" charset="2"/>
              <a:buNone/>
            </a:pPr>
            <a:r>
              <a:rPr lang="zh-CN" altLang="en-US" sz="4400" b="1" dirty="0" smtClean="0">
                <a:latin typeface="楷体" pitchFamily="49" charset="-122"/>
              </a:rPr>
              <a:t>   </a:t>
            </a:r>
            <a:r>
              <a:rPr lang="zh-CN" altLang="en-US" sz="3600" b="1" dirty="0" smtClean="0">
                <a:latin typeface="楷体" pitchFamily="49" charset="-122"/>
              </a:rPr>
              <a:t>十分炎热，热不可当。为在松林休息和白胜卖酒做好准备。从中可以看出这个时间是吴用精心挑选的，可说是智用天时。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67544" y="1268760"/>
            <a:ext cx="84248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FF"/>
                </a:solidFill>
                <a:ea typeface="楷体" pitchFamily="49" charset="-122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ea typeface="楷体" pitchFamily="49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ea typeface="楷体" pitchFamily="49" charset="-122"/>
              </a:rPr>
              <a:t>）为什么吴用要安排这样的时间和地点来劫取生辰纲呢？</a:t>
            </a:r>
            <a:br>
              <a:rPr lang="zh-CN" altLang="en-US" sz="4000" b="1" dirty="0">
                <a:solidFill>
                  <a:srgbClr val="0000FF"/>
                </a:solidFill>
                <a:ea typeface="楷体" pitchFamily="49" charset="-122"/>
              </a:rPr>
            </a:br>
            <a:r>
              <a:rPr lang="zh-CN" altLang="en-US" sz="1800" b="1" dirty="0">
                <a:solidFill>
                  <a:srgbClr val="0000FF"/>
                </a:solidFill>
                <a:ea typeface="楷体" pitchFamily="49" charset="-122"/>
              </a:rPr>
              <a:t>   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F6699A-6C12-422D-A5D0-83B88833F1AE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7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7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7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智取生辰纲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564904"/>
            <a:ext cx="2664296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043608" y="1124744"/>
            <a:ext cx="7129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地点：黄泥冈的松树林。 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250825" y="1916831"/>
            <a:ext cx="5401295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" pitchFamily="49" charset="-122"/>
              </a:rPr>
              <a:t>       </a:t>
            </a:r>
            <a:r>
              <a:rPr lang="zh-CN" altLang="en-US" sz="3200" b="1" dirty="0">
                <a:ea typeface="楷体" pitchFamily="49" charset="-122"/>
              </a:rPr>
              <a:t>山冈可用来掩护，而松林既可以诱敌休息，又可以模糊敌人的视线，使他们看不清松林内的真实情况。为下文吴用取药、下药做准备</a:t>
            </a:r>
            <a:r>
              <a:rPr lang="zh-CN" altLang="en-US" sz="3200" b="1" dirty="0" smtClean="0">
                <a:ea typeface="楷体" pitchFamily="49" charset="-122"/>
              </a:rPr>
              <a:t>。</a:t>
            </a:r>
            <a:endParaRPr lang="zh-CN" altLang="en-US" sz="3200" b="1" dirty="0"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dirty="0">
                <a:ea typeface="楷体" pitchFamily="49" charset="-122"/>
              </a:rPr>
              <a:t>        从中可以看出，这</a:t>
            </a:r>
          </a:p>
          <a:p>
            <a:pPr>
              <a:defRPr/>
            </a:pPr>
            <a:r>
              <a:rPr lang="zh-CN" altLang="en-US" sz="3200" b="1" dirty="0">
                <a:ea typeface="楷体" pitchFamily="49" charset="-122"/>
              </a:rPr>
              <a:t>个地点也是精心挑选的，</a:t>
            </a:r>
          </a:p>
          <a:p>
            <a:pPr>
              <a:defRPr/>
            </a:pPr>
            <a:r>
              <a:rPr lang="zh-CN" altLang="en-US" sz="3200" b="1" dirty="0">
                <a:ea typeface="楷体" pitchFamily="49" charset="-122"/>
              </a:rPr>
              <a:t>可说是智用地利。</a:t>
            </a:r>
            <a:r>
              <a:rPr lang="zh-CN" altLang="en-US" sz="3600" b="1" dirty="0">
                <a:ea typeface="楷体" pitchFamily="49" charset="-122"/>
              </a:rPr>
              <a:t/>
            </a:r>
            <a:br>
              <a:rPr lang="zh-CN" altLang="en-US" sz="3600" b="1" dirty="0">
                <a:ea typeface="楷体" pitchFamily="49" charset="-122"/>
              </a:rPr>
            </a:br>
            <a:endParaRPr lang="zh-CN" altLang="en-US" sz="3600" b="1" dirty="0"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006BF8-9137-45E2-B803-957860E853EB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92696"/>
            <a:ext cx="8507412" cy="22177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）在“天时”“地利”起作用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后，晁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盖等又是如何发挥“人和”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优势，通力合作，使用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计谋来智取生辰纲的呢？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636912"/>
            <a:ext cx="8064896" cy="3590131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2400" b="1" dirty="0" smtClean="0"/>
              <a:t>①</a:t>
            </a:r>
            <a:r>
              <a:rPr lang="zh-CN" altLang="en-US" sz="2400" b="1" dirty="0" smtClean="0"/>
              <a:t>智用矛盾：同样通过仔细的观察和分析，晁盖等人发现了杨志一行人内部的矛盾并且利用了这一矛盾。矛盾使内部分裂，给了晁盖等人可乘之机。此智更说明晁盖等人运用前两智的高明得当。</a:t>
            </a:r>
            <a:endParaRPr lang="en-US" altLang="zh-CN" sz="2400" b="1" dirty="0" smtClean="0"/>
          </a:p>
          <a:p>
            <a:pPr marL="0" indent="0">
              <a:buFontTx/>
              <a:buNone/>
            </a:pPr>
            <a:r>
              <a:rPr lang="zh-CN" altLang="en-US" sz="2400" b="1" dirty="0" smtClean="0"/>
              <a:t>②智用计谋：前面所有智的最终实现靠的就是“半瓢酒”。在众目睽睽之下，晁盖等人喝的是美酒，而杨志等人喝的是药酒。刘唐与白胜表演天衣无缝，不能不说是吴用的计谋用到了家。杨志等人在“倒也”声中眼睁睁地看着生辰纲被劫而动弹不得。</a:t>
            </a:r>
            <a:endParaRPr lang="en-US" altLang="zh-CN" sz="2400" b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A18C48-816A-4CB0-84FD-71E6C3AB0532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75656" y="1340768"/>
            <a:ext cx="6840538" cy="4879975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4400" dirty="0" smtClean="0">
                <a:solidFill>
                  <a:srgbClr val="0000FF"/>
                </a:solidFill>
              </a:rPr>
              <a:t> 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</a:rPr>
              <a:t>一稳</a:t>
            </a:r>
            <a:r>
              <a:rPr lang="en-US" altLang="zh-CN" sz="4000" dirty="0" smtClean="0">
                <a:solidFill>
                  <a:srgbClr val="0000FF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190DB3"/>
                </a:solidFill>
                <a:latin typeface="楷体" pitchFamily="49" charset="-122"/>
              </a:rPr>
              <a:t>扮客商，稳住对方                     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190DB3"/>
                </a:solidFill>
                <a:latin typeface="楷体" pitchFamily="49" charset="-122"/>
              </a:rPr>
              <a:t>         （初消疑心</a:t>
            </a:r>
            <a:r>
              <a:rPr lang="zh-CN" altLang="en-US" sz="4000" dirty="0" smtClean="0">
                <a:solidFill>
                  <a:srgbClr val="190DB3"/>
                </a:solidFill>
                <a:latin typeface="楷体" pitchFamily="49" charset="-122"/>
              </a:rPr>
              <a:t>）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1800" dirty="0" smtClean="0">
              <a:solidFill>
                <a:srgbClr val="0000FF"/>
              </a:solidFill>
              <a:latin typeface="楷体" pitchFamily="49" charset="-122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</a:rPr>
              <a:t>二诱</a:t>
            </a:r>
            <a:r>
              <a:rPr lang="en-US" altLang="zh-CN" sz="4000" dirty="0" smtClean="0">
                <a:solidFill>
                  <a:srgbClr val="0000FF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</a:rPr>
              <a:t>佯争酒，引诱对方  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</a:rPr>
              <a:t>         （消尽疑心）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1800" dirty="0" smtClean="0">
              <a:solidFill>
                <a:srgbClr val="0000FF"/>
              </a:solidFill>
              <a:latin typeface="楷体" pitchFamily="49" charset="-122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</a:rPr>
              <a:t>三麻</a:t>
            </a:r>
            <a:r>
              <a:rPr lang="en-US" altLang="zh-CN" sz="4000" dirty="0" smtClean="0">
                <a:solidFill>
                  <a:srgbClr val="0000FF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</a:rPr>
              <a:t>巧下药，麻翻对方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</a:rPr>
              <a:t>         （全部放倒）</a:t>
            </a:r>
            <a:endParaRPr lang="zh-CN" altLang="en-US" sz="4400" b="1" dirty="0" smtClean="0">
              <a:solidFill>
                <a:srgbClr val="0000FF"/>
              </a:solidFill>
              <a:latin typeface="楷体" pitchFamily="49" charset="-122"/>
            </a:endParaRPr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571739" y="1628799"/>
            <a:ext cx="861774" cy="36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4400" b="1">
                <a:solidFill>
                  <a:schemeClr val="tx2"/>
                </a:solidFill>
                <a:ea typeface="楷体" pitchFamily="49" charset="-122"/>
              </a:rPr>
              <a:t>智  用  计  谋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0C98E5-241D-4128-9519-3767EE746D84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9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 build="p" autoUpdateAnimBg="0"/>
      <p:bldP spid="13926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63888" y="1196752"/>
            <a:ext cx="4857750" cy="1143000"/>
          </a:xfrm>
        </p:spPr>
        <p:txBody>
          <a:bodyPr>
            <a:normAutofit fontScale="90000"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000" b="1" kern="1200" dirty="0" smtClean="0">
                <a:solidFill>
                  <a:srgbClr val="FF0000"/>
                </a:solidFill>
                <a:ea typeface="隶书" pitchFamily="49" charset="-122"/>
              </a:rPr>
              <a:t>小结：吴 、晁 之 智</a:t>
            </a:r>
          </a:p>
        </p:txBody>
      </p:sp>
      <p:sp>
        <p:nvSpPr>
          <p:cNvPr id="154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512" y="1700213"/>
            <a:ext cx="8361238" cy="4270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4000" dirty="0" smtClean="0">
                <a:solidFill>
                  <a:srgbClr val="0000CC"/>
                </a:solidFill>
                <a:latin typeface="楷体" pitchFamily="49" charset="-122"/>
              </a:rPr>
              <a:t>  1.</a:t>
            </a: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智借天时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  </a:t>
            </a:r>
            <a:r>
              <a:rPr lang="en-US" altLang="zh-CN" sz="4000" dirty="0" smtClean="0">
                <a:solidFill>
                  <a:srgbClr val="0000CC"/>
                </a:solidFill>
                <a:latin typeface="楷体" pitchFamily="49" charset="-122"/>
              </a:rPr>
              <a:t>2.</a:t>
            </a: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智借地利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  </a:t>
            </a:r>
            <a:r>
              <a:rPr lang="en-US" altLang="zh-CN" sz="4000" dirty="0" smtClean="0">
                <a:solidFill>
                  <a:srgbClr val="0000CC"/>
                </a:solidFill>
                <a:latin typeface="楷体" pitchFamily="49" charset="-122"/>
              </a:rPr>
              <a:t>3.</a:t>
            </a: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智借人和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  </a:t>
            </a:r>
            <a:r>
              <a:rPr lang="en-US" altLang="zh-CN" sz="4000" dirty="0" smtClean="0">
                <a:solidFill>
                  <a:srgbClr val="0000CC"/>
                </a:solidFill>
                <a:latin typeface="楷体" pitchFamily="49" charset="-122"/>
              </a:rPr>
              <a:t>4.</a:t>
            </a:r>
            <a:r>
              <a:rPr lang="zh-CN" altLang="en-US" sz="4000" dirty="0" smtClean="0">
                <a:solidFill>
                  <a:srgbClr val="0000CC"/>
                </a:solidFill>
                <a:latin typeface="楷体" pitchFamily="49" charset="-122"/>
              </a:rPr>
              <a:t>智用计策</a:t>
            </a:r>
          </a:p>
        </p:txBody>
      </p:sp>
      <p:sp>
        <p:nvSpPr>
          <p:cNvPr id="154628" name="AutoShape 4"/>
          <p:cNvSpPr>
            <a:spLocks/>
          </p:cNvSpPr>
          <p:nvPr/>
        </p:nvSpPr>
        <p:spPr bwMode="auto">
          <a:xfrm>
            <a:off x="3276600" y="3500438"/>
            <a:ext cx="215900" cy="2016125"/>
          </a:xfrm>
          <a:prstGeom prst="leftBrace">
            <a:avLst>
              <a:gd name="adj1" fmla="val 7781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CC"/>
              </a:solidFill>
              <a:ea typeface="楷体" pitchFamily="49" charset="-122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03575" y="3789363"/>
            <a:ext cx="244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楷体" pitchFamily="49" charset="-122"/>
            </a:endParaRPr>
          </a:p>
        </p:txBody>
      </p:sp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3492500" y="3357563"/>
            <a:ext cx="57600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乔装</a:t>
            </a:r>
            <a:r>
              <a:rPr lang="en-US" altLang="zh-CN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稳住对手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诱饵</a:t>
            </a:r>
            <a:r>
              <a:rPr lang="en-US" altLang="zh-CN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佯争酒、佯不卖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下药</a:t>
            </a:r>
            <a:r>
              <a:rPr lang="en-US" altLang="zh-CN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巧下药，麻翻对手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3B9A2E-9E32-4BDF-BD56-4CB9053D144F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 autoUpdateAnimBg="0"/>
      <p:bldP spid="154627" grpId="0" build="p" autoUpdateAnimBg="0"/>
      <p:bldP spid="154628" grpId="0" animBg="1" autoUpdateAnimBg="0"/>
      <p:bldP spid="15463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00063" y="1071563"/>
            <a:ext cx="50006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杨志最终失陷生辰纲从而贻误终身，是否在他身上就无</a:t>
            </a:r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智</a:t>
            </a:r>
            <a:r>
              <a:rPr lang="zh-CN" altLang="en-US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可言呢？</a:t>
            </a:r>
          </a:p>
        </p:txBody>
      </p:sp>
      <p:pic>
        <p:nvPicPr>
          <p:cNvPr id="30723" name="Picture 3" descr="图片"/>
          <p:cNvPicPr>
            <a:picLocks noChangeAspect="1" noChangeArrowheads="1"/>
          </p:cNvPicPr>
          <p:nvPr/>
        </p:nvPicPr>
        <p:blipFill>
          <a:blip r:embed="rId2" cstate="print"/>
          <a:srcRect r="2423"/>
          <a:stretch>
            <a:fillRect/>
          </a:stretch>
        </p:blipFill>
        <p:spPr bwMode="auto">
          <a:xfrm>
            <a:off x="5643563" y="1214438"/>
            <a:ext cx="29670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CD235A-E4E4-4579-BCA3-4D55A04AC448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80728"/>
            <a:ext cx="8435975" cy="1741488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tx1"/>
                </a:solidFill>
                <a:latin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</a:rPr>
              <a:t>杨志为了押运成功，也是殚精竭虑、绞尽脑汁，文中许多地方可看出他的智谋：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</a:rPr>
              <a:t>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492896"/>
            <a:ext cx="8424936" cy="350043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楷体" pitchFamily="49" charset="-122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）他不多带些兵，伪装成客商就是为了掩人耳目，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智藏行踪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。</a:t>
            </a:r>
            <a:endParaRPr lang="zh-CN" altLang="en-US" sz="2400" b="1" dirty="0" smtClean="0">
              <a:solidFill>
                <a:srgbClr val="0000FF"/>
              </a:solidFill>
              <a:latin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）离京五七日后杨志对时间做了调整：五更→日中，辰牌→申时。说明他小心谨慎，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智变行程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。怕在晨光中或暮色中遭偷袭，而正午天气炎热，恐怕歹人也不愿出来活动。</a:t>
            </a:r>
            <a:endParaRPr lang="zh-CN" altLang="en-US" sz="3600" b="1" dirty="0" smtClean="0">
              <a:solidFill>
                <a:srgbClr val="0000FF"/>
              </a:solidFill>
              <a:latin typeface="楷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22CCEB-9C76-4074-97F9-7C75205AC8B3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31640" y="260648"/>
            <a:ext cx="2736304" cy="576064"/>
          </a:xfrm>
        </p:spPr>
        <p:txBody>
          <a:bodyPr>
            <a:no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ea typeface="隶书" pitchFamily="49" charset="-122"/>
              </a:rPr>
              <a:t>学习目标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500188"/>
            <a:ext cx="8229600" cy="4143375"/>
          </a:xfrm>
        </p:spPr>
        <p:txBody>
          <a:bodyPr/>
          <a:lstStyle/>
          <a:p>
            <a:r>
              <a:rPr lang="en-US" altLang="zh-CN" sz="2800" b="1" dirty="0" smtClean="0">
                <a:latin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</a:rPr>
              <a:t>借助注释和工具书，读懂小说，能用自己的话归纳故事梗概。</a:t>
            </a:r>
            <a:endParaRPr lang="en-US" altLang="zh-CN" sz="2800" b="1" dirty="0" smtClean="0">
              <a:latin typeface="楷体" pitchFamily="49" charset="-122"/>
            </a:endParaRPr>
          </a:p>
          <a:p>
            <a:r>
              <a:rPr lang="en-US" altLang="zh-CN" sz="2800" b="1" dirty="0" smtClean="0">
                <a:latin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</a:rPr>
              <a:t>通过分析小说中的具体描写，了解小说中主要人物的性格特点，把握人物形象。</a:t>
            </a:r>
            <a:endParaRPr lang="en-US" altLang="zh-CN" sz="2800" b="1" dirty="0" smtClean="0">
              <a:latin typeface="楷体" pitchFamily="49" charset="-122"/>
            </a:endParaRPr>
          </a:p>
          <a:p>
            <a:r>
              <a:rPr lang="en-US" altLang="zh-CN" sz="2800" b="1" dirty="0" smtClean="0">
                <a:latin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</a:rPr>
              <a:t>学习小说明线暗线结合的叙述手法，体会这种写法的效果，并尝试在写较复杂的记叙文时应用这种写法。</a:t>
            </a:r>
            <a:endParaRPr lang="en-US" altLang="zh-CN" sz="2800" b="1" dirty="0" smtClean="0">
              <a:latin typeface="楷体" pitchFamily="49" charset="-122"/>
            </a:endParaRPr>
          </a:p>
          <a:p>
            <a:r>
              <a:rPr lang="en-US" altLang="zh-CN" sz="2800" b="1" dirty="0" smtClean="0">
                <a:latin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</a:rPr>
              <a:t>初步了解古代章回体小说的特点。</a:t>
            </a:r>
            <a:endParaRPr lang="en-US" altLang="zh-CN" sz="2800" b="1" dirty="0" smtClean="0">
              <a:latin typeface="楷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22B3D-8B26-4D3F-9A43-8BA471F972AA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8035925" cy="35718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）杨志一行人放着宽平的官道不走，而净找偏僻崎岖的小径：说明他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智选路径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。这样艰难的路径，连强盗也不愿走。</a:t>
            </a:r>
            <a:r>
              <a:rPr lang="zh-CN" altLang="en-US" b="1" dirty="0" smtClean="0">
                <a:solidFill>
                  <a:srgbClr val="0000FF"/>
                </a:solidFill>
              </a:rPr>
              <a:t> </a:t>
            </a:r>
            <a:endParaRPr lang="zh-CN" altLang="en-US" b="1" dirty="0" smtClean="0">
              <a:solidFill>
                <a:srgbClr val="0000FF"/>
              </a:solidFill>
              <a:latin typeface="楷体" pitchFamily="49" charset="-122"/>
            </a:endParaRPr>
          </a:p>
          <a:p>
            <a:pPr marL="0" indent="0">
              <a:buFont typeface="Wingdings" pitchFamily="2" charset="2"/>
              <a:buNone/>
            </a:pPr>
            <a:endParaRPr lang="zh-CN" altLang="en-US" sz="1400" b="1" dirty="0" smtClean="0">
              <a:solidFill>
                <a:srgbClr val="0000FF"/>
              </a:solidFill>
              <a:latin typeface="楷体" pitchFamily="49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</a:rPr>
              <a:t>从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智藏行踪，智变行程，智选路径，</a:t>
            </a:r>
            <a:r>
              <a:rPr lang="zh-CN" altLang="en-US" b="1" dirty="0" smtClean="0">
                <a:latin typeface="楷体" pitchFamily="49" charset="-122"/>
              </a:rPr>
              <a:t>可以看出杨志是用心良苦的，为保生辰纲的安全是煞费苦心的。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9CEA38-F0F0-4B6E-A01E-D9F65256C5C3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5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5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图片"/>
          <p:cNvPicPr>
            <a:picLocks noChangeAspect="1" noChangeArrowheads="1"/>
          </p:cNvPicPr>
          <p:nvPr/>
        </p:nvPicPr>
        <p:blipFill>
          <a:blip r:embed="rId2" cstate="print"/>
          <a:srcRect r="2423"/>
          <a:stretch>
            <a:fillRect/>
          </a:stretch>
        </p:blipFill>
        <p:spPr bwMode="auto">
          <a:xfrm>
            <a:off x="6802438" y="3429000"/>
            <a:ext cx="2341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44825"/>
            <a:ext cx="6768876" cy="4248472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</a:rPr>
              <a:t>①</a:t>
            </a:r>
            <a:r>
              <a:rPr lang="zh-CN" altLang="en-US" sz="2800" b="1" dirty="0">
                <a:latin typeface="楷体" pitchFamily="49" charset="-122"/>
              </a:rPr>
              <a:t>逼赶：怕路长梦</a:t>
            </a:r>
            <a:r>
              <a:rPr lang="zh-CN" altLang="en-US" sz="2800" b="1" dirty="0" smtClean="0">
                <a:latin typeface="楷体" pitchFamily="49" charset="-122"/>
              </a:rPr>
              <a:t>多，不惜</a:t>
            </a:r>
            <a:r>
              <a:rPr lang="zh-CN" altLang="en-US" sz="2800" b="1" dirty="0">
                <a:latin typeface="楷体" pitchFamily="49" charset="-122"/>
              </a:rPr>
              <a:t>打骂军士、斥责</a:t>
            </a:r>
            <a:r>
              <a:rPr lang="zh-CN" altLang="en-US" sz="2800" b="1" dirty="0" smtClean="0">
                <a:latin typeface="楷体" pitchFamily="49" charset="-122"/>
              </a:rPr>
              <a:t>虞侯，得罪</a:t>
            </a:r>
            <a:r>
              <a:rPr lang="zh-CN" altLang="en-US" sz="2800" b="1" dirty="0">
                <a:latin typeface="楷体" pitchFamily="49" charset="-122"/>
              </a:rPr>
              <a:t>老都管；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</a:rPr>
              <a:t>    ②</a:t>
            </a:r>
            <a:r>
              <a:rPr lang="zh-CN" altLang="en-US" sz="2800" b="1" dirty="0">
                <a:latin typeface="楷体" pitchFamily="49" charset="-122"/>
              </a:rPr>
              <a:t>减少中途休息：担心军士懈怠；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</a:rPr>
              <a:t>    ③</a:t>
            </a:r>
            <a:r>
              <a:rPr lang="zh-CN" altLang="en-US" sz="2800" b="1" dirty="0">
                <a:latin typeface="楷体" pitchFamily="49" charset="-122"/>
              </a:rPr>
              <a:t>审察枣贩：谨慎、多疑；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</a:rPr>
              <a:t>    ④</a:t>
            </a:r>
            <a:r>
              <a:rPr lang="zh-CN" altLang="en-US" sz="2800" b="1" dirty="0">
                <a:latin typeface="楷体" pitchFamily="49" charset="-122"/>
              </a:rPr>
              <a:t>对卖酒汉子高度警惕；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</a:rPr>
              <a:t>    ⑤</a:t>
            </a:r>
            <a:r>
              <a:rPr lang="zh-CN" altLang="en-US" sz="2800" b="1" dirty="0">
                <a:latin typeface="楷体" pitchFamily="49" charset="-122"/>
              </a:rPr>
              <a:t>喝酒时</a:t>
            </a:r>
            <a:r>
              <a:rPr lang="zh-CN" altLang="en-US" sz="2800" b="1" dirty="0" smtClean="0">
                <a:latin typeface="楷体" pitchFamily="49" charset="-122"/>
              </a:rPr>
              <a:t>慎之又慎，小心翼翼。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</a:rPr>
              <a:t>从中可以看出杨志是个精明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</a:rPr>
              <a:t>、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</a:rPr>
              <a:t>谨慎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</a:rPr>
              <a:t>、多智之人。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1340768"/>
            <a:ext cx="7398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为了确保生辰纲的安全，杨志还有哪些举措？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369AFA-DFC8-41CD-9FF5-11520790C303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51520" y="1556792"/>
            <a:ext cx="39267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为什么用如此一个精明、谨慎多智的杨志来押送生辰纲，仍逃不了失败的命运？</a:t>
            </a:r>
          </a:p>
        </p:txBody>
      </p:sp>
      <p:pic>
        <p:nvPicPr>
          <p:cNvPr id="34819" name="Picture 3" descr="hh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700808"/>
            <a:ext cx="421310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7DDF9B-A580-4002-B09D-EF9FAA967238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8329612" cy="100647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zh-CN" altLang="en-US" sz="3100" b="1" dirty="0" smtClean="0">
                <a:latin typeface="楷体" pitchFamily="49" charset="-122"/>
              </a:rPr>
              <a:t>（</a:t>
            </a:r>
            <a:r>
              <a:rPr lang="en-US" altLang="zh-CN" sz="3100" b="1" dirty="0" smtClean="0">
                <a:latin typeface="楷体" pitchFamily="49" charset="-122"/>
              </a:rPr>
              <a:t>1</a:t>
            </a:r>
            <a:r>
              <a:rPr lang="zh-CN" altLang="en-US" sz="3100" b="1" dirty="0" smtClean="0">
                <a:latin typeface="楷体" pitchFamily="49" charset="-122"/>
              </a:rPr>
              <a:t>）</a:t>
            </a:r>
            <a:r>
              <a:rPr lang="zh-CN" altLang="en-US" sz="3100" b="1" dirty="0" smtClean="0"/>
              <a:t>杨志自身性格有缺陷：</a:t>
            </a:r>
            <a:r>
              <a:rPr lang="zh-CN" altLang="en-US" sz="3100" b="1" dirty="0" smtClean="0">
                <a:solidFill>
                  <a:srgbClr val="FF0000"/>
                </a:solidFill>
              </a:rPr>
              <a:t>急功近利，粗暴蛮横，</a:t>
            </a:r>
            <a:r>
              <a:rPr lang="zh-CN" altLang="en-US" sz="3100" b="1" dirty="0" smtClean="0">
                <a:latin typeface="楷体" pitchFamily="49" charset="-122"/>
              </a:rPr>
              <a:t>没有</a:t>
            </a:r>
            <a:r>
              <a:rPr lang="zh-CN" altLang="en-US" sz="3100" b="1" dirty="0">
                <a:latin typeface="楷体" pitchFamily="49" charset="-122"/>
              </a:rPr>
              <a:t>处理好内部关系。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7848872" cy="32861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军健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骂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、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打（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怨怅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）</a:t>
            </a:r>
            <a:endParaRPr lang="en-US" altLang="zh-CN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zh-CN" altLang="en-US" sz="19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虞侯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嗔（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怨怅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）</a:t>
            </a:r>
            <a:endParaRPr lang="en-US" altLang="zh-CN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zh-CN" altLang="en-US" sz="17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  <a:r>
              <a:rPr lang="zh-CN" altLang="en-US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     </a:t>
            </a:r>
            <a:r>
              <a:rPr lang="zh-CN" altLang="en-US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  <a:r>
              <a:rPr lang="zh-CN" altLang="en-US" sz="4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老都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管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烦（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</a:rPr>
              <a:t>恼他）</a:t>
            </a: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1475656" y="2132856"/>
            <a:ext cx="8620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pitchFamily="49" charset="-122"/>
              </a:rPr>
              <a:t>杨    志 </a:t>
            </a:r>
          </a:p>
        </p:txBody>
      </p:sp>
      <p:sp>
        <p:nvSpPr>
          <p:cNvPr id="149510" name="AutoShape 6"/>
          <p:cNvSpPr>
            <a:spLocks/>
          </p:cNvSpPr>
          <p:nvPr/>
        </p:nvSpPr>
        <p:spPr bwMode="auto">
          <a:xfrm>
            <a:off x="2447925" y="2420888"/>
            <a:ext cx="284163" cy="1770112"/>
          </a:xfrm>
          <a:prstGeom prst="leftBrace">
            <a:avLst>
              <a:gd name="adj1" fmla="val 108314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" pitchFamily="49" charset="-122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683568" y="4725144"/>
            <a:ext cx="74660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）因为天外有天，人外有人。 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31C960-54B2-4BC7-93D1-340BF960E5FA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9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9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9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9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autoUpdateAnimBg="0"/>
      <p:bldP spid="149508" grpId="0" build="p" autoUpdateAnimBg="0"/>
      <p:bldP spid="149510" grpId="0" animBg="1"/>
      <p:bldP spid="14951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57188" y="1285875"/>
            <a:ext cx="85725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800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4400" b="1" dirty="0">
                <a:latin typeface="隶书" pitchFamily="49" charset="-122"/>
                <a:ea typeface="隶书" pitchFamily="49" charset="-122"/>
              </a:rPr>
              <a:t>如杨志这样精明的人为什</a:t>
            </a:r>
          </a:p>
          <a:p>
            <a:r>
              <a:rPr kumimoji="1" lang="zh-CN" altLang="en-US" sz="4400" b="1" dirty="0">
                <a:latin typeface="隶书" pitchFamily="49" charset="-122"/>
                <a:ea typeface="隶书" pitchFamily="49" charset="-122"/>
              </a:rPr>
              <a:t>么还如此刚愎自用，不懂得处</a:t>
            </a:r>
          </a:p>
          <a:p>
            <a:r>
              <a:rPr kumimoji="1" lang="zh-CN" altLang="en-US" sz="4400" b="1" dirty="0">
                <a:latin typeface="隶书" pitchFamily="49" charset="-122"/>
                <a:ea typeface="隶书" pitchFamily="49" charset="-122"/>
              </a:rPr>
              <a:t>理好内部关系，试从他的出身、</a:t>
            </a:r>
            <a:endParaRPr kumimoji="1" lang="en-US" altLang="zh-CN" sz="4400" b="1" dirty="0"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400" b="1" dirty="0">
                <a:latin typeface="隶书" pitchFamily="49" charset="-122"/>
                <a:ea typeface="隶书" pitchFamily="49" charset="-122"/>
              </a:rPr>
              <a:t>追求来分析他的矛盾性格。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4938E-6C6A-4496-8E08-26BB81BBCC4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23528" y="1052736"/>
            <a:ext cx="84772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出身名门，但地位不高，因杀了泼皮牛二，发配大名府，受梁中书抬爱，做了个提辖，“比得草芥子大小的官职”。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04800" y="3645024"/>
            <a:ext cx="8458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多年流落在外，深谙江湖凶险，故押送途中不打旗招摇，而作行客打扮。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331640" y="2852936"/>
            <a:ext cx="6529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一心求官，珍惜升官的机会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257300" y="4857750"/>
            <a:ext cx="7243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智勇兼备，机警善变，有见识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2B9EBC-C9CD-4E3C-A23A-2AE95F9C58EA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autoUpdateAnimBg="0"/>
      <p:bldP spid="52228" grpId="0" autoUpdateAnimBg="0"/>
      <p:bldP spid="52229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5536" y="1124744"/>
            <a:ext cx="5791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杨志的典型意义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23528" y="2060848"/>
            <a:ext cx="594360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用来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衬托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吴用等人超人的智慧，揭示主题。杨志如此忠于职守，全力效命官府，居然也被逼上梁山，意义非同一般。因为他“押送”的是不义之财，怎能不失呢？社会的黑暗、政治的腐败，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8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位英雄夺取不义之财，也是理所当然的。这些，都为全书的主题服务。</a:t>
            </a:r>
          </a:p>
        </p:txBody>
      </p:sp>
      <p:pic>
        <p:nvPicPr>
          <p:cNvPr id="38916" name="Picture 6" descr="杨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772816"/>
            <a:ext cx="25558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28E10-2BD3-4103-B782-CA3F5229E840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  <p:bldP spid="32772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7C08EF-4670-4C69-9A52-6518CDAB45C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27584" y="1350979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课文写杨志处处小心，除了突出杨志的性格特征外，对刻画其他人物形 象与展开故事情节有什么帮助？ </a:t>
            </a:r>
          </a:p>
        </p:txBody>
      </p:sp>
      <p:sp>
        <p:nvSpPr>
          <p:cNvPr id="5" name="矩形 4"/>
          <p:cNvSpPr/>
          <p:nvPr/>
        </p:nvSpPr>
        <p:spPr>
          <a:xfrm>
            <a:off x="1013477" y="2907110"/>
            <a:ext cx="74469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）反衬出老都管、虞候与众军健的无知与草率； </a:t>
            </a:r>
          </a:p>
          <a:p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3600" b="1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衬托出</a:t>
            </a:r>
            <a:r>
              <a:rPr lang="zh-CN" altLang="zh-CN" sz="3600" b="1" dirty="0" smtClean="0">
                <a:latin typeface="黑体" pitchFamily="2" charset="-122"/>
                <a:ea typeface="黑体" pitchFamily="2" charset="-122"/>
              </a:rPr>
              <a:t>吴用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的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计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高一筹； </a:t>
            </a:r>
          </a:p>
          <a:p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）为后文逆转做好反面的伏笔，使情节更富有趣味性。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81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11760" y="908720"/>
            <a:ext cx="5616624" cy="11430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FF"/>
                </a:solidFill>
                <a:ea typeface="隶书" pitchFamily="49" charset="-122"/>
              </a:rPr>
              <a:t>杨 志 之 智</a:t>
            </a:r>
          </a:p>
        </p:txBody>
      </p:sp>
      <p:sp>
        <p:nvSpPr>
          <p:cNvPr id="1177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66713" y="1752600"/>
            <a:ext cx="4419600" cy="7381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4000" dirty="0" smtClean="0">
                <a:solidFill>
                  <a:srgbClr val="3333CC"/>
                </a:solidFill>
                <a:latin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190DB3"/>
                </a:solidFill>
              </a:rPr>
              <a:t>1.</a:t>
            </a:r>
            <a:r>
              <a:rPr lang="zh-CN" altLang="en-US" b="1" dirty="0" smtClean="0">
                <a:solidFill>
                  <a:srgbClr val="190DB3"/>
                </a:solidFill>
              </a:rPr>
              <a:t>起止时辰变更</a:t>
            </a: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381000" y="2667000"/>
            <a:ext cx="3124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609600" y="2514600"/>
            <a:ext cx="3733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催逼赶路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33400" y="2743200"/>
            <a:ext cx="3124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5105400" y="2514600"/>
            <a:ext cx="289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精明谨慎</a:t>
            </a: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609600" y="3276600"/>
            <a:ext cx="3276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斥虞侯</a:t>
            </a:r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5105400" y="3200400"/>
            <a:ext cx="289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忠于职守</a:t>
            </a:r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609600" y="4038600"/>
            <a:ext cx="259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顶都管</a:t>
            </a:r>
          </a:p>
        </p:txBody>
      </p:sp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5105400" y="403860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官欲甚强</a:t>
            </a: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609600" y="4800600"/>
            <a:ext cx="342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追问枣客</a:t>
            </a: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381000" y="55626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rgbClr val="3333CC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警惕贩酒客</a:t>
            </a:r>
          </a:p>
        </p:txBody>
      </p:sp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5105400" y="1752600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机警善变</a:t>
            </a:r>
          </a:p>
        </p:txBody>
      </p:sp>
      <p:sp>
        <p:nvSpPr>
          <p:cNvPr id="39951" name="Text Box 16"/>
          <p:cNvSpPr txBox="1">
            <a:spLocks noChangeArrowheads="1"/>
          </p:cNvSpPr>
          <p:nvPr/>
        </p:nvSpPr>
        <p:spPr bwMode="auto">
          <a:xfrm>
            <a:off x="395536" y="1124744"/>
            <a:ext cx="1600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结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3434AF-2F89-4588-8A65-B8436C075D79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utoUpdateAnimBg="0"/>
      <p:bldP spid="117763" grpId="0" build="p" autoUpdateAnimBg="0"/>
      <p:bldP spid="117766" grpId="0" autoUpdateAnimBg="0"/>
      <p:bldP spid="117767" grpId="0" autoUpdateAnimBg="0"/>
      <p:bldP spid="117768" grpId="0" autoUpdateAnimBg="0"/>
      <p:bldP spid="117769" grpId="0" autoUpdateAnimBg="0"/>
      <p:bldP spid="117770" grpId="0" autoUpdateAnimBg="0"/>
      <p:bldP spid="117771" grpId="0" autoUpdateAnimBg="0"/>
      <p:bldP spid="117772" grpId="0" autoUpdateAnimBg="0"/>
      <p:bldP spid="117773" grpId="0" autoUpdateAnimBg="0"/>
      <p:bldP spid="117774" grpId="0" autoUpdateAnimBg="0"/>
      <p:bldP spid="11777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5576" y="1340768"/>
            <a:ext cx="4464496" cy="1214437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ea typeface="隶书" pitchFamily="49" charset="-122"/>
              </a:rPr>
              <a:t>杨 志 之 不 智</a:t>
            </a:r>
          </a:p>
        </p:txBody>
      </p:sp>
      <p:sp>
        <p:nvSpPr>
          <p:cNvPr id="1198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691680" y="2708920"/>
            <a:ext cx="4968875" cy="31670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4000" dirty="0" smtClean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3600" b="1" dirty="0" smtClean="0">
                <a:solidFill>
                  <a:srgbClr val="190DB3"/>
                </a:solidFill>
              </a:rPr>
              <a:t>1.</a:t>
            </a:r>
            <a:r>
              <a:rPr lang="zh-CN" altLang="en-US" sz="3600" b="1" dirty="0" smtClean="0">
                <a:solidFill>
                  <a:srgbClr val="190DB3"/>
                </a:solidFill>
              </a:rPr>
              <a:t>刚愎自用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190DB3"/>
                </a:solidFill>
              </a:rPr>
              <a:t>  </a:t>
            </a:r>
            <a:r>
              <a:rPr lang="en-US" altLang="zh-CN" sz="3600" b="1" dirty="0" smtClean="0">
                <a:solidFill>
                  <a:srgbClr val="190DB3"/>
                </a:solidFill>
              </a:rPr>
              <a:t>2.</a:t>
            </a:r>
            <a:r>
              <a:rPr lang="zh-CN" altLang="en-US" sz="3600" b="1" dirty="0" smtClean="0">
                <a:solidFill>
                  <a:srgbClr val="190DB3"/>
                </a:solidFill>
              </a:rPr>
              <a:t>对部下凶横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190DB3"/>
                </a:solidFill>
              </a:rPr>
              <a:t>  </a:t>
            </a:r>
            <a:r>
              <a:rPr lang="en-US" altLang="zh-CN" sz="3600" b="1" dirty="0" smtClean="0">
                <a:solidFill>
                  <a:srgbClr val="190DB3"/>
                </a:solidFill>
              </a:rPr>
              <a:t>3.</a:t>
            </a:r>
            <a:r>
              <a:rPr lang="zh-CN" altLang="en-US" sz="3600" b="1" dirty="0" smtClean="0">
                <a:solidFill>
                  <a:srgbClr val="190DB3"/>
                </a:solidFill>
              </a:rPr>
              <a:t>不体谅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190DB3"/>
                </a:solidFill>
              </a:rPr>
              <a:t>  </a:t>
            </a:r>
            <a:r>
              <a:rPr lang="en-US" altLang="zh-CN" sz="3600" b="1" dirty="0" smtClean="0">
                <a:solidFill>
                  <a:srgbClr val="190DB3"/>
                </a:solidFill>
              </a:rPr>
              <a:t>4.</a:t>
            </a:r>
            <a:r>
              <a:rPr lang="zh-CN" altLang="en-US" sz="3600" b="1" dirty="0" smtClean="0">
                <a:solidFill>
                  <a:srgbClr val="190DB3"/>
                </a:solidFill>
              </a:rPr>
              <a:t>缺乏沟通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74285-715B-420F-BC8F-5B35532B4E3E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autoUpdateAnimBg="0"/>
      <p:bldP spid="11981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21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71625"/>
            <a:ext cx="29495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214688" y="1214438"/>
            <a:ext cx="5791200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水浒传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也称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水浒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忠义水浒传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它并非一人一时之作，而是在民间口头传说，艺人讲说演唱的基础上由文人加工编撰而成的。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它是我国文学史上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第一部描写农民起义全过程的长篇小说。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它的主要倾向是“官逼民反”，局限在于只反贪官，不反皇帝。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智取生辰纲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是主人公杨志被“逼”上梁山的前奏曲。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843808" y="260649"/>
            <a:ext cx="4546848" cy="64807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zh-CN" altLang="en-US" sz="3600" b="1" i="1" kern="0" dirty="0">
                <a:solidFill>
                  <a:srgbClr val="7030A0"/>
                </a:solidFill>
                <a:latin typeface="+mj-lt"/>
                <a:ea typeface="隶书" pitchFamily="49" charset="-122"/>
                <a:cs typeface="+mj-cs"/>
              </a:rPr>
              <a:t>背景知识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81DF94-7817-4564-BD5E-770DB6405FCE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1340768"/>
            <a:ext cx="8276456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en-US" altLang="zh-CN" sz="4000" b="1" dirty="0" smtClean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zh-CN" b="1" dirty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小说的环境分为社会环境与自然环境</a:t>
            </a:r>
            <a:r>
              <a:rPr lang="zh-CN" altLang="zh-CN" dirty="0">
                <a:solidFill>
                  <a:srgbClr val="190DB3"/>
                </a:solidFill>
              </a:rPr>
              <a:t>，</a:t>
            </a:r>
            <a:r>
              <a:rPr lang="zh-CN" altLang="en-US" sz="4000" b="1" dirty="0" smtClean="0">
                <a:solidFill>
                  <a:srgbClr val="190DB3"/>
                </a:solidFill>
                <a:latin typeface="楷体" pitchFamily="49" charset="-122"/>
              </a:rPr>
              <a:t>找出</a:t>
            </a:r>
            <a:r>
              <a:rPr lang="zh-CN" altLang="en-US" sz="4000" b="1" dirty="0" smtClean="0">
                <a:solidFill>
                  <a:srgbClr val="190DB3"/>
                </a:solidFill>
                <a:latin typeface="楷体" pitchFamily="49" charset="-122"/>
              </a:rPr>
              <a:t>本文环境描写的句子并分析其作用。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560" y="2420888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33CC"/>
                </a:solidFill>
                <a:latin typeface="楷体" pitchFamily="49" charset="-122"/>
              </a:rPr>
              <a:t>　　　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</a:rPr>
              <a:t>烘托气氛，有助于刻画人物性格，推动故事情节的发展：</a:t>
            </a:r>
            <a:endParaRPr lang="zh-CN" altLang="en-US" b="1" dirty="0" smtClean="0">
              <a:latin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atin typeface="楷体" pitchFamily="49" charset="-122"/>
              </a:rPr>
              <a:t>　　 （</a:t>
            </a:r>
            <a:r>
              <a:rPr lang="en-US" altLang="zh-CN" b="1" dirty="0" smtClean="0">
                <a:latin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</a:rPr>
              <a:t>）天热成为冲突发生、发展、激化以至解决的重要客观原因之一；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atin typeface="楷体" pitchFamily="49" charset="-122"/>
              </a:rPr>
              <a:t>　　 （</a:t>
            </a:r>
            <a:r>
              <a:rPr lang="en-US" altLang="zh-CN" b="1" dirty="0" smtClean="0">
                <a:latin typeface="楷体" pitchFamily="49" charset="-122"/>
              </a:rPr>
              <a:t>2</a:t>
            </a:r>
            <a:r>
              <a:rPr lang="zh-CN" altLang="en-US" b="1" dirty="0" smtClean="0">
                <a:latin typeface="楷体" pitchFamily="49" charset="-122"/>
              </a:rPr>
              <a:t>）同时吴用他们也正是利用了天气炎热的条件才得以成功，所以对天气炎热的描写完全是为智取服务的。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6988C0-19CD-4889-918B-0B121CEE5144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b="1" dirty="0" smtClean="0"/>
              <a:t>自然环境</a:t>
            </a:r>
            <a:r>
              <a:rPr lang="zh-CN" altLang="zh-CN" sz="2800" b="1" dirty="0"/>
              <a:t>：是指天气酷热</a:t>
            </a:r>
            <a:r>
              <a:rPr lang="zh-CN" altLang="zh-CN" sz="2800" b="1" dirty="0" smtClean="0"/>
              <a:t>，伏下文</a:t>
            </a:r>
            <a:r>
              <a:rPr lang="zh-CN" altLang="zh-CN" sz="2800" b="1" dirty="0"/>
              <a:t>的众人行动困难</a:t>
            </a:r>
            <a:r>
              <a:rPr lang="zh-CN" altLang="zh-CN" sz="2800" b="1" dirty="0" smtClean="0"/>
              <a:t>，伏下文</a:t>
            </a:r>
            <a:r>
              <a:rPr lang="zh-CN" altLang="zh-CN" sz="2800" b="1" dirty="0"/>
              <a:t>的军士买酒解渴； 是指黄泥岗上松树林内，交代劫生辰纲的地方。 </a:t>
            </a:r>
          </a:p>
          <a:p>
            <a:r>
              <a:rPr lang="zh-CN" altLang="zh-CN" sz="2800" b="1" dirty="0"/>
              <a:t>社会环境：一方面是指当时的尖锐的阶级矛盾，如白胜歌中所唱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农夫心内如汤煮，楼上王孙把扇摇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；另一方面是指都管等人对杨志的歧视、轻视，如</a:t>
            </a:r>
            <a:r>
              <a:rPr lang="en-US" altLang="zh-CN" sz="2800" b="1" dirty="0"/>
              <a:t>“</a:t>
            </a:r>
            <a:r>
              <a:rPr lang="zh-CN" altLang="zh-CN" sz="2800" b="1" dirty="0" smtClean="0"/>
              <a:t>量你</a:t>
            </a:r>
            <a:r>
              <a:rPr lang="zh-CN" altLang="zh-CN" sz="2800" b="1" dirty="0"/>
              <a:t>是个遭死的军人</a:t>
            </a:r>
            <a:r>
              <a:rPr lang="en-US" altLang="zh-CN" sz="2800" b="1" dirty="0"/>
              <a:t>”“</a:t>
            </a:r>
            <a:r>
              <a:rPr lang="zh-CN" altLang="zh-CN" sz="2800" b="1" dirty="0"/>
              <a:t>草芥子大小的官职，值得恁地逞能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，揭示了内部的矛盾，交代了冲突的内因也暗示了杨志不得志于统治者的悲剧命运。 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1D185F-CC95-4CFA-A4DA-B0ACF5B82A38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64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2514600" y="428625"/>
            <a:ext cx="417195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400" b="1" i="1" kern="10" dirty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宋体"/>
                <a:ea typeface="宋体"/>
              </a:rPr>
              <a:t>把握矛盾冲突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0050" y="1447800"/>
            <a:ext cx="88280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主要人物：</a:t>
            </a:r>
            <a:r>
              <a:rPr kumimoji="1" lang="zh-CN" altLang="en-US" sz="3200" b="1" dirty="0">
                <a:latin typeface="Times New Roman" pitchFamily="18" charset="0"/>
                <a:ea typeface="楷体" pitchFamily="49" charset="-122"/>
              </a:rPr>
              <a:t>杨志、老督管、虞侯、军健</a:t>
            </a:r>
          </a:p>
          <a:p>
            <a:r>
              <a:rPr kumimoji="1" lang="zh-CN" altLang="en-US" sz="3200" b="1" dirty="0">
                <a:latin typeface="Times New Roman" pitchFamily="18" charset="0"/>
                <a:ea typeface="楷体" pitchFamily="49" charset="-122"/>
              </a:rPr>
              <a:t>                    晁盖、吴用、白胜、公孙胜、刘唐、</a:t>
            </a:r>
          </a:p>
          <a:p>
            <a:r>
              <a:rPr kumimoji="1" lang="zh-CN" altLang="en-US" sz="3200" b="1" dirty="0">
                <a:latin typeface="Times New Roman" pitchFamily="18" charset="0"/>
                <a:ea typeface="楷体" pitchFamily="49" charset="-122"/>
              </a:rPr>
              <a:t>                    阮氏三兄弟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41325" y="3116263"/>
            <a:ext cx="2224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主要矛盾：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428875" y="3116263"/>
            <a:ext cx="6303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latin typeface="Times New Roman" pitchFamily="18" charset="0"/>
                <a:ea typeface="楷体" pitchFamily="49" charset="-122"/>
              </a:rPr>
              <a:t>杨志押送与晁盖、吴用等人夺取的</a:t>
            </a:r>
          </a:p>
          <a:p>
            <a:r>
              <a:rPr kumimoji="1" lang="zh-CN" altLang="en-US" sz="3200" b="1" dirty="0">
                <a:latin typeface="Times New Roman" pitchFamily="18" charset="0"/>
                <a:ea typeface="楷体" pitchFamily="49" charset="-122"/>
              </a:rPr>
              <a:t>矛盾冲突。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90538" y="4572000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次要矛盾：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00313" y="4572000"/>
            <a:ext cx="5895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楷体" pitchFamily="49" charset="-122"/>
              </a:rPr>
              <a:t>杨志与军健、虞侯、老督管之间</a:t>
            </a:r>
          </a:p>
          <a:p>
            <a:r>
              <a:rPr kumimoji="1" lang="zh-CN" altLang="en-US" sz="3200" b="1">
                <a:latin typeface="Times New Roman" pitchFamily="18" charset="0"/>
                <a:ea typeface="楷体" pitchFamily="49" charset="-122"/>
              </a:rPr>
              <a:t>的内部矛盾冲突。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792BDB-464F-4B33-8FDD-7F5F4456B77A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utoUpdateAnimBg="0"/>
      <p:bldP spid="17413" grpId="0" autoUpdateAnimBg="0"/>
      <p:bldP spid="17414" grpId="0" autoUpdateAnimBg="0"/>
      <p:bldP spid="17415" grpId="0" autoUpdateAnimBg="0"/>
      <p:bldP spid="17416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7C08EF-4670-4C69-9A52-6518CDAB45C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11386" y="1862601"/>
            <a:ext cx="77050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</a:rPr>
              <a:t>补叙</a:t>
            </a:r>
            <a:r>
              <a:rPr lang="zh-CN" altLang="zh-CN" sz="3600" b="1" dirty="0" smtClean="0"/>
              <a:t>，</a:t>
            </a:r>
            <a:r>
              <a:rPr lang="zh-CN" altLang="zh-CN" sz="3600" b="1" dirty="0"/>
              <a:t>吴用妙计始真相大白。以杨志失陷生辰纲为主线叙写，令读者在阅读紧张曲折的情节时，始终留有不解之谜。最后悬念解除，出乎意料之外，又本乎情理之中。结尾补充交代八位好汉的姓名、用药过程，突出吴用等人的足智多谋，起</a:t>
            </a:r>
            <a:r>
              <a:rPr lang="zh-CN" altLang="zh-CN" sz="3600" b="1" dirty="0">
                <a:solidFill>
                  <a:srgbClr val="FF0000"/>
                </a:solidFill>
              </a:rPr>
              <a:t>画龙点睛</a:t>
            </a:r>
            <a:r>
              <a:rPr lang="zh-CN" altLang="zh-CN" sz="3600" b="1" dirty="0"/>
              <a:t>的作用，同</a:t>
            </a:r>
            <a:r>
              <a:rPr lang="zh-CN" altLang="zh-CN" sz="3600" b="1" dirty="0" smtClean="0"/>
              <a:t>时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点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明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了</a:t>
            </a:r>
            <a:r>
              <a:rPr lang="zh-CN" altLang="zh-CN" sz="3600" b="1" dirty="0">
                <a:solidFill>
                  <a:srgbClr val="FF0000"/>
                </a:solidFill>
              </a:rPr>
              <a:t>题目</a:t>
            </a:r>
            <a:r>
              <a:rPr lang="zh-CN" altLang="zh-CN" sz="3600" b="1" dirty="0"/>
              <a:t>。 </a:t>
            </a:r>
          </a:p>
        </p:txBody>
      </p:sp>
      <p:sp>
        <p:nvSpPr>
          <p:cNvPr id="5" name="矩形 4"/>
          <p:cNvSpPr/>
          <p:nvPr/>
        </p:nvSpPr>
        <p:spPr>
          <a:xfrm>
            <a:off x="1187624" y="1195534"/>
            <a:ext cx="64411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zh-CN" sz="3600" b="1" dirty="0" smtClean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课文</a:t>
            </a:r>
            <a:r>
              <a:rPr lang="zh-CN" altLang="zh-CN" sz="3600" b="1" dirty="0">
                <a:solidFill>
                  <a:srgbClr val="190DB3"/>
                </a:solidFill>
                <a:latin typeface="黑体" pitchFamily="2" charset="-122"/>
                <a:ea typeface="黑体" pitchFamily="2" charset="-122"/>
              </a:rPr>
              <a:t>最后一段有什么作用？ </a:t>
            </a:r>
            <a:endParaRPr lang="zh-CN" altLang="zh-CN" sz="3600" b="1" dirty="0">
              <a:solidFill>
                <a:srgbClr val="190DB3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6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447800" y="1752600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ea typeface="楷体" pitchFamily="49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508125" y="192722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ea typeface="楷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622925" y="17224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智用天时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622925" y="24844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智用地利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622925" y="33226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ea typeface="华文新魏" pitchFamily="2" charset="-122"/>
              </a:rPr>
              <a:t>智用矛盾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622925" y="41608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ea typeface="华文新魏" pitchFamily="2" charset="-122"/>
              </a:rPr>
              <a:t>智用计谋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102350" y="493713"/>
            <a:ext cx="949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ea typeface="楷体" pitchFamily="49" charset="-122"/>
              </a:rPr>
              <a:t>取</a:t>
            </a:r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>
            <a:off x="7604125" y="2133600"/>
            <a:ext cx="349250" cy="2362200"/>
          </a:xfrm>
          <a:prstGeom prst="rightBrace">
            <a:avLst>
              <a:gd name="adj1" fmla="val 56364"/>
              <a:gd name="adj2" fmla="val 50000"/>
            </a:avLst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" pitchFamily="49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908175" y="533400"/>
            <a:ext cx="949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ea typeface="楷体" pitchFamily="49" charset="-122"/>
              </a:rPr>
              <a:t>送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600200" y="1870075"/>
            <a:ext cx="182562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 typeface="Wingdings" pitchFamily="2" charset="2"/>
              <a:buNone/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变更起止</a:t>
            </a:r>
          </a:p>
          <a:p>
            <a:pPr>
              <a:defRPr/>
            </a:pPr>
            <a:endParaRPr lang="en-US" altLang="zh-CN" dirty="0">
              <a:solidFill>
                <a:schemeClr val="hlink"/>
              </a:solidFill>
              <a:ea typeface="楷体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600200" y="24844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提醒军汉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1584325" y="322262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ea typeface="楷体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600200" y="33226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盘问枣客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643063" y="40846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谨慎买酒</a:t>
            </a: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1371600" y="2209800"/>
            <a:ext cx="152400" cy="2209800"/>
          </a:xfrm>
          <a:prstGeom prst="leftBrace">
            <a:avLst>
              <a:gd name="adj1" fmla="val 120833"/>
              <a:gd name="adj2" fmla="val 50000"/>
            </a:avLst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" pitchFamily="49" charset="-122"/>
            </a:endParaRPr>
          </a:p>
        </p:txBody>
      </p:sp>
      <p:sp>
        <p:nvSpPr>
          <p:cNvPr id="19" name="AutoShape 17"/>
          <p:cNvSpPr>
            <a:spLocks noChangeArrowheads="1"/>
          </p:cNvSpPr>
          <p:nvPr/>
        </p:nvSpPr>
        <p:spPr bwMode="auto">
          <a:xfrm>
            <a:off x="3886200" y="2667000"/>
            <a:ext cx="1371600" cy="152400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6600" b="1">
                <a:solidFill>
                  <a:srgbClr val="FF3300"/>
                </a:solidFill>
                <a:ea typeface="楷体" pitchFamily="49" charset="-122"/>
              </a:rPr>
              <a:t>智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991225" y="5143500"/>
            <a:ext cx="10810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得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2071688" y="5143500"/>
            <a:ext cx="11017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 b="1">
                <a:ea typeface="楷体" pitchFamily="49" charset="-122"/>
              </a:rPr>
              <a:t>失</a:t>
            </a: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3048000" y="1371600"/>
            <a:ext cx="990600" cy="1219200"/>
          </a:xfrm>
          <a:prstGeom prst="line">
            <a:avLst/>
          </a:prstGeom>
          <a:noFill/>
          <a:ln w="508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H="1">
            <a:off x="5029200" y="1371600"/>
            <a:ext cx="1066800" cy="12192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3048000" y="4267200"/>
            <a:ext cx="1219200" cy="1219200"/>
          </a:xfrm>
          <a:prstGeom prst="line">
            <a:avLst/>
          </a:prstGeom>
          <a:noFill/>
          <a:ln w="508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H="1" flipV="1">
            <a:off x="4876800" y="4267200"/>
            <a:ext cx="990600" cy="1295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7800975" y="2012950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CC"/>
                </a:solidFill>
                <a:ea typeface="华文行楷" pitchFamily="2" charset="-122"/>
              </a:rPr>
              <a:t>好汉们</a:t>
            </a:r>
          </a:p>
        </p:txBody>
      </p:sp>
      <p:sp>
        <p:nvSpPr>
          <p:cNvPr id="44057" name="Text Box 25"/>
          <p:cNvSpPr txBox="1">
            <a:spLocks noChangeArrowheads="1"/>
          </p:cNvSpPr>
          <p:nvPr/>
        </p:nvSpPr>
        <p:spPr bwMode="auto">
          <a:xfrm>
            <a:off x="8202613" y="2925763"/>
            <a:ext cx="49212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zh-CN">
              <a:ea typeface="楷体" pitchFamily="49" charset="-122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8064500" y="2667000"/>
            <a:ext cx="7334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ea typeface="华文行楷" pitchFamily="2" charset="-122"/>
              </a:rPr>
              <a:t>足智多谋</a:t>
            </a: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228600" y="19685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CC"/>
                </a:solidFill>
                <a:ea typeface="华文行楷" pitchFamily="2" charset="-122"/>
              </a:rPr>
              <a:t>杨智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304800" y="2514600"/>
            <a:ext cx="7334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ea typeface="华文行楷" pitchFamily="2" charset="-122"/>
              </a:rPr>
              <a:t>机警谨慎</a:t>
            </a:r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FDE28A-3806-4D5F-82B6-211E8BAFE8DC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2" name="页脚占位符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nimBg="1"/>
      <p:bldP spid="12" grpId="0" autoUpdateAnimBg="0"/>
      <p:bldP spid="13" grpId="0" autoUpdateAnimBg="0"/>
      <p:bldP spid="14" grpId="0" autoUpdateAnimBg="0"/>
      <p:bldP spid="16" grpId="0" autoUpdateAnimBg="0"/>
      <p:bldP spid="17" grpId="0" autoUpdateAnimBg="0"/>
      <p:bldP spid="18" grpId="0" animBg="1"/>
      <p:bldP spid="19" grpId="0" animBg="1" autoUpdateAnimBg="0"/>
      <p:bldP spid="20" grpId="0" autoUpdateAnimBg="0"/>
      <p:bldP spid="21" grpId="0" autoUpdateAnimBg="0"/>
      <p:bldP spid="22" grpId="0" animBg="1"/>
      <p:bldP spid="23" grpId="0" animBg="1"/>
      <p:bldP spid="24" grpId="0" animBg="1"/>
      <p:bldP spid="25" grpId="0" animBg="1"/>
      <p:bldP spid="26" grpId="0" autoUpdateAnimBg="0"/>
      <p:bldP spid="28" grpId="0" autoUpdateAnimBg="0"/>
      <p:bldP spid="29" grpId="0" autoUpdateAnimBg="0"/>
      <p:bldP spid="30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7C08EF-4670-4C69-9A52-6518CDAB45C4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  <p:sp>
        <p:nvSpPr>
          <p:cNvPr id="4" name="TextBox 3"/>
          <p:cNvSpPr txBox="1"/>
          <p:nvPr/>
        </p:nvSpPr>
        <p:spPr>
          <a:xfrm>
            <a:off x="1644460" y="26064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中心主旨</a:t>
            </a:r>
            <a:endParaRPr lang="zh-CN" altLang="en-US" sz="3600" b="1" i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412776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本文通过写杨志在押送生辰纲去往东京的途中，在黄泥冈被晃盖、吴用等人用计夺去生辰纲的经过，刻画了杨志精明能干、小心谨慎、蛮横急躁的性格特征，集中反映了以蔡京、梁中书为代表的封建统治阶级与广大农民的矛盾，热情歌颂了晃 盖、吴用等英雄的大智大勇与组织才能。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4784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00038" y="1676400"/>
            <a:ext cx="89154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kumimoji="1"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预测一下此后的情节发展</a:t>
            </a:r>
            <a:r>
              <a:rPr kumimoji="1" lang="en-US" altLang="zh-CN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kumimoji="1"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官府要追查此案，可以从什么地方入手？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kumimoji="1"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为什么当时不杀人灭口？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kumimoji="1"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想一想吴用的计策有没有漏洞？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123728" y="188640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考考你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1E7E93-FBEB-4B76-93D2-AA97BB7AD055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智取生辰纲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24025"/>
            <a:ext cx="32861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000375" y="341313"/>
            <a:ext cx="2571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  <a:cs typeface="+mj-cs"/>
              </a:rPr>
              <a:t>布置作业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786188" y="1785938"/>
            <a:ext cx="48577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发挥你的想象，以本文的暗线“吴用智取生辰纲”为根据，编写一个小故事。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A324FA-5B6F-4060-BBE4-725C0E37DD99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05163" y="1143000"/>
            <a:ext cx="5367337" cy="4572000"/>
          </a:xfrm>
        </p:spPr>
        <p:txBody>
          <a:bodyPr/>
          <a:lstStyle/>
          <a:p>
            <a:pPr>
              <a:defRPr/>
            </a:pPr>
            <a:r>
              <a:rPr lang="zh-CN" altLang="en-US" sz="2800" b="1" kern="1200" dirty="0" smtClean="0">
                <a:latin typeface="楷体" pitchFamily="49" charset="-122"/>
              </a:rPr>
              <a:t>施耐庵生平不详，仅知他是</a:t>
            </a:r>
            <a:r>
              <a:rPr lang="zh-CN" altLang="en-US" sz="2800" b="1" kern="1200" dirty="0" smtClean="0">
                <a:solidFill>
                  <a:srgbClr val="FF0000"/>
                </a:solidFill>
                <a:latin typeface="楷体" pitchFamily="49" charset="-122"/>
              </a:rPr>
              <a:t>元末明初</a:t>
            </a:r>
            <a:r>
              <a:rPr lang="zh-CN" altLang="en-US" sz="2800" b="1" kern="1200" dirty="0" smtClean="0">
                <a:latin typeface="楷体" pitchFamily="49" charset="-122"/>
              </a:rPr>
              <a:t>人，曾在钱塘（今浙江杭州）生活。自</a:t>
            </a:r>
            <a:r>
              <a:rPr lang="en-US" altLang="zh-CN" sz="2800" b="1" kern="1200" dirty="0" smtClean="0">
                <a:latin typeface="楷体" pitchFamily="49" charset="-122"/>
              </a:rPr>
              <a:t>20</a:t>
            </a:r>
            <a:r>
              <a:rPr lang="zh-CN" altLang="en-US" sz="2800" b="1" kern="1200" dirty="0" smtClean="0">
                <a:latin typeface="楷体" pitchFamily="49" charset="-122"/>
              </a:rPr>
              <a:t>世纪</a:t>
            </a:r>
            <a:r>
              <a:rPr lang="en-US" altLang="zh-CN" sz="2800" b="1" kern="1200" dirty="0" smtClean="0">
                <a:latin typeface="楷体" pitchFamily="49" charset="-122"/>
              </a:rPr>
              <a:t>20</a:t>
            </a:r>
            <a:r>
              <a:rPr lang="zh-CN" altLang="en-US" sz="2800" b="1" kern="1200" dirty="0" smtClean="0">
                <a:latin typeface="楷体" pitchFamily="49" charset="-122"/>
              </a:rPr>
              <a:t>年代以来，江苏兴化地区陆续发现了一些有关施氏的资料，对其生平有较详细的说法，然可疑之处颇多。</a:t>
            </a:r>
            <a:r>
              <a:rPr lang="en-US" altLang="zh-CN" sz="2800" b="1" kern="1200" dirty="0" smtClean="0">
                <a:latin typeface="楷体" pitchFamily="49" charset="-122"/>
              </a:rPr>
              <a:t>《</a:t>
            </a:r>
            <a:r>
              <a:rPr lang="zh-CN" altLang="en-US" sz="2800" b="1" kern="1200" dirty="0" smtClean="0">
                <a:latin typeface="楷体" pitchFamily="49" charset="-122"/>
              </a:rPr>
              <a:t>水浒传</a:t>
            </a:r>
            <a:r>
              <a:rPr lang="en-US" altLang="zh-CN" sz="2800" b="1" kern="1200" dirty="0" smtClean="0">
                <a:latin typeface="楷体" pitchFamily="49" charset="-122"/>
              </a:rPr>
              <a:t>》“</a:t>
            </a:r>
            <a:r>
              <a:rPr lang="zh-CN" altLang="en-US" sz="2800" b="1" kern="1200" dirty="0" smtClean="0">
                <a:latin typeface="楷体" pitchFamily="49" charset="-122"/>
              </a:rPr>
              <a:t>施耐庵的本”的完成，大约比</a:t>
            </a:r>
            <a:r>
              <a:rPr lang="en-US" altLang="zh-CN" sz="2800" b="1" kern="1200" dirty="0" smtClean="0">
                <a:latin typeface="楷体" pitchFamily="49" charset="-122"/>
              </a:rPr>
              <a:t>《</a:t>
            </a:r>
            <a:r>
              <a:rPr lang="zh-CN" altLang="en-US" sz="2800" b="1" kern="1200" dirty="0" smtClean="0">
                <a:latin typeface="楷体" pitchFamily="49" charset="-122"/>
              </a:rPr>
              <a:t>三国演义</a:t>
            </a:r>
            <a:r>
              <a:rPr lang="en-US" altLang="zh-CN" sz="2800" b="1" kern="1200" dirty="0" smtClean="0">
                <a:latin typeface="楷体" pitchFamily="49" charset="-122"/>
              </a:rPr>
              <a:t>》</a:t>
            </a:r>
            <a:r>
              <a:rPr lang="zh-CN" altLang="en-US" sz="2800" b="1" kern="1200" dirty="0" smtClean="0">
                <a:latin typeface="楷体" pitchFamily="49" charset="-122"/>
              </a:rPr>
              <a:t>要迟二三十年。</a:t>
            </a:r>
          </a:p>
        </p:txBody>
      </p:sp>
      <p:pic>
        <p:nvPicPr>
          <p:cNvPr id="7171" name="图片 3" descr="施耐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5368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87824" y="26064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作者简介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7E82A6-6D85-4AB3-BAF1-B2BD1BA7A867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57313" y="1052513"/>
            <a:ext cx="70199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US" altLang="zh-CN" sz="3600" b="1" kern="0" dirty="0">
              <a:solidFill>
                <a:srgbClr val="FF3300"/>
              </a:solidFill>
              <a:latin typeface="+mn-lt"/>
              <a:ea typeface="楷体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4000" b="1" kern="0" dirty="0">
                <a:latin typeface="+mn-lt"/>
                <a:ea typeface="楷体" pitchFamily="49" charset="-122"/>
              </a:rPr>
              <a:t> </a:t>
            </a:r>
            <a:r>
              <a:rPr lang="en-US" altLang="zh-CN" sz="4000" b="1" kern="0" dirty="0" smtClean="0">
                <a:latin typeface="+mn-lt"/>
                <a:ea typeface="楷体" pitchFamily="49" charset="-122"/>
              </a:rPr>
              <a:t> </a:t>
            </a:r>
            <a:r>
              <a:rPr lang="zh-CN" altLang="en-US" sz="4000" b="1" kern="0" dirty="0" smtClean="0">
                <a:latin typeface="+mn-lt"/>
                <a:ea typeface="楷体" pitchFamily="49" charset="-122"/>
              </a:rPr>
              <a:t>武</a:t>
            </a:r>
            <a:r>
              <a:rPr lang="zh-CN" altLang="en-US" sz="4000" b="1" kern="0" dirty="0">
                <a:latin typeface="+mn-lt"/>
                <a:ea typeface="楷体" pitchFamily="49" charset="-122"/>
              </a:rPr>
              <a:t>松              风雪山神庙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000" b="1" kern="0" dirty="0">
                <a:latin typeface="+mn-lt"/>
                <a:ea typeface="楷体" pitchFamily="49" charset="-122"/>
              </a:rPr>
              <a:t> </a:t>
            </a:r>
            <a:r>
              <a:rPr lang="zh-CN" altLang="en-US" sz="4000" b="1" kern="0" dirty="0" smtClean="0">
                <a:latin typeface="+mn-lt"/>
                <a:ea typeface="楷体" pitchFamily="49" charset="-122"/>
              </a:rPr>
              <a:t> 林</a:t>
            </a:r>
            <a:r>
              <a:rPr lang="zh-CN" altLang="en-US" sz="4000" b="1" kern="0" dirty="0">
                <a:latin typeface="+mn-lt"/>
                <a:ea typeface="楷体" pitchFamily="49" charset="-122"/>
              </a:rPr>
              <a:t>冲              大闹野猪林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000" b="1" kern="0" dirty="0">
                <a:latin typeface="+mn-lt"/>
                <a:ea typeface="楷体" pitchFamily="49" charset="-122"/>
              </a:rPr>
              <a:t> </a:t>
            </a:r>
            <a:r>
              <a:rPr lang="zh-CN" altLang="en-US" sz="4000" b="1" kern="0" dirty="0" smtClean="0">
                <a:latin typeface="+mn-lt"/>
                <a:ea typeface="楷体" pitchFamily="49" charset="-122"/>
              </a:rPr>
              <a:t> 杨</a:t>
            </a:r>
            <a:r>
              <a:rPr lang="zh-CN" altLang="en-US" sz="4000" b="1" kern="0" dirty="0">
                <a:latin typeface="+mn-lt"/>
                <a:ea typeface="楷体" pitchFamily="49" charset="-122"/>
              </a:rPr>
              <a:t>志              景阳岗打虎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000" b="1" kern="0" dirty="0">
                <a:latin typeface="+mn-lt"/>
                <a:ea typeface="楷体" pitchFamily="49" charset="-122"/>
              </a:rPr>
              <a:t> </a:t>
            </a:r>
            <a:r>
              <a:rPr lang="zh-CN" altLang="en-US" sz="4000" b="1" kern="0" dirty="0" smtClean="0">
                <a:latin typeface="+mn-lt"/>
                <a:ea typeface="楷体" pitchFamily="49" charset="-122"/>
              </a:rPr>
              <a:t> 吴</a:t>
            </a:r>
            <a:r>
              <a:rPr lang="zh-CN" altLang="en-US" sz="4000" b="1" kern="0" dirty="0">
                <a:latin typeface="+mn-lt"/>
                <a:ea typeface="楷体" pitchFamily="49" charset="-122"/>
              </a:rPr>
              <a:t>用              汴京城卖刀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4000" b="1" kern="0" dirty="0">
                <a:latin typeface="+mn-lt"/>
                <a:ea typeface="楷体" pitchFamily="49" charset="-122"/>
              </a:rPr>
              <a:t> </a:t>
            </a:r>
            <a:r>
              <a:rPr lang="zh-CN" altLang="en-US" sz="4000" b="1" kern="0" dirty="0" smtClean="0">
                <a:latin typeface="+mn-lt"/>
                <a:ea typeface="楷体" pitchFamily="49" charset="-122"/>
              </a:rPr>
              <a:t> 鲁</a:t>
            </a:r>
            <a:r>
              <a:rPr lang="zh-CN" altLang="en-US" sz="4000" b="1" kern="0" dirty="0">
                <a:latin typeface="+mn-lt"/>
                <a:ea typeface="楷体" pitchFamily="49" charset="-122"/>
              </a:rPr>
              <a:t>智深          智取生辰纲</a:t>
            </a:r>
            <a:r>
              <a:rPr lang="zh-CN" altLang="en-US" sz="3200" kern="0" dirty="0">
                <a:latin typeface="+mn-lt"/>
                <a:ea typeface="楷体" pitchFamily="49" charset="-122"/>
              </a:rPr>
              <a:t>              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3019425" y="2143125"/>
            <a:ext cx="2000250" cy="1428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3019425" y="2143125"/>
            <a:ext cx="1857375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947988" y="3571875"/>
            <a:ext cx="1624012" cy="57720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3131840" y="2924944"/>
            <a:ext cx="1500188" cy="20177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947988" y="4286251"/>
            <a:ext cx="1552004" cy="58291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00" name="Cloud"/>
          <p:cNvSpPr>
            <a:spLocks noChangeAspect="1" noEditPoints="1" noChangeArrowheads="1"/>
          </p:cNvSpPr>
          <p:nvPr/>
        </p:nvSpPr>
        <p:spPr bwMode="auto">
          <a:xfrm>
            <a:off x="2987824" y="260648"/>
            <a:ext cx="3857625" cy="1295400"/>
          </a:xfrm>
          <a:custGeom>
            <a:avLst/>
            <a:gdLst>
              <a:gd name="T0" fmla="*/ 11966 w 21600"/>
              <a:gd name="T1" fmla="*/ 647700 h 21600"/>
              <a:gd name="T2" fmla="*/ 1928813 w 21600"/>
              <a:gd name="T3" fmla="*/ 1294021 h 21600"/>
              <a:gd name="T4" fmla="*/ 3854410 w 21600"/>
              <a:gd name="T5" fmla="*/ 647700 h 21600"/>
              <a:gd name="T6" fmla="*/ 1928813 w 21600"/>
              <a:gd name="T7" fmla="*/ 7406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0">
            <a:gsLst>
              <a:gs pos="0">
                <a:srgbClr val="BFFCF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b"/>
          <a:lstStyle/>
          <a:p>
            <a:pPr algn="ctr">
              <a:lnSpc>
                <a:spcPct val="95000"/>
              </a:lnSpc>
              <a:defRPr/>
            </a:pPr>
            <a:endParaRPr lang="en-US" altLang="zh-CN" sz="4000">
              <a:solidFill>
                <a:srgbClr val="FF3300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>
              <a:lnSpc>
                <a:spcPct val="95000"/>
              </a:lnSpc>
              <a:defRPr/>
            </a:pPr>
            <a:endParaRPr lang="en-US" altLang="zh-CN" sz="4000">
              <a:solidFill>
                <a:srgbClr val="FF3300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>
              <a:lnSpc>
                <a:spcPct val="95000"/>
              </a:lnSpc>
              <a:defRPr/>
            </a:pPr>
            <a:endParaRPr lang="en-US" altLang="zh-CN" sz="4000">
              <a:solidFill>
                <a:srgbClr val="FF33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3779912" y="404664"/>
            <a:ext cx="22161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人物故事</a:t>
            </a: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连一连</a:t>
            </a: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D828-C3FB-4182-9B4C-89FC9916A9CB}" type="datetime3">
              <a:rPr lang="zh-CN" altLang="en-US" smtClean="0"/>
              <a:pPr>
                <a:defRPr/>
              </a:pPr>
              <a:t>2018年4月12日星期四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79512" y="1124744"/>
            <a:ext cx="33480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青面兽杨志 </a:t>
            </a:r>
          </a:p>
        </p:txBody>
      </p:sp>
      <p:pic>
        <p:nvPicPr>
          <p:cNvPr id="9219" name="Picture 3" descr="shb1a-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3021012" cy="46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563888" y="1340768"/>
            <a:ext cx="53340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dirty="0">
                <a:latin typeface="Times New Roman" pitchFamily="18" charset="0"/>
                <a:ea typeface="楷体" pitchFamily="49" charset="-122"/>
              </a:rPr>
              <a:t>        </a:t>
            </a:r>
            <a:r>
              <a:rPr kumimoji="1" lang="zh-CN" altLang="en-US" sz="2000" b="1" dirty="0">
                <a:latin typeface="黑体" pitchFamily="49" charset="-122"/>
                <a:ea typeface="黑体" pitchFamily="49" charset="-122"/>
              </a:rPr>
              <a:t>杨志，在梁山好汉中排名第十七位，梁山军马里做马军八虎骑兼先锋使，排行第三。林冲来到梁山，王伦不容，要他先下山取“投名状”杀一人上山。不想正巧碰见青面兽杨志，两人拔刀大战三十余回，不分胜负。原来杨志是杨老令公杨家将的后代，本来是殿帅府制使，因押送花石纲在黄河里翻了船畏罪逃避。与林冲不打不相识，被王伦一起邀上梁山。但杨志一心想到东京找个官做，不肯入伙。杨志在东京花光了身上的钱，只好去卖祖传宝刀，与泼皮牛二发生争吵，不得已杀了牛二，被发配到大名府充军。为梁中书护送生辰纲去东京，又被晁盖等所劫。杨志无奈和鲁智深打上二龙山，杀了邓龙，做了山寨之主，后归了梁山泊。征讨方腊时在途中病故。</a:t>
            </a:r>
            <a:endParaRPr kumimoji="1" lang="zh-CN" altLang="en-US" sz="2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6064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2E3B2A-3EFE-49BE-BD18-EE44E4AAC3C8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水浒人物：托塔天王晁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21196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4355976" y="1484784"/>
            <a:ext cx="427575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托塔天王晁盖</a:t>
            </a:r>
            <a:endParaRPr kumimoji="1" lang="zh-CN" altLang="en-US" sz="4000" b="1" dirty="0">
              <a:solidFill>
                <a:srgbClr val="FF3300"/>
              </a:solidFill>
              <a:latin typeface="Times New Roman" pitchFamily="18" charset="0"/>
              <a:ea typeface="华文行楷" pitchFamily="2" charset="-122"/>
              <a:hlinkClick r:id="rId3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       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郓城县东溪村人，东溪村保正，本乡富户，人称托塔天王。七星入伙智取生辰纲后投梁山入伙。林冲火并白衣秀士王伦后为梁山寨主。后打曾头市中毒箭身亡。第十四回出场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。</a:t>
            </a:r>
            <a:endParaRPr kumimoji="1" lang="zh-CN" altLang="en-US" sz="28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88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D32193-180D-4E13-94C4-52912C456809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hb1a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1"/>
            <a:ext cx="3486150" cy="446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657600" y="1124744"/>
            <a:ext cx="54864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 dirty="0">
                <a:latin typeface="Times New Roman" pitchFamily="18" charset="0"/>
                <a:ea typeface="楷体" pitchFamily="49" charset="-122"/>
              </a:rPr>
              <a:t>        吴用，表字学究，道号加亮先生。平生机巧聪明，曾读万卷经书。使两条铜链。吴用为晁盖献计，智取生辰纲，用药酒麻倒了青面兽杨志，夺了北京大名府梁中书送给蔡太师庆贺生辰的十万贯金银珠宝。宋江在浔阳楼念反诗被捉，和戴宗一起被押赴刑场，快行斩时，吴用用计劫了法场，救了宋江、戴宗。宋江二打祝家庄失败；第三次攻打祝家庄时，吴用利用双掌连环计攻克祝家庄。吴用在破连环马时，派时迁偷甲骗徐宁上了梁山。宋江闹华州时，吴用又出计借用宿太尉金铃吊挂，救出了九纹龙史进、花和尚鲁智深。一生屡出奇谋，屡建战功。受招安被封为武胜军承宣使。宋江、李逵被害后，吴用与花荣一同在宋江坟前上吊自杀，与宋江葬在一起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196752"/>
            <a:ext cx="3505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智多星吴用</a:t>
            </a:r>
          </a:p>
        </p:txBody>
      </p:sp>
      <p:sp>
        <p:nvSpPr>
          <p:cNvPr id="5" name="矩形 4"/>
          <p:cNvSpPr/>
          <p:nvPr/>
        </p:nvSpPr>
        <p:spPr>
          <a:xfrm>
            <a:off x="3635896" y="260648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人物介绍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F4F6EC-8A4B-4C3A-B9AC-135AC9DAEEA9}" type="datetime3">
              <a:rPr lang="zh-CN" altLang="en-US" smtClean="0"/>
              <a:pPr>
                <a:defRPr/>
              </a:pPr>
              <a:t>2018年4月12日星期四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智取生辰纲</a:t>
            </a:r>
            <a:r>
              <a:rPr lang="en-US" altLang="zh-CN" smtClean="0"/>
              <a:t>》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3506</Words>
  <Application>Microsoft Office PowerPoint</Application>
  <PresentationFormat>全屏显示(4:3)</PresentationFormat>
  <Paragraphs>322</Paragraphs>
  <Slides>47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民族中学PPT模板201604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基本故事情节 </vt:lpstr>
      <vt:lpstr>分析小说情节</vt:lpstr>
      <vt:lpstr>3.小说以“生辰纲”的争夺为中心事件，采用双线结构，明线是什么？暗线又是什么？ </vt:lpstr>
      <vt:lpstr>PowerPoint 演示文稿</vt:lpstr>
      <vt:lpstr>PowerPoint 演示文稿</vt:lpstr>
      <vt:lpstr>（1）六月初四正午，在黄泥冈松树林中，押纲的杨志与劫纲的晁盖等人碰上了，他们的碰见是不是偶然的呢？</vt:lpstr>
      <vt:lpstr>PowerPoint 演示文稿</vt:lpstr>
      <vt:lpstr>PowerPoint 演示文稿</vt:lpstr>
      <vt:lpstr>（3）在“天时”“地利”起作用后，晁盖等又是如何发挥“人和”优势，通力合作，使用计谋来智取生辰纲的呢？</vt:lpstr>
      <vt:lpstr>PowerPoint 演示文稿</vt:lpstr>
      <vt:lpstr>小结：吴 、晁 之 智</vt:lpstr>
      <vt:lpstr>PowerPoint 演示文稿</vt:lpstr>
      <vt:lpstr>    杨志为了押运成功，也是殚精竭虑、绞尽脑汁，文中许多地方可看出他的智谋： </vt:lpstr>
      <vt:lpstr>PowerPoint 演示文稿</vt:lpstr>
      <vt:lpstr>PowerPoint 演示文稿</vt:lpstr>
      <vt:lpstr>PowerPoint 演示文稿</vt:lpstr>
      <vt:lpstr>（1）杨志自身性格有缺陷：急功近利，粗暴蛮横，没有处理好内部关系。 </vt:lpstr>
      <vt:lpstr>PowerPoint 演示文稿</vt:lpstr>
      <vt:lpstr>PowerPoint 演示文稿</vt:lpstr>
      <vt:lpstr>PowerPoint 演示文稿</vt:lpstr>
      <vt:lpstr>PowerPoint 演示文稿</vt:lpstr>
      <vt:lpstr>杨 志 之 智</vt:lpstr>
      <vt:lpstr>杨 志 之 不 智</vt:lpstr>
      <vt:lpstr>4.小说的环境分为社会环境与自然环境，找出本文环境描写的句子并分析其作用。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qgmzzx@163.com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66</cp:revision>
  <cp:lastPrinted>2018-04-12T02:06:16Z</cp:lastPrinted>
  <dcterms:created xsi:type="dcterms:W3CDTF">2016-10-31T13:19:51Z</dcterms:created>
  <dcterms:modified xsi:type="dcterms:W3CDTF">2018-04-12T07:33:55Z</dcterms:modified>
</cp:coreProperties>
</file>