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sldIdLst>
    <p:sldId id="256" r:id="rId4"/>
    <p:sldId id="275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</p:sldIdLst>
  <p:sldSz cx="9144000" cy="6858000" type="screen4x3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963A"/>
    <a:srgbClr val="F286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-19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3.png"/><Relationship Id="rId12" Type="http://schemas.openxmlformats.org/officeDocument/2006/relationships/image" Target="../media/image2.png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5" Type="http://schemas.openxmlformats.org/officeDocument/2006/relationships/theme" Target="../theme/theme2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image" Target="../media/image4.jpeg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-10160" y="720725"/>
            <a:ext cx="9159240" cy="112395"/>
          </a:xfrm>
          <a:prstGeom prst="rect">
            <a:avLst/>
          </a:prstGeom>
          <a:solidFill>
            <a:srgbClr val="F49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>
            <a:off x="8328025" y="71120"/>
            <a:ext cx="601345" cy="581025"/>
          </a:xfrm>
          <a:prstGeom prst="rect">
            <a:avLst/>
          </a:prstGeom>
        </p:spPr>
      </p:pic>
      <p:pic>
        <p:nvPicPr>
          <p:cNvPr id="11" name="图片 10" descr="万向logo-02"/>
          <p:cNvPicPr>
            <a:picLocks noChangeAspect="1"/>
          </p:cNvPicPr>
          <p:nvPr userDrawn="1"/>
        </p:nvPicPr>
        <p:blipFill>
          <a:blip r:embed="rId12" cstate="print"/>
          <a:stretch>
            <a:fillRect/>
          </a:stretch>
        </p:blipFill>
        <p:spPr>
          <a:xfrm>
            <a:off x="581660" y="71755"/>
            <a:ext cx="890270" cy="648970"/>
          </a:xfrm>
          <a:prstGeom prst="rect">
            <a:avLst/>
          </a:prstGeom>
        </p:spPr>
      </p:pic>
      <p:sp>
        <p:nvSpPr>
          <p:cNvPr id="12" name="文本框 11"/>
          <p:cNvSpPr txBox="1"/>
          <p:nvPr userDrawn="1"/>
        </p:nvSpPr>
        <p:spPr>
          <a:xfrm>
            <a:off x="5383530" y="263525"/>
            <a:ext cx="2320925" cy="45720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F4963A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《高效课时通》</a:t>
            </a:r>
            <a:endParaRPr lang="zh-CN" altLang="en-US" sz="2400" b="1">
              <a:solidFill>
                <a:srgbClr val="F4963A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-10795" y="5066665"/>
            <a:ext cx="9166225" cy="112395"/>
          </a:xfrm>
          <a:prstGeom prst="rect">
            <a:avLst/>
          </a:prstGeom>
          <a:solidFill>
            <a:srgbClr val="F49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-10795" y="1757680"/>
            <a:ext cx="9159875" cy="3225165"/>
          </a:xfrm>
          <a:prstGeom prst="rect">
            <a:avLst/>
          </a:prstGeom>
          <a:solidFill>
            <a:srgbClr val="F49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7704455" y="51435"/>
            <a:ext cx="422275" cy="600710"/>
          </a:xfrm>
          <a:prstGeom prst="rect">
            <a:avLst/>
          </a:prstGeom>
          <a:effectLst>
            <a:glow rad="127000">
              <a:schemeClr val="tx1">
                <a:lumMod val="50000"/>
                <a:lumOff val="50000"/>
                <a:alpha val="87000"/>
              </a:schemeClr>
            </a:glo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 rot="5400000">
            <a:off x="7614285" y="161290"/>
            <a:ext cx="601980" cy="421640"/>
          </a:xfrm>
          <a:prstGeom prst="rect">
            <a:avLst/>
          </a:prstGeom>
          <a:effectLst>
            <a:glow rad="139700">
              <a:schemeClr val="tx1">
                <a:lumMod val="75000"/>
                <a:lumOff val="25000"/>
                <a:alpha val="27000"/>
              </a:schemeClr>
            </a:glow>
            <a:outerShdw dir="5400000" sx="50000" sy="50000" algn="ctr" rotWithShape="0">
              <a:srgbClr val="000000">
                <a:alpha val="43000"/>
              </a:srgbClr>
            </a:outerShdw>
          </a:effectLst>
        </p:spPr>
      </p:pic>
      <p:sp>
        <p:nvSpPr>
          <p:cNvPr id="9" name="矩形 8"/>
          <p:cNvSpPr/>
          <p:nvPr userDrawn="1"/>
        </p:nvSpPr>
        <p:spPr>
          <a:xfrm>
            <a:off x="-10795" y="720725"/>
            <a:ext cx="9166225" cy="112395"/>
          </a:xfrm>
          <a:prstGeom prst="rect">
            <a:avLst/>
          </a:prstGeom>
          <a:solidFill>
            <a:srgbClr val="F49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2" cstate="print"/>
          <a:stretch>
            <a:fillRect/>
          </a:stretch>
        </p:blipFill>
        <p:spPr>
          <a:xfrm>
            <a:off x="8328025" y="71120"/>
            <a:ext cx="601345" cy="581025"/>
          </a:xfrm>
          <a:prstGeom prst="rect">
            <a:avLst/>
          </a:prstGeom>
        </p:spPr>
      </p:pic>
      <p:pic>
        <p:nvPicPr>
          <p:cNvPr id="14" name="图片 13" descr="万向logo-02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581660" y="71755"/>
            <a:ext cx="890270" cy="648970"/>
          </a:xfrm>
          <a:prstGeom prst="rect">
            <a:avLst/>
          </a:prstGeom>
        </p:spPr>
      </p:pic>
      <p:sp>
        <p:nvSpPr>
          <p:cNvPr id="15" name="文本框 14"/>
          <p:cNvSpPr txBox="1"/>
          <p:nvPr userDrawn="1"/>
        </p:nvSpPr>
        <p:spPr>
          <a:xfrm>
            <a:off x="5383530" y="263525"/>
            <a:ext cx="2320925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F4963A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《高效课时通》</a:t>
            </a:r>
            <a:endParaRPr lang="zh-CN" altLang="en-US" sz="2400" b="1">
              <a:solidFill>
                <a:srgbClr val="F4963A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7704455" y="51435"/>
            <a:ext cx="422275" cy="600710"/>
          </a:xfrm>
          <a:prstGeom prst="rect">
            <a:avLst/>
          </a:prstGeom>
          <a:effectLst>
            <a:glow rad="127000">
              <a:schemeClr val="tx1">
                <a:lumMod val="50000"/>
                <a:lumOff val="50000"/>
                <a:alpha val="87000"/>
              </a:schemeClr>
            </a:glo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0815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5121"/>
          <p:cNvSpPr/>
          <p:nvPr/>
        </p:nvSpPr>
        <p:spPr>
          <a:xfrm>
            <a:off x="1619250" y="2027873"/>
            <a:ext cx="5905500" cy="12239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algn="ctr">
              <a:buClrTx/>
            </a:pPr>
            <a:r>
              <a:rPr lang="zh-CN" altLang="en-US" sz="6000" b="1" dirty="0">
                <a:solidFill>
                  <a:schemeClr val="bg1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教学课件</a:t>
            </a:r>
            <a:endParaRPr lang="zh-CN" altLang="en-US" sz="6000" b="1" dirty="0">
              <a:solidFill>
                <a:schemeClr val="bg1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15362" name="文本框 5122"/>
          <p:cNvSpPr txBox="1"/>
          <p:nvPr/>
        </p:nvSpPr>
        <p:spPr>
          <a:xfrm>
            <a:off x="701963" y="2605405"/>
            <a:ext cx="7313816" cy="224676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ctr"/>
            <a:endParaRPr lang="en-US" altLang="zh-CN" sz="60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r>
              <a:rPr lang="zh-CN" altLang="en-US" sz="4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sz="4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数学  </a:t>
            </a:r>
            <a:r>
              <a:rPr lang="zh-CN" sz="4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八</a:t>
            </a:r>
            <a:r>
              <a:rPr sz="4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年级上册  </a:t>
            </a:r>
            <a:r>
              <a:rPr lang="en-US" altLang="zh-CN" sz="40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RJ</a:t>
            </a:r>
            <a:r>
              <a:rPr lang="zh-CN" altLang="en-US" sz="40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版</a:t>
            </a:r>
            <a:endParaRPr sz="4000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indent="0" algn="ctr"/>
            <a:endParaRPr lang="en-US" altLang="zh-CN" sz="4000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585788" y="2943225"/>
            <a:ext cx="2092325" cy="800100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469900" indent="-469900">
              <a:buFont typeface="Wingdings" panose="05000000000000000000" pitchFamily="2" charset="2"/>
              <a:buNone/>
            </a:pPr>
            <a:r>
              <a:rPr lang="zh-CN" altLang="en-US" sz="4400" b="1" smtClean="0">
                <a:solidFill>
                  <a:srgbClr val="FF3300"/>
                </a:solidFill>
              </a:rPr>
              <a:t>按角分</a:t>
            </a:r>
            <a:endParaRPr lang="zh-CN" altLang="en-US" sz="4400" b="1" smtClean="0">
              <a:solidFill>
                <a:srgbClr val="FF3300"/>
              </a:solidFill>
            </a:endParaRPr>
          </a:p>
        </p:txBody>
      </p:sp>
      <p:sp>
        <p:nvSpPr>
          <p:cNvPr id="50179" name="AutoShape 3"/>
          <p:cNvSpPr/>
          <p:nvPr/>
        </p:nvSpPr>
        <p:spPr bwMode="auto">
          <a:xfrm>
            <a:off x="2600325" y="2378075"/>
            <a:ext cx="227013" cy="1531938"/>
          </a:xfrm>
          <a:prstGeom prst="leftBrace">
            <a:avLst>
              <a:gd name="adj1" fmla="val 72731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2262188" y="4030663"/>
            <a:ext cx="129698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50181" name="Text Box 5"/>
          <p:cNvSpPr txBox="1">
            <a:spLocks noChangeArrowheads="1"/>
          </p:cNvSpPr>
          <p:nvPr/>
        </p:nvSpPr>
        <p:spPr bwMode="auto">
          <a:xfrm>
            <a:off x="2887663" y="2882900"/>
            <a:ext cx="56896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i="1">
                <a:solidFill>
                  <a:srgbClr val="FF00FF"/>
                </a:solidFill>
                <a:latin typeface="Times New Roman" panose="02020603050405020304" pitchFamily="18" charset="0"/>
              </a:rPr>
              <a:t>锐角三角形</a:t>
            </a:r>
            <a:endParaRPr lang="zh-CN" altLang="en-US" sz="3200" b="1" i="1">
              <a:solidFill>
                <a:srgbClr val="FF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0182" name="Text Box 6"/>
          <p:cNvSpPr txBox="1">
            <a:spLocks noChangeArrowheads="1"/>
          </p:cNvSpPr>
          <p:nvPr/>
        </p:nvSpPr>
        <p:spPr bwMode="auto">
          <a:xfrm>
            <a:off x="2887663" y="2019300"/>
            <a:ext cx="352742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FF"/>
                </a:solidFill>
                <a:latin typeface="Times New Roman" panose="02020603050405020304" pitchFamily="18" charset="0"/>
              </a:rPr>
              <a:t>直角三角形</a:t>
            </a:r>
            <a:endParaRPr lang="zh-CN" altLang="en-US" sz="3200" b="1">
              <a:solidFill>
                <a:srgbClr val="FF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0183" name="Text Box 7"/>
          <p:cNvSpPr txBox="1">
            <a:spLocks noChangeArrowheads="1"/>
          </p:cNvSpPr>
          <p:nvPr/>
        </p:nvSpPr>
        <p:spPr bwMode="auto">
          <a:xfrm>
            <a:off x="2959100" y="3675063"/>
            <a:ext cx="56896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i="1">
                <a:solidFill>
                  <a:srgbClr val="FF00FF"/>
                </a:solidFill>
                <a:latin typeface="Times New Roman" panose="02020603050405020304" pitchFamily="18" charset="0"/>
              </a:rPr>
              <a:t>钝角三角形</a:t>
            </a:r>
            <a:endParaRPr lang="zh-CN" altLang="en-US" sz="3200" b="1" i="1">
              <a:solidFill>
                <a:srgbClr val="FF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0184" name="Rectangle 8"/>
          <p:cNvSpPr>
            <a:spLocks noChangeArrowheads="1"/>
          </p:cNvSpPr>
          <p:nvPr/>
        </p:nvSpPr>
        <p:spPr bwMode="auto">
          <a:xfrm>
            <a:off x="439738" y="5114925"/>
            <a:ext cx="2124075" cy="719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469900" indent="-4699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4400" b="1">
                <a:solidFill>
                  <a:srgbClr val="FF3300"/>
                </a:solidFill>
              </a:rPr>
              <a:t>按边分</a:t>
            </a:r>
            <a:endParaRPr lang="zh-CN" altLang="en-US" sz="4400" b="1">
              <a:solidFill>
                <a:srgbClr val="FF3300"/>
              </a:solidFill>
            </a:endParaRPr>
          </a:p>
        </p:txBody>
      </p:sp>
      <p:sp>
        <p:nvSpPr>
          <p:cNvPr id="50185" name="AutoShape 9"/>
          <p:cNvSpPr/>
          <p:nvPr/>
        </p:nvSpPr>
        <p:spPr bwMode="auto">
          <a:xfrm>
            <a:off x="2239963" y="4899025"/>
            <a:ext cx="287337" cy="1366838"/>
          </a:xfrm>
          <a:prstGeom prst="leftBrace">
            <a:avLst>
              <a:gd name="adj1" fmla="val 39641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0186" name="Text Box 10"/>
          <p:cNvSpPr txBox="1">
            <a:spLocks noChangeArrowheads="1"/>
          </p:cNvSpPr>
          <p:nvPr/>
        </p:nvSpPr>
        <p:spPr bwMode="auto">
          <a:xfrm>
            <a:off x="2384425" y="4611688"/>
            <a:ext cx="7488238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FF"/>
                </a:solidFill>
                <a:latin typeface="Times New Roman" panose="02020603050405020304" pitchFamily="18" charset="0"/>
              </a:rPr>
              <a:t>不等边三角形</a:t>
            </a:r>
            <a:endParaRPr lang="zh-CN" altLang="en-US" sz="3600" b="1">
              <a:solidFill>
                <a:srgbClr val="FF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0187" name="Text Box 11"/>
          <p:cNvSpPr txBox="1">
            <a:spLocks noChangeArrowheads="1"/>
          </p:cNvSpPr>
          <p:nvPr/>
        </p:nvSpPr>
        <p:spPr bwMode="auto">
          <a:xfrm>
            <a:off x="2455863" y="5762625"/>
            <a:ext cx="316865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FF"/>
                </a:solidFill>
                <a:latin typeface="Times New Roman" panose="02020603050405020304" pitchFamily="18" charset="0"/>
              </a:rPr>
              <a:t>等腰三角形</a:t>
            </a:r>
            <a:endParaRPr lang="zh-CN" altLang="en-US" sz="3200" b="1">
              <a:solidFill>
                <a:srgbClr val="FF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48" name="Text Box 12"/>
          <p:cNvSpPr txBox="1">
            <a:spLocks noChangeArrowheads="1"/>
          </p:cNvSpPr>
          <p:nvPr/>
        </p:nvSpPr>
        <p:spPr bwMode="auto">
          <a:xfrm>
            <a:off x="128588" y="906463"/>
            <a:ext cx="1066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14349" name="Text Box 13"/>
          <p:cNvSpPr txBox="1">
            <a:spLocks noChangeArrowheads="1"/>
          </p:cNvSpPr>
          <p:nvPr/>
        </p:nvSpPr>
        <p:spPr bwMode="auto">
          <a:xfrm>
            <a:off x="2743200" y="993775"/>
            <a:ext cx="3816350" cy="701675"/>
          </a:xfrm>
          <a:prstGeom prst="rect">
            <a:avLst/>
          </a:prstGeom>
          <a:gradFill rotWithShape="0">
            <a:gsLst>
              <a:gs pos="0">
                <a:srgbClr val="6666FF"/>
              </a:gs>
              <a:gs pos="50000">
                <a:srgbClr val="66FF33"/>
              </a:gs>
              <a:gs pos="100000">
                <a:srgbClr val="6666FF"/>
              </a:gs>
            </a:gsLst>
            <a:lin ang="5400000" scaled="1"/>
          </a:gra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>
                <a:latin typeface="Times New Roman" panose="02020603050405020304" pitchFamily="18" charset="0"/>
              </a:rPr>
              <a:t>三角形的分类</a:t>
            </a:r>
            <a:endParaRPr kumimoji="1" lang="zh-CN" altLang="en-US" sz="4000" b="1">
              <a:latin typeface="Times New Roman" panose="02020603050405020304" pitchFamily="18" charset="0"/>
            </a:endParaRPr>
          </a:p>
        </p:txBody>
      </p:sp>
      <p:sp>
        <p:nvSpPr>
          <p:cNvPr id="50190" name="AutoShape 14"/>
          <p:cNvSpPr/>
          <p:nvPr/>
        </p:nvSpPr>
        <p:spPr bwMode="auto">
          <a:xfrm>
            <a:off x="5119688" y="5619750"/>
            <a:ext cx="287337" cy="1081088"/>
          </a:xfrm>
          <a:prstGeom prst="leftBrace">
            <a:avLst>
              <a:gd name="adj1" fmla="val 31354"/>
              <a:gd name="adj2" fmla="val 50000"/>
            </a:avLst>
          </a:prstGeom>
          <a:noFill/>
          <a:ln w="50800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0191" name="Text Box 15"/>
          <p:cNvSpPr txBox="1">
            <a:spLocks noChangeArrowheads="1"/>
          </p:cNvSpPr>
          <p:nvPr/>
        </p:nvSpPr>
        <p:spPr bwMode="auto">
          <a:xfrm>
            <a:off x="5408613" y="5330825"/>
            <a:ext cx="3313112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FF"/>
                </a:solidFill>
                <a:latin typeface="Times New Roman" panose="02020603050405020304" pitchFamily="18" charset="0"/>
              </a:rPr>
              <a:t>底边和腰不相等的等腰三角形</a:t>
            </a:r>
            <a:endParaRPr lang="zh-CN" altLang="en-US" sz="2800" b="1">
              <a:solidFill>
                <a:srgbClr val="FF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0192" name="Text Box 16"/>
          <p:cNvSpPr txBox="1">
            <a:spLocks noChangeArrowheads="1"/>
          </p:cNvSpPr>
          <p:nvPr/>
        </p:nvSpPr>
        <p:spPr bwMode="auto">
          <a:xfrm>
            <a:off x="5335588" y="6338888"/>
            <a:ext cx="35274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FF"/>
                </a:solidFill>
                <a:latin typeface="Times New Roman" panose="02020603050405020304" pitchFamily="18" charset="0"/>
              </a:rPr>
              <a:t>等边三角形</a:t>
            </a:r>
            <a:endParaRPr lang="zh-CN" altLang="en-US" sz="2800" b="1">
              <a:solidFill>
                <a:srgbClr val="FF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0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0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0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0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50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50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 build="p"/>
      <p:bldP spid="50179" grpId="0" animBg="1"/>
      <p:bldP spid="50181" grpId="0"/>
      <p:bldP spid="50183" grpId="0"/>
      <p:bldP spid="50184" grpId="0"/>
      <p:bldP spid="50185" grpId="0" animBg="1"/>
      <p:bldP spid="50186" grpId="0"/>
      <p:bldP spid="50190" grpId="0" animBg="1"/>
      <p:bldP spid="50191" grpId="0"/>
      <p:bldP spid="5019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395288" y="5667375"/>
            <a:ext cx="720725" cy="11509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-152400" y="762000"/>
            <a:ext cx="1871663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 b="1" i="1">
                <a:solidFill>
                  <a:srgbClr val="FF0000"/>
                </a:solidFill>
              </a:rPr>
              <a:t>议一议</a:t>
            </a:r>
            <a:endParaRPr lang="zh-CN" altLang="en-US" sz="4400" b="1" i="1">
              <a:solidFill>
                <a:srgbClr val="FF0000"/>
              </a:solidFill>
            </a:endParaRP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1752600" y="762000"/>
            <a:ext cx="6975475" cy="1384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/>
              <a:t>　</a:t>
            </a:r>
            <a:r>
              <a:rPr lang="zh-CN" altLang="en-US">
                <a:solidFill>
                  <a:srgbClr val="6600FF"/>
                </a:solidFill>
              </a:rPr>
              <a:t>　</a:t>
            </a:r>
            <a:r>
              <a:rPr lang="zh-CN" altLang="en-US" sz="2800" b="1">
                <a:solidFill>
                  <a:srgbClr val="6600FF"/>
                </a:solidFill>
              </a:rPr>
              <a:t>如图三角形中，假设有一只小虫要从点</a:t>
            </a:r>
            <a:r>
              <a:rPr lang="en-US" altLang="zh-CN" sz="2800" b="1">
                <a:solidFill>
                  <a:srgbClr val="6600FF"/>
                </a:solidFill>
              </a:rPr>
              <a:t>B</a:t>
            </a:r>
            <a:r>
              <a:rPr lang="zh-CN" altLang="en-US" sz="2800" b="1">
                <a:solidFill>
                  <a:srgbClr val="6600FF"/>
                </a:solidFill>
              </a:rPr>
              <a:t>出发沿着三角形的边爬到点</a:t>
            </a:r>
            <a:r>
              <a:rPr lang="en-US" altLang="zh-CN" sz="2800" b="1">
                <a:solidFill>
                  <a:srgbClr val="6600FF"/>
                </a:solidFill>
              </a:rPr>
              <a:t>C</a:t>
            </a:r>
            <a:r>
              <a:rPr lang="zh-CN" altLang="en-US" sz="2800" b="1">
                <a:solidFill>
                  <a:srgbClr val="6600FF"/>
                </a:solidFill>
              </a:rPr>
              <a:t>，它有几条路线可以选择？各条路线的长一样吗？</a:t>
            </a:r>
            <a:endParaRPr lang="zh-CN" altLang="en-US" sz="2800" b="1">
              <a:solidFill>
                <a:srgbClr val="6600FF"/>
              </a:solidFill>
            </a:endParaRPr>
          </a:p>
        </p:txBody>
      </p:sp>
      <p:grpSp>
        <p:nvGrpSpPr>
          <p:cNvPr id="2" name="Group 5"/>
          <p:cNvGrpSpPr/>
          <p:nvPr/>
        </p:nvGrpSpPr>
        <p:grpSpPr bwMode="auto">
          <a:xfrm>
            <a:off x="250825" y="1993900"/>
            <a:ext cx="2239963" cy="1897063"/>
            <a:chOff x="0" y="1026"/>
            <a:chExt cx="1411" cy="1195"/>
          </a:xfrm>
        </p:grpSpPr>
        <p:grpSp>
          <p:nvGrpSpPr>
            <p:cNvPr id="3" name="Group 6"/>
            <p:cNvGrpSpPr/>
            <p:nvPr/>
          </p:nvGrpSpPr>
          <p:grpSpPr bwMode="auto">
            <a:xfrm>
              <a:off x="249" y="1298"/>
              <a:ext cx="952" cy="771"/>
              <a:chOff x="340" y="1162"/>
              <a:chExt cx="952" cy="771"/>
            </a:xfrm>
          </p:grpSpPr>
          <p:sp>
            <p:nvSpPr>
              <p:cNvPr id="15378" name="Line 7"/>
              <p:cNvSpPr>
                <a:spLocks noChangeShapeType="1"/>
              </p:cNvSpPr>
              <p:nvPr/>
            </p:nvSpPr>
            <p:spPr bwMode="auto">
              <a:xfrm flipH="1">
                <a:off x="340" y="1162"/>
                <a:ext cx="499" cy="77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79" name="Line 8"/>
              <p:cNvSpPr>
                <a:spLocks noChangeShapeType="1"/>
              </p:cNvSpPr>
              <p:nvPr/>
            </p:nvSpPr>
            <p:spPr bwMode="auto">
              <a:xfrm>
                <a:off x="340" y="1933"/>
                <a:ext cx="95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0" name="Line 9"/>
              <p:cNvSpPr>
                <a:spLocks noChangeShapeType="1"/>
              </p:cNvSpPr>
              <p:nvPr/>
            </p:nvSpPr>
            <p:spPr bwMode="auto">
              <a:xfrm flipH="1" flipV="1">
                <a:off x="839" y="1162"/>
                <a:ext cx="453" cy="77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5374" name="Text Box 10"/>
            <p:cNvSpPr txBox="1">
              <a:spLocks noChangeArrowheads="1"/>
            </p:cNvSpPr>
            <p:nvPr/>
          </p:nvSpPr>
          <p:spPr bwMode="auto">
            <a:xfrm>
              <a:off x="657" y="1026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>
                  <a:solidFill>
                    <a:srgbClr val="FF0000"/>
                  </a:solidFill>
                </a:rPr>
                <a:t>A</a:t>
              </a:r>
              <a:endParaRPr lang="en-US" altLang="zh-CN" sz="2400" b="1">
                <a:solidFill>
                  <a:srgbClr val="FF0000"/>
                </a:solidFill>
              </a:endParaRPr>
            </a:p>
          </p:txBody>
        </p:sp>
        <p:sp>
          <p:nvSpPr>
            <p:cNvPr id="15375" name="Text Box 11"/>
            <p:cNvSpPr txBox="1">
              <a:spLocks noChangeArrowheads="1"/>
            </p:cNvSpPr>
            <p:nvPr/>
          </p:nvSpPr>
          <p:spPr bwMode="auto">
            <a:xfrm>
              <a:off x="0" y="1933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>
                  <a:solidFill>
                    <a:srgbClr val="FF0000"/>
                  </a:solidFill>
                </a:rPr>
                <a:t>B</a:t>
              </a:r>
              <a:endParaRPr lang="en-US" altLang="zh-CN" sz="2400" b="1">
                <a:solidFill>
                  <a:srgbClr val="FF0000"/>
                </a:solidFill>
              </a:endParaRPr>
            </a:p>
          </p:txBody>
        </p:sp>
        <p:sp>
          <p:nvSpPr>
            <p:cNvPr id="15376" name="Text Box 12"/>
            <p:cNvSpPr txBox="1">
              <a:spLocks noChangeArrowheads="1"/>
            </p:cNvSpPr>
            <p:nvPr/>
          </p:nvSpPr>
          <p:spPr bwMode="auto">
            <a:xfrm>
              <a:off x="1156" y="1933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>
                  <a:solidFill>
                    <a:srgbClr val="FF0000"/>
                  </a:solidFill>
                </a:rPr>
                <a:t>C</a:t>
              </a:r>
              <a:endParaRPr lang="en-US" altLang="zh-CN" sz="2400" b="1">
                <a:solidFill>
                  <a:srgbClr val="FF0000"/>
                </a:solidFill>
              </a:endParaRPr>
            </a:p>
          </p:txBody>
        </p:sp>
        <p:sp>
          <p:nvSpPr>
            <p:cNvPr id="15377" name="Oval 13"/>
            <p:cNvSpPr>
              <a:spLocks noChangeArrowheads="1"/>
            </p:cNvSpPr>
            <p:nvPr/>
          </p:nvSpPr>
          <p:spPr bwMode="auto">
            <a:xfrm>
              <a:off x="249" y="2024"/>
              <a:ext cx="45" cy="44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53262" name="Text Box 14"/>
          <p:cNvSpPr txBox="1">
            <a:spLocks noChangeArrowheads="1"/>
          </p:cNvSpPr>
          <p:nvPr/>
        </p:nvSpPr>
        <p:spPr bwMode="auto">
          <a:xfrm>
            <a:off x="2268538" y="2066925"/>
            <a:ext cx="3579812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9900"/>
                </a:solidFill>
              </a:rPr>
              <a:t>路线</a:t>
            </a:r>
            <a:r>
              <a:rPr lang="en-US" altLang="zh-CN" sz="3200" b="1">
                <a:solidFill>
                  <a:srgbClr val="009900"/>
                </a:solidFill>
              </a:rPr>
              <a:t>1:</a:t>
            </a:r>
            <a:r>
              <a:rPr lang="zh-CN" altLang="en-US" sz="3200" b="1">
                <a:solidFill>
                  <a:srgbClr val="0000FF"/>
                </a:solidFill>
              </a:rPr>
              <a:t>由点</a:t>
            </a:r>
            <a:r>
              <a:rPr lang="en-US" altLang="zh-CN" sz="3200" b="1">
                <a:solidFill>
                  <a:srgbClr val="0000FF"/>
                </a:solidFill>
              </a:rPr>
              <a:t>B</a:t>
            </a:r>
            <a:r>
              <a:rPr lang="zh-CN" altLang="en-US" sz="3200" b="1">
                <a:solidFill>
                  <a:srgbClr val="0000FF"/>
                </a:solidFill>
              </a:rPr>
              <a:t>到点</a:t>
            </a:r>
            <a:r>
              <a:rPr lang="en-US" altLang="zh-CN" sz="3200" b="1">
                <a:solidFill>
                  <a:srgbClr val="0000FF"/>
                </a:solidFill>
              </a:rPr>
              <a:t>C</a:t>
            </a:r>
            <a:endParaRPr lang="en-US" altLang="zh-CN" sz="3200" b="1">
              <a:solidFill>
                <a:srgbClr val="0000FF"/>
              </a:solidFill>
            </a:endParaRPr>
          </a:p>
        </p:txBody>
      </p:sp>
      <p:sp>
        <p:nvSpPr>
          <p:cNvPr id="53263" name="Text Box 15"/>
          <p:cNvSpPr txBox="1">
            <a:spLocks noChangeArrowheads="1"/>
          </p:cNvSpPr>
          <p:nvPr/>
        </p:nvSpPr>
        <p:spPr bwMode="auto">
          <a:xfrm>
            <a:off x="2268538" y="2643188"/>
            <a:ext cx="70231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9900"/>
                </a:solidFill>
              </a:rPr>
              <a:t>路线</a:t>
            </a:r>
            <a:r>
              <a:rPr lang="en-US" altLang="zh-CN" sz="3200" b="1">
                <a:solidFill>
                  <a:srgbClr val="009900"/>
                </a:solidFill>
              </a:rPr>
              <a:t>2:</a:t>
            </a:r>
            <a:r>
              <a:rPr lang="zh-CN" altLang="en-US" sz="3200" b="1">
                <a:solidFill>
                  <a:srgbClr val="3333CC"/>
                </a:solidFill>
              </a:rPr>
              <a:t>由点</a:t>
            </a:r>
            <a:r>
              <a:rPr lang="en-US" altLang="zh-CN" sz="3200" b="1">
                <a:solidFill>
                  <a:srgbClr val="3333CC"/>
                </a:solidFill>
              </a:rPr>
              <a:t>B</a:t>
            </a:r>
            <a:r>
              <a:rPr lang="zh-CN" altLang="en-US" sz="3200" b="1">
                <a:solidFill>
                  <a:srgbClr val="3333CC"/>
                </a:solidFill>
              </a:rPr>
              <a:t>到点</a:t>
            </a:r>
            <a:r>
              <a:rPr lang="en-US" altLang="zh-CN" sz="3200" b="1">
                <a:solidFill>
                  <a:srgbClr val="3333CC"/>
                </a:solidFill>
              </a:rPr>
              <a:t>A</a:t>
            </a:r>
            <a:r>
              <a:rPr lang="zh-CN" altLang="en-US" sz="3200" b="1">
                <a:solidFill>
                  <a:srgbClr val="3333CC"/>
                </a:solidFill>
              </a:rPr>
              <a:t>，再由点</a:t>
            </a:r>
            <a:r>
              <a:rPr lang="en-US" altLang="zh-CN" sz="3200" b="1">
                <a:solidFill>
                  <a:srgbClr val="3333CC"/>
                </a:solidFill>
              </a:rPr>
              <a:t>A</a:t>
            </a:r>
            <a:r>
              <a:rPr lang="zh-CN" altLang="en-US" sz="3200" b="1">
                <a:solidFill>
                  <a:srgbClr val="3333CC"/>
                </a:solidFill>
              </a:rPr>
              <a:t>到点</a:t>
            </a:r>
            <a:r>
              <a:rPr lang="en-US" altLang="zh-CN" sz="3200" b="1">
                <a:solidFill>
                  <a:srgbClr val="3333CC"/>
                </a:solidFill>
              </a:rPr>
              <a:t>C</a:t>
            </a:r>
            <a:r>
              <a:rPr lang="zh-CN" altLang="en-US" sz="3200" b="1">
                <a:solidFill>
                  <a:srgbClr val="009900"/>
                </a:solidFill>
              </a:rPr>
              <a:t>。</a:t>
            </a:r>
            <a:endParaRPr lang="zh-CN" altLang="en-US" sz="3200" b="1">
              <a:solidFill>
                <a:srgbClr val="009900"/>
              </a:solidFill>
            </a:endParaRPr>
          </a:p>
        </p:txBody>
      </p:sp>
      <p:sp>
        <p:nvSpPr>
          <p:cNvPr id="53264" name="Text Box 16"/>
          <p:cNvSpPr txBox="1">
            <a:spLocks noChangeArrowheads="1"/>
          </p:cNvSpPr>
          <p:nvPr/>
        </p:nvSpPr>
        <p:spPr bwMode="auto">
          <a:xfrm>
            <a:off x="2555875" y="3290888"/>
            <a:ext cx="567372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CC3300"/>
                </a:solidFill>
              </a:rPr>
              <a:t>两条路线长分别是</a:t>
            </a:r>
            <a:r>
              <a:rPr lang="en-US" altLang="zh-CN" sz="3200" b="1">
                <a:solidFill>
                  <a:srgbClr val="CC3300"/>
                </a:solidFill>
              </a:rPr>
              <a:t>BC,AB+AC.</a:t>
            </a:r>
            <a:endParaRPr lang="en-US" altLang="zh-CN" sz="3200" b="1">
              <a:solidFill>
                <a:srgbClr val="CC3300"/>
              </a:solidFill>
            </a:endParaRPr>
          </a:p>
        </p:txBody>
      </p:sp>
      <p:sp>
        <p:nvSpPr>
          <p:cNvPr id="53265" name="Text Box 17"/>
          <p:cNvSpPr txBox="1">
            <a:spLocks noChangeArrowheads="1"/>
          </p:cNvSpPr>
          <p:nvPr/>
        </p:nvSpPr>
        <p:spPr bwMode="auto">
          <a:xfrm>
            <a:off x="1187450" y="3938588"/>
            <a:ext cx="4670425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/>
              <a:t>由“两点之间，线段最短”</a:t>
            </a:r>
            <a:endParaRPr lang="zh-CN" altLang="en-US" sz="3200" b="1"/>
          </a:p>
          <a:p>
            <a:r>
              <a:rPr lang="zh-CN" altLang="en-US" sz="3200" b="1"/>
              <a:t>可以得到</a:t>
            </a:r>
            <a:r>
              <a:rPr lang="en-US" altLang="zh-CN" sz="3200" b="1">
                <a:solidFill>
                  <a:srgbClr val="FF0066"/>
                </a:solidFill>
              </a:rPr>
              <a:t>AB+AC&gt;BC</a:t>
            </a:r>
            <a:endParaRPr lang="en-US" altLang="zh-CN" sz="3200" b="1">
              <a:solidFill>
                <a:srgbClr val="FF0066"/>
              </a:solidFill>
            </a:endParaRPr>
          </a:p>
        </p:txBody>
      </p:sp>
      <p:sp>
        <p:nvSpPr>
          <p:cNvPr id="53266" name="Text Box 18"/>
          <p:cNvSpPr txBox="1">
            <a:spLocks noChangeArrowheads="1"/>
          </p:cNvSpPr>
          <p:nvPr/>
        </p:nvSpPr>
        <p:spPr bwMode="auto">
          <a:xfrm>
            <a:off x="179388" y="4946650"/>
            <a:ext cx="681355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/>
              <a:t>同理可得：</a:t>
            </a:r>
            <a:r>
              <a:rPr lang="en-US" altLang="zh-CN" sz="3200" b="1">
                <a:solidFill>
                  <a:srgbClr val="9900FF"/>
                </a:solidFill>
              </a:rPr>
              <a:t>AC+BC&gt;AB,AB+BC&gt;AC</a:t>
            </a:r>
            <a:endParaRPr lang="en-US" altLang="zh-CN" sz="3200" b="1">
              <a:solidFill>
                <a:srgbClr val="9900FF"/>
              </a:solidFill>
            </a:endParaRPr>
          </a:p>
        </p:txBody>
      </p:sp>
      <p:sp>
        <p:nvSpPr>
          <p:cNvPr id="53267" name="Text Box 19"/>
          <p:cNvSpPr txBox="1">
            <a:spLocks noChangeArrowheads="1"/>
          </p:cNvSpPr>
          <p:nvPr/>
        </p:nvSpPr>
        <p:spPr bwMode="auto">
          <a:xfrm>
            <a:off x="1258888" y="5667375"/>
            <a:ext cx="7123112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</a:rPr>
              <a:t>三角形的三边有这样的关系：</a:t>
            </a:r>
            <a:endParaRPr lang="zh-CN" altLang="en-US" sz="3200" b="1">
              <a:solidFill>
                <a:srgbClr val="0000FF"/>
              </a:solidFill>
            </a:endParaRPr>
          </a:p>
          <a:p>
            <a:r>
              <a:rPr lang="zh-CN" altLang="en-US" sz="3200" b="1">
                <a:solidFill>
                  <a:srgbClr val="0000FF"/>
                </a:solidFill>
              </a:rPr>
              <a:t>  </a:t>
            </a:r>
            <a:r>
              <a:rPr lang="zh-CN" altLang="en-US" sz="3200" b="1">
                <a:solidFill>
                  <a:srgbClr val="CC3300"/>
                </a:solidFill>
              </a:rPr>
              <a:t>三角形两边的和大于第三边</a:t>
            </a:r>
            <a:endParaRPr lang="zh-CN" altLang="en-US" sz="3200" b="1">
              <a:solidFill>
                <a:srgbClr val="CC3300"/>
              </a:solidFill>
            </a:endParaRPr>
          </a:p>
        </p:txBody>
      </p:sp>
      <p:sp>
        <p:nvSpPr>
          <p:cNvPr id="53268" name="Text Box 20"/>
          <p:cNvSpPr txBox="1">
            <a:spLocks noChangeArrowheads="1"/>
          </p:cNvSpPr>
          <p:nvPr/>
        </p:nvSpPr>
        <p:spPr bwMode="auto">
          <a:xfrm>
            <a:off x="395288" y="5667375"/>
            <a:ext cx="649287" cy="1190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 i="1">
                <a:solidFill>
                  <a:srgbClr val="FF0066"/>
                </a:solidFill>
                <a:latin typeface="Impact" panose="020B0806030902050204" pitchFamily="34" charset="0"/>
                <a:ea typeface="楷体_GB2312" pitchFamily="49" charset="-122"/>
              </a:rPr>
              <a:t>结论</a:t>
            </a:r>
            <a:endParaRPr lang="zh-CN" altLang="en-US" sz="3600" b="1" i="1">
              <a:solidFill>
                <a:srgbClr val="FF0066"/>
              </a:solidFill>
              <a:latin typeface="Impact" panose="020B080603090205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3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3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3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3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3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3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53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53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3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3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53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 animBg="1"/>
      <p:bldP spid="53262" grpId="0"/>
      <p:bldP spid="53263" grpId="0"/>
      <p:bldP spid="53264" grpId="0"/>
      <p:bldP spid="53265" grpId="0"/>
      <p:bldP spid="53266" grpId="0"/>
      <p:bldP spid="53267" grpId="0"/>
      <p:bldP spid="53268" grpId="0"/>
      <p:bldP spid="53268" grpId="1"/>
      <p:bldP spid="53268" grpId="2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Rot="1" noChangeArrowheads="1"/>
          </p:cNvSpPr>
          <p:nvPr>
            <p:ph type="body" idx="1"/>
          </p:nvPr>
        </p:nvSpPr>
        <p:spPr bwMode="auto"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en-US" smtClean="0"/>
              <a:t>通过移项我们还可发现：</a:t>
            </a:r>
            <a:endParaRPr lang="zh-CN" altLang="en-US" smtClean="0"/>
          </a:p>
          <a:p>
            <a:r>
              <a:rPr lang="zh-CN" altLang="en-US" sz="4000" smtClean="0">
                <a:solidFill>
                  <a:srgbClr val="FF0000"/>
                </a:solidFill>
              </a:rPr>
              <a:t>三角形两边之差大于第三边</a:t>
            </a:r>
            <a:endParaRPr lang="zh-CN" altLang="en-US" sz="400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1123950"/>
            <a:ext cx="7126287" cy="1879600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90000"/>
              </a:lnSpc>
            </a:pPr>
            <a:r>
              <a:rPr lang="zh-CN" b="1" smtClean="0">
                <a:ea typeface="新宋体" panose="02010609030101010101" pitchFamily="49" charset="-122"/>
              </a:rPr>
              <a:t>某村庄和小学分别位于两条交叉的大路边（如图）。可是，每年冬天麦田弄不好就会走出一条小路来。你说小学生为什么会这样走呢？</a:t>
            </a:r>
            <a:endParaRPr lang="zh-CN" b="1" smtClean="0">
              <a:ea typeface="新宋体" panose="02010609030101010101" pitchFamily="49" charset="-122"/>
            </a:endParaRPr>
          </a:p>
        </p:txBody>
      </p:sp>
      <p:grpSp>
        <p:nvGrpSpPr>
          <p:cNvPr id="2" name="Group 3"/>
          <p:cNvGrpSpPr/>
          <p:nvPr/>
        </p:nvGrpSpPr>
        <p:grpSpPr bwMode="auto">
          <a:xfrm>
            <a:off x="1979613" y="3284538"/>
            <a:ext cx="5616575" cy="3240087"/>
            <a:chOff x="0" y="0"/>
            <a:chExt cx="2767" cy="1633"/>
          </a:xfrm>
        </p:grpSpPr>
        <p:grpSp>
          <p:nvGrpSpPr>
            <p:cNvPr id="3" name="Group 4"/>
            <p:cNvGrpSpPr/>
            <p:nvPr/>
          </p:nvGrpSpPr>
          <p:grpSpPr bwMode="auto">
            <a:xfrm>
              <a:off x="0" y="0"/>
              <a:ext cx="2767" cy="1633"/>
              <a:chOff x="0" y="0"/>
              <a:chExt cx="2767" cy="1633"/>
            </a:xfrm>
          </p:grpSpPr>
          <p:grpSp>
            <p:nvGrpSpPr>
              <p:cNvPr id="4" name="Group 5"/>
              <p:cNvGrpSpPr/>
              <p:nvPr/>
            </p:nvGrpSpPr>
            <p:grpSpPr bwMode="auto">
              <a:xfrm>
                <a:off x="0" y="0"/>
                <a:ext cx="2767" cy="1633"/>
                <a:chOff x="0" y="0"/>
                <a:chExt cx="2767" cy="1633"/>
              </a:xfrm>
            </p:grpSpPr>
            <p:grpSp>
              <p:nvGrpSpPr>
                <p:cNvPr id="5" name="Group 6"/>
                <p:cNvGrpSpPr/>
                <p:nvPr/>
              </p:nvGrpSpPr>
              <p:grpSpPr bwMode="auto">
                <a:xfrm>
                  <a:off x="0" y="0"/>
                  <a:ext cx="1859" cy="1633"/>
                  <a:chOff x="0" y="0"/>
                  <a:chExt cx="1859" cy="1633"/>
                </a:xfrm>
              </p:grpSpPr>
              <p:sp>
                <p:nvSpPr>
                  <p:cNvPr id="17649" name="Line 7"/>
                  <p:cNvSpPr>
                    <a:spLocks noChangeShapeType="1"/>
                  </p:cNvSpPr>
                  <p:nvPr/>
                </p:nvSpPr>
                <p:spPr bwMode="auto">
                  <a:xfrm>
                    <a:off x="1859" y="0"/>
                    <a:ext cx="0" cy="998"/>
                  </a:xfrm>
                  <a:prstGeom prst="line">
                    <a:avLst/>
                  </a:prstGeom>
                  <a:noFill/>
                  <a:ln w="76200">
                    <a:solidFill>
                      <a:srgbClr val="80808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650" name="Line 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0" y="998"/>
                    <a:ext cx="1859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80808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651" name="Line 9"/>
                  <p:cNvSpPr>
                    <a:spLocks noChangeShapeType="1"/>
                  </p:cNvSpPr>
                  <p:nvPr/>
                </p:nvSpPr>
                <p:spPr bwMode="auto">
                  <a:xfrm rot="-5400000">
                    <a:off x="930" y="294"/>
                    <a:ext cx="0" cy="1859"/>
                  </a:xfrm>
                  <a:prstGeom prst="line">
                    <a:avLst/>
                  </a:prstGeom>
                  <a:noFill/>
                  <a:ln w="76200">
                    <a:solidFill>
                      <a:srgbClr val="80808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652" name="Line 10"/>
                  <p:cNvSpPr>
                    <a:spLocks noChangeShapeType="1"/>
                  </p:cNvSpPr>
                  <p:nvPr/>
                </p:nvSpPr>
                <p:spPr bwMode="auto">
                  <a:xfrm rot="16200000" flipH="1">
                    <a:off x="1655" y="1429"/>
                    <a:ext cx="408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80808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" name="Group 11"/>
                <p:cNvGrpSpPr/>
                <p:nvPr/>
              </p:nvGrpSpPr>
              <p:grpSpPr bwMode="auto">
                <a:xfrm rot="5400000">
                  <a:off x="1927" y="157"/>
                  <a:ext cx="998" cy="681"/>
                  <a:chOff x="0" y="0"/>
                  <a:chExt cx="1859" cy="998"/>
                </a:xfrm>
              </p:grpSpPr>
              <p:sp>
                <p:nvSpPr>
                  <p:cNvPr id="17647" name="Line 12"/>
                  <p:cNvSpPr>
                    <a:spLocks noChangeShapeType="1"/>
                  </p:cNvSpPr>
                  <p:nvPr/>
                </p:nvSpPr>
                <p:spPr bwMode="auto">
                  <a:xfrm>
                    <a:off x="1859" y="0"/>
                    <a:ext cx="0" cy="998"/>
                  </a:xfrm>
                  <a:prstGeom prst="line">
                    <a:avLst/>
                  </a:prstGeom>
                  <a:noFill/>
                  <a:ln w="76200">
                    <a:solidFill>
                      <a:srgbClr val="80808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648" name="Line 1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0" y="998"/>
                    <a:ext cx="1859" cy="0"/>
                  </a:xfrm>
                  <a:prstGeom prst="line">
                    <a:avLst/>
                  </a:prstGeom>
                  <a:noFill/>
                  <a:ln w="76200">
                    <a:solidFill>
                      <a:srgbClr val="80808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7" name="Group 14"/>
              <p:cNvGrpSpPr/>
              <p:nvPr/>
            </p:nvGrpSpPr>
            <p:grpSpPr bwMode="auto">
              <a:xfrm flipH="1" flipV="1">
                <a:off x="2086" y="1225"/>
                <a:ext cx="681" cy="408"/>
                <a:chOff x="0" y="0"/>
                <a:chExt cx="1859" cy="998"/>
              </a:xfrm>
            </p:grpSpPr>
            <p:sp>
              <p:nvSpPr>
                <p:cNvPr id="17643" name="Line 15"/>
                <p:cNvSpPr>
                  <a:spLocks noChangeShapeType="1"/>
                </p:cNvSpPr>
                <p:nvPr/>
              </p:nvSpPr>
              <p:spPr bwMode="auto">
                <a:xfrm flipH="1" flipV="1">
                  <a:off x="1859" y="0"/>
                  <a:ext cx="0" cy="998"/>
                </a:xfrm>
                <a:prstGeom prst="line">
                  <a:avLst/>
                </a:prstGeom>
                <a:noFill/>
                <a:ln w="76200">
                  <a:solidFill>
                    <a:srgbClr val="80808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644" name="Line 16"/>
                <p:cNvSpPr>
                  <a:spLocks noChangeShapeType="1"/>
                </p:cNvSpPr>
                <p:nvPr/>
              </p:nvSpPr>
              <p:spPr bwMode="auto">
                <a:xfrm flipH="1">
                  <a:off x="0" y="998"/>
                  <a:ext cx="1859" cy="0"/>
                </a:xfrm>
                <a:prstGeom prst="line">
                  <a:avLst/>
                </a:prstGeom>
                <a:noFill/>
                <a:ln w="76200">
                  <a:solidFill>
                    <a:srgbClr val="80808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7639" name="Text Box 17"/>
            <p:cNvSpPr txBox="1">
              <a:spLocks noChangeArrowheads="1"/>
            </p:cNvSpPr>
            <p:nvPr/>
          </p:nvSpPr>
          <p:spPr bwMode="auto">
            <a:xfrm>
              <a:off x="2105" y="91"/>
              <a:ext cx="590" cy="269"/>
            </a:xfrm>
            <a:prstGeom prst="rect">
              <a:avLst/>
            </a:prstGeom>
            <a:solidFill>
              <a:srgbClr val="808080"/>
            </a:solidFill>
            <a:ln w="76200">
              <a:solidFill>
                <a:srgbClr val="808080"/>
              </a:solidFill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sz="2400" b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村庄</a:t>
              </a:r>
              <a:endParaRPr lang="zh-CN" sz="2400" b="1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640" name="Text Box 18"/>
            <p:cNvSpPr txBox="1">
              <a:spLocks noChangeArrowheads="1"/>
            </p:cNvSpPr>
            <p:nvPr/>
          </p:nvSpPr>
          <p:spPr bwMode="auto">
            <a:xfrm>
              <a:off x="771" y="1225"/>
              <a:ext cx="635" cy="269"/>
            </a:xfrm>
            <a:prstGeom prst="rect">
              <a:avLst/>
            </a:prstGeom>
            <a:solidFill>
              <a:srgbClr val="808080"/>
            </a:solidFill>
            <a:ln w="76200">
              <a:solidFill>
                <a:srgbClr val="808080"/>
              </a:solidFill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sz="2400">
                  <a:solidFill>
                    <a:schemeClr val="accent2"/>
                  </a:solidFill>
                  <a:latin typeface="Times New Roman" panose="02020603050405020304" pitchFamily="18" charset="0"/>
                </a:rPr>
                <a:t>学校</a:t>
              </a:r>
              <a:endParaRPr lang="zh-CN" sz="2400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8" name="Group 19"/>
          <p:cNvGrpSpPr/>
          <p:nvPr/>
        </p:nvGrpSpPr>
        <p:grpSpPr bwMode="auto">
          <a:xfrm>
            <a:off x="4067175" y="3068638"/>
            <a:ext cx="215900" cy="360362"/>
            <a:chOff x="0" y="0"/>
            <a:chExt cx="136" cy="227"/>
          </a:xfrm>
        </p:grpSpPr>
        <p:sp>
          <p:nvSpPr>
            <p:cNvPr id="17635" name="Line 20"/>
            <p:cNvSpPr>
              <a:spLocks noChangeShapeType="1"/>
            </p:cNvSpPr>
            <p:nvPr/>
          </p:nvSpPr>
          <p:spPr bwMode="auto">
            <a:xfrm flipH="1">
              <a:off x="91" y="136"/>
              <a:ext cx="45" cy="91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36" name="Line 21"/>
            <p:cNvSpPr>
              <a:spLocks noChangeShapeType="1"/>
            </p:cNvSpPr>
            <p:nvPr/>
          </p:nvSpPr>
          <p:spPr bwMode="auto">
            <a:xfrm>
              <a:off x="91" y="0"/>
              <a:ext cx="0" cy="227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37" name="Line 22"/>
            <p:cNvSpPr>
              <a:spLocks noChangeShapeType="1"/>
            </p:cNvSpPr>
            <p:nvPr/>
          </p:nvSpPr>
          <p:spPr bwMode="auto">
            <a:xfrm>
              <a:off x="0" y="181"/>
              <a:ext cx="91" cy="46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" name="Group 23"/>
          <p:cNvGrpSpPr/>
          <p:nvPr/>
        </p:nvGrpSpPr>
        <p:grpSpPr bwMode="auto">
          <a:xfrm>
            <a:off x="4643438" y="3068638"/>
            <a:ext cx="215900" cy="360362"/>
            <a:chOff x="0" y="0"/>
            <a:chExt cx="136" cy="227"/>
          </a:xfrm>
        </p:grpSpPr>
        <p:sp>
          <p:nvSpPr>
            <p:cNvPr id="17632" name="Line 24"/>
            <p:cNvSpPr>
              <a:spLocks noChangeShapeType="1"/>
            </p:cNvSpPr>
            <p:nvPr/>
          </p:nvSpPr>
          <p:spPr bwMode="auto">
            <a:xfrm flipH="1">
              <a:off x="91" y="136"/>
              <a:ext cx="45" cy="91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33" name="Line 25"/>
            <p:cNvSpPr>
              <a:spLocks noChangeShapeType="1"/>
            </p:cNvSpPr>
            <p:nvPr/>
          </p:nvSpPr>
          <p:spPr bwMode="auto">
            <a:xfrm>
              <a:off x="91" y="0"/>
              <a:ext cx="0" cy="227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34" name="Line 26"/>
            <p:cNvSpPr>
              <a:spLocks noChangeShapeType="1"/>
            </p:cNvSpPr>
            <p:nvPr/>
          </p:nvSpPr>
          <p:spPr bwMode="auto">
            <a:xfrm>
              <a:off x="0" y="181"/>
              <a:ext cx="91" cy="46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" name="Group 27"/>
          <p:cNvGrpSpPr/>
          <p:nvPr/>
        </p:nvGrpSpPr>
        <p:grpSpPr bwMode="auto">
          <a:xfrm>
            <a:off x="2843213" y="3068638"/>
            <a:ext cx="215900" cy="360362"/>
            <a:chOff x="0" y="0"/>
            <a:chExt cx="136" cy="227"/>
          </a:xfrm>
        </p:grpSpPr>
        <p:sp>
          <p:nvSpPr>
            <p:cNvPr id="17629" name="Line 28"/>
            <p:cNvSpPr>
              <a:spLocks noChangeShapeType="1"/>
            </p:cNvSpPr>
            <p:nvPr/>
          </p:nvSpPr>
          <p:spPr bwMode="auto">
            <a:xfrm flipH="1">
              <a:off x="91" y="136"/>
              <a:ext cx="45" cy="91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30" name="Line 29"/>
            <p:cNvSpPr>
              <a:spLocks noChangeShapeType="1"/>
            </p:cNvSpPr>
            <p:nvPr/>
          </p:nvSpPr>
          <p:spPr bwMode="auto">
            <a:xfrm>
              <a:off x="91" y="0"/>
              <a:ext cx="0" cy="227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31" name="Line 30"/>
            <p:cNvSpPr>
              <a:spLocks noChangeShapeType="1"/>
            </p:cNvSpPr>
            <p:nvPr/>
          </p:nvSpPr>
          <p:spPr bwMode="auto">
            <a:xfrm>
              <a:off x="0" y="181"/>
              <a:ext cx="91" cy="46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" name="Group 31"/>
          <p:cNvGrpSpPr/>
          <p:nvPr/>
        </p:nvGrpSpPr>
        <p:grpSpPr bwMode="auto">
          <a:xfrm>
            <a:off x="3492500" y="3068638"/>
            <a:ext cx="215900" cy="360362"/>
            <a:chOff x="0" y="0"/>
            <a:chExt cx="136" cy="227"/>
          </a:xfrm>
        </p:grpSpPr>
        <p:sp>
          <p:nvSpPr>
            <p:cNvPr id="17626" name="Line 32"/>
            <p:cNvSpPr>
              <a:spLocks noChangeShapeType="1"/>
            </p:cNvSpPr>
            <p:nvPr/>
          </p:nvSpPr>
          <p:spPr bwMode="auto">
            <a:xfrm flipH="1">
              <a:off x="91" y="136"/>
              <a:ext cx="45" cy="91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27" name="Line 33"/>
            <p:cNvSpPr>
              <a:spLocks noChangeShapeType="1"/>
            </p:cNvSpPr>
            <p:nvPr/>
          </p:nvSpPr>
          <p:spPr bwMode="auto">
            <a:xfrm>
              <a:off x="91" y="0"/>
              <a:ext cx="0" cy="227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28" name="Line 34"/>
            <p:cNvSpPr>
              <a:spLocks noChangeShapeType="1"/>
            </p:cNvSpPr>
            <p:nvPr/>
          </p:nvSpPr>
          <p:spPr bwMode="auto">
            <a:xfrm>
              <a:off x="0" y="181"/>
              <a:ext cx="91" cy="46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" name="Group 35"/>
          <p:cNvGrpSpPr/>
          <p:nvPr/>
        </p:nvGrpSpPr>
        <p:grpSpPr bwMode="auto">
          <a:xfrm>
            <a:off x="2268538" y="3068638"/>
            <a:ext cx="215900" cy="360362"/>
            <a:chOff x="0" y="0"/>
            <a:chExt cx="136" cy="227"/>
          </a:xfrm>
        </p:grpSpPr>
        <p:sp>
          <p:nvSpPr>
            <p:cNvPr id="17623" name="Line 36"/>
            <p:cNvSpPr>
              <a:spLocks noChangeShapeType="1"/>
            </p:cNvSpPr>
            <p:nvPr/>
          </p:nvSpPr>
          <p:spPr bwMode="auto">
            <a:xfrm flipH="1">
              <a:off x="91" y="136"/>
              <a:ext cx="45" cy="91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24" name="Line 37"/>
            <p:cNvSpPr>
              <a:spLocks noChangeShapeType="1"/>
            </p:cNvSpPr>
            <p:nvPr/>
          </p:nvSpPr>
          <p:spPr bwMode="auto">
            <a:xfrm>
              <a:off x="91" y="0"/>
              <a:ext cx="0" cy="227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25" name="Line 38"/>
            <p:cNvSpPr>
              <a:spLocks noChangeShapeType="1"/>
            </p:cNvSpPr>
            <p:nvPr/>
          </p:nvSpPr>
          <p:spPr bwMode="auto">
            <a:xfrm>
              <a:off x="0" y="181"/>
              <a:ext cx="91" cy="46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" name="Group 39"/>
          <p:cNvGrpSpPr/>
          <p:nvPr/>
        </p:nvGrpSpPr>
        <p:grpSpPr bwMode="auto">
          <a:xfrm>
            <a:off x="1763713" y="3644900"/>
            <a:ext cx="215900" cy="360363"/>
            <a:chOff x="0" y="0"/>
            <a:chExt cx="136" cy="227"/>
          </a:xfrm>
        </p:grpSpPr>
        <p:sp>
          <p:nvSpPr>
            <p:cNvPr id="17620" name="Line 40"/>
            <p:cNvSpPr>
              <a:spLocks noChangeShapeType="1"/>
            </p:cNvSpPr>
            <p:nvPr/>
          </p:nvSpPr>
          <p:spPr bwMode="auto">
            <a:xfrm flipH="1">
              <a:off x="91" y="136"/>
              <a:ext cx="45" cy="91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21" name="Line 41"/>
            <p:cNvSpPr>
              <a:spLocks noChangeShapeType="1"/>
            </p:cNvSpPr>
            <p:nvPr/>
          </p:nvSpPr>
          <p:spPr bwMode="auto">
            <a:xfrm>
              <a:off x="91" y="0"/>
              <a:ext cx="0" cy="227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22" name="Line 42"/>
            <p:cNvSpPr>
              <a:spLocks noChangeShapeType="1"/>
            </p:cNvSpPr>
            <p:nvPr/>
          </p:nvSpPr>
          <p:spPr bwMode="auto">
            <a:xfrm>
              <a:off x="0" y="181"/>
              <a:ext cx="91" cy="46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Group 43"/>
          <p:cNvGrpSpPr/>
          <p:nvPr/>
        </p:nvGrpSpPr>
        <p:grpSpPr bwMode="auto">
          <a:xfrm>
            <a:off x="1690688" y="4797425"/>
            <a:ext cx="215900" cy="360363"/>
            <a:chOff x="0" y="0"/>
            <a:chExt cx="136" cy="227"/>
          </a:xfrm>
        </p:grpSpPr>
        <p:sp>
          <p:nvSpPr>
            <p:cNvPr id="17617" name="Line 44"/>
            <p:cNvSpPr>
              <a:spLocks noChangeShapeType="1"/>
            </p:cNvSpPr>
            <p:nvPr/>
          </p:nvSpPr>
          <p:spPr bwMode="auto">
            <a:xfrm flipH="1">
              <a:off x="91" y="136"/>
              <a:ext cx="45" cy="91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18" name="Line 45"/>
            <p:cNvSpPr>
              <a:spLocks noChangeShapeType="1"/>
            </p:cNvSpPr>
            <p:nvPr/>
          </p:nvSpPr>
          <p:spPr bwMode="auto">
            <a:xfrm>
              <a:off x="91" y="0"/>
              <a:ext cx="0" cy="227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19" name="Line 46"/>
            <p:cNvSpPr>
              <a:spLocks noChangeShapeType="1"/>
            </p:cNvSpPr>
            <p:nvPr/>
          </p:nvSpPr>
          <p:spPr bwMode="auto">
            <a:xfrm>
              <a:off x="0" y="181"/>
              <a:ext cx="91" cy="46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" name="Group 47"/>
          <p:cNvGrpSpPr/>
          <p:nvPr/>
        </p:nvGrpSpPr>
        <p:grpSpPr bwMode="auto">
          <a:xfrm>
            <a:off x="5148263" y="3068638"/>
            <a:ext cx="215900" cy="360362"/>
            <a:chOff x="0" y="0"/>
            <a:chExt cx="136" cy="227"/>
          </a:xfrm>
        </p:grpSpPr>
        <p:sp>
          <p:nvSpPr>
            <p:cNvPr id="17614" name="Line 48"/>
            <p:cNvSpPr>
              <a:spLocks noChangeShapeType="1"/>
            </p:cNvSpPr>
            <p:nvPr/>
          </p:nvSpPr>
          <p:spPr bwMode="auto">
            <a:xfrm flipH="1">
              <a:off x="91" y="136"/>
              <a:ext cx="45" cy="91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15" name="Line 49"/>
            <p:cNvSpPr>
              <a:spLocks noChangeShapeType="1"/>
            </p:cNvSpPr>
            <p:nvPr/>
          </p:nvSpPr>
          <p:spPr bwMode="auto">
            <a:xfrm>
              <a:off x="91" y="0"/>
              <a:ext cx="0" cy="227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16" name="Line 50"/>
            <p:cNvSpPr>
              <a:spLocks noChangeShapeType="1"/>
            </p:cNvSpPr>
            <p:nvPr/>
          </p:nvSpPr>
          <p:spPr bwMode="auto">
            <a:xfrm>
              <a:off x="0" y="181"/>
              <a:ext cx="91" cy="46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" name="Group 51"/>
          <p:cNvGrpSpPr/>
          <p:nvPr/>
        </p:nvGrpSpPr>
        <p:grpSpPr bwMode="auto">
          <a:xfrm>
            <a:off x="1763713" y="4149725"/>
            <a:ext cx="215900" cy="360363"/>
            <a:chOff x="0" y="0"/>
            <a:chExt cx="136" cy="227"/>
          </a:xfrm>
        </p:grpSpPr>
        <p:sp>
          <p:nvSpPr>
            <p:cNvPr id="17611" name="Line 52"/>
            <p:cNvSpPr>
              <a:spLocks noChangeShapeType="1"/>
            </p:cNvSpPr>
            <p:nvPr/>
          </p:nvSpPr>
          <p:spPr bwMode="auto">
            <a:xfrm flipH="1">
              <a:off x="91" y="136"/>
              <a:ext cx="45" cy="91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12" name="Line 53"/>
            <p:cNvSpPr>
              <a:spLocks noChangeShapeType="1"/>
            </p:cNvSpPr>
            <p:nvPr/>
          </p:nvSpPr>
          <p:spPr bwMode="auto">
            <a:xfrm>
              <a:off x="91" y="0"/>
              <a:ext cx="0" cy="227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13" name="Line 54"/>
            <p:cNvSpPr>
              <a:spLocks noChangeShapeType="1"/>
            </p:cNvSpPr>
            <p:nvPr/>
          </p:nvSpPr>
          <p:spPr bwMode="auto">
            <a:xfrm>
              <a:off x="0" y="181"/>
              <a:ext cx="91" cy="46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" name="Group 55"/>
          <p:cNvGrpSpPr/>
          <p:nvPr/>
        </p:nvGrpSpPr>
        <p:grpSpPr bwMode="auto">
          <a:xfrm>
            <a:off x="5362575" y="3284538"/>
            <a:ext cx="215900" cy="360362"/>
            <a:chOff x="0" y="0"/>
            <a:chExt cx="136" cy="227"/>
          </a:xfrm>
        </p:grpSpPr>
        <p:sp>
          <p:nvSpPr>
            <p:cNvPr id="17608" name="Line 56"/>
            <p:cNvSpPr>
              <a:spLocks noChangeShapeType="1"/>
            </p:cNvSpPr>
            <p:nvPr/>
          </p:nvSpPr>
          <p:spPr bwMode="auto">
            <a:xfrm flipH="1">
              <a:off x="91" y="136"/>
              <a:ext cx="45" cy="91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09" name="Line 57"/>
            <p:cNvSpPr>
              <a:spLocks noChangeShapeType="1"/>
            </p:cNvSpPr>
            <p:nvPr/>
          </p:nvSpPr>
          <p:spPr bwMode="auto">
            <a:xfrm>
              <a:off x="91" y="0"/>
              <a:ext cx="0" cy="227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10" name="Line 58"/>
            <p:cNvSpPr>
              <a:spLocks noChangeShapeType="1"/>
            </p:cNvSpPr>
            <p:nvPr/>
          </p:nvSpPr>
          <p:spPr bwMode="auto">
            <a:xfrm>
              <a:off x="0" y="181"/>
              <a:ext cx="91" cy="46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" name="Group 59"/>
          <p:cNvGrpSpPr/>
          <p:nvPr/>
        </p:nvGrpSpPr>
        <p:grpSpPr bwMode="auto">
          <a:xfrm>
            <a:off x="4859338" y="3284538"/>
            <a:ext cx="215900" cy="360362"/>
            <a:chOff x="0" y="0"/>
            <a:chExt cx="136" cy="227"/>
          </a:xfrm>
        </p:grpSpPr>
        <p:sp>
          <p:nvSpPr>
            <p:cNvPr id="17605" name="Line 60"/>
            <p:cNvSpPr>
              <a:spLocks noChangeShapeType="1"/>
            </p:cNvSpPr>
            <p:nvPr/>
          </p:nvSpPr>
          <p:spPr bwMode="auto">
            <a:xfrm flipH="1">
              <a:off x="91" y="136"/>
              <a:ext cx="45" cy="91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06" name="Line 61"/>
            <p:cNvSpPr>
              <a:spLocks noChangeShapeType="1"/>
            </p:cNvSpPr>
            <p:nvPr/>
          </p:nvSpPr>
          <p:spPr bwMode="auto">
            <a:xfrm>
              <a:off x="91" y="0"/>
              <a:ext cx="0" cy="227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07" name="Line 62"/>
            <p:cNvSpPr>
              <a:spLocks noChangeShapeType="1"/>
            </p:cNvSpPr>
            <p:nvPr/>
          </p:nvSpPr>
          <p:spPr bwMode="auto">
            <a:xfrm>
              <a:off x="0" y="181"/>
              <a:ext cx="91" cy="46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" name="Group 63"/>
          <p:cNvGrpSpPr/>
          <p:nvPr/>
        </p:nvGrpSpPr>
        <p:grpSpPr bwMode="auto">
          <a:xfrm>
            <a:off x="5075238" y="3500438"/>
            <a:ext cx="215900" cy="360362"/>
            <a:chOff x="0" y="0"/>
            <a:chExt cx="136" cy="227"/>
          </a:xfrm>
        </p:grpSpPr>
        <p:sp>
          <p:nvSpPr>
            <p:cNvPr id="17602" name="Line 64"/>
            <p:cNvSpPr>
              <a:spLocks noChangeShapeType="1"/>
            </p:cNvSpPr>
            <p:nvPr/>
          </p:nvSpPr>
          <p:spPr bwMode="auto">
            <a:xfrm flipH="1">
              <a:off x="91" y="136"/>
              <a:ext cx="45" cy="91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03" name="Line 65"/>
            <p:cNvSpPr>
              <a:spLocks noChangeShapeType="1"/>
            </p:cNvSpPr>
            <p:nvPr/>
          </p:nvSpPr>
          <p:spPr bwMode="auto">
            <a:xfrm>
              <a:off x="91" y="0"/>
              <a:ext cx="0" cy="227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04" name="Line 66"/>
            <p:cNvSpPr>
              <a:spLocks noChangeShapeType="1"/>
            </p:cNvSpPr>
            <p:nvPr/>
          </p:nvSpPr>
          <p:spPr bwMode="auto">
            <a:xfrm>
              <a:off x="0" y="181"/>
              <a:ext cx="91" cy="46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" name="Group 67"/>
          <p:cNvGrpSpPr/>
          <p:nvPr/>
        </p:nvGrpSpPr>
        <p:grpSpPr bwMode="auto">
          <a:xfrm>
            <a:off x="4354513" y="3284538"/>
            <a:ext cx="215900" cy="360362"/>
            <a:chOff x="0" y="0"/>
            <a:chExt cx="136" cy="227"/>
          </a:xfrm>
        </p:grpSpPr>
        <p:sp>
          <p:nvSpPr>
            <p:cNvPr id="17599" name="Line 68"/>
            <p:cNvSpPr>
              <a:spLocks noChangeShapeType="1"/>
            </p:cNvSpPr>
            <p:nvPr/>
          </p:nvSpPr>
          <p:spPr bwMode="auto">
            <a:xfrm flipH="1">
              <a:off x="91" y="136"/>
              <a:ext cx="45" cy="91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00" name="Line 69"/>
            <p:cNvSpPr>
              <a:spLocks noChangeShapeType="1"/>
            </p:cNvSpPr>
            <p:nvPr/>
          </p:nvSpPr>
          <p:spPr bwMode="auto">
            <a:xfrm>
              <a:off x="91" y="0"/>
              <a:ext cx="0" cy="227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01" name="Line 70"/>
            <p:cNvSpPr>
              <a:spLocks noChangeShapeType="1"/>
            </p:cNvSpPr>
            <p:nvPr/>
          </p:nvSpPr>
          <p:spPr bwMode="auto">
            <a:xfrm>
              <a:off x="0" y="181"/>
              <a:ext cx="91" cy="46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" name="Group 71"/>
          <p:cNvGrpSpPr/>
          <p:nvPr/>
        </p:nvGrpSpPr>
        <p:grpSpPr bwMode="auto">
          <a:xfrm>
            <a:off x="4570413" y="3500438"/>
            <a:ext cx="215900" cy="360362"/>
            <a:chOff x="0" y="0"/>
            <a:chExt cx="136" cy="227"/>
          </a:xfrm>
        </p:grpSpPr>
        <p:sp>
          <p:nvSpPr>
            <p:cNvPr id="17596" name="Line 72"/>
            <p:cNvSpPr>
              <a:spLocks noChangeShapeType="1"/>
            </p:cNvSpPr>
            <p:nvPr/>
          </p:nvSpPr>
          <p:spPr bwMode="auto">
            <a:xfrm flipH="1">
              <a:off x="91" y="136"/>
              <a:ext cx="45" cy="91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97" name="Line 73"/>
            <p:cNvSpPr>
              <a:spLocks noChangeShapeType="1"/>
            </p:cNvSpPr>
            <p:nvPr/>
          </p:nvSpPr>
          <p:spPr bwMode="auto">
            <a:xfrm>
              <a:off x="91" y="0"/>
              <a:ext cx="0" cy="227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98" name="Line 74"/>
            <p:cNvSpPr>
              <a:spLocks noChangeShapeType="1"/>
            </p:cNvSpPr>
            <p:nvPr/>
          </p:nvSpPr>
          <p:spPr bwMode="auto">
            <a:xfrm>
              <a:off x="0" y="181"/>
              <a:ext cx="91" cy="46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" name="Group 75"/>
          <p:cNvGrpSpPr/>
          <p:nvPr/>
        </p:nvGrpSpPr>
        <p:grpSpPr bwMode="auto">
          <a:xfrm>
            <a:off x="4786313" y="3716338"/>
            <a:ext cx="215900" cy="360362"/>
            <a:chOff x="0" y="0"/>
            <a:chExt cx="136" cy="227"/>
          </a:xfrm>
        </p:grpSpPr>
        <p:sp>
          <p:nvSpPr>
            <p:cNvPr id="17593" name="Line 76"/>
            <p:cNvSpPr>
              <a:spLocks noChangeShapeType="1"/>
            </p:cNvSpPr>
            <p:nvPr/>
          </p:nvSpPr>
          <p:spPr bwMode="auto">
            <a:xfrm flipH="1">
              <a:off x="91" y="136"/>
              <a:ext cx="45" cy="91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94" name="Line 77"/>
            <p:cNvSpPr>
              <a:spLocks noChangeShapeType="1"/>
            </p:cNvSpPr>
            <p:nvPr/>
          </p:nvSpPr>
          <p:spPr bwMode="auto">
            <a:xfrm>
              <a:off x="91" y="0"/>
              <a:ext cx="0" cy="227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95" name="Line 78"/>
            <p:cNvSpPr>
              <a:spLocks noChangeShapeType="1"/>
            </p:cNvSpPr>
            <p:nvPr/>
          </p:nvSpPr>
          <p:spPr bwMode="auto">
            <a:xfrm>
              <a:off x="0" y="181"/>
              <a:ext cx="91" cy="46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" name="Group 79"/>
          <p:cNvGrpSpPr/>
          <p:nvPr/>
        </p:nvGrpSpPr>
        <p:grpSpPr bwMode="auto">
          <a:xfrm>
            <a:off x="5002213" y="3932238"/>
            <a:ext cx="215900" cy="360362"/>
            <a:chOff x="0" y="0"/>
            <a:chExt cx="136" cy="227"/>
          </a:xfrm>
        </p:grpSpPr>
        <p:sp>
          <p:nvSpPr>
            <p:cNvPr id="17590" name="Line 80"/>
            <p:cNvSpPr>
              <a:spLocks noChangeShapeType="1"/>
            </p:cNvSpPr>
            <p:nvPr/>
          </p:nvSpPr>
          <p:spPr bwMode="auto">
            <a:xfrm flipH="1">
              <a:off x="91" y="136"/>
              <a:ext cx="45" cy="91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91" name="Line 81"/>
            <p:cNvSpPr>
              <a:spLocks noChangeShapeType="1"/>
            </p:cNvSpPr>
            <p:nvPr/>
          </p:nvSpPr>
          <p:spPr bwMode="auto">
            <a:xfrm>
              <a:off x="91" y="0"/>
              <a:ext cx="0" cy="227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92" name="Line 82"/>
            <p:cNvSpPr>
              <a:spLocks noChangeShapeType="1"/>
            </p:cNvSpPr>
            <p:nvPr/>
          </p:nvSpPr>
          <p:spPr bwMode="auto">
            <a:xfrm>
              <a:off x="0" y="181"/>
              <a:ext cx="91" cy="46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" name="Group 83"/>
          <p:cNvGrpSpPr/>
          <p:nvPr/>
        </p:nvGrpSpPr>
        <p:grpSpPr bwMode="auto">
          <a:xfrm>
            <a:off x="5434013" y="4364038"/>
            <a:ext cx="215900" cy="360362"/>
            <a:chOff x="0" y="0"/>
            <a:chExt cx="136" cy="227"/>
          </a:xfrm>
        </p:grpSpPr>
        <p:sp>
          <p:nvSpPr>
            <p:cNvPr id="17587" name="Line 84"/>
            <p:cNvSpPr>
              <a:spLocks noChangeShapeType="1"/>
            </p:cNvSpPr>
            <p:nvPr/>
          </p:nvSpPr>
          <p:spPr bwMode="auto">
            <a:xfrm flipH="1">
              <a:off x="91" y="136"/>
              <a:ext cx="45" cy="91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88" name="Line 85"/>
            <p:cNvSpPr>
              <a:spLocks noChangeShapeType="1"/>
            </p:cNvSpPr>
            <p:nvPr/>
          </p:nvSpPr>
          <p:spPr bwMode="auto">
            <a:xfrm>
              <a:off x="91" y="0"/>
              <a:ext cx="0" cy="227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89" name="Line 86"/>
            <p:cNvSpPr>
              <a:spLocks noChangeShapeType="1"/>
            </p:cNvSpPr>
            <p:nvPr/>
          </p:nvSpPr>
          <p:spPr bwMode="auto">
            <a:xfrm>
              <a:off x="0" y="181"/>
              <a:ext cx="91" cy="46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" name="Group 87"/>
          <p:cNvGrpSpPr/>
          <p:nvPr/>
        </p:nvGrpSpPr>
        <p:grpSpPr bwMode="auto">
          <a:xfrm>
            <a:off x="3778250" y="3284538"/>
            <a:ext cx="215900" cy="360362"/>
            <a:chOff x="0" y="0"/>
            <a:chExt cx="136" cy="227"/>
          </a:xfrm>
        </p:grpSpPr>
        <p:sp>
          <p:nvSpPr>
            <p:cNvPr id="17584" name="Line 88"/>
            <p:cNvSpPr>
              <a:spLocks noChangeShapeType="1"/>
            </p:cNvSpPr>
            <p:nvPr/>
          </p:nvSpPr>
          <p:spPr bwMode="auto">
            <a:xfrm flipH="1">
              <a:off x="91" y="136"/>
              <a:ext cx="45" cy="91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85" name="Line 89"/>
            <p:cNvSpPr>
              <a:spLocks noChangeShapeType="1"/>
            </p:cNvSpPr>
            <p:nvPr/>
          </p:nvSpPr>
          <p:spPr bwMode="auto">
            <a:xfrm>
              <a:off x="91" y="0"/>
              <a:ext cx="0" cy="227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86" name="Line 90"/>
            <p:cNvSpPr>
              <a:spLocks noChangeShapeType="1"/>
            </p:cNvSpPr>
            <p:nvPr/>
          </p:nvSpPr>
          <p:spPr bwMode="auto">
            <a:xfrm>
              <a:off x="0" y="181"/>
              <a:ext cx="91" cy="46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" name="Group 91"/>
          <p:cNvGrpSpPr/>
          <p:nvPr/>
        </p:nvGrpSpPr>
        <p:grpSpPr bwMode="auto">
          <a:xfrm>
            <a:off x="3994150" y="3500438"/>
            <a:ext cx="215900" cy="360362"/>
            <a:chOff x="0" y="0"/>
            <a:chExt cx="136" cy="227"/>
          </a:xfrm>
        </p:grpSpPr>
        <p:sp>
          <p:nvSpPr>
            <p:cNvPr id="17581" name="Line 92"/>
            <p:cNvSpPr>
              <a:spLocks noChangeShapeType="1"/>
            </p:cNvSpPr>
            <p:nvPr/>
          </p:nvSpPr>
          <p:spPr bwMode="auto">
            <a:xfrm flipH="1">
              <a:off x="91" y="136"/>
              <a:ext cx="45" cy="91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82" name="Line 93"/>
            <p:cNvSpPr>
              <a:spLocks noChangeShapeType="1"/>
            </p:cNvSpPr>
            <p:nvPr/>
          </p:nvSpPr>
          <p:spPr bwMode="auto">
            <a:xfrm>
              <a:off x="91" y="0"/>
              <a:ext cx="0" cy="227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83" name="Line 94"/>
            <p:cNvSpPr>
              <a:spLocks noChangeShapeType="1"/>
            </p:cNvSpPr>
            <p:nvPr/>
          </p:nvSpPr>
          <p:spPr bwMode="auto">
            <a:xfrm>
              <a:off x="0" y="181"/>
              <a:ext cx="91" cy="46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" name="Group 95"/>
          <p:cNvGrpSpPr/>
          <p:nvPr/>
        </p:nvGrpSpPr>
        <p:grpSpPr bwMode="auto">
          <a:xfrm>
            <a:off x="4210050" y="3716338"/>
            <a:ext cx="215900" cy="360362"/>
            <a:chOff x="0" y="0"/>
            <a:chExt cx="136" cy="227"/>
          </a:xfrm>
        </p:grpSpPr>
        <p:sp>
          <p:nvSpPr>
            <p:cNvPr id="17578" name="Line 96"/>
            <p:cNvSpPr>
              <a:spLocks noChangeShapeType="1"/>
            </p:cNvSpPr>
            <p:nvPr/>
          </p:nvSpPr>
          <p:spPr bwMode="auto">
            <a:xfrm flipH="1">
              <a:off x="91" y="136"/>
              <a:ext cx="45" cy="91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79" name="Line 97"/>
            <p:cNvSpPr>
              <a:spLocks noChangeShapeType="1"/>
            </p:cNvSpPr>
            <p:nvPr/>
          </p:nvSpPr>
          <p:spPr bwMode="auto">
            <a:xfrm>
              <a:off x="91" y="0"/>
              <a:ext cx="0" cy="227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80" name="Line 98"/>
            <p:cNvSpPr>
              <a:spLocks noChangeShapeType="1"/>
            </p:cNvSpPr>
            <p:nvPr/>
          </p:nvSpPr>
          <p:spPr bwMode="auto">
            <a:xfrm>
              <a:off x="0" y="181"/>
              <a:ext cx="91" cy="46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" name="Group 99"/>
          <p:cNvGrpSpPr/>
          <p:nvPr/>
        </p:nvGrpSpPr>
        <p:grpSpPr bwMode="auto">
          <a:xfrm>
            <a:off x="4425950" y="3932238"/>
            <a:ext cx="215900" cy="360362"/>
            <a:chOff x="0" y="0"/>
            <a:chExt cx="136" cy="227"/>
          </a:xfrm>
        </p:grpSpPr>
        <p:sp>
          <p:nvSpPr>
            <p:cNvPr id="17575" name="Line 100"/>
            <p:cNvSpPr>
              <a:spLocks noChangeShapeType="1"/>
            </p:cNvSpPr>
            <p:nvPr/>
          </p:nvSpPr>
          <p:spPr bwMode="auto">
            <a:xfrm flipH="1">
              <a:off x="91" y="136"/>
              <a:ext cx="45" cy="91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76" name="Line 101"/>
            <p:cNvSpPr>
              <a:spLocks noChangeShapeType="1"/>
            </p:cNvSpPr>
            <p:nvPr/>
          </p:nvSpPr>
          <p:spPr bwMode="auto">
            <a:xfrm>
              <a:off x="91" y="0"/>
              <a:ext cx="0" cy="227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77" name="Line 102"/>
            <p:cNvSpPr>
              <a:spLocks noChangeShapeType="1"/>
            </p:cNvSpPr>
            <p:nvPr/>
          </p:nvSpPr>
          <p:spPr bwMode="auto">
            <a:xfrm>
              <a:off x="0" y="181"/>
              <a:ext cx="91" cy="46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" name="Group 103"/>
          <p:cNvGrpSpPr/>
          <p:nvPr/>
        </p:nvGrpSpPr>
        <p:grpSpPr bwMode="auto">
          <a:xfrm>
            <a:off x="4641850" y="4148138"/>
            <a:ext cx="215900" cy="360362"/>
            <a:chOff x="0" y="0"/>
            <a:chExt cx="136" cy="227"/>
          </a:xfrm>
        </p:grpSpPr>
        <p:sp>
          <p:nvSpPr>
            <p:cNvPr id="17572" name="Line 104"/>
            <p:cNvSpPr>
              <a:spLocks noChangeShapeType="1"/>
            </p:cNvSpPr>
            <p:nvPr/>
          </p:nvSpPr>
          <p:spPr bwMode="auto">
            <a:xfrm flipH="1">
              <a:off x="91" y="136"/>
              <a:ext cx="45" cy="91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73" name="Line 105"/>
            <p:cNvSpPr>
              <a:spLocks noChangeShapeType="1"/>
            </p:cNvSpPr>
            <p:nvPr/>
          </p:nvSpPr>
          <p:spPr bwMode="auto">
            <a:xfrm>
              <a:off x="91" y="0"/>
              <a:ext cx="0" cy="227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74" name="Line 106"/>
            <p:cNvSpPr>
              <a:spLocks noChangeShapeType="1"/>
            </p:cNvSpPr>
            <p:nvPr/>
          </p:nvSpPr>
          <p:spPr bwMode="auto">
            <a:xfrm>
              <a:off x="0" y="181"/>
              <a:ext cx="91" cy="46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" name="Group 107"/>
          <p:cNvGrpSpPr/>
          <p:nvPr/>
        </p:nvGrpSpPr>
        <p:grpSpPr bwMode="auto">
          <a:xfrm>
            <a:off x="5073650" y="4579938"/>
            <a:ext cx="215900" cy="360362"/>
            <a:chOff x="0" y="0"/>
            <a:chExt cx="136" cy="227"/>
          </a:xfrm>
        </p:grpSpPr>
        <p:sp>
          <p:nvSpPr>
            <p:cNvPr id="17569" name="Line 108"/>
            <p:cNvSpPr>
              <a:spLocks noChangeShapeType="1"/>
            </p:cNvSpPr>
            <p:nvPr/>
          </p:nvSpPr>
          <p:spPr bwMode="auto">
            <a:xfrm flipH="1">
              <a:off x="91" y="136"/>
              <a:ext cx="45" cy="91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70" name="Line 109"/>
            <p:cNvSpPr>
              <a:spLocks noChangeShapeType="1"/>
            </p:cNvSpPr>
            <p:nvPr/>
          </p:nvSpPr>
          <p:spPr bwMode="auto">
            <a:xfrm>
              <a:off x="91" y="0"/>
              <a:ext cx="0" cy="227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71" name="Line 110"/>
            <p:cNvSpPr>
              <a:spLocks noChangeShapeType="1"/>
            </p:cNvSpPr>
            <p:nvPr/>
          </p:nvSpPr>
          <p:spPr bwMode="auto">
            <a:xfrm>
              <a:off x="0" y="181"/>
              <a:ext cx="91" cy="46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" name="Group 111"/>
          <p:cNvGrpSpPr/>
          <p:nvPr/>
        </p:nvGrpSpPr>
        <p:grpSpPr bwMode="auto">
          <a:xfrm>
            <a:off x="5289550" y="4795838"/>
            <a:ext cx="215900" cy="360362"/>
            <a:chOff x="0" y="0"/>
            <a:chExt cx="136" cy="227"/>
          </a:xfrm>
        </p:grpSpPr>
        <p:sp>
          <p:nvSpPr>
            <p:cNvPr id="17566" name="Line 112"/>
            <p:cNvSpPr>
              <a:spLocks noChangeShapeType="1"/>
            </p:cNvSpPr>
            <p:nvPr/>
          </p:nvSpPr>
          <p:spPr bwMode="auto">
            <a:xfrm flipH="1">
              <a:off x="91" y="136"/>
              <a:ext cx="45" cy="91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67" name="Line 113"/>
            <p:cNvSpPr>
              <a:spLocks noChangeShapeType="1"/>
            </p:cNvSpPr>
            <p:nvPr/>
          </p:nvSpPr>
          <p:spPr bwMode="auto">
            <a:xfrm>
              <a:off x="91" y="0"/>
              <a:ext cx="0" cy="227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68" name="Line 114"/>
            <p:cNvSpPr>
              <a:spLocks noChangeShapeType="1"/>
            </p:cNvSpPr>
            <p:nvPr/>
          </p:nvSpPr>
          <p:spPr bwMode="auto">
            <a:xfrm>
              <a:off x="0" y="181"/>
              <a:ext cx="91" cy="46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08" name="Group 115"/>
          <p:cNvGrpSpPr/>
          <p:nvPr/>
        </p:nvGrpSpPr>
        <p:grpSpPr bwMode="auto">
          <a:xfrm>
            <a:off x="3203575" y="3284538"/>
            <a:ext cx="215900" cy="360362"/>
            <a:chOff x="0" y="0"/>
            <a:chExt cx="136" cy="227"/>
          </a:xfrm>
        </p:grpSpPr>
        <p:sp>
          <p:nvSpPr>
            <p:cNvPr id="17563" name="Line 116"/>
            <p:cNvSpPr>
              <a:spLocks noChangeShapeType="1"/>
            </p:cNvSpPr>
            <p:nvPr/>
          </p:nvSpPr>
          <p:spPr bwMode="auto">
            <a:xfrm flipH="1">
              <a:off x="91" y="136"/>
              <a:ext cx="45" cy="91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64" name="Line 117"/>
            <p:cNvSpPr>
              <a:spLocks noChangeShapeType="1"/>
            </p:cNvSpPr>
            <p:nvPr/>
          </p:nvSpPr>
          <p:spPr bwMode="auto">
            <a:xfrm>
              <a:off x="91" y="0"/>
              <a:ext cx="0" cy="227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65" name="Line 118"/>
            <p:cNvSpPr>
              <a:spLocks noChangeShapeType="1"/>
            </p:cNvSpPr>
            <p:nvPr/>
          </p:nvSpPr>
          <p:spPr bwMode="auto">
            <a:xfrm>
              <a:off x="0" y="181"/>
              <a:ext cx="91" cy="46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09" name="Group 119"/>
          <p:cNvGrpSpPr/>
          <p:nvPr/>
        </p:nvGrpSpPr>
        <p:grpSpPr bwMode="auto">
          <a:xfrm>
            <a:off x="3419475" y="3500438"/>
            <a:ext cx="215900" cy="360362"/>
            <a:chOff x="0" y="0"/>
            <a:chExt cx="136" cy="227"/>
          </a:xfrm>
        </p:grpSpPr>
        <p:sp>
          <p:nvSpPr>
            <p:cNvPr id="17560" name="Line 120"/>
            <p:cNvSpPr>
              <a:spLocks noChangeShapeType="1"/>
            </p:cNvSpPr>
            <p:nvPr/>
          </p:nvSpPr>
          <p:spPr bwMode="auto">
            <a:xfrm flipH="1">
              <a:off x="91" y="136"/>
              <a:ext cx="45" cy="91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61" name="Line 121"/>
            <p:cNvSpPr>
              <a:spLocks noChangeShapeType="1"/>
            </p:cNvSpPr>
            <p:nvPr/>
          </p:nvSpPr>
          <p:spPr bwMode="auto">
            <a:xfrm>
              <a:off x="91" y="0"/>
              <a:ext cx="0" cy="227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62" name="Line 122"/>
            <p:cNvSpPr>
              <a:spLocks noChangeShapeType="1"/>
            </p:cNvSpPr>
            <p:nvPr/>
          </p:nvSpPr>
          <p:spPr bwMode="auto">
            <a:xfrm>
              <a:off x="0" y="181"/>
              <a:ext cx="91" cy="46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11" name="Group 123"/>
          <p:cNvGrpSpPr/>
          <p:nvPr/>
        </p:nvGrpSpPr>
        <p:grpSpPr bwMode="auto">
          <a:xfrm>
            <a:off x="3635375" y="3716338"/>
            <a:ext cx="215900" cy="360362"/>
            <a:chOff x="0" y="0"/>
            <a:chExt cx="136" cy="227"/>
          </a:xfrm>
        </p:grpSpPr>
        <p:sp>
          <p:nvSpPr>
            <p:cNvPr id="17557" name="Line 124"/>
            <p:cNvSpPr>
              <a:spLocks noChangeShapeType="1"/>
            </p:cNvSpPr>
            <p:nvPr/>
          </p:nvSpPr>
          <p:spPr bwMode="auto">
            <a:xfrm flipH="1">
              <a:off x="91" y="136"/>
              <a:ext cx="45" cy="91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58" name="Line 125"/>
            <p:cNvSpPr>
              <a:spLocks noChangeShapeType="1"/>
            </p:cNvSpPr>
            <p:nvPr/>
          </p:nvSpPr>
          <p:spPr bwMode="auto">
            <a:xfrm>
              <a:off x="91" y="0"/>
              <a:ext cx="0" cy="227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59" name="Line 126"/>
            <p:cNvSpPr>
              <a:spLocks noChangeShapeType="1"/>
            </p:cNvSpPr>
            <p:nvPr/>
          </p:nvSpPr>
          <p:spPr bwMode="auto">
            <a:xfrm>
              <a:off x="0" y="181"/>
              <a:ext cx="91" cy="46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12" name="Group 127"/>
          <p:cNvGrpSpPr/>
          <p:nvPr/>
        </p:nvGrpSpPr>
        <p:grpSpPr bwMode="auto">
          <a:xfrm>
            <a:off x="3851275" y="3932238"/>
            <a:ext cx="215900" cy="360362"/>
            <a:chOff x="0" y="0"/>
            <a:chExt cx="136" cy="227"/>
          </a:xfrm>
        </p:grpSpPr>
        <p:sp>
          <p:nvSpPr>
            <p:cNvPr id="17554" name="Line 128"/>
            <p:cNvSpPr>
              <a:spLocks noChangeShapeType="1"/>
            </p:cNvSpPr>
            <p:nvPr/>
          </p:nvSpPr>
          <p:spPr bwMode="auto">
            <a:xfrm flipH="1">
              <a:off x="91" y="136"/>
              <a:ext cx="45" cy="91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55" name="Line 129"/>
            <p:cNvSpPr>
              <a:spLocks noChangeShapeType="1"/>
            </p:cNvSpPr>
            <p:nvPr/>
          </p:nvSpPr>
          <p:spPr bwMode="auto">
            <a:xfrm>
              <a:off x="91" y="0"/>
              <a:ext cx="0" cy="227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56" name="Line 130"/>
            <p:cNvSpPr>
              <a:spLocks noChangeShapeType="1"/>
            </p:cNvSpPr>
            <p:nvPr/>
          </p:nvSpPr>
          <p:spPr bwMode="auto">
            <a:xfrm>
              <a:off x="0" y="181"/>
              <a:ext cx="91" cy="46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13" name="Group 131"/>
          <p:cNvGrpSpPr/>
          <p:nvPr/>
        </p:nvGrpSpPr>
        <p:grpSpPr bwMode="auto">
          <a:xfrm>
            <a:off x="4067175" y="4148138"/>
            <a:ext cx="215900" cy="360362"/>
            <a:chOff x="0" y="0"/>
            <a:chExt cx="136" cy="227"/>
          </a:xfrm>
        </p:grpSpPr>
        <p:sp>
          <p:nvSpPr>
            <p:cNvPr id="17551" name="Line 132"/>
            <p:cNvSpPr>
              <a:spLocks noChangeShapeType="1"/>
            </p:cNvSpPr>
            <p:nvPr/>
          </p:nvSpPr>
          <p:spPr bwMode="auto">
            <a:xfrm flipH="1">
              <a:off x="91" y="136"/>
              <a:ext cx="45" cy="91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52" name="Line 133"/>
            <p:cNvSpPr>
              <a:spLocks noChangeShapeType="1"/>
            </p:cNvSpPr>
            <p:nvPr/>
          </p:nvSpPr>
          <p:spPr bwMode="auto">
            <a:xfrm>
              <a:off x="91" y="0"/>
              <a:ext cx="0" cy="227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53" name="Line 134"/>
            <p:cNvSpPr>
              <a:spLocks noChangeShapeType="1"/>
            </p:cNvSpPr>
            <p:nvPr/>
          </p:nvSpPr>
          <p:spPr bwMode="auto">
            <a:xfrm>
              <a:off x="0" y="181"/>
              <a:ext cx="91" cy="46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14" name="Group 135"/>
          <p:cNvGrpSpPr/>
          <p:nvPr/>
        </p:nvGrpSpPr>
        <p:grpSpPr bwMode="auto">
          <a:xfrm>
            <a:off x="4283075" y="4364038"/>
            <a:ext cx="215900" cy="360362"/>
            <a:chOff x="0" y="0"/>
            <a:chExt cx="136" cy="227"/>
          </a:xfrm>
        </p:grpSpPr>
        <p:sp>
          <p:nvSpPr>
            <p:cNvPr id="17548" name="Line 136"/>
            <p:cNvSpPr>
              <a:spLocks noChangeShapeType="1"/>
            </p:cNvSpPr>
            <p:nvPr/>
          </p:nvSpPr>
          <p:spPr bwMode="auto">
            <a:xfrm flipH="1">
              <a:off x="91" y="136"/>
              <a:ext cx="45" cy="91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49" name="Line 137"/>
            <p:cNvSpPr>
              <a:spLocks noChangeShapeType="1"/>
            </p:cNvSpPr>
            <p:nvPr/>
          </p:nvSpPr>
          <p:spPr bwMode="auto">
            <a:xfrm>
              <a:off x="91" y="0"/>
              <a:ext cx="0" cy="227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50" name="Line 138"/>
            <p:cNvSpPr>
              <a:spLocks noChangeShapeType="1"/>
            </p:cNvSpPr>
            <p:nvPr/>
          </p:nvSpPr>
          <p:spPr bwMode="auto">
            <a:xfrm>
              <a:off x="0" y="181"/>
              <a:ext cx="91" cy="46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15" name="Group 139"/>
          <p:cNvGrpSpPr/>
          <p:nvPr/>
        </p:nvGrpSpPr>
        <p:grpSpPr bwMode="auto">
          <a:xfrm>
            <a:off x="2554288" y="3284538"/>
            <a:ext cx="215900" cy="360362"/>
            <a:chOff x="0" y="0"/>
            <a:chExt cx="136" cy="227"/>
          </a:xfrm>
        </p:grpSpPr>
        <p:sp>
          <p:nvSpPr>
            <p:cNvPr id="17545" name="Line 140"/>
            <p:cNvSpPr>
              <a:spLocks noChangeShapeType="1"/>
            </p:cNvSpPr>
            <p:nvPr/>
          </p:nvSpPr>
          <p:spPr bwMode="auto">
            <a:xfrm flipH="1">
              <a:off x="91" y="136"/>
              <a:ext cx="45" cy="91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46" name="Line 141"/>
            <p:cNvSpPr>
              <a:spLocks noChangeShapeType="1"/>
            </p:cNvSpPr>
            <p:nvPr/>
          </p:nvSpPr>
          <p:spPr bwMode="auto">
            <a:xfrm>
              <a:off x="91" y="0"/>
              <a:ext cx="0" cy="227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47" name="Line 142"/>
            <p:cNvSpPr>
              <a:spLocks noChangeShapeType="1"/>
            </p:cNvSpPr>
            <p:nvPr/>
          </p:nvSpPr>
          <p:spPr bwMode="auto">
            <a:xfrm>
              <a:off x="0" y="181"/>
              <a:ext cx="91" cy="46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16" name="Group 143"/>
          <p:cNvGrpSpPr/>
          <p:nvPr/>
        </p:nvGrpSpPr>
        <p:grpSpPr bwMode="auto">
          <a:xfrm>
            <a:off x="2770188" y="3500438"/>
            <a:ext cx="215900" cy="360362"/>
            <a:chOff x="0" y="0"/>
            <a:chExt cx="136" cy="227"/>
          </a:xfrm>
        </p:grpSpPr>
        <p:sp>
          <p:nvSpPr>
            <p:cNvPr id="17542" name="Line 144"/>
            <p:cNvSpPr>
              <a:spLocks noChangeShapeType="1"/>
            </p:cNvSpPr>
            <p:nvPr/>
          </p:nvSpPr>
          <p:spPr bwMode="auto">
            <a:xfrm flipH="1">
              <a:off x="91" y="136"/>
              <a:ext cx="45" cy="91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43" name="Line 145"/>
            <p:cNvSpPr>
              <a:spLocks noChangeShapeType="1"/>
            </p:cNvSpPr>
            <p:nvPr/>
          </p:nvSpPr>
          <p:spPr bwMode="auto">
            <a:xfrm>
              <a:off x="91" y="0"/>
              <a:ext cx="0" cy="227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44" name="Line 146"/>
            <p:cNvSpPr>
              <a:spLocks noChangeShapeType="1"/>
            </p:cNvSpPr>
            <p:nvPr/>
          </p:nvSpPr>
          <p:spPr bwMode="auto">
            <a:xfrm>
              <a:off x="0" y="181"/>
              <a:ext cx="91" cy="46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17" name="Group 147"/>
          <p:cNvGrpSpPr/>
          <p:nvPr/>
        </p:nvGrpSpPr>
        <p:grpSpPr bwMode="auto">
          <a:xfrm>
            <a:off x="2986088" y="3716338"/>
            <a:ext cx="215900" cy="360362"/>
            <a:chOff x="0" y="0"/>
            <a:chExt cx="136" cy="227"/>
          </a:xfrm>
        </p:grpSpPr>
        <p:sp>
          <p:nvSpPr>
            <p:cNvPr id="17539" name="Line 148"/>
            <p:cNvSpPr>
              <a:spLocks noChangeShapeType="1"/>
            </p:cNvSpPr>
            <p:nvPr/>
          </p:nvSpPr>
          <p:spPr bwMode="auto">
            <a:xfrm flipH="1">
              <a:off x="91" y="136"/>
              <a:ext cx="45" cy="91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40" name="Line 149"/>
            <p:cNvSpPr>
              <a:spLocks noChangeShapeType="1"/>
            </p:cNvSpPr>
            <p:nvPr/>
          </p:nvSpPr>
          <p:spPr bwMode="auto">
            <a:xfrm>
              <a:off x="91" y="0"/>
              <a:ext cx="0" cy="227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41" name="Line 150"/>
            <p:cNvSpPr>
              <a:spLocks noChangeShapeType="1"/>
            </p:cNvSpPr>
            <p:nvPr/>
          </p:nvSpPr>
          <p:spPr bwMode="auto">
            <a:xfrm>
              <a:off x="0" y="181"/>
              <a:ext cx="91" cy="46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18" name="Group 151"/>
          <p:cNvGrpSpPr/>
          <p:nvPr/>
        </p:nvGrpSpPr>
        <p:grpSpPr bwMode="auto">
          <a:xfrm>
            <a:off x="3201988" y="3932238"/>
            <a:ext cx="215900" cy="360362"/>
            <a:chOff x="0" y="0"/>
            <a:chExt cx="136" cy="227"/>
          </a:xfrm>
        </p:grpSpPr>
        <p:sp>
          <p:nvSpPr>
            <p:cNvPr id="17536" name="Line 152"/>
            <p:cNvSpPr>
              <a:spLocks noChangeShapeType="1"/>
            </p:cNvSpPr>
            <p:nvPr/>
          </p:nvSpPr>
          <p:spPr bwMode="auto">
            <a:xfrm flipH="1">
              <a:off x="91" y="136"/>
              <a:ext cx="45" cy="91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37" name="Line 153"/>
            <p:cNvSpPr>
              <a:spLocks noChangeShapeType="1"/>
            </p:cNvSpPr>
            <p:nvPr/>
          </p:nvSpPr>
          <p:spPr bwMode="auto">
            <a:xfrm>
              <a:off x="91" y="0"/>
              <a:ext cx="0" cy="227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38" name="Line 154"/>
            <p:cNvSpPr>
              <a:spLocks noChangeShapeType="1"/>
            </p:cNvSpPr>
            <p:nvPr/>
          </p:nvSpPr>
          <p:spPr bwMode="auto">
            <a:xfrm>
              <a:off x="0" y="181"/>
              <a:ext cx="91" cy="46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19" name="Group 155"/>
          <p:cNvGrpSpPr/>
          <p:nvPr/>
        </p:nvGrpSpPr>
        <p:grpSpPr bwMode="auto">
          <a:xfrm>
            <a:off x="3417888" y="4148138"/>
            <a:ext cx="215900" cy="360362"/>
            <a:chOff x="0" y="0"/>
            <a:chExt cx="136" cy="227"/>
          </a:xfrm>
        </p:grpSpPr>
        <p:sp>
          <p:nvSpPr>
            <p:cNvPr id="17533" name="Line 156"/>
            <p:cNvSpPr>
              <a:spLocks noChangeShapeType="1"/>
            </p:cNvSpPr>
            <p:nvPr/>
          </p:nvSpPr>
          <p:spPr bwMode="auto">
            <a:xfrm flipH="1">
              <a:off x="91" y="136"/>
              <a:ext cx="45" cy="91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34" name="Line 157"/>
            <p:cNvSpPr>
              <a:spLocks noChangeShapeType="1"/>
            </p:cNvSpPr>
            <p:nvPr/>
          </p:nvSpPr>
          <p:spPr bwMode="auto">
            <a:xfrm>
              <a:off x="91" y="0"/>
              <a:ext cx="0" cy="227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35" name="Line 158"/>
            <p:cNvSpPr>
              <a:spLocks noChangeShapeType="1"/>
            </p:cNvSpPr>
            <p:nvPr/>
          </p:nvSpPr>
          <p:spPr bwMode="auto">
            <a:xfrm>
              <a:off x="0" y="181"/>
              <a:ext cx="91" cy="46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20" name="Group 159"/>
          <p:cNvGrpSpPr/>
          <p:nvPr/>
        </p:nvGrpSpPr>
        <p:grpSpPr bwMode="auto">
          <a:xfrm>
            <a:off x="3633788" y="4364038"/>
            <a:ext cx="215900" cy="360362"/>
            <a:chOff x="0" y="0"/>
            <a:chExt cx="136" cy="227"/>
          </a:xfrm>
        </p:grpSpPr>
        <p:sp>
          <p:nvSpPr>
            <p:cNvPr id="17530" name="Line 160"/>
            <p:cNvSpPr>
              <a:spLocks noChangeShapeType="1"/>
            </p:cNvSpPr>
            <p:nvPr/>
          </p:nvSpPr>
          <p:spPr bwMode="auto">
            <a:xfrm flipH="1">
              <a:off x="91" y="136"/>
              <a:ext cx="45" cy="91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31" name="Line 161"/>
            <p:cNvSpPr>
              <a:spLocks noChangeShapeType="1"/>
            </p:cNvSpPr>
            <p:nvPr/>
          </p:nvSpPr>
          <p:spPr bwMode="auto">
            <a:xfrm>
              <a:off x="91" y="0"/>
              <a:ext cx="0" cy="227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32" name="Line 162"/>
            <p:cNvSpPr>
              <a:spLocks noChangeShapeType="1"/>
            </p:cNvSpPr>
            <p:nvPr/>
          </p:nvSpPr>
          <p:spPr bwMode="auto">
            <a:xfrm>
              <a:off x="0" y="181"/>
              <a:ext cx="91" cy="46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21" name="Group 163"/>
          <p:cNvGrpSpPr/>
          <p:nvPr/>
        </p:nvGrpSpPr>
        <p:grpSpPr bwMode="auto">
          <a:xfrm>
            <a:off x="3851275" y="4652963"/>
            <a:ext cx="215900" cy="360362"/>
            <a:chOff x="0" y="0"/>
            <a:chExt cx="136" cy="227"/>
          </a:xfrm>
        </p:grpSpPr>
        <p:sp>
          <p:nvSpPr>
            <p:cNvPr id="17527" name="Line 164"/>
            <p:cNvSpPr>
              <a:spLocks noChangeShapeType="1"/>
            </p:cNvSpPr>
            <p:nvPr/>
          </p:nvSpPr>
          <p:spPr bwMode="auto">
            <a:xfrm flipH="1">
              <a:off x="91" y="136"/>
              <a:ext cx="45" cy="91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8" name="Line 165"/>
            <p:cNvSpPr>
              <a:spLocks noChangeShapeType="1"/>
            </p:cNvSpPr>
            <p:nvPr/>
          </p:nvSpPr>
          <p:spPr bwMode="auto">
            <a:xfrm>
              <a:off x="91" y="0"/>
              <a:ext cx="0" cy="227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9" name="Line 166"/>
            <p:cNvSpPr>
              <a:spLocks noChangeShapeType="1"/>
            </p:cNvSpPr>
            <p:nvPr/>
          </p:nvSpPr>
          <p:spPr bwMode="auto">
            <a:xfrm>
              <a:off x="0" y="181"/>
              <a:ext cx="91" cy="46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22" name="Group 167"/>
          <p:cNvGrpSpPr/>
          <p:nvPr/>
        </p:nvGrpSpPr>
        <p:grpSpPr bwMode="auto">
          <a:xfrm>
            <a:off x="1979613" y="3284538"/>
            <a:ext cx="215900" cy="360362"/>
            <a:chOff x="0" y="0"/>
            <a:chExt cx="136" cy="227"/>
          </a:xfrm>
        </p:grpSpPr>
        <p:sp>
          <p:nvSpPr>
            <p:cNvPr id="17524" name="Line 168"/>
            <p:cNvSpPr>
              <a:spLocks noChangeShapeType="1"/>
            </p:cNvSpPr>
            <p:nvPr/>
          </p:nvSpPr>
          <p:spPr bwMode="auto">
            <a:xfrm flipH="1">
              <a:off x="91" y="136"/>
              <a:ext cx="45" cy="91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5" name="Line 169"/>
            <p:cNvSpPr>
              <a:spLocks noChangeShapeType="1"/>
            </p:cNvSpPr>
            <p:nvPr/>
          </p:nvSpPr>
          <p:spPr bwMode="auto">
            <a:xfrm>
              <a:off x="91" y="0"/>
              <a:ext cx="0" cy="227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6" name="Line 170"/>
            <p:cNvSpPr>
              <a:spLocks noChangeShapeType="1"/>
            </p:cNvSpPr>
            <p:nvPr/>
          </p:nvSpPr>
          <p:spPr bwMode="auto">
            <a:xfrm>
              <a:off x="0" y="181"/>
              <a:ext cx="91" cy="46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23" name="Group 171"/>
          <p:cNvGrpSpPr/>
          <p:nvPr/>
        </p:nvGrpSpPr>
        <p:grpSpPr bwMode="auto">
          <a:xfrm>
            <a:off x="2195513" y="3500438"/>
            <a:ext cx="215900" cy="360362"/>
            <a:chOff x="0" y="0"/>
            <a:chExt cx="136" cy="227"/>
          </a:xfrm>
        </p:grpSpPr>
        <p:sp>
          <p:nvSpPr>
            <p:cNvPr id="17521" name="Line 172"/>
            <p:cNvSpPr>
              <a:spLocks noChangeShapeType="1"/>
            </p:cNvSpPr>
            <p:nvPr/>
          </p:nvSpPr>
          <p:spPr bwMode="auto">
            <a:xfrm flipH="1">
              <a:off x="91" y="136"/>
              <a:ext cx="45" cy="91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2" name="Line 173"/>
            <p:cNvSpPr>
              <a:spLocks noChangeShapeType="1"/>
            </p:cNvSpPr>
            <p:nvPr/>
          </p:nvSpPr>
          <p:spPr bwMode="auto">
            <a:xfrm>
              <a:off x="91" y="0"/>
              <a:ext cx="0" cy="227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3" name="Line 174"/>
            <p:cNvSpPr>
              <a:spLocks noChangeShapeType="1"/>
            </p:cNvSpPr>
            <p:nvPr/>
          </p:nvSpPr>
          <p:spPr bwMode="auto">
            <a:xfrm>
              <a:off x="0" y="181"/>
              <a:ext cx="91" cy="46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24" name="Group 175"/>
          <p:cNvGrpSpPr/>
          <p:nvPr/>
        </p:nvGrpSpPr>
        <p:grpSpPr bwMode="auto">
          <a:xfrm>
            <a:off x="2411413" y="3716338"/>
            <a:ext cx="215900" cy="360362"/>
            <a:chOff x="0" y="0"/>
            <a:chExt cx="136" cy="227"/>
          </a:xfrm>
        </p:grpSpPr>
        <p:sp>
          <p:nvSpPr>
            <p:cNvPr id="17518" name="Line 176"/>
            <p:cNvSpPr>
              <a:spLocks noChangeShapeType="1"/>
            </p:cNvSpPr>
            <p:nvPr/>
          </p:nvSpPr>
          <p:spPr bwMode="auto">
            <a:xfrm flipH="1">
              <a:off x="91" y="136"/>
              <a:ext cx="45" cy="91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9" name="Line 177"/>
            <p:cNvSpPr>
              <a:spLocks noChangeShapeType="1"/>
            </p:cNvSpPr>
            <p:nvPr/>
          </p:nvSpPr>
          <p:spPr bwMode="auto">
            <a:xfrm>
              <a:off x="91" y="0"/>
              <a:ext cx="0" cy="227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0" name="Line 178"/>
            <p:cNvSpPr>
              <a:spLocks noChangeShapeType="1"/>
            </p:cNvSpPr>
            <p:nvPr/>
          </p:nvSpPr>
          <p:spPr bwMode="auto">
            <a:xfrm>
              <a:off x="0" y="181"/>
              <a:ext cx="91" cy="46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25" name="Group 179"/>
          <p:cNvGrpSpPr/>
          <p:nvPr/>
        </p:nvGrpSpPr>
        <p:grpSpPr bwMode="auto">
          <a:xfrm>
            <a:off x="2627313" y="3932238"/>
            <a:ext cx="215900" cy="360362"/>
            <a:chOff x="0" y="0"/>
            <a:chExt cx="136" cy="227"/>
          </a:xfrm>
        </p:grpSpPr>
        <p:sp>
          <p:nvSpPr>
            <p:cNvPr id="17515" name="Line 180"/>
            <p:cNvSpPr>
              <a:spLocks noChangeShapeType="1"/>
            </p:cNvSpPr>
            <p:nvPr/>
          </p:nvSpPr>
          <p:spPr bwMode="auto">
            <a:xfrm flipH="1">
              <a:off x="91" y="136"/>
              <a:ext cx="45" cy="91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6" name="Line 181"/>
            <p:cNvSpPr>
              <a:spLocks noChangeShapeType="1"/>
            </p:cNvSpPr>
            <p:nvPr/>
          </p:nvSpPr>
          <p:spPr bwMode="auto">
            <a:xfrm>
              <a:off x="91" y="0"/>
              <a:ext cx="0" cy="227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7" name="Line 182"/>
            <p:cNvSpPr>
              <a:spLocks noChangeShapeType="1"/>
            </p:cNvSpPr>
            <p:nvPr/>
          </p:nvSpPr>
          <p:spPr bwMode="auto">
            <a:xfrm>
              <a:off x="0" y="181"/>
              <a:ext cx="91" cy="46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26" name="Group 183"/>
          <p:cNvGrpSpPr/>
          <p:nvPr/>
        </p:nvGrpSpPr>
        <p:grpSpPr bwMode="auto">
          <a:xfrm>
            <a:off x="2843213" y="4148138"/>
            <a:ext cx="215900" cy="360362"/>
            <a:chOff x="0" y="0"/>
            <a:chExt cx="136" cy="227"/>
          </a:xfrm>
        </p:grpSpPr>
        <p:sp>
          <p:nvSpPr>
            <p:cNvPr id="17512" name="Line 184"/>
            <p:cNvSpPr>
              <a:spLocks noChangeShapeType="1"/>
            </p:cNvSpPr>
            <p:nvPr/>
          </p:nvSpPr>
          <p:spPr bwMode="auto">
            <a:xfrm flipH="1">
              <a:off x="91" y="136"/>
              <a:ext cx="45" cy="91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3" name="Line 185"/>
            <p:cNvSpPr>
              <a:spLocks noChangeShapeType="1"/>
            </p:cNvSpPr>
            <p:nvPr/>
          </p:nvSpPr>
          <p:spPr bwMode="auto">
            <a:xfrm>
              <a:off x="91" y="0"/>
              <a:ext cx="0" cy="227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4" name="Line 186"/>
            <p:cNvSpPr>
              <a:spLocks noChangeShapeType="1"/>
            </p:cNvSpPr>
            <p:nvPr/>
          </p:nvSpPr>
          <p:spPr bwMode="auto">
            <a:xfrm>
              <a:off x="0" y="181"/>
              <a:ext cx="91" cy="46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27" name="Group 187"/>
          <p:cNvGrpSpPr/>
          <p:nvPr/>
        </p:nvGrpSpPr>
        <p:grpSpPr bwMode="auto">
          <a:xfrm>
            <a:off x="3059113" y="4364038"/>
            <a:ext cx="215900" cy="360362"/>
            <a:chOff x="0" y="0"/>
            <a:chExt cx="136" cy="227"/>
          </a:xfrm>
        </p:grpSpPr>
        <p:sp>
          <p:nvSpPr>
            <p:cNvPr id="17509" name="Line 188"/>
            <p:cNvSpPr>
              <a:spLocks noChangeShapeType="1"/>
            </p:cNvSpPr>
            <p:nvPr/>
          </p:nvSpPr>
          <p:spPr bwMode="auto">
            <a:xfrm flipH="1">
              <a:off x="91" y="136"/>
              <a:ext cx="45" cy="91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0" name="Line 189"/>
            <p:cNvSpPr>
              <a:spLocks noChangeShapeType="1"/>
            </p:cNvSpPr>
            <p:nvPr/>
          </p:nvSpPr>
          <p:spPr bwMode="auto">
            <a:xfrm>
              <a:off x="91" y="0"/>
              <a:ext cx="0" cy="227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1" name="Line 190"/>
            <p:cNvSpPr>
              <a:spLocks noChangeShapeType="1"/>
            </p:cNvSpPr>
            <p:nvPr/>
          </p:nvSpPr>
          <p:spPr bwMode="auto">
            <a:xfrm>
              <a:off x="0" y="181"/>
              <a:ext cx="91" cy="46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28" name="Group 191"/>
          <p:cNvGrpSpPr/>
          <p:nvPr/>
        </p:nvGrpSpPr>
        <p:grpSpPr bwMode="auto">
          <a:xfrm>
            <a:off x="3275013" y="4579938"/>
            <a:ext cx="215900" cy="360362"/>
            <a:chOff x="0" y="0"/>
            <a:chExt cx="136" cy="227"/>
          </a:xfrm>
        </p:grpSpPr>
        <p:sp>
          <p:nvSpPr>
            <p:cNvPr id="17506" name="Line 192"/>
            <p:cNvSpPr>
              <a:spLocks noChangeShapeType="1"/>
            </p:cNvSpPr>
            <p:nvPr/>
          </p:nvSpPr>
          <p:spPr bwMode="auto">
            <a:xfrm flipH="1">
              <a:off x="91" y="136"/>
              <a:ext cx="45" cy="91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7" name="Line 193"/>
            <p:cNvSpPr>
              <a:spLocks noChangeShapeType="1"/>
            </p:cNvSpPr>
            <p:nvPr/>
          </p:nvSpPr>
          <p:spPr bwMode="auto">
            <a:xfrm>
              <a:off x="91" y="0"/>
              <a:ext cx="0" cy="227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8" name="Line 194"/>
            <p:cNvSpPr>
              <a:spLocks noChangeShapeType="1"/>
            </p:cNvSpPr>
            <p:nvPr/>
          </p:nvSpPr>
          <p:spPr bwMode="auto">
            <a:xfrm>
              <a:off x="0" y="181"/>
              <a:ext cx="91" cy="46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29" name="Group 195"/>
          <p:cNvGrpSpPr/>
          <p:nvPr/>
        </p:nvGrpSpPr>
        <p:grpSpPr bwMode="auto">
          <a:xfrm>
            <a:off x="3490913" y="4795838"/>
            <a:ext cx="215900" cy="360362"/>
            <a:chOff x="0" y="0"/>
            <a:chExt cx="136" cy="227"/>
          </a:xfrm>
        </p:grpSpPr>
        <p:sp>
          <p:nvSpPr>
            <p:cNvPr id="17503" name="Line 196"/>
            <p:cNvSpPr>
              <a:spLocks noChangeShapeType="1"/>
            </p:cNvSpPr>
            <p:nvPr/>
          </p:nvSpPr>
          <p:spPr bwMode="auto">
            <a:xfrm flipH="1">
              <a:off x="91" y="136"/>
              <a:ext cx="45" cy="91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4" name="Line 197"/>
            <p:cNvSpPr>
              <a:spLocks noChangeShapeType="1"/>
            </p:cNvSpPr>
            <p:nvPr/>
          </p:nvSpPr>
          <p:spPr bwMode="auto">
            <a:xfrm>
              <a:off x="91" y="0"/>
              <a:ext cx="0" cy="227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5" name="Line 198"/>
            <p:cNvSpPr>
              <a:spLocks noChangeShapeType="1"/>
            </p:cNvSpPr>
            <p:nvPr/>
          </p:nvSpPr>
          <p:spPr bwMode="auto">
            <a:xfrm>
              <a:off x="0" y="181"/>
              <a:ext cx="91" cy="46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30" name="Group 199"/>
          <p:cNvGrpSpPr/>
          <p:nvPr/>
        </p:nvGrpSpPr>
        <p:grpSpPr bwMode="auto">
          <a:xfrm>
            <a:off x="1979613" y="3860800"/>
            <a:ext cx="215900" cy="360363"/>
            <a:chOff x="0" y="0"/>
            <a:chExt cx="136" cy="227"/>
          </a:xfrm>
        </p:grpSpPr>
        <p:sp>
          <p:nvSpPr>
            <p:cNvPr id="17500" name="Line 200"/>
            <p:cNvSpPr>
              <a:spLocks noChangeShapeType="1"/>
            </p:cNvSpPr>
            <p:nvPr/>
          </p:nvSpPr>
          <p:spPr bwMode="auto">
            <a:xfrm flipH="1">
              <a:off x="91" y="136"/>
              <a:ext cx="45" cy="91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1" name="Line 201"/>
            <p:cNvSpPr>
              <a:spLocks noChangeShapeType="1"/>
            </p:cNvSpPr>
            <p:nvPr/>
          </p:nvSpPr>
          <p:spPr bwMode="auto">
            <a:xfrm>
              <a:off x="91" y="0"/>
              <a:ext cx="0" cy="227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2" name="Line 202"/>
            <p:cNvSpPr>
              <a:spLocks noChangeShapeType="1"/>
            </p:cNvSpPr>
            <p:nvPr/>
          </p:nvSpPr>
          <p:spPr bwMode="auto">
            <a:xfrm>
              <a:off x="0" y="181"/>
              <a:ext cx="91" cy="46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31" name="Group 203"/>
          <p:cNvGrpSpPr/>
          <p:nvPr/>
        </p:nvGrpSpPr>
        <p:grpSpPr bwMode="auto">
          <a:xfrm>
            <a:off x="2195513" y="4076700"/>
            <a:ext cx="215900" cy="360363"/>
            <a:chOff x="0" y="0"/>
            <a:chExt cx="136" cy="227"/>
          </a:xfrm>
        </p:grpSpPr>
        <p:sp>
          <p:nvSpPr>
            <p:cNvPr id="17497" name="Line 204"/>
            <p:cNvSpPr>
              <a:spLocks noChangeShapeType="1"/>
            </p:cNvSpPr>
            <p:nvPr/>
          </p:nvSpPr>
          <p:spPr bwMode="auto">
            <a:xfrm flipH="1">
              <a:off x="91" y="136"/>
              <a:ext cx="45" cy="91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8" name="Line 205"/>
            <p:cNvSpPr>
              <a:spLocks noChangeShapeType="1"/>
            </p:cNvSpPr>
            <p:nvPr/>
          </p:nvSpPr>
          <p:spPr bwMode="auto">
            <a:xfrm>
              <a:off x="91" y="0"/>
              <a:ext cx="0" cy="227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9" name="Line 206"/>
            <p:cNvSpPr>
              <a:spLocks noChangeShapeType="1"/>
            </p:cNvSpPr>
            <p:nvPr/>
          </p:nvSpPr>
          <p:spPr bwMode="auto">
            <a:xfrm>
              <a:off x="0" y="181"/>
              <a:ext cx="91" cy="46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32" name="Group 207"/>
          <p:cNvGrpSpPr/>
          <p:nvPr/>
        </p:nvGrpSpPr>
        <p:grpSpPr bwMode="auto">
          <a:xfrm>
            <a:off x="2411413" y="4292600"/>
            <a:ext cx="215900" cy="360363"/>
            <a:chOff x="0" y="0"/>
            <a:chExt cx="136" cy="227"/>
          </a:xfrm>
        </p:grpSpPr>
        <p:sp>
          <p:nvSpPr>
            <p:cNvPr id="17494" name="Line 208"/>
            <p:cNvSpPr>
              <a:spLocks noChangeShapeType="1"/>
            </p:cNvSpPr>
            <p:nvPr/>
          </p:nvSpPr>
          <p:spPr bwMode="auto">
            <a:xfrm flipH="1">
              <a:off x="91" y="136"/>
              <a:ext cx="45" cy="91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5" name="Line 209"/>
            <p:cNvSpPr>
              <a:spLocks noChangeShapeType="1"/>
            </p:cNvSpPr>
            <p:nvPr/>
          </p:nvSpPr>
          <p:spPr bwMode="auto">
            <a:xfrm>
              <a:off x="91" y="0"/>
              <a:ext cx="0" cy="227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6" name="Line 210"/>
            <p:cNvSpPr>
              <a:spLocks noChangeShapeType="1"/>
            </p:cNvSpPr>
            <p:nvPr/>
          </p:nvSpPr>
          <p:spPr bwMode="auto">
            <a:xfrm>
              <a:off x="0" y="181"/>
              <a:ext cx="91" cy="46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33" name="Group 211"/>
          <p:cNvGrpSpPr/>
          <p:nvPr/>
        </p:nvGrpSpPr>
        <p:grpSpPr bwMode="auto">
          <a:xfrm>
            <a:off x="2771775" y="4581525"/>
            <a:ext cx="215900" cy="360363"/>
            <a:chOff x="0" y="0"/>
            <a:chExt cx="136" cy="227"/>
          </a:xfrm>
        </p:grpSpPr>
        <p:sp>
          <p:nvSpPr>
            <p:cNvPr id="17491" name="Line 212"/>
            <p:cNvSpPr>
              <a:spLocks noChangeShapeType="1"/>
            </p:cNvSpPr>
            <p:nvPr/>
          </p:nvSpPr>
          <p:spPr bwMode="auto">
            <a:xfrm flipH="1">
              <a:off x="91" y="136"/>
              <a:ext cx="45" cy="91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2" name="Line 213"/>
            <p:cNvSpPr>
              <a:spLocks noChangeShapeType="1"/>
            </p:cNvSpPr>
            <p:nvPr/>
          </p:nvSpPr>
          <p:spPr bwMode="auto">
            <a:xfrm>
              <a:off x="91" y="0"/>
              <a:ext cx="0" cy="227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3" name="Line 214"/>
            <p:cNvSpPr>
              <a:spLocks noChangeShapeType="1"/>
            </p:cNvSpPr>
            <p:nvPr/>
          </p:nvSpPr>
          <p:spPr bwMode="auto">
            <a:xfrm>
              <a:off x="0" y="181"/>
              <a:ext cx="91" cy="46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34" name="Group 215"/>
          <p:cNvGrpSpPr/>
          <p:nvPr/>
        </p:nvGrpSpPr>
        <p:grpSpPr bwMode="auto">
          <a:xfrm>
            <a:off x="2987675" y="4797425"/>
            <a:ext cx="215900" cy="360363"/>
            <a:chOff x="0" y="0"/>
            <a:chExt cx="136" cy="227"/>
          </a:xfrm>
        </p:grpSpPr>
        <p:sp>
          <p:nvSpPr>
            <p:cNvPr id="17488" name="Line 216"/>
            <p:cNvSpPr>
              <a:spLocks noChangeShapeType="1"/>
            </p:cNvSpPr>
            <p:nvPr/>
          </p:nvSpPr>
          <p:spPr bwMode="auto">
            <a:xfrm flipH="1">
              <a:off x="91" y="136"/>
              <a:ext cx="45" cy="91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9" name="Line 217"/>
            <p:cNvSpPr>
              <a:spLocks noChangeShapeType="1"/>
            </p:cNvSpPr>
            <p:nvPr/>
          </p:nvSpPr>
          <p:spPr bwMode="auto">
            <a:xfrm>
              <a:off x="91" y="0"/>
              <a:ext cx="0" cy="227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0" name="Line 218"/>
            <p:cNvSpPr>
              <a:spLocks noChangeShapeType="1"/>
            </p:cNvSpPr>
            <p:nvPr/>
          </p:nvSpPr>
          <p:spPr bwMode="auto">
            <a:xfrm>
              <a:off x="0" y="181"/>
              <a:ext cx="91" cy="46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35" name="Group 219"/>
          <p:cNvGrpSpPr/>
          <p:nvPr/>
        </p:nvGrpSpPr>
        <p:grpSpPr bwMode="auto">
          <a:xfrm>
            <a:off x="1979613" y="4365625"/>
            <a:ext cx="215900" cy="360363"/>
            <a:chOff x="0" y="0"/>
            <a:chExt cx="136" cy="227"/>
          </a:xfrm>
        </p:grpSpPr>
        <p:sp>
          <p:nvSpPr>
            <p:cNvPr id="17485" name="Line 220"/>
            <p:cNvSpPr>
              <a:spLocks noChangeShapeType="1"/>
            </p:cNvSpPr>
            <p:nvPr/>
          </p:nvSpPr>
          <p:spPr bwMode="auto">
            <a:xfrm flipH="1">
              <a:off x="91" y="136"/>
              <a:ext cx="45" cy="91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6" name="Line 221"/>
            <p:cNvSpPr>
              <a:spLocks noChangeShapeType="1"/>
            </p:cNvSpPr>
            <p:nvPr/>
          </p:nvSpPr>
          <p:spPr bwMode="auto">
            <a:xfrm>
              <a:off x="91" y="0"/>
              <a:ext cx="0" cy="227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7" name="Line 222"/>
            <p:cNvSpPr>
              <a:spLocks noChangeShapeType="1"/>
            </p:cNvSpPr>
            <p:nvPr/>
          </p:nvSpPr>
          <p:spPr bwMode="auto">
            <a:xfrm>
              <a:off x="0" y="181"/>
              <a:ext cx="91" cy="46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36" name="Group 223"/>
          <p:cNvGrpSpPr/>
          <p:nvPr/>
        </p:nvGrpSpPr>
        <p:grpSpPr bwMode="auto">
          <a:xfrm>
            <a:off x="2195513" y="4581525"/>
            <a:ext cx="215900" cy="360363"/>
            <a:chOff x="0" y="0"/>
            <a:chExt cx="136" cy="227"/>
          </a:xfrm>
        </p:grpSpPr>
        <p:sp>
          <p:nvSpPr>
            <p:cNvPr id="17482" name="Line 224"/>
            <p:cNvSpPr>
              <a:spLocks noChangeShapeType="1"/>
            </p:cNvSpPr>
            <p:nvPr/>
          </p:nvSpPr>
          <p:spPr bwMode="auto">
            <a:xfrm flipH="1">
              <a:off x="91" y="136"/>
              <a:ext cx="45" cy="91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3" name="Line 225"/>
            <p:cNvSpPr>
              <a:spLocks noChangeShapeType="1"/>
            </p:cNvSpPr>
            <p:nvPr/>
          </p:nvSpPr>
          <p:spPr bwMode="auto">
            <a:xfrm>
              <a:off x="91" y="0"/>
              <a:ext cx="0" cy="227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4" name="Line 226"/>
            <p:cNvSpPr>
              <a:spLocks noChangeShapeType="1"/>
            </p:cNvSpPr>
            <p:nvPr/>
          </p:nvSpPr>
          <p:spPr bwMode="auto">
            <a:xfrm>
              <a:off x="0" y="181"/>
              <a:ext cx="91" cy="46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37" name="Group 227"/>
          <p:cNvGrpSpPr/>
          <p:nvPr/>
        </p:nvGrpSpPr>
        <p:grpSpPr bwMode="auto">
          <a:xfrm>
            <a:off x="2411413" y="4797425"/>
            <a:ext cx="215900" cy="360363"/>
            <a:chOff x="0" y="0"/>
            <a:chExt cx="136" cy="227"/>
          </a:xfrm>
        </p:grpSpPr>
        <p:sp>
          <p:nvSpPr>
            <p:cNvPr id="17479" name="Line 228"/>
            <p:cNvSpPr>
              <a:spLocks noChangeShapeType="1"/>
            </p:cNvSpPr>
            <p:nvPr/>
          </p:nvSpPr>
          <p:spPr bwMode="auto">
            <a:xfrm flipH="1">
              <a:off x="91" y="136"/>
              <a:ext cx="45" cy="91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0" name="Line 229"/>
            <p:cNvSpPr>
              <a:spLocks noChangeShapeType="1"/>
            </p:cNvSpPr>
            <p:nvPr/>
          </p:nvSpPr>
          <p:spPr bwMode="auto">
            <a:xfrm>
              <a:off x="91" y="0"/>
              <a:ext cx="0" cy="227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1" name="Line 230"/>
            <p:cNvSpPr>
              <a:spLocks noChangeShapeType="1"/>
            </p:cNvSpPr>
            <p:nvPr/>
          </p:nvSpPr>
          <p:spPr bwMode="auto">
            <a:xfrm>
              <a:off x="0" y="181"/>
              <a:ext cx="91" cy="46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38" name="Group 231"/>
          <p:cNvGrpSpPr/>
          <p:nvPr/>
        </p:nvGrpSpPr>
        <p:grpSpPr bwMode="auto">
          <a:xfrm>
            <a:off x="1979613" y="4868863"/>
            <a:ext cx="215900" cy="360362"/>
            <a:chOff x="0" y="0"/>
            <a:chExt cx="136" cy="227"/>
          </a:xfrm>
        </p:grpSpPr>
        <p:sp>
          <p:nvSpPr>
            <p:cNvPr id="17476" name="Line 232"/>
            <p:cNvSpPr>
              <a:spLocks noChangeShapeType="1"/>
            </p:cNvSpPr>
            <p:nvPr/>
          </p:nvSpPr>
          <p:spPr bwMode="auto">
            <a:xfrm flipH="1">
              <a:off x="91" y="136"/>
              <a:ext cx="45" cy="91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7" name="Line 233"/>
            <p:cNvSpPr>
              <a:spLocks noChangeShapeType="1"/>
            </p:cNvSpPr>
            <p:nvPr/>
          </p:nvSpPr>
          <p:spPr bwMode="auto">
            <a:xfrm>
              <a:off x="91" y="0"/>
              <a:ext cx="0" cy="227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8" name="Line 234"/>
            <p:cNvSpPr>
              <a:spLocks noChangeShapeType="1"/>
            </p:cNvSpPr>
            <p:nvPr/>
          </p:nvSpPr>
          <p:spPr bwMode="auto">
            <a:xfrm>
              <a:off x="0" y="181"/>
              <a:ext cx="91" cy="46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66" name="Text Box 235"/>
          <p:cNvSpPr txBox="1">
            <a:spLocks noChangeArrowheads="1"/>
          </p:cNvSpPr>
          <p:nvPr/>
        </p:nvSpPr>
        <p:spPr bwMode="auto">
          <a:xfrm>
            <a:off x="2627313" y="4148138"/>
            <a:ext cx="576262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000" b="1">
                <a:solidFill>
                  <a:srgbClr val="FF00FF"/>
                </a:solidFill>
                <a:latin typeface="Times New Roman" panose="02020603050405020304" pitchFamily="18" charset="0"/>
              </a:rPr>
              <a:t>麦</a:t>
            </a:r>
            <a:endParaRPr lang="zh-CN" sz="4000" b="1">
              <a:solidFill>
                <a:srgbClr val="FF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67" name="Text Box 236"/>
          <p:cNvSpPr txBox="1">
            <a:spLocks noChangeArrowheads="1"/>
          </p:cNvSpPr>
          <p:nvPr/>
        </p:nvSpPr>
        <p:spPr bwMode="auto">
          <a:xfrm>
            <a:off x="4284663" y="3429000"/>
            <a:ext cx="574675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400" b="1">
                <a:solidFill>
                  <a:srgbClr val="FF00FF"/>
                </a:solidFill>
                <a:latin typeface="Times New Roman" panose="02020603050405020304" pitchFamily="18" charset="0"/>
              </a:rPr>
              <a:t>田</a:t>
            </a:r>
            <a:endParaRPr lang="zh-CN" sz="4400" b="1">
              <a:solidFill>
                <a:srgbClr val="FF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68" name="未知"/>
          <p:cNvSpPr/>
          <p:nvPr/>
        </p:nvSpPr>
        <p:spPr bwMode="auto">
          <a:xfrm>
            <a:off x="4211638" y="4076700"/>
            <a:ext cx="1512887" cy="1152525"/>
          </a:xfrm>
          <a:custGeom>
            <a:avLst/>
            <a:gdLst>
              <a:gd name="T0" fmla="*/ 0 w 953"/>
              <a:gd name="T1" fmla="*/ 726 h 726"/>
              <a:gd name="T2" fmla="*/ 681 w 953"/>
              <a:gd name="T3" fmla="*/ 181 h 726"/>
              <a:gd name="T4" fmla="*/ 771 w 953"/>
              <a:gd name="T5" fmla="*/ 91 h 726"/>
              <a:gd name="T6" fmla="*/ 953 w 953"/>
              <a:gd name="T7" fmla="*/ 0 h 726"/>
              <a:gd name="T8" fmla="*/ 0 60000 65536"/>
              <a:gd name="T9" fmla="*/ 0 60000 65536"/>
              <a:gd name="T10" fmla="*/ 0 60000 65536"/>
              <a:gd name="T11" fmla="*/ 0 60000 65536"/>
              <a:gd name="T12" fmla="*/ 0 w 953"/>
              <a:gd name="T13" fmla="*/ 0 h 726"/>
              <a:gd name="T14" fmla="*/ 953 w 953"/>
              <a:gd name="T15" fmla="*/ 726 h 72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53" h="726">
                <a:moveTo>
                  <a:pt x="0" y="726"/>
                </a:moveTo>
                <a:cubicBezTo>
                  <a:pt x="276" y="506"/>
                  <a:pt x="553" y="287"/>
                  <a:pt x="681" y="181"/>
                </a:cubicBezTo>
                <a:cubicBezTo>
                  <a:pt x="809" y="75"/>
                  <a:pt x="726" y="121"/>
                  <a:pt x="771" y="91"/>
                </a:cubicBezTo>
                <a:cubicBezTo>
                  <a:pt x="816" y="61"/>
                  <a:pt x="923" y="15"/>
                  <a:pt x="953" y="0"/>
                </a:cubicBezTo>
              </a:path>
            </a:pathLst>
          </a:custGeom>
          <a:noFill/>
          <a:ln w="165100" cmpd="sng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7439" name="Group 238"/>
          <p:cNvGrpSpPr/>
          <p:nvPr/>
        </p:nvGrpSpPr>
        <p:grpSpPr bwMode="auto">
          <a:xfrm>
            <a:off x="4140200" y="3932238"/>
            <a:ext cx="1727200" cy="1439862"/>
            <a:chOff x="0" y="0"/>
            <a:chExt cx="1088" cy="907"/>
          </a:xfrm>
        </p:grpSpPr>
        <p:grpSp>
          <p:nvGrpSpPr>
            <p:cNvPr id="17638" name="Group 239"/>
            <p:cNvGrpSpPr/>
            <p:nvPr/>
          </p:nvGrpSpPr>
          <p:grpSpPr bwMode="auto">
            <a:xfrm>
              <a:off x="45" y="91"/>
              <a:ext cx="967" cy="771"/>
              <a:chOff x="0" y="0"/>
              <a:chExt cx="1103" cy="862"/>
            </a:xfrm>
          </p:grpSpPr>
          <p:sp>
            <p:nvSpPr>
              <p:cNvPr id="17473" name="Line 240"/>
              <p:cNvSpPr>
                <a:spLocks noChangeShapeType="1"/>
              </p:cNvSpPr>
              <p:nvPr/>
            </p:nvSpPr>
            <p:spPr bwMode="auto">
              <a:xfrm>
                <a:off x="23" y="862"/>
                <a:ext cx="1080" cy="0"/>
              </a:xfrm>
              <a:prstGeom prst="line">
                <a:avLst/>
              </a:prstGeom>
              <a:noFill/>
              <a:ln w="57150">
                <a:solidFill>
                  <a:srgbClr val="FF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74" name="Line 241"/>
              <p:cNvSpPr>
                <a:spLocks noChangeShapeType="1"/>
              </p:cNvSpPr>
              <p:nvPr/>
            </p:nvSpPr>
            <p:spPr bwMode="auto">
              <a:xfrm flipV="1">
                <a:off x="1103" y="0"/>
                <a:ext cx="0" cy="862"/>
              </a:xfrm>
              <a:prstGeom prst="line">
                <a:avLst/>
              </a:prstGeom>
              <a:noFill/>
              <a:ln w="57150">
                <a:solidFill>
                  <a:srgbClr val="FF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75" name="Line 242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1080" cy="862"/>
              </a:xfrm>
              <a:prstGeom prst="line">
                <a:avLst/>
              </a:prstGeom>
              <a:noFill/>
              <a:ln w="57150">
                <a:solidFill>
                  <a:srgbClr val="FF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7471" name="AutoShape 243"/>
            <p:cNvSpPr>
              <a:spLocks noChangeArrowheads="1"/>
            </p:cNvSpPr>
            <p:nvPr/>
          </p:nvSpPr>
          <p:spPr bwMode="auto">
            <a:xfrm>
              <a:off x="952" y="0"/>
              <a:ext cx="136" cy="136"/>
            </a:xfrm>
            <a:prstGeom prst="flowChartConnector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72" name="AutoShape 244"/>
            <p:cNvSpPr>
              <a:spLocks noChangeArrowheads="1"/>
            </p:cNvSpPr>
            <p:nvPr/>
          </p:nvSpPr>
          <p:spPr bwMode="auto">
            <a:xfrm>
              <a:off x="0" y="771"/>
              <a:ext cx="136" cy="136"/>
            </a:xfrm>
            <a:prstGeom prst="flowChartConnector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95288" y="836613"/>
            <a:ext cx="2663825" cy="720725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en-US" sz="4000" smtClean="0"/>
              <a:t>学习目标</a:t>
            </a:r>
            <a:endParaRPr lang="zh-CN" altLang="en-US" sz="4000" smtClean="0"/>
          </a:p>
        </p:txBody>
      </p:sp>
      <p:sp>
        <p:nvSpPr>
          <p:cNvPr id="7987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en-US" smtClean="0"/>
              <a:t>认识三角形，了解三角形的定义，认识三角形的边，内角，顶点，能用符号语言表示三角形。</a:t>
            </a:r>
            <a:endParaRPr lang="zh-CN" altLang="en-US" smtClean="0"/>
          </a:p>
          <a:p>
            <a:r>
              <a:rPr lang="zh-CN" altLang="en-US" smtClean="0"/>
              <a:t>能从不同角度对三角形进行分类。</a:t>
            </a:r>
            <a:endParaRPr lang="zh-CN" altLang="en-US" smtClean="0"/>
          </a:p>
          <a:p>
            <a:r>
              <a:rPr lang="zh-CN" altLang="en-US" smtClean="0"/>
              <a:t>掌握三角形三边的不等关系，并能运用三角形三边的不等关系解决生活实际问题。</a:t>
            </a:r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9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9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79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style.fontFamily</p:attrName>
                                        </p:attrNameLst>
                                      </p:cBhvr>
                                      <p:to>
                                        <p:strVal val="黑体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"/>
          <p:cNvSpPr txBox="1"/>
          <p:nvPr/>
        </p:nvSpPr>
        <p:spPr>
          <a:xfrm>
            <a:off x="957263" y="2357438"/>
            <a:ext cx="7229475" cy="163121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ctr"/>
            <a:r>
              <a:rPr lang="zh-CN" altLang="en-US" sz="360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第十一章  三角形</a:t>
            </a:r>
            <a:endParaRPr lang="en-US" altLang="zh-CN" sz="3600" dirty="0" smtClean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endParaRPr lang="zh-CN" altLang="en-US" sz="36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r>
              <a:rPr lang="en-US" altLang="zh-CN" sz="280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11.1  </a:t>
            </a:r>
            <a:r>
              <a:rPr lang="zh-CN" altLang="en-US" sz="280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与三角形有关的线段</a:t>
            </a:r>
            <a:endParaRPr lang="zh-CN" altLang="en-US" sz="28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4800" y="914400"/>
            <a:ext cx="1822450" cy="719138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en-US" sz="4000" smtClean="0"/>
              <a:t>读一读</a:t>
            </a:r>
            <a:endParaRPr lang="zh-CN" altLang="en-US" sz="4000" smtClean="0"/>
          </a:p>
        </p:txBody>
      </p:sp>
      <p:sp>
        <p:nvSpPr>
          <p:cNvPr id="40963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4800" y="2054225"/>
            <a:ext cx="8540750" cy="4194175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en-US" b="1" dirty="0" smtClean="0">
                <a:solidFill>
                  <a:schemeClr val="tx2"/>
                </a:solidFill>
              </a:rPr>
              <a:t>什么样的图形叫三角形？</a:t>
            </a:r>
            <a:endParaRPr lang="zh-CN" altLang="en-US" b="1" dirty="0" smtClean="0">
              <a:solidFill>
                <a:schemeClr val="tx2"/>
              </a:solidFill>
            </a:endParaRPr>
          </a:p>
          <a:p>
            <a:r>
              <a:rPr lang="zh-CN" altLang="en-US" b="1" dirty="0" smtClean="0">
                <a:solidFill>
                  <a:schemeClr val="tx2"/>
                </a:solidFill>
              </a:rPr>
              <a:t>什么是三角形的边，顶点，内角。</a:t>
            </a:r>
            <a:endParaRPr lang="zh-CN" altLang="en-US" b="1" dirty="0" smtClean="0">
              <a:solidFill>
                <a:schemeClr val="tx2"/>
              </a:solidFill>
            </a:endParaRPr>
          </a:p>
          <a:p>
            <a:endParaRPr lang="zh-CN" altLang="en-US" b="1" dirty="0" smtClean="0">
              <a:solidFill>
                <a:schemeClr val="tx2"/>
              </a:solidFill>
            </a:endParaRPr>
          </a:p>
          <a:p>
            <a:r>
              <a:rPr lang="zh-CN" altLang="en-US" b="1" dirty="0" smtClean="0">
                <a:solidFill>
                  <a:schemeClr val="tx2"/>
                </a:solidFill>
              </a:rPr>
              <a:t>如何用符号语言表示一个三角形。</a:t>
            </a:r>
            <a:endParaRPr lang="zh-CN" altLang="en-US" b="1" dirty="0" smtClean="0">
              <a:solidFill>
                <a:schemeClr val="tx2"/>
              </a:solidFill>
            </a:endParaRP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1603375" y="1566863"/>
            <a:ext cx="4124325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zh-CN" altLang="zh-CN"/>
          </a:p>
        </p:txBody>
      </p:sp>
      <p:sp>
        <p:nvSpPr>
          <p:cNvPr id="40970" name="Text Box 10"/>
          <p:cNvSpPr txBox="1">
            <a:spLocks noChangeArrowheads="1"/>
          </p:cNvSpPr>
          <p:nvPr/>
        </p:nvSpPr>
        <p:spPr bwMode="auto">
          <a:xfrm>
            <a:off x="542925" y="4730750"/>
            <a:ext cx="489585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tx2"/>
                </a:solidFill>
              </a:rPr>
              <a:t>你认识三角形了吗？</a:t>
            </a:r>
            <a:endParaRPr lang="zh-CN" altLang="en-US" sz="3200" b="1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 animBg="1"/>
      <p:bldP spid="4097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990600" y="1196975"/>
            <a:ext cx="8153400" cy="3140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0000FF"/>
                </a:solidFill>
                <a:ea typeface="黑体" panose="02010609060101010101" pitchFamily="49" charset="-122"/>
              </a:rPr>
              <a:t>三角形的定义</a:t>
            </a:r>
            <a:r>
              <a:rPr kumimoji="1" lang="zh-CN" altLang="en-US" sz="4800" b="1">
                <a:ea typeface="黑体" panose="02010609060101010101" pitchFamily="49" charset="-122"/>
              </a:rPr>
              <a:t>                          </a:t>
            </a:r>
            <a:r>
              <a:rPr kumimoji="1" lang="zh-CN" altLang="en-US" sz="2800" b="1">
                <a:ea typeface="黑体" panose="02010609060101010101" pitchFamily="49" charset="-122"/>
              </a:rPr>
              <a:t>                由</a:t>
            </a:r>
            <a:r>
              <a:rPr kumimoji="1" lang="zh-CN" altLang="en-US" sz="2800" b="1">
                <a:solidFill>
                  <a:srgbClr val="CC0000"/>
                </a:solidFill>
                <a:ea typeface="黑体" panose="02010609060101010101" pitchFamily="49" charset="-122"/>
              </a:rPr>
              <a:t>不在同一条直线上</a:t>
            </a:r>
            <a:r>
              <a:rPr kumimoji="1" lang="zh-CN" altLang="en-US" sz="2800" b="1">
                <a:ea typeface="黑体" panose="02010609060101010101" pitchFamily="49" charset="-122"/>
              </a:rPr>
              <a:t>的三条线段</a:t>
            </a:r>
            <a:r>
              <a:rPr kumimoji="1" lang="zh-CN" altLang="en-US" sz="2800" b="1">
                <a:solidFill>
                  <a:srgbClr val="CC0000"/>
                </a:solidFill>
                <a:ea typeface="黑体" panose="02010609060101010101" pitchFamily="49" charset="-122"/>
              </a:rPr>
              <a:t>首尾顺次相接</a:t>
            </a:r>
            <a:r>
              <a:rPr kumimoji="1" lang="zh-CN" altLang="en-US" sz="2800" b="1">
                <a:ea typeface="黑体" panose="02010609060101010101" pitchFamily="49" charset="-122"/>
              </a:rPr>
              <a:t>所组成的图形，叫做三角形。</a:t>
            </a:r>
            <a:endParaRPr kumimoji="1" lang="zh-CN" altLang="en-US" sz="2800" b="1">
              <a:ea typeface="黑体" panose="02010609060101010101" pitchFamily="49" charset="-122"/>
            </a:endParaRPr>
          </a:p>
          <a:p>
            <a:r>
              <a:rPr lang="zh-CN" altLang="en-US" sz="3200" b="1">
                <a:latin typeface="Comic Sans MS" panose="030F0702030302020204" pitchFamily="66" charset="0"/>
              </a:rPr>
              <a:t> 注意点：</a:t>
            </a:r>
            <a:endParaRPr lang="zh-CN" altLang="en-US" sz="3200" b="1">
              <a:latin typeface="Comic Sans MS" panose="030F0702030302020204" pitchFamily="66" charset="0"/>
            </a:endParaRPr>
          </a:p>
          <a:p>
            <a:r>
              <a:rPr lang="zh-CN" altLang="en-US" sz="3200" b="1">
                <a:latin typeface="Comic Sans MS" panose="030F0702030302020204" pitchFamily="66" charset="0"/>
              </a:rPr>
              <a:t>（</a:t>
            </a:r>
            <a:r>
              <a:rPr lang="en-US" altLang="zh-CN" sz="3200" b="1">
                <a:latin typeface="Comic Sans MS" panose="030F0702030302020204" pitchFamily="66" charset="0"/>
              </a:rPr>
              <a:t>1</a:t>
            </a:r>
            <a:r>
              <a:rPr lang="zh-CN" altLang="en-US" sz="3200" b="1">
                <a:latin typeface="Comic Sans MS" panose="030F0702030302020204" pitchFamily="66" charset="0"/>
              </a:rPr>
              <a:t>）三条线段（</a:t>
            </a:r>
            <a:r>
              <a:rPr lang="en-US" altLang="zh-CN" sz="3200" b="1">
                <a:latin typeface="Comic Sans MS" panose="030F0702030302020204" pitchFamily="66" charset="0"/>
              </a:rPr>
              <a:t>2</a:t>
            </a:r>
            <a:r>
              <a:rPr lang="zh-CN" altLang="en-US" sz="3200" b="1">
                <a:latin typeface="Comic Sans MS" panose="030F0702030302020204" pitchFamily="66" charset="0"/>
              </a:rPr>
              <a:t>）不在同一直线上</a:t>
            </a:r>
            <a:endParaRPr lang="zh-CN" altLang="en-US" sz="3200" b="1">
              <a:latin typeface="Comic Sans MS" panose="030F0702030302020204" pitchFamily="66" charset="0"/>
            </a:endParaRPr>
          </a:p>
          <a:p>
            <a:r>
              <a:rPr lang="zh-CN" altLang="en-US" sz="3200" b="1">
                <a:latin typeface="Comic Sans MS" panose="030F0702030302020204" pitchFamily="66" charset="0"/>
              </a:rPr>
              <a:t>（</a:t>
            </a:r>
            <a:r>
              <a:rPr lang="en-US" altLang="zh-CN" sz="3200" b="1">
                <a:latin typeface="Comic Sans MS" panose="030F0702030302020204" pitchFamily="66" charset="0"/>
              </a:rPr>
              <a:t>3</a:t>
            </a:r>
            <a:r>
              <a:rPr lang="zh-CN" altLang="en-US" sz="3200" b="1">
                <a:latin typeface="Comic Sans MS" panose="030F0702030302020204" pitchFamily="66" charset="0"/>
              </a:rPr>
              <a:t>）首尾顺次相接</a:t>
            </a:r>
            <a:endParaRPr lang="zh-CN" altLang="en-US" sz="3200" b="1">
              <a:latin typeface="Comic Sans MS" panose="030F0702030302020204" pitchFamily="66" charset="0"/>
            </a:endParaRPr>
          </a:p>
        </p:txBody>
      </p:sp>
      <p:sp>
        <p:nvSpPr>
          <p:cNvPr id="43019" name="Line 11"/>
          <p:cNvSpPr>
            <a:spLocks noChangeShapeType="1"/>
          </p:cNvSpPr>
          <p:nvPr/>
        </p:nvSpPr>
        <p:spPr bwMode="auto">
          <a:xfrm>
            <a:off x="468313" y="5876925"/>
            <a:ext cx="503237" cy="0"/>
          </a:xfrm>
          <a:prstGeom prst="line">
            <a:avLst/>
          </a:prstGeom>
          <a:noFill/>
          <a:ln w="76200">
            <a:solidFill>
              <a:srgbClr val="008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20" name="Line 12"/>
          <p:cNvSpPr>
            <a:spLocks noChangeShapeType="1"/>
          </p:cNvSpPr>
          <p:nvPr/>
        </p:nvSpPr>
        <p:spPr bwMode="auto">
          <a:xfrm>
            <a:off x="971550" y="5876925"/>
            <a:ext cx="936625" cy="0"/>
          </a:xfrm>
          <a:prstGeom prst="line">
            <a:avLst/>
          </a:prstGeom>
          <a:noFill/>
          <a:ln w="76200">
            <a:solidFill>
              <a:srgbClr val="008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21" name="Line 13"/>
          <p:cNvSpPr>
            <a:spLocks noChangeShapeType="1"/>
          </p:cNvSpPr>
          <p:nvPr/>
        </p:nvSpPr>
        <p:spPr bwMode="auto">
          <a:xfrm>
            <a:off x="468313" y="5876925"/>
            <a:ext cx="1439862" cy="0"/>
          </a:xfrm>
          <a:prstGeom prst="line">
            <a:avLst/>
          </a:prstGeom>
          <a:noFill/>
          <a:ln w="76200">
            <a:solidFill>
              <a:srgbClr val="008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23" name="Line 15"/>
          <p:cNvSpPr>
            <a:spLocks noChangeShapeType="1"/>
          </p:cNvSpPr>
          <p:nvPr/>
        </p:nvSpPr>
        <p:spPr bwMode="auto">
          <a:xfrm flipV="1">
            <a:off x="3635375" y="5949950"/>
            <a:ext cx="1296988" cy="287338"/>
          </a:xfrm>
          <a:prstGeom prst="line">
            <a:avLst/>
          </a:prstGeom>
          <a:noFill/>
          <a:ln w="76200">
            <a:solidFill>
              <a:srgbClr val="008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24" name="Line 16"/>
          <p:cNvSpPr>
            <a:spLocks noChangeShapeType="1"/>
          </p:cNvSpPr>
          <p:nvPr/>
        </p:nvSpPr>
        <p:spPr bwMode="auto">
          <a:xfrm>
            <a:off x="6948488" y="4797425"/>
            <a:ext cx="287337" cy="1439863"/>
          </a:xfrm>
          <a:prstGeom prst="line">
            <a:avLst/>
          </a:prstGeom>
          <a:noFill/>
          <a:ln w="76200">
            <a:solidFill>
              <a:srgbClr val="008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25" name="Line 17"/>
          <p:cNvSpPr>
            <a:spLocks noChangeShapeType="1"/>
          </p:cNvSpPr>
          <p:nvPr/>
        </p:nvSpPr>
        <p:spPr bwMode="auto">
          <a:xfrm>
            <a:off x="5867400" y="6165850"/>
            <a:ext cx="1370013" cy="33338"/>
          </a:xfrm>
          <a:prstGeom prst="line">
            <a:avLst/>
          </a:prstGeom>
          <a:noFill/>
          <a:ln w="76200">
            <a:solidFill>
              <a:srgbClr val="008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26" name="Line 18"/>
          <p:cNvSpPr>
            <a:spLocks noChangeShapeType="1"/>
          </p:cNvSpPr>
          <p:nvPr/>
        </p:nvSpPr>
        <p:spPr bwMode="auto">
          <a:xfrm>
            <a:off x="3924300" y="5013325"/>
            <a:ext cx="1008063" cy="936625"/>
          </a:xfrm>
          <a:prstGeom prst="line">
            <a:avLst/>
          </a:prstGeom>
          <a:noFill/>
          <a:ln w="76200">
            <a:solidFill>
              <a:srgbClr val="008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27" name="Line 19"/>
          <p:cNvSpPr>
            <a:spLocks noChangeShapeType="1"/>
          </p:cNvSpPr>
          <p:nvPr/>
        </p:nvSpPr>
        <p:spPr bwMode="auto">
          <a:xfrm>
            <a:off x="3563938" y="5373688"/>
            <a:ext cx="71437" cy="863600"/>
          </a:xfrm>
          <a:prstGeom prst="line">
            <a:avLst/>
          </a:prstGeom>
          <a:noFill/>
          <a:ln w="76200">
            <a:solidFill>
              <a:srgbClr val="008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28" name="Line 20"/>
          <p:cNvSpPr>
            <a:spLocks noChangeShapeType="1"/>
          </p:cNvSpPr>
          <p:nvPr/>
        </p:nvSpPr>
        <p:spPr bwMode="auto">
          <a:xfrm flipH="1">
            <a:off x="5868988" y="4724400"/>
            <a:ext cx="1079500" cy="1401763"/>
          </a:xfrm>
          <a:prstGeom prst="line">
            <a:avLst/>
          </a:prstGeom>
          <a:noFill/>
          <a:ln w="76200">
            <a:solidFill>
              <a:srgbClr val="008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30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43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430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3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43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43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43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3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3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3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3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3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30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9" grpId="0" animBg="1"/>
      <p:bldP spid="43020" grpId="0" animBg="1"/>
      <p:bldP spid="43021" grpId="0" animBg="1"/>
      <p:bldP spid="43023" grpId="0" animBg="1"/>
      <p:bldP spid="43024" grpId="0" animBg="1"/>
      <p:bldP spid="43025" grpId="0" animBg="1"/>
      <p:bldP spid="43026" grpId="0" animBg="1"/>
      <p:bldP spid="43027" grpId="0" animBg="1"/>
      <p:bldP spid="430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 rot="-318056">
            <a:off x="288925" y="1570038"/>
            <a:ext cx="1655763" cy="2160587"/>
            <a:chOff x="295" y="2160"/>
            <a:chExt cx="1496" cy="1089"/>
          </a:xfrm>
        </p:grpSpPr>
        <p:sp>
          <p:nvSpPr>
            <p:cNvPr id="9235" name="Line 3"/>
            <p:cNvSpPr>
              <a:spLocks noChangeShapeType="1"/>
            </p:cNvSpPr>
            <p:nvPr/>
          </p:nvSpPr>
          <p:spPr bwMode="auto">
            <a:xfrm flipH="1">
              <a:off x="295" y="2160"/>
              <a:ext cx="1088" cy="1089"/>
            </a:xfrm>
            <a:prstGeom prst="line">
              <a:avLst/>
            </a:prstGeom>
            <a:noFill/>
            <a:ln w="76200">
              <a:solidFill>
                <a:srgbClr val="0000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6" name="Line 4"/>
            <p:cNvSpPr>
              <a:spLocks noChangeShapeType="1"/>
            </p:cNvSpPr>
            <p:nvPr/>
          </p:nvSpPr>
          <p:spPr bwMode="auto">
            <a:xfrm>
              <a:off x="295" y="3249"/>
              <a:ext cx="1496" cy="0"/>
            </a:xfrm>
            <a:prstGeom prst="line">
              <a:avLst/>
            </a:prstGeom>
            <a:noFill/>
            <a:ln w="76200">
              <a:solidFill>
                <a:srgbClr val="0000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7" name="Line 5"/>
            <p:cNvSpPr>
              <a:spLocks noChangeShapeType="1"/>
            </p:cNvSpPr>
            <p:nvPr/>
          </p:nvSpPr>
          <p:spPr bwMode="auto">
            <a:xfrm flipH="1" flipV="1">
              <a:off x="1383" y="2160"/>
              <a:ext cx="408" cy="1089"/>
            </a:xfrm>
            <a:prstGeom prst="line">
              <a:avLst/>
            </a:prstGeom>
            <a:noFill/>
            <a:ln w="76200">
              <a:solidFill>
                <a:srgbClr val="0000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19" name="Text Box 6"/>
          <p:cNvSpPr txBox="1">
            <a:spLocks noChangeArrowheads="1"/>
          </p:cNvSpPr>
          <p:nvPr/>
        </p:nvSpPr>
        <p:spPr bwMode="auto">
          <a:xfrm>
            <a:off x="1368425" y="1066800"/>
            <a:ext cx="4318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>
                <a:latin typeface="Times New Roman" panose="02020603050405020304" pitchFamily="18" charset="0"/>
              </a:rPr>
              <a:t>A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9220" name="Text Box 7"/>
          <p:cNvSpPr txBox="1">
            <a:spLocks noChangeArrowheads="1"/>
          </p:cNvSpPr>
          <p:nvPr/>
        </p:nvSpPr>
        <p:spPr bwMode="auto">
          <a:xfrm>
            <a:off x="1873250" y="3514725"/>
            <a:ext cx="4318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>
                <a:latin typeface="Times New Roman" panose="02020603050405020304" pitchFamily="18" charset="0"/>
              </a:rPr>
              <a:t>C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9221" name="Text Box 8"/>
          <p:cNvSpPr txBox="1">
            <a:spLocks noChangeArrowheads="1"/>
          </p:cNvSpPr>
          <p:nvPr/>
        </p:nvSpPr>
        <p:spPr bwMode="auto">
          <a:xfrm>
            <a:off x="0" y="3586163"/>
            <a:ext cx="4318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>
                <a:latin typeface="Times New Roman" panose="02020603050405020304" pitchFamily="18" charset="0"/>
              </a:rPr>
              <a:t>B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45065" name="Text Box 9"/>
          <p:cNvSpPr txBox="1">
            <a:spLocks noChangeArrowheads="1"/>
          </p:cNvSpPr>
          <p:nvPr/>
        </p:nvSpPr>
        <p:spPr bwMode="auto">
          <a:xfrm>
            <a:off x="2447925" y="1282700"/>
            <a:ext cx="3744913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1.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线段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AB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BC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CA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5066" name="Text Box 10"/>
          <p:cNvSpPr txBox="1">
            <a:spLocks noChangeArrowheads="1"/>
          </p:cNvSpPr>
          <p:nvPr/>
        </p:nvSpPr>
        <p:spPr bwMode="auto">
          <a:xfrm>
            <a:off x="2484438" y="1858963"/>
            <a:ext cx="233997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2.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点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B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C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5067" name="Text Box 11"/>
          <p:cNvSpPr txBox="1">
            <a:spLocks noChangeArrowheads="1"/>
          </p:cNvSpPr>
          <p:nvPr/>
        </p:nvSpPr>
        <p:spPr bwMode="auto">
          <a:xfrm>
            <a:off x="2447925" y="2433638"/>
            <a:ext cx="3529013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3.∠ A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、 ∠ 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B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、 ∠ </a:t>
            </a: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C</a:t>
            </a:r>
            <a:endParaRPr lang="en-US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45069" name="Text Box 13"/>
          <p:cNvSpPr txBox="1">
            <a:spLocks noChangeArrowheads="1"/>
          </p:cNvSpPr>
          <p:nvPr/>
        </p:nvSpPr>
        <p:spPr bwMode="auto">
          <a:xfrm>
            <a:off x="1143000" y="4191000"/>
            <a:ext cx="7086600" cy="228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anose="02020603050405020304" pitchFamily="18" charset="0"/>
                <a:ea typeface="华文新魏" panose="02010800040101010101" pitchFamily="2" charset="-122"/>
              </a:rPr>
              <a:t>三角形</a:t>
            </a:r>
            <a:r>
              <a:rPr kumimoji="1" lang="en-US" altLang="zh-CN" sz="3200" b="1">
                <a:latin typeface="Times New Roman" panose="02020603050405020304" pitchFamily="18" charset="0"/>
                <a:ea typeface="华文新魏" panose="02010800040101010101" pitchFamily="2" charset="-122"/>
              </a:rPr>
              <a:t>ABC</a:t>
            </a:r>
            <a:r>
              <a:rPr kumimoji="1" lang="zh-CN" altLang="en-US" sz="3200" b="1">
                <a:latin typeface="Times New Roman" panose="02020603050405020304" pitchFamily="18" charset="0"/>
                <a:ea typeface="华文新魏" panose="02010800040101010101" pitchFamily="2" charset="-122"/>
              </a:rPr>
              <a:t>的三边</a:t>
            </a:r>
            <a:r>
              <a:rPr kumimoji="1" lang="en-US" altLang="zh-CN" sz="3200" b="1">
                <a:latin typeface="Times New Roman" panose="02020603050405020304" pitchFamily="18" charset="0"/>
                <a:ea typeface="华文新魏" panose="02010800040101010101" pitchFamily="2" charset="-122"/>
              </a:rPr>
              <a:t>,</a:t>
            </a:r>
            <a:r>
              <a:rPr kumimoji="1" lang="zh-CN" altLang="en-US" sz="3200" b="1">
                <a:latin typeface="Times New Roman" panose="02020603050405020304" pitchFamily="18" charset="0"/>
                <a:ea typeface="华文新魏" panose="02010800040101010101" pitchFamily="2" charset="-122"/>
              </a:rPr>
              <a:t>有时也用</a:t>
            </a:r>
            <a:r>
              <a:rPr kumimoji="1" lang="en-US" altLang="zh-CN" sz="3200" b="1">
                <a:solidFill>
                  <a:srgbClr val="99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a</a:t>
            </a:r>
            <a:r>
              <a:rPr kumimoji="1" lang="zh-CN" altLang="en-US" sz="3200" b="1">
                <a:solidFill>
                  <a:srgbClr val="99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、</a:t>
            </a:r>
            <a:r>
              <a:rPr kumimoji="1" lang="en-US" altLang="zh-CN" sz="3200" b="1">
                <a:solidFill>
                  <a:srgbClr val="99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b</a:t>
            </a:r>
            <a:r>
              <a:rPr kumimoji="1" lang="zh-CN" altLang="en-US" sz="3200" b="1">
                <a:solidFill>
                  <a:srgbClr val="99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、</a:t>
            </a:r>
            <a:r>
              <a:rPr kumimoji="1" lang="en-US" altLang="zh-CN" sz="3200" b="1">
                <a:solidFill>
                  <a:srgbClr val="99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c</a:t>
            </a:r>
            <a:r>
              <a:rPr kumimoji="1" lang="zh-CN" altLang="en-US" sz="3200" b="1">
                <a:latin typeface="Times New Roman" panose="02020603050405020304" pitchFamily="18" charset="0"/>
                <a:ea typeface="华文新魏" panose="02010800040101010101" pitchFamily="2" charset="-122"/>
              </a:rPr>
              <a:t>来表示</a:t>
            </a:r>
            <a:r>
              <a:rPr kumimoji="1" lang="en-US" altLang="zh-CN" sz="3200" b="1">
                <a:latin typeface="Times New Roman" panose="02020603050405020304" pitchFamily="18" charset="0"/>
                <a:ea typeface="华文新魏" panose="02010800040101010101" pitchFamily="2" charset="-122"/>
              </a:rPr>
              <a:t>.</a:t>
            </a:r>
            <a:endParaRPr kumimoji="1" lang="en-US" altLang="zh-CN" sz="3200" b="1"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anose="02020603050405020304" pitchFamily="18" charset="0"/>
                <a:ea typeface="华文新魏" panose="02010800040101010101" pitchFamily="2" charset="-122"/>
              </a:rPr>
              <a:t>一般的顶点</a:t>
            </a:r>
            <a:r>
              <a:rPr kumimoji="1" lang="en-US" altLang="zh-CN" sz="3200" b="1">
                <a:latin typeface="Times New Roman" panose="02020603050405020304" pitchFamily="18" charset="0"/>
                <a:ea typeface="华文新魏" panose="02010800040101010101" pitchFamily="2" charset="-122"/>
              </a:rPr>
              <a:t>A</a:t>
            </a:r>
            <a:r>
              <a:rPr kumimoji="1" lang="zh-CN" altLang="en-US" sz="3200" b="1">
                <a:latin typeface="Times New Roman" panose="02020603050405020304" pitchFamily="18" charset="0"/>
                <a:ea typeface="华文新魏" panose="02010800040101010101" pitchFamily="2" charset="-122"/>
              </a:rPr>
              <a:t>所对的边记作</a:t>
            </a:r>
            <a:r>
              <a:rPr kumimoji="1" lang="en-US" altLang="zh-CN" sz="3200" b="1">
                <a:latin typeface="Times New Roman" panose="02020603050405020304" pitchFamily="18" charset="0"/>
                <a:ea typeface="华文新魏" panose="02010800040101010101" pitchFamily="2" charset="-122"/>
              </a:rPr>
              <a:t>a,</a:t>
            </a:r>
            <a:r>
              <a:rPr kumimoji="1" lang="zh-CN" altLang="en-US" sz="3200" b="1">
                <a:latin typeface="Times New Roman" panose="02020603050405020304" pitchFamily="18" charset="0"/>
                <a:ea typeface="华文新魏" panose="02010800040101010101" pitchFamily="2" charset="-122"/>
              </a:rPr>
              <a:t>顶点</a:t>
            </a:r>
            <a:r>
              <a:rPr kumimoji="1" lang="en-US" altLang="zh-CN" sz="3200" b="1">
                <a:latin typeface="Times New Roman" panose="02020603050405020304" pitchFamily="18" charset="0"/>
                <a:ea typeface="华文新魏" panose="02010800040101010101" pitchFamily="2" charset="-122"/>
              </a:rPr>
              <a:t>B</a:t>
            </a:r>
            <a:r>
              <a:rPr kumimoji="1" lang="zh-CN" altLang="en-US" sz="3200" b="1">
                <a:latin typeface="Times New Roman" panose="02020603050405020304" pitchFamily="18" charset="0"/>
                <a:ea typeface="华文新魏" panose="02010800040101010101" pitchFamily="2" charset="-122"/>
              </a:rPr>
              <a:t>所对的边记作</a:t>
            </a:r>
            <a:r>
              <a:rPr kumimoji="1" lang="en-US" altLang="zh-CN" sz="3200" b="1">
                <a:latin typeface="Times New Roman" panose="02020603050405020304" pitchFamily="18" charset="0"/>
                <a:ea typeface="华文新魏" panose="02010800040101010101" pitchFamily="2" charset="-122"/>
              </a:rPr>
              <a:t>b,</a:t>
            </a:r>
            <a:r>
              <a:rPr kumimoji="1" lang="zh-CN" altLang="en-US" sz="3200" b="1">
                <a:latin typeface="Times New Roman" panose="02020603050405020304" pitchFamily="18" charset="0"/>
                <a:ea typeface="华文新魏" panose="02010800040101010101" pitchFamily="2" charset="-122"/>
              </a:rPr>
              <a:t>顶点</a:t>
            </a:r>
            <a:r>
              <a:rPr kumimoji="1" lang="en-US" altLang="zh-CN" sz="3200" b="1">
                <a:latin typeface="Times New Roman" panose="02020603050405020304" pitchFamily="18" charset="0"/>
                <a:ea typeface="华文新魏" panose="02010800040101010101" pitchFamily="2" charset="-122"/>
              </a:rPr>
              <a:t>C</a:t>
            </a:r>
            <a:r>
              <a:rPr kumimoji="1" lang="zh-CN" altLang="en-US" sz="3200" b="1">
                <a:latin typeface="Times New Roman" panose="02020603050405020304" pitchFamily="18" charset="0"/>
                <a:ea typeface="华文新魏" panose="02010800040101010101" pitchFamily="2" charset="-122"/>
              </a:rPr>
              <a:t>所对的边记作</a:t>
            </a:r>
            <a:r>
              <a:rPr kumimoji="1" lang="en-US" altLang="zh-CN" sz="3200" b="1">
                <a:latin typeface="Times New Roman" panose="02020603050405020304" pitchFamily="18" charset="0"/>
                <a:ea typeface="华文新魏" panose="02010800040101010101" pitchFamily="2" charset="-122"/>
              </a:rPr>
              <a:t>c</a:t>
            </a:r>
            <a:endParaRPr kumimoji="1" lang="en-US" altLang="zh-CN" sz="3200" b="1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45070" name="Text Box 14"/>
          <p:cNvSpPr txBox="1">
            <a:spLocks noChangeArrowheads="1"/>
          </p:cNvSpPr>
          <p:nvPr/>
        </p:nvSpPr>
        <p:spPr bwMode="auto">
          <a:xfrm rot="10761307" flipV="1">
            <a:off x="865188" y="3586163"/>
            <a:ext cx="576262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>
                <a:solidFill>
                  <a:srgbClr val="993300"/>
                </a:solidFill>
                <a:latin typeface="Times New Roman" panose="02020603050405020304" pitchFamily="18" charset="0"/>
              </a:rPr>
              <a:t>a</a:t>
            </a:r>
            <a:endParaRPr lang="en-US" altLang="zh-CN" sz="3200">
              <a:solidFill>
                <a:srgbClr val="99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5071" name="Text Box 15"/>
          <p:cNvSpPr txBox="1">
            <a:spLocks noChangeArrowheads="1"/>
          </p:cNvSpPr>
          <p:nvPr/>
        </p:nvSpPr>
        <p:spPr bwMode="auto">
          <a:xfrm>
            <a:off x="1584325" y="2146300"/>
            <a:ext cx="57626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>
                <a:solidFill>
                  <a:srgbClr val="993300"/>
                </a:solidFill>
                <a:latin typeface="Times New Roman" panose="02020603050405020304" pitchFamily="18" charset="0"/>
              </a:rPr>
              <a:t>b</a:t>
            </a:r>
            <a:endParaRPr lang="en-US" altLang="zh-CN" sz="3200">
              <a:solidFill>
                <a:srgbClr val="99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5072" name="Text Box 16"/>
          <p:cNvSpPr txBox="1">
            <a:spLocks noChangeArrowheads="1"/>
          </p:cNvSpPr>
          <p:nvPr/>
        </p:nvSpPr>
        <p:spPr bwMode="auto">
          <a:xfrm>
            <a:off x="431800" y="2290763"/>
            <a:ext cx="576263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>
                <a:solidFill>
                  <a:srgbClr val="993300"/>
                </a:solidFill>
                <a:latin typeface="Times New Roman" panose="02020603050405020304" pitchFamily="18" charset="0"/>
              </a:rPr>
              <a:t>c</a:t>
            </a:r>
            <a:endParaRPr lang="en-US" altLang="zh-CN" sz="3200">
              <a:solidFill>
                <a:srgbClr val="99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5073" name="Text Box 17"/>
          <p:cNvSpPr txBox="1">
            <a:spLocks noChangeArrowheads="1"/>
          </p:cNvSpPr>
          <p:nvPr/>
        </p:nvSpPr>
        <p:spPr bwMode="auto">
          <a:xfrm>
            <a:off x="5545138" y="1282700"/>
            <a:ext cx="2808287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叫做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三角形的边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5074" name="Text Box 18"/>
          <p:cNvSpPr txBox="1">
            <a:spLocks noChangeArrowheads="1"/>
          </p:cNvSpPr>
          <p:nvPr/>
        </p:nvSpPr>
        <p:spPr bwMode="auto">
          <a:xfrm>
            <a:off x="4608513" y="1858963"/>
            <a:ext cx="309721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叫做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三角形的顶点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5075" name="Text Box 19"/>
          <p:cNvSpPr txBox="1">
            <a:spLocks noChangeArrowheads="1"/>
          </p:cNvSpPr>
          <p:nvPr/>
        </p:nvSpPr>
        <p:spPr bwMode="auto">
          <a:xfrm>
            <a:off x="2736850" y="2433638"/>
            <a:ext cx="5329238" cy="1587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                                 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叫做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三角形的内角</a:t>
            </a:r>
            <a:r>
              <a:rPr lang="zh-CN" altLang="en-US" sz="2800" b="1">
                <a:latin typeface="Times New Roman" panose="02020603050405020304" pitchFamily="18" charset="0"/>
              </a:rPr>
              <a:t>，</a:t>
            </a:r>
            <a:r>
              <a:rPr lang="zh-CN" altLang="en-US" sz="2800" b="1">
                <a:solidFill>
                  <a:srgbClr val="2D1FE1"/>
                </a:solidFill>
                <a:latin typeface="Times New Roman" panose="02020603050405020304" pitchFamily="18" charset="0"/>
              </a:rPr>
              <a:t>简称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三角形的角</a:t>
            </a:r>
            <a:r>
              <a:rPr lang="zh-CN" altLang="en-US" sz="2800" b="1">
                <a:latin typeface="Times New Roman" panose="02020603050405020304" pitchFamily="18" charset="0"/>
              </a:rPr>
              <a:t>。</a:t>
            </a:r>
            <a:endParaRPr lang="zh-CN" altLang="en-US" sz="2800" b="1">
              <a:latin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endParaRPr lang="en-US" altLang="zh-CN" sz="2800">
              <a:latin typeface="Times New Roman" panose="02020603050405020304" pitchFamily="18" charset="0"/>
            </a:endParaRPr>
          </a:p>
        </p:txBody>
      </p:sp>
      <p:sp>
        <p:nvSpPr>
          <p:cNvPr id="45076" name="Arc 20"/>
          <p:cNvSpPr/>
          <p:nvPr/>
        </p:nvSpPr>
        <p:spPr bwMode="auto">
          <a:xfrm>
            <a:off x="504825" y="3586163"/>
            <a:ext cx="215900" cy="215900"/>
          </a:xfrm>
          <a:custGeom>
            <a:avLst/>
            <a:gdLst>
              <a:gd name="T0" fmla="*/ 0 w 21600"/>
              <a:gd name="T1" fmla="*/ 0 h 21600"/>
              <a:gd name="T2" fmla="*/ 215900 w 21600"/>
              <a:gd name="T3" fmla="*/ 215900 h 21600"/>
              <a:gd name="T4" fmla="*/ 0 w 21600"/>
              <a:gd name="T5" fmla="*/ 21590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5077" name="Arc 21"/>
          <p:cNvSpPr/>
          <p:nvPr/>
        </p:nvSpPr>
        <p:spPr bwMode="auto">
          <a:xfrm flipH="1" flipV="1">
            <a:off x="1223963" y="1858963"/>
            <a:ext cx="306387" cy="71437"/>
          </a:xfrm>
          <a:custGeom>
            <a:avLst/>
            <a:gdLst>
              <a:gd name="T0" fmla="*/ 0 w 30712"/>
              <a:gd name="T1" fmla="*/ 6668 h 21600"/>
              <a:gd name="T2" fmla="*/ 306388 w 30712"/>
              <a:gd name="T3" fmla="*/ 71438 h 21600"/>
              <a:gd name="T4" fmla="*/ 90903 w 30712"/>
              <a:gd name="T5" fmla="*/ 71438 h 21600"/>
              <a:gd name="T6" fmla="*/ 0 60000 65536"/>
              <a:gd name="T7" fmla="*/ 0 60000 65536"/>
              <a:gd name="T8" fmla="*/ 0 60000 65536"/>
              <a:gd name="T9" fmla="*/ 0 w 30712"/>
              <a:gd name="T10" fmla="*/ 0 h 21600"/>
              <a:gd name="T11" fmla="*/ 30712 w 30712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0712" h="21600" fill="none" extrusionOk="0">
                <a:moveTo>
                  <a:pt x="0" y="2016"/>
                </a:moveTo>
                <a:cubicBezTo>
                  <a:pt x="2854" y="688"/>
                  <a:pt x="5964" y="-1"/>
                  <a:pt x="9112" y="0"/>
                </a:cubicBezTo>
                <a:cubicBezTo>
                  <a:pt x="21041" y="0"/>
                  <a:pt x="30712" y="9670"/>
                  <a:pt x="30712" y="21600"/>
                </a:cubicBezTo>
              </a:path>
              <a:path w="30712" h="21600" stroke="0" extrusionOk="0">
                <a:moveTo>
                  <a:pt x="0" y="2016"/>
                </a:moveTo>
                <a:cubicBezTo>
                  <a:pt x="2854" y="688"/>
                  <a:pt x="5964" y="-1"/>
                  <a:pt x="9112" y="0"/>
                </a:cubicBezTo>
                <a:cubicBezTo>
                  <a:pt x="21041" y="0"/>
                  <a:pt x="30712" y="9670"/>
                  <a:pt x="30712" y="21600"/>
                </a:cubicBezTo>
                <a:lnTo>
                  <a:pt x="9112" y="2160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5078" name="Arc 22"/>
          <p:cNvSpPr/>
          <p:nvPr/>
        </p:nvSpPr>
        <p:spPr bwMode="auto">
          <a:xfrm flipH="1">
            <a:off x="1800225" y="3441700"/>
            <a:ext cx="144463" cy="217488"/>
          </a:xfrm>
          <a:custGeom>
            <a:avLst/>
            <a:gdLst>
              <a:gd name="T0" fmla="*/ 0 w 21600"/>
              <a:gd name="T1" fmla="*/ 0 h 21600"/>
              <a:gd name="T2" fmla="*/ 144462 w 21600"/>
              <a:gd name="T3" fmla="*/ 217487 h 21600"/>
              <a:gd name="T4" fmla="*/ 0 w 21600"/>
              <a:gd name="T5" fmla="*/ 21748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5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5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5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5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5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5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5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5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5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5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50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5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5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5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5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5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5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5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50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5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2000"/>
                                        <p:tgtEl>
                                          <p:spTgt spid="45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45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5" dur="2000"/>
                                        <p:tgtEl>
                                          <p:spTgt spid="45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8" dur="2000"/>
                                        <p:tgtEl>
                                          <p:spTgt spid="45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5" grpId="0"/>
      <p:bldP spid="45066" grpId="0"/>
      <p:bldP spid="45067" grpId="0"/>
      <p:bldP spid="45069" grpId="0"/>
      <p:bldP spid="45070" grpId="0"/>
      <p:bldP spid="45071" grpId="0"/>
      <p:bldP spid="45072" grpId="0"/>
      <p:bldP spid="45073" grpId="0"/>
      <p:bldP spid="45074" grpId="0"/>
      <p:bldP spid="45075" grpId="0"/>
      <p:bldP spid="45076" grpId="0" animBg="1"/>
      <p:bldP spid="45077" grpId="0" animBg="1"/>
      <p:bldP spid="4507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 bwMode="auto">
          <a:xfrm>
            <a:off x="2627313" y="3213100"/>
            <a:ext cx="3657600" cy="3200400"/>
            <a:chOff x="0" y="0"/>
            <a:chExt cx="2304" cy="2016"/>
          </a:xfrm>
        </p:grpSpPr>
        <p:grpSp>
          <p:nvGrpSpPr>
            <p:cNvPr id="3" name="Group 4"/>
            <p:cNvGrpSpPr/>
            <p:nvPr/>
          </p:nvGrpSpPr>
          <p:grpSpPr bwMode="auto">
            <a:xfrm>
              <a:off x="288" y="528"/>
              <a:ext cx="1776" cy="960"/>
              <a:chOff x="0" y="0"/>
              <a:chExt cx="2016" cy="1248"/>
            </a:xfrm>
          </p:grpSpPr>
          <p:sp>
            <p:nvSpPr>
              <p:cNvPr id="10249" name="Line 5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1248" cy="1248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50" name="Line 6"/>
              <p:cNvSpPr>
                <a:spLocks noChangeShapeType="1"/>
              </p:cNvSpPr>
              <p:nvPr/>
            </p:nvSpPr>
            <p:spPr bwMode="auto">
              <a:xfrm>
                <a:off x="0" y="1248"/>
                <a:ext cx="2016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51" name="Line 7"/>
              <p:cNvSpPr>
                <a:spLocks noChangeShapeType="1"/>
              </p:cNvSpPr>
              <p:nvPr/>
            </p:nvSpPr>
            <p:spPr bwMode="auto">
              <a:xfrm>
                <a:off x="1248" y="0"/>
                <a:ext cx="768" cy="1248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246" name="Text Box 8"/>
            <p:cNvSpPr txBox="1">
              <a:spLocks noChangeArrowheads="1"/>
            </p:cNvSpPr>
            <p:nvPr/>
          </p:nvSpPr>
          <p:spPr bwMode="auto">
            <a:xfrm>
              <a:off x="1200" y="0"/>
              <a:ext cx="432" cy="5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5400" b="1">
                  <a:ea typeface="黑体" panose="02010609060101010101" pitchFamily="49" charset="-122"/>
                </a:rPr>
                <a:t>A</a:t>
              </a:r>
              <a:endParaRPr lang="en-US" altLang="zh-CN" sz="5400" b="1">
                <a:ea typeface="黑体" panose="02010609060101010101" pitchFamily="49" charset="-122"/>
              </a:endParaRPr>
            </a:p>
          </p:txBody>
        </p:sp>
        <p:sp>
          <p:nvSpPr>
            <p:cNvPr id="10247" name="Text Box 9"/>
            <p:cNvSpPr txBox="1">
              <a:spLocks noChangeArrowheads="1"/>
            </p:cNvSpPr>
            <p:nvPr/>
          </p:nvSpPr>
          <p:spPr bwMode="auto">
            <a:xfrm>
              <a:off x="0" y="1440"/>
              <a:ext cx="432" cy="5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5400" b="1">
                  <a:ea typeface="黑体" panose="02010609060101010101" pitchFamily="49" charset="-122"/>
                </a:rPr>
                <a:t>B</a:t>
              </a:r>
              <a:endParaRPr lang="en-US" altLang="zh-CN" sz="5400" b="1">
                <a:ea typeface="黑体" panose="02010609060101010101" pitchFamily="49" charset="-122"/>
              </a:endParaRPr>
            </a:p>
          </p:txBody>
        </p:sp>
        <p:sp>
          <p:nvSpPr>
            <p:cNvPr id="10248" name="Text Box 10"/>
            <p:cNvSpPr txBox="1">
              <a:spLocks noChangeArrowheads="1"/>
            </p:cNvSpPr>
            <p:nvPr/>
          </p:nvSpPr>
          <p:spPr bwMode="auto">
            <a:xfrm>
              <a:off x="1872" y="1392"/>
              <a:ext cx="432" cy="5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5400" b="1">
                  <a:ea typeface="黑体" panose="02010609060101010101" pitchFamily="49" charset="-122"/>
                </a:rPr>
                <a:t>C</a:t>
              </a:r>
              <a:endParaRPr lang="en-US" altLang="zh-CN" sz="5400" b="1">
                <a:ea typeface="黑体" panose="02010609060101010101" pitchFamily="49" charset="-122"/>
              </a:endParaRPr>
            </a:p>
          </p:txBody>
        </p:sp>
      </p:grpSp>
      <p:sp>
        <p:nvSpPr>
          <p:cNvPr id="47115" name="Text Box 11"/>
          <p:cNvSpPr txBox="1">
            <a:spLocks noChangeArrowheads="1"/>
          </p:cNvSpPr>
          <p:nvPr/>
        </p:nvSpPr>
        <p:spPr bwMode="auto">
          <a:xfrm>
            <a:off x="838200" y="1143000"/>
            <a:ext cx="74676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600" b="1">
                <a:latin typeface="Comic Sans MS" panose="030F0702030302020204" pitchFamily="66" charset="0"/>
                <a:ea typeface="黑体" panose="02010609060101010101" pitchFamily="49" charset="-122"/>
              </a:rPr>
              <a:t>三角形用符号“</a:t>
            </a:r>
            <a:r>
              <a:rPr lang="zh-CN" sz="3600" b="1">
                <a:solidFill>
                  <a:srgbClr val="FF0000"/>
                </a:solidFill>
                <a:latin typeface="Comic Sans MS" panose="030F0702030302020204" pitchFamily="66" charset="0"/>
              </a:rPr>
              <a:t>△</a:t>
            </a:r>
            <a:r>
              <a:rPr lang="zh-CN" sz="3600" b="1">
                <a:latin typeface="Comic Sans MS" panose="030F0702030302020204" pitchFamily="66" charset="0"/>
                <a:ea typeface="黑体" panose="02010609060101010101" pitchFamily="49" charset="-122"/>
              </a:rPr>
              <a:t>”表示</a:t>
            </a:r>
            <a:endParaRPr lang="zh-CN" sz="3600" b="1">
              <a:latin typeface="Comic Sans MS" panose="030F0702030302020204" pitchFamily="66" charset="0"/>
              <a:ea typeface="黑体" panose="02010609060101010101" pitchFamily="49" charset="-122"/>
            </a:endParaRPr>
          </a:p>
        </p:txBody>
      </p:sp>
      <p:sp>
        <p:nvSpPr>
          <p:cNvPr id="47116" name="Text Box 12"/>
          <p:cNvSpPr txBox="1">
            <a:spLocks noChangeArrowheads="1"/>
          </p:cNvSpPr>
          <p:nvPr/>
        </p:nvSpPr>
        <p:spPr bwMode="auto">
          <a:xfrm>
            <a:off x="914400" y="1981200"/>
            <a:ext cx="7618413" cy="2836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600" b="1">
                <a:ea typeface="黑体" panose="02010609060101010101" pitchFamily="49" charset="-122"/>
              </a:rPr>
              <a:t>记作“</a:t>
            </a:r>
            <a:r>
              <a:rPr lang="zh-CN" sz="3600" b="1">
                <a:solidFill>
                  <a:srgbClr val="FF0000"/>
                </a:solidFill>
              </a:rPr>
              <a:t>△</a:t>
            </a:r>
            <a:r>
              <a:rPr lang="zh-CN" sz="3600">
                <a:solidFill>
                  <a:srgbClr val="FF0000"/>
                </a:solidFill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ea typeface="黑体" panose="02010609060101010101" pitchFamily="49" charset="-122"/>
              </a:rPr>
              <a:t>ABC</a:t>
            </a:r>
            <a:r>
              <a:rPr lang="en-US" altLang="zh-CN" sz="3600" b="1">
                <a:ea typeface="黑体" panose="02010609060101010101" pitchFamily="49" charset="-122"/>
              </a:rPr>
              <a:t>”</a:t>
            </a:r>
            <a:r>
              <a:rPr lang="zh-CN" sz="3600" b="1">
                <a:solidFill>
                  <a:srgbClr val="0000FF"/>
                </a:solidFill>
                <a:latin typeface="Times New Roman" panose="02020603050405020304" pitchFamily="18" charset="0"/>
              </a:rPr>
              <a:t>读作</a:t>
            </a:r>
            <a:r>
              <a:rPr lang="zh-CN" sz="3600" b="1"/>
              <a:t>“</a:t>
            </a:r>
            <a:r>
              <a:rPr lang="zh-CN" sz="3600" b="1">
                <a:solidFill>
                  <a:srgbClr val="FF3300"/>
                </a:solidFill>
                <a:latin typeface="Times New Roman" panose="02020603050405020304" pitchFamily="18" charset="0"/>
              </a:rPr>
              <a:t>三角形</a:t>
            </a: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</a:rPr>
              <a:t>ABC</a:t>
            </a:r>
            <a:r>
              <a:rPr lang="en-US" altLang="zh-CN" sz="3600" b="1">
                <a:solidFill>
                  <a:srgbClr val="FF3300"/>
                </a:solidFill>
              </a:rPr>
              <a:t>”</a:t>
            </a:r>
            <a:endParaRPr lang="en-US" altLang="zh-CN" sz="3600" b="1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Times New Roman" panose="02020603050405020304" pitchFamily="18" charset="0"/>
              </a:rPr>
              <a:t>除此</a:t>
            </a:r>
            <a:r>
              <a:rPr lang="zh-CN" sz="3200" b="1">
                <a:solidFill>
                  <a:srgbClr val="FF0000"/>
                </a:solidFill>
              </a:rPr>
              <a:t>△</a:t>
            </a:r>
            <a:r>
              <a:rPr lang="zh-CN" sz="3200">
                <a:solidFill>
                  <a:srgbClr val="FF0000"/>
                </a:solidFill>
              </a:rPr>
              <a:t> </a:t>
            </a:r>
            <a:r>
              <a:rPr lang="en-US" altLang="zh-CN" sz="3200" b="1">
                <a:solidFill>
                  <a:srgbClr val="FF0000"/>
                </a:solidFill>
              </a:rPr>
              <a:t>ABC</a:t>
            </a:r>
            <a:r>
              <a:rPr lang="zh-CN" altLang="en-US" sz="3200" b="1">
                <a:solidFill>
                  <a:srgbClr val="FF0000"/>
                </a:solidFill>
              </a:rPr>
              <a:t>还可</a:t>
            </a:r>
            <a:r>
              <a:rPr lang="zh-CN" sz="3200" b="1"/>
              <a:t>记作</a:t>
            </a:r>
            <a:r>
              <a:rPr lang="zh-CN" sz="3200" b="1">
                <a:solidFill>
                  <a:srgbClr val="FF0000"/>
                </a:solidFill>
              </a:rPr>
              <a:t>△</a:t>
            </a:r>
            <a:r>
              <a:rPr lang="en-US" altLang="zh-CN" sz="3200" b="1">
                <a:solidFill>
                  <a:srgbClr val="FF0000"/>
                </a:solidFill>
              </a:rPr>
              <a:t>BCA, </a:t>
            </a:r>
            <a:r>
              <a:rPr lang="zh-CN" altLang="zh-CN" sz="3200" b="1">
                <a:solidFill>
                  <a:srgbClr val="FF0000"/>
                </a:solidFill>
              </a:rPr>
              <a:t>△</a:t>
            </a:r>
            <a:r>
              <a:rPr lang="en-US" altLang="zh-CN" sz="3200"/>
              <a:t> </a:t>
            </a:r>
            <a:r>
              <a:rPr lang="en-US" altLang="zh-CN" sz="3200" b="1">
                <a:solidFill>
                  <a:srgbClr val="FF0000"/>
                </a:solidFill>
              </a:rPr>
              <a:t>CAB, </a:t>
            </a:r>
            <a:endParaRPr lang="en-US" altLang="zh-CN" sz="3200" b="1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zh-CN" sz="3200" b="1">
                <a:solidFill>
                  <a:srgbClr val="FF0000"/>
                </a:solidFill>
              </a:rPr>
              <a:t>△</a:t>
            </a:r>
            <a:r>
              <a:rPr lang="en-US" altLang="zh-CN" sz="3200"/>
              <a:t> </a:t>
            </a:r>
            <a:r>
              <a:rPr lang="en-US" altLang="zh-CN" sz="3200" b="1">
                <a:solidFill>
                  <a:srgbClr val="FF0000"/>
                </a:solidFill>
              </a:rPr>
              <a:t>ACB</a:t>
            </a:r>
            <a:r>
              <a:rPr lang="zh-CN" altLang="en-US" sz="3200" b="1">
                <a:solidFill>
                  <a:srgbClr val="FF0000"/>
                </a:solidFill>
              </a:rPr>
              <a:t>等</a:t>
            </a:r>
            <a:endParaRPr lang="zh-CN" altLang="en-US" sz="3200" b="1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 sz="3200" b="1"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7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7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5" grpId="0"/>
      <p:bldP spid="471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3387725" y="987425"/>
            <a:ext cx="2881313" cy="2192338"/>
            <a:chOff x="1370" y="1810"/>
            <a:chExt cx="2397" cy="1586"/>
          </a:xfrm>
        </p:grpSpPr>
        <p:grpSp>
          <p:nvGrpSpPr>
            <p:cNvPr id="3" name="Group 3"/>
            <p:cNvGrpSpPr/>
            <p:nvPr/>
          </p:nvGrpSpPr>
          <p:grpSpPr bwMode="auto">
            <a:xfrm>
              <a:off x="1701" y="1979"/>
              <a:ext cx="1723" cy="1179"/>
              <a:chOff x="1701" y="1162"/>
              <a:chExt cx="2449" cy="2041"/>
            </a:xfrm>
          </p:grpSpPr>
          <p:grpSp>
            <p:nvGrpSpPr>
              <p:cNvPr id="4" name="Group 4"/>
              <p:cNvGrpSpPr/>
              <p:nvPr/>
            </p:nvGrpSpPr>
            <p:grpSpPr bwMode="auto">
              <a:xfrm>
                <a:off x="1701" y="1706"/>
                <a:ext cx="1950" cy="1497"/>
                <a:chOff x="1701" y="1706"/>
                <a:chExt cx="1950" cy="1497"/>
              </a:xfrm>
            </p:grpSpPr>
            <p:sp>
              <p:nvSpPr>
                <p:cNvPr id="11287" name="Line 5"/>
                <p:cNvSpPr>
                  <a:spLocks noChangeShapeType="1"/>
                </p:cNvSpPr>
                <p:nvPr/>
              </p:nvSpPr>
              <p:spPr bwMode="auto">
                <a:xfrm>
                  <a:off x="1701" y="1706"/>
                  <a:ext cx="181" cy="1497"/>
                </a:xfrm>
                <a:prstGeom prst="line">
                  <a:avLst/>
                </a:prstGeom>
                <a:noFill/>
                <a:ln w="38100">
                  <a:solidFill>
                    <a:srgbClr val="0066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8" name="Line 6"/>
                <p:cNvSpPr>
                  <a:spLocks noChangeShapeType="1"/>
                </p:cNvSpPr>
                <p:nvPr/>
              </p:nvSpPr>
              <p:spPr bwMode="auto">
                <a:xfrm>
                  <a:off x="1882" y="3203"/>
                  <a:ext cx="1769" cy="0"/>
                </a:xfrm>
                <a:prstGeom prst="line">
                  <a:avLst/>
                </a:prstGeom>
                <a:noFill/>
                <a:ln w="38100">
                  <a:solidFill>
                    <a:srgbClr val="008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9" name="Line 7"/>
                <p:cNvSpPr>
                  <a:spLocks noChangeShapeType="1"/>
                </p:cNvSpPr>
                <p:nvPr/>
              </p:nvSpPr>
              <p:spPr bwMode="auto">
                <a:xfrm flipH="1" flipV="1">
                  <a:off x="1701" y="1706"/>
                  <a:ext cx="1950" cy="1497"/>
                </a:xfrm>
                <a:prstGeom prst="line">
                  <a:avLst/>
                </a:prstGeom>
                <a:noFill/>
                <a:ln w="38100">
                  <a:solidFill>
                    <a:srgbClr val="0066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1285" name="Line 8"/>
              <p:cNvSpPr>
                <a:spLocks noChangeShapeType="1"/>
              </p:cNvSpPr>
              <p:nvPr/>
            </p:nvSpPr>
            <p:spPr bwMode="auto">
              <a:xfrm flipV="1">
                <a:off x="1882" y="1162"/>
                <a:ext cx="2268" cy="2041"/>
              </a:xfrm>
              <a:prstGeom prst="line">
                <a:avLst/>
              </a:prstGeom>
              <a:noFill/>
              <a:ln w="38100">
                <a:solidFill>
                  <a:srgbClr val="0066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86" name="Line 9"/>
              <p:cNvSpPr>
                <a:spLocks noChangeShapeType="1"/>
              </p:cNvSpPr>
              <p:nvPr/>
            </p:nvSpPr>
            <p:spPr bwMode="auto">
              <a:xfrm flipV="1">
                <a:off x="3651" y="1162"/>
                <a:ext cx="499" cy="2041"/>
              </a:xfrm>
              <a:prstGeom prst="line">
                <a:avLst/>
              </a:prstGeom>
              <a:noFill/>
              <a:ln w="38100">
                <a:solidFill>
                  <a:srgbClr val="0066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1279" name="Text Box 10"/>
            <p:cNvSpPr txBox="1">
              <a:spLocks noChangeArrowheads="1"/>
            </p:cNvSpPr>
            <p:nvPr/>
          </p:nvSpPr>
          <p:spPr bwMode="auto">
            <a:xfrm>
              <a:off x="1370" y="2096"/>
              <a:ext cx="407" cy="4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200">
                  <a:latin typeface="Times New Roman" panose="02020603050405020304" pitchFamily="18" charset="0"/>
                </a:rPr>
                <a:t>A</a:t>
              </a:r>
              <a:endParaRPr lang="en-US" altLang="zh-CN" sz="3200">
                <a:latin typeface="Times New Roman" panose="02020603050405020304" pitchFamily="18" charset="0"/>
              </a:endParaRPr>
            </a:p>
          </p:txBody>
        </p:sp>
        <p:sp>
          <p:nvSpPr>
            <p:cNvPr id="11280" name="Text Box 11"/>
            <p:cNvSpPr txBox="1">
              <a:spLocks noChangeArrowheads="1"/>
            </p:cNvSpPr>
            <p:nvPr/>
          </p:nvSpPr>
          <p:spPr bwMode="auto">
            <a:xfrm>
              <a:off x="3360" y="1810"/>
              <a:ext cx="407" cy="4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200">
                  <a:latin typeface="Times New Roman" panose="02020603050405020304" pitchFamily="18" charset="0"/>
                </a:rPr>
                <a:t>D</a:t>
              </a:r>
              <a:endParaRPr lang="en-US" altLang="zh-CN" sz="3200">
                <a:latin typeface="Times New Roman" panose="02020603050405020304" pitchFamily="18" charset="0"/>
              </a:endParaRPr>
            </a:p>
          </p:txBody>
        </p:sp>
        <p:sp>
          <p:nvSpPr>
            <p:cNvPr id="11281" name="Text Box 12"/>
            <p:cNvSpPr txBox="1">
              <a:spLocks noChangeArrowheads="1"/>
            </p:cNvSpPr>
            <p:nvPr/>
          </p:nvSpPr>
          <p:spPr bwMode="auto">
            <a:xfrm>
              <a:off x="3009" y="2977"/>
              <a:ext cx="408" cy="4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200">
                  <a:latin typeface="Times New Roman" panose="02020603050405020304" pitchFamily="18" charset="0"/>
                </a:rPr>
                <a:t>C</a:t>
              </a:r>
              <a:endParaRPr lang="en-US" altLang="zh-CN" sz="3200">
                <a:latin typeface="Times New Roman" panose="02020603050405020304" pitchFamily="18" charset="0"/>
              </a:endParaRPr>
            </a:p>
          </p:txBody>
        </p:sp>
        <p:sp>
          <p:nvSpPr>
            <p:cNvPr id="11282" name="Text Box 13"/>
            <p:cNvSpPr txBox="1">
              <a:spLocks noChangeArrowheads="1"/>
            </p:cNvSpPr>
            <p:nvPr/>
          </p:nvSpPr>
          <p:spPr bwMode="auto">
            <a:xfrm>
              <a:off x="1517" y="2976"/>
              <a:ext cx="412" cy="4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200">
                  <a:latin typeface="Times New Roman" panose="02020603050405020304" pitchFamily="18" charset="0"/>
                </a:rPr>
                <a:t>B</a:t>
              </a:r>
              <a:endParaRPr lang="en-US" altLang="zh-CN" sz="3200">
                <a:latin typeface="Times New Roman" panose="02020603050405020304" pitchFamily="18" charset="0"/>
              </a:endParaRPr>
            </a:p>
          </p:txBody>
        </p:sp>
        <p:sp>
          <p:nvSpPr>
            <p:cNvPr id="11283" name="Text Box 14"/>
            <p:cNvSpPr txBox="1">
              <a:spLocks noChangeArrowheads="1"/>
            </p:cNvSpPr>
            <p:nvPr/>
          </p:nvSpPr>
          <p:spPr bwMode="auto">
            <a:xfrm>
              <a:off x="2199" y="2374"/>
              <a:ext cx="408" cy="4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200">
                  <a:latin typeface="Times New Roman" panose="02020603050405020304" pitchFamily="18" charset="0"/>
                </a:rPr>
                <a:t>E</a:t>
              </a:r>
              <a:endParaRPr lang="en-US" altLang="zh-CN" sz="3200">
                <a:latin typeface="Times New Roman" panose="02020603050405020304" pitchFamily="18" charset="0"/>
              </a:endParaRPr>
            </a:p>
          </p:txBody>
        </p:sp>
      </p:grpSp>
      <p:sp>
        <p:nvSpPr>
          <p:cNvPr id="58383" name="Text Box 15"/>
          <p:cNvSpPr txBox="1">
            <a:spLocks noChangeArrowheads="1"/>
          </p:cNvSpPr>
          <p:nvPr/>
        </p:nvSpPr>
        <p:spPr bwMode="auto">
          <a:xfrm>
            <a:off x="147638" y="1779588"/>
            <a:ext cx="3673475" cy="1554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66FF"/>
                </a:solidFill>
                <a:latin typeface="Times New Roman" panose="02020603050405020304" pitchFamily="18" charset="0"/>
              </a:rPr>
              <a:t>1.</a:t>
            </a:r>
            <a:r>
              <a:rPr lang="zh-CN" altLang="en-US" sz="3200" b="1">
                <a:solidFill>
                  <a:srgbClr val="0066FF"/>
                </a:solidFill>
                <a:latin typeface="Times New Roman" panose="02020603050405020304" pitchFamily="18" charset="0"/>
              </a:rPr>
              <a:t>图中有几个三角形？用符号表示这些三角形。</a:t>
            </a:r>
            <a:endParaRPr lang="zh-CN" altLang="en-US" sz="3200" b="1">
              <a:solidFill>
                <a:srgbClr val="0066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8384" name="Text Box 16"/>
          <p:cNvSpPr txBox="1">
            <a:spLocks noChangeArrowheads="1"/>
          </p:cNvSpPr>
          <p:nvPr/>
        </p:nvSpPr>
        <p:spPr bwMode="auto">
          <a:xfrm>
            <a:off x="76200" y="3290888"/>
            <a:ext cx="5761038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66FF"/>
                </a:solidFill>
                <a:latin typeface="Times New Roman" panose="02020603050405020304" pitchFamily="18" charset="0"/>
              </a:rPr>
              <a:t>2.</a:t>
            </a:r>
            <a:r>
              <a:rPr lang="zh-CN" altLang="en-US" sz="3200" b="1">
                <a:solidFill>
                  <a:srgbClr val="0066FF"/>
                </a:solidFill>
                <a:latin typeface="Times New Roman" panose="02020603050405020304" pitchFamily="18" charset="0"/>
              </a:rPr>
              <a:t>以</a:t>
            </a:r>
            <a:r>
              <a:rPr lang="en-US" altLang="zh-CN" sz="3200" b="1">
                <a:solidFill>
                  <a:srgbClr val="0066FF"/>
                </a:solidFill>
                <a:latin typeface="Times New Roman" panose="02020603050405020304" pitchFamily="18" charset="0"/>
              </a:rPr>
              <a:t>AB</a:t>
            </a:r>
            <a:r>
              <a:rPr lang="zh-CN" altLang="en-US" sz="3200" b="1">
                <a:solidFill>
                  <a:srgbClr val="0066FF"/>
                </a:solidFill>
                <a:latin typeface="Times New Roman" panose="02020603050405020304" pitchFamily="18" charset="0"/>
              </a:rPr>
              <a:t>为边的三角形有哪些？</a:t>
            </a:r>
            <a:endParaRPr lang="zh-CN" altLang="en-US" sz="3200" b="1">
              <a:solidFill>
                <a:srgbClr val="0066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8385" name="Text Box 17"/>
          <p:cNvSpPr txBox="1">
            <a:spLocks noChangeArrowheads="1"/>
          </p:cNvSpPr>
          <p:nvPr/>
        </p:nvSpPr>
        <p:spPr bwMode="auto">
          <a:xfrm>
            <a:off x="5260975" y="3290888"/>
            <a:ext cx="338455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993300"/>
                </a:solidFill>
                <a:latin typeface="Times New Roman" panose="02020603050405020304" pitchFamily="18" charset="0"/>
              </a:rPr>
              <a:t>△ABC</a:t>
            </a:r>
            <a:r>
              <a:rPr lang="zh-CN" altLang="en-US" sz="3200" b="1">
                <a:solidFill>
                  <a:srgbClr val="993300"/>
                </a:solidFill>
                <a:latin typeface="Times New Roman" panose="02020603050405020304" pitchFamily="18" charset="0"/>
              </a:rPr>
              <a:t>、△</a:t>
            </a:r>
            <a:r>
              <a:rPr lang="en-US" altLang="zh-CN" sz="3200" b="1">
                <a:solidFill>
                  <a:srgbClr val="993300"/>
                </a:solidFill>
                <a:latin typeface="Times New Roman" panose="02020603050405020304" pitchFamily="18" charset="0"/>
              </a:rPr>
              <a:t>ABE</a:t>
            </a:r>
            <a:endParaRPr lang="en-US" altLang="zh-CN" sz="3200" b="1">
              <a:solidFill>
                <a:srgbClr val="99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8386" name="Text Box 18"/>
          <p:cNvSpPr txBox="1">
            <a:spLocks noChangeArrowheads="1"/>
          </p:cNvSpPr>
          <p:nvPr/>
        </p:nvSpPr>
        <p:spPr bwMode="auto">
          <a:xfrm>
            <a:off x="76200" y="3867150"/>
            <a:ext cx="590391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66FF"/>
                </a:solidFill>
                <a:latin typeface="Times New Roman" panose="02020603050405020304" pitchFamily="18" charset="0"/>
              </a:rPr>
              <a:t>3.</a:t>
            </a:r>
            <a:r>
              <a:rPr lang="zh-CN" altLang="en-US" sz="3200" b="1">
                <a:solidFill>
                  <a:srgbClr val="0066FF"/>
                </a:solidFill>
                <a:latin typeface="Times New Roman" panose="02020603050405020304" pitchFamily="18" charset="0"/>
              </a:rPr>
              <a:t>以</a:t>
            </a:r>
            <a:r>
              <a:rPr lang="en-US" altLang="zh-CN" sz="3200" b="1">
                <a:solidFill>
                  <a:srgbClr val="0066FF"/>
                </a:solidFill>
                <a:latin typeface="Times New Roman" panose="02020603050405020304" pitchFamily="18" charset="0"/>
              </a:rPr>
              <a:t>E</a:t>
            </a:r>
            <a:r>
              <a:rPr lang="zh-CN" altLang="en-US" sz="3200" b="1">
                <a:solidFill>
                  <a:srgbClr val="0066FF"/>
                </a:solidFill>
                <a:latin typeface="Times New Roman" panose="02020603050405020304" pitchFamily="18" charset="0"/>
              </a:rPr>
              <a:t>为顶点的三角形有哪些？</a:t>
            </a:r>
            <a:endParaRPr lang="zh-CN" altLang="en-US" sz="3200" b="1">
              <a:solidFill>
                <a:srgbClr val="0066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8387" name="Text Box 19"/>
          <p:cNvSpPr txBox="1">
            <a:spLocks noChangeArrowheads="1"/>
          </p:cNvSpPr>
          <p:nvPr/>
        </p:nvSpPr>
        <p:spPr bwMode="auto">
          <a:xfrm>
            <a:off x="436563" y="4443413"/>
            <a:ext cx="52578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993300"/>
                </a:solidFill>
                <a:latin typeface="Times New Roman" panose="02020603050405020304" pitchFamily="18" charset="0"/>
              </a:rPr>
              <a:t>△ ABE </a:t>
            </a:r>
            <a:r>
              <a:rPr lang="zh-CN" altLang="en-US" sz="3200" b="1">
                <a:solidFill>
                  <a:srgbClr val="993300"/>
                </a:solidFill>
                <a:latin typeface="Times New Roman" panose="02020603050405020304" pitchFamily="18" charset="0"/>
              </a:rPr>
              <a:t>、△</a:t>
            </a:r>
            <a:r>
              <a:rPr lang="en-US" altLang="zh-CN" sz="3200" b="1">
                <a:solidFill>
                  <a:srgbClr val="993300"/>
                </a:solidFill>
                <a:latin typeface="Times New Roman" panose="02020603050405020304" pitchFamily="18" charset="0"/>
              </a:rPr>
              <a:t>BCE</a:t>
            </a:r>
            <a:r>
              <a:rPr lang="zh-CN" altLang="en-US" sz="3200" b="1">
                <a:solidFill>
                  <a:srgbClr val="993300"/>
                </a:solidFill>
                <a:latin typeface="Times New Roman" panose="02020603050405020304" pitchFamily="18" charset="0"/>
              </a:rPr>
              <a:t>、 △</a:t>
            </a:r>
            <a:r>
              <a:rPr lang="en-US" altLang="zh-CN" sz="3200" b="1">
                <a:solidFill>
                  <a:srgbClr val="993300"/>
                </a:solidFill>
                <a:latin typeface="Times New Roman" panose="02020603050405020304" pitchFamily="18" charset="0"/>
              </a:rPr>
              <a:t>CDE</a:t>
            </a:r>
            <a:endParaRPr lang="en-US" altLang="zh-CN" sz="3200" b="1">
              <a:solidFill>
                <a:srgbClr val="99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72" name="Text Box 20"/>
          <p:cNvSpPr txBox="1">
            <a:spLocks noChangeArrowheads="1"/>
          </p:cNvSpPr>
          <p:nvPr/>
        </p:nvSpPr>
        <p:spPr bwMode="auto">
          <a:xfrm>
            <a:off x="436563" y="914400"/>
            <a:ext cx="27368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试一试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幼圆" panose="02010509060101010101" pitchFamily="49" charset="-122"/>
            </a:endParaRPr>
          </a:p>
        </p:txBody>
      </p:sp>
      <p:sp>
        <p:nvSpPr>
          <p:cNvPr id="58389" name="Text Box 21"/>
          <p:cNvSpPr txBox="1">
            <a:spLocks noChangeArrowheads="1"/>
          </p:cNvSpPr>
          <p:nvPr/>
        </p:nvSpPr>
        <p:spPr bwMode="auto">
          <a:xfrm>
            <a:off x="0" y="4946650"/>
            <a:ext cx="583247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rgbClr val="3366FF"/>
                </a:solidFill>
                <a:latin typeface="Times New Roman" panose="02020603050405020304" pitchFamily="18" charset="0"/>
              </a:rPr>
              <a:t>4.</a:t>
            </a:r>
            <a:r>
              <a:rPr lang="zh-CN" altLang="en-US" sz="3200" b="1">
                <a:solidFill>
                  <a:srgbClr val="3366FF"/>
                </a:solidFill>
                <a:latin typeface="Times New Roman" panose="02020603050405020304" pitchFamily="18" charset="0"/>
              </a:rPr>
              <a:t>以∠</a:t>
            </a:r>
            <a:r>
              <a:rPr lang="en-US" altLang="zh-CN" sz="3200" b="1">
                <a:solidFill>
                  <a:srgbClr val="3366FF"/>
                </a:solidFill>
                <a:latin typeface="Times New Roman" panose="02020603050405020304" pitchFamily="18" charset="0"/>
              </a:rPr>
              <a:t>D</a:t>
            </a:r>
            <a:r>
              <a:rPr lang="zh-CN" altLang="en-US" sz="3200" b="1">
                <a:solidFill>
                  <a:srgbClr val="3366FF"/>
                </a:solidFill>
                <a:latin typeface="Times New Roman" panose="02020603050405020304" pitchFamily="18" charset="0"/>
              </a:rPr>
              <a:t>为角的三角形有哪些？</a:t>
            </a:r>
            <a:endParaRPr lang="zh-CN" altLang="en-US" sz="3200" b="1">
              <a:solidFill>
                <a:srgbClr val="3366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8390" name="Text Box 22"/>
          <p:cNvSpPr txBox="1">
            <a:spLocks noChangeArrowheads="1"/>
          </p:cNvSpPr>
          <p:nvPr/>
        </p:nvSpPr>
        <p:spPr bwMode="auto">
          <a:xfrm>
            <a:off x="5368925" y="4946650"/>
            <a:ext cx="352742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993300"/>
                </a:solidFill>
                <a:latin typeface="Times New Roman" panose="02020603050405020304" pitchFamily="18" charset="0"/>
              </a:rPr>
              <a:t>△ BCD</a:t>
            </a:r>
            <a:r>
              <a:rPr lang="zh-CN" altLang="en-US" sz="3200" b="1">
                <a:solidFill>
                  <a:srgbClr val="993300"/>
                </a:solidFill>
                <a:latin typeface="Times New Roman" panose="02020603050405020304" pitchFamily="18" charset="0"/>
              </a:rPr>
              <a:t>、 △</a:t>
            </a:r>
            <a:r>
              <a:rPr lang="en-US" altLang="zh-CN" sz="3200" b="1">
                <a:solidFill>
                  <a:srgbClr val="993300"/>
                </a:solidFill>
                <a:latin typeface="Times New Roman" panose="02020603050405020304" pitchFamily="18" charset="0"/>
              </a:rPr>
              <a:t>DEC</a:t>
            </a:r>
            <a:endParaRPr lang="en-US" altLang="zh-CN" sz="3200" b="1">
              <a:solidFill>
                <a:srgbClr val="99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8391" name="Text Box 23"/>
          <p:cNvSpPr txBox="1">
            <a:spLocks noChangeArrowheads="1"/>
          </p:cNvSpPr>
          <p:nvPr/>
        </p:nvSpPr>
        <p:spPr bwMode="auto">
          <a:xfrm>
            <a:off x="5842000" y="1635125"/>
            <a:ext cx="3054350" cy="1373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l-GR" altLang="zh-CN" sz="2800" b="1">
                <a:cs typeface="Arial" panose="020B0604020202020204" pitchFamily="34" charset="0"/>
              </a:rPr>
              <a:t>Δ</a:t>
            </a:r>
            <a:r>
              <a:rPr lang="en-US" altLang="zh-CN" sz="2800" b="1">
                <a:cs typeface="Arial" panose="020B0604020202020204" pitchFamily="34" charset="0"/>
              </a:rPr>
              <a:t>ABE</a:t>
            </a:r>
            <a:r>
              <a:rPr lang="el-GR" altLang="zh-CN" sz="2800" b="1">
                <a:cs typeface="Arial" panose="020B0604020202020204" pitchFamily="34" charset="0"/>
              </a:rPr>
              <a:t>Δ</a:t>
            </a:r>
            <a:r>
              <a:rPr lang="en-US" altLang="zh-CN" sz="2800" b="1">
                <a:cs typeface="Arial" panose="020B0604020202020204" pitchFamily="34" charset="0"/>
              </a:rPr>
              <a:t>ABC</a:t>
            </a:r>
            <a:endParaRPr lang="en-US" altLang="zh-CN" sz="2800" b="1">
              <a:cs typeface="Arial" panose="020B0604020202020204" pitchFamily="34" charset="0"/>
            </a:endParaRPr>
          </a:p>
          <a:p>
            <a:r>
              <a:rPr lang="el-GR" altLang="zh-CN" sz="2800" b="1">
                <a:cs typeface="Arial" panose="020B0604020202020204" pitchFamily="34" charset="0"/>
              </a:rPr>
              <a:t>Δ</a:t>
            </a:r>
            <a:r>
              <a:rPr lang="en-US" altLang="zh-CN" sz="2800" b="1">
                <a:cs typeface="Arial" panose="020B0604020202020204" pitchFamily="34" charset="0"/>
              </a:rPr>
              <a:t>BEC</a:t>
            </a:r>
            <a:r>
              <a:rPr lang="el-GR" altLang="zh-CN" sz="2800" b="1">
                <a:cs typeface="Arial" panose="020B0604020202020204" pitchFamily="34" charset="0"/>
              </a:rPr>
              <a:t>Δ</a:t>
            </a:r>
            <a:r>
              <a:rPr lang="en-US" altLang="zh-CN" sz="2800" b="1">
                <a:cs typeface="Arial" panose="020B0604020202020204" pitchFamily="34" charset="0"/>
              </a:rPr>
              <a:t>BCD</a:t>
            </a:r>
            <a:endParaRPr lang="en-US" altLang="zh-CN" sz="2800" b="1">
              <a:cs typeface="Arial" panose="020B0604020202020204" pitchFamily="34" charset="0"/>
            </a:endParaRPr>
          </a:p>
          <a:p>
            <a:r>
              <a:rPr lang="el-GR" altLang="zh-CN" sz="2800" b="1">
                <a:cs typeface="Arial" panose="020B0604020202020204" pitchFamily="34" charset="0"/>
              </a:rPr>
              <a:t>Δ</a:t>
            </a:r>
            <a:r>
              <a:rPr lang="en-US" altLang="zh-CN" sz="2800" b="1">
                <a:cs typeface="Arial" panose="020B0604020202020204" pitchFamily="34" charset="0"/>
              </a:rPr>
              <a:t>ECD</a:t>
            </a:r>
            <a:endParaRPr lang="el-GR" altLang="zh-CN" sz="2800" b="1">
              <a:cs typeface="Arial" panose="020B0604020202020204" pitchFamily="34" charset="0"/>
            </a:endParaRPr>
          </a:p>
        </p:txBody>
      </p:sp>
      <p:sp>
        <p:nvSpPr>
          <p:cNvPr id="58392" name="Text Box 24"/>
          <p:cNvSpPr txBox="1">
            <a:spLocks noChangeArrowheads="1"/>
          </p:cNvSpPr>
          <p:nvPr/>
        </p:nvSpPr>
        <p:spPr bwMode="auto">
          <a:xfrm>
            <a:off x="147638" y="5595938"/>
            <a:ext cx="5256212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6666FF"/>
                </a:solidFill>
              </a:rPr>
              <a:t>5.</a:t>
            </a:r>
            <a:r>
              <a:rPr lang="zh-CN" altLang="en-US" sz="3200" b="1">
                <a:solidFill>
                  <a:srgbClr val="6666FF"/>
                </a:solidFill>
              </a:rPr>
              <a:t>说出其中</a:t>
            </a:r>
            <a:r>
              <a:rPr lang="el-GR" altLang="zh-CN" sz="3200" b="1">
                <a:solidFill>
                  <a:srgbClr val="6666FF"/>
                </a:solidFill>
                <a:cs typeface="Arial" panose="020B0604020202020204" pitchFamily="34" charset="0"/>
              </a:rPr>
              <a:t>Δ</a:t>
            </a:r>
            <a:r>
              <a:rPr lang="en-US" altLang="zh-CN" sz="3200" b="1">
                <a:solidFill>
                  <a:srgbClr val="6666FF"/>
                </a:solidFill>
                <a:cs typeface="Arial" panose="020B0604020202020204" pitchFamily="34" charset="0"/>
              </a:rPr>
              <a:t>BCD</a:t>
            </a:r>
            <a:r>
              <a:rPr lang="zh-CN" altLang="en-US" sz="3200" b="1">
                <a:solidFill>
                  <a:srgbClr val="6666FF"/>
                </a:solidFill>
                <a:cs typeface="Arial" panose="020B0604020202020204" pitchFamily="34" charset="0"/>
              </a:rPr>
              <a:t>的三个角</a:t>
            </a:r>
            <a:endParaRPr lang="zh-CN" altLang="el-GR" sz="3200" b="1">
              <a:solidFill>
                <a:srgbClr val="6666FF"/>
              </a:solidFill>
              <a:cs typeface="Arial" panose="020B0604020202020204" pitchFamily="34" charset="0"/>
            </a:endParaRPr>
          </a:p>
        </p:txBody>
      </p:sp>
      <p:sp>
        <p:nvSpPr>
          <p:cNvPr id="58393" name="Text Box 25"/>
          <p:cNvSpPr txBox="1">
            <a:spLocks noChangeArrowheads="1"/>
          </p:cNvSpPr>
          <p:nvPr/>
        </p:nvSpPr>
        <p:spPr bwMode="auto">
          <a:xfrm>
            <a:off x="723900" y="6099175"/>
            <a:ext cx="475297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993300"/>
                </a:solidFill>
                <a:latin typeface="Times New Roman" panose="02020603050405020304" pitchFamily="18" charset="0"/>
              </a:rPr>
              <a:t>∠BCD </a:t>
            </a:r>
            <a:r>
              <a:rPr lang="zh-CN" altLang="en-US" sz="3200" b="1">
                <a:solidFill>
                  <a:srgbClr val="993300"/>
                </a:solidFill>
                <a:latin typeface="Times New Roman" panose="02020603050405020304" pitchFamily="18" charset="0"/>
              </a:rPr>
              <a:t>、 ∠</a:t>
            </a:r>
            <a:r>
              <a:rPr lang="en-US" altLang="zh-CN" sz="3200" b="1">
                <a:solidFill>
                  <a:srgbClr val="993300"/>
                </a:solidFill>
                <a:latin typeface="Times New Roman" panose="02020603050405020304" pitchFamily="18" charset="0"/>
              </a:rPr>
              <a:t>CBD </a:t>
            </a:r>
            <a:r>
              <a:rPr lang="zh-CN" altLang="en-US" sz="3200" b="1">
                <a:solidFill>
                  <a:srgbClr val="993300"/>
                </a:solidFill>
                <a:latin typeface="Times New Roman" panose="02020603050405020304" pitchFamily="18" charset="0"/>
              </a:rPr>
              <a:t>、∠</a:t>
            </a:r>
            <a:r>
              <a:rPr lang="en-US" altLang="zh-CN" sz="3200" b="1">
                <a:solidFill>
                  <a:srgbClr val="993300"/>
                </a:solidFill>
                <a:latin typeface="Times New Roman" panose="02020603050405020304" pitchFamily="18" charset="0"/>
              </a:rPr>
              <a:t>D</a:t>
            </a:r>
            <a:endParaRPr lang="en-US" altLang="zh-CN" sz="3200" b="1">
              <a:solidFill>
                <a:srgbClr val="99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838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838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8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8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8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83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83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83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838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83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838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83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838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83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838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838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8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8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8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8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8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8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8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8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83" grpId="0"/>
      <p:bldP spid="58384" grpId="0"/>
      <p:bldP spid="58385" grpId="0"/>
      <p:bldP spid="58386" grpId="0"/>
      <p:bldP spid="58387" grpId="0"/>
      <p:bldP spid="58389" grpId="0"/>
      <p:bldP spid="58390" grpId="0"/>
      <p:bldP spid="58391" grpId="0"/>
      <p:bldP spid="58392" grpId="0"/>
      <p:bldP spid="5839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4800" y="990600"/>
            <a:ext cx="2038350" cy="803275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en-US" smtClean="0"/>
              <a:t>想一想</a:t>
            </a:r>
            <a:endParaRPr lang="zh-CN" altLang="en-US" smtClean="0"/>
          </a:p>
        </p:txBody>
      </p:sp>
      <p:sp>
        <p:nvSpPr>
          <p:cNvPr id="48131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905000"/>
            <a:ext cx="8766175" cy="4194175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en-US" sz="2800" b="1" smtClean="0">
                <a:solidFill>
                  <a:srgbClr val="0F0773"/>
                </a:solidFill>
              </a:rPr>
              <a:t>三角形按照角的大小可以怎样分类呢？（独立思考）</a:t>
            </a:r>
            <a:endParaRPr lang="zh-CN" altLang="en-US" sz="2800" b="1" smtClean="0">
              <a:solidFill>
                <a:srgbClr val="0F0773"/>
              </a:solidFill>
            </a:endParaRPr>
          </a:p>
          <a:p>
            <a:r>
              <a:rPr lang="zh-CN" altLang="en-US" sz="2800" b="1" smtClean="0">
                <a:solidFill>
                  <a:srgbClr val="0F0773"/>
                </a:solidFill>
              </a:rPr>
              <a:t>（锐角三角形 直角三角形 钝角三角形）</a:t>
            </a:r>
            <a:endParaRPr lang="zh-CN" altLang="en-US" sz="2800" b="1" smtClean="0">
              <a:solidFill>
                <a:srgbClr val="0F0773"/>
              </a:solidFill>
            </a:endParaRPr>
          </a:p>
          <a:p>
            <a:r>
              <a:rPr lang="zh-CN" altLang="en-US" sz="2800" b="1" smtClean="0">
                <a:solidFill>
                  <a:srgbClr val="0F0773"/>
                </a:solidFill>
              </a:rPr>
              <a:t>三角形按照三边的大小关系又可以怎样分类呢？（独立思考）</a:t>
            </a:r>
            <a:endParaRPr lang="zh-CN" altLang="en-US" sz="2800" b="1" smtClean="0">
              <a:solidFill>
                <a:srgbClr val="0F0773"/>
              </a:solidFill>
            </a:endParaRPr>
          </a:p>
          <a:p>
            <a:r>
              <a:rPr lang="zh-CN" altLang="en-US" sz="2800" b="1" smtClean="0">
                <a:solidFill>
                  <a:srgbClr val="0F0773"/>
                </a:solidFill>
              </a:rPr>
              <a:t>（等边三角形  等腰三角形      不等边三角形）</a:t>
            </a:r>
            <a:endParaRPr lang="zh-CN" altLang="en-US" sz="2800" b="1" smtClean="0">
              <a:solidFill>
                <a:srgbClr val="0F0773"/>
              </a:solidFill>
            </a:endParaRPr>
          </a:p>
          <a:p>
            <a:r>
              <a:rPr lang="zh-CN" altLang="en-US" sz="2800" b="1" smtClean="0">
                <a:solidFill>
                  <a:srgbClr val="0F0773"/>
                </a:solidFill>
              </a:rPr>
              <a:t>思考：等腰三角形与等边三角形有什么共同之处？</a:t>
            </a:r>
            <a:endParaRPr lang="zh-CN" altLang="en-US" sz="2800" b="1" smtClean="0">
              <a:solidFill>
                <a:srgbClr val="0F0773"/>
              </a:solidFill>
            </a:endParaRPr>
          </a:p>
          <a:p>
            <a:r>
              <a:rPr lang="zh-CN" altLang="en-US" sz="2800" b="1" smtClean="0">
                <a:solidFill>
                  <a:srgbClr val="0F0773"/>
                </a:solidFill>
              </a:rPr>
              <a:t>那么三角形按边怎样进行分类更准确呢？（与同伴交流）</a:t>
            </a:r>
            <a:endParaRPr lang="zh-CN" altLang="en-US" sz="2800" b="1" smtClean="0">
              <a:solidFill>
                <a:srgbClr val="0F0773"/>
              </a:solidFill>
            </a:endParaRPr>
          </a:p>
          <a:p>
            <a:endParaRPr lang="en-US" altLang="zh-CN" sz="2800" b="1" smtClean="0">
              <a:solidFill>
                <a:srgbClr val="0F077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81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81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4800" y="1150938"/>
            <a:ext cx="8540750" cy="1143000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en-US" sz="2800" b="1" smtClean="0">
                <a:solidFill>
                  <a:srgbClr val="0F0773"/>
                </a:solidFill>
              </a:rPr>
              <a:t>相等的两条边都叫腰，另一边叫做底，两腰的夹角叫做顶角，腰和底边的夹角叫做底角。</a:t>
            </a:r>
            <a:endParaRPr lang="zh-CN" altLang="en-US" sz="2800" b="1" smtClean="0">
              <a:solidFill>
                <a:srgbClr val="0F0773"/>
              </a:solidFill>
            </a:endParaRPr>
          </a:p>
        </p:txBody>
      </p:sp>
      <p:sp>
        <p:nvSpPr>
          <p:cNvPr id="51203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2198688" y="3538538"/>
            <a:ext cx="504825" cy="503237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000" b="1" smtClean="0"/>
              <a:t>腰</a:t>
            </a:r>
            <a:endParaRPr lang="zh-CN" altLang="en-US" sz="2000" b="1" smtClean="0"/>
          </a:p>
        </p:txBody>
      </p:sp>
      <p:sp>
        <p:nvSpPr>
          <p:cNvPr id="51205" name="AutoShape 5"/>
          <p:cNvSpPr>
            <a:spLocks noChangeArrowheads="1"/>
          </p:cNvSpPr>
          <p:nvPr/>
        </p:nvSpPr>
        <p:spPr bwMode="auto">
          <a:xfrm>
            <a:off x="1982788" y="2746375"/>
            <a:ext cx="2447925" cy="309562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06" name="Text Box 6"/>
          <p:cNvSpPr txBox="1">
            <a:spLocks noChangeArrowheads="1"/>
          </p:cNvSpPr>
          <p:nvPr/>
        </p:nvSpPr>
        <p:spPr bwMode="auto">
          <a:xfrm rot="10800000">
            <a:off x="3810000" y="3465513"/>
            <a:ext cx="788988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rot="10800000">
            <a:spAutoFit/>
          </a:bodyPr>
          <a:lstStyle/>
          <a:p>
            <a:r>
              <a:rPr lang="zh-CN" altLang="en-US" sz="2000" b="1"/>
              <a:t>腰</a:t>
            </a:r>
            <a:endParaRPr lang="zh-CN" altLang="en-US" sz="2000" b="1"/>
          </a:p>
        </p:txBody>
      </p:sp>
      <p:sp>
        <p:nvSpPr>
          <p:cNvPr id="51207" name="Text Box 7"/>
          <p:cNvSpPr txBox="1">
            <a:spLocks noChangeArrowheads="1"/>
          </p:cNvSpPr>
          <p:nvPr/>
        </p:nvSpPr>
        <p:spPr bwMode="auto">
          <a:xfrm>
            <a:off x="2703513" y="5915025"/>
            <a:ext cx="64770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/>
              <a:t>底</a:t>
            </a:r>
            <a:endParaRPr lang="zh-CN" altLang="en-US" sz="2000" b="1"/>
          </a:p>
        </p:txBody>
      </p:sp>
      <p:sp>
        <p:nvSpPr>
          <p:cNvPr id="51208" name="Text Box 8"/>
          <p:cNvSpPr txBox="1">
            <a:spLocks noChangeArrowheads="1"/>
          </p:cNvSpPr>
          <p:nvPr/>
        </p:nvSpPr>
        <p:spPr bwMode="auto">
          <a:xfrm rot="10800000" flipV="1">
            <a:off x="3403600" y="2312988"/>
            <a:ext cx="523875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/>
              <a:t>顶角</a:t>
            </a:r>
            <a:endParaRPr lang="zh-CN" altLang="en-US" sz="2000" b="1"/>
          </a:p>
        </p:txBody>
      </p:sp>
      <p:sp>
        <p:nvSpPr>
          <p:cNvPr id="51209" name="Text Box 9"/>
          <p:cNvSpPr txBox="1">
            <a:spLocks noChangeArrowheads="1"/>
          </p:cNvSpPr>
          <p:nvPr/>
        </p:nvSpPr>
        <p:spPr bwMode="auto">
          <a:xfrm>
            <a:off x="4483100" y="5487988"/>
            <a:ext cx="955675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/>
              <a:t>底角</a:t>
            </a:r>
            <a:endParaRPr lang="zh-CN" altLang="en-US" sz="2000" b="1"/>
          </a:p>
        </p:txBody>
      </p:sp>
      <p:sp>
        <p:nvSpPr>
          <p:cNvPr id="51210" name="Text Box 10"/>
          <p:cNvSpPr txBox="1">
            <a:spLocks noChangeArrowheads="1"/>
          </p:cNvSpPr>
          <p:nvPr/>
        </p:nvSpPr>
        <p:spPr bwMode="auto">
          <a:xfrm>
            <a:off x="1262063" y="5416550"/>
            <a:ext cx="936625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/>
              <a:t>底角</a:t>
            </a:r>
            <a:endParaRPr lang="zh-CN" altLang="en-US" sz="2000" b="1"/>
          </a:p>
        </p:txBody>
      </p:sp>
      <p:sp>
        <p:nvSpPr>
          <p:cNvPr id="13322" name="Text Box 11"/>
          <p:cNvSpPr txBox="1">
            <a:spLocks noChangeArrowheads="1"/>
          </p:cNvSpPr>
          <p:nvPr/>
        </p:nvSpPr>
        <p:spPr bwMode="auto">
          <a:xfrm>
            <a:off x="687388" y="6491288"/>
            <a:ext cx="6983412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zh-CN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1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1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1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1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 build="p"/>
      <p:bldP spid="51205" grpId="0" animBg="1"/>
      <p:bldP spid="51206" grpId="0"/>
      <p:bldP spid="51207" grpId="0"/>
      <p:bldP spid="51208" grpId="0"/>
      <p:bldP spid="51209" grpId="0"/>
      <p:bldP spid="5121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1213</Words>
  <Application>WPS 演示</Application>
  <PresentationFormat>全屏显示(4:3)</PresentationFormat>
  <Paragraphs>187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3" baseType="lpstr">
      <vt:lpstr>Arial</vt:lpstr>
      <vt:lpstr>宋体</vt:lpstr>
      <vt:lpstr>Wingdings</vt:lpstr>
      <vt:lpstr>华文新魏</vt:lpstr>
      <vt:lpstr>华文行楷</vt:lpstr>
      <vt:lpstr>华文楷体</vt:lpstr>
      <vt:lpstr>黑体</vt:lpstr>
      <vt:lpstr>Comic Sans MS</vt:lpstr>
      <vt:lpstr>Times New Roman</vt:lpstr>
      <vt:lpstr>幼圆</vt:lpstr>
      <vt:lpstr>Impact</vt:lpstr>
      <vt:lpstr>楷体_GB2312</vt:lpstr>
      <vt:lpstr>新宋体</vt:lpstr>
      <vt:lpstr>Calibri</vt:lpstr>
      <vt:lpstr>微软雅黑</vt:lpstr>
      <vt:lpstr>Arial Unicode MS</vt:lpstr>
      <vt:lpstr>Calibri Light</vt:lpstr>
      <vt:lpstr>Office 主题</vt:lpstr>
      <vt:lpstr>自定义设计方案</vt:lpstr>
      <vt:lpstr>PowerPoint 演示文稿</vt:lpstr>
      <vt:lpstr>PowerPoint 演示文稿</vt:lpstr>
      <vt:lpstr>读一读</vt:lpstr>
      <vt:lpstr>PowerPoint 演示文稿</vt:lpstr>
      <vt:lpstr>PowerPoint 演示文稿</vt:lpstr>
      <vt:lpstr>PowerPoint 演示文稿</vt:lpstr>
      <vt:lpstr>PowerPoint 演示文稿</vt:lpstr>
      <vt:lpstr>想一想</vt:lpstr>
      <vt:lpstr>相等的两条边都叫腰，另一边叫做底，两腰的夹角叫做顶角，腰和底边的夹角叫做底角。</vt:lpstr>
      <vt:lpstr>PowerPoint 演示文稿</vt:lpstr>
      <vt:lpstr>PowerPoint 演示文稿</vt:lpstr>
      <vt:lpstr>PowerPoint 演示文稿</vt:lpstr>
      <vt:lpstr>PowerPoint 演示文稿</vt:lpstr>
      <vt:lpstr>学习目标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11</cp:revision>
  <dcterms:created xsi:type="dcterms:W3CDTF">2017-04-26T08:23:00Z</dcterms:created>
  <dcterms:modified xsi:type="dcterms:W3CDTF">2017-08-24T09:22:34Z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