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bin" ContentType="application/vnd.openxmlformats-officedocument.oleObject"/>
  <Default Extension="wav" ContentType="audio/x-wav"/>
  <Default Extension="png" ContentType="image/png"/>
  <Default Extension="wmf" ContentType="image/x-wmf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9" r:id="rId3"/>
  </p:sldMasterIdLst>
  <p:sldIdLst>
    <p:sldId id="256" r:id="rId4"/>
    <p:sldId id="284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73" r:id="rId17"/>
    <p:sldId id="274" r:id="rId18"/>
    <p:sldId id="275" r:id="rId19"/>
    <p:sldId id="276" r:id="rId20"/>
    <p:sldId id="277" r:id="rId21"/>
    <p:sldId id="278" r:id="rId22"/>
    <p:sldId id="279" r:id="rId23"/>
    <p:sldId id="280" r:id="rId24"/>
    <p:sldId id="281" r:id="rId25"/>
    <p:sldId id="282" r:id="rId26"/>
    <p:sldId id="283" r:id="rId27"/>
  </p:sldIdLst>
  <p:sldSz cx="9144000" cy="6858000" type="screen4x3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4963A"/>
    <a:srgbClr val="F2861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03" d="100"/>
          <a:sy n="103" d="100"/>
        </p:scale>
        <p:origin x="-192" y="-12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0" Type="http://schemas.openxmlformats.org/officeDocument/2006/relationships/tableStyles" Target="tableStyles.xml"/><Relationship Id="rId3" Type="http://schemas.openxmlformats.org/officeDocument/2006/relationships/slideMaster" Target="slideMasters/slideMaster2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28650" y="365125"/>
            <a:ext cx="78867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8650" y="1825625"/>
            <a:ext cx="78867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8650" y="1825625"/>
            <a:ext cx="78867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28650" y="365125"/>
            <a:ext cx="78867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image" Target="../media/image3.png"/><Relationship Id="rId12" Type="http://schemas.openxmlformats.org/officeDocument/2006/relationships/image" Target="../media/image2.png"/><Relationship Id="rId11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9.xml"/><Relationship Id="rId8" Type="http://schemas.openxmlformats.org/officeDocument/2006/relationships/slideLayout" Target="../slideLayouts/slideLayout18.xml"/><Relationship Id="rId7" Type="http://schemas.openxmlformats.org/officeDocument/2006/relationships/slideLayout" Target="../slideLayouts/slideLayout17.xml"/><Relationship Id="rId6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5.xml"/><Relationship Id="rId4" Type="http://schemas.openxmlformats.org/officeDocument/2006/relationships/slideLayout" Target="../slideLayouts/slideLayout14.xml"/><Relationship Id="rId3" Type="http://schemas.openxmlformats.org/officeDocument/2006/relationships/slideLayout" Target="../slideLayouts/slideLayout13.xml"/><Relationship Id="rId2" Type="http://schemas.openxmlformats.org/officeDocument/2006/relationships/slideLayout" Target="../slideLayouts/slideLayout12.xml"/><Relationship Id="rId15" Type="http://schemas.openxmlformats.org/officeDocument/2006/relationships/theme" Target="../theme/theme2.xml"/><Relationship Id="rId14" Type="http://schemas.openxmlformats.org/officeDocument/2006/relationships/image" Target="../media/image3.png"/><Relationship Id="rId13" Type="http://schemas.openxmlformats.org/officeDocument/2006/relationships/image" Target="../media/image2.png"/><Relationship Id="rId12" Type="http://schemas.openxmlformats.org/officeDocument/2006/relationships/image" Target="../media/image1.png"/><Relationship Id="rId11" Type="http://schemas.openxmlformats.org/officeDocument/2006/relationships/image" Target="../media/image4.jpeg"/><Relationship Id="rId1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-10160" y="720725"/>
            <a:ext cx="9159240" cy="112395"/>
          </a:xfrm>
          <a:prstGeom prst="rect">
            <a:avLst/>
          </a:prstGeom>
          <a:solidFill>
            <a:srgbClr val="F496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 userDrawn="1"/>
        </p:nvPicPr>
        <p:blipFill>
          <a:blip r:embed="rId11" cstate="print"/>
          <a:stretch>
            <a:fillRect/>
          </a:stretch>
        </p:blipFill>
        <p:spPr>
          <a:xfrm>
            <a:off x="8328025" y="71120"/>
            <a:ext cx="601345" cy="581025"/>
          </a:xfrm>
          <a:prstGeom prst="rect">
            <a:avLst/>
          </a:prstGeom>
        </p:spPr>
      </p:pic>
      <p:pic>
        <p:nvPicPr>
          <p:cNvPr id="11" name="图片 10" descr="万向logo-02"/>
          <p:cNvPicPr>
            <a:picLocks noChangeAspect="1"/>
          </p:cNvPicPr>
          <p:nvPr userDrawn="1"/>
        </p:nvPicPr>
        <p:blipFill>
          <a:blip r:embed="rId12" cstate="print"/>
          <a:stretch>
            <a:fillRect/>
          </a:stretch>
        </p:blipFill>
        <p:spPr>
          <a:xfrm>
            <a:off x="581660" y="71755"/>
            <a:ext cx="890270" cy="648970"/>
          </a:xfrm>
          <a:prstGeom prst="rect">
            <a:avLst/>
          </a:prstGeom>
        </p:spPr>
      </p:pic>
      <p:sp>
        <p:nvSpPr>
          <p:cNvPr id="12" name="文本框 11"/>
          <p:cNvSpPr txBox="1"/>
          <p:nvPr userDrawn="1"/>
        </p:nvSpPr>
        <p:spPr>
          <a:xfrm>
            <a:off x="5383530" y="263525"/>
            <a:ext cx="2320925" cy="457200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zh-CN" altLang="en-US" sz="2400" b="1">
                <a:solidFill>
                  <a:srgbClr val="F4963A"/>
                </a:solidFill>
                <a:effectLst/>
                <a:latin typeface="华文新魏" panose="02010800040101010101" pitchFamily="2" charset="-122"/>
                <a:ea typeface="华文新魏" panose="02010800040101010101" pitchFamily="2" charset="-122"/>
              </a:rPr>
              <a:t>《高效课时通》</a:t>
            </a:r>
            <a:endParaRPr lang="zh-CN" altLang="en-US" sz="2400" b="1">
              <a:solidFill>
                <a:srgbClr val="F4963A"/>
              </a:solidFill>
              <a:effectLst/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8" name="矩形 7"/>
          <p:cNvSpPr/>
          <p:nvPr userDrawn="1"/>
        </p:nvSpPr>
        <p:spPr>
          <a:xfrm>
            <a:off x="-10795" y="5066665"/>
            <a:ext cx="9166225" cy="112395"/>
          </a:xfrm>
          <a:prstGeom prst="rect">
            <a:avLst/>
          </a:prstGeom>
          <a:solidFill>
            <a:srgbClr val="F496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 userDrawn="1"/>
        </p:nvSpPr>
        <p:spPr>
          <a:xfrm>
            <a:off x="-10795" y="1757680"/>
            <a:ext cx="9159875" cy="3225165"/>
          </a:xfrm>
          <a:prstGeom prst="rect">
            <a:avLst/>
          </a:prstGeom>
          <a:solidFill>
            <a:srgbClr val="F496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 userDrawn="1"/>
        </p:nvPicPr>
        <p:blipFill>
          <a:blip r:embed="rId13" cstate="print"/>
          <a:stretch>
            <a:fillRect/>
          </a:stretch>
        </p:blipFill>
        <p:spPr>
          <a:xfrm>
            <a:off x="7704455" y="51435"/>
            <a:ext cx="422275" cy="600710"/>
          </a:xfrm>
          <a:prstGeom prst="rect">
            <a:avLst/>
          </a:prstGeom>
          <a:effectLst>
            <a:glow rad="127000">
              <a:schemeClr val="tx1">
                <a:lumMod val="50000"/>
                <a:lumOff val="50000"/>
                <a:alpha val="87000"/>
              </a:schemeClr>
            </a:glow>
          </a:effec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11" cstate="print"/>
          <a:stretch>
            <a:fillRect/>
          </a:stretch>
        </p:blipFill>
        <p:spPr>
          <a:xfrm rot="5400000">
            <a:off x="7614285" y="161290"/>
            <a:ext cx="601980" cy="421640"/>
          </a:xfrm>
          <a:prstGeom prst="rect">
            <a:avLst/>
          </a:prstGeom>
          <a:effectLst>
            <a:glow rad="139700">
              <a:schemeClr val="tx1">
                <a:lumMod val="75000"/>
                <a:lumOff val="25000"/>
                <a:alpha val="27000"/>
              </a:schemeClr>
            </a:glow>
            <a:outerShdw dir="5400000" sx="50000" sy="50000" algn="ctr" rotWithShape="0">
              <a:srgbClr val="000000">
                <a:alpha val="43000"/>
              </a:srgbClr>
            </a:outerShdw>
          </a:effectLst>
        </p:spPr>
      </p:pic>
      <p:sp>
        <p:nvSpPr>
          <p:cNvPr id="9" name="矩形 8"/>
          <p:cNvSpPr/>
          <p:nvPr userDrawn="1"/>
        </p:nvSpPr>
        <p:spPr>
          <a:xfrm>
            <a:off x="-10795" y="720725"/>
            <a:ext cx="9166225" cy="112395"/>
          </a:xfrm>
          <a:prstGeom prst="rect">
            <a:avLst/>
          </a:prstGeom>
          <a:solidFill>
            <a:srgbClr val="F496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图片 12"/>
          <p:cNvPicPr>
            <a:picLocks noChangeAspect="1"/>
          </p:cNvPicPr>
          <p:nvPr userDrawn="1"/>
        </p:nvPicPr>
        <p:blipFill>
          <a:blip r:embed="rId12" cstate="print"/>
          <a:stretch>
            <a:fillRect/>
          </a:stretch>
        </p:blipFill>
        <p:spPr>
          <a:xfrm>
            <a:off x="8328025" y="71120"/>
            <a:ext cx="601345" cy="581025"/>
          </a:xfrm>
          <a:prstGeom prst="rect">
            <a:avLst/>
          </a:prstGeom>
        </p:spPr>
      </p:pic>
      <p:pic>
        <p:nvPicPr>
          <p:cNvPr id="14" name="图片 13" descr="万向logo-02"/>
          <p:cNvPicPr>
            <a:picLocks noChangeAspect="1"/>
          </p:cNvPicPr>
          <p:nvPr userDrawn="1"/>
        </p:nvPicPr>
        <p:blipFill>
          <a:blip r:embed="rId13" cstate="print"/>
          <a:stretch>
            <a:fillRect/>
          </a:stretch>
        </p:blipFill>
        <p:spPr>
          <a:xfrm>
            <a:off x="581660" y="71755"/>
            <a:ext cx="890270" cy="648970"/>
          </a:xfrm>
          <a:prstGeom prst="rect">
            <a:avLst/>
          </a:prstGeom>
        </p:spPr>
      </p:pic>
      <p:sp>
        <p:nvSpPr>
          <p:cNvPr id="15" name="文本框 14"/>
          <p:cNvSpPr txBox="1"/>
          <p:nvPr userDrawn="1"/>
        </p:nvSpPr>
        <p:spPr>
          <a:xfrm>
            <a:off x="5383530" y="263525"/>
            <a:ext cx="2320925" cy="4572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>
                <a:solidFill>
                  <a:srgbClr val="F4963A"/>
                </a:solidFill>
                <a:effectLst/>
                <a:latin typeface="华文新魏" panose="02010800040101010101" pitchFamily="2" charset="-122"/>
                <a:ea typeface="华文新魏" panose="02010800040101010101" pitchFamily="2" charset="-122"/>
              </a:rPr>
              <a:t>《高效课时通》</a:t>
            </a:r>
            <a:endParaRPr lang="zh-CN" altLang="en-US" sz="2400" b="1">
              <a:solidFill>
                <a:srgbClr val="F4963A"/>
              </a:solidFill>
              <a:effectLst/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 userDrawn="1"/>
        </p:nvPicPr>
        <p:blipFill>
          <a:blip r:embed="rId14" cstate="print"/>
          <a:stretch>
            <a:fillRect/>
          </a:stretch>
        </p:blipFill>
        <p:spPr>
          <a:xfrm>
            <a:off x="7704455" y="51435"/>
            <a:ext cx="422275" cy="600710"/>
          </a:xfrm>
          <a:prstGeom prst="rect">
            <a:avLst/>
          </a:prstGeom>
          <a:effectLst>
            <a:glow rad="127000">
              <a:schemeClr val="tx1">
                <a:lumMod val="50000"/>
                <a:lumOff val="50000"/>
                <a:alpha val="87000"/>
              </a:schemeClr>
            </a:glow>
          </a:effec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0815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0815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0815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0815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0815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0815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0815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0815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0815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7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7.xml"/><Relationship Id="rId2" Type="http://schemas.openxmlformats.org/officeDocument/2006/relationships/audio" Target="../media/audio1.wav"/><Relationship Id="rId1" Type="http://schemas.openxmlformats.org/officeDocument/2006/relationships/audio" Target="../media/audio2.wav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.vml"/><Relationship Id="rId3" Type="http://schemas.openxmlformats.org/officeDocument/2006/relationships/slideLayout" Target="../slideLayouts/slideLayout17.xml"/><Relationship Id="rId2" Type="http://schemas.openxmlformats.org/officeDocument/2006/relationships/image" Target="../media/image8.wmf"/><Relationship Id="rId1" Type="http://schemas.openxmlformats.org/officeDocument/2006/relationships/oleObject" Target="../embeddings/oleObject1.bin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7.xml"/><Relationship Id="rId1" Type="http://schemas.openxmlformats.org/officeDocument/2006/relationships/image" Target="../media/image9.GIF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2.vml"/><Relationship Id="rId3" Type="http://schemas.openxmlformats.org/officeDocument/2006/relationships/slideLayout" Target="../slideLayouts/slideLayout17.xml"/><Relationship Id="rId2" Type="http://schemas.openxmlformats.org/officeDocument/2006/relationships/image" Target="../media/image10.wmf"/><Relationship Id="rId1" Type="http://schemas.openxmlformats.org/officeDocument/2006/relationships/oleObject" Target="../embeddings/oleObject2.bin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7.xml"/><Relationship Id="rId3" Type="http://schemas.openxmlformats.org/officeDocument/2006/relationships/image" Target="../media/image13.wmf"/><Relationship Id="rId2" Type="http://schemas.openxmlformats.org/officeDocument/2006/relationships/image" Target="../media/image12.wmf"/><Relationship Id="rId1" Type="http://schemas.openxmlformats.org/officeDocument/2006/relationships/image" Target="../media/image11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7.xml"/><Relationship Id="rId1" Type="http://schemas.openxmlformats.org/officeDocument/2006/relationships/image" Target="../media/image14.G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7.xml"/><Relationship Id="rId2" Type="http://schemas.openxmlformats.org/officeDocument/2006/relationships/audio" Target="../media/audio1.wav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7.xml"/><Relationship Id="rId1" Type="http://schemas.openxmlformats.org/officeDocument/2006/relationships/image" Target="../media/image6.wm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audio" Target="../media/audio1.wav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矩形 5121"/>
          <p:cNvSpPr/>
          <p:nvPr/>
        </p:nvSpPr>
        <p:spPr>
          <a:xfrm>
            <a:off x="1619250" y="2027873"/>
            <a:ext cx="5905500" cy="1223962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 indent="0" algn="ctr">
              <a:buClrTx/>
            </a:pPr>
            <a:r>
              <a:rPr lang="zh-CN" altLang="en-US" sz="6000" b="1" dirty="0">
                <a:solidFill>
                  <a:schemeClr val="bg1"/>
                </a:solidFill>
                <a:latin typeface="Arial" panose="020B0604020202020204" pitchFamily="34" charset="0"/>
                <a:ea typeface="华文行楷" panose="02010800040101010101" pitchFamily="2" charset="-122"/>
              </a:rPr>
              <a:t>教学课件</a:t>
            </a:r>
            <a:endParaRPr lang="zh-CN" altLang="en-US" sz="6000" b="1" dirty="0">
              <a:solidFill>
                <a:schemeClr val="bg1"/>
              </a:solidFill>
              <a:latin typeface="Arial" panose="020B0604020202020204" pitchFamily="34" charset="0"/>
              <a:ea typeface="华文行楷" panose="02010800040101010101" pitchFamily="2" charset="-122"/>
            </a:endParaRPr>
          </a:p>
        </p:txBody>
      </p:sp>
      <p:sp>
        <p:nvSpPr>
          <p:cNvPr id="15362" name="文本框 5122"/>
          <p:cNvSpPr txBox="1"/>
          <p:nvPr/>
        </p:nvSpPr>
        <p:spPr>
          <a:xfrm>
            <a:off x="701963" y="2605405"/>
            <a:ext cx="7313816" cy="2246769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 indent="0" algn="ctr"/>
            <a:endParaRPr lang="en-US" altLang="zh-CN" sz="6000" dirty="0">
              <a:solidFill>
                <a:schemeClr val="bg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lvl="0" indent="0" algn="ctr"/>
            <a:r>
              <a:rPr lang="zh-CN" altLang="en-US" sz="4000" b="1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</a:t>
            </a:r>
            <a:r>
              <a:rPr sz="4000" b="1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数学  </a:t>
            </a:r>
            <a:r>
              <a:rPr lang="zh-CN" sz="4000" b="1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八</a:t>
            </a:r>
            <a:r>
              <a:rPr sz="4000" b="1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年级上册  </a:t>
            </a:r>
            <a:r>
              <a:rPr lang="en-US" altLang="zh-CN" sz="4000" b="1" dirty="0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RJ</a:t>
            </a:r>
            <a:r>
              <a:rPr lang="zh-CN" altLang="en-US" sz="4000" b="1" dirty="0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版</a:t>
            </a:r>
            <a:endParaRPr sz="4000" b="1" dirty="0">
              <a:solidFill>
                <a:schemeClr val="bg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lvl="0" indent="0" algn="ctr"/>
            <a:endParaRPr lang="en-US" altLang="zh-CN" sz="4000" b="1" dirty="0">
              <a:solidFill>
                <a:schemeClr val="bg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Line 2"/>
          <p:cNvSpPr>
            <a:spLocks noChangeShapeType="1"/>
          </p:cNvSpPr>
          <p:nvPr/>
        </p:nvSpPr>
        <p:spPr bwMode="auto">
          <a:xfrm flipH="1">
            <a:off x="1757363" y="1463675"/>
            <a:ext cx="2057400" cy="1676400"/>
          </a:xfrm>
          <a:prstGeom prst="line">
            <a:avLst/>
          </a:prstGeom>
          <a:noFill/>
          <a:ln w="76200">
            <a:solidFill>
              <a:srgbClr val="CC33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5363" name="Line 3"/>
          <p:cNvSpPr>
            <a:spLocks noChangeShapeType="1"/>
          </p:cNvSpPr>
          <p:nvPr/>
        </p:nvSpPr>
        <p:spPr bwMode="auto">
          <a:xfrm>
            <a:off x="1757363" y="3140075"/>
            <a:ext cx="1447800" cy="1981200"/>
          </a:xfrm>
          <a:prstGeom prst="line">
            <a:avLst/>
          </a:prstGeom>
          <a:noFill/>
          <a:ln w="76200">
            <a:solidFill>
              <a:srgbClr val="CC33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5364" name="Line 4"/>
          <p:cNvSpPr>
            <a:spLocks noChangeShapeType="1"/>
          </p:cNvSpPr>
          <p:nvPr/>
        </p:nvSpPr>
        <p:spPr bwMode="auto">
          <a:xfrm flipV="1">
            <a:off x="3205163" y="4587875"/>
            <a:ext cx="2971800" cy="533400"/>
          </a:xfrm>
          <a:prstGeom prst="line">
            <a:avLst/>
          </a:prstGeom>
          <a:noFill/>
          <a:ln w="76200">
            <a:solidFill>
              <a:srgbClr val="CC33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5365" name="Line 5"/>
          <p:cNvSpPr>
            <a:spLocks noChangeShapeType="1"/>
          </p:cNvSpPr>
          <p:nvPr/>
        </p:nvSpPr>
        <p:spPr bwMode="auto">
          <a:xfrm flipV="1">
            <a:off x="6176963" y="2378075"/>
            <a:ext cx="381000" cy="2209800"/>
          </a:xfrm>
          <a:prstGeom prst="line">
            <a:avLst/>
          </a:prstGeom>
          <a:noFill/>
          <a:ln w="76200">
            <a:solidFill>
              <a:srgbClr val="CC33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5366" name="Line 6"/>
          <p:cNvSpPr>
            <a:spLocks noChangeShapeType="1"/>
          </p:cNvSpPr>
          <p:nvPr/>
        </p:nvSpPr>
        <p:spPr bwMode="auto">
          <a:xfrm flipH="1" flipV="1">
            <a:off x="3814763" y="1463675"/>
            <a:ext cx="2743200" cy="914400"/>
          </a:xfrm>
          <a:prstGeom prst="line">
            <a:avLst/>
          </a:prstGeom>
          <a:noFill/>
          <a:ln w="76200">
            <a:solidFill>
              <a:srgbClr val="CC33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5367" name="Text Box 7"/>
          <p:cNvSpPr txBox="1">
            <a:spLocks noChangeArrowheads="1"/>
          </p:cNvSpPr>
          <p:nvPr/>
        </p:nvSpPr>
        <p:spPr bwMode="auto">
          <a:xfrm>
            <a:off x="6577013" y="2063750"/>
            <a:ext cx="838200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i="1">
                <a:latin typeface="Times New Roman" panose="02020603050405020304" pitchFamily="18" charset="0"/>
              </a:rPr>
              <a:t>E</a:t>
            </a:r>
            <a:endParaRPr lang="zh-CN" altLang="en-US" sz="2400">
              <a:latin typeface="Times New Roman" panose="02020603050405020304" pitchFamily="18" charset="0"/>
            </a:endParaRPr>
          </a:p>
        </p:txBody>
      </p:sp>
      <p:sp>
        <p:nvSpPr>
          <p:cNvPr id="15368" name="Rectangle 8"/>
          <p:cNvSpPr>
            <a:spLocks noChangeArrowheads="1"/>
          </p:cNvSpPr>
          <p:nvPr/>
        </p:nvSpPr>
        <p:spPr bwMode="auto">
          <a:xfrm>
            <a:off x="3357563" y="981075"/>
            <a:ext cx="522287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200" b="1">
                <a:latin typeface="Times New Roman" panose="02020603050405020304" pitchFamily="18" charset="0"/>
              </a:rPr>
              <a:t> </a:t>
            </a:r>
            <a:r>
              <a:rPr lang="en-US" altLang="zh-CN" sz="2800" b="1" i="1">
                <a:latin typeface="Times New Roman" panose="02020603050405020304" pitchFamily="18" charset="0"/>
              </a:rPr>
              <a:t>A</a:t>
            </a:r>
            <a:endParaRPr lang="en-US" altLang="zh-CN" sz="2800" b="1" i="1">
              <a:latin typeface="Times New Roman" panose="02020603050405020304" pitchFamily="18" charset="0"/>
            </a:endParaRPr>
          </a:p>
        </p:txBody>
      </p:sp>
      <p:sp>
        <p:nvSpPr>
          <p:cNvPr id="15369" name="Rectangle 9"/>
          <p:cNvSpPr>
            <a:spLocks noChangeArrowheads="1"/>
          </p:cNvSpPr>
          <p:nvPr/>
        </p:nvSpPr>
        <p:spPr bwMode="auto">
          <a:xfrm>
            <a:off x="1258888" y="2855913"/>
            <a:ext cx="420687" cy="519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800" b="1" i="1">
                <a:latin typeface="Times New Roman" panose="02020603050405020304" pitchFamily="18" charset="0"/>
              </a:rPr>
              <a:t>B</a:t>
            </a:r>
            <a:endParaRPr lang="en-US" altLang="zh-CN" sz="2800" b="1" i="1">
              <a:latin typeface="Times New Roman" panose="02020603050405020304" pitchFamily="18" charset="0"/>
            </a:endParaRPr>
          </a:p>
        </p:txBody>
      </p:sp>
      <p:sp>
        <p:nvSpPr>
          <p:cNvPr id="15370" name="Rectangle 10"/>
          <p:cNvSpPr>
            <a:spLocks noChangeArrowheads="1"/>
          </p:cNvSpPr>
          <p:nvPr/>
        </p:nvSpPr>
        <p:spPr bwMode="auto">
          <a:xfrm>
            <a:off x="2832100" y="5016500"/>
            <a:ext cx="420688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800" b="1" i="1">
                <a:latin typeface="Times New Roman" panose="02020603050405020304" pitchFamily="18" charset="0"/>
              </a:rPr>
              <a:t>C</a:t>
            </a:r>
            <a:endParaRPr lang="en-US" altLang="zh-CN" sz="2800" b="1" i="1">
              <a:latin typeface="Times New Roman" panose="02020603050405020304" pitchFamily="18" charset="0"/>
            </a:endParaRPr>
          </a:p>
        </p:txBody>
      </p:sp>
      <p:sp>
        <p:nvSpPr>
          <p:cNvPr id="15371" name="Rectangle 11"/>
          <p:cNvSpPr>
            <a:spLocks noChangeArrowheads="1"/>
          </p:cNvSpPr>
          <p:nvPr/>
        </p:nvSpPr>
        <p:spPr bwMode="auto">
          <a:xfrm>
            <a:off x="6216650" y="4440238"/>
            <a:ext cx="441325" cy="519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i="1">
                <a:latin typeface="Times New Roman" panose="02020603050405020304" pitchFamily="18" charset="0"/>
              </a:rPr>
              <a:t>D</a:t>
            </a:r>
            <a:endParaRPr lang="en-US" altLang="zh-CN" sz="2800" b="1" i="1">
              <a:latin typeface="Times New Roman" panose="02020603050405020304" pitchFamily="18" charset="0"/>
            </a:endParaRPr>
          </a:p>
        </p:txBody>
      </p:sp>
      <p:sp>
        <p:nvSpPr>
          <p:cNvPr id="28684" name="Oval 12"/>
          <p:cNvSpPr>
            <a:spLocks noChangeArrowheads="1"/>
          </p:cNvSpPr>
          <p:nvPr/>
        </p:nvSpPr>
        <p:spPr bwMode="auto">
          <a:xfrm>
            <a:off x="4271963" y="3140075"/>
            <a:ext cx="152400" cy="1524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/>
          <a:p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28685" name="Line 13"/>
          <p:cNvSpPr>
            <a:spLocks noChangeShapeType="1"/>
          </p:cNvSpPr>
          <p:nvPr/>
        </p:nvSpPr>
        <p:spPr bwMode="auto">
          <a:xfrm>
            <a:off x="3814763" y="1463675"/>
            <a:ext cx="533400" cy="1752600"/>
          </a:xfrm>
          <a:prstGeom prst="line">
            <a:avLst/>
          </a:prstGeom>
          <a:noFill/>
          <a:ln w="57150" cap="rnd">
            <a:solidFill>
              <a:schemeClr val="tx1"/>
            </a:solidFill>
            <a:prstDash val="sysDot"/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8686" name="Line 14"/>
          <p:cNvSpPr>
            <a:spLocks noChangeShapeType="1"/>
          </p:cNvSpPr>
          <p:nvPr/>
        </p:nvSpPr>
        <p:spPr bwMode="auto">
          <a:xfrm>
            <a:off x="1757363" y="3140075"/>
            <a:ext cx="2590800" cy="76200"/>
          </a:xfrm>
          <a:prstGeom prst="line">
            <a:avLst/>
          </a:prstGeom>
          <a:noFill/>
          <a:ln w="57150" cap="rnd">
            <a:solidFill>
              <a:schemeClr val="tx1"/>
            </a:solidFill>
            <a:prstDash val="sysDot"/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8687" name="Line 15"/>
          <p:cNvSpPr>
            <a:spLocks noChangeShapeType="1"/>
          </p:cNvSpPr>
          <p:nvPr/>
        </p:nvSpPr>
        <p:spPr bwMode="auto">
          <a:xfrm flipV="1">
            <a:off x="3205163" y="3216275"/>
            <a:ext cx="1143000" cy="1905000"/>
          </a:xfrm>
          <a:prstGeom prst="line">
            <a:avLst/>
          </a:prstGeom>
          <a:noFill/>
          <a:ln w="57150" cap="rnd">
            <a:solidFill>
              <a:schemeClr val="tx1"/>
            </a:solidFill>
            <a:prstDash val="sysDot"/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8688" name="Line 16"/>
          <p:cNvSpPr>
            <a:spLocks noChangeShapeType="1"/>
          </p:cNvSpPr>
          <p:nvPr/>
        </p:nvSpPr>
        <p:spPr bwMode="auto">
          <a:xfrm flipH="1" flipV="1">
            <a:off x="4348163" y="3216275"/>
            <a:ext cx="1828800" cy="1371600"/>
          </a:xfrm>
          <a:prstGeom prst="line">
            <a:avLst/>
          </a:prstGeom>
          <a:noFill/>
          <a:ln w="57150" cap="rnd">
            <a:solidFill>
              <a:schemeClr val="tx1"/>
            </a:solidFill>
            <a:prstDash val="sysDot"/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8689" name="Line 17"/>
          <p:cNvSpPr>
            <a:spLocks noChangeShapeType="1"/>
          </p:cNvSpPr>
          <p:nvPr/>
        </p:nvSpPr>
        <p:spPr bwMode="auto">
          <a:xfrm flipH="1">
            <a:off x="4348163" y="2378075"/>
            <a:ext cx="2209800" cy="838200"/>
          </a:xfrm>
          <a:prstGeom prst="line">
            <a:avLst/>
          </a:prstGeom>
          <a:noFill/>
          <a:ln w="57150" cap="rnd">
            <a:solidFill>
              <a:schemeClr val="tx1"/>
            </a:solidFill>
            <a:prstDash val="sysDot"/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8690" name="Text Box 18"/>
          <p:cNvSpPr txBox="1">
            <a:spLocks noChangeArrowheads="1"/>
          </p:cNvSpPr>
          <p:nvPr/>
        </p:nvSpPr>
        <p:spPr bwMode="auto">
          <a:xfrm>
            <a:off x="4271963" y="2378075"/>
            <a:ext cx="457200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i="1">
                <a:latin typeface="Times New Roman" panose="02020603050405020304" pitchFamily="18" charset="0"/>
              </a:rPr>
              <a:t>O</a:t>
            </a:r>
            <a:endParaRPr lang="en-US" altLang="zh-CN" sz="2800" b="1" i="1">
              <a:latin typeface="Times New Roman" panose="02020603050405020304" pitchFamily="18" charset="0"/>
            </a:endParaRPr>
          </a:p>
        </p:txBody>
      </p:sp>
      <p:sp>
        <p:nvSpPr>
          <p:cNvPr id="28691" name="Text Box 20"/>
          <p:cNvSpPr txBox="1">
            <a:spLocks noChangeArrowheads="1"/>
          </p:cNvSpPr>
          <p:nvPr/>
        </p:nvSpPr>
        <p:spPr bwMode="auto">
          <a:xfrm>
            <a:off x="3695700" y="5448300"/>
            <a:ext cx="4953000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>
                <a:latin typeface="Times New Roman" panose="02020603050405020304" pitchFamily="18" charset="0"/>
              </a:rPr>
              <a:t>180</a:t>
            </a:r>
            <a:r>
              <a:rPr lang="en-US" altLang="zh-CN" sz="3200" b="1">
                <a:latin typeface="Verdana" panose="020B0604030504040204" pitchFamily="34" charset="0"/>
              </a:rPr>
              <a:t>°</a:t>
            </a:r>
            <a:r>
              <a:rPr lang="en-US" altLang="zh-CN" sz="3200" b="1">
                <a:latin typeface="宋体" panose="02010600030101010101" pitchFamily="2" charset="-122"/>
              </a:rPr>
              <a:t>×</a:t>
            </a:r>
            <a:r>
              <a:rPr lang="en-US" altLang="zh-CN" sz="3200" b="1">
                <a:latin typeface="Times New Roman" panose="02020603050405020304" pitchFamily="18" charset="0"/>
              </a:rPr>
              <a:t> 5 – 360</a:t>
            </a:r>
            <a:r>
              <a:rPr lang="en-US" altLang="zh-CN" sz="3200" b="1">
                <a:latin typeface="Verdana" panose="020B0604030504040204" pitchFamily="34" charset="0"/>
              </a:rPr>
              <a:t>°</a:t>
            </a:r>
            <a:r>
              <a:rPr lang="en-US" altLang="zh-CN" sz="3200" b="1">
                <a:latin typeface="Times New Roman" panose="02020603050405020304" pitchFamily="18" charset="0"/>
              </a:rPr>
              <a:t>= 540</a:t>
            </a:r>
            <a:r>
              <a:rPr lang="en-US" altLang="zh-CN" sz="3200" b="1">
                <a:latin typeface="Verdana" panose="020B0604030504040204" pitchFamily="34" charset="0"/>
              </a:rPr>
              <a:t>°</a:t>
            </a:r>
            <a:endParaRPr lang="en-US" altLang="zh-CN" sz="3200" b="1">
              <a:latin typeface="Verdana" panose="020B060403050404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86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1000"/>
                                        <p:tgtEl>
                                          <p:spTgt spid="286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86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86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286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286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286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500"/>
                                        <p:tgtEl>
                                          <p:spTgt spid="286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84" grpId="0" animBg="1" autoUpdateAnimBg="0"/>
      <p:bldP spid="28685" grpId="0" animBg="1"/>
      <p:bldP spid="28686" grpId="0" animBg="1"/>
      <p:bldP spid="28687" grpId="0" animBg="1"/>
      <p:bldP spid="28688" grpId="0" animBg="1"/>
      <p:bldP spid="28689" grpId="0" animBg="1"/>
      <p:bldP spid="28690" grpId="0" autoUpdateAnimBg="0"/>
      <p:bldP spid="28691" grpId="0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 bwMode="auto">
          <a:xfrm>
            <a:off x="2024063" y="1403350"/>
            <a:ext cx="4800600" cy="3657600"/>
            <a:chOff x="0" y="0"/>
            <a:chExt cx="3024" cy="2304"/>
          </a:xfrm>
        </p:grpSpPr>
        <p:sp>
          <p:nvSpPr>
            <p:cNvPr id="16404" name="Line 4"/>
            <p:cNvSpPr>
              <a:spLocks noChangeShapeType="1"/>
            </p:cNvSpPr>
            <p:nvPr/>
          </p:nvSpPr>
          <p:spPr bwMode="auto">
            <a:xfrm flipH="1">
              <a:off x="0" y="0"/>
              <a:ext cx="1296" cy="1056"/>
            </a:xfrm>
            <a:prstGeom prst="line">
              <a:avLst/>
            </a:prstGeom>
            <a:noFill/>
            <a:ln w="76200">
              <a:solidFill>
                <a:srgbClr val="CC33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05" name="Line 5"/>
            <p:cNvSpPr>
              <a:spLocks noChangeShapeType="1"/>
            </p:cNvSpPr>
            <p:nvPr/>
          </p:nvSpPr>
          <p:spPr bwMode="auto">
            <a:xfrm>
              <a:off x="0" y="1056"/>
              <a:ext cx="912" cy="1248"/>
            </a:xfrm>
            <a:prstGeom prst="line">
              <a:avLst/>
            </a:prstGeom>
            <a:noFill/>
            <a:ln w="76200">
              <a:solidFill>
                <a:srgbClr val="CC33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06" name="Line 6"/>
            <p:cNvSpPr>
              <a:spLocks noChangeShapeType="1"/>
            </p:cNvSpPr>
            <p:nvPr/>
          </p:nvSpPr>
          <p:spPr bwMode="auto">
            <a:xfrm flipV="1">
              <a:off x="912" y="1968"/>
              <a:ext cx="1872" cy="336"/>
            </a:xfrm>
            <a:prstGeom prst="line">
              <a:avLst/>
            </a:prstGeom>
            <a:noFill/>
            <a:ln w="76200">
              <a:solidFill>
                <a:srgbClr val="CC33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07" name="Line 7"/>
            <p:cNvSpPr>
              <a:spLocks noChangeShapeType="1"/>
            </p:cNvSpPr>
            <p:nvPr/>
          </p:nvSpPr>
          <p:spPr bwMode="auto">
            <a:xfrm flipV="1">
              <a:off x="2784" y="576"/>
              <a:ext cx="240" cy="1392"/>
            </a:xfrm>
            <a:prstGeom prst="line">
              <a:avLst/>
            </a:prstGeom>
            <a:noFill/>
            <a:ln w="76200">
              <a:solidFill>
                <a:srgbClr val="CC33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08" name="Line 8"/>
            <p:cNvSpPr>
              <a:spLocks noChangeShapeType="1"/>
            </p:cNvSpPr>
            <p:nvPr/>
          </p:nvSpPr>
          <p:spPr bwMode="auto">
            <a:xfrm flipH="1" flipV="1">
              <a:off x="1296" y="0"/>
              <a:ext cx="1728" cy="576"/>
            </a:xfrm>
            <a:prstGeom prst="line">
              <a:avLst/>
            </a:prstGeom>
            <a:noFill/>
            <a:ln w="76200">
              <a:solidFill>
                <a:srgbClr val="CC33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6387" name="Text Box 9"/>
          <p:cNvSpPr txBox="1">
            <a:spLocks noChangeArrowheads="1"/>
          </p:cNvSpPr>
          <p:nvPr/>
        </p:nvSpPr>
        <p:spPr bwMode="auto">
          <a:xfrm>
            <a:off x="3960813" y="852488"/>
            <a:ext cx="571500" cy="519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i="1">
                <a:latin typeface="Times New Roman" panose="02020603050405020304" pitchFamily="18" charset="0"/>
              </a:rPr>
              <a:t>A</a:t>
            </a:r>
            <a:endParaRPr lang="en-US" altLang="zh-CN" sz="2800" b="1" i="1">
              <a:latin typeface="Times New Roman" panose="02020603050405020304" pitchFamily="18" charset="0"/>
            </a:endParaRPr>
          </a:p>
        </p:txBody>
      </p:sp>
      <p:sp>
        <p:nvSpPr>
          <p:cNvPr id="16388" name="Text Box 10"/>
          <p:cNvSpPr txBox="1">
            <a:spLocks noChangeArrowheads="1"/>
          </p:cNvSpPr>
          <p:nvPr/>
        </p:nvSpPr>
        <p:spPr bwMode="auto">
          <a:xfrm>
            <a:off x="1655763" y="2868613"/>
            <a:ext cx="576262" cy="519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i="1">
                <a:latin typeface="Times New Roman" panose="02020603050405020304" pitchFamily="18" charset="0"/>
              </a:rPr>
              <a:t>B</a:t>
            </a:r>
            <a:endParaRPr lang="en-US" altLang="zh-CN" sz="2800" b="1" i="1">
              <a:latin typeface="Times New Roman" panose="02020603050405020304" pitchFamily="18" charset="0"/>
            </a:endParaRPr>
          </a:p>
        </p:txBody>
      </p:sp>
      <p:sp>
        <p:nvSpPr>
          <p:cNvPr id="16389" name="Text Box 11"/>
          <p:cNvSpPr txBox="1">
            <a:spLocks noChangeArrowheads="1"/>
          </p:cNvSpPr>
          <p:nvPr/>
        </p:nvSpPr>
        <p:spPr bwMode="auto">
          <a:xfrm>
            <a:off x="3074988" y="4956175"/>
            <a:ext cx="598487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i="1">
                <a:latin typeface="Times New Roman" panose="02020603050405020304" pitchFamily="18" charset="0"/>
              </a:rPr>
              <a:t>C</a:t>
            </a:r>
            <a:endParaRPr lang="en-US" altLang="zh-CN" sz="2800" b="1" i="1">
              <a:latin typeface="Times New Roman" panose="02020603050405020304" pitchFamily="18" charset="0"/>
            </a:endParaRPr>
          </a:p>
        </p:txBody>
      </p:sp>
      <p:sp>
        <p:nvSpPr>
          <p:cNvPr id="16390" name="Text Box 12"/>
          <p:cNvSpPr txBox="1">
            <a:spLocks noChangeArrowheads="1"/>
          </p:cNvSpPr>
          <p:nvPr/>
        </p:nvSpPr>
        <p:spPr bwMode="auto">
          <a:xfrm>
            <a:off x="6481763" y="4308475"/>
            <a:ext cx="504825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i="1">
                <a:latin typeface="Times New Roman" panose="02020603050405020304" pitchFamily="18" charset="0"/>
              </a:rPr>
              <a:t>D</a:t>
            </a:r>
            <a:endParaRPr lang="en-US" altLang="zh-CN" sz="2800" b="1" i="1">
              <a:latin typeface="Times New Roman" panose="02020603050405020304" pitchFamily="18" charset="0"/>
            </a:endParaRPr>
          </a:p>
        </p:txBody>
      </p:sp>
      <p:sp>
        <p:nvSpPr>
          <p:cNvPr id="16391" name="Text Box 13"/>
          <p:cNvSpPr txBox="1">
            <a:spLocks noChangeArrowheads="1"/>
          </p:cNvSpPr>
          <p:nvPr/>
        </p:nvSpPr>
        <p:spPr bwMode="auto">
          <a:xfrm>
            <a:off x="7053263" y="2165350"/>
            <a:ext cx="436562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i="1">
                <a:latin typeface="Times New Roman" panose="02020603050405020304" pitchFamily="18" charset="0"/>
              </a:rPr>
              <a:t>E</a:t>
            </a:r>
            <a:endParaRPr lang="en-US" altLang="zh-CN" sz="2800" b="1" i="1">
              <a:latin typeface="Times New Roman" panose="02020603050405020304" pitchFamily="18" charset="0"/>
            </a:endParaRPr>
          </a:p>
        </p:txBody>
      </p:sp>
      <p:sp>
        <p:nvSpPr>
          <p:cNvPr id="29709" name="Line 14"/>
          <p:cNvSpPr>
            <a:spLocks noChangeShapeType="1"/>
          </p:cNvSpPr>
          <p:nvPr/>
        </p:nvSpPr>
        <p:spPr bwMode="auto">
          <a:xfrm>
            <a:off x="2089150" y="1355725"/>
            <a:ext cx="1382713" cy="3705225"/>
          </a:xfrm>
          <a:prstGeom prst="line">
            <a:avLst/>
          </a:prstGeom>
          <a:noFill/>
          <a:ln w="57150" cap="rnd">
            <a:solidFill>
              <a:schemeClr val="tx1"/>
            </a:solidFill>
            <a:prstDash val="sysDot"/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9710" name="Text Box 15"/>
          <p:cNvSpPr txBox="1">
            <a:spLocks noChangeArrowheads="1"/>
          </p:cNvSpPr>
          <p:nvPr/>
        </p:nvSpPr>
        <p:spPr bwMode="auto">
          <a:xfrm>
            <a:off x="2447925" y="5594350"/>
            <a:ext cx="4859338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>
                <a:latin typeface="Times New Roman" panose="02020603050405020304" pitchFamily="18" charset="0"/>
              </a:rPr>
              <a:t>4 </a:t>
            </a:r>
            <a:r>
              <a:rPr lang="en-US" altLang="zh-CN" sz="3200" b="1">
                <a:latin typeface="Verdana" panose="020B0604030504040204" pitchFamily="34" charset="0"/>
              </a:rPr>
              <a:t>×</a:t>
            </a:r>
            <a:r>
              <a:rPr lang="en-US" altLang="zh-CN" sz="3200">
                <a:latin typeface="Verdana" panose="020B0604030504040204" pitchFamily="34" charset="0"/>
              </a:rPr>
              <a:t> </a:t>
            </a:r>
            <a:r>
              <a:rPr lang="en-US" altLang="zh-CN" sz="3200" b="1">
                <a:latin typeface="Times New Roman" panose="02020603050405020304" pitchFamily="18" charset="0"/>
              </a:rPr>
              <a:t>180</a:t>
            </a:r>
            <a:r>
              <a:rPr lang="en-US" altLang="zh-CN" sz="3200" b="1">
                <a:latin typeface="Verdana" panose="020B0604030504040204" pitchFamily="34" charset="0"/>
              </a:rPr>
              <a:t>°</a:t>
            </a:r>
            <a:r>
              <a:rPr lang="zh-CN" altLang="en-US" sz="3200" b="1">
                <a:latin typeface="Times New Roman" panose="02020603050405020304" pitchFamily="18" charset="0"/>
              </a:rPr>
              <a:t>－</a:t>
            </a:r>
            <a:r>
              <a:rPr lang="en-US" altLang="zh-CN" sz="3200" b="1">
                <a:latin typeface="Times New Roman" panose="02020603050405020304" pitchFamily="18" charset="0"/>
              </a:rPr>
              <a:t>180 </a:t>
            </a:r>
            <a:r>
              <a:rPr lang="en-US" altLang="zh-CN" sz="3200" b="1">
                <a:latin typeface="Verdana" panose="020B0604030504040204" pitchFamily="34" charset="0"/>
              </a:rPr>
              <a:t>°</a:t>
            </a:r>
            <a:endParaRPr lang="en-US" altLang="zh-CN" sz="3200" b="1">
              <a:latin typeface="Verdana" panose="020B0604030504040204" pitchFamily="34" charset="0"/>
            </a:endParaRPr>
          </a:p>
        </p:txBody>
      </p:sp>
      <p:sp>
        <p:nvSpPr>
          <p:cNvPr id="29711" name="Text Box 16"/>
          <p:cNvSpPr txBox="1">
            <a:spLocks noChangeArrowheads="1"/>
          </p:cNvSpPr>
          <p:nvPr/>
        </p:nvSpPr>
        <p:spPr bwMode="auto">
          <a:xfrm>
            <a:off x="1944688" y="836613"/>
            <a:ext cx="457200" cy="519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i="1">
                <a:latin typeface="Times New Roman" panose="02020603050405020304" pitchFamily="18" charset="0"/>
              </a:rPr>
              <a:t>O</a:t>
            </a:r>
            <a:endParaRPr lang="en-US" altLang="zh-CN" sz="2800" b="1" i="1">
              <a:latin typeface="Times New Roman" panose="02020603050405020304" pitchFamily="18" charset="0"/>
            </a:endParaRPr>
          </a:p>
        </p:txBody>
      </p:sp>
      <p:sp>
        <p:nvSpPr>
          <p:cNvPr id="29712" name="Oval 17"/>
          <p:cNvSpPr>
            <a:spLocks noChangeArrowheads="1"/>
          </p:cNvSpPr>
          <p:nvPr/>
        </p:nvSpPr>
        <p:spPr bwMode="auto">
          <a:xfrm>
            <a:off x="2016125" y="1284288"/>
            <a:ext cx="152400" cy="1524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/>
          <a:p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29713" name="Line 18"/>
          <p:cNvSpPr>
            <a:spLocks noChangeShapeType="1"/>
          </p:cNvSpPr>
          <p:nvPr/>
        </p:nvSpPr>
        <p:spPr bwMode="auto">
          <a:xfrm>
            <a:off x="2089150" y="1355725"/>
            <a:ext cx="4319588" cy="3095625"/>
          </a:xfrm>
          <a:prstGeom prst="line">
            <a:avLst/>
          </a:prstGeom>
          <a:noFill/>
          <a:ln w="57150" cap="rnd">
            <a:solidFill>
              <a:schemeClr val="tx1"/>
            </a:solidFill>
            <a:prstDash val="sysDot"/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9714" name="Line 19"/>
          <p:cNvSpPr>
            <a:spLocks noChangeShapeType="1"/>
          </p:cNvSpPr>
          <p:nvPr/>
        </p:nvSpPr>
        <p:spPr bwMode="auto">
          <a:xfrm>
            <a:off x="2089150" y="1355725"/>
            <a:ext cx="1943100" cy="71438"/>
          </a:xfrm>
          <a:prstGeom prst="line">
            <a:avLst/>
          </a:prstGeom>
          <a:noFill/>
          <a:ln w="57150" cap="rnd">
            <a:solidFill>
              <a:schemeClr val="tx1"/>
            </a:solidFill>
            <a:prstDash val="sysDot"/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9715" name="Line 20"/>
          <p:cNvSpPr>
            <a:spLocks noChangeShapeType="1"/>
          </p:cNvSpPr>
          <p:nvPr/>
        </p:nvSpPr>
        <p:spPr bwMode="auto">
          <a:xfrm>
            <a:off x="2089150" y="1355725"/>
            <a:ext cx="4751388" cy="1008063"/>
          </a:xfrm>
          <a:prstGeom prst="line">
            <a:avLst/>
          </a:prstGeom>
          <a:noFill/>
          <a:ln w="57150" cap="rnd">
            <a:solidFill>
              <a:schemeClr val="tx1"/>
            </a:solidFill>
            <a:prstDash val="sysDot"/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9716" name="Line 21"/>
          <p:cNvSpPr>
            <a:spLocks noChangeShapeType="1"/>
          </p:cNvSpPr>
          <p:nvPr/>
        </p:nvSpPr>
        <p:spPr bwMode="auto">
          <a:xfrm flipH="1">
            <a:off x="2016125" y="1355725"/>
            <a:ext cx="73025" cy="1728788"/>
          </a:xfrm>
          <a:prstGeom prst="line">
            <a:avLst/>
          </a:prstGeom>
          <a:noFill/>
          <a:ln w="57150" cap="rnd">
            <a:solidFill>
              <a:schemeClr val="tx1"/>
            </a:solidFill>
            <a:prstDash val="sysDot"/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9717" name="Arc 22"/>
          <p:cNvSpPr/>
          <p:nvPr/>
        </p:nvSpPr>
        <p:spPr bwMode="auto">
          <a:xfrm rot="1062323">
            <a:off x="1652588" y="1082675"/>
            <a:ext cx="904875" cy="758825"/>
          </a:xfrm>
          <a:custGeom>
            <a:avLst/>
            <a:gdLst>
              <a:gd name="T0" fmla="*/ 2147483647 w 21450"/>
              <a:gd name="T1" fmla="*/ 2147483647 h 17733"/>
              <a:gd name="T2" fmla="*/ 2147483647 w 21450"/>
              <a:gd name="T3" fmla="*/ 2147483647 h 17733"/>
              <a:gd name="T4" fmla="*/ 0 w 21450"/>
              <a:gd name="T5" fmla="*/ 0 h 17733"/>
              <a:gd name="T6" fmla="*/ 0 60000 65536"/>
              <a:gd name="T7" fmla="*/ 0 60000 65536"/>
              <a:gd name="T8" fmla="*/ 0 60000 65536"/>
              <a:gd name="T9" fmla="*/ 0 w 21450"/>
              <a:gd name="T10" fmla="*/ 0 h 17733"/>
              <a:gd name="T11" fmla="*/ 21450 w 21450"/>
              <a:gd name="T12" fmla="*/ 17733 h 17733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450" h="17733" fill="none" extrusionOk="0">
                <a:moveTo>
                  <a:pt x="21449" y="2543"/>
                </a:moveTo>
                <a:cubicBezTo>
                  <a:pt x="20722" y="8677"/>
                  <a:pt x="17403" y="14206"/>
                  <a:pt x="12332" y="17732"/>
                </a:cubicBezTo>
              </a:path>
              <a:path w="21450" h="17733" stroke="0" extrusionOk="0">
                <a:moveTo>
                  <a:pt x="21449" y="2543"/>
                </a:moveTo>
                <a:cubicBezTo>
                  <a:pt x="20722" y="8677"/>
                  <a:pt x="17403" y="14206"/>
                  <a:pt x="12332" y="17732"/>
                </a:cubicBezTo>
                <a:lnTo>
                  <a:pt x="0" y="0"/>
                </a:lnTo>
                <a:lnTo>
                  <a:pt x="21449" y="2543"/>
                </a:lnTo>
                <a:close/>
              </a:path>
            </a:pathLst>
          </a:custGeom>
          <a:noFill/>
          <a:ln w="76200">
            <a:solidFill>
              <a:srgbClr val="FF0066"/>
            </a:solidFill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9718" name="Arc 23"/>
          <p:cNvSpPr/>
          <p:nvPr/>
        </p:nvSpPr>
        <p:spPr bwMode="auto">
          <a:xfrm rot="-4409586">
            <a:off x="1512094" y="2723357"/>
            <a:ext cx="873125" cy="585787"/>
          </a:xfrm>
          <a:custGeom>
            <a:avLst/>
            <a:gdLst>
              <a:gd name="T0" fmla="*/ 2147483647 w 20711"/>
              <a:gd name="T1" fmla="*/ 2147483647 h 13715"/>
              <a:gd name="T2" fmla="*/ 2147483647 w 20711"/>
              <a:gd name="T3" fmla="*/ 2147483647 h 13715"/>
              <a:gd name="T4" fmla="*/ 0 w 20711"/>
              <a:gd name="T5" fmla="*/ 0 h 13715"/>
              <a:gd name="T6" fmla="*/ 0 60000 65536"/>
              <a:gd name="T7" fmla="*/ 0 60000 65536"/>
              <a:gd name="T8" fmla="*/ 0 60000 65536"/>
              <a:gd name="T9" fmla="*/ 0 w 20711"/>
              <a:gd name="T10" fmla="*/ 0 h 13715"/>
              <a:gd name="T11" fmla="*/ 20711 w 20711"/>
              <a:gd name="T12" fmla="*/ 13715 h 13715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0711" h="13715" fill="none" extrusionOk="0">
                <a:moveTo>
                  <a:pt x="20710" y="6133"/>
                </a:moveTo>
                <a:cubicBezTo>
                  <a:pt x="19890" y="8904"/>
                  <a:pt x="18521" y="11482"/>
                  <a:pt x="16687" y="13715"/>
                </a:cubicBezTo>
              </a:path>
              <a:path w="20711" h="13715" stroke="0" extrusionOk="0">
                <a:moveTo>
                  <a:pt x="20710" y="6133"/>
                </a:moveTo>
                <a:cubicBezTo>
                  <a:pt x="19890" y="8904"/>
                  <a:pt x="18521" y="11482"/>
                  <a:pt x="16687" y="13715"/>
                </a:cubicBezTo>
                <a:lnTo>
                  <a:pt x="0" y="0"/>
                </a:lnTo>
                <a:lnTo>
                  <a:pt x="20710" y="6133"/>
                </a:lnTo>
                <a:close/>
              </a:path>
            </a:pathLst>
          </a:custGeom>
          <a:noFill/>
          <a:ln w="76200">
            <a:solidFill>
              <a:srgbClr val="FF0066"/>
            </a:solidFill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9719" name="Arc 24"/>
          <p:cNvSpPr/>
          <p:nvPr/>
        </p:nvSpPr>
        <p:spPr bwMode="auto">
          <a:xfrm rot="-4409586" flipH="1" flipV="1">
            <a:off x="3487738" y="965200"/>
            <a:ext cx="720725" cy="638175"/>
          </a:xfrm>
          <a:custGeom>
            <a:avLst/>
            <a:gdLst>
              <a:gd name="T0" fmla="*/ 2147483647 w 20711"/>
              <a:gd name="T1" fmla="*/ 2147483647 h 13715"/>
              <a:gd name="T2" fmla="*/ 2147483647 w 20711"/>
              <a:gd name="T3" fmla="*/ 2147483647 h 13715"/>
              <a:gd name="T4" fmla="*/ 0 w 20711"/>
              <a:gd name="T5" fmla="*/ 0 h 13715"/>
              <a:gd name="T6" fmla="*/ 0 60000 65536"/>
              <a:gd name="T7" fmla="*/ 0 60000 65536"/>
              <a:gd name="T8" fmla="*/ 0 60000 65536"/>
              <a:gd name="T9" fmla="*/ 0 w 20711"/>
              <a:gd name="T10" fmla="*/ 0 h 13715"/>
              <a:gd name="T11" fmla="*/ 20711 w 20711"/>
              <a:gd name="T12" fmla="*/ 13715 h 13715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0711" h="13715" fill="none" extrusionOk="0">
                <a:moveTo>
                  <a:pt x="20710" y="6133"/>
                </a:moveTo>
                <a:cubicBezTo>
                  <a:pt x="19890" y="8904"/>
                  <a:pt x="18521" y="11482"/>
                  <a:pt x="16687" y="13715"/>
                </a:cubicBezTo>
              </a:path>
              <a:path w="20711" h="13715" stroke="0" extrusionOk="0">
                <a:moveTo>
                  <a:pt x="20710" y="6133"/>
                </a:moveTo>
                <a:cubicBezTo>
                  <a:pt x="19890" y="8904"/>
                  <a:pt x="18521" y="11482"/>
                  <a:pt x="16687" y="13715"/>
                </a:cubicBezTo>
                <a:lnTo>
                  <a:pt x="0" y="0"/>
                </a:lnTo>
                <a:lnTo>
                  <a:pt x="20710" y="6133"/>
                </a:lnTo>
                <a:close/>
              </a:path>
            </a:pathLst>
          </a:custGeom>
          <a:noFill/>
          <a:ln w="76200">
            <a:solidFill>
              <a:srgbClr val="FF0066"/>
            </a:solidFill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9720" name="Rectangle 25"/>
          <p:cNvSpPr>
            <a:spLocks noChangeArrowheads="1"/>
          </p:cNvSpPr>
          <p:nvPr/>
        </p:nvSpPr>
        <p:spPr bwMode="auto">
          <a:xfrm>
            <a:off x="5821363" y="5603875"/>
            <a:ext cx="1919287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200" b="1">
                <a:latin typeface="Verdana" panose="020B0604030504040204" pitchFamily="34" charset="0"/>
              </a:rPr>
              <a:t>=540°</a:t>
            </a:r>
            <a:endParaRPr lang="en-US" altLang="zh-CN" sz="3200" b="1">
              <a:latin typeface="Verdana" panose="020B060403050404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297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297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297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297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297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297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297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6" dur="500"/>
                                        <p:tgtEl>
                                          <p:spTgt spid="297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297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09" grpId="0" animBg="1"/>
      <p:bldP spid="29710" grpId="0" autoUpdateAnimBg="0" build="allAtOnce"/>
      <p:bldP spid="29711" grpId="0" autoUpdateAnimBg="0"/>
      <p:bldP spid="29712" grpId="0" animBg="1" autoUpdateAnimBg="0"/>
      <p:bldP spid="29713" grpId="0" animBg="1"/>
      <p:bldP spid="29714" grpId="0" animBg="1"/>
      <p:bldP spid="29715" grpId="0" animBg="1"/>
      <p:bldP spid="29716" grpId="0" animBg="1"/>
      <p:bldP spid="29717" grpId="0" animBg="1"/>
      <p:bldP spid="29718" grpId="0" animBg="1"/>
      <p:bldP spid="29719" grpId="0" animBg="1"/>
      <p:bldP spid="29720" grpId="0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123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1023938"/>
            <a:ext cx="3871913" cy="493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1" name="Text Box 3"/>
          <p:cNvSpPr txBox="1">
            <a:spLocks noChangeArrowheads="1"/>
          </p:cNvSpPr>
          <p:nvPr/>
        </p:nvSpPr>
        <p:spPr bwMode="auto">
          <a:xfrm>
            <a:off x="457200" y="795338"/>
            <a:ext cx="25146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latin typeface="Times New Roman" panose="02020603050405020304" pitchFamily="18" charset="0"/>
                <a:ea typeface="隶书" panose="02010509060101010101" pitchFamily="1" charset="-122"/>
              </a:rPr>
              <a:t>学一学</a:t>
            </a:r>
            <a:endParaRPr lang="zh-CN" altLang="en-US" sz="2400" b="1">
              <a:latin typeface="Times New Roman" panose="02020603050405020304" pitchFamily="18" charset="0"/>
              <a:ea typeface="隶书" panose="02010509060101010101" pitchFamily="1" charset="-122"/>
            </a:endParaRPr>
          </a:p>
        </p:txBody>
      </p:sp>
      <p:grpSp>
        <p:nvGrpSpPr>
          <p:cNvPr id="2" name="Group 4"/>
          <p:cNvGrpSpPr/>
          <p:nvPr/>
        </p:nvGrpSpPr>
        <p:grpSpPr bwMode="auto">
          <a:xfrm>
            <a:off x="533400" y="1557338"/>
            <a:ext cx="7397750" cy="1143000"/>
            <a:chOff x="0" y="0"/>
            <a:chExt cx="4660" cy="768"/>
          </a:xfrm>
        </p:grpSpPr>
        <p:grpSp>
          <p:nvGrpSpPr>
            <p:cNvPr id="3" name="Group 5"/>
            <p:cNvGrpSpPr/>
            <p:nvPr/>
          </p:nvGrpSpPr>
          <p:grpSpPr bwMode="auto">
            <a:xfrm>
              <a:off x="0" y="0"/>
              <a:ext cx="960" cy="768"/>
              <a:chOff x="0" y="0"/>
              <a:chExt cx="960" cy="768"/>
            </a:xfrm>
          </p:grpSpPr>
          <p:grpSp>
            <p:nvGrpSpPr>
              <p:cNvPr id="4" name="Group 6"/>
              <p:cNvGrpSpPr/>
              <p:nvPr/>
            </p:nvGrpSpPr>
            <p:grpSpPr bwMode="auto">
              <a:xfrm>
                <a:off x="0" y="0"/>
                <a:ext cx="960" cy="768"/>
                <a:chOff x="0" y="0"/>
                <a:chExt cx="960" cy="768"/>
              </a:xfrm>
            </p:grpSpPr>
            <p:sp>
              <p:nvSpPr>
                <p:cNvPr id="17459" name="Line 7"/>
                <p:cNvSpPr>
                  <a:spLocks noChangeShapeType="1"/>
                </p:cNvSpPr>
                <p:nvPr/>
              </p:nvSpPr>
              <p:spPr bwMode="auto">
                <a:xfrm flipH="1">
                  <a:off x="11" y="0"/>
                  <a:ext cx="277" cy="480"/>
                </a:xfrm>
                <a:prstGeom prst="line">
                  <a:avLst/>
                </a:prstGeom>
                <a:noFill/>
                <a:ln w="57150">
                  <a:solidFill>
                    <a:schemeClr val="tx1"/>
                  </a:solidFill>
                  <a:round/>
                </a:ln>
              </p:spPr>
              <p:txBody>
                <a:bodyPr wrap="none"/>
                <a:lstStyle/>
                <a:p>
                  <a:endParaRPr lang="zh-CN" altLang="en-US"/>
                </a:p>
              </p:txBody>
            </p:sp>
            <p:sp>
              <p:nvSpPr>
                <p:cNvPr id="17460" name="Line 8"/>
                <p:cNvSpPr>
                  <a:spLocks noChangeShapeType="1"/>
                </p:cNvSpPr>
                <p:nvPr/>
              </p:nvSpPr>
              <p:spPr bwMode="auto">
                <a:xfrm>
                  <a:off x="288" y="0"/>
                  <a:ext cx="672" cy="0"/>
                </a:xfrm>
                <a:prstGeom prst="line">
                  <a:avLst/>
                </a:prstGeom>
                <a:noFill/>
                <a:ln w="57150">
                  <a:solidFill>
                    <a:schemeClr val="tx1"/>
                  </a:solidFill>
                  <a:round/>
                </a:ln>
              </p:spPr>
              <p:txBody>
                <a:bodyPr wrap="none"/>
                <a:lstStyle/>
                <a:p>
                  <a:endParaRPr lang="zh-CN" altLang="en-US"/>
                </a:p>
              </p:txBody>
            </p:sp>
            <p:sp>
              <p:nvSpPr>
                <p:cNvPr id="17461" name="Line 9"/>
                <p:cNvSpPr>
                  <a:spLocks noChangeShapeType="1"/>
                </p:cNvSpPr>
                <p:nvPr/>
              </p:nvSpPr>
              <p:spPr bwMode="auto">
                <a:xfrm flipH="1">
                  <a:off x="192" y="0"/>
                  <a:ext cx="768" cy="768"/>
                </a:xfrm>
                <a:prstGeom prst="line">
                  <a:avLst/>
                </a:prstGeom>
                <a:noFill/>
                <a:ln w="57150">
                  <a:solidFill>
                    <a:schemeClr val="tx1"/>
                  </a:solidFill>
                  <a:round/>
                </a:ln>
              </p:spPr>
              <p:txBody>
                <a:bodyPr wrap="none"/>
                <a:lstStyle/>
                <a:p>
                  <a:endParaRPr lang="zh-CN" altLang="en-US"/>
                </a:p>
              </p:txBody>
            </p:sp>
            <p:sp>
              <p:nvSpPr>
                <p:cNvPr id="17462" name="Line 10"/>
                <p:cNvSpPr>
                  <a:spLocks noChangeShapeType="1"/>
                </p:cNvSpPr>
                <p:nvPr/>
              </p:nvSpPr>
              <p:spPr bwMode="auto">
                <a:xfrm>
                  <a:off x="0" y="432"/>
                  <a:ext cx="194" cy="336"/>
                </a:xfrm>
                <a:prstGeom prst="line">
                  <a:avLst/>
                </a:prstGeom>
                <a:noFill/>
                <a:ln w="57150">
                  <a:solidFill>
                    <a:schemeClr val="tx1"/>
                  </a:solidFill>
                  <a:round/>
                </a:ln>
              </p:spPr>
              <p:txBody>
                <a:bodyPr wrap="none"/>
                <a:lstStyle/>
                <a:p>
                  <a:endParaRPr lang="zh-CN" altLang="en-US"/>
                </a:p>
              </p:txBody>
            </p:sp>
          </p:grpSp>
          <p:sp>
            <p:nvSpPr>
              <p:cNvPr id="17458" name="Line 11"/>
              <p:cNvSpPr>
                <a:spLocks noChangeShapeType="1"/>
              </p:cNvSpPr>
              <p:nvPr/>
            </p:nvSpPr>
            <p:spPr bwMode="auto">
              <a:xfrm flipH="1">
                <a:off x="192" y="0"/>
                <a:ext cx="96" cy="72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prstDash val="sysDot"/>
                <a:round/>
              </a:ln>
            </p:spPr>
            <p:txBody>
              <a:bodyPr wrap="none"/>
              <a:lstStyle/>
              <a:p>
                <a:endParaRPr lang="zh-CN" altLang="en-US"/>
              </a:p>
            </p:txBody>
          </p:sp>
        </p:grpSp>
        <p:sp>
          <p:nvSpPr>
            <p:cNvPr id="17456" name="Rectangle 12"/>
            <p:cNvSpPr>
              <a:spLocks noChangeArrowheads="1"/>
            </p:cNvSpPr>
            <p:nvPr/>
          </p:nvSpPr>
          <p:spPr bwMode="auto">
            <a:xfrm>
              <a:off x="1056" y="96"/>
              <a:ext cx="3604" cy="28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>
                <a:spcBef>
                  <a:spcPct val="20000"/>
                </a:spcBef>
              </a:pPr>
              <a:r>
                <a:rPr lang="zh-CN" altLang="en-US" sz="2400">
                  <a:solidFill>
                    <a:srgbClr val="0066FF"/>
                  </a:solidFill>
                  <a:latin typeface="方正舒体" panose="02010601030101010101" pitchFamily="2" charset="-122"/>
                  <a:ea typeface="方正舒体" panose="02010601030101010101" pitchFamily="2" charset="-122"/>
                </a:rPr>
                <a:t>四边形的内角和</a:t>
              </a:r>
              <a:r>
                <a:rPr lang="zh-CN" altLang="en-US" sz="2400">
                  <a:solidFill>
                    <a:srgbClr val="FF0000"/>
                  </a:solidFill>
                  <a:latin typeface="方正舒体" panose="02010601030101010101" pitchFamily="2" charset="-122"/>
                  <a:ea typeface="方正舒体" panose="02010601030101010101" pitchFamily="2" charset="-122"/>
                </a:rPr>
                <a:t>       （</a:t>
              </a:r>
              <a:r>
                <a:rPr lang="en-US" altLang="zh-CN" sz="2400">
                  <a:solidFill>
                    <a:srgbClr val="FF0000"/>
                  </a:solidFill>
                  <a:latin typeface="方正舒体" panose="02010601030101010101" pitchFamily="2" charset="-122"/>
                  <a:ea typeface="方正舒体" panose="02010601030101010101" pitchFamily="2" charset="-122"/>
                </a:rPr>
                <a:t>4</a:t>
              </a:r>
              <a:r>
                <a:rPr lang="zh-CN" altLang="en-US" sz="2400">
                  <a:solidFill>
                    <a:srgbClr val="FF0000"/>
                  </a:solidFill>
                  <a:latin typeface="方正舒体" panose="02010601030101010101" pitchFamily="2" charset="-122"/>
                  <a:ea typeface="方正舒体" panose="02010601030101010101" pitchFamily="2" charset="-122"/>
                </a:rPr>
                <a:t>－</a:t>
              </a:r>
              <a:r>
                <a:rPr lang="en-US" altLang="zh-CN" sz="2400">
                  <a:solidFill>
                    <a:srgbClr val="FF0000"/>
                  </a:solidFill>
                  <a:latin typeface="方正舒体" panose="02010601030101010101" pitchFamily="2" charset="-122"/>
                  <a:ea typeface="方正舒体" panose="02010601030101010101" pitchFamily="2" charset="-122"/>
                </a:rPr>
                <a:t>2</a:t>
              </a:r>
              <a:r>
                <a:rPr lang="zh-CN" altLang="en-US" sz="2400">
                  <a:solidFill>
                    <a:srgbClr val="FF0000"/>
                  </a:solidFill>
                  <a:latin typeface="方正舒体" panose="02010601030101010101" pitchFamily="2" charset="-122"/>
                  <a:ea typeface="方正舒体" panose="02010601030101010101" pitchFamily="2" charset="-122"/>
                </a:rPr>
                <a:t>）</a:t>
              </a:r>
              <a:r>
                <a:rPr lang="en-US" altLang="zh-CN" sz="2400">
                  <a:solidFill>
                    <a:srgbClr val="FF0000"/>
                  </a:solidFill>
                  <a:latin typeface="方正舒体" panose="02010601030101010101" pitchFamily="2" charset="-122"/>
                  <a:ea typeface="方正舒体" panose="02010601030101010101" pitchFamily="2" charset="-122"/>
                </a:rPr>
                <a:t>× 180° = 360° </a:t>
              </a:r>
              <a:endParaRPr lang="en-US" altLang="zh-CN" sz="2400">
                <a:solidFill>
                  <a:srgbClr val="FF0000"/>
                </a:solidFill>
                <a:latin typeface="方正舒体" panose="02010601030101010101" pitchFamily="2" charset="-122"/>
                <a:ea typeface="方正舒体" panose="02010601030101010101" pitchFamily="2" charset="-122"/>
              </a:endParaRPr>
            </a:p>
          </p:txBody>
        </p:sp>
      </p:grpSp>
      <p:grpSp>
        <p:nvGrpSpPr>
          <p:cNvPr id="5" name="Group 13"/>
          <p:cNvGrpSpPr/>
          <p:nvPr/>
        </p:nvGrpSpPr>
        <p:grpSpPr bwMode="auto">
          <a:xfrm>
            <a:off x="381000" y="2700338"/>
            <a:ext cx="8534400" cy="1447800"/>
            <a:chOff x="0" y="0"/>
            <a:chExt cx="5040" cy="1296"/>
          </a:xfrm>
        </p:grpSpPr>
        <p:grpSp>
          <p:nvGrpSpPr>
            <p:cNvPr id="6" name="Group 14"/>
            <p:cNvGrpSpPr/>
            <p:nvPr/>
          </p:nvGrpSpPr>
          <p:grpSpPr bwMode="auto">
            <a:xfrm>
              <a:off x="0" y="0"/>
              <a:ext cx="912" cy="1296"/>
              <a:chOff x="0" y="0"/>
              <a:chExt cx="1776" cy="2160"/>
            </a:xfrm>
          </p:grpSpPr>
          <p:sp>
            <p:nvSpPr>
              <p:cNvPr id="17447" name="Line 15"/>
              <p:cNvSpPr>
                <a:spLocks noChangeShapeType="1"/>
              </p:cNvSpPr>
              <p:nvPr/>
            </p:nvSpPr>
            <p:spPr bwMode="auto">
              <a:xfrm flipV="1">
                <a:off x="528" y="576"/>
                <a:ext cx="1248" cy="1584"/>
              </a:xfrm>
              <a:prstGeom prst="line">
                <a:avLst/>
              </a:prstGeom>
              <a:noFill/>
              <a:ln w="57150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grpSp>
            <p:nvGrpSpPr>
              <p:cNvPr id="7" name="Group 16"/>
              <p:cNvGrpSpPr/>
              <p:nvPr/>
            </p:nvGrpSpPr>
            <p:grpSpPr bwMode="auto">
              <a:xfrm>
                <a:off x="0" y="0"/>
                <a:ext cx="1776" cy="2160"/>
                <a:chOff x="0" y="0"/>
                <a:chExt cx="1776" cy="2160"/>
              </a:xfrm>
            </p:grpSpPr>
            <p:sp>
              <p:nvSpPr>
                <p:cNvPr id="17449" name="Line 17"/>
                <p:cNvSpPr>
                  <a:spLocks noChangeShapeType="1"/>
                </p:cNvSpPr>
                <p:nvPr/>
              </p:nvSpPr>
              <p:spPr bwMode="auto">
                <a:xfrm flipH="1">
                  <a:off x="0" y="240"/>
                  <a:ext cx="336" cy="1008"/>
                </a:xfrm>
                <a:prstGeom prst="line">
                  <a:avLst/>
                </a:prstGeom>
                <a:noFill/>
                <a:ln w="57150">
                  <a:solidFill>
                    <a:schemeClr val="tx1"/>
                  </a:solidFill>
                  <a:rou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7450" name="Line 18"/>
                <p:cNvSpPr>
                  <a:spLocks noChangeShapeType="1"/>
                </p:cNvSpPr>
                <p:nvPr/>
              </p:nvSpPr>
              <p:spPr bwMode="auto">
                <a:xfrm>
                  <a:off x="0" y="1200"/>
                  <a:ext cx="528" cy="960"/>
                </a:xfrm>
                <a:prstGeom prst="line">
                  <a:avLst/>
                </a:prstGeom>
                <a:noFill/>
                <a:ln w="57150">
                  <a:solidFill>
                    <a:schemeClr val="tx1"/>
                  </a:solidFill>
                  <a:rou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7451" name="Line 19"/>
                <p:cNvSpPr>
                  <a:spLocks noChangeShapeType="1"/>
                </p:cNvSpPr>
                <p:nvPr/>
              </p:nvSpPr>
              <p:spPr bwMode="auto">
                <a:xfrm>
                  <a:off x="1248" y="48"/>
                  <a:ext cx="528" cy="576"/>
                </a:xfrm>
                <a:prstGeom prst="line">
                  <a:avLst/>
                </a:prstGeom>
                <a:noFill/>
                <a:ln w="57150">
                  <a:solidFill>
                    <a:schemeClr val="tx1"/>
                  </a:solidFill>
                  <a:rou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7452" name="Line 20"/>
                <p:cNvSpPr>
                  <a:spLocks noChangeShapeType="1"/>
                </p:cNvSpPr>
                <p:nvPr/>
              </p:nvSpPr>
              <p:spPr bwMode="auto">
                <a:xfrm flipV="1">
                  <a:off x="336" y="0"/>
                  <a:ext cx="912" cy="192"/>
                </a:xfrm>
                <a:prstGeom prst="line">
                  <a:avLst/>
                </a:prstGeom>
                <a:noFill/>
                <a:ln w="57150">
                  <a:solidFill>
                    <a:schemeClr val="tx1"/>
                  </a:solidFill>
                  <a:rou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7453" name="Line 21"/>
                <p:cNvSpPr>
                  <a:spLocks noChangeShapeType="1"/>
                </p:cNvSpPr>
                <p:nvPr/>
              </p:nvSpPr>
              <p:spPr bwMode="auto">
                <a:xfrm>
                  <a:off x="336" y="192"/>
                  <a:ext cx="192" cy="1968"/>
                </a:xfrm>
                <a:prstGeom prst="line">
                  <a:avLst/>
                </a:prstGeom>
                <a:noFill/>
                <a:ln w="57150" cap="rnd">
                  <a:solidFill>
                    <a:schemeClr val="tx1"/>
                  </a:solidFill>
                  <a:prstDash val="sysDot"/>
                  <a:rou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7454" name="Line 22"/>
                <p:cNvSpPr>
                  <a:spLocks noChangeShapeType="1"/>
                </p:cNvSpPr>
                <p:nvPr/>
              </p:nvSpPr>
              <p:spPr bwMode="auto">
                <a:xfrm flipV="1">
                  <a:off x="528" y="0"/>
                  <a:ext cx="720" cy="2160"/>
                </a:xfrm>
                <a:prstGeom prst="line">
                  <a:avLst/>
                </a:prstGeom>
                <a:noFill/>
                <a:ln w="57150" cap="rnd">
                  <a:solidFill>
                    <a:schemeClr val="tx1"/>
                  </a:solidFill>
                  <a:prstDash val="sysDot"/>
                  <a:rou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17446" name="Rectangle 23"/>
            <p:cNvSpPr>
              <a:spLocks noChangeArrowheads="1"/>
            </p:cNvSpPr>
            <p:nvPr/>
          </p:nvSpPr>
          <p:spPr bwMode="auto">
            <a:xfrm>
              <a:off x="908" y="337"/>
              <a:ext cx="4132" cy="52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20000"/>
                </a:spcBef>
              </a:pPr>
              <a:r>
                <a:rPr lang="zh-CN" altLang="en-US" sz="2400">
                  <a:solidFill>
                    <a:srgbClr val="0066FF"/>
                  </a:solidFill>
                  <a:latin typeface="方正舒体" panose="02010601030101010101" pitchFamily="2" charset="-122"/>
                  <a:ea typeface="方正舒体" panose="02010601030101010101" pitchFamily="2" charset="-122"/>
                </a:rPr>
                <a:t>五边形的内角和</a:t>
              </a:r>
              <a:r>
                <a:rPr lang="zh-CN" altLang="en-US" sz="2400">
                  <a:solidFill>
                    <a:srgbClr val="FF0000"/>
                  </a:solidFill>
                  <a:latin typeface="方正舒体" panose="02010601030101010101" pitchFamily="2" charset="-122"/>
                  <a:ea typeface="方正舒体" panose="02010601030101010101" pitchFamily="2" charset="-122"/>
                </a:rPr>
                <a:t>       （</a:t>
              </a:r>
              <a:r>
                <a:rPr lang="en-US" altLang="zh-CN" sz="2400">
                  <a:solidFill>
                    <a:srgbClr val="FF0000"/>
                  </a:solidFill>
                  <a:latin typeface="方正舒体" panose="02010601030101010101" pitchFamily="2" charset="-122"/>
                  <a:ea typeface="方正舒体" panose="02010601030101010101" pitchFamily="2" charset="-122"/>
                </a:rPr>
                <a:t>5</a:t>
              </a:r>
              <a:r>
                <a:rPr lang="zh-CN" altLang="en-US" sz="2400">
                  <a:solidFill>
                    <a:srgbClr val="FF0000"/>
                  </a:solidFill>
                  <a:latin typeface="方正舒体" panose="02010601030101010101" pitchFamily="2" charset="-122"/>
                  <a:ea typeface="方正舒体" panose="02010601030101010101" pitchFamily="2" charset="-122"/>
                </a:rPr>
                <a:t>－</a:t>
              </a:r>
              <a:r>
                <a:rPr lang="en-US" altLang="zh-CN" sz="2400">
                  <a:solidFill>
                    <a:srgbClr val="FF0000"/>
                  </a:solidFill>
                  <a:latin typeface="方正舒体" panose="02010601030101010101" pitchFamily="2" charset="-122"/>
                  <a:ea typeface="方正舒体" panose="02010601030101010101" pitchFamily="2" charset="-122"/>
                </a:rPr>
                <a:t>2</a:t>
              </a:r>
              <a:r>
                <a:rPr lang="zh-CN" altLang="en-US" sz="2400">
                  <a:solidFill>
                    <a:srgbClr val="FF0000"/>
                  </a:solidFill>
                  <a:latin typeface="方正舒体" panose="02010601030101010101" pitchFamily="2" charset="-122"/>
                  <a:ea typeface="方正舒体" panose="02010601030101010101" pitchFamily="2" charset="-122"/>
                </a:rPr>
                <a:t>）</a:t>
              </a:r>
              <a:r>
                <a:rPr lang="en-US" altLang="zh-CN" sz="2400">
                  <a:solidFill>
                    <a:srgbClr val="FF0000"/>
                  </a:solidFill>
                  <a:latin typeface="方正舒体" panose="02010601030101010101" pitchFamily="2" charset="-122"/>
                  <a:ea typeface="方正舒体" panose="02010601030101010101" pitchFamily="2" charset="-122"/>
                </a:rPr>
                <a:t>× 180° =540° </a:t>
              </a:r>
              <a:endParaRPr lang="en-US" altLang="zh-CN" sz="2400">
                <a:solidFill>
                  <a:srgbClr val="FF0000"/>
                </a:solidFill>
                <a:latin typeface="方正舒体" panose="02010601030101010101" pitchFamily="2" charset="-122"/>
                <a:ea typeface="方正舒体" panose="02010601030101010101" pitchFamily="2" charset="-122"/>
              </a:endParaRPr>
            </a:p>
          </p:txBody>
        </p:sp>
      </p:grpSp>
      <p:grpSp>
        <p:nvGrpSpPr>
          <p:cNvPr id="8" name="Group 24"/>
          <p:cNvGrpSpPr/>
          <p:nvPr/>
        </p:nvGrpSpPr>
        <p:grpSpPr bwMode="auto">
          <a:xfrm>
            <a:off x="457200" y="4071938"/>
            <a:ext cx="8229600" cy="1371600"/>
            <a:chOff x="0" y="0"/>
            <a:chExt cx="4851" cy="1056"/>
          </a:xfrm>
        </p:grpSpPr>
        <p:grpSp>
          <p:nvGrpSpPr>
            <p:cNvPr id="9" name="Group 25"/>
            <p:cNvGrpSpPr/>
            <p:nvPr/>
          </p:nvGrpSpPr>
          <p:grpSpPr bwMode="auto">
            <a:xfrm>
              <a:off x="0" y="0"/>
              <a:ext cx="913" cy="1056"/>
              <a:chOff x="0" y="0"/>
              <a:chExt cx="1872" cy="2304"/>
            </a:xfrm>
          </p:grpSpPr>
          <p:sp>
            <p:nvSpPr>
              <p:cNvPr id="17434" name="Line 26"/>
              <p:cNvSpPr>
                <a:spLocks noChangeShapeType="1"/>
              </p:cNvSpPr>
              <p:nvPr/>
            </p:nvSpPr>
            <p:spPr bwMode="auto">
              <a:xfrm flipV="1">
                <a:off x="528" y="48"/>
                <a:ext cx="864" cy="2256"/>
              </a:xfrm>
              <a:prstGeom prst="line">
                <a:avLst/>
              </a:prstGeom>
              <a:noFill/>
              <a:ln w="57150" cap="rnd">
                <a:solidFill>
                  <a:schemeClr val="tx1"/>
                </a:solidFill>
                <a:prstDash val="sysDot"/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grpSp>
            <p:nvGrpSpPr>
              <p:cNvPr id="10" name="Group 27"/>
              <p:cNvGrpSpPr/>
              <p:nvPr/>
            </p:nvGrpSpPr>
            <p:grpSpPr bwMode="auto">
              <a:xfrm>
                <a:off x="0" y="0"/>
                <a:ext cx="1872" cy="2304"/>
                <a:chOff x="0" y="0"/>
                <a:chExt cx="1872" cy="2304"/>
              </a:xfrm>
            </p:grpSpPr>
            <p:sp>
              <p:nvSpPr>
                <p:cNvPr id="17436" name="Line 28"/>
                <p:cNvSpPr>
                  <a:spLocks noChangeShapeType="1"/>
                </p:cNvSpPr>
                <p:nvPr/>
              </p:nvSpPr>
              <p:spPr bwMode="auto">
                <a:xfrm>
                  <a:off x="336" y="336"/>
                  <a:ext cx="192" cy="1968"/>
                </a:xfrm>
                <a:prstGeom prst="line">
                  <a:avLst/>
                </a:prstGeom>
                <a:noFill/>
                <a:ln w="57150" cap="rnd">
                  <a:solidFill>
                    <a:schemeClr val="tx1"/>
                  </a:solidFill>
                  <a:prstDash val="sysDot"/>
                  <a:rou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grpSp>
              <p:nvGrpSpPr>
                <p:cNvPr id="11" name="Group 29"/>
                <p:cNvGrpSpPr/>
                <p:nvPr/>
              </p:nvGrpSpPr>
              <p:grpSpPr bwMode="auto">
                <a:xfrm>
                  <a:off x="0" y="0"/>
                  <a:ext cx="1872" cy="2304"/>
                  <a:chOff x="0" y="0"/>
                  <a:chExt cx="1872" cy="2304"/>
                </a:xfrm>
              </p:grpSpPr>
              <p:sp>
                <p:nvSpPr>
                  <p:cNvPr id="17438" name="Line 30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0" y="336"/>
                    <a:ext cx="336" cy="1008"/>
                  </a:xfrm>
                  <a:prstGeom prst="line">
                    <a:avLst/>
                  </a:prstGeom>
                  <a:noFill/>
                  <a:ln w="57150">
                    <a:solidFill>
                      <a:schemeClr val="tx1"/>
                    </a:solidFill>
                    <a:round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7439" name="Line 31"/>
                  <p:cNvSpPr>
                    <a:spLocks noChangeShapeType="1"/>
                  </p:cNvSpPr>
                  <p:nvPr/>
                </p:nvSpPr>
                <p:spPr bwMode="auto">
                  <a:xfrm>
                    <a:off x="0" y="1344"/>
                    <a:ext cx="528" cy="960"/>
                  </a:xfrm>
                  <a:prstGeom prst="line">
                    <a:avLst/>
                  </a:prstGeom>
                  <a:noFill/>
                  <a:ln w="57150">
                    <a:solidFill>
                      <a:schemeClr val="tx1"/>
                    </a:solidFill>
                    <a:round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7440" name="Line 32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528" y="1248"/>
                    <a:ext cx="1344" cy="1056"/>
                  </a:xfrm>
                  <a:prstGeom prst="line">
                    <a:avLst/>
                  </a:prstGeom>
                  <a:noFill/>
                  <a:ln w="57150">
                    <a:solidFill>
                      <a:schemeClr val="tx1"/>
                    </a:solidFill>
                    <a:round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7441" name="Line 33"/>
                  <p:cNvSpPr>
                    <a:spLocks noChangeShapeType="1"/>
                  </p:cNvSpPr>
                  <p:nvPr/>
                </p:nvSpPr>
                <p:spPr bwMode="auto">
                  <a:xfrm>
                    <a:off x="1776" y="624"/>
                    <a:ext cx="96" cy="624"/>
                  </a:xfrm>
                  <a:prstGeom prst="line">
                    <a:avLst/>
                  </a:prstGeom>
                  <a:noFill/>
                  <a:ln w="57150">
                    <a:solidFill>
                      <a:schemeClr val="tx1"/>
                    </a:solidFill>
                    <a:round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7442" name="Line 34"/>
                  <p:cNvSpPr>
                    <a:spLocks noChangeShapeType="1"/>
                  </p:cNvSpPr>
                  <p:nvPr/>
                </p:nvSpPr>
                <p:spPr bwMode="auto">
                  <a:xfrm>
                    <a:off x="1392" y="0"/>
                    <a:ext cx="384" cy="624"/>
                  </a:xfrm>
                  <a:prstGeom prst="line">
                    <a:avLst/>
                  </a:prstGeom>
                  <a:noFill/>
                  <a:ln w="57150">
                    <a:solidFill>
                      <a:schemeClr val="tx1"/>
                    </a:solidFill>
                    <a:round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7443" name="Line 35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336" y="48"/>
                    <a:ext cx="1056" cy="288"/>
                  </a:xfrm>
                  <a:prstGeom prst="line">
                    <a:avLst/>
                  </a:prstGeom>
                  <a:noFill/>
                  <a:ln w="57150">
                    <a:solidFill>
                      <a:schemeClr val="tx1"/>
                    </a:solidFill>
                    <a:round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7444" name="Line 36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576" y="624"/>
                    <a:ext cx="1248" cy="1632"/>
                  </a:xfrm>
                  <a:prstGeom prst="line">
                    <a:avLst/>
                  </a:prstGeom>
                  <a:noFill/>
                  <a:ln w="57150" cap="rnd">
                    <a:solidFill>
                      <a:schemeClr val="tx1"/>
                    </a:solidFill>
                    <a:prstDash val="sysDot"/>
                    <a:round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</p:grpSp>
          </p:grpSp>
        </p:grpSp>
        <p:sp>
          <p:nvSpPr>
            <p:cNvPr id="17433" name="Rectangle 37"/>
            <p:cNvSpPr>
              <a:spLocks noChangeArrowheads="1"/>
            </p:cNvSpPr>
            <p:nvPr/>
          </p:nvSpPr>
          <p:spPr bwMode="auto">
            <a:xfrm>
              <a:off x="1078" y="288"/>
              <a:ext cx="3773" cy="35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20000"/>
                </a:spcBef>
              </a:pPr>
              <a:r>
                <a:rPr lang="zh-CN" altLang="en-US" sz="2400">
                  <a:solidFill>
                    <a:srgbClr val="0066FF"/>
                  </a:solidFill>
                  <a:latin typeface="方正舒体" panose="02010601030101010101" pitchFamily="2" charset="-122"/>
                  <a:ea typeface="方正舒体" panose="02010601030101010101" pitchFamily="2" charset="-122"/>
                </a:rPr>
                <a:t>六边形的内角和</a:t>
              </a:r>
              <a:r>
                <a:rPr lang="zh-CN" altLang="en-US" sz="2400">
                  <a:solidFill>
                    <a:srgbClr val="FF0000"/>
                  </a:solidFill>
                  <a:latin typeface="方正舒体" panose="02010601030101010101" pitchFamily="2" charset="-122"/>
                  <a:ea typeface="方正舒体" panose="02010601030101010101" pitchFamily="2" charset="-122"/>
                </a:rPr>
                <a:t>   （</a:t>
              </a:r>
              <a:r>
                <a:rPr lang="en-US" altLang="zh-CN" sz="2400">
                  <a:solidFill>
                    <a:srgbClr val="FF0000"/>
                  </a:solidFill>
                  <a:latin typeface="方正舒体" panose="02010601030101010101" pitchFamily="2" charset="-122"/>
                  <a:ea typeface="方正舒体" panose="02010601030101010101" pitchFamily="2" charset="-122"/>
                </a:rPr>
                <a:t>6</a:t>
              </a:r>
              <a:r>
                <a:rPr lang="zh-CN" altLang="en-US" sz="2400">
                  <a:solidFill>
                    <a:srgbClr val="FF0000"/>
                  </a:solidFill>
                  <a:latin typeface="方正舒体" panose="02010601030101010101" pitchFamily="2" charset="-122"/>
                  <a:ea typeface="方正舒体" panose="02010601030101010101" pitchFamily="2" charset="-122"/>
                </a:rPr>
                <a:t>－</a:t>
              </a:r>
              <a:r>
                <a:rPr lang="en-US" altLang="zh-CN" sz="2400">
                  <a:solidFill>
                    <a:srgbClr val="FF0000"/>
                  </a:solidFill>
                  <a:latin typeface="方正舒体" panose="02010601030101010101" pitchFamily="2" charset="-122"/>
                  <a:ea typeface="方正舒体" panose="02010601030101010101" pitchFamily="2" charset="-122"/>
                </a:rPr>
                <a:t>2</a:t>
              </a:r>
              <a:r>
                <a:rPr lang="zh-CN" altLang="en-US" sz="2400">
                  <a:solidFill>
                    <a:srgbClr val="FF0000"/>
                  </a:solidFill>
                  <a:latin typeface="方正舒体" panose="02010601030101010101" pitchFamily="2" charset="-122"/>
                  <a:ea typeface="方正舒体" panose="02010601030101010101" pitchFamily="2" charset="-122"/>
                </a:rPr>
                <a:t>）</a:t>
              </a:r>
              <a:r>
                <a:rPr lang="en-US" altLang="zh-CN" sz="2400">
                  <a:solidFill>
                    <a:srgbClr val="FF0000"/>
                  </a:solidFill>
                  <a:latin typeface="方正舒体" panose="02010601030101010101" pitchFamily="2" charset="-122"/>
                  <a:ea typeface="方正舒体" panose="02010601030101010101" pitchFamily="2" charset="-122"/>
                </a:rPr>
                <a:t>× 180° =720° </a:t>
              </a:r>
              <a:endParaRPr lang="en-US" altLang="zh-CN" sz="2400">
                <a:solidFill>
                  <a:srgbClr val="FF0000"/>
                </a:solidFill>
                <a:latin typeface="方正舒体" panose="02010601030101010101" pitchFamily="2" charset="-122"/>
                <a:ea typeface="方正舒体" panose="02010601030101010101" pitchFamily="2" charset="-122"/>
              </a:endParaRPr>
            </a:p>
          </p:txBody>
        </p:sp>
      </p:grpSp>
      <p:grpSp>
        <p:nvGrpSpPr>
          <p:cNvPr id="12" name="Group 38"/>
          <p:cNvGrpSpPr/>
          <p:nvPr/>
        </p:nvGrpSpPr>
        <p:grpSpPr bwMode="auto">
          <a:xfrm>
            <a:off x="533400" y="5519738"/>
            <a:ext cx="7924800" cy="1338262"/>
            <a:chOff x="0" y="0"/>
            <a:chExt cx="6095" cy="1059"/>
          </a:xfrm>
        </p:grpSpPr>
        <p:grpSp>
          <p:nvGrpSpPr>
            <p:cNvPr id="13" name="Group 39"/>
            <p:cNvGrpSpPr/>
            <p:nvPr/>
          </p:nvGrpSpPr>
          <p:grpSpPr bwMode="auto">
            <a:xfrm>
              <a:off x="0" y="0"/>
              <a:ext cx="1307" cy="1059"/>
              <a:chOff x="0" y="0"/>
              <a:chExt cx="2736" cy="2352"/>
            </a:xfrm>
          </p:grpSpPr>
          <p:grpSp>
            <p:nvGrpSpPr>
              <p:cNvPr id="14" name="Group 40"/>
              <p:cNvGrpSpPr/>
              <p:nvPr/>
            </p:nvGrpSpPr>
            <p:grpSpPr bwMode="auto">
              <a:xfrm>
                <a:off x="0" y="0"/>
                <a:ext cx="2736" cy="2352"/>
                <a:chOff x="0" y="0"/>
                <a:chExt cx="2736" cy="2352"/>
              </a:xfrm>
            </p:grpSpPr>
            <p:grpSp>
              <p:nvGrpSpPr>
                <p:cNvPr id="15" name="Group 41"/>
                <p:cNvGrpSpPr/>
                <p:nvPr/>
              </p:nvGrpSpPr>
              <p:grpSpPr bwMode="auto">
                <a:xfrm>
                  <a:off x="0" y="0"/>
                  <a:ext cx="2736" cy="2352"/>
                  <a:chOff x="0" y="0"/>
                  <a:chExt cx="2736" cy="2352"/>
                </a:xfrm>
              </p:grpSpPr>
              <p:sp>
                <p:nvSpPr>
                  <p:cNvPr id="17424" name="Line 42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0" y="48"/>
                    <a:ext cx="864" cy="576"/>
                  </a:xfrm>
                  <a:prstGeom prst="line">
                    <a:avLst/>
                  </a:prstGeom>
                  <a:noFill/>
                  <a:ln w="57150">
                    <a:solidFill>
                      <a:schemeClr val="tx1"/>
                    </a:solidFill>
                    <a:round/>
                  </a:ln>
                </p:spPr>
                <p:txBody>
                  <a:bodyPr wrap="none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7425" name="Line 43"/>
                  <p:cNvSpPr>
                    <a:spLocks noChangeShapeType="1"/>
                  </p:cNvSpPr>
                  <p:nvPr/>
                </p:nvSpPr>
                <p:spPr bwMode="auto">
                  <a:xfrm>
                    <a:off x="0" y="576"/>
                    <a:ext cx="96" cy="1296"/>
                  </a:xfrm>
                  <a:prstGeom prst="line">
                    <a:avLst/>
                  </a:prstGeom>
                  <a:noFill/>
                  <a:ln w="57150">
                    <a:solidFill>
                      <a:schemeClr val="tx1"/>
                    </a:solidFill>
                    <a:round/>
                  </a:ln>
                </p:spPr>
                <p:txBody>
                  <a:bodyPr wrap="none"/>
                  <a:lstStyle/>
                  <a:p>
                    <a:endParaRPr lang="zh-CN" altLang="en-US"/>
                  </a:p>
                </p:txBody>
              </p:sp>
              <p:grpSp>
                <p:nvGrpSpPr>
                  <p:cNvPr id="16" name="Group 44"/>
                  <p:cNvGrpSpPr/>
                  <p:nvPr/>
                </p:nvGrpSpPr>
                <p:grpSpPr bwMode="auto">
                  <a:xfrm>
                    <a:off x="96" y="0"/>
                    <a:ext cx="2640" cy="2352"/>
                    <a:chOff x="0" y="0"/>
                    <a:chExt cx="2640" cy="2352"/>
                  </a:xfrm>
                </p:grpSpPr>
                <p:sp>
                  <p:nvSpPr>
                    <p:cNvPr id="17427" name="Line 45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0" y="1872"/>
                      <a:ext cx="1488" cy="480"/>
                    </a:xfrm>
                    <a:prstGeom prst="line">
                      <a:avLst/>
                    </a:prstGeom>
                    <a:noFill/>
                    <a:ln w="57150">
                      <a:solidFill>
                        <a:schemeClr val="tx1"/>
                      </a:solidFill>
                      <a:round/>
                    </a:ln>
                  </p:spPr>
                  <p:txBody>
                    <a:bodyPr wrap="none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7428" name="Line 46"/>
                    <p:cNvSpPr>
                      <a:spLocks noChangeShapeType="1"/>
                    </p:cNvSpPr>
                    <p:nvPr/>
                  </p:nvSpPr>
                  <p:spPr bwMode="auto">
                    <a:xfrm flipV="1">
                      <a:off x="1488" y="1728"/>
                      <a:ext cx="912" cy="624"/>
                    </a:xfrm>
                    <a:prstGeom prst="line">
                      <a:avLst/>
                    </a:prstGeom>
                    <a:noFill/>
                    <a:ln w="57150">
                      <a:solidFill>
                        <a:schemeClr val="tx1"/>
                      </a:solidFill>
                      <a:round/>
                    </a:ln>
                  </p:spPr>
                  <p:txBody>
                    <a:bodyPr wrap="none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7429" name="Line 47"/>
                    <p:cNvSpPr>
                      <a:spLocks noChangeShapeType="1"/>
                    </p:cNvSpPr>
                    <p:nvPr/>
                  </p:nvSpPr>
                  <p:spPr bwMode="auto">
                    <a:xfrm flipV="1">
                      <a:off x="2400" y="672"/>
                      <a:ext cx="240" cy="1104"/>
                    </a:xfrm>
                    <a:prstGeom prst="line">
                      <a:avLst/>
                    </a:prstGeom>
                    <a:noFill/>
                    <a:ln w="57150">
                      <a:solidFill>
                        <a:schemeClr val="tx1"/>
                      </a:solidFill>
                      <a:round/>
                    </a:ln>
                  </p:spPr>
                  <p:txBody>
                    <a:bodyPr wrap="none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7430" name="Line 48"/>
                    <p:cNvSpPr>
                      <a:spLocks noChangeShapeType="1"/>
                    </p:cNvSpPr>
                    <p:nvPr/>
                  </p:nvSpPr>
                  <p:spPr bwMode="auto">
                    <a:xfrm flipH="1" flipV="1">
                      <a:off x="1776" y="0"/>
                      <a:ext cx="864" cy="672"/>
                    </a:xfrm>
                    <a:prstGeom prst="line">
                      <a:avLst/>
                    </a:prstGeom>
                    <a:noFill/>
                    <a:ln w="57150">
                      <a:solidFill>
                        <a:schemeClr val="tx1"/>
                      </a:solidFill>
                      <a:round/>
                    </a:ln>
                  </p:spPr>
                  <p:txBody>
                    <a:bodyPr wrap="none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7431" name="Line 49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768" y="48"/>
                      <a:ext cx="1104" cy="0"/>
                    </a:xfrm>
                    <a:prstGeom prst="line">
                      <a:avLst/>
                    </a:prstGeom>
                    <a:noFill/>
                    <a:ln w="57150">
                      <a:solidFill>
                        <a:schemeClr val="tx1"/>
                      </a:solidFill>
                      <a:round/>
                    </a:ln>
                  </p:spPr>
                  <p:txBody>
                    <a:bodyPr wrap="none"/>
                    <a:lstStyle/>
                    <a:p>
                      <a:endParaRPr lang="zh-CN" altLang="en-US"/>
                    </a:p>
                  </p:txBody>
                </p:sp>
              </p:grpSp>
            </p:grpSp>
            <p:sp>
              <p:nvSpPr>
                <p:cNvPr id="17421" name="Line 50"/>
                <p:cNvSpPr>
                  <a:spLocks noChangeShapeType="1"/>
                </p:cNvSpPr>
                <p:nvPr/>
              </p:nvSpPr>
              <p:spPr bwMode="auto">
                <a:xfrm>
                  <a:off x="0" y="624"/>
                  <a:ext cx="1584" cy="1728"/>
                </a:xfrm>
                <a:prstGeom prst="line">
                  <a:avLst/>
                </a:prstGeom>
                <a:noFill/>
                <a:ln w="57150" cap="rnd">
                  <a:solidFill>
                    <a:schemeClr val="tx1"/>
                  </a:solidFill>
                  <a:prstDash val="sysDot"/>
                  <a:round/>
                </a:ln>
              </p:spPr>
              <p:txBody>
                <a:bodyPr wrap="none"/>
                <a:lstStyle/>
                <a:p>
                  <a:endParaRPr lang="zh-CN" altLang="en-US"/>
                </a:p>
              </p:txBody>
            </p:sp>
            <p:sp>
              <p:nvSpPr>
                <p:cNvPr id="17422" name="Line 51"/>
                <p:cNvSpPr>
                  <a:spLocks noChangeShapeType="1"/>
                </p:cNvSpPr>
                <p:nvPr/>
              </p:nvSpPr>
              <p:spPr bwMode="auto">
                <a:xfrm>
                  <a:off x="816" y="48"/>
                  <a:ext cx="720" cy="2256"/>
                </a:xfrm>
                <a:prstGeom prst="line">
                  <a:avLst/>
                </a:prstGeom>
                <a:noFill/>
                <a:ln w="57150" cap="rnd">
                  <a:solidFill>
                    <a:schemeClr val="tx1"/>
                  </a:solidFill>
                  <a:prstDash val="sysDot"/>
                  <a:round/>
                </a:ln>
              </p:spPr>
              <p:txBody>
                <a:bodyPr wrap="none"/>
                <a:lstStyle/>
                <a:p>
                  <a:endParaRPr lang="zh-CN" altLang="en-US"/>
                </a:p>
              </p:txBody>
            </p:sp>
            <p:sp>
              <p:nvSpPr>
                <p:cNvPr id="17423" name="Line 52"/>
                <p:cNvSpPr>
                  <a:spLocks noChangeShapeType="1"/>
                </p:cNvSpPr>
                <p:nvPr/>
              </p:nvSpPr>
              <p:spPr bwMode="auto">
                <a:xfrm flipH="1">
                  <a:off x="1536" y="48"/>
                  <a:ext cx="384" cy="2304"/>
                </a:xfrm>
                <a:prstGeom prst="line">
                  <a:avLst/>
                </a:prstGeom>
                <a:noFill/>
                <a:ln w="57150" cap="rnd">
                  <a:solidFill>
                    <a:schemeClr val="tx1"/>
                  </a:solidFill>
                  <a:prstDash val="sysDot"/>
                  <a:round/>
                </a:ln>
              </p:spPr>
              <p:txBody>
                <a:bodyPr wrap="none"/>
                <a:lstStyle/>
                <a:p>
                  <a:endParaRPr lang="zh-CN" altLang="en-US"/>
                </a:p>
              </p:txBody>
            </p:sp>
          </p:grpSp>
          <p:sp>
            <p:nvSpPr>
              <p:cNvPr id="17419" name="Line 53"/>
              <p:cNvSpPr>
                <a:spLocks noChangeShapeType="1"/>
              </p:cNvSpPr>
              <p:nvPr/>
            </p:nvSpPr>
            <p:spPr bwMode="auto">
              <a:xfrm flipH="1">
                <a:off x="1584" y="672"/>
                <a:ext cx="1152" cy="1632"/>
              </a:xfrm>
              <a:prstGeom prst="line">
                <a:avLst/>
              </a:prstGeom>
              <a:noFill/>
              <a:ln w="57150">
                <a:solidFill>
                  <a:schemeClr val="tx1"/>
                </a:solidFill>
                <a:round/>
              </a:ln>
            </p:spPr>
            <p:txBody>
              <a:bodyPr wrap="none"/>
              <a:lstStyle/>
              <a:p>
                <a:endParaRPr lang="zh-CN" altLang="en-US"/>
              </a:p>
            </p:txBody>
          </p:sp>
        </p:grpSp>
        <p:sp>
          <p:nvSpPr>
            <p:cNvPr id="17417" name="Rectangle 54"/>
            <p:cNvSpPr>
              <a:spLocks noChangeArrowheads="1"/>
            </p:cNvSpPr>
            <p:nvPr/>
          </p:nvSpPr>
          <p:spPr bwMode="auto">
            <a:xfrm>
              <a:off x="1354" y="264"/>
              <a:ext cx="4741" cy="36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20000"/>
                </a:spcBef>
              </a:pPr>
              <a:r>
                <a:rPr lang="zh-CN" altLang="en-US" sz="2400">
                  <a:solidFill>
                    <a:srgbClr val="0066FF"/>
                  </a:solidFill>
                  <a:latin typeface="方正舒体" panose="02010601030101010101" pitchFamily="2" charset="-122"/>
                  <a:ea typeface="方正舒体" panose="02010601030101010101" pitchFamily="2" charset="-122"/>
                </a:rPr>
                <a:t>七边形的内角   </a:t>
              </a:r>
              <a:r>
                <a:rPr lang="zh-CN" altLang="en-US" sz="2400">
                  <a:solidFill>
                    <a:srgbClr val="FF0000"/>
                  </a:solidFill>
                  <a:latin typeface="方正舒体" panose="02010601030101010101" pitchFamily="2" charset="-122"/>
                  <a:ea typeface="方正舒体" panose="02010601030101010101" pitchFamily="2" charset="-122"/>
                </a:rPr>
                <a:t>（</a:t>
              </a:r>
              <a:r>
                <a:rPr lang="en-US" altLang="zh-CN" sz="2400">
                  <a:solidFill>
                    <a:srgbClr val="FF0000"/>
                  </a:solidFill>
                  <a:latin typeface="方正舒体" panose="02010601030101010101" pitchFamily="2" charset="-122"/>
                  <a:ea typeface="方正舒体" panose="02010601030101010101" pitchFamily="2" charset="-122"/>
                </a:rPr>
                <a:t>7</a:t>
              </a:r>
              <a:r>
                <a:rPr lang="zh-CN" altLang="en-US" sz="2400">
                  <a:solidFill>
                    <a:srgbClr val="FF0000"/>
                  </a:solidFill>
                  <a:latin typeface="方正舒体" panose="02010601030101010101" pitchFamily="2" charset="-122"/>
                  <a:ea typeface="方正舒体" panose="02010601030101010101" pitchFamily="2" charset="-122"/>
                </a:rPr>
                <a:t>－</a:t>
              </a:r>
              <a:r>
                <a:rPr lang="en-US" altLang="zh-CN" sz="2400">
                  <a:solidFill>
                    <a:srgbClr val="FF0000"/>
                  </a:solidFill>
                  <a:latin typeface="方正舒体" panose="02010601030101010101" pitchFamily="2" charset="-122"/>
                  <a:ea typeface="方正舒体" panose="02010601030101010101" pitchFamily="2" charset="-122"/>
                </a:rPr>
                <a:t>2</a:t>
              </a:r>
              <a:r>
                <a:rPr lang="zh-CN" altLang="en-US" sz="2400">
                  <a:solidFill>
                    <a:srgbClr val="FF0000"/>
                  </a:solidFill>
                  <a:latin typeface="方正舒体" panose="02010601030101010101" pitchFamily="2" charset="-122"/>
                  <a:ea typeface="方正舒体" panose="02010601030101010101" pitchFamily="2" charset="-122"/>
                </a:rPr>
                <a:t>）</a:t>
              </a:r>
              <a:r>
                <a:rPr lang="en-US" altLang="zh-CN" sz="2400">
                  <a:solidFill>
                    <a:srgbClr val="FF0000"/>
                  </a:solidFill>
                  <a:latin typeface="方正舒体" panose="02010601030101010101" pitchFamily="2" charset="-122"/>
                  <a:ea typeface="方正舒体" panose="02010601030101010101" pitchFamily="2" charset="-122"/>
                </a:rPr>
                <a:t>× 180° = 900° </a:t>
              </a:r>
              <a:endParaRPr lang="en-US" altLang="zh-CN" sz="2400">
                <a:solidFill>
                  <a:srgbClr val="FF0000"/>
                </a:solidFill>
                <a:latin typeface="方正舒体" panose="02010601030101010101" pitchFamily="2" charset="-122"/>
                <a:ea typeface="方正舒体" panose="02010601030101010101" pitchFamily="2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 bwMode="auto">
          <a:xfrm>
            <a:off x="1471613" y="1509713"/>
            <a:ext cx="6538912" cy="4838700"/>
            <a:chOff x="0" y="0"/>
            <a:chExt cx="4119" cy="3048"/>
          </a:xfrm>
        </p:grpSpPr>
        <p:sp>
          <p:nvSpPr>
            <p:cNvPr id="18436" name="Line 4"/>
            <p:cNvSpPr>
              <a:spLocks noChangeShapeType="1"/>
            </p:cNvSpPr>
            <p:nvPr/>
          </p:nvSpPr>
          <p:spPr bwMode="auto">
            <a:xfrm flipH="1">
              <a:off x="1344" y="408"/>
              <a:ext cx="384" cy="2304"/>
            </a:xfrm>
            <a:prstGeom prst="line">
              <a:avLst/>
            </a:prstGeom>
            <a:noFill/>
            <a:ln w="57150" cap="rnd">
              <a:solidFill>
                <a:schemeClr val="tx1"/>
              </a:solidFill>
              <a:prstDash val="sysDot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37" name="Line 5"/>
            <p:cNvSpPr>
              <a:spLocks noChangeShapeType="1"/>
            </p:cNvSpPr>
            <p:nvPr/>
          </p:nvSpPr>
          <p:spPr bwMode="auto">
            <a:xfrm flipH="1">
              <a:off x="1344" y="1122"/>
              <a:ext cx="1967" cy="1590"/>
            </a:xfrm>
            <a:prstGeom prst="line">
              <a:avLst/>
            </a:prstGeom>
            <a:noFill/>
            <a:ln w="57150" cap="rnd">
              <a:solidFill>
                <a:schemeClr val="tx1"/>
              </a:solidFill>
              <a:prstDash val="sysDot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38" name="Line 6"/>
            <p:cNvSpPr>
              <a:spLocks noChangeShapeType="1"/>
            </p:cNvSpPr>
            <p:nvPr/>
          </p:nvSpPr>
          <p:spPr bwMode="auto">
            <a:xfrm>
              <a:off x="862" y="1939"/>
              <a:ext cx="483" cy="791"/>
            </a:xfrm>
            <a:prstGeom prst="line">
              <a:avLst/>
            </a:prstGeom>
            <a:noFill/>
            <a:ln w="76200">
              <a:solidFill>
                <a:srgbClr val="CC33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39" name="Line 7"/>
            <p:cNvSpPr>
              <a:spLocks noChangeShapeType="1"/>
            </p:cNvSpPr>
            <p:nvPr/>
          </p:nvSpPr>
          <p:spPr bwMode="auto">
            <a:xfrm flipH="1">
              <a:off x="862" y="426"/>
              <a:ext cx="867" cy="1513"/>
            </a:xfrm>
            <a:prstGeom prst="line">
              <a:avLst/>
            </a:prstGeom>
            <a:noFill/>
            <a:ln w="76200">
              <a:solidFill>
                <a:srgbClr val="CC33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40" name="Line 8"/>
            <p:cNvSpPr>
              <a:spLocks noChangeShapeType="1"/>
            </p:cNvSpPr>
            <p:nvPr/>
          </p:nvSpPr>
          <p:spPr bwMode="auto">
            <a:xfrm flipV="1">
              <a:off x="1345" y="2394"/>
              <a:ext cx="1872" cy="336"/>
            </a:xfrm>
            <a:prstGeom prst="line">
              <a:avLst/>
            </a:prstGeom>
            <a:noFill/>
            <a:ln w="76200">
              <a:solidFill>
                <a:srgbClr val="CC33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41" name="Line 9"/>
            <p:cNvSpPr>
              <a:spLocks noChangeShapeType="1"/>
            </p:cNvSpPr>
            <p:nvPr/>
          </p:nvSpPr>
          <p:spPr bwMode="auto">
            <a:xfrm flipH="1" flipV="1">
              <a:off x="3356" y="1122"/>
              <a:ext cx="46" cy="683"/>
            </a:xfrm>
            <a:prstGeom prst="line">
              <a:avLst/>
            </a:prstGeom>
            <a:noFill/>
            <a:ln w="76200">
              <a:solidFill>
                <a:srgbClr val="CC3300"/>
              </a:solidFill>
              <a:prstDash val="sysDot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42" name="Line 10"/>
            <p:cNvSpPr>
              <a:spLocks noChangeShapeType="1"/>
            </p:cNvSpPr>
            <p:nvPr/>
          </p:nvSpPr>
          <p:spPr bwMode="auto">
            <a:xfrm flipH="1" flipV="1">
              <a:off x="1729" y="426"/>
              <a:ext cx="1083" cy="152"/>
            </a:xfrm>
            <a:prstGeom prst="line">
              <a:avLst/>
            </a:prstGeom>
            <a:noFill/>
            <a:ln w="76200">
              <a:solidFill>
                <a:srgbClr val="CC33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43" name="Text Box 11"/>
            <p:cNvSpPr txBox="1">
              <a:spLocks noChangeArrowheads="1"/>
            </p:cNvSpPr>
            <p:nvPr/>
          </p:nvSpPr>
          <p:spPr bwMode="auto">
            <a:xfrm>
              <a:off x="0" y="1712"/>
              <a:ext cx="864" cy="32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r">
                <a:spcBef>
                  <a:spcPct val="50000"/>
                </a:spcBef>
              </a:pPr>
              <a:r>
                <a:rPr lang="en-US" altLang="zh-CN" sz="2800" b="1" i="1">
                  <a:latin typeface="Times New Roman" panose="02020603050405020304" pitchFamily="18" charset="0"/>
                </a:rPr>
                <a:t>B</a:t>
              </a:r>
              <a:endParaRPr lang="en-US" altLang="zh-CN" sz="2800" b="1" i="1">
                <a:latin typeface="Times New Roman" panose="02020603050405020304" pitchFamily="18" charset="0"/>
              </a:endParaRPr>
            </a:p>
          </p:txBody>
        </p:sp>
        <p:sp>
          <p:nvSpPr>
            <p:cNvPr id="18444" name="Text Box 12"/>
            <p:cNvSpPr txBox="1">
              <a:spLocks noChangeArrowheads="1"/>
            </p:cNvSpPr>
            <p:nvPr/>
          </p:nvSpPr>
          <p:spPr bwMode="auto">
            <a:xfrm>
              <a:off x="1238" y="0"/>
              <a:ext cx="768" cy="36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3200" b="1">
                  <a:latin typeface="Times New Roman" panose="02020603050405020304" pitchFamily="18" charset="0"/>
                </a:rPr>
                <a:t>    </a:t>
              </a:r>
              <a:r>
                <a:rPr lang="en-US" altLang="zh-CN" sz="2800" b="1" i="1">
                  <a:latin typeface="Times New Roman" panose="02020603050405020304" pitchFamily="18" charset="0"/>
                </a:rPr>
                <a:t>A</a:t>
              </a:r>
              <a:endParaRPr lang="en-US" altLang="zh-CN" sz="2800" b="1" i="1">
                <a:latin typeface="Times New Roman" panose="02020603050405020304" pitchFamily="18" charset="0"/>
              </a:endParaRPr>
            </a:p>
          </p:txBody>
        </p:sp>
        <p:sp>
          <p:nvSpPr>
            <p:cNvPr id="18445" name="Text Box 13"/>
            <p:cNvSpPr txBox="1">
              <a:spLocks noChangeArrowheads="1"/>
            </p:cNvSpPr>
            <p:nvPr/>
          </p:nvSpPr>
          <p:spPr bwMode="auto">
            <a:xfrm>
              <a:off x="961" y="2721"/>
              <a:ext cx="672" cy="32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800" b="1" i="1">
                  <a:latin typeface="Times New Roman" panose="02020603050405020304" pitchFamily="18" charset="0"/>
                </a:rPr>
                <a:t>C</a:t>
              </a:r>
              <a:endParaRPr lang="en-US" altLang="zh-CN" sz="2800" b="1" i="1">
                <a:latin typeface="Times New Roman" panose="02020603050405020304" pitchFamily="18" charset="0"/>
              </a:endParaRPr>
            </a:p>
          </p:txBody>
        </p:sp>
        <p:sp>
          <p:nvSpPr>
            <p:cNvPr id="18446" name="Text Box 14"/>
            <p:cNvSpPr txBox="1">
              <a:spLocks noChangeArrowheads="1"/>
            </p:cNvSpPr>
            <p:nvPr/>
          </p:nvSpPr>
          <p:spPr bwMode="auto">
            <a:xfrm>
              <a:off x="3183" y="2449"/>
              <a:ext cx="672" cy="32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800" b="1" i="1">
                  <a:latin typeface="Times New Roman" panose="02020603050405020304" pitchFamily="18" charset="0"/>
                </a:rPr>
                <a:t>D</a:t>
              </a:r>
              <a:endParaRPr lang="en-US" altLang="zh-CN" sz="2800" b="1" i="1">
                <a:latin typeface="Times New Roman" panose="02020603050405020304" pitchFamily="18" charset="0"/>
              </a:endParaRPr>
            </a:p>
          </p:txBody>
        </p:sp>
        <p:sp>
          <p:nvSpPr>
            <p:cNvPr id="18447" name="Text Box 15"/>
            <p:cNvSpPr txBox="1">
              <a:spLocks noChangeArrowheads="1"/>
            </p:cNvSpPr>
            <p:nvPr/>
          </p:nvSpPr>
          <p:spPr bwMode="auto">
            <a:xfrm>
              <a:off x="2812" y="124"/>
              <a:ext cx="672" cy="32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800" b="1" i="1">
                  <a:latin typeface="Times New Roman" panose="02020603050405020304" pitchFamily="18" charset="0"/>
                </a:rPr>
                <a:t>G</a:t>
              </a:r>
              <a:endParaRPr lang="en-US" altLang="zh-CN" sz="2800" b="1" i="1">
                <a:latin typeface="Times New Roman" panose="02020603050405020304" pitchFamily="18" charset="0"/>
              </a:endParaRPr>
            </a:p>
          </p:txBody>
        </p:sp>
        <p:sp>
          <p:nvSpPr>
            <p:cNvPr id="18448" name="Line 16"/>
            <p:cNvSpPr>
              <a:spLocks noChangeShapeType="1"/>
            </p:cNvSpPr>
            <p:nvPr/>
          </p:nvSpPr>
          <p:spPr bwMode="auto">
            <a:xfrm>
              <a:off x="2812" y="578"/>
              <a:ext cx="544" cy="499"/>
            </a:xfrm>
            <a:prstGeom prst="line">
              <a:avLst/>
            </a:prstGeom>
            <a:noFill/>
            <a:ln w="76200">
              <a:solidFill>
                <a:srgbClr val="CC33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49" name="Line 17"/>
            <p:cNvSpPr>
              <a:spLocks noChangeShapeType="1"/>
            </p:cNvSpPr>
            <p:nvPr/>
          </p:nvSpPr>
          <p:spPr bwMode="auto">
            <a:xfrm flipV="1">
              <a:off x="3220" y="1802"/>
              <a:ext cx="182" cy="592"/>
            </a:xfrm>
            <a:prstGeom prst="line">
              <a:avLst/>
            </a:prstGeom>
            <a:noFill/>
            <a:ln w="76200">
              <a:solidFill>
                <a:srgbClr val="CC33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50" name="Text Box 18"/>
            <p:cNvSpPr txBox="1">
              <a:spLocks noChangeArrowheads="1"/>
            </p:cNvSpPr>
            <p:nvPr/>
          </p:nvSpPr>
          <p:spPr bwMode="auto">
            <a:xfrm>
              <a:off x="3447" y="714"/>
              <a:ext cx="672" cy="32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800" b="1" i="1">
                  <a:latin typeface="Times New Roman" panose="02020603050405020304" pitchFamily="18" charset="0"/>
                </a:rPr>
                <a:t>F</a:t>
              </a:r>
              <a:endParaRPr lang="en-US" altLang="zh-CN" sz="2800" b="1" i="1">
                <a:latin typeface="Times New Roman" panose="02020603050405020304" pitchFamily="18" charset="0"/>
              </a:endParaRPr>
            </a:p>
          </p:txBody>
        </p:sp>
        <p:sp>
          <p:nvSpPr>
            <p:cNvPr id="18451" name="Text Box 19"/>
            <p:cNvSpPr txBox="1">
              <a:spLocks noChangeArrowheads="1"/>
            </p:cNvSpPr>
            <p:nvPr/>
          </p:nvSpPr>
          <p:spPr bwMode="auto">
            <a:xfrm>
              <a:off x="3447" y="1530"/>
              <a:ext cx="672" cy="32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800" b="1" i="1">
                  <a:latin typeface="Times New Roman" panose="02020603050405020304" pitchFamily="18" charset="0"/>
                </a:rPr>
                <a:t>E</a:t>
              </a:r>
              <a:endParaRPr lang="en-US" altLang="zh-CN" sz="2800" b="1" i="1">
                <a:latin typeface="Times New Roman" panose="02020603050405020304" pitchFamily="18" charset="0"/>
              </a:endParaRPr>
            </a:p>
          </p:txBody>
        </p:sp>
        <p:sp>
          <p:nvSpPr>
            <p:cNvPr id="18452" name="Line 20"/>
            <p:cNvSpPr>
              <a:spLocks noChangeShapeType="1"/>
            </p:cNvSpPr>
            <p:nvPr/>
          </p:nvSpPr>
          <p:spPr bwMode="auto">
            <a:xfrm flipH="1">
              <a:off x="1360" y="578"/>
              <a:ext cx="1452" cy="2086"/>
            </a:xfrm>
            <a:prstGeom prst="line">
              <a:avLst/>
            </a:prstGeom>
            <a:noFill/>
            <a:ln w="57150" cap="rnd">
              <a:solidFill>
                <a:schemeClr val="tx1"/>
              </a:solidFill>
              <a:prstDash val="sysDot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53" name="Line 21"/>
            <p:cNvSpPr>
              <a:spLocks noChangeShapeType="1"/>
            </p:cNvSpPr>
            <p:nvPr/>
          </p:nvSpPr>
          <p:spPr bwMode="auto">
            <a:xfrm flipH="1">
              <a:off x="1361" y="1802"/>
              <a:ext cx="2041" cy="910"/>
            </a:xfrm>
            <a:prstGeom prst="line">
              <a:avLst/>
            </a:prstGeom>
            <a:noFill/>
            <a:ln w="57150" cap="rnd">
              <a:solidFill>
                <a:schemeClr val="tx1"/>
              </a:solidFill>
              <a:prstDash val="sysDot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8435" name="Rectangle 22"/>
          <p:cNvSpPr>
            <a:spLocks noChangeArrowheads="1"/>
          </p:cNvSpPr>
          <p:nvPr/>
        </p:nvSpPr>
        <p:spPr bwMode="auto">
          <a:xfrm>
            <a:off x="533400" y="914400"/>
            <a:ext cx="6697663" cy="701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 b="1">
                <a:latin typeface="黑体" panose="02010609060101010101" pitchFamily="2" charset="-122"/>
                <a:ea typeface="黑体" panose="02010609060101010101" pitchFamily="2" charset="-122"/>
              </a:rPr>
              <a:t>n</a:t>
            </a:r>
            <a:r>
              <a:rPr lang="zh-CN" altLang="en-US" sz="4000" b="1">
                <a:latin typeface="黑体" panose="02010609060101010101" pitchFamily="2" charset="-122"/>
                <a:ea typeface="黑体" panose="02010609060101010101" pitchFamily="2" charset="-122"/>
              </a:rPr>
              <a:t>边形内角和</a:t>
            </a:r>
            <a:r>
              <a:rPr lang="en-US" altLang="zh-CN" sz="4000" b="1">
                <a:latin typeface="黑体" panose="02010609060101010101" pitchFamily="2" charset="-122"/>
                <a:ea typeface="黑体" panose="02010609060101010101" pitchFamily="2" charset="-122"/>
              </a:rPr>
              <a:t>=(n</a:t>
            </a:r>
            <a:r>
              <a:rPr lang="zh-CN" altLang="en-US" sz="4000" b="1">
                <a:latin typeface="黑体" panose="02010609060101010101" pitchFamily="2" charset="-122"/>
                <a:ea typeface="黑体" panose="02010609060101010101" pitchFamily="2" charset="-122"/>
              </a:rPr>
              <a:t>－</a:t>
            </a:r>
            <a:r>
              <a:rPr lang="en-US" altLang="zh-CN" sz="4000" b="1">
                <a:latin typeface="黑体" panose="02010609060101010101" pitchFamily="2" charset="-122"/>
                <a:ea typeface="黑体" panose="02010609060101010101" pitchFamily="2" charset="-122"/>
              </a:rPr>
              <a:t>2) </a:t>
            </a:r>
            <a:r>
              <a:rPr lang="en-US" altLang="zh-CN" sz="4000" b="1">
                <a:ea typeface="黑体" panose="02010609060101010101" pitchFamily="2" charset="-122"/>
              </a:rPr>
              <a:t>·</a:t>
            </a:r>
            <a:r>
              <a:rPr lang="en-US" altLang="zh-CN" sz="4000" b="1">
                <a:latin typeface="黑体" panose="02010609060101010101" pitchFamily="2" charset="-122"/>
                <a:ea typeface="黑体" panose="02010609060101010101" pitchFamily="2" charset="-122"/>
              </a:rPr>
              <a:t>180°</a:t>
            </a:r>
            <a:endParaRPr lang="en-US" altLang="zh-CN" sz="4000">
              <a:latin typeface="Verdana" panose="020B060403050404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ext Box 2"/>
          <p:cNvSpPr txBox="1">
            <a:spLocks noChangeArrowheads="1"/>
          </p:cNvSpPr>
          <p:nvPr/>
        </p:nvSpPr>
        <p:spPr bwMode="auto">
          <a:xfrm>
            <a:off x="0" y="2057400"/>
            <a:ext cx="8281988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>
                <a:solidFill>
                  <a:schemeClr val="accent2"/>
                </a:solidFill>
                <a:latin typeface="Times New Roman" panose="02020603050405020304" pitchFamily="18" charset="0"/>
              </a:rPr>
              <a:t>2.</a:t>
            </a:r>
            <a:r>
              <a:rPr lang="zh-CN" altLang="en-US" sz="2400" b="1">
                <a:solidFill>
                  <a:schemeClr val="accent2"/>
                </a:solidFill>
                <a:latin typeface="Times New Roman" panose="02020603050405020304" pitchFamily="18" charset="0"/>
              </a:rPr>
              <a:t>如果一个多边形的内角和是</a:t>
            </a:r>
            <a:r>
              <a:rPr lang="en-US" altLang="zh-CN" sz="2400" b="1">
                <a:solidFill>
                  <a:schemeClr val="accent2"/>
                </a:solidFill>
                <a:latin typeface="Times New Roman" panose="02020603050405020304" pitchFamily="18" charset="0"/>
              </a:rPr>
              <a:t>1440</a:t>
            </a:r>
            <a:r>
              <a:rPr lang="zh-CN" altLang="en-US" sz="2400" b="1">
                <a:solidFill>
                  <a:schemeClr val="accent2"/>
                </a:solidFill>
                <a:latin typeface="Times New Roman" panose="02020603050405020304" pitchFamily="18" charset="0"/>
              </a:rPr>
              <a:t>度，那么这是</a:t>
            </a:r>
            <a:r>
              <a:rPr lang="zh-CN" altLang="en-US" sz="2400" b="1" u="sng">
                <a:solidFill>
                  <a:schemeClr val="accent2"/>
                </a:solidFill>
                <a:latin typeface="Times New Roman" panose="02020603050405020304" pitchFamily="18" charset="0"/>
              </a:rPr>
              <a:t>         </a:t>
            </a:r>
            <a:r>
              <a:rPr lang="zh-CN" altLang="en-US" sz="2400" b="1">
                <a:solidFill>
                  <a:schemeClr val="accent2"/>
                </a:solidFill>
                <a:latin typeface="Times New Roman" panose="02020603050405020304" pitchFamily="18" charset="0"/>
              </a:rPr>
              <a:t>边形。</a:t>
            </a:r>
            <a:endParaRPr lang="zh-CN" altLang="en-US" sz="2400" b="1">
              <a:solidFill>
                <a:schemeClr val="accent2"/>
              </a:solidFill>
              <a:latin typeface="Times New Roman" panose="02020603050405020304" pitchFamily="18" charset="0"/>
            </a:endParaRPr>
          </a:p>
        </p:txBody>
      </p:sp>
      <p:sp>
        <p:nvSpPr>
          <p:cNvPr id="33795" name="Text Box 3"/>
          <p:cNvSpPr txBox="1">
            <a:spLocks noChangeArrowheads="1"/>
          </p:cNvSpPr>
          <p:nvPr/>
        </p:nvSpPr>
        <p:spPr bwMode="auto">
          <a:xfrm>
            <a:off x="838200" y="2590800"/>
            <a:ext cx="5562600" cy="1004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>
                <a:latin typeface="Times New Roman" panose="02020603050405020304" pitchFamily="18" charset="0"/>
              </a:rPr>
              <a:t>    </a:t>
            </a:r>
            <a:r>
              <a:rPr lang="zh-CN" altLang="en-US" sz="2400" b="1">
                <a:latin typeface="Times New Roman" panose="02020603050405020304" pitchFamily="18" charset="0"/>
              </a:rPr>
              <a:t>解：由多边形的内角和公式可得</a:t>
            </a:r>
            <a:endParaRPr lang="zh-CN" altLang="en-US" sz="2400" b="1"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endParaRPr lang="zh-CN" altLang="en-US" sz="2400" b="1">
              <a:latin typeface="Times New Roman" panose="02020603050405020304" pitchFamily="18" charset="0"/>
            </a:endParaRPr>
          </a:p>
        </p:txBody>
      </p:sp>
      <p:sp>
        <p:nvSpPr>
          <p:cNvPr id="33796" name="Text Box 4"/>
          <p:cNvSpPr txBox="1">
            <a:spLocks noChangeArrowheads="1"/>
          </p:cNvSpPr>
          <p:nvPr/>
        </p:nvSpPr>
        <p:spPr bwMode="auto">
          <a:xfrm>
            <a:off x="1447800" y="3048000"/>
            <a:ext cx="45720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latin typeface="Times New Roman" panose="02020603050405020304" pitchFamily="18" charset="0"/>
              </a:rPr>
              <a:t>（</a:t>
            </a:r>
            <a:r>
              <a:rPr lang="en-US" altLang="zh-CN" sz="2400" b="1">
                <a:latin typeface="Times New Roman" panose="02020603050405020304" pitchFamily="18" charset="0"/>
              </a:rPr>
              <a:t>n - 2</a:t>
            </a:r>
            <a:r>
              <a:rPr lang="zh-CN" altLang="en-US" sz="2400" b="1">
                <a:latin typeface="Times New Roman" panose="02020603050405020304" pitchFamily="18" charset="0"/>
              </a:rPr>
              <a:t>）</a:t>
            </a:r>
            <a:r>
              <a:rPr lang="en-US" altLang="zh-CN" sz="2400" b="1">
                <a:latin typeface="Times New Roman" panose="02020603050405020304" pitchFamily="18" charset="0"/>
              </a:rPr>
              <a:t>· 180 = 1440</a:t>
            </a:r>
            <a:endParaRPr lang="en-US" altLang="zh-CN" sz="2400" b="1">
              <a:latin typeface="Times New Roman" panose="02020603050405020304" pitchFamily="18" charset="0"/>
            </a:endParaRPr>
          </a:p>
        </p:txBody>
      </p:sp>
      <p:sp>
        <p:nvSpPr>
          <p:cNvPr id="33797" name="Text Box 5"/>
          <p:cNvSpPr txBox="1">
            <a:spLocks noChangeArrowheads="1"/>
          </p:cNvSpPr>
          <p:nvPr/>
        </p:nvSpPr>
        <p:spPr bwMode="auto">
          <a:xfrm>
            <a:off x="1371600" y="3352800"/>
            <a:ext cx="35814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>
                <a:latin typeface="Times New Roman" panose="02020603050405020304" pitchFamily="18" charset="0"/>
              </a:rPr>
              <a:t>            </a:t>
            </a:r>
            <a:r>
              <a:rPr lang="en-US" altLang="zh-CN" sz="2400" b="1">
                <a:latin typeface="Times New Roman" panose="02020603050405020304" pitchFamily="18" charset="0"/>
              </a:rPr>
              <a:t>(n - 2) = 8</a:t>
            </a:r>
            <a:endParaRPr lang="en-US" altLang="zh-CN" sz="2400" b="1">
              <a:latin typeface="Times New Roman" panose="02020603050405020304" pitchFamily="18" charset="0"/>
            </a:endParaRPr>
          </a:p>
        </p:txBody>
      </p:sp>
      <p:sp>
        <p:nvSpPr>
          <p:cNvPr id="33798" name="Text Box 6"/>
          <p:cNvSpPr txBox="1">
            <a:spLocks noChangeArrowheads="1"/>
          </p:cNvSpPr>
          <p:nvPr/>
        </p:nvSpPr>
        <p:spPr bwMode="auto">
          <a:xfrm>
            <a:off x="1524000" y="3657600"/>
            <a:ext cx="26670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>
                <a:latin typeface="Times New Roman" panose="02020603050405020304" pitchFamily="18" charset="0"/>
              </a:rPr>
              <a:t>            </a:t>
            </a:r>
            <a:r>
              <a:rPr lang="en-US" altLang="zh-CN" sz="2400" b="1">
                <a:latin typeface="Times New Roman" panose="02020603050405020304" pitchFamily="18" charset="0"/>
              </a:rPr>
              <a:t>n = 10</a:t>
            </a:r>
            <a:endParaRPr lang="en-US" altLang="zh-CN" sz="2400" b="1">
              <a:latin typeface="Times New Roman" panose="02020603050405020304" pitchFamily="18" charset="0"/>
            </a:endParaRPr>
          </a:p>
        </p:txBody>
      </p:sp>
      <p:sp>
        <p:nvSpPr>
          <p:cNvPr id="33799" name="Text Box 7"/>
          <p:cNvSpPr txBox="1">
            <a:spLocks noChangeArrowheads="1"/>
          </p:cNvSpPr>
          <p:nvPr/>
        </p:nvSpPr>
        <p:spPr bwMode="auto">
          <a:xfrm>
            <a:off x="3962400" y="3505200"/>
            <a:ext cx="39624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latin typeface="Times New Roman" panose="02020603050405020304" pitchFamily="18" charset="0"/>
              </a:rPr>
              <a:t>∴这是十边形。</a:t>
            </a:r>
            <a:endParaRPr lang="zh-CN" altLang="en-US" sz="2400" b="1">
              <a:latin typeface="Times New Roman" panose="02020603050405020304" pitchFamily="18" charset="0"/>
            </a:endParaRPr>
          </a:p>
        </p:txBody>
      </p:sp>
      <p:sp>
        <p:nvSpPr>
          <p:cNvPr id="33800" name="Text Box 8"/>
          <p:cNvSpPr txBox="1">
            <a:spLocks noChangeArrowheads="1"/>
          </p:cNvSpPr>
          <p:nvPr/>
        </p:nvSpPr>
        <p:spPr bwMode="auto">
          <a:xfrm>
            <a:off x="6629400" y="1981200"/>
            <a:ext cx="6858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CC3300"/>
                </a:solidFill>
                <a:latin typeface="Times New Roman" panose="02020603050405020304" pitchFamily="18" charset="0"/>
              </a:rPr>
              <a:t>十</a:t>
            </a:r>
            <a:endParaRPr lang="zh-CN" altLang="en-US" sz="2400" b="1">
              <a:solidFill>
                <a:srgbClr val="CC33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9465" name="Text Box 9"/>
          <p:cNvSpPr txBox="1">
            <a:spLocks noChangeArrowheads="1"/>
          </p:cNvSpPr>
          <p:nvPr/>
        </p:nvSpPr>
        <p:spPr bwMode="auto">
          <a:xfrm>
            <a:off x="0" y="4002088"/>
            <a:ext cx="8559800" cy="9540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>
                <a:latin typeface="Times New Roman" panose="02020603050405020304" pitchFamily="18" charset="0"/>
              </a:rPr>
              <a:t>3.</a:t>
            </a:r>
            <a:r>
              <a:rPr lang="zh-CN" altLang="en-US" sz="2800">
                <a:latin typeface="Times New Roman" panose="02020603050405020304" pitchFamily="18" charset="0"/>
              </a:rPr>
              <a:t>已知一个多边形每个内角都等于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</a:rPr>
              <a:t>108°</a:t>
            </a:r>
            <a:r>
              <a:rPr lang="en-US" altLang="zh-CN" sz="2800">
                <a:latin typeface="Times New Roman" panose="02020603050405020304" pitchFamily="18" charset="0"/>
              </a:rPr>
              <a:t> </a:t>
            </a:r>
            <a:r>
              <a:rPr lang="zh-CN" altLang="en-US" sz="2800">
                <a:latin typeface="Times New Roman" panose="02020603050405020304" pitchFamily="18" charset="0"/>
              </a:rPr>
              <a:t>，求这个多边形的边数？</a:t>
            </a:r>
            <a:endParaRPr lang="zh-CN" altLang="en-US" sz="2800">
              <a:latin typeface="Times New Roman" panose="02020603050405020304" pitchFamily="18" charset="0"/>
            </a:endParaRPr>
          </a:p>
        </p:txBody>
      </p:sp>
      <p:sp>
        <p:nvSpPr>
          <p:cNvPr id="33802" name="Text Box 10"/>
          <p:cNvSpPr txBox="1">
            <a:spLocks noChangeArrowheads="1"/>
          </p:cNvSpPr>
          <p:nvPr/>
        </p:nvSpPr>
        <p:spPr bwMode="auto">
          <a:xfrm>
            <a:off x="0" y="1219200"/>
            <a:ext cx="9144000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>
                <a:latin typeface="Times New Roman" panose="02020603050405020304" pitchFamily="18" charset="0"/>
              </a:rPr>
              <a:t>1</a:t>
            </a:r>
            <a:r>
              <a:rPr lang="zh-CN" altLang="en-US" sz="2800">
                <a:latin typeface="Times New Roman" panose="02020603050405020304" pitchFamily="18" charset="0"/>
              </a:rPr>
              <a:t>、（抢答） </a:t>
            </a:r>
            <a:r>
              <a:rPr lang="en-US" altLang="zh-CN" sz="2800">
                <a:latin typeface="Times New Roman" panose="02020603050405020304" pitchFamily="18" charset="0"/>
              </a:rPr>
              <a:t>8</a:t>
            </a:r>
            <a:r>
              <a:rPr lang="zh-CN" altLang="en-US" sz="2800">
                <a:latin typeface="Times New Roman" panose="02020603050405020304" pitchFamily="18" charset="0"/>
              </a:rPr>
              <a:t>边形的内角和等于多少度？     十边形呢？</a:t>
            </a:r>
            <a:endParaRPr lang="zh-CN" altLang="en-US" sz="2800">
              <a:latin typeface="Times New Roman" panose="02020603050405020304" pitchFamily="18" charset="0"/>
            </a:endParaRPr>
          </a:p>
        </p:txBody>
      </p:sp>
      <p:sp>
        <p:nvSpPr>
          <p:cNvPr id="33803" name="Text Box 11"/>
          <p:cNvSpPr txBox="1">
            <a:spLocks noChangeArrowheads="1"/>
          </p:cNvSpPr>
          <p:nvPr/>
        </p:nvSpPr>
        <p:spPr bwMode="auto">
          <a:xfrm>
            <a:off x="762000" y="5056188"/>
            <a:ext cx="7200900" cy="18018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>
                <a:latin typeface="Times New Roman" panose="02020603050405020304" pitchFamily="18" charset="0"/>
              </a:rPr>
              <a:t>解：设这个多边形的边数为</a:t>
            </a:r>
            <a:r>
              <a:rPr lang="en-US" altLang="zh-CN" sz="2800">
                <a:latin typeface="Times New Roman" panose="02020603050405020304" pitchFamily="18" charset="0"/>
              </a:rPr>
              <a:t>n</a:t>
            </a:r>
            <a:r>
              <a:rPr lang="zh-CN" altLang="en-US" sz="2800">
                <a:latin typeface="Times New Roman" panose="02020603050405020304" pitchFamily="18" charset="0"/>
              </a:rPr>
              <a:t>，根据题意得：</a:t>
            </a:r>
            <a:endParaRPr lang="zh-CN" altLang="en-US" sz="2800"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2800">
                <a:latin typeface="Times New Roman" panose="02020603050405020304" pitchFamily="18" charset="0"/>
              </a:rPr>
              <a:t>(n</a:t>
            </a:r>
            <a:r>
              <a:rPr lang="zh-CN" altLang="en-US" sz="2800">
                <a:latin typeface="Times New Roman" panose="02020603050405020304" pitchFamily="18" charset="0"/>
              </a:rPr>
              <a:t>－</a:t>
            </a:r>
            <a:r>
              <a:rPr lang="en-US" altLang="zh-CN" sz="2800">
                <a:latin typeface="Times New Roman" panose="02020603050405020304" pitchFamily="18" charset="0"/>
              </a:rPr>
              <a:t>2) ×180=108n</a:t>
            </a:r>
            <a:endParaRPr lang="en-US" altLang="zh-CN" sz="2800"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2800">
                <a:latin typeface="Times New Roman" panose="02020603050405020304" pitchFamily="18" charset="0"/>
              </a:rPr>
              <a:t>解得：</a:t>
            </a:r>
            <a:r>
              <a:rPr lang="en-US" altLang="zh-CN" sz="2800">
                <a:latin typeface="Times New Roman" panose="02020603050405020304" pitchFamily="18" charset="0"/>
              </a:rPr>
              <a:t>n=5          </a:t>
            </a:r>
            <a:r>
              <a:rPr lang="zh-CN" altLang="en-US" sz="2400">
                <a:latin typeface="Times New Roman" panose="02020603050405020304" pitchFamily="18" charset="0"/>
              </a:rPr>
              <a:t>答：这个多边形是五边形。</a:t>
            </a:r>
            <a:endParaRPr lang="zh-CN" altLang="en-US" sz="24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37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37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37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337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337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338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75"/>
                                        <p:tgtEl>
                                          <p:spTgt spid="338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38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38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38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38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38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38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5" grpId="0" autoUpdateAnimBg="0"/>
      <p:bldP spid="33796" grpId="0" autoUpdateAnimBg="0"/>
      <p:bldP spid="33797" grpId="0" autoUpdateAnimBg="0"/>
      <p:bldP spid="33798" grpId="0" autoUpdateAnimBg="0"/>
      <p:bldP spid="33799" grpId="0" autoUpdateAnimBg="0"/>
      <p:bldP spid="33800" grpId="0" autoUpdateAnimBg="0"/>
      <p:bldP spid="33802" grpId="0" autoUpdateAnimBg="0" build="p"/>
      <p:bldP spid="33803" grpId="0" autoUpdateAnimBg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ChangeArrowheads="1"/>
          </p:cNvSpPr>
          <p:nvPr/>
        </p:nvSpPr>
        <p:spPr bwMode="auto">
          <a:xfrm>
            <a:off x="542925" y="1019175"/>
            <a:ext cx="8494713" cy="9461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r>
              <a:rPr lang="en-US" altLang="zh-CN" sz="2800" b="1">
                <a:solidFill>
                  <a:schemeClr val="accent2"/>
                </a:solidFill>
              </a:rPr>
              <a:t>       </a:t>
            </a:r>
            <a:r>
              <a:rPr lang="zh-CN" altLang="en-US" sz="2800" b="1">
                <a:solidFill>
                  <a:schemeClr val="accent2"/>
                </a:solidFill>
              </a:rPr>
              <a:t>如果一个四边形的一组对角互补，那么另一组对角有什么关系？</a:t>
            </a:r>
            <a:endParaRPr lang="zh-CN" altLang="en-US" sz="2800" b="1">
              <a:solidFill>
                <a:schemeClr val="accent2"/>
              </a:solidFill>
            </a:endParaRPr>
          </a:p>
        </p:txBody>
      </p:sp>
      <p:graphicFrame>
        <p:nvGraphicFramePr>
          <p:cNvPr id="34819" name="Object 3"/>
          <p:cNvGraphicFramePr>
            <a:graphicFrameLocks noChangeAspect="1"/>
          </p:cNvGraphicFramePr>
          <p:nvPr/>
        </p:nvGraphicFramePr>
        <p:xfrm>
          <a:off x="6858000" y="1905000"/>
          <a:ext cx="2165350" cy="1981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" name="" r:id="rId1" imgW="44072175" imgH="40224075" progId="">
                  <p:embed/>
                </p:oleObj>
              </mc:Choice>
              <mc:Fallback>
                <p:oleObj name="" r:id="rId1" imgW="44072175" imgH="40224075" progId="">
                  <p:embed/>
                  <p:pic>
                    <p:nvPicPr>
                      <p:cNvPr id="0" name="Object 3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6858000" y="1905000"/>
                        <a:ext cx="2165350" cy="198120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4820" name="Rectangle 4"/>
          <p:cNvSpPr>
            <a:spLocks noChangeArrowheads="1"/>
          </p:cNvSpPr>
          <p:nvPr/>
        </p:nvSpPr>
        <p:spPr bwMode="auto">
          <a:xfrm>
            <a:off x="323850" y="1952625"/>
            <a:ext cx="993775" cy="9461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r>
              <a:rPr lang="zh-CN" altLang="en-US" sz="2800" b="1">
                <a:solidFill>
                  <a:schemeClr val="accent2"/>
                </a:solidFill>
              </a:rPr>
              <a:t>解： </a:t>
            </a:r>
            <a:endParaRPr lang="zh-CN" altLang="en-US" sz="2800" b="1">
              <a:solidFill>
                <a:schemeClr val="accent2"/>
              </a:solidFill>
            </a:endParaRPr>
          </a:p>
          <a:p>
            <a:r>
              <a:rPr lang="zh-CN" altLang="en-US" sz="2800" b="1">
                <a:solidFill>
                  <a:schemeClr val="accent2"/>
                </a:solidFill>
              </a:rPr>
              <a:t> </a:t>
            </a:r>
            <a:endParaRPr lang="zh-CN" altLang="en-US" sz="2800" b="1">
              <a:solidFill>
                <a:schemeClr val="accent2"/>
              </a:solidFill>
            </a:endParaRPr>
          </a:p>
        </p:txBody>
      </p:sp>
      <p:sp>
        <p:nvSpPr>
          <p:cNvPr id="34821" name="Rectangle 5"/>
          <p:cNvSpPr>
            <a:spLocks noChangeArrowheads="1"/>
          </p:cNvSpPr>
          <p:nvPr/>
        </p:nvSpPr>
        <p:spPr bwMode="auto">
          <a:xfrm>
            <a:off x="928688" y="1930400"/>
            <a:ext cx="4057650" cy="13731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r>
              <a:rPr lang="zh-CN" altLang="en-US" sz="2800" b="1">
                <a:solidFill>
                  <a:schemeClr val="accent2"/>
                </a:solidFill>
              </a:rPr>
              <a:t>如图，四边形</a:t>
            </a:r>
            <a:r>
              <a:rPr lang="en-US" altLang="zh-CN" sz="2800" b="1">
                <a:solidFill>
                  <a:schemeClr val="accent2"/>
                </a:solidFill>
              </a:rPr>
              <a:t>ABCD</a:t>
            </a:r>
            <a:r>
              <a:rPr lang="zh-CN" altLang="en-US" sz="2800" b="1">
                <a:solidFill>
                  <a:schemeClr val="accent2"/>
                </a:solidFill>
              </a:rPr>
              <a:t>中，</a:t>
            </a:r>
            <a:endParaRPr lang="zh-CN" altLang="en-US" sz="2800" b="1">
              <a:solidFill>
                <a:schemeClr val="accent2"/>
              </a:solidFill>
            </a:endParaRPr>
          </a:p>
          <a:p>
            <a:r>
              <a:rPr lang="zh-CN" altLang="en-US" sz="2800" b="1">
                <a:solidFill>
                  <a:schemeClr val="accent2"/>
                </a:solidFill>
              </a:rPr>
              <a:t> </a:t>
            </a:r>
            <a:r>
              <a:rPr lang="zh-CN" altLang="en-US" sz="2800" b="1">
                <a:solidFill>
                  <a:schemeClr val="accent2"/>
                </a:solidFill>
                <a:latin typeface="Arial Unicode MS" pitchFamily="2" charset="-122"/>
              </a:rPr>
              <a:t>∠</a:t>
            </a:r>
            <a:r>
              <a:rPr lang="en-US" altLang="zh-CN" sz="2800" b="1">
                <a:solidFill>
                  <a:schemeClr val="accent2"/>
                </a:solidFill>
                <a:latin typeface="Arial Unicode MS" pitchFamily="2" charset="-122"/>
              </a:rPr>
              <a:t>A+ ∠C =180°</a:t>
            </a:r>
            <a:r>
              <a:rPr lang="en-US" altLang="zh-CN" sz="2400">
                <a:latin typeface="Times New Roman" panose="02020603050405020304" pitchFamily="18" charset="0"/>
              </a:rPr>
              <a:t> </a:t>
            </a:r>
            <a:endParaRPr lang="en-US" altLang="zh-CN" sz="2800" b="1">
              <a:solidFill>
                <a:schemeClr val="accent2"/>
              </a:solidFill>
            </a:endParaRPr>
          </a:p>
          <a:p>
            <a:r>
              <a:rPr lang="en-US" altLang="zh-CN" sz="2800" b="1">
                <a:solidFill>
                  <a:schemeClr val="accent2"/>
                </a:solidFill>
              </a:rPr>
              <a:t> </a:t>
            </a:r>
            <a:endParaRPr lang="en-US" altLang="zh-CN" sz="2800" b="1">
              <a:solidFill>
                <a:schemeClr val="accent2"/>
              </a:solidFill>
            </a:endParaRPr>
          </a:p>
        </p:txBody>
      </p:sp>
      <p:sp>
        <p:nvSpPr>
          <p:cNvPr id="34822" name="Rectangle 6"/>
          <p:cNvSpPr>
            <a:spLocks noChangeArrowheads="1"/>
          </p:cNvSpPr>
          <p:nvPr/>
        </p:nvSpPr>
        <p:spPr bwMode="auto">
          <a:xfrm>
            <a:off x="1066800" y="2895600"/>
            <a:ext cx="6264275" cy="13731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r>
              <a:rPr lang="en-US" altLang="zh-CN" sz="2800" b="1">
                <a:solidFill>
                  <a:schemeClr val="accent2"/>
                </a:solidFill>
              </a:rPr>
              <a:t>∠A+∠B+∠C+∠D=(4</a:t>
            </a:r>
            <a:r>
              <a:rPr lang="zh-CN" altLang="en-US" sz="2800" b="1">
                <a:solidFill>
                  <a:schemeClr val="accent2"/>
                </a:solidFill>
              </a:rPr>
              <a:t>－</a:t>
            </a:r>
            <a:r>
              <a:rPr lang="en-US" altLang="zh-CN" sz="2800" b="1">
                <a:solidFill>
                  <a:schemeClr val="accent2"/>
                </a:solidFill>
              </a:rPr>
              <a:t>2) ×180 °</a:t>
            </a:r>
            <a:endParaRPr lang="en-US" altLang="zh-CN" sz="2800" b="1">
              <a:solidFill>
                <a:schemeClr val="accent2"/>
              </a:solidFill>
            </a:endParaRPr>
          </a:p>
          <a:p>
            <a:r>
              <a:rPr lang="en-US" sz="2800" b="1">
                <a:solidFill>
                  <a:schemeClr val="accent2"/>
                </a:solidFill>
              </a:rPr>
              <a:t>                                </a:t>
            </a:r>
            <a:r>
              <a:rPr lang="en-US" altLang="zh-CN" sz="2800" b="1">
                <a:solidFill>
                  <a:schemeClr val="accent2"/>
                </a:solidFill>
              </a:rPr>
              <a:t>= 360 ° </a:t>
            </a:r>
            <a:endParaRPr lang="en-US" altLang="zh-CN" sz="2800" b="1">
              <a:solidFill>
                <a:schemeClr val="accent2"/>
              </a:solidFill>
            </a:endParaRPr>
          </a:p>
          <a:p>
            <a:r>
              <a:rPr lang="en-US" sz="2800" b="1">
                <a:solidFill>
                  <a:schemeClr val="accent2"/>
                </a:solidFill>
              </a:rPr>
              <a:t> </a:t>
            </a:r>
            <a:endParaRPr lang="en-US" sz="2800" b="1">
              <a:solidFill>
                <a:schemeClr val="accent2"/>
              </a:solidFill>
            </a:endParaRPr>
          </a:p>
        </p:txBody>
      </p:sp>
      <p:sp>
        <p:nvSpPr>
          <p:cNvPr id="34823" name="Rectangle 7"/>
          <p:cNvSpPr>
            <a:spLocks noChangeArrowheads="1"/>
          </p:cNvSpPr>
          <p:nvPr/>
        </p:nvSpPr>
        <p:spPr bwMode="auto">
          <a:xfrm>
            <a:off x="323850" y="2887663"/>
            <a:ext cx="1152525" cy="9461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chemeClr val="accent2"/>
                </a:solidFill>
              </a:rPr>
              <a:t>因为  </a:t>
            </a:r>
            <a:endParaRPr lang="zh-CN" altLang="en-US" sz="2800" b="1">
              <a:solidFill>
                <a:schemeClr val="accent2"/>
              </a:solidFill>
            </a:endParaRPr>
          </a:p>
          <a:p>
            <a:endParaRPr lang="en-US" altLang="zh-CN" sz="2800" b="1">
              <a:solidFill>
                <a:schemeClr val="accent2"/>
              </a:solidFill>
            </a:endParaRPr>
          </a:p>
        </p:txBody>
      </p:sp>
      <p:sp>
        <p:nvSpPr>
          <p:cNvPr id="34824" name="Rectangle 8"/>
          <p:cNvSpPr>
            <a:spLocks noChangeArrowheads="1"/>
          </p:cNvSpPr>
          <p:nvPr/>
        </p:nvSpPr>
        <p:spPr bwMode="auto">
          <a:xfrm>
            <a:off x="1268413" y="3540125"/>
            <a:ext cx="1863725" cy="9461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r>
              <a:rPr lang="en-US" altLang="zh-CN" sz="2800" b="1">
                <a:solidFill>
                  <a:schemeClr val="accent2"/>
                </a:solidFill>
              </a:rPr>
              <a:t>∠B</a:t>
            </a:r>
            <a:r>
              <a:rPr lang="zh-CN" altLang="en-US" sz="2800" b="1">
                <a:solidFill>
                  <a:schemeClr val="accent2"/>
                </a:solidFill>
              </a:rPr>
              <a:t>＋∠</a:t>
            </a:r>
            <a:r>
              <a:rPr lang="en-US" altLang="zh-CN" sz="2800" b="1">
                <a:solidFill>
                  <a:schemeClr val="accent2"/>
                </a:solidFill>
              </a:rPr>
              <a:t>D </a:t>
            </a:r>
            <a:endParaRPr lang="en-US" altLang="zh-CN" sz="2800" b="1">
              <a:solidFill>
                <a:schemeClr val="accent2"/>
              </a:solidFill>
            </a:endParaRPr>
          </a:p>
          <a:p>
            <a:r>
              <a:rPr lang="en-US" sz="2800" b="1">
                <a:solidFill>
                  <a:schemeClr val="accent2"/>
                </a:solidFill>
              </a:rPr>
              <a:t> </a:t>
            </a:r>
            <a:endParaRPr lang="en-US" sz="2800" b="1">
              <a:solidFill>
                <a:schemeClr val="accent2"/>
              </a:solidFill>
            </a:endParaRPr>
          </a:p>
        </p:txBody>
      </p:sp>
      <p:sp>
        <p:nvSpPr>
          <p:cNvPr id="34825" name="Rectangle 9"/>
          <p:cNvSpPr>
            <a:spLocks noChangeArrowheads="1"/>
          </p:cNvSpPr>
          <p:nvPr/>
        </p:nvSpPr>
        <p:spPr bwMode="auto">
          <a:xfrm>
            <a:off x="2949575" y="3568700"/>
            <a:ext cx="4187825" cy="9461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800" b="1">
                <a:solidFill>
                  <a:schemeClr val="accent2"/>
                </a:solidFill>
              </a:rPr>
              <a:t>= 360°</a:t>
            </a:r>
            <a:r>
              <a:rPr lang="zh-CN" altLang="en-US" sz="2800" b="1">
                <a:solidFill>
                  <a:schemeClr val="accent2"/>
                </a:solidFill>
              </a:rPr>
              <a:t>－（∠</a:t>
            </a:r>
            <a:r>
              <a:rPr lang="en-US" altLang="zh-CN" sz="2800" b="1">
                <a:solidFill>
                  <a:schemeClr val="accent2"/>
                </a:solidFill>
              </a:rPr>
              <a:t>A</a:t>
            </a:r>
            <a:r>
              <a:rPr lang="zh-CN" altLang="en-US" sz="2800" b="1">
                <a:solidFill>
                  <a:schemeClr val="accent2"/>
                </a:solidFill>
              </a:rPr>
              <a:t>＋∠</a:t>
            </a:r>
            <a:r>
              <a:rPr lang="en-US" altLang="zh-CN" sz="2800" b="1">
                <a:solidFill>
                  <a:schemeClr val="accent2"/>
                </a:solidFill>
              </a:rPr>
              <a:t>C</a:t>
            </a:r>
            <a:r>
              <a:rPr lang="zh-CN" altLang="en-US" sz="2800" b="1">
                <a:solidFill>
                  <a:schemeClr val="accent2"/>
                </a:solidFill>
              </a:rPr>
              <a:t>） </a:t>
            </a:r>
            <a:endParaRPr lang="zh-CN" altLang="en-US" sz="2800" b="1">
              <a:solidFill>
                <a:schemeClr val="accent2"/>
              </a:solidFill>
            </a:endParaRPr>
          </a:p>
          <a:p>
            <a:r>
              <a:rPr lang="en-US" altLang="zh-CN" sz="2800" b="1">
                <a:solidFill>
                  <a:schemeClr val="accent2"/>
                </a:solidFill>
              </a:rPr>
              <a:t>= 360°</a:t>
            </a:r>
            <a:r>
              <a:rPr lang="zh-CN" altLang="en-US" sz="2800" b="1">
                <a:solidFill>
                  <a:schemeClr val="accent2"/>
                </a:solidFill>
              </a:rPr>
              <a:t>－ </a:t>
            </a:r>
            <a:r>
              <a:rPr lang="en-US" altLang="zh-CN" sz="2800" b="1">
                <a:solidFill>
                  <a:schemeClr val="accent2"/>
                </a:solidFill>
              </a:rPr>
              <a:t>180°</a:t>
            </a:r>
            <a:r>
              <a:rPr lang="en-US" altLang="zh-CN" sz="2400">
                <a:latin typeface="Times New Roman" panose="02020603050405020304" pitchFamily="18" charset="0"/>
              </a:rPr>
              <a:t> </a:t>
            </a:r>
            <a:endParaRPr lang="en-US" altLang="zh-CN" sz="2400">
              <a:latin typeface="Times New Roman" panose="02020603050405020304" pitchFamily="18" charset="0"/>
            </a:endParaRPr>
          </a:p>
        </p:txBody>
      </p:sp>
      <p:sp>
        <p:nvSpPr>
          <p:cNvPr id="34826" name="Rectangle 10"/>
          <p:cNvSpPr>
            <a:spLocks noChangeArrowheads="1"/>
          </p:cNvSpPr>
          <p:nvPr/>
        </p:nvSpPr>
        <p:spPr bwMode="auto">
          <a:xfrm>
            <a:off x="3079750" y="4475163"/>
            <a:ext cx="1584325" cy="9461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800" b="1">
                <a:solidFill>
                  <a:schemeClr val="accent2"/>
                </a:solidFill>
              </a:rPr>
              <a:t>=180° </a:t>
            </a:r>
            <a:endParaRPr lang="en-US" altLang="zh-CN" sz="2800" b="1">
              <a:solidFill>
                <a:schemeClr val="accent2"/>
              </a:solidFill>
            </a:endParaRPr>
          </a:p>
          <a:p>
            <a:endParaRPr lang="en-US" altLang="zh-CN" sz="2800" b="1">
              <a:solidFill>
                <a:schemeClr val="accent2"/>
              </a:solidFill>
            </a:endParaRPr>
          </a:p>
        </p:txBody>
      </p:sp>
      <p:sp>
        <p:nvSpPr>
          <p:cNvPr id="34827" name="Rectangle 11"/>
          <p:cNvSpPr>
            <a:spLocks noChangeArrowheads="1"/>
          </p:cNvSpPr>
          <p:nvPr/>
        </p:nvSpPr>
        <p:spPr bwMode="auto">
          <a:xfrm>
            <a:off x="74613" y="4879975"/>
            <a:ext cx="9144000" cy="9461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r>
              <a:rPr lang="en-US" altLang="zh-CN" sz="2800" b="1">
                <a:solidFill>
                  <a:schemeClr val="accent2"/>
                </a:solidFill>
              </a:rPr>
              <a:t>      </a:t>
            </a:r>
            <a:r>
              <a:rPr lang="zh-CN" altLang="en-US" sz="2800" b="1">
                <a:solidFill>
                  <a:schemeClr val="accent2"/>
                </a:solidFill>
              </a:rPr>
              <a:t>这就是说：</a:t>
            </a:r>
            <a:r>
              <a:rPr lang="zh-CN" altLang="en-US" sz="2800" b="1">
                <a:solidFill>
                  <a:srgbClr val="FF3300"/>
                </a:solidFill>
              </a:rPr>
              <a:t>如果四边形一组对角互补，那么另一组对角也互补．</a:t>
            </a:r>
            <a:endParaRPr lang="zh-CN" altLang="en-US" sz="2800" b="1">
              <a:solidFill>
                <a:srgbClr val="FF3300"/>
              </a:solidFill>
            </a:endParaRPr>
          </a:p>
        </p:txBody>
      </p:sp>
      <p:sp>
        <p:nvSpPr>
          <p:cNvPr id="34828" name="Rectangle 12"/>
          <p:cNvSpPr>
            <a:spLocks noChangeArrowheads="1"/>
          </p:cNvSpPr>
          <p:nvPr/>
        </p:nvSpPr>
        <p:spPr bwMode="auto">
          <a:xfrm>
            <a:off x="309563" y="3479800"/>
            <a:ext cx="1368425" cy="9461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chemeClr val="accent2"/>
                </a:solidFill>
              </a:rPr>
              <a:t>所以 </a:t>
            </a:r>
            <a:endParaRPr lang="zh-CN" altLang="en-US" sz="2800" b="1">
              <a:solidFill>
                <a:schemeClr val="accent2"/>
              </a:solidFill>
            </a:endParaRPr>
          </a:p>
          <a:p>
            <a:endParaRPr lang="en-US" altLang="zh-CN" sz="2800" b="1">
              <a:solidFill>
                <a:schemeClr val="accent2"/>
              </a:solidFill>
            </a:endParaRPr>
          </a:p>
        </p:txBody>
      </p:sp>
      <p:sp>
        <p:nvSpPr>
          <p:cNvPr id="34829" name="Text Box 13"/>
          <p:cNvSpPr txBox="1">
            <a:spLocks noChangeArrowheads="1"/>
          </p:cNvSpPr>
          <p:nvPr/>
        </p:nvSpPr>
        <p:spPr bwMode="auto">
          <a:xfrm>
            <a:off x="0" y="827088"/>
            <a:ext cx="1447800" cy="646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FF3300"/>
                </a:solidFill>
                <a:latin typeface="Times New Roman" panose="02020603050405020304" pitchFamily="18" charset="0"/>
                <a:ea typeface="楷体_GB2312" pitchFamily="49" charset="-122"/>
              </a:rPr>
              <a:t>例</a:t>
            </a:r>
            <a:r>
              <a:rPr lang="en-US" altLang="zh-CN" sz="3600" b="1">
                <a:solidFill>
                  <a:srgbClr val="FF3300"/>
                </a:solidFill>
                <a:latin typeface="Times New Roman" panose="02020603050405020304" pitchFamily="18" charset="0"/>
                <a:ea typeface="楷体_GB2312" pitchFamily="49" charset="-122"/>
              </a:rPr>
              <a:t>1 </a:t>
            </a:r>
            <a:r>
              <a:rPr lang="zh-CN" altLang="en-US" sz="3600" b="1">
                <a:solidFill>
                  <a:srgbClr val="FF3300"/>
                </a:solidFill>
                <a:latin typeface="Times New Roman" panose="02020603050405020304" pitchFamily="18" charset="0"/>
              </a:rPr>
              <a:t>：</a:t>
            </a:r>
            <a:endParaRPr lang="zh-CN" altLang="en-US" sz="3600" b="1">
              <a:solidFill>
                <a:srgbClr val="FF33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34830" name="Rectangle 11"/>
          <p:cNvSpPr>
            <a:spLocks noChangeArrowheads="1"/>
          </p:cNvSpPr>
          <p:nvPr/>
        </p:nvSpPr>
        <p:spPr bwMode="auto">
          <a:xfrm>
            <a:off x="117475" y="5911850"/>
            <a:ext cx="9144000" cy="9461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r>
              <a:rPr lang="en-US" altLang="zh-CN" sz="2800" b="1" dirty="0">
                <a:solidFill>
                  <a:schemeClr val="accent2"/>
                </a:solidFill>
              </a:rPr>
              <a:t>      </a:t>
            </a:r>
            <a:r>
              <a:rPr lang="zh-CN" altLang="en-US" sz="2800" b="1" dirty="0">
                <a:solidFill>
                  <a:schemeClr val="accent2"/>
                </a:solidFill>
              </a:rPr>
              <a:t>如果一个角的两边与另一个角的两边分别垂直，那么这两个角的关系是</a:t>
            </a:r>
            <a:r>
              <a:rPr lang="en-US" altLang="zh-CN" sz="2800" b="1">
                <a:solidFill>
                  <a:schemeClr val="accent2"/>
                </a:solidFill>
              </a:rPr>
              <a:t>__________</a:t>
            </a:r>
            <a:endParaRPr lang="en-US" altLang="zh-CN" sz="2800" b="1">
              <a:solidFill>
                <a:srgbClr val="FF3300"/>
              </a:solidFill>
            </a:endParaRPr>
          </a:p>
        </p:txBody>
      </p:sp>
      <p:sp>
        <p:nvSpPr>
          <p:cNvPr id="34831" name="Text Box 15"/>
          <p:cNvSpPr txBox="1">
            <a:spLocks noChangeArrowheads="1"/>
          </p:cNvSpPr>
          <p:nvPr/>
        </p:nvSpPr>
        <p:spPr bwMode="auto">
          <a:xfrm>
            <a:off x="3411669" y="6400800"/>
            <a:ext cx="2532062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/>
              <a:t>相等或者互补</a:t>
            </a:r>
            <a:endParaRPr lang="zh-CN" altLang="en-US" sz="2400" b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8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125"/>
                            </p:stCondLst>
                            <p:childTnLst>
                              <p:par>
                                <p:cTn id="11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348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48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48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34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25"/>
                            </p:stCondLst>
                            <p:childTnLst>
                              <p:par>
                                <p:cTn id="2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348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825"/>
                            </p:stCondLst>
                            <p:childTnLst>
                              <p:par>
                                <p:cTn id="2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34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7700"/>
                            </p:stCondLst>
                            <p:childTnLst>
                              <p:par>
                                <p:cTn id="3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348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8200"/>
                            </p:stCondLst>
                            <p:childTnLst>
                              <p:par>
                                <p:cTn id="3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348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8725"/>
                            </p:stCondLst>
                            <p:childTnLst>
                              <p:par>
                                <p:cTn id="3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348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0825"/>
                            </p:stCondLst>
                            <p:childTnLst>
                              <p:par>
                                <p:cTn id="4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348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348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348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5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348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18" grpId="0" autoUpdateAnimBg="0"/>
      <p:bldP spid="34820" grpId="0" autoUpdateAnimBg="0"/>
      <p:bldP spid="34821" grpId="0" autoUpdateAnimBg="0"/>
      <p:bldP spid="34822" grpId="0" autoUpdateAnimBg="0"/>
      <p:bldP spid="34823" grpId="0" autoUpdateAnimBg="0"/>
      <p:bldP spid="34824" grpId="0" autoUpdateAnimBg="0"/>
      <p:bldP spid="34825" grpId="0" autoUpdateAnimBg="0"/>
      <p:bldP spid="34826" grpId="0" autoUpdateAnimBg="0"/>
      <p:bldP spid="34827" grpId="0" autoUpdateAnimBg="0"/>
      <p:bldP spid="34828" grpId="0" autoUpdateAnimBg="0"/>
      <p:bldP spid="34829" grpId="0" autoUpdateAnimBg="0"/>
      <p:bldP spid="34830" grpId="0" autoUpdateAnimBg="0"/>
      <p:bldP spid="34831" grpId="0" autoUpdateAnimBg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练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395288" y="981075"/>
            <a:ext cx="1760537" cy="846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3" name="Text Box 3"/>
          <p:cNvSpPr txBox="1">
            <a:spLocks noChangeArrowheads="1"/>
          </p:cNvSpPr>
          <p:nvPr/>
        </p:nvSpPr>
        <p:spPr bwMode="auto">
          <a:xfrm>
            <a:off x="539750" y="2063750"/>
            <a:ext cx="7848600" cy="3724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457200" indent="-457200">
              <a:spcBef>
                <a:spcPct val="50000"/>
              </a:spcBef>
              <a:buFont typeface="Arial" panose="020B0604020202020204" pitchFamily="34" charset="0"/>
              <a:buAutoNum type="arabicPeriod"/>
            </a:pPr>
            <a:r>
              <a:rPr lang="zh-CN" altLang="en-US" sz="2800" b="1">
                <a:latin typeface="Times New Roman" panose="02020603050405020304" pitchFamily="18" charset="0"/>
                <a:ea typeface="楷体_GB2312" pitchFamily="49" charset="-122"/>
              </a:rPr>
              <a:t>十二边形的内角和是（               ）</a:t>
            </a:r>
            <a:r>
              <a:rPr lang="en-US" altLang="zh-CN" sz="2800" b="1">
                <a:latin typeface="Times New Roman" panose="02020603050405020304" pitchFamily="18" charset="0"/>
                <a:ea typeface="楷体_GB2312" pitchFamily="49" charset="-122"/>
              </a:rPr>
              <a:t>.</a:t>
            </a:r>
            <a:endParaRPr lang="en-US" altLang="zh-CN" sz="2800" b="1">
              <a:latin typeface="Times New Roman" panose="02020603050405020304" pitchFamily="18" charset="0"/>
              <a:ea typeface="楷体_GB2312" pitchFamily="49" charset="-122"/>
            </a:endParaRPr>
          </a:p>
          <a:p>
            <a:pPr marL="457200" indent="-457200">
              <a:spcBef>
                <a:spcPct val="50000"/>
              </a:spcBef>
              <a:buFont typeface="Arial" panose="020B0604020202020204" pitchFamily="34" charset="0"/>
              <a:buAutoNum type="arabicPeriod"/>
            </a:pPr>
            <a:r>
              <a:rPr lang="zh-CN" altLang="en-US" sz="2800" b="1">
                <a:latin typeface="Times New Roman" panose="02020603050405020304" pitchFamily="18" charset="0"/>
                <a:ea typeface="楷体_GB2312" pitchFamily="49" charset="-122"/>
              </a:rPr>
              <a:t>一个多边形当边数增加</a:t>
            </a:r>
            <a:r>
              <a:rPr lang="en-US" altLang="zh-CN" sz="2800" b="1">
                <a:latin typeface="Times New Roman" panose="02020603050405020304" pitchFamily="18" charset="0"/>
                <a:ea typeface="楷体_GB2312" pitchFamily="49" charset="-122"/>
              </a:rPr>
              <a:t>1</a:t>
            </a:r>
            <a:r>
              <a:rPr lang="zh-CN" altLang="en-US" sz="2800" b="1">
                <a:latin typeface="Times New Roman" panose="02020603050405020304" pitchFamily="18" charset="0"/>
                <a:ea typeface="楷体_GB2312" pitchFamily="49" charset="-122"/>
              </a:rPr>
              <a:t>时，它的内角和增加（       ）</a:t>
            </a:r>
            <a:r>
              <a:rPr lang="en-US" altLang="zh-CN" sz="2800" b="1">
                <a:latin typeface="Times New Roman" panose="02020603050405020304" pitchFamily="18" charset="0"/>
                <a:ea typeface="楷体_GB2312" pitchFamily="49" charset="-122"/>
              </a:rPr>
              <a:t>.</a:t>
            </a:r>
            <a:endParaRPr lang="en-US" altLang="zh-CN" sz="2800" b="1">
              <a:latin typeface="Times New Roman" panose="02020603050405020304" pitchFamily="18" charset="0"/>
              <a:ea typeface="楷体_GB2312" pitchFamily="49" charset="-122"/>
            </a:endParaRPr>
          </a:p>
          <a:p>
            <a:pPr marL="457200" indent="-457200">
              <a:spcBef>
                <a:spcPct val="50000"/>
              </a:spcBef>
              <a:buFont typeface="Arial" panose="020B0604020202020204" pitchFamily="34" charset="0"/>
              <a:buAutoNum type="arabicPeriod"/>
            </a:pPr>
            <a:r>
              <a:rPr lang="zh-CN" altLang="en-US" sz="2800" b="1">
                <a:latin typeface="Times New Roman" panose="02020603050405020304" pitchFamily="18" charset="0"/>
                <a:ea typeface="楷体_GB2312" pitchFamily="49" charset="-122"/>
              </a:rPr>
              <a:t>一个多边形的内角和是</a:t>
            </a:r>
            <a:r>
              <a:rPr lang="en-US" altLang="zh-CN" sz="2800" b="1">
                <a:latin typeface="Times New Roman" panose="02020603050405020304" pitchFamily="18" charset="0"/>
                <a:ea typeface="楷体_GB2312" pitchFamily="49" charset="-122"/>
              </a:rPr>
              <a:t>720º</a:t>
            </a:r>
            <a:r>
              <a:rPr lang="zh-CN" altLang="en-US" sz="2800" b="1">
                <a:latin typeface="Times New Roman" panose="02020603050405020304" pitchFamily="18" charset="0"/>
                <a:ea typeface="楷体_GB2312" pitchFamily="49" charset="-122"/>
              </a:rPr>
              <a:t>，则此多边形共有（     ）个内角</a:t>
            </a:r>
            <a:r>
              <a:rPr lang="en-US" altLang="zh-CN" sz="2800" b="1">
                <a:latin typeface="Times New Roman" panose="02020603050405020304" pitchFamily="18" charset="0"/>
                <a:ea typeface="楷体_GB2312" pitchFamily="49" charset="-122"/>
              </a:rPr>
              <a:t>.</a:t>
            </a:r>
            <a:endParaRPr lang="en-US" altLang="zh-CN" sz="2800" b="1">
              <a:latin typeface="Times New Roman" panose="02020603050405020304" pitchFamily="18" charset="0"/>
              <a:ea typeface="楷体_GB2312" pitchFamily="49" charset="-122"/>
            </a:endParaRPr>
          </a:p>
          <a:p>
            <a:pPr marL="457200" indent="-457200">
              <a:spcBef>
                <a:spcPct val="50000"/>
              </a:spcBef>
              <a:buFont typeface="Arial" panose="020B0604020202020204" pitchFamily="34" charset="0"/>
              <a:buAutoNum type="arabicPeriod"/>
            </a:pPr>
            <a:r>
              <a:rPr lang="zh-CN" altLang="en-US" sz="2800" b="1">
                <a:latin typeface="Times New Roman" panose="02020603050405020304" pitchFamily="18" charset="0"/>
                <a:ea typeface="楷体_GB2312" pitchFamily="49" charset="-122"/>
              </a:rPr>
              <a:t> </a:t>
            </a:r>
            <a:r>
              <a:rPr lang="zh-CN" altLang="en-US" sz="2800" b="1">
                <a:latin typeface="Verdana" panose="020B0604030504040204" pitchFamily="34" charset="0"/>
              </a:rPr>
              <a:t>如果一个多边形的内角和是</a:t>
            </a:r>
            <a:r>
              <a:rPr lang="en-US" altLang="zh-CN" sz="2800" b="1">
                <a:latin typeface="Verdana" panose="020B0604030504040204" pitchFamily="34" charset="0"/>
              </a:rPr>
              <a:t>1440°</a:t>
            </a:r>
            <a:r>
              <a:rPr lang="zh-CN" altLang="en-US" sz="2800" b="1">
                <a:latin typeface="Verdana" panose="020B0604030504040204" pitchFamily="34" charset="0"/>
              </a:rPr>
              <a:t>，那么这是（          ）边形</a:t>
            </a:r>
            <a:r>
              <a:rPr lang="en-US" altLang="zh-CN" sz="2800" b="1">
                <a:latin typeface="Verdana" panose="020B0604030504040204" pitchFamily="34" charset="0"/>
              </a:rPr>
              <a:t>.</a:t>
            </a:r>
            <a:endParaRPr lang="en-US" altLang="zh-CN" sz="2800" b="1">
              <a:latin typeface="Verdana" panose="020B0604030504040204" pitchFamily="34" charset="0"/>
            </a:endParaRPr>
          </a:p>
        </p:txBody>
      </p:sp>
      <p:sp>
        <p:nvSpPr>
          <p:cNvPr id="35844" name="Text Box 4"/>
          <p:cNvSpPr txBox="1">
            <a:spLocks noChangeArrowheads="1"/>
          </p:cNvSpPr>
          <p:nvPr/>
        </p:nvSpPr>
        <p:spPr bwMode="auto">
          <a:xfrm>
            <a:off x="4787900" y="2044700"/>
            <a:ext cx="1152525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>
                <a:latin typeface="Times New Roman" panose="02020603050405020304" pitchFamily="18" charset="0"/>
              </a:rPr>
              <a:t>1800</a:t>
            </a:r>
            <a:r>
              <a:rPr lang="en-US" altLang="zh-CN" sz="3200">
                <a:latin typeface="Times New Roman" panose="02020603050405020304" pitchFamily="18" charset="0"/>
                <a:cs typeface="Times New Roman" panose="02020603050405020304" pitchFamily="18" charset="0"/>
              </a:rPr>
              <a:t>º</a:t>
            </a:r>
            <a:endParaRPr lang="en-US" altLang="zh-CN" sz="3200">
              <a:latin typeface="Times New Roman" panose="02020603050405020304" pitchFamily="18" charset="0"/>
            </a:endParaRPr>
          </a:p>
        </p:txBody>
      </p:sp>
      <p:sp>
        <p:nvSpPr>
          <p:cNvPr id="35845" name="Text Box 5"/>
          <p:cNvSpPr txBox="1">
            <a:spLocks noChangeArrowheads="1"/>
          </p:cNvSpPr>
          <p:nvPr/>
        </p:nvSpPr>
        <p:spPr bwMode="auto">
          <a:xfrm>
            <a:off x="1331913" y="3124200"/>
            <a:ext cx="1008062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>
                <a:latin typeface="Times New Roman" panose="02020603050405020304" pitchFamily="18" charset="0"/>
              </a:rPr>
              <a:t>180</a:t>
            </a:r>
            <a:r>
              <a:rPr lang="en-US" altLang="zh-CN" sz="3200">
                <a:latin typeface="Times New Roman" panose="02020603050405020304" pitchFamily="18" charset="0"/>
                <a:cs typeface="Times New Roman" panose="02020603050405020304" pitchFamily="18" charset="0"/>
              </a:rPr>
              <a:t>º</a:t>
            </a:r>
            <a:endParaRPr lang="en-US" altLang="zh-CN" sz="3200">
              <a:latin typeface="Times New Roman" panose="02020603050405020304" pitchFamily="18" charset="0"/>
            </a:endParaRPr>
          </a:p>
        </p:txBody>
      </p:sp>
      <p:sp>
        <p:nvSpPr>
          <p:cNvPr id="35846" name="Text Box 6"/>
          <p:cNvSpPr txBox="1">
            <a:spLocks noChangeArrowheads="1"/>
          </p:cNvSpPr>
          <p:nvPr/>
        </p:nvSpPr>
        <p:spPr bwMode="auto">
          <a:xfrm>
            <a:off x="1476375" y="4203700"/>
            <a:ext cx="457200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>
                <a:latin typeface="Times New Roman" panose="02020603050405020304" pitchFamily="18" charset="0"/>
              </a:rPr>
              <a:t>六</a:t>
            </a:r>
            <a:endParaRPr lang="zh-CN" altLang="en-US" sz="3200">
              <a:latin typeface="Times New Roman" panose="02020603050405020304" pitchFamily="18" charset="0"/>
            </a:endParaRPr>
          </a:p>
        </p:txBody>
      </p:sp>
      <p:sp>
        <p:nvSpPr>
          <p:cNvPr id="35847" name="Text Box 7"/>
          <p:cNvSpPr txBox="1">
            <a:spLocks noChangeArrowheads="1"/>
          </p:cNvSpPr>
          <p:nvPr/>
        </p:nvSpPr>
        <p:spPr bwMode="auto">
          <a:xfrm>
            <a:off x="1908175" y="5284788"/>
            <a:ext cx="685800" cy="5794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latin typeface="Times New Roman" panose="02020603050405020304" pitchFamily="18" charset="0"/>
              </a:rPr>
              <a:t>十</a:t>
            </a:r>
            <a:endParaRPr lang="zh-CN" altLang="en-US" sz="3200" b="1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58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58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58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58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4" grpId="0" autoUpdateAnimBg="0"/>
      <p:bldP spid="35845" grpId="0" autoUpdateAnimBg="0"/>
      <p:bldP spid="35846" grpId="0" autoUpdateAnimBg="0"/>
      <p:bldP spid="35847" grpId="0" autoUpdateAnimBg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3"/>
          <p:cNvSpPr>
            <a:spLocks noChangeArrowheads="1"/>
          </p:cNvSpPr>
          <p:nvPr/>
        </p:nvSpPr>
        <p:spPr bwMode="auto">
          <a:xfrm>
            <a:off x="250825" y="1668463"/>
            <a:ext cx="8532813" cy="13731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just"/>
            <a:r>
              <a:rPr lang="en-US" altLang="zh-CN" sz="2800" b="1">
                <a:latin typeface="Times New Roman" panose="02020603050405020304" pitchFamily="18" charset="0"/>
                <a:ea typeface="楷体_GB2312" pitchFamily="49" charset="-122"/>
              </a:rPr>
              <a:t>【</a:t>
            </a:r>
            <a:r>
              <a:rPr lang="zh-CN" altLang="en-US" sz="2800" b="1">
                <a:latin typeface="Times New Roman" panose="02020603050405020304" pitchFamily="18" charset="0"/>
                <a:ea typeface="楷体_GB2312" pitchFamily="49" charset="-122"/>
              </a:rPr>
              <a:t>例</a:t>
            </a:r>
            <a:r>
              <a:rPr lang="en-US" altLang="zh-CN" sz="2800" b="1">
                <a:latin typeface="Times New Roman" panose="02020603050405020304" pitchFamily="18" charset="0"/>
                <a:ea typeface="楷体_GB2312" pitchFamily="49" charset="-122"/>
              </a:rPr>
              <a:t>】</a:t>
            </a:r>
            <a:r>
              <a:rPr lang="zh-CN" altLang="en-US" sz="2800" b="1">
                <a:latin typeface="Times New Roman" panose="02020603050405020304" pitchFamily="18" charset="0"/>
                <a:ea typeface="楷体_GB2312" pitchFamily="49" charset="-122"/>
              </a:rPr>
              <a:t>如图，在五边形的每个顶点处各取一个外角，这些外角的和叫做五边形的外角和．五边形的外角和等于多少？</a:t>
            </a:r>
            <a:endParaRPr lang="zh-CN" altLang="en-US" sz="2800" b="1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36867" name="Rectangle 6"/>
          <p:cNvSpPr>
            <a:spLocks noChangeArrowheads="1"/>
          </p:cNvSpPr>
          <p:nvPr/>
        </p:nvSpPr>
        <p:spPr bwMode="auto">
          <a:xfrm>
            <a:off x="160338" y="3833813"/>
            <a:ext cx="4591050" cy="7921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342900" indent="-342900">
              <a:spcBef>
                <a:spcPct val="20000"/>
              </a:spcBef>
              <a:defRPr/>
            </a:pPr>
            <a:r>
              <a:rPr lang="en-US" sz="2400" b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2" charset="-122"/>
              </a:rPr>
              <a:t>1.</a:t>
            </a:r>
            <a:r>
              <a:rPr lang="zh-CN" altLang="en-US" sz="2400" b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2" charset="-122"/>
              </a:rPr>
              <a:t>任意一个外角和它相邻的内角有什么关系？</a:t>
            </a:r>
            <a:endParaRPr lang="zh-CN" altLang="en-US" sz="2400" b="1"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 marL="342900" indent="-342900">
              <a:spcBef>
                <a:spcPct val="20000"/>
              </a:spcBef>
              <a:defRPr/>
            </a:pPr>
            <a:r>
              <a:rPr lang="en-US" sz="2400" b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2" charset="-122"/>
              </a:rPr>
              <a:t>2.</a:t>
            </a:r>
            <a:r>
              <a:rPr lang="zh-CN" altLang="en-US" sz="2400" b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2" charset="-122"/>
              </a:rPr>
              <a:t>五个外角加上它们们分别相邻的五个内角和是多少？</a:t>
            </a:r>
            <a:endParaRPr lang="zh-CN" altLang="en-US" sz="2400" b="1"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 marL="342900" indent="-342900">
              <a:spcBef>
                <a:spcPct val="20000"/>
              </a:spcBef>
              <a:defRPr/>
            </a:pPr>
            <a:r>
              <a:rPr lang="en-US" sz="2400" b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2" charset="-122"/>
              </a:rPr>
              <a:t>3.</a:t>
            </a:r>
            <a:r>
              <a:rPr lang="zh-CN" altLang="en-US" sz="2400" b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2" charset="-122"/>
              </a:rPr>
              <a:t>这五个平角和与五边形的内角和、外角和有什么关系？</a:t>
            </a:r>
            <a:endParaRPr lang="zh-CN" altLang="en-US" sz="2400" b="1"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36868" name="Arc 4"/>
          <p:cNvSpPr/>
          <p:nvPr/>
        </p:nvSpPr>
        <p:spPr bwMode="auto">
          <a:xfrm rot="4394645">
            <a:off x="6328568" y="3193257"/>
            <a:ext cx="1001713" cy="844550"/>
          </a:xfrm>
          <a:custGeom>
            <a:avLst/>
            <a:gdLst>
              <a:gd name="T0" fmla="*/ 2147483647 w 21600"/>
              <a:gd name="T1" fmla="*/ 0 h 22056"/>
              <a:gd name="T2" fmla="*/ 2147483647 w 21600"/>
              <a:gd name="T3" fmla="*/ 2147483647 h 22056"/>
              <a:gd name="T4" fmla="*/ 0 w 21600"/>
              <a:gd name="T5" fmla="*/ 2147483647 h 22056"/>
              <a:gd name="T6" fmla="*/ 0 60000 65536"/>
              <a:gd name="T7" fmla="*/ 0 60000 65536"/>
              <a:gd name="T8" fmla="*/ 0 60000 65536"/>
              <a:gd name="T9" fmla="*/ 0 w 21600"/>
              <a:gd name="T10" fmla="*/ 0 h 22056"/>
              <a:gd name="T11" fmla="*/ 21600 w 21600"/>
              <a:gd name="T12" fmla="*/ 22056 h 2205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2056" fill="none" extrusionOk="0">
                <a:moveTo>
                  <a:pt x="21162" y="0"/>
                </a:moveTo>
                <a:cubicBezTo>
                  <a:pt x="21453" y="1422"/>
                  <a:pt x="21600" y="2870"/>
                  <a:pt x="21600" y="4323"/>
                </a:cubicBezTo>
                <a:cubicBezTo>
                  <a:pt x="21600" y="11394"/>
                  <a:pt x="18138" y="18018"/>
                  <a:pt x="12332" y="22055"/>
                </a:cubicBezTo>
              </a:path>
              <a:path w="21600" h="22056" stroke="0" extrusionOk="0">
                <a:moveTo>
                  <a:pt x="21162" y="0"/>
                </a:moveTo>
                <a:cubicBezTo>
                  <a:pt x="21453" y="1422"/>
                  <a:pt x="21600" y="2870"/>
                  <a:pt x="21600" y="4323"/>
                </a:cubicBezTo>
                <a:cubicBezTo>
                  <a:pt x="21600" y="11394"/>
                  <a:pt x="18138" y="18018"/>
                  <a:pt x="12332" y="22055"/>
                </a:cubicBezTo>
                <a:lnTo>
                  <a:pt x="0" y="4323"/>
                </a:lnTo>
                <a:lnTo>
                  <a:pt x="21162" y="0"/>
                </a:lnTo>
                <a:close/>
              </a:path>
            </a:pathLst>
          </a:custGeom>
          <a:noFill/>
          <a:ln w="76200">
            <a:solidFill>
              <a:srgbClr val="800000"/>
            </a:solidFill>
            <a:miter lim="800000"/>
          </a:ln>
        </p:spPr>
        <p:txBody>
          <a:bodyPr rot="10800000" vert="eaVert" wrap="none" anchor="ctr"/>
          <a:lstStyle/>
          <a:p>
            <a:endParaRPr lang="zh-CN" altLang="en-US"/>
          </a:p>
        </p:txBody>
      </p:sp>
      <p:sp>
        <p:nvSpPr>
          <p:cNvPr id="36869" name="Rectangle 5"/>
          <p:cNvSpPr>
            <a:spLocks noChangeArrowheads="1"/>
          </p:cNvSpPr>
          <p:nvPr/>
        </p:nvSpPr>
        <p:spPr bwMode="auto">
          <a:xfrm>
            <a:off x="6537325" y="3906838"/>
            <a:ext cx="519113" cy="701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Verdana" panose="020B0604030504040204" pitchFamily="34" charset="0"/>
              </a:rPr>
              <a:t> </a:t>
            </a:r>
            <a:r>
              <a:rPr lang="en-US" altLang="zh-CN" sz="4000" b="1">
                <a:latin typeface="Times New Roman" panose="02020603050405020304" pitchFamily="18" charset="0"/>
              </a:rPr>
              <a:t>6</a:t>
            </a:r>
            <a:endParaRPr lang="en-US" altLang="zh-CN" sz="4000" b="1">
              <a:latin typeface="Times New Roman" panose="02020603050405020304" pitchFamily="18" charset="0"/>
            </a:endParaRPr>
          </a:p>
        </p:txBody>
      </p:sp>
      <p:grpSp>
        <p:nvGrpSpPr>
          <p:cNvPr id="2" name="Group 6"/>
          <p:cNvGrpSpPr/>
          <p:nvPr/>
        </p:nvGrpSpPr>
        <p:grpSpPr bwMode="auto">
          <a:xfrm>
            <a:off x="4391025" y="2465388"/>
            <a:ext cx="4752975" cy="4129087"/>
            <a:chOff x="0" y="0"/>
            <a:chExt cx="2994" cy="2601"/>
          </a:xfrm>
        </p:grpSpPr>
        <p:sp>
          <p:nvSpPr>
            <p:cNvPr id="21512" name="Line 7"/>
            <p:cNvSpPr>
              <a:spLocks noChangeShapeType="1"/>
            </p:cNvSpPr>
            <p:nvPr/>
          </p:nvSpPr>
          <p:spPr bwMode="auto">
            <a:xfrm flipH="1">
              <a:off x="1918" y="763"/>
              <a:ext cx="1076" cy="1465"/>
            </a:xfrm>
            <a:prstGeom prst="line">
              <a:avLst/>
            </a:prstGeom>
            <a:noFill/>
            <a:ln w="76200">
              <a:solidFill>
                <a:srgbClr val="CC33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13" name="Text Box 8"/>
            <p:cNvSpPr txBox="1">
              <a:spLocks noChangeArrowheads="1"/>
            </p:cNvSpPr>
            <p:nvPr/>
          </p:nvSpPr>
          <p:spPr bwMode="auto">
            <a:xfrm flipH="1">
              <a:off x="2457" y="1374"/>
              <a:ext cx="514" cy="32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800" b="1" i="1">
                  <a:latin typeface="Times New Roman" panose="02020603050405020304" pitchFamily="18" charset="0"/>
                </a:rPr>
                <a:t>E</a:t>
              </a:r>
              <a:endParaRPr lang="en-US" altLang="zh-CN" sz="2800" b="1" i="1">
                <a:latin typeface="Times New Roman" panose="02020603050405020304" pitchFamily="18" charset="0"/>
              </a:endParaRPr>
            </a:p>
          </p:txBody>
        </p:sp>
        <p:sp>
          <p:nvSpPr>
            <p:cNvPr id="21514" name="Line 9"/>
            <p:cNvSpPr>
              <a:spLocks noChangeShapeType="1"/>
            </p:cNvSpPr>
            <p:nvPr/>
          </p:nvSpPr>
          <p:spPr bwMode="auto">
            <a:xfrm>
              <a:off x="1157" y="318"/>
              <a:ext cx="1351" cy="1097"/>
            </a:xfrm>
            <a:prstGeom prst="line">
              <a:avLst/>
            </a:prstGeom>
            <a:noFill/>
            <a:ln w="76200">
              <a:solidFill>
                <a:srgbClr val="CC33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15" name="Line 10"/>
            <p:cNvSpPr>
              <a:spLocks noChangeShapeType="1"/>
            </p:cNvSpPr>
            <p:nvPr/>
          </p:nvSpPr>
          <p:spPr bwMode="auto">
            <a:xfrm flipH="1" flipV="1">
              <a:off x="670" y="2009"/>
              <a:ext cx="2047" cy="367"/>
            </a:xfrm>
            <a:prstGeom prst="line">
              <a:avLst/>
            </a:prstGeom>
            <a:noFill/>
            <a:ln w="76200">
              <a:solidFill>
                <a:srgbClr val="CC33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16" name="Line 11"/>
            <p:cNvSpPr>
              <a:spLocks noChangeShapeType="1"/>
            </p:cNvSpPr>
            <p:nvPr/>
          </p:nvSpPr>
          <p:spPr bwMode="auto">
            <a:xfrm flipH="1" flipV="1">
              <a:off x="532" y="1103"/>
              <a:ext cx="242" cy="1405"/>
            </a:xfrm>
            <a:prstGeom prst="line">
              <a:avLst/>
            </a:prstGeom>
            <a:noFill/>
            <a:ln w="76200">
              <a:solidFill>
                <a:srgbClr val="CC33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17" name="Line 12"/>
            <p:cNvSpPr>
              <a:spLocks noChangeShapeType="1"/>
            </p:cNvSpPr>
            <p:nvPr/>
          </p:nvSpPr>
          <p:spPr bwMode="auto">
            <a:xfrm flipV="1">
              <a:off x="10" y="727"/>
              <a:ext cx="1651" cy="544"/>
            </a:xfrm>
            <a:prstGeom prst="line">
              <a:avLst/>
            </a:prstGeom>
            <a:noFill/>
            <a:ln w="76200">
              <a:solidFill>
                <a:srgbClr val="CC33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18" name="Text Box 13"/>
            <p:cNvSpPr txBox="1">
              <a:spLocks noChangeArrowheads="1"/>
            </p:cNvSpPr>
            <p:nvPr/>
          </p:nvSpPr>
          <p:spPr bwMode="auto">
            <a:xfrm flipH="1">
              <a:off x="350" y="263"/>
              <a:ext cx="408" cy="84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4000" b="1">
                  <a:latin typeface="Times New Roman" panose="02020603050405020304" pitchFamily="18" charset="0"/>
                </a:rPr>
                <a:t> </a:t>
              </a:r>
              <a:endParaRPr lang="zh-CN" altLang="en-US" sz="4000" b="1">
                <a:latin typeface="Times New Roman" panose="02020603050405020304" pitchFamily="18" charset="0"/>
              </a:endParaRPr>
            </a:p>
            <a:p>
              <a:pPr>
                <a:spcBef>
                  <a:spcPct val="50000"/>
                </a:spcBef>
              </a:pPr>
              <a:r>
                <a:rPr lang="en-US" altLang="zh-CN" sz="2800" b="1" i="1">
                  <a:latin typeface="Times New Roman" panose="02020603050405020304" pitchFamily="18" charset="0"/>
                </a:rPr>
                <a:t>B</a:t>
              </a:r>
              <a:endParaRPr lang="en-US" altLang="zh-CN" sz="2800" b="1" i="1">
                <a:latin typeface="Times New Roman" panose="02020603050405020304" pitchFamily="18" charset="0"/>
              </a:endParaRPr>
            </a:p>
          </p:txBody>
        </p:sp>
        <p:sp>
          <p:nvSpPr>
            <p:cNvPr id="21519" name="Text Box 14"/>
            <p:cNvSpPr txBox="1">
              <a:spLocks noChangeArrowheads="1"/>
            </p:cNvSpPr>
            <p:nvPr/>
          </p:nvSpPr>
          <p:spPr bwMode="auto">
            <a:xfrm flipH="1">
              <a:off x="336" y="1833"/>
              <a:ext cx="514" cy="32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800" b="1" i="1">
                  <a:latin typeface="Times New Roman" panose="02020603050405020304" pitchFamily="18" charset="0"/>
                </a:rPr>
                <a:t> C</a:t>
              </a:r>
              <a:endParaRPr lang="en-US" altLang="zh-CN" sz="2800" b="1" i="1">
                <a:latin typeface="Times New Roman" panose="02020603050405020304" pitchFamily="18" charset="0"/>
              </a:endParaRPr>
            </a:p>
          </p:txBody>
        </p:sp>
        <p:sp>
          <p:nvSpPr>
            <p:cNvPr id="21520" name="Text Box 15"/>
            <p:cNvSpPr txBox="1">
              <a:spLocks noChangeArrowheads="1"/>
            </p:cNvSpPr>
            <p:nvPr/>
          </p:nvSpPr>
          <p:spPr bwMode="auto">
            <a:xfrm flipH="1">
              <a:off x="1713" y="2185"/>
              <a:ext cx="514" cy="32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800" b="1" i="1">
                  <a:latin typeface="Times New Roman" panose="02020603050405020304" pitchFamily="18" charset="0"/>
                </a:rPr>
                <a:t>D</a:t>
              </a:r>
              <a:endParaRPr lang="en-US" altLang="zh-CN" sz="2800" b="1" i="1">
                <a:latin typeface="Times New Roman" panose="02020603050405020304" pitchFamily="18" charset="0"/>
              </a:endParaRPr>
            </a:p>
          </p:txBody>
        </p:sp>
        <p:sp>
          <p:nvSpPr>
            <p:cNvPr id="21521" name="Arc 16"/>
            <p:cNvSpPr/>
            <p:nvPr/>
          </p:nvSpPr>
          <p:spPr bwMode="auto">
            <a:xfrm rot="15513296" flipH="1">
              <a:off x="2216" y="1334"/>
              <a:ext cx="675" cy="303"/>
            </a:xfrm>
            <a:custGeom>
              <a:avLst/>
              <a:gdLst>
                <a:gd name="T0" fmla="*/ 0 w 21600"/>
                <a:gd name="T1" fmla="*/ 0 h 23180"/>
                <a:gd name="T2" fmla="*/ 0 w 21600"/>
                <a:gd name="T3" fmla="*/ 0 h 23180"/>
                <a:gd name="T4" fmla="*/ 0 w 21600"/>
                <a:gd name="T5" fmla="*/ 0 h 2318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3180"/>
                <a:gd name="T11" fmla="*/ 21600 w 21600"/>
                <a:gd name="T12" fmla="*/ 23180 h 2318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3180" fill="none" extrusionOk="0">
                  <a:moveTo>
                    <a:pt x="3392" y="23179"/>
                  </a:moveTo>
                  <a:cubicBezTo>
                    <a:pt x="1177" y="19708"/>
                    <a:pt x="0" y="15676"/>
                    <a:pt x="0" y="11559"/>
                  </a:cubicBezTo>
                  <a:cubicBezTo>
                    <a:pt x="-1" y="7466"/>
                    <a:pt x="1162" y="3457"/>
                    <a:pt x="3353" y="0"/>
                  </a:cubicBezTo>
                </a:path>
                <a:path w="21600" h="23180" stroke="0" extrusionOk="0">
                  <a:moveTo>
                    <a:pt x="3392" y="23179"/>
                  </a:moveTo>
                  <a:cubicBezTo>
                    <a:pt x="1177" y="19708"/>
                    <a:pt x="0" y="15676"/>
                    <a:pt x="0" y="11559"/>
                  </a:cubicBezTo>
                  <a:cubicBezTo>
                    <a:pt x="-1" y="7466"/>
                    <a:pt x="1162" y="3457"/>
                    <a:pt x="3353" y="0"/>
                  </a:cubicBezTo>
                  <a:lnTo>
                    <a:pt x="21600" y="11559"/>
                  </a:lnTo>
                  <a:lnTo>
                    <a:pt x="3392" y="23179"/>
                  </a:lnTo>
                  <a:close/>
                </a:path>
              </a:pathLst>
            </a:custGeom>
            <a:noFill/>
            <a:ln w="76200">
              <a:solidFill>
                <a:srgbClr val="FF0066"/>
              </a:solidFill>
              <a:miter lim="800000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1522" name="Arc 17"/>
            <p:cNvSpPr/>
            <p:nvPr/>
          </p:nvSpPr>
          <p:spPr bwMode="auto">
            <a:xfrm rot="13228016" flipH="1">
              <a:off x="1271" y="731"/>
              <a:ext cx="639" cy="291"/>
            </a:xfrm>
            <a:custGeom>
              <a:avLst/>
              <a:gdLst>
                <a:gd name="T0" fmla="*/ 0 w 21600"/>
                <a:gd name="T1" fmla="*/ 0 h 21073"/>
                <a:gd name="T2" fmla="*/ 0 w 21600"/>
                <a:gd name="T3" fmla="*/ 0 h 21073"/>
                <a:gd name="T4" fmla="*/ 0 w 21600"/>
                <a:gd name="T5" fmla="*/ 0 h 21073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073"/>
                <a:gd name="T11" fmla="*/ 21600 w 21600"/>
                <a:gd name="T12" fmla="*/ 21073 h 2107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073" fill="none" extrusionOk="0">
                  <a:moveTo>
                    <a:pt x="2208" y="21072"/>
                  </a:moveTo>
                  <a:cubicBezTo>
                    <a:pt x="755" y="18111"/>
                    <a:pt x="0" y="14857"/>
                    <a:pt x="0" y="11559"/>
                  </a:cubicBezTo>
                  <a:cubicBezTo>
                    <a:pt x="-1" y="7466"/>
                    <a:pt x="1162" y="3457"/>
                    <a:pt x="3353" y="0"/>
                  </a:cubicBezTo>
                </a:path>
                <a:path w="21600" h="21073" stroke="0" extrusionOk="0">
                  <a:moveTo>
                    <a:pt x="2208" y="21072"/>
                  </a:moveTo>
                  <a:cubicBezTo>
                    <a:pt x="755" y="18111"/>
                    <a:pt x="0" y="14857"/>
                    <a:pt x="0" y="11559"/>
                  </a:cubicBezTo>
                  <a:cubicBezTo>
                    <a:pt x="-1" y="7466"/>
                    <a:pt x="1162" y="3457"/>
                    <a:pt x="3353" y="0"/>
                  </a:cubicBezTo>
                  <a:lnTo>
                    <a:pt x="21600" y="11559"/>
                  </a:lnTo>
                  <a:lnTo>
                    <a:pt x="2208" y="21072"/>
                  </a:lnTo>
                  <a:close/>
                </a:path>
              </a:pathLst>
            </a:custGeom>
            <a:noFill/>
            <a:ln w="76200">
              <a:solidFill>
                <a:srgbClr val="FF0066"/>
              </a:solidFill>
              <a:miter lim="800000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1523" name="Arc 18"/>
            <p:cNvSpPr/>
            <p:nvPr/>
          </p:nvSpPr>
          <p:spPr bwMode="auto">
            <a:xfrm rot="6347878" flipH="1">
              <a:off x="147" y="838"/>
              <a:ext cx="674" cy="303"/>
            </a:xfrm>
            <a:custGeom>
              <a:avLst/>
              <a:gdLst>
                <a:gd name="T0" fmla="*/ 0 w 21600"/>
                <a:gd name="T1" fmla="*/ 0 h 23180"/>
                <a:gd name="T2" fmla="*/ 0 w 21600"/>
                <a:gd name="T3" fmla="*/ 0 h 23180"/>
                <a:gd name="T4" fmla="*/ 0 w 21600"/>
                <a:gd name="T5" fmla="*/ 0 h 2318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3180"/>
                <a:gd name="T11" fmla="*/ 21600 w 21600"/>
                <a:gd name="T12" fmla="*/ 23180 h 2318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3180" fill="none" extrusionOk="0">
                  <a:moveTo>
                    <a:pt x="3392" y="23179"/>
                  </a:moveTo>
                  <a:cubicBezTo>
                    <a:pt x="1177" y="19708"/>
                    <a:pt x="0" y="15676"/>
                    <a:pt x="0" y="11559"/>
                  </a:cubicBezTo>
                  <a:cubicBezTo>
                    <a:pt x="-1" y="7466"/>
                    <a:pt x="1162" y="3457"/>
                    <a:pt x="3353" y="0"/>
                  </a:cubicBezTo>
                </a:path>
                <a:path w="21600" h="23180" stroke="0" extrusionOk="0">
                  <a:moveTo>
                    <a:pt x="3392" y="23179"/>
                  </a:moveTo>
                  <a:cubicBezTo>
                    <a:pt x="1177" y="19708"/>
                    <a:pt x="0" y="15676"/>
                    <a:pt x="0" y="11559"/>
                  </a:cubicBezTo>
                  <a:cubicBezTo>
                    <a:pt x="-1" y="7466"/>
                    <a:pt x="1162" y="3457"/>
                    <a:pt x="3353" y="0"/>
                  </a:cubicBezTo>
                  <a:lnTo>
                    <a:pt x="21600" y="11559"/>
                  </a:lnTo>
                  <a:lnTo>
                    <a:pt x="3392" y="23179"/>
                  </a:lnTo>
                  <a:close/>
                </a:path>
              </a:pathLst>
            </a:custGeom>
            <a:noFill/>
            <a:ln w="76200">
              <a:solidFill>
                <a:srgbClr val="FF0066"/>
              </a:solidFill>
              <a:miter lim="800000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1524" name="Arc 19"/>
            <p:cNvSpPr/>
            <p:nvPr/>
          </p:nvSpPr>
          <p:spPr bwMode="auto">
            <a:xfrm rot="494919" flipH="1">
              <a:off x="1572" y="1899"/>
              <a:ext cx="638" cy="320"/>
            </a:xfrm>
            <a:custGeom>
              <a:avLst/>
              <a:gdLst>
                <a:gd name="T0" fmla="*/ 0 w 21600"/>
                <a:gd name="T1" fmla="*/ 0 h 23180"/>
                <a:gd name="T2" fmla="*/ 0 w 21600"/>
                <a:gd name="T3" fmla="*/ 0 h 23180"/>
                <a:gd name="T4" fmla="*/ 0 w 21600"/>
                <a:gd name="T5" fmla="*/ 0 h 2318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3180"/>
                <a:gd name="T11" fmla="*/ 21600 w 21600"/>
                <a:gd name="T12" fmla="*/ 23180 h 2318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3180" fill="none" extrusionOk="0">
                  <a:moveTo>
                    <a:pt x="3392" y="23179"/>
                  </a:moveTo>
                  <a:cubicBezTo>
                    <a:pt x="1177" y="19708"/>
                    <a:pt x="0" y="15676"/>
                    <a:pt x="0" y="11559"/>
                  </a:cubicBezTo>
                  <a:cubicBezTo>
                    <a:pt x="-1" y="7466"/>
                    <a:pt x="1162" y="3457"/>
                    <a:pt x="3353" y="0"/>
                  </a:cubicBezTo>
                </a:path>
                <a:path w="21600" h="23180" stroke="0" extrusionOk="0">
                  <a:moveTo>
                    <a:pt x="3392" y="23179"/>
                  </a:moveTo>
                  <a:cubicBezTo>
                    <a:pt x="1177" y="19708"/>
                    <a:pt x="0" y="15676"/>
                    <a:pt x="0" y="11559"/>
                  </a:cubicBezTo>
                  <a:cubicBezTo>
                    <a:pt x="-1" y="7466"/>
                    <a:pt x="1162" y="3457"/>
                    <a:pt x="3353" y="0"/>
                  </a:cubicBezTo>
                  <a:lnTo>
                    <a:pt x="21600" y="11559"/>
                  </a:lnTo>
                  <a:lnTo>
                    <a:pt x="3392" y="23179"/>
                  </a:lnTo>
                  <a:close/>
                </a:path>
              </a:pathLst>
            </a:custGeom>
            <a:noFill/>
            <a:ln w="76200">
              <a:solidFill>
                <a:srgbClr val="FF0066"/>
              </a:solidFill>
              <a:miter lim="800000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1525" name="Arc 20"/>
            <p:cNvSpPr/>
            <p:nvPr/>
          </p:nvSpPr>
          <p:spPr bwMode="auto">
            <a:xfrm rot="2449191" flipH="1">
              <a:off x="344" y="1873"/>
              <a:ext cx="639" cy="320"/>
            </a:xfrm>
            <a:custGeom>
              <a:avLst/>
              <a:gdLst>
                <a:gd name="T0" fmla="*/ 0 w 21600"/>
                <a:gd name="T1" fmla="*/ 0 h 23180"/>
                <a:gd name="T2" fmla="*/ 0 w 21600"/>
                <a:gd name="T3" fmla="*/ 0 h 23180"/>
                <a:gd name="T4" fmla="*/ 0 w 21600"/>
                <a:gd name="T5" fmla="*/ 0 h 2318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3180"/>
                <a:gd name="T11" fmla="*/ 21600 w 21600"/>
                <a:gd name="T12" fmla="*/ 23180 h 2318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3180" fill="none" extrusionOk="0">
                  <a:moveTo>
                    <a:pt x="3392" y="23179"/>
                  </a:moveTo>
                  <a:cubicBezTo>
                    <a:pt x="1177" y="19708"/>
                    <a:pt x="0" y="15676"/>
                    <a:pt x="0" y="11559"/>
                  </a:cubicBezTo>
                  <a:cubicBezTo>
                    <a:pt x="-1" y="7466"/>
                    <a:pt x="1162" y="3457"/>
                    <a:pt x="3353" y="0"/>
                  </a:cubicBezTo>
                </a:path>
                <a:path w="21600" h="23180" stroke="0" extrusionOk="0">
                  <a:moveTo>
                    <a:pt x="3392" y="23179"/>
                  </a:moveTo>
                  <a:cubicBezTo>
                    <a:pt x="1177" y="19708"/>
                    <a:pt x="0" y="15676"/>
                    <a:pt x="0" y="11559"/>
                  </a:cubicBezTo>
                  <a:cubicBezTo>
                    <a:pt x="-1" y="7466"/>
                    <a:pt x="1162" y="3457"/>
                    <a:pt x="3353" y="0"/>
                  </a:cubicBezTo>
                  <a:lnTo>
                    <a:pt x="21600" y="11559"/>
                  </a:lnTo>
                  <a:lnTo>
                    <a:pt x="3392" y="23179"/>
                  </a:lnTo>
                  <a:close/>
                </a:path>
              </a:pathLst>
            </a:custGeom>
            <a:noFill/>
            <a:ln w="76200">
              <a:solidFill>
                <a:srgbClr val="FF0066"/>
              </a:solidFill>
              <a:miter lim="800000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1526" name="Text Box 21"/>
            <p:cNvSpPr txBox="1">
              <a:spLocks noChangeArrowheads="1"/>
            </p:cNvSpPr>
            <p:nvPr/>
          </p:nvSpPr>
          <p:spPr bwMode="auto">
            <a:xfrm flipH="1">
              <a:off x="1057" y="424"/>
              <a:ext cx="586" cy="44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4000" b="1">
                  <a:latin typeface="Times New Roman" panose="02020603050405020304" pitchFamily="18" charset="0"/>
                </a:rPr>
                <a:t>1</a:t>
              </a:r>
              <a:endParaRPr lang="en-US" altLang="zh-CN" sz="4000" b="1">
                <a:latin typeface="Times New Roman" panose="02020603050405020304" pitchFamily="18" charset="0"/>
              </a:endParaRPr>
            </a:p>
          </p:txBody>
        </p:sp>
        <p:sp>
          <p:nvSpPr>
            <p:cNvPr id="21527" name="Text Box 22"/>
            <p:cNvSpPr txBox="1">
              <a:spLocks noChangeArrowheads="1"/>
            </p:cNvSpPr>
            <p:nvPr/>
          </p:nvSpPr>
          <p:spPr bwMode="auto">
            <a:xfrm flipH="1">
              <a:off x="0" y="1278"/>
              <a:ext cx="586" cy="44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3200" b="1">
                  <a:latin typeface="Times New Roman" panose="02020603050405020304" pitchFamily="18" charset="0"/>
                </a:rPr>
                <a:t>    </a:t>
              </a:r>
              <a:r>
                <a:rPr lang="en-US" altLang="zh-CN" sz="4000" b="1">
                  <a:latin typeface="Times New Roman" panose="02020603050405020304" pitchFamily="18" charset="0"/>
                </a:rPr>
                <a:t>2</a:t>
              </a:r>
              <a:endParaRPr lang="en-US" altLang="zh-CN" sz="4000" b="1">
                <a:latin typeface="Times New Roman" panose="02020603050405020304" pitchFamily="18" charset="0"/>
              </a:endParaRPr>
            </a:p>
          </p:txBody>
        </p:sp>
        <p:sp>
          <p:nvSpPr>
            <p:cNvPr id="21528" name="Text Box 23"/>
            <p:cNvSpPr txBox="1">
              <a:spLocks noChangeArrowheads="1"/>
            </p:cNvSpPr>
            <p:nvPr/>
          </p:nvSpPr>
          <p:spPr bwMode="auto">
            <a:xfrm flipH="1">
              <a:off x="694" y="2159"/>
              <a:ext cx="589" cy="44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3200" b="1">
                  <a:latin typeface="Times New Roman" panose="02020603050405020304" pitchFamily="18" charset="0"/>
                </a:rPr>
                <a:t>    </a:t>
              </a:r>
              <a:r>
                <a:rPr lang="en-US" altLang="zh-CN" sz="4000" b="1">
                  <a:latin typeface="Times New Roman" panose="02020603050405020304" pitchFamily="18" charset="0"/>
                </a:rPr>
                <a:t>3</a:t>
              </a:r>
              <a:endParaRPr lang="en-US" altLang="zh-CN" sz="4000" b="1">
                <a:latin typeface="Times New Roman" panose="02020603050405020304" pitchFamily="18" charset="0"/>
              </a:endParaRPr>
            </a:p>
          </p:txBody>
        </p:sp>
        <p:sp>
          <p:nvSpPr>
            <p:cNvPr id="21529" name="Text Box 24"/>
            <p:cNvSpPr txBox="1">
              <a:spLocks noChangeArrowheads="1"/>
            </p:cNvSpPr>
            <p:nvPr/>
          </p:nvSpPr>
          <p:spPr bwMode="auto">
            <a:xfrm flipH="1">
              <a:off x="2033" y="1912"/>
              <a:ext cx="587" cy="44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3200" b="1">
                  <a:latin typeface="Times New Roman" panose="02020603050405020304" pitchFamily="18" charset="0"/>
                </a:rPr>
                <a:t>    </a:t>
              </a:r>
              <a:r>
                <a:rPr lang="en-US" altLang="zh-CN" sz="4000" b="1">
                  <a:latin typeface="Times New Roman" panose="02020603050405020304" pitchFamily="18" charset="0"/>
                </a:rPr>
                <a:t>4</a:t>
              </a:r>
              <a:endParaRPr lang="en-US" altLang="zh-CN" sz="4000" b="1">
                <a:latin typeface="Times New Roman" panose="02020603050405020304" pitchFamily="18" charset="0"/>
              </a:endParaRPr>
            </a:p>
          </p:txBody>
        </p:sp>
        <p:sp>
          <p:nvSpPr>
            <p:cNvPr id="21530" name="Text Box 25"/>
            <p:cNvSpPr txBox="1">
              <a:spLocks noChangeArrowheads="1"/>
            </p:cNvSpPr>
            <p:nvPr/>
          </p:nvSpPr>
          <p:spPr bwMode="auto">
            <a:xfrm flipH="1">
              <a:off x="2177" y="785"/>
              <a:ext cx="586" cy="44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3200" b="1">
                  <a:latin typeface="Times New Roman" panose="02020603050405020304" pitchFamily="18" charset="0"/>
                </a:rPr>
                <a:t>    </a:t>
              </a:r>
              <a:r>
                <a:rPr lang="en-US" altLang="zh-CN" sz="4000" b="1">
                  <a:latin typeface="Times New Roman" panose="02020603050405020304" pitchFamily="18" charset="0"/>
                </a:rPr>
                <a:t>5</a:t>
              </a:r>
              <a:endParaRPr lang="en-US" altLang="zh-CN" sz="4000" b="1">
                <a:latin typeface="Times New Roman" panose="02020603050405020304" pitchFamily="18" charset="0"/>
              </a:endParaRPr>
            </a:p>
          </p:txBody>
        </p:sp>
        <p:sp>
          <p:nvSpPr>
            <p:cNvPr id="21531" name="Text Box 14"/>
            <p:cNvSpPr txBox="1">
              <a:spLocks noChangeArrowheads="1"/>
            </p:cNvSpPr>
            <p:nvPr/>
          </p:nvSpPr>
          <p:spPr bwMode="auto">
            <a:xfrm>
              <a:off x="537" y="1868"/>
              <a:ext cx="116" cy="28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>
                <a:spcBef>
                  <a:spcPct val="50000"/>
                </a:spcBef>
              </a:pPr>
              <a:endParaRPr lang="zh-CN" altLang="en-US" sz="2400">
                <a:latin typeface="Times New Roman" panose="02020603050405020304" pitchFamily="18" charset="0"/>
              </a:endParaRPr>
            </a:p>
          </p:txBody>
        </p:sp>
        <p:sp>
          <p:nvSpPr>
            <p:cNvPr id="21532" name="Text Box 27"/>
            <p:cNvSpPr txBox="1">
              <a:spLocks noChangeArrowheads="1"/>
            </p:cNvSpPr>
            <p:nvPr/>
          </p:nvSpPr>
          <p:spPr bwMode="auto">
            <a:xfrm flipH="1">
              <a:off x="1566" y="0"/>
              <a:ext cx="587" cy="76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3200" b="1">
                  <a:latin typeface="Times New Roman" panose="02020603050405020304" pitchFamily="18" charset="0"/>
                </a:rPr>
                <a:t>    </a:t>
              </a:r>
              <a:endParaRPr lang="zh-CN" altLang="en-US" sz="3200" b="1">
                <a:latin typeface="Times New Roman" panose="02020603050405020304" pitchFamily="18" charset="0"/>
              </a:endParaRPr>
            </a:p>
            <a:p>
              <a:pPr>
                <a:spcBef>
                  <a:spcPct val="50000"/>
                </a:spcBef>
              </a:pPr>
              <a:r>
                <a:rPr lang="en-US" altLang="zh-CN" sz="2800" b="1" i="1">
                  <a:latin typeface="Times New Roman" panose="02020603050405020304" pitchFamily="18" charset="0"/>
                </a:rPr>
                <a:t>A</a:t>
              </a:r>
              <a:endParaRPr lang="en-US" altLang="zh-CN" sz="2800" b="1" i="1">
                <a:latin typeface="Times New Roman" panose="02020603050405020304" pitchFamily="18" charset="0"/>
              </a:endParaRPr>
            </a:p>
          </p:txBody>
        </p:sp>
      </p:grpSp>
      <p:sp>
        <p:nvSpPr>
          <p:cNvPr id="21511" name="WordArt 28"/>
          <p:cNvSpPr>
            <a:spLocks noChangeArrowheads="1" noChangeShapeType="1"/>
          </p:cNvSpPr>
          <p:nvPr/>
        </p:nvSpPr>
        <p:spPr bwMode="auto">
          <a:xfrm>
            <a:off x="1129665" y="915670"/>
            <a:ext cx="5407660" cy="75311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kern="10">
                <a:ln w="19050">
                  <a:solidFill>
                    <a:srgbClr val="FF0000"/>
                  </a:solidFill>
                  <a:round/>
                </a:ln>
                <a:solidFill>
                  <a:srgbClr val="0000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 多边形的外角和</a:t>
            </a:r>
            <a:endParaRPr lang="zh-CN" altLang="en-US" sz="3600" kern="10">
              <a:ln w="19050">
                <a:solidFill>
                  <a:srgbClr val="FF0000"/>
                </a:solidFill>
                <a:round/>
              </a:ln>
              <a:solidFill>
                <a:srgbClr val="0000CC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368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68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368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68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4" dur="500"/>
                                        <p:tgtEl>
                                          <p:spTgt spid="368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7" grpId="0" autoUpdateAnimBg="0" build="allAtOnce"/>
      <p:bldP spid="36868" grpId="0" animBg="1"/>
      <p:bldP spid="36869" grpId="0" autoUpdateAnimBg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5"/>
          <p:cNvSpPr>
            <a:spLocks noChangeArrowheads="1"/>
          </p:cNvSpPr>
          <p:nvPr/>
        </p:nvSpPr>
        <p:spPr bwMode="auto">
          <a:xfrm>
            <a:off x="179388" y="2205038"/>
            <a:ext cx="2339975" cy="7921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zh-CN" altLang="en-US" sz="2800" b="1">
                <a:latin typeface="Times New Roman" panose="02020603050405020304" pitchFamily="18" charset="0"/>
              </a:rPr>
              <a:t>五边形外角和</a:t>
            </a:r>
            <a:endParaRPr lang="zh-CN" altLang="en-US" sz="2800" b="1">
              <a:latin typeface="Times New Roman" panose="02020603050405020304" pitchFamily="18" charset="0"/>
            </a:endParaRPr>
          </a:p>
        </p:txBody>
      </p:sp>
      <p:sp>
        <p:nvSpPr>
          <p:cNvPr id="37891" name="Rectangle 6"/>
          <p:cNvSpPr>
            <a:spLocks noChangeArrowheads="1"/>
          </p:cNvSpPr>
          <p:nvPr/>
        </p:nvSpPr>
        <p:spPr bwMode="auto">
          <a:xfrm>
            <a:off x="142875" y="5522913"/>
            <a:ext cx="6121400" cy="5048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zh-CN" altLang="en-US" sz="2800" b="1">
                <a:latin typeface="Times New Roman" panose="02020603050405020304" pitchFamily="18" charset="0"/>
              </a:rPr>
              <a:t>结论：五边形的外角和等于</a:t>
            </a:r>
            <a:r>
              <a:rPr lang="en-US" altLang="zh-CN" sz="2800" b="1">
                <a:latin typeface="Times New Roman" panose="02020603050405020304" pitchFamily="18" charset="0"/>
              </a:rPr>
              <a:t>360°.</a:t>
            </a:r>
            <a:endParaRPr lang="en-US" altLang="zh-CN" sz="2800" b="1">
              <a:latin typeface="Times New Roman" panose="02020603050405020304" pitchFamily="18" charset="0"/>
            </a:endParaRPr>
          </a:p>
        </p:txBody>
      </p:sp>
      <p:sp>
        <p:nvSpPr>
          <p:cNvPr id="37892" name="Text Box 13"/>
          <p:cNvSpPr txBox="1">
            <a:spLocks noChangeArrowheads="1"/>
          </p:cNvSpPr>
          <p:nvPr/>
        </p:nvSpPr>
        <p:spPr bwMode="auto">
          <a:xfrm>
            <a:off x="1836738" y="3644900"/>
            <a:ext cx="4256087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latin typeface="Times New Roman" panose="02020603050405020304" pitchFamily="18" charset="0"/>
              </a:rPr>
              <a:t>－</a:t>
            </a:r>
            <a:r>
              <a:rPr lang="en-US" altLang="zh-CN" sz="2800" b="1">
                <a:latin typeface="Times New Roman" panose="02020603050405020304" pitchFamily="18" charset="0"/>
              </a:rPr>
              <a:t>(5</a:t>
            </a:r>
            <a:r>
              <a:rPr lang="zh-CN" altLang="en-US" sz="2800" b="1">
                <a:latin typeface="Times New Roman" panose="02020603050405020304" pitchFamily="18" charset="0"/>
              </a:rPr>
              <a:t>－</a:t>
            </a:r>
            <a:r>
              <a:rPr lang="en-US" altLang="zh-CN" sz="2800" b="1">
                <a:latin typeface="Times New Roman" panose="02020603050405020304" pitchFamily="18" charset="0"/>
              </a:rPr>
              <a:t>2) × 180°</a:t>
            </a:r>
            <a:endParaRPr lang="en-US" altLang="zh-CN" sz="2800" b="1">
              <a:latin typeface="Times New Roman" panose="02020603050405020304" pitchFamily="18" charset="0"/>
            </a:endParaRPr>
          </a:p>
        </p:txBody>
      </p:sp>
      <p:sp>
        <p:nvSpPr>
          <p:cNvPr id="37893" name="Text Box 15"/>
          <p:cNvSpPr txBox="1">
            <a:spLocks noChangeArrowheads="1"/>
          </p:cNvSpPr>
          <p:nvPr/>
        </p:nvSpPr>
        <p:spPr bwMode="auto">
          <a:xfrm>
            <a:off x="252413" y="4278313"/>
            <a:ext cx="1800225" cy="519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latin typeface="Times New Roman" panose="02020603050405020304" pitchFamily="18" charset="0"/>
              </a:rPr>
              <a:t>=360 </a:t>
            </a:r>
            <a:r>
              <a:rPr lang="en-US" altLang="zh-CN" sz="2400" b="1">
                <a:latin typeface="Times New Roman" panose="02020603050405020304" pitchFamily="18" charset="0"/>
              </a:rPr>
              <a:t>°</a:t>
            </a:r>
            <a:endParaRPr lang="en-US" altLang="zh-CN" sz="2400" b="1">
              <a:latin typeface="Times New Roman" panose="02020603050405020304" pitchFamily="18" charset="0"/>
            </a:endParaRPr>
          </a:p>
        </p:txBody>
      </p:sp>
      <p:sp>
        <p:nvSpPr>
          <p:cNvPr id="22534" name="Arc 7"/>
          <p:cNvSpPr/>
          <p:nvPr/>
        </p:nvSpPr>
        <p:spPr bwMode="auto">
          <a:xfrm rot="4394645">
            <a:off x="6112668" y="2361407"/>
            <a:ext cx="1001713" cy="844550"/>
          </a:xfrm>
          <a:custGeom>
            <a:avLst/>
            <a:gdLst>
              <a:gd name="T0" fmla="*/ 2147483647 w 21600"/>
              <a:gd name="T1" fmla="*/ 0 h 22056"/>
              <a:gd name="T2" fmla="*/ 2147483647 w 21600"/>
              <a:gd name="T3" fmla="*/ 2147483647 h 22056"/>
              <a:gd name="T4" fmla="*/ 0 w 21600"/>
              <a:gd name="T5" fmla="*/ 2147483647 h 22056"/>
              <a:gd name="T6" fmla="*/ 0 60000 65536"/>
              <a:gd name="T7" fmla="*/ 0 60000 65536"/>
              <a:gd name="T8" fmla="*/ 0 60000 65536"/>
              <a:gd name="T9" fmla="*/ 0 w 21600"/>
              <a:gd name="T10" fmla="*/ 0 h 22056"/>
              <a:gd name="T11" fmla="*/ 21600 w 21600"/>
              <a:gd name="T12" fmla="*/ 22056 h 2205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2056" fill="none" extrusionOk="0">
                <a:moveTo>
                  <a:pt x="21162" y="0"/>
                </a:moveTo>
                <a:cubicBezTo>
                  <a:pt x="21453" y="1422"/>
                  <a:pt x="21600" y="2870"/>
                  <a:pt x="21600" y="4323"/>
                </a:cubicBezTo>
                <a:cubicBezTo>
                  <a:pt x="21600" y="11394"/>
                  <a:pt x="18138" y="18018"/>
                  <a:pt x="12332" y="22055"/>
                </a:cubicBezTo>
              </a:path>
              <a:path w="21600" h="22056" stroke="0" extrusionOk="0">
                <a:moveTo>
                  <a:pt x="21162" y="0"/>
                </a:moveTo>
                <a:cubicBezTo>
                  <a:pt x="21453" y="1422"/>
                  <a:pt x="21600" y="2870"/>
                  <a:pt x="21600" y="4323"/>
                </a:cubicBezTo>
                <a:cubicBezTo>
                  <a:pt x="21600" y="11394"/>
                  <a:pt x="18138" y="18018"/>
                  <a:pt x="12332" y="22055"/>
                </a:cubicBezTo>
                <a:lnTo>
                  <a:pt x="0" y="4323"/>
                </a:lnTo>
                <a:lnTo>
                  <a:pt x="21162" y="0"/>
                </a:lnTo>
                <a:close/>
              </a:path>
            </a:pathLst>
          </a:custGeom>
          <a:noFill/>
          <a:ln w="76200">
            <a:solidFill>
              <a:srgbClr val="800000"/>
            </a:solidFill>
            <a:miter lim="800000"/>
          </a:ln>
        </p:spPr>
        <p:txBody>
          <a:bodyPr rot="10800000" vert="eaVert" wrap="none" anchor="ctr"/>
          <a:lstStyle/>
          <a:p>
            <a:endParaRPr lang="zh-CN" altLang="en-US"/>
          </a:p>
        </p:txBody>
      </p:sp>
      <p:sp>
        <p:nvSpPr>
          <p:cNvPr id="22535" name="Rectangle 8"/>
          <p:cNvSpPr>
            <a:spLocks noChangeArrowheads="1"/>
          </p:cNvSpPr>
          <p:nvPr/>
        </p:nvSpPr>
        <p:spPr bwMode="auto">
          <a:xfrm>
            <a:off x="6321425" y="3074988"/>
            <a:ext cx="519113" cy="701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Verdana" panose="020B0604030504040204" pitchFamily="34" charset="0"/>
              </a:rPr>
              <a:t> </a:t>
            </a:r>
            <a:r>
              <a:rPr lang="en-US" altLang="zh-CN" sz="4000" b="1">
                <a:latin typeface="Times New Roman" panose="02020603050405020304" pitchFamily="18" charset="0"/>
              </a:rPr>
              <a:t>6</a:t>
            </a:r>
            <a:endParaRPr lang="en-US" altLang="zh-CN" sz="4000" b="1">
              <a:latin typeface="Times New Roman" panose="02020603050405020304" pitchFamily="18" charset="0"/>
            </a:endParaRPr>
          </a:p>
        </p:txBody>
      </p:sp>
      <p:grpSp>
        <p:nvGrpSpPr>
          <p:cNvPr id="2" name="Group 8"/>
          <p:cNvGrpSpPr/>
          <p:nvPr/>
        </p:nvGrpSpPr>
        <p:grpSpPr bwMode="auto">
          <a:xfrm>
            <a:off x="4175125" y="1633538"/>
            <a:ext cx="4752975" cy="4170362"/>
            <a:chOff x="0" y="0"/>
            <a:chExt cx="2994" cy="2627"/>
          </a:xfrm>
        </p:grpSpPr>
        <p:sp>
          <p:nvSpPr>
            <p:cNvPr id="22541" name="Line 10"/>
            <p:cNvSpPr>
              <a:spLocks noChangeShapeType="1"/>
            </p:cNvSpPr>
            <p:nvPr/>
          </p:nvSpPr>
          <p:spPr bwMode="auto">
            <a:xfrm flipH="1">
              <a:off x="1918" y="763"/>
              <a:ext cx="1076" cy="1465"/>
            </a:xfrm>
            <a:prstGeom prst="line">
              <a:avLst/>
            </a:prstGeom>
            <a:noFill/>
            <a:ln w="76200">
              <a:solidFill>
                <a:srgbClr val="CC33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42" name="Text Box 11"/>
            <p:cNvSpPr txBox="1">
              <a:spLocks noChangeArrowheads="1"/>
            </p:cNvSpPr>
            <p:nvPr/>
          </p:nvSpPr>
          <p:spPr bwMode="auto">
            <a:xfrm flipH="1">
              <a:off x="2457" y="1374"/>
              <a:ext cx="514" cy="44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4000" b="1">
                  <a:latin typeface="Times New Roman" panose="02020603050405020304" pitchFamily="18" charset="0"/>
                </a:rPr>
                <a:t>E</a:t>
              </a:r>
              <a:endParaRPr lang="en-US" altLang="zh-CN" sz="4000" b="1">
                <a:latin typeface="Times New Roman" panose="02020603050405020304" pitchFamily="18" charset="0"/>
              </a:endParaRPr>
            </a:p>
          </p:txBody>
        </p:sp>
        <p:sp>
          <p:nvSpPr>
            <p:cNvPr id="22543" name="Line 12"/>
            <p:cNvSpPr>
              <a:spLocks noChangeShapeType="1"/>
            </p:cNvSpPr>
            <p:nvPr/>
          </p:nvSpPr>
          <p:spPr bwMode="auto">
            <a:xfrm>
              <a:off x="1157" y="318"/>
              <a:ext cx="1351" cy="1097"/>
            </a:xfrm>
            <a:prstGeom prst="line">
              <a:avLst/>
            </a:prstGeom>
            <a:noFill/>
            <a:ln w="76200">
              <a:solidFill>
                <a:srgbClr val="CC33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44" name="Line 13"/>
            <p:cNvSpPr>
              <a:spLocks noChangeShapeType="1"/>
            </p:cNvSpPr>
            <p:nvPr/>
          </p:nvSpPr>
          <p:spPr bwMode="auto">
            <a:xfrm flipH="1" flipV="1">
              <a:off x="670" y="2009"/>
              <a:ext cx="2047" cy="367"/>
            </a:xfrm>
            <a:prstGeom prst="line">
              <a:avLst/>
            </a:prstGeom>
            <a:noFill/>
            <a:ln w="76200">
              <a:solidFill>
                <a:srgbClr val="CC33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45" name="Line 14"/>
            <p:cNvSpPr>
              <a:spLocks noChangeShapeType="1"/>
            </p:cNvSpPr>
            <p:nvPr/>
          </p:nvSpPr>
          <p:spPr bwMode="auto">
            <a:xfrm flipH="1" flipV="1">
              <a:off x="532" y="1103"/>
              <a:ext cx="242" cy="1405"/>
            </a:xfrm>
            <a:prstGeom prst="line">
              <a:avLst/>
            </a:prstGeom>
            <a:noFill/>
            <a:ln w="76200">
              <a:solidFill>
                <a:srgbClr val="CC33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46" name="Line 15"/>
            <p:cNvSpPr>
              <a:spLocks noChangeShapeType="1"/>
            </p:cNvSpPr>
            <p:nvPr/>
          </p:nvSpPr>
          <p:spPr bwMode="auto">
            <a:xfrm flipV="1">
              <a:off x="10" y="727"/>
              <a:ext cx="1651" cy="544"/>
            </a:xfrm>
            <a:prstGeom prst="line">
              <a:avLst/>
            </a:prstGeom>
            <a:noFill/>
            <a:ln w="76200">
              <a:solidFill>
                <a:srgbClr val="CC33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47" name="Text Box 16"/>
            <p:cNvSpPr txBox="1">
              <a:spLocks noChangeArrowheads="1"/>
            </p:cNvSpPr>
            <p:nvPr/>
          </p:nvSpPr>
          <p:spPr bwMode="auto">
            <a:xfrm flipH="1">
              <a:off x="350" y="263"/>
              <a:ext cx="408" cy="82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4000" b="1">
                  <a:latin typeface="Times New Roman" panose="02020603050405020304" pitchFamily="18" charset="0"/>
                </a:rPr>
                <a:t> </a:t>
              </a:r>
              <a:r>
                <a:rPr lang="en-US" altLang="zh-CN" sz="4000" b="1">
                  <a:latin typeface="Times New Roman" panose="02020603050405020304" pitchFamily="18" charset="0"/>
                </a:rPr>
                <a:t>B</a:t>
              </a:r>
              <a:endParaRPr lang="en-US" altLang="zh-CN" sz="4000" b="1">
                <a:latin typeface="Times New Roman" panose="02020603050405020304" pitchFamily="18" charset="0"/>
              </a:endParaRPr>
            </a:p>
          </p:txBody>
        </p:sp>
        <p:sp>
          <p:nvSpPr>
            <p:cNvPr id="22548" name="Text Box 17"/>
            <p:cNvSpPr txBox="1">
              <a:spLocks noChangeArrowheads="1"/>
            </p:cNvSpPr>
            <p:nvPr/>
          </p:nvSpPr>
          <p:spPr bwMode="auto">
            <a:xfrm flipH="1">
              <a:off x="336" y="1833"/>
              <a:ext cx="514" cy="44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4000" b="1">
                  <a:latin typeface="Times New Roman" panose="02020603050405020304" pitchFamily="18" charset="0"/>
                </a:rPr>
                <a:t>C</a:t>
              </a:r>
              <a:endParaRPr lang="en-US" altLang="zh-CN" sz="4000" b="1">
                <a:latin typeface="Times New Roman" panose="02020603050405020304" pitchFamily="18" charset="0"/>
              </a:endParaRPr>
            </a:p>
          </p:txBody>
        </p:sp>
        <p:sp>
          <p:nvSpPr>
            <p:cNvPr id="22549" name="Text Box 18"/>
            <p:cNvSpPr txBox="1">
              <a:spLocks noChangeArrowheads="1"/>
            </p:cNvSpPr>
            <p:nvPr/>
          </p:nvSpPr>
          <p:spPr bwMode="auto">
            <a:xfrm flipH="1">
              <a:off x="1713" y="2185"/>
              <a:ext cx="514" cy="44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4000" b="1">
                  <a:latin typeface="Times New Roman" panose="02020603050405020304" pitchFamily="18" charset="0"/>
                </a:rPr>
                <a:t>D</a:t>
              </a:r>
              <a:endParaRPr lang="en-US" altLang="zh-CN" sz="4000" b="1">
                <a:latin typeface="Times New Roman" panose="02020603050405020304" pitchFamily="18" charset="0"/>
              </a:endParaRPr>
            </a:p>
          </p:txBody>
        </p:sp>
        <p:sp>
          <p:nvSpPr>
            <p:cNvPr id="22550" name="Arc 19"/>
            <p:cNvSpPr/>
            <p:nvPr/>
          </p:nvSpPr>
          <p:spPr bwMode="auto">
            <a:xfrm rot="15513296" flipH="1">
              <a:off x="2216" y="1334"/>
              <a:ext cx="675" cy="303"/>
            </a:xfrm>
            <a:custGeom>
              <a:avLst/>
              <a:gdLst>
                <a:gd name="T0" fmla="*/ 0 w 21600"/>
                <a:gd name="T1" fmla="*/ 0 h 23180"/>
                <a:gd name="T2" fmla="*/ 0 w 21600"/>
                <a:gd name="T3" fmla="*/ 0 h 23180"/>
                <a:gd name="T4" fmla="*/ 0 w 21600"/>
                <a:gd name="T5" fmla="*/ 0 h 2318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3180"/>
                <a:gd name="T11" fmla="*/ 21600 w 21600"/>
                <a:gd name="T12" fmla="*/ 23180 h 2318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3180" fill="none" extrusionOk="0">
                  <a:moveTo>
                    <a:pt x="3392" y="23179"/>
                  </a:moveTo>
                  <a:cubicBezTo>
                    <a:pt x="1177" y="19708"/>
                    <a:pt x="0" y="15676"/>
                    <a:pt x="0" y="11559"/>
                  </a:cubicBezTo>
                  <a:cubicBezTo>
                    <a:pt x="-1" y="7466"/>
                    <a:pt x="1162" y="3457"/>
                    <a:pt x="3353" y="0"/>
                  </a:cubicBezTo>
                </a:path>
                <a:path w="21600" h="23180" stroke="0" extrusionOk="0">
                  <a:moveTo>
                    <a:pt x="3392" y="23179"/>
                  </a:moveTo>
                  <a:cubicBezTo>
                    <a:pt x="1177" y="19708"/>
                    <a:pt x="0" y="15676"/>
                    <a:pt x="0" y="11559"/>
                  </a:cubicBezTo>
                  <a:cubicBezTo>
                    <a:pt x="-1" y="7466"/>
                    <a:pt x="1162" y="3457"/>
                    <a:pt x="3353" y="0"/>
                  </a:cubicBezTo>
                  <a:lnTo>
                    <a:pt x="21600" y="11559"/>
                  </a:lnTo>
                  <a:lnTo>
                    <a:pt x="3392" y="23179"/>
                  </a:lnTo>
                  <a:close/>
                </a:path>
              </a:pathLst>
            </a:custGeom>
            <a:noFill/>
            <a:ln w="76200">
              <a:solidFill>
                <a:srgbClr val="FF0066"/>
              </a:solidFill>
              <a:miter lim="800000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2551" name="Arc 20"/>
            <p:cNvSpPr/>
            <p:nvPr/>
          </p:nvSpPr>
          <p:spPr bwMode="auto">
            <a:xfrm rot="13228016" flipH="1">
              <a:off x="1271" y="731"/>
              <a:ext cx="639" cy="291"/>
            </a:xfrm>
            <a:custGeom>
              <a:avLst/>
              <a:gdLst>
                <a:gd name="T0" fmla="*/ 0 w 21600"/>
                <a:gd name="T1" fmla="*/ 0 h 21073"/>
                <a:gd name="T2" fmla="*/ 0 w 21600"/>
                <a:gd name="T3" fmla="*/ 0 h 21073"/>
                <a:gd name="T4" fmla="*/ 0 w 21600"/>
                <a:gd name="T5" fmla="*/ 0 h 21073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073"/>
                <a:gd name="T11" fmla="*/ 21600 w 21600"/>
                <a:gd name="T12" fmla="*/ 21073 h 2107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073" fill="none" extrusionOk="0">
                  <a:moveTo>
                    <a:pt x="2208" y="21072"/>
                  </a:moveTo>
                  <a:cubicBezTo>
                    <a:pt x="755" y="18111"/>
                    <a:pt x="0" y="14857"/>
                    <a:pt x="0" y="11559"/>
                  </a:cubicBezTo>
                  <a:cubicBezTo>
                    <a:pt x="-1" y="7466"/>
                    <a:pt x="1162" y="3457"/>
                    <a:pt x="3353" y="0"/>
                  </a:cubicBezTo>
                </a:path>
                <a:path w="21600" h="21073" stroke="0" extrusionOk="0">
                  <a:moveTo>
                    <a:pt x="2208" y="21072"/>
                  </a:moveTo>
                  <a:cubicBezTo>
                    <a:pt x="755" y="18111"/>
                    <a:pt x="0" y="14857"/>
                    <a:pt x="0" y="11559"/>
                  </a:cubicBezTo>
                  <a:cubicBezTo>
                    <a:pt x="-1" y="7466"/>
                    <a:pt x="1162" y="3457"/>
                    <a:pt x="3353" y="0"/>
                  </a:cubicBezTo>
                  <a:lnTo>
                    <a:pt x="21600" y="11559"/>
                  </a:lnTo>
                  <a:lnTo>
                    <a:pt x="2208" y="21072"/>
                  </a:lnTo>
                  <a:close/>
                </a:path>
              </a:pathLst>
            </a:custGeom>
            <a:noFill/>
            <a:ln w="76200">
              <a:solidFill>
                <a:srgbClr val="FF0066"/>
              </a:solidFill>
              <a:miter lim="800000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2552" name="Arc 21"/>
            <p:cNvSpPr/>
            <p:nvPr/>
          </p:nvSpPr>
          <p:spPr bwMode="auto">
            <a:xfrm rot="6347878" flipH="1">
              <a:off x="147" y="838"/>
              <a:ext cx="674" cy="303"/>
            </a:xfrm>
            <a:custGeom>
              <a:avLst/>
              <a:gdLst>
                <a:gd name="T0" fmla="*/ 0 w 21600"/>
                <a:gd name="T1" fmla="*/ 0 h 23180"/>
                <a:gd name="T2" fmla="*/ 0 w 21600"/>
                <a:gd name="T3" fmla="*/ 0 h 23180"/>
                <a:gd name="T4" fmla="*/ 0 w 21600"/>
                <a:gd name="T5" fmla="*/ 0 h 2318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3180"/>
                <a:gd name="T11" fmla="*/ 21600 w 21600"/>
                <a:gd name="T12" fmla="*/ 23180 h 2318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3180" fill="none" extrusionOk="0">
                  <a:moveTo>
                    <a:pt x="3392" y="23179"/>
                  </a:moveTo>
                  <a:cubicBezTo>
                    <a:pt x="1177" y="19708"/>
                    <a:pt x="0" y="15676"/>
                    <a:pt x="0" y="11559"/>
                  </a:cubicBezTo>
                  <a:cubicBezTo>
                    <a:pt x="-1" y="7466"/>
                    <a:pt x="1162" y="3457"/>
                    <a:pt x="3353" y="0"/>
                  </a:cubicBezTo>
                </a:path>
                <a:path w="21600" h="23180" stroke="0" extrusionOk="0">
                  <a:moveTo>
                    <a:pt x="3392" y="23179"/>
                  </a:moveTo>
                  <a:cubicBezTo>
                    <a:pt x="1177" y="19708"/>
                    <a:pt x="0" y="15676"/>
                    <a:pt x="0" y="11559"/>
                  </a:cubicBezTo>
                  <a:cubicBezTo>
                    <a:pt x="-1" y="7466"/>
                    <a:pt x="1162" y="3457"/>
                    <a:pt x="3353" y="0"/>
                  </a:cubicBezTo>
                  <a:lnTo>
                    <a:pt x="21600" y="11559"/>
                  </a:lnTo>
                  <a:lnTo>
                    <a:pt x="3392" y="23179"/>
                  </a:lnTo>
                  <a:close/>
                </a:path>
              </a:pathLst>
            </a:custGeom>
            <a:noFill/>
            <a:ln w="76200">
              <a:solidFill>
                <a:srgbClr val="FF0066"/>
              </a:solidFill>
              <a:miter lim="800000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2553" name="Arc 22"/>
            <p:cNvSpPr/>
            <p:nvPr/>
          </p:nvSpPr>
          <p:spPr bwMode="auto">
            <a:xfrm rot="494919" flipH="1">
              <a:off x="1572" y="1899"/>
              <a:ext cx="638" cy="320"/>
            </a:xfrm>
            <a:custGeom>
              <a:avLst/>
              <a:gdLst>
                <a:gd name="T0" fmla="*/ 0 w 21600"/>
                <a:gd name="T1" fmla="*/ 0 h 23180"/>
                <a:gd name="T2" fmla="*/ 0 w 21600"/>
                <a:gd name="T3" fmla="*/ 0 h 23180"/>
                <a:gd name="T4" fmla="*/ 0 w 21600"/>
                <a:gd name="T5" fmla="*/ 0 h 2318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3180"/>
                <a:gd name="T11" fmla="*/ 21600 w 21600"/>
                <a:gd name="T12" fmla="*/ 23180 h 2318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3180" fill="none" extrusionOk="0">
                  <a:moveTo>
                    <a:pt x="3392" y="23179"/>
                  </a:moveTo>
                  <a:cubicBezTo>
                    <a:pt x="1177" y="19708"/>
                    <a:pt x="0" y="15676"/>
                    <a:pt x="0" y="11559"/>
                  </a:cubicBezTo>
                  <a:cubicBezTo>
                    <a:pt x="-1" y="7466"/>
                    <a:pt x="1162" y="3457"/>
                    <a:pt x="3353" y="0"/>
                  </a:cubicBezTo>
                </a:path>
                <a:path w="21600" h="23180" stroke="0" extrusionOk="0">
                  <a:moveTo>
                    <a:pt x="3392" y="23179"/>
                  </a:moveTo>
                  <a:cubicBezTo>
                    <a:pt x="1177" y="19708"/>
                    <a:pt x="0" y="15676"/>
                    <a:pt x="0" y="11559"/>
                  </a:cubicBezTo>
                  <a:cubicBezTo>
                    <a:pt x="-1" y="7466"/>
                    <a:pt x="1162" y="3457"/>
                    <a:pt x="3353" y="0"/>
                  </a:cubicBezTo>
                  <a:lnTo>
                    <a:pt x="21600" y="11559"/>
                  </a:lnTo>
                  <a:lnTo>
                    <a:pt x="3392" y="23179"/>
                  </a:lnTo>
                  <a:close/>
                </a:path>
              </a:pathLst>
            </a:custGeom>
            <a:noFill/>
            <a:ln w="76200">
              <a:solidFill>
                <a:srgbClr val="FF0066"/>
              </a:solidFill>
              <a:miter lim="800000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2554" name="Arc 23"/>
            <p:cNvSpPr/>
            <p:nvPr/>
          </p:nvSpPr>
          <p:spPr bwMode="auto">
            <a:xfrm rot="2449191" flipH="1">
              <a:off x="344" y="1873"/>
              <a:ext cx="639" cy="320"/>
            </a:xfrm>
            <a:custGeom>
              <a:avLst/>
              <a:gdLst>
                <a:gd name="T0" fmla="*/ 0 w 21600"/>
                <a:gd name="T1" fmla="*/ 0 h 23180"/>
                <a:gd name="T2" fmla="*/ 0 w 21600"/>
                <a:gd name="T3" fmla="*/ 0 h 23180"/>
                <a:gd name="T4" fmla="*/ 0 w 21600"/>
                <a:gd name="T5" fmla="*/ 0 h 2318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3180"/>
                <a:gd name="T11" fmla="*/ 21600 w 21600"/>
                <a:gd name="T12" fmla="*/ 23180 h 2318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3180" fill="none" extrusionOk="0">
                  <a:moveTo>
                    <a:pt x="3392" y="23179"/>
                  </a:moveTo>
                  <a:cubicBezTo>
                    <a:pt x="1177" y="19708"/>
                    <a:pt x="0" y="15676"/>
                    <a:pt x="0" y="11559"/>
                  </a:cubicBezTo>
                  <a:cubicBezTo>
                    <a:pt x="-1" y="7466"/>
                    <a:pt x="1162" y="3457"/>
                    <a:pt x="3353" y="0"/>
                  </a:cubicBezTo>
                </a:path>
                <a:path w="21600" h="23180" stroke="0" extrusionOk="0">
                  <a:moveTo>
                    <a:pt x="3392" y="23179"/>
                  </a:moveTo>
                  <a:cubicBezTo>
                    <a:pt x="1177" y="19708"/>
                    <a:pt x="0" y="15676"/>
                    <a:pt x="0" y="11559"/>
                  </a:cubicBezTo>
                  <a:cubicBezTo>
                    <a:pt x="-1" y="7466"/>
                    <a:pt x="1162" y="3457"/>
                    <a:pt x="3353" y="0"/>
                  </a:cubicBezTo>
                  <a:lnTo>
                    <a:pt x="21600" y="11559"/>
                  </a:lnTo>
                  <a:lnTo>
                    <a:pt x="3392" y="23179"/>
                  </a:lnTo>
                  <a:close/>
                </a:path>
              </a:pathLst>
            </a:custGeom>
            <a:noFill/>
            <a:ln w="76200">
              <a:solidFill>
                <a:srgbClr val="FF0066"/>
              </a:solidFill>
              <a:miter lim="800000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2555" name="Text Box 24"/>
            <p:cNvSpPr txBox="1">
              <a:spLocks noChangeArrowheads="1"/>
            </p:cNvSpPr>
            <p:nvPr/>
          </p:nvSpPr>
          <p:spPr bwMode="auto">
            <a:xfrm flipH="1">
              <a:off x="1057" y="424"/>
              <a:ext cx="586" cy="44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4000" b="1">
                  <a:latin typeface="Times New Roman" panose="02020603050405020304" pitchFamily="18" charset="0"/>
                </a:rPr>
                <a:t>1</a:t>
              </a:r>
              <a:endParaRPr lang="en-US" altLang="zh-CN" sz="4000" b="1">
                <a:latin typeface="Times New Roman" panose="02020603050405020304" pitchFamily="18" charset="0"/>
              </a:endParaRPr>
            </a:p>
          </p:txBody>
        </p:sp>
        <p:sp>
          <p:nvSpPr>
            <p:cNvPr id="22556" name="Text Box 25"/>
            <p:cNvSpPr txBox="1">
              <a:spLocks noChangeArrowheads="1"/>
            </p:cNvSpPr>
            <p:nvPr/>
          </p:nvSpPr>
          <p:spPr bwMode="auto">
            <a:xfrm flipH="1">
              <a:off x="0" y="1278"/>
              <a:ext cx="586" cy="44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3200" b="1">
                  <a:latin typeface="Times New Roman" panose="02020603050405020304" pitchFamily="18" charset="0"/>
                </a:rPr>
                <a:t>    </a:t>
              </a:r>
              <a:r>
                <a:rPr lang="en-US" altLang="zh-CN" sz="4000" b="1">
                  <a:latin typeface="Times New Roman" panose="02020603050405020304" pitchFamily="18" charset="0"/>
                </a:rPr>
                <a:t>2</a:t>
              </a:r>
              <a:endParaRPr lang="en-US" altLang="zh-CN" sz="4000" b="1">
                <a:latin typeface="Times New Roman" panose="02020603050405020304" pitchFamily="18" charset="0"/>
              </a:endParaRPr>
            </a:p>
          </p:txBody>
        </p:sp>
        <p:sp>
          <p:nvSpPr>
            <p:cNvPr id="22557" name="Text Box 26"/>
            <p:cNvSpPr txBox="1">
              <a:spLocks noChangeArrowheads="1"/>
            </p:cNvSpPr>
            <p:nvPr/>
          </p:nvSpPr>
          <p:spPr bwMode="auto">
            <a:xfrm flipH="1">
              <a:off x="694" y="2159"/>
              <a:ext cx="589" cy="44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3200" b="1">
                  <a:latin typeface="Times New Roman" panose="02020603050405020304" pitchFamily="18" charset="0"/>
                </a:rPr>
                <a:t>    </a:t>
              </a:r>
              <a:r>
                <a:rPr lang="en-US" altLang="zh-CN" sz="4000" b="1">
                  <a:latin typeface="Times New Roman" panose="02020603050405020304" pitchFamily="18" charset="0"/>
                </a:rPr>
                <a:t>3</a:t>
              </a:r>
              <a:endParaRPr lang="en-US" altLang="zh-CN" sz="4000" b="1">
                <a:latin typeface="Times New Roman" panose="02020603050405020304" pitchFamily="18" charset="0"/>
              </a:endParaRPr>
            </a:p>
          </p:txBody>
        </p:sp>
        <p:sp>
          <p:nvSpPr>
            <p:cNvPr id="22558" name="Text Box 27"/>
            <p:cNvSpPr txBox="1">
              <a:spLocks noChangeArrowheads="1"/>
            </p:cNvSpPr>
            <p:nvPr/>
          </p:nvSpPr>
          <p:spPr bwMode="auto">
            <a:xfrm flipH="1">
              <a:off x="2033" y="1912"/>
              <a:ext cx="587" cy="44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3200" b="1">
                  <a:latin typeface="Times New Roman" panose="02020603050405020304" pitchFamily="18" charset="0"/>
                </a:rPr>
                <a:t>    </a:t>
              </a:r>
              <a:r>
                <a:rPr lang="en-US" altLang="zh-CN" sz="4000" b="1">
                  <a:latin typeface="Times New Roman" panose="02020603050405020304" pitchFamily="18" charset="0"/>
                </a:rPr>
                <a:t>4</a:t>
              </a:r>
              <a:endParaRPr lang="en-US" altLang="zh-CN" sz="4000" b="1">
                <a:latin typeface="Times New Roman" panose="02020603050405020304" pitchFamily="18" charset="0"/>
              </a:endParaRPr>
            </a:p>
          </p:txBody>
        </p:sp>
        <p:sp>
          <p:nvSpPr>
            <p:cNvPr id="22559" name="Text Box 28"/>
            <p:cNvSpPr txBox="1">
              <a:spLocks noChangeArrowheads="1"/>
            </p:cNvSpPr>
            <p:nvPr/>
          </p:nvSpPr>
          <p:spPr bwMode="auto">
            <a:xfrm flipH="1">
              <a:off x="2177" y="785"/>
              <a:ext cx="586" cy="44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3200" b="1">
                  <a:latin typeface="Times New Roman" panose="02020603050405020304" pitchFamily="18" charset="0"/>
                </a:rPr>
                <a:t>    </a:t>
              </a:r>
              <a:r>
                <a:rPr lang="en-US" altLang="zh-CN" sz="4000" b="1">
                  <a:latin typeface="Times New Roman" panose="02020603050405020304" pitchFamily="18" charset="0"/>
                </a:rPr>
                <a:t>5</a:t>
              </a:r>
              <a:endParaRPr lang="en-US" altLang="zh-CN" sz="4000" b="1">
                <a:latin typeface="Times New Roman" panose="02020603050405020304" pitchFamily="18" charset="0"/>
              </a:endParaRPr>
            </a:p>
          </p:txBody>
        </p:sp>
        <p:sp>
          <p:nvSpPr>
            <p:cNvPr id="22560" name="Text Box 14"/>
            <p:cNvSpPr txBox="1">
              <a:spLocks noChangeArrowheads="1"/>
            </p:cNvSpPr>
            <p:nvPr/>
          </p:nvSpPr>
          <p:spPr bwMode="auto">
            <a:xfrm>
              <a:off x="537" y="1868"/>
              <a:ext cx="116" cy="28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>
                <a:spcBef>
                  <a:spcPct val="50000"/>
                </a:spcBef>
              </a:pPr>
              <a:endParaRPr lang="zh-CN" altLang="en-US" sz="2400">
                <a:latin typeface="Times New Roman" panose="02020603050405020304" pitchFamily="18" charset="0"/>
              </a:endParaRPr>
            </a:p>
          </p:txBody>
        </p:sp>
        <p:sp>
          <p:nvSpPr>
            <p:cNvPr id="22561" name="Text Box 30"/>
            <p:cNvSpPr txBox="1">
              <a:spLocks noChangeArrowheads="1"/>
            </p:cNvSpPr>
            <p:nvPr/>
          </p:nvSpPr>
          <p:spPr bwMode="auto">
            <a:xfrm flipH="1">
              <a:off x="1565" y="0"/>
              <a:ext cx="587" cy="74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3200" b="1">
                  <a:latin typeface="Times New Roman" panose="02020603050405020304" pitchFamily="18" charset="0"/>
                </a:rPr>
                <a:t>    </a:t>
              </a:r>
              <a:r>
                <a:rPr lang="en-US" altLang="zh-CN" sz="4000" b="1">
                  <a:latin typeface="Times New Roman" panose="02020603050405020304" pitchFamily="18" charset="0"/>
                </a:rPr>
                <a:t>A</a:t>
              </a:r>
              <a:endParaRPr lang="en-US" altLang="zh-CN" sz="4000" b="1">
                <a:latin typeface="Times New Roman" panose="02020603050405020304" pitchFamily="18" charset="0"/>
              </a:endParaRPr>
            </a:p>
          </p:txBody>
        </p:sp>
      </p:grpSp>
      <p:sp>
        <p:nvSpPr>
          <p:cNvPr id="37918" name="Rectangle 31"/>
          <p:cNvSpPr>
            <a:spLocks noChangeArrowheads="1"/>
          </p:cNvSpPr>
          <p:nvPr/>
        </p:nvSpPr>
        <p:spPr bwMode="auto">
          <a:xfrm>
            <a:off x="179388" y="2997200"/>
            <a:ext cx="2016125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800" b="1">
                <a:latin typeface="Verdana" panose="020B0604030504040204" pitchFamily="34" charset="0"/>
              </a:rPr>
              <a:t>=5</a:t>
            </a:r>
            <a:r>
              <a:rPr lang="zh-CN" altLang="en-US" sz="2800" b="1">
                <a:latin typeface="Verdana" panose="020B0604030504040204" pitchFamily="34" charset="0"/>
              </a:rPr>
              <a:t>个平角</a:t>
            </a:r>
            <a:endParaRPr lang="zh-CN" altLang="en-US" sz="2800" b="1">
              <a:latin typeface="Verdana" panose="020B0604030504040204" pitchFamily="34" charset="0"/>
            </a:endParaRPr>
          </a:p>
        </p:txBody>
      </p:sp>
      <p:sp>
        <p:nvSpPr>
          <p:cNvPr id="37919" name="Rectangle 32"/>
          <p:cNvSpPr>
            <a:spLocks noChangeArrowheads="1"/>
          </p:cNvSpPr>
          <p:nvPr/>
        </p:nvSpPr>
        <p:spPr bwMode="auto">
          <a:xfrm>
            <a:off x="1962150" y="2997200"/>
            <a:ext cx="2684463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sz="2800" b="1">
                <a:latin typeface="Verdana" panose="020B0604030504040204" pitchFamily="34" charset="0"/>
              </a:rPr>
              <a:t>－五边形内角和</a:t>
            </a:r>
            <a:endParaRPr lang="zh-CN" altLang="en-US" sz="2800" b="1">
              <a:latin typeface="Verdana" panose="020B0604030504040204" pitchFamily="34" charset="0"/>
            </a:endParaRPr>
          </a:p>
        </p:txBody>
      </p:sp>
      <p:sp>
        <p:nvSpPr>
          <p:cNvPr id="37920" name="Rectangle 33"/>
          <p:cNvSpPr>
            <a:spLocks noChangeArrowheads="1"/>
          </p:cNvSpPr>
          <p:nvPr/>
        </p:nvSpPr>
        <p:spPr bwMode="auto">
          <a:xfrm>
            <a:off x="195263" y="3692525"/>
            <a:ext cx="1931987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400" b="1">
                <a:latin typeface="Verdana" panose="020B0604030504040204" pitchFamily="34" charset="0"/>
              </a:rPr>
              <a:t>=5×180°</a:t>
            </a:r>
            <a:endParaRPr lang="en-US" altLang="zh-CN" sz="2400" b="1">
              <a:latin typeface="Verdana" panose="020B0604030504040204" pitchFamily="34" charset="0"/>
            </a:endParaRPr>
          </a:p>
        </p:txBody>
      </p:sp>
      <p:sp>
        <p:nvSpPr>
          <p:cNvPr id="22540" name="Rectangle 3"/>
          <p:cNvSpPr>
            <a:spLocks noChangeArrowheads="1"/>
          </p:cNvSpPr>
          <p:nvPr/>
        </p:nvSpPr>
        <p:spPr bwMode="auto">
          <a:xfrm>
            <a:off x="34925" y="836613"/>
            <a:ext cx="8532813" cy="13731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just"/>
            <a:r>
              <a:rPr lang="en-US" altLang="zh-CN" sz="2800" b="1">
                <a:latin typeface="Times New Roman" panose="02020603050405020304" pitchFamily="18" charset="0"/>
                <a:ea typeface="楷体_GB2312" pitchFamily="49" charset="-122"/>
              </a:rPr>
              <a:t>【</a:t>
            </a:r>
            <a:r>
              <a:rPr lang="zh-CN" altLang="en-US" sz="2800" b="1">
                <a:latin typeface="Times New Roman" panose="02020603050405020304" pitchFamily="18" charset="0"/>
                <a:ea typeface="楷体_GB2312" pitchFamily="49" charset="-122"/>
              </a:rPr>
              <a:t>例</a:t>
            </a:r>
            <a:r>
              <a:rPr lang="en-US" altLang="zh-CN" sz="2800" b="1">
                <a:latin typeface="Times New Roman" panose="02020603050405020304" pitchFamily="18" charset="0"/>
                <a:ea typeface="楷体_GB2312" pitchFamily="49" charset="-122"/>
              </a:rPr>
              <a:t>2】</a:t>
            </a:r>
            <a:r>
              <a:rPr lang="zh-CN" altLang="en-US" sz="2800" b="1">
                <a:latin typeface="Times New Roman" panose="02020603050405020304" pitchFamily="18" charset="0"/>
                <a:ea typeface="楷体_GB2312" pitchFamily="49" charset="-122"/>
              </a:rPr>
              <a:t>如图，在五边形的每个顶点处各取一个外角，这些外角的和叫做五边形的外角和．五边形的外角和等于多少？</a:t>
            </a:r>
            <a:endParaRPr lang="zh-CN" altLang="en-US" sz="2800" b="1">
              <a:latin typeface="Times New Roman" panose="02020603050405020304" pitchFamily="18" charset="0"/>
              <a:ea typeface="楷体_GB2312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378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79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79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79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378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1000"/>
                                        <p:tgtEl>
                                          <p:spTgt spid="378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7" dur="500"/>
                                        <p:tgtEl>
                                          <p:spTgt spid="378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0" grpId="0" autoUpdateAnimBg="0"/>
      <p:bldP spid="37891" grpId="0" autoUpdateAnimBg="0"/>
      <p:bldP spid="37892" grpId="0" autoUpdateAnimBg="0"/>
      <p:bldP spid="37893" grpId="0" autoUpdateAnimBg="0"/>
      <p:bldP spid="37918" grpId="0" autoUpdateAnimBg="0"/>
      <p:bldP spid="37919" grpId="0" autoUpdateAnimBg="0"/>
      <p:bldP spid="37920" grpId="0" autoUpdateAnimBg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Rectangle 3"/>
          <p:cNvSpPr>
            <a:spLocks noChangeArrowheads="1"/>
          </p:cNvSpPr>
          <p:nvPr/>
        </p:nvSpPr>
        <p:spPr bwMode="auto">
          <a:xfrm>
            <a:off x="152400" y="1752600"/>
            <a:ext cx="4191000" cy="4708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just"/>
            <a:r>
              <a:rPr lang="en-US" altLang="zh-CN" sz="3600">
                <a:solidFill>
                  <a:srgbClr val="333399"/>
                </a:solidFill>
                <a:latin typeface="Times New Roman" panose="02020603050405020304" pitchFamily="18" charset="0"/>
                <a:ea typeface="楷体_GB2312" pitchFamily="49" charset="-122"/>
              </a:rPr>
              <a:t> </a:t>
            </a:r>
            <a:r>
              <a:rPr lang="zh-CN" altLang="en-US" sz="4800" b="1">
                <a:solidFill>
                  <a:srgbClr val="FF3300"/>
                </a:solidFill>
                <a:latin typeface="Times New Roman" panose="02020603050405020304" pitchFamily="18" charset="0"/>
                <a:ea typeface="楷体_GB2312" pitchFamily="49" charset="-122"/>
              </a:rPr>
              <a:t>例</a:t>
            </a:r>
            <a:r>
              <a:rPr lang="en-US" altLang="zh-CN" sz="4800" b="1">
                <a:solidFill>
                  <a:srgbClr val="FF3300"/>
                </a:solidFill>
                <a:latin typeface="Times New Roman" panose="02020603050405020304" pitchFamily="18" charset="0"/>
                <a:ea typeface="楷体_GB2312" pitchFamily="49" charset="-122"/>
              </a:rPr>
              <a:t>2</a:t>
            </a:r>
            <a:r>
              <a:rPr lang="en-US" altLang="zh-CN" sz="3600">
                <a:solidFill>
                  <a:srgbClr val="333399"/>
                </a:solidFill>
                <a:latin typeface="Times New Roman" panose="02020603050405020304" pitchFamily="18" charset="0"/>
                <a:ea typeface="楷体_GB2312" pitchFamily="49" charset="-122"/>
              </a:rPr>
              <a:t>  </a:t>
            </a:r>
            <a:r>
              <a:rPr lang="zh-CN" altLang="en-US" sz="3600" b="1">
                <a:solidFill>
                  <a:srgbClr val="333399"/>
                </a:solidFill>
                <a:latin typeface="Times New Roman" panose="02020603050405020304" pitchFamily="18" charset="0"/>
                <a:ea typeface="楷体_GB2312" pitchFamily="49" charset="-122"/>
              </a:rPr>
              <a:t>如图，在六边形的每个顶点处各取一个外角，这些外角的和叫做六边形的外角和．六边形的外角和等于多少？</a:t>
            </a:r>
            <a:endParaRPr lang="zh-CN" altLang="en-US" sz="3600" b="1">
              <a:solidFill>
                <a:srgbClr val="333399"/>
              </a:solidFill>
              <a:latin typeface="Times New Roman" panose="02020603050405020304" pitchFamily="18" charset="0"/>
              <a:ea typeface="楷体_GB2312" pitchFamily="49" charset="-122"/>
            </a:endParaRPr>
          </a:p>
          <a:p>
            <a:pPr eaLnBrk="0" hangingPunct="0"/>
            <a:endParaRPr lang="en-US" altLang="zh-CN" sz="3600" b="1">
              <a:solidFill>
                <a:srgbClr val="333399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graphicFrame>
        <p:nvGraphicFramePr>
          <p:cNvPr id="2050" name="Object 0"/>
          <p:cNvGraphicFramePr>
            <a:graphicFrameLocks noChangeAspect="1"/>
          </p:cNvGraphicFramePr>
          <p:nvPr/>
        </p:nvGraphicFramePr>
        <p:xfrm>
          <a:off x="4535488" y="2825750"/>
          <a:ext cx="4608512" cy="4032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9" name="" r:id="rId1" imgW="48053625" imgH="50320575" progId="">
                  <p:embed/>
                </p:oleObj>
              </mc:Choice>
              <mc:Fallback>
                <p:oleObj name="" r:id="rId1" imgW="48053625" imgH="50320575" progId="">
                  <p:embed/>
                  <p:pic>
                    <p:nvPicPr>
                      <p:cNvPr id="0" name="Object 0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4535488" y="2825750"/>
                        <a:ext cx="4608512" cy="403225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52" name="Line 6"/>
          <p:cNvSpPr>
            <a:spLocks noChangeShapeType="1"/>
          </p:cNvSpPr>
          <p:nvPr/>
        </p:nvSpPr>
        <p:spPr bwMode="auto">
          <a:xfrm>
            <a:off x="4932363" y="5300663"/>
            <a:ext cx="0" cy="649287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053" name="WordArt 5"/>
          <p:cNvSpPr>
            <a:spLocks noChangeArrowheads="1" noChangeShapeType="1"/>
          </p:cNvSpPr>
          <p:nvPr/>
        </p:nvSpPr>
        <p:spPr bwMode="auto">
          <a:xfrm>
            <a:off x="1181100" y="916940"/>
            <a:ext cx="5170805" cy="83566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kern="10">
                <a:ln w="19050">
                  <a:solidFill>
                    <a:srgbClr val="FF0000"/>
                  </a:solidFill>
                  <a:round/>
                </a:ln>
                <a:solidFill>
                  <a:srgbClr val="0000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 多边形的外角和</a:t>
            </a:r>
            <a:endParaRPr lang="zh-CN" altLang="en-US" sz="3600" kern="10">
              <a:ln w="19050">
                <a:solidFill>
                  <a:srgbClr val="FF0000"/>
                </a:solidFill>
                <a:round/>
              </a:ln>
              <a:solidFill>
                <a:srgbClr val="0000CC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文本框 1"/>
          <p:cNvSpPr txBox="1"/>
          <p:nvPr/>
        </p:nvSpPr>
        <p:spPr>
          <a:xfrm>
            <a:off x="957263" y="2357438"/>
            <a:ext cx="7229475" cy="1631216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 indent="0" algn="ctr"/>
            <a:r>
              <a:rPr lang="zh-CN" altLang="en-US" sz="3600" dirty="0" smtClean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第十一章  三角形</a:t>
            </a:r>
            <a:endParaRPr lang="en-US" altLang="zh-CN" sz="3600" dirty="0" smtClean="0">
              <a:solidFill>
                <a:schemeClr val="bg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lvl="0" indent="0" algn="ctr"/>
            <a:endParaRPr lang="zh-CN" altLang="en-US" sz="3600" dirty="0">
              <a:solidFill>
                <a:schemeClr val="bg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lvl="0" indent="0" algn="ctr"/>
            <a:r>
              <a:rPr lang="en-US" altLang="zh-CN" sz="2800" dirty="0" smtClean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11.3  </a:t>
            </a:r>
            <a:r>
              <a:rPr lang="zh-CN" altLang="en-US" sz="2800" smtClean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多边形及其内角和</a:t>
            </a:r>
            <a:endParaRPr lang="zh-CN" altLang="en-US" sz="2800" dirty="0">
              <a:solidFill>
                <a:schemeClr val="bg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3"/>
          <p:cNvSpPr>
            <a:spLocks noChangeArrowheads="1"/>
          </p:cNvSpPr>
          <p:nvPr/>
        </p:nvSpPr>
        <p:spPr bwMode="auto">
          <a:xfrm>
            <a:off x="-15875" y="1490663"/>
            <a:ext cx="8869363" cy="9461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just"/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2" charset="-122"/>
              </a:rPr>
              <a:t>探究  </a:t>
            </a:r>
            <a:r>
              <a:rPr lang="zh-CN" altLang="en-US" sz="2800" b="1">
                <a:latin typeface="Times New Roman" panose="02020603050405020304" pitchFamily="18" charset="0"/>
                <a:ea typeface="楷体_GB2312" pitchFamily="49" charset="-122"/>
              </a:rPr>
              <a:t>在</a:t>
            </a:r>
            <a:r>
              <a:rPr lang="en-US" altLang="zh-CN" sz="2800" b="1" i="1">
                <a:latin typeface="Times New Roman" panose="02020603050405020304" pitchFamily="18" charset="0"/>
                <a:ea typeface="楷体_GB2312" pitchFamily="49" charset="-122"/>
              </a:rPr>
              <a:t>n</a:t>
            </a:r>
            <a:r>
              <a:rPr lang="zh-CN" altLang="en-US" sz="2800" b="1">
                <a:latin typeface="Times New Roman" panose="02020603050405020304" pitchFamily="18" charset="0"/>
                <a:ea typeface="楷体_GB2312" pitchFamily="49" charset="-122"/>
              </a:rPr>
              <a:t>边形的每个顶点处各取一个外角，这些外角的和叫做</a:t>
            </a:r>
            <a:r>
              <a:rPr lang="en-US" altLang="zh-CN" sz="2800" b="1" i="1">
                <a:latin typeface="Times New Roman" panose="02020603050405020304" pitchFamily="18" charset="0"/>
                <a:ea typeface="楷体_GB2312" pitchFamily="49" charset="-122"/>
              </a:rPr>
              <a:t>n</a:t>
            </a:r>
            <a:r>
              <a:rPr lang="zh-CN" altLang="en-US" sz="2800" b="1">
                <a:latin typeface="Times New Roman" panose="02020603050405020304" pitchFamily="18" charset="0"/>
                <a:ea typeface="楷体_GB2312" pitchFamily="49" charset="-122"/>
              </a:rPr>
              <a:t>边形的外角和．</a:t>
            </a:r>
            <a:endParaRPr lang="zh-CN" altLang="en-US" sz="2800" b="1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39939" name="Rectangle 5"/>
          <p:cNvSpPr>
            <a:spLocks noChangeArrowheads="1"/>
          </p:cNvSpPr>
          <p:nvPr/>
        </p:nvSpPr>
        <p:spPr bwMode="auto">
          <a:xfrm>
            <a:off x="165100" y="2797175"/>
            <a:ext cx="2806700" cy="5032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altLang="zh-CN" sz="2800" b="1" i="1">
                <a:latin typeface="Times New Roman" panose="02020603050405020304" pitchFamily="18" charset="0"/>
              </a:rPr>
              <a:t>n</a:t>
            </a:r>
            <a:r>
              <a:rPr lang="zh-CN" altLang="en-US" sz="2800" b="1">
                <a:latin typeface="Times New Roman" panose="02020603050405020304" pitchFamily="18" charset="0"/>
              </a:rPr>
              <a:t>边形外角和</a:t>
            </a:r>
            <a:endParaRPr lang="en-US" sz="2800" b="1">
              <a:latin typeface="Times New Roman" panose="02020603050405020304" pitchFamily="18" charset="0"/>
            </a:endParaRPr>
          </a:p>
        </p:txBody>
      </p:sp>
      <p:sp>
        <p:nvSpPr>
          <p:cNvPr id="39940" name="Rectangle 6"/>
          <p:cNvSpPr>
            <a:spLocks noChangeArrowheads="1"/>
          </p:cNvSpPr>
          <p:nvPr/>
        </p:nvSpPr>
        <p:spPr bwMode="auto">
          <a:xfrm>
            <a:off x="-123825" y="5892800"/>
            <a:ext cx="6213475" cy="5762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zh-CN" altLang="en-US" sz="2800" b="1">
                <a:latin typeface="Times New Roman" panose="02020603050405020304" pitchFamily="18" charset="0"/>
              </a:rPr>
              <a:t>结论：</a:t>
            </a:r>
            <a:r>
              <a:rPr lang="en-US" altLang="zh-CN" sz="2800" b="1" i="1">
                <a:latin typeface="Times New Roman" panose="02020603050405020304" pitchFamily="18" charset="0"/>
                <a:ea typeface="黑体" panose="02010609060101010101" pitchFamily="2" charset="-122"/>
              </a:rPr>
              <a:t>n</a:t>
            </a:r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边形的外角和等于</a:t>
            </a:r>
            <a:r>
              <a:rPr lang="en-US" altLang="zh-CN" sz="2800" b="1">
                <a:latin typeface="黑体" panose="02010609060101010101" pitchFamily="2" charset="-122"/>
                <a:ea typeface="黑体" panose="02010609060101010101" pitchFamily="2" charset="-122"/>
              </a:rPr>
              <a:t>360°.</a:t>
            </a:r>
            <a:endParaRPr lang="en-US" altLang="zh-CN" sz="28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9941" name="Text Box 13"/>
          <p:cNvSpPr txBox="1">
            <a:spLocks noChangeArrowheads="1"/>
          </p:cNvSpPr>
          <p:nvPr/>
        </p:nvSpPr>
        <p:spPr bwMode="auto">
          <a:xfrm>
            <a:off x="1604963" y="4452938"/>
            <a:ext cx="2843212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latin typeface="Times New Roman" panose="02020603050405020304" pitchFamily="18" charset="0"/>
              </a:rPr>
              <a:t>－</a:t>
            </a:r>
            <a:r>
              <a:rPr lang="en-US" altLang="zh-CN" sz="2400" b="1">
                <a:latin typeface="Times New Roman" panose="02020603050405020304" pitchFamily="18" charset="0"/>
              </a:rPr>
              <a:t>(</a:t>
            </a:r>
            <a:r>
              <a:rPr lang="en-US" altLang="zh-CN" sz="2400" b="1" i="1">
                <a:latin typeface="Times New Roman" panose="02020603050405020304" pitchFamily="18" charset="0"/>
              </a:rPr>
              <a:t>n</a:t>
            </a:r>
            <a:r>
              <a:rPr lang="zh-CN" altLang="en-US" sz="2400" b="1">
                <a:latin typeface="Times New Roman" panose="02020603050405020304" pitchFamily="18" charset="0"/>
              </a:rPr>
              <a:t>－</a:t>
            </a:r>
            <a:r>
              <a:rPr lang="en-US" altLang="zh-CN" sz="2400" b="1">
                <a:latin typeface="Times New Roman" panose="02020603050405020304" pitchFamily="18" charset="0"/>
              </a:rPr>
              <a:t>2) × 180°</a:t>
            </a:r>
            <a:endParaRPr lang="en-US" altLang="zh-CN" sz="2400" b="1">
              <a:latin typeface="Times New Roman" panose="02020603050405020304" pitchFamily="18" charset="0"/>
            </a:endParaRPr>
          </a:p>
        </p:txBody>
      </p:sp>
      <p:sp>
        <p:nvSpPr>
          <p:cNvPr id="39942" name="Text Box 15"/>
          <p:cNvSpPr txBox="1">
            <a:spLocks noChangeArrowheads="1"/>
          </p:cNvSpPr>
          <p:nvPr/>
        </p:nvSpPr>
        <p:spPr bwMode="auto">
          <a:xfrm>
            <a:off x="20638" y="5100638"/>
            <a:ext cx="1871662" cy="5794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latin typeface="Times New Roman" panose="02020603050405020304" pitchFamily="18" charset="0"/>
              </a:rPr>
              <a:t>=360 </a:t>
            </a:r>
            <a:r>
              <a:rPr lang="en-US" altLang="zh-CN" sz="3200" b="1">
                <a:latin typeface="Times New Roman" panose="02020603050405020304" pitchFamily="18" charset="0"/>
              </a:rPr>
              <a:t>°</a:t>
            </a:r>
            <a:endParaRPr lang="en-US" altLang="zh-CN" sz="3200" b="1">
              <a:latin typeface="Times New Roman" panose="02020603050405020304" pitchFamily="18" charset="0"/>
            </a:endParaRPr>
          </a:p>
        </p:txBody>
      </p:sp>
      <p:grpSp>
        <p:nvGrpSpPr>
          <p:cNvPr id="2" name="Group 7"/>
          <p:cNvGrpSpPr/>
          <p:nvPr/>
        </p:nvGrpSpPr>
        <p:grpSpPr bwMode="auto">
          <a:xfrm>
            <a:off x="3908425" y="2219325"/>
            <a:ext cx="5091113" cy="4375150"/>
            <a:chOff x="0" y="0"/>
            <a:chExt cx="3085" cy="2756"/>
          </a:xfrm>
        </p:grpSpPr>
        <p:sp>
          <p:nvSpPr>
            <p:cNvPr id="23563" name="Text Box 8"/>
            <p:cNvSpPr txBox="1">
              <a:spLocks noChangeArrowheads="1"/>
            </p:cNvSpPr>
            <p:nvPr/>
          </p:nvSpPr>
          <p:spPr bwMode="auto">
            <a:xfrm flipH="1">
              <a:off x="1792" y="0"/>
              <a:ext cx="587" cy="74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3200" b="1">
                  <a:latin typeface="Times New Roman" panose="02020603050405020304" pitchFamily="18" charset="0"/>
                </a:rPr>
                <a:t>    </a:t>
              </a:r>
              <a:r>
                <a:rPr lang="en-US" altLang="zh-CN" sz="4000" b="1">
                  <a:latin typeface="Times New Roman" panose="02020603050405020304" pitchFamily="18" charset="0"/>
                </a:rPr>
                <a:t>A</a:t>
              </a:r>
              <a:endParaRPr lang="en-US" altLang="zh-CN" sz="4000" b="1">
                <a:latin typeface="Times New Roman" panose="02020603050405020304" pitchFamily="18" charset="0"/>
              </a:endParaRPr>
            </a:p>
          </p:txBody>
        </p:sp>
        <p:sp>
          <p:nvSpPr>
            <p:cNvPr id="23564" name="Line 9"/>
            <p:cNvSpPr>
              <a:spLocks noChangeShapeType="1"/>
            </p:cNvSpPr>
            <p:nvPr/>
          </p:nvSpPr>
          <p:spPr bwMode="auto">
            <a:xfrm flipH="1">
              <a:off x="1361" y="1847"/>
              <a:ext cx="1724" cy="467"/>
            </a:xfrm>
            <a:prstGeom prst="line">
              <a:avLst/>
            </a:prstGeom>
            <a:noFill/>
            <a:ln w="76200">
              <a:solidFill>
                <a:srgbClr val="CC33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3" name="Group 10"/>
            <p:cNvGrpSpPr/>
            <p:nvPr/>
          </p:nvGrpSpPr>
          <p:grpSpPr bwMode="auto">
            <a:xfrm>
              <a:off x="0" y="263"/>
              <a:ext cx="2994" cy="2493"/>
              <a:chOff x="0" y="0"/>
              <a:chExt cx="2994" cy="2493"/>
            </a:xfrm>
          </p:grpSpPr>
          <p:sp>
            <p:nvSpPr>
              <p:cNvPr id="23566" name="Text Box 11"/>
              <p:cNvSpPr txBox="1">
                <a:spLocks noChangeArrowheads="1"/>
              </p:cNvSpPr>
              <p:nvPr/>
            </p:nvSpPr>
            <p:spPr bwMode="auto">
              <a:xfrm flipH="1">
                <a:off x="1184" y="161"/>
                <a:ext cx="586" cy="442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4000" b="1">
                    <a:latin typeface="Times New Roman" panose="02020603050405020304" pitchFamily="18" charset="0"/>
                  </a:rPr>
                  <a:t>1</a:t>
                </a:r>
                <a:endParaRPr lang="en-US" altLang="zh-CN" sz="4000" b="1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3567" name="Text Box 12"/>
              <p:cNvSpPr txBox="1">
                <a:spLocks noChangeArrowheads="1"/>
              </p:cNvSpPr>
              <p:nvPr/>
            </p:nvSpPr>
            <p:spPr bwMode="auto">
              <a:xfrm flipH="1">
                <a:off x="2480" y="1688"/>
                <a:ext cx="514" cy="442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4000" b="1">
                    <a:latin typeface="Times New Roman" panose="02020603050405020304" pitchFamily="18" charset="0"/>
                  </a:rPr>
                  <a:t>E</a:t>
                </a:r>
                <a:endParaRPr lang="en-US" altLang="zh-CN" sz="4000" b="1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3568" name="Line 13"/>
              <p:cNvSpPr>
                <a:spLocks noChangeShapeType="1"/>
              </p:cNvSpPr>
              <p:nvPr/>
            </p:nvSpPr>
            <p:spPr bwMode="auto">
              <a:xfrm>
                <a:off x="1543" y="55"/>
                <a:ext cx="635" cy="1089"/>
              </a:xfrm>
              <a:prstGeom prst="line">
                <a:avLst/>
              </a:prstGeom>
              <a:noFill/>
              <a:ln w="76200">
                <a:solidFill>
                  <a:srgbClr val="CC33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569" name="Line 14"/>
              <p:cNvSpPr>
                <a:spLocks noChangeShapeType="1"/>
              </p:cNvSpPr>
              <p:nvPr/>
            </p:nvSpPr>
            <p:spPr bwMode="auto">
              <a:xfrm flipH="1" flipV="1">
                <a:off x="797" y="1746"/>
                <a:ext cx="1063" cy="577"/>
              </a:xfrm>
              <a:prstGeom prst="line">
                <a:avLst/>
              </a:prstGeom>
              <a:noFill/>
              <a:ln w="76200">
                <a:solidFill>
                  <a:srgbClr val="CC33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570" name="Line 15"/>
              <p:cNvSpPr>
                <a:spLocks noChangeShapeType="1"/>
              </p:cNvSpPr>
              <p:nvPr/>
            </p:nvSpPr>
            <p:spPr bwMode="auto">
              <a:xfrm flipH="1" flipV="1">
                <a:off x="659" y="840"/>
                <a:ext cx="242" cy="1405"/>
              </a:xfrm>
              <a:prstGeom prst="line">
                <a:avLst/>
              </a:prstGeom>
              <a:noFill/>
              <a:ln w="76200">
                <a:solidFill>
                  <a:srgbClr val="CC33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571" name="Line 16"/>
              <p:cNvSpPr>
                <a:spLocks noChangeShapeType="1"/>
              </p:cNvSpPr>
              <p:nvPr/>
            </p:nvSpPr>
            <p:spPr bwMode="auto">
              <a:xfrm flipV="1">
                <a:off x="0" y="464"/>
                <a:ext cx="1788" cy="585"/>
              </a:xfrm>
              <a:prstGeom prst="line">
                <a:avLst/>
              </a:prstGeom>
              <a:noFill/>
              <a:ln w="76200">
                <a:solidFill>
                  <a:srgbClr val="CC33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572" name="Text Box 17"/>
              <p:cNvSpPr txBox="1">
                <a:spLocks noChangeArrowheads="1"/>
              </p:cNvSpPr>
              <p:nvPr/>
            </p:nvSpPr>
            <p:spPr bwMode="auto">
              <a:xfrm flipH="1">
                <a:off x="477" y="0"/>
                <a:ext cx="408" cy="826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zh-CN" altLang="en-US" sz="4000" b="1">
                    <a:latin typeface="Times New Roman" panose="02020603050405020304" pitchFamily="18" charset="0"/>
                  </a:rPr>
                  <a:t> </a:t>
                </a:r>
                <a:r>
                  <a:rPr lang="en-US" altLang="zh-CN" sz="4000" b="1">
                    <a:latin typeface="Times New Roman" panose="02020603050405020304" pitchFamily="18" charset="0"/>
                  </a:rPr>
                  <a:t>B</a:t>
                </a:r>
                <a:endParaRPr lang="en-US" altLang="zh-CN" sz="4000" b="1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3573" name="Text Box 18"/>
              <p:cNvSpPr txBox="1">
                <a:spLocks noChangeArrowheads="1"/>
              </p:cNvSpPr>
              <p:nvPr/>
            </p:nvSpPr>
            <p:spPr bwMode="auto">
              <a:xfrm flipH="1">
                <a:off x="463" y="1570"/>
                <a:ext cx="514" cy="442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4000" b="1">
                    <a:latin typeface="Times New Roman" panose="02020603050405020304" pitchFamily="18" charset="0"/>
                  </a:rPr>
                  <a:t>C</a:t>
                </a:r>
                <a:endParaRPr lang="en-US" altLang="zh-CN" sz="4000" b="1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3574" name="Text Box 19"/>
              <p:cNvSpPr txBox="1">
                <a:spLocks noChangeArrowheads="1"/>
              </p:cNvSpPr>
              <p:nvPr/>
            </p:nvSpPr>
            <p:spPr bwMode="auto">
              <a:xfrm flipH="1">
                <a:off x="1256" y="2051"/>
                <a:ext cx="514" cy="442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4000" b="1">
                    <a:latin typeface="Times New Roman" panose="02020603050405020304" pitchFamily="18" charset="0"/>
                  </a:rPr>
                  <a:t>D</a:t>
                </a:r>
                <a:endParaRPr lang="en-US" altLang="zh-CN" sz="4000" b="1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3575" name="Arc 20"/>
              <p:cNvSpPr/>
              <p:nvPr/>
            </p:nvSpPr>
            <p:spPr bwMode="auto">
              <a:xfrm rot="18110746" flipH="1">
                <a:off x="1764" y="1737"/>
                <a:ext cx="675" cy="303"/>
              </a:xfrm>
              <a:custGeom>
                <a:avLst/>
                <a:gdLst>
                  <a:gd name="T0" fmla="*/ 0 w 21600"/>
                  <a:gd name="T1" fmla="*/ 0 h 23180"/>
                  <a:gd name="T2" fmla="*/ 0 w 21600"/>
                  <a:gd name="T3" fmla="*/ 0 h 23180"/>
                  <a:gd name="T4" fmla="*/ 0 w 21600"/>
                  <a:gd name="T5" fmla="*/ 0 h 23180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23180"/>
                  <a:gd name="T11" fmla="*/ 21600 w 21600"/>
                  <a:gd name="T12" fmla="*/ 23180 h 2318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3180" fill="none" extrusionOk="0">
                    <a:moveTo>
                      <a:pt x="3392" y="23179"/>
                    </a:moveTo>
                    <a:cubicBezTo>
                      <a:pt x="1177" y="19708"/>
                      <a:pt x="0" y="15676"/>
                      <a:pt x="0" y="11559"/>
                    </a:cubicBezTo>
                    <a:cubicBezTo>
                      <a:pt x="-1" y="7466"/>
                      <a:pt x="1162" y="3457"/>
                      <a:pt x="3353" y="0"/>
                    </a:cubicBezTo>
                  </a:path>
                  <a:path w="21600" h="23180" stroke="0" extrusionOk="0">
                    <a:moveTo>
                      <a:pt x="3392" y="23179"/>
                    </a:moveTo>
                    <a:cubicBezTo>
                      <a:pt x="1177" y="19708"/>
                      <a:pt x="0" y="15676"/>
                      <a:pt x="0" y="11559"/>
                    </a:cubicBezTo>
                    <a:cubicBezTo>
                      <a:pt x="-1" y="7466"/>
                      <a:pt x="1162" y="3457"/>
                      <a:pt x="3353" y="0"/>
                    </a:cubicBezTo>
                    <a:lnTo>
                      <a:pt x="21600" y="11559"/>
                    </a:lnTo>
                    <a:lnTo>
                      <a:pt x="3392" y="23179"/>
                    </a:lnTo>
                    <a:close/>
                  </a:path>
                </a:pathLst>
              </a:custGeom>
              <a:noFill/>
              <a:ln w="76200">
                <a:solidFill>
                  <a:srgbClr val="FF0066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3576" name="Arc 21"/>
              <p:cNvSpPr/>
              <p:nvPr/>
            </p:nvSpPr>
            <p:spPr bwMode="auto">
              <a:xfrm rot="13228016" flipH="1">
                <a:off x="1448" y="418"/>
                <a:ext cx="639" cy="311"/>
              </a:xfrm>
              <a:custGeom>
                <a:avLst/>
                <a:gdLst>
                  <a:gd name="T0" fmla="*/ 0 w 21600"/>
                  <a:gd name="T1" fmla="*/ 0 h 22526"/>
                  <a:gd name="T2" fmla="*/ 0 w 21600"/>
                  <a:gd name="T3" fmla="*/ 0 h 22526"/>
                  <a:gd name="T4" fmla="*/ 0 w 21600"/>
                  <a:gd name="T5" fmla="*/ 0 h 22526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22526"/>
                  <a:gd name="T11" fmla="*/ 21600 w 21600"/>
                  <a:gd name="T12" fmla="*/ 22526 h 2252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2526" fill="none" extrusionOk="0">
                    <a:moveTo>
                      <a:pt x="2991" y="22525"/>
                    </a:moveTo>
                    <a:cubicBezTo>
                      <a:pt x="1032" y="19202"/>
                      <a:pt x="0" y="15416"/>
                      <a:pt x="0" y="11559"/>
                    </a:cubicBezTo>
                    <a:cubicBezTo>
                      <a:pt x="-1" y="7466"/>
                      <a:pt x="1162" y="3457"/>
                      <a:pt x="3353" y="0"/>
                    </a:cubicBezTo>
                  </a:path>
                  <a:path w="21600" h="22526" stroke="0" extrusionOk="0">
                    <a:moveTo>
                      <a:pt x="2991" y="22525"/>
                    </a:moveTo>
                    <a:cubicBezTo>
                      <a:pt x="1032" y="19202"/>
                      <a:pt x="0" y="15416"/>
                      <a:pt x="0" y="11559"/>
                    </a:cubicBezTo>
                    <a:cubicBezTo>
                      <a:pt x="-1" y="7466"/>
                      <a:pt x="1162" y="3457"/>
                      <a:pt x="3353" y="0"/>
                    </a:cubicBezTo>
                    <a:lnTo>
                      <a:pt x="21600" y="11559"/>
                    </a:lnTo>
                    <a:lnTo>
                      <a:pt x="2991" y="22525"/>
                    </a:lnTo>
                    <a:close/>
                  </a:path>
                </a:pathLst>
              </a:custGeom>
              <a:noFill/>
              <a:ln w="76200">
                <a:solidFill>
                  <a:srgbClr val="FF0066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3577" name="Arc 22"/>
              <p:cNvSpPr/>
              <p:nvPr/>
            </p:nvSpPr>
            <p:spPr bwMode="auto">
              <a:xfrm rot="6347878" flipH="1">
                <a:off x="274" y="575"/>
                <a:ext cx="674" cy="303"/>
              </a:xfrm>
              <a:custGeom>
                <a:avLst/>
                <a:gdLst>
                  <a:gd name="T0" fmla="*/ 0 w 21600"/>
                  <a:gd name="T1" fmla="*/ 0 h 23180"/>
                  <a:gd name="T2" fmla="*/ 0 w 21600"/>
                  <a:gd name="T3" fmla="*/ 0 h 23180"/>
                  <a:gd name="T4" fmla="*/ 0 w 21600"/>
                  <a:gd name="T5" fmla="*/ 0 h 23180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23180"/>
                  <a:gd name="T11" fmla="*/ 21600 w 21600"/>
                  <a:gd name="T12" fmla="*/ 23180 h 2318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3180" fill="none" extrusionOk="0">
                    <a:moveTo>
                      <a:pt x="3392" y="23179"/>
                    </a:moveTo>
                    <a:cubicBezTo>
                      <a:pt x="1177" y="19708"/>
                      <a:pt x="0" y="15676"/>
                      <a:pt x="0" y="11559"/>
                    </a:cubicBezTo>
                    <a:cubicBezTo>
                      <a:pt x="-1" y="7466"/>
                      <a:pt x="1162" y="3457"/>
                      <a:pt x="3353" y="0"/>
                    </a:cubicBezTo>
                  </a:path>
                  <a:path w="21600" h="23180" stroke="0" extrusionOk="0">
                    <a:moveTo>
                      <a:pt x="3392" y="23179"/>
                    </a:moveTo>
                    <a:cubicBezTo>
                      <a:pt x="1177" y="19708"/>
                      <a:pt x="0" y="15676"/>
                      <a:pt x="0" y="11559"/>
                    </a:cubicBezTo>
                    <a:cubicBezTo>
                      <a:pt x="-1" y="7466"/>
                      <a:pt x="1162" y="3457"/>
                      <a:pt x="3353" y="0"/>
                    </a:cubicBezTo>
                    <a:lnTo>
                      <a:pt x="21600" y="11559"/>
                    </a:lnTo>
                    <a:lnTo>
                      <a:pt x="3392" y="23179"/>
                    </a:lnTo>
                    <a:close/>
                  </a:path>
                </a:pathLst>
              </a:custGeom>
              <a:noFill/>
              <a:ln w="76200">
                <a:solidFill>
                  <a:srgbClr val="FF0066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3578" name="Arc 23"/>
              <p:cNvSpPr/>
              <p:nvPr/>
            </p:nvSpPr>
            <p:spPr bwMode="auto">
              <a:xfrm rot="494919" flipH="1">
                <a:off x="1130" y="1932"/>
                <a:ext cx="638" cy="256"/>
              </a:xfrm>
              <a:custGeom>
                <a:avLst/>
                <a:gdLst>
                  <a:gd name="T0" fmla="*/ 0 w 21600"/>
                  <a:gd name="T1" fmla="*/ 0 h 18544"/>
                  <a:gd name="T2" fmla="*/ 0 w 21600"/>
                  <a:gd name="T3" fmla="*/ 0 h 18544"/>
                  <a:gd name="T4" fmla="*/ 0 w 21600"/>
                  <a:gd name="T5" fmla="*/ 0 h 18544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18544"/>
                  <a:gd name="T11" fmla="*/ 21600 w 21600"/>
                  <a:gd name="T12" fmla="*/ 18544 h 18544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18544" fill="none" extrusionOk="0">
                    <a:moveTo>
                      <a:pt x="3392" y="18543"/>
                    </a:moveTo>
                    <a:cubicBezTo>
                      <a:pt x="1177" y="15072"/>
                      <a:pt x="0" y="11040"/>
                      <a:pt x="0" y="6923"/>
                    </a:cubicBezTo>
                    <a:cubicBezTo>
                      <a:pt x="-1" y="4568"/>
                      <a:pt x="384" y="2230"/>
                      <a:pt x="1139" y="0"/>
                    </a:cubicBezTo>
                  </a:path>
                  <a:path w="21600" h="18544" stroke="0" extrusionOk="0">
                    <a:moveTo>
                      <a:pt x="3392" y="18543"/>
                    </a:moveTo>
                    <a:cubicBezTo>
                      <a:pt x="1177" y="15072"/>
                      <a:pt x="0" y="11040"/>
                      <a:pt x="0" y="6923"/>
                    </a:cubicBezTo>
                    <a:cubicBezTo>
                      <a:pt x="-1" y="4568"/>
                      <a:pt x="384" y="2230"/>
                      <a:pt x="1139" y="0"/>
                    </a:cubicBezTo>
                    <a:lnTo>
                      <a:pt x="21600" y="6923"/>
                    </a:lnTo>
                    <a:lnTo>
                      <a:pt x="3392" y="18543"/>
                    </a:lnTo>
                    <a:close/>
                  </a:path>
                </a:pathLst>
              </a:custGeom>
              <a:noFill/>
              <a:ln w="76200">
                <a:solidFill>
                  <a:srgbClr val="FF0066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3579" name="Arc 24"/>
              <p:cNvSpPr/>
              <p:nvPr/>
            </p:nvSpPr>
            <p:spPr bwMode="auto">
              <a:xfrm rot="2449191" flipH="1">
                <a:off x="499" y="1603"/>
                <a:ext cx="579" cy="266"/>
              </a:xfrm>
              <a:custGeom>
                <a:avLst/>
                <a:gdLst>
                  <a:gd name="T0" fmla="*/ 0 w 21321"/>
                  <a:gd name="T1" fmla="*/ 0 h 11621"/>
                  <a:gd name="T2" fmla="*/ 0 w 21321"/>
                  <a:gd name="T3" fmla="*/ 0 h 11621"/>
                  <a:gd name="T4" fmla="*/ 0 w 21321"/>
                  <a:gd name="T5" fmla="*/ 0 h 11621"/>
                  <a:gd name="T6" fmla="*/ 0 60000 65536"/>
                  <a:gd name="T7" fmla="*/ 0 60000 65536"/>
                  <a:gd name="T8" fmla="*/ 0 60000 65536"/>
                  <a:gd name="T9" fmla="*/ 0 w 21321"/>
                  <a:gd name="T10" fmla="*/ 0 h 11621"/>
                  <a:gd name="T11" fmla="*/ 21321 w 21321"/>
                  <a:gd name="T12" fmla="*/ 11621 h 1162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321" h="11621" fill="none" extrusionOk="0">
                    <a:moveTo>
                      <a:pt x="3113" y="11620"/>
                    </a:moveTo>
                    <a:cubicBezTo>
                      <a:pt x="1531" y="9141"/>
                      <a:pt x="471" y="6365"/>
                      <a:pt x="0" y="3462"/>
                    </a:cubicBezTo>
                  </a:path>
                  <a:path w="21321" h="11621" stroke="0" extrusionOk="0">
                    <a:moveTo>
                      <a:pt x="3113" y="11620"/>
                    </a:moveTo>
                    <a:cubicBezTo>
                      <a:pt x="1531" y="9141"/>
                      <a:pt x="471" y="6365"/>
                      <a:pt x="0" y="3462"/>
                    </a:cubicBezTo>
                    <a:lnTo>
                      <a:pt x="21321" y="0"/>
                    </a:lnTo>
                    <a:lnTo>
                      <a:pt x="3113" y="11620"/>
                    </a:lnTo>
                    <a:close/>
                  </a:path>
                </a:pathLst>
              </a:custGeom>
              <a:noFill/>
              <a:ln w="76200">
                <a:solidFill>
                  <a:srgbClr val="FF0066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3580" name="Text Box 25"/>
              <p:cNvSpPr txBox="1">
                <a:spLocks noChangeArrowheads="1"/>
              </p:cNvSpPr>
              <p:nvPr/>
            </p:nvSpPr>
            <p:spPr bwMode="auto">
              <a:xfrm flipH="1">
                <a:off x="127" y="1015"/>
                <a:ext cx="586" cy="442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zh-CN" altLang="en-US" sz="3200" b="1">
                    <a:latin typeface="Times New Roman" panose="02020603050405020304" pitchFamily="18" charset="0"/>
                  </a:rPr>
                  <a:t>    </a:t>
                </a:r>
                <a:r>
                  <a:rPr lang="en-US" altLang="zh-CN" sz="4000" b="1">
                    <a:latin typeface="Times New Roman" panose="02020603050405020304" pitchFamily="18" charset="0"/>
                  </a:rPr>
                  <a:t>2</a:t>
                </a:r>
                <a:endParaRPr lang="en-US" altLang="zh-CN" sz="4000" b="1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3581" name="Text Box 26"/>
              <p:cNvSpPr txBox="1">
                <a:spLocks noChangeArrowheads="1"/>
              </p:cNvSpPr>
              <p:nvPr/>
            </p:nvSpPr>
            <p:spPr bwMode="auto">
              <a:xfrm flipH="1">
                <a:off x="821" y="1896"/>
                <a:ext cx="589" cy="442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zh-CN" altLang="en-US" sz="3200" b="1">
                    <a:latin typeface="Times New Roman" panose="02020603050405020304" pitchFamily="18" charset="0"/>
                  </a:rPr>
                  <a:t>    </a:t>
                </a:r>
                <a:r>
                  <a:rPr lang="en-US" altLang="zh-CN" sz="4000" b="1">
                    <a:latin typeface="Times New Roman" panose="02020603050405020304" pitchFamily="18" charset="0"/>
                  </a:rPr>
                  <a:t>3</a:t>
                </a:r>
                <a:endParaRPr lang="en-US" altLang="zh-CN" sz="4000" b="1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3582" name="Text Box 27"/>
              <p:cNvSpPr txBox="1">
                <a:spLocks noChangeArrowheads="1"/>
              </p:cNvSpPr>
              <p:nvPr/>
            </p:nvSpPr>
            <p:spPr bwMode="auto">
              <a:xfrm flipH="1">
                <a:off x="1497" y="1280"/>
                <a:ext cx="587" cy="442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zh-CN" altLang="en-US" sz="3200" b="1">
                    <a:latin typeface="Times New Roman" panose="02020603050405020304" pitchFamily="18" charset="0"/>
                  </a:rPr>
                  <a:t>    </a:t>
                </a:r>
                <a:r>
                  <a:rPr lang="en-US" altLang="zh-CN" sz="4000" b="1">
                    <a:latin typeface="Times New Roman" panose="02020603050405020304" pitchFamily="18" charset="0"/>
                  </a:rPr>
                  <a:t>4</a:t>
                </a:r>
                <a:endParaRPr lang="en-US" altLang="zh-CN" sz="4000" b="1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3583" name="Text Box 28"/>
              <p:cNvSpPr txBox="1">
                <a:spLocks noChangeArrowheads="1"/>
              </p:cNvSpPr>
              <p:nvPr/>
            </p:nvSpPr>
            <p:spPr bwMode="auto">
              <a:xfrm flipH="1">
                <a:off x="1996" y="1234"/>
                <a:ext cx="586" cy="442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zh-CN" altLang="en-US" sz="3200" b="1">
                    <a:latin typeface="Times New Roman" panose="02020603050405020304" pitchFamily="18" charset="0"/>
                  </a:rPr>
                  <a:t>    </a:t>
                </a:r>
                <a:r>
                  <a:rPr lang="en-US" altLang="zh-CN" sz="4000" b="1">
                    <a:latin typeface="Times New Roman" panose="02020603050405020304" pitchFamily="18" charset="0"/>
                  </a:rPr>
                  <a:t>5</a:t>
                </a:r>
                <a:endParaRPr lang="en-US" altLang="zh-CN" sz="4000" b="1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3584" name="Text Box 14"/>
              <p:cNvSpPr txBox="1">
                <a:spLocks noChangeArrowheads="1"/>
              </p:cNvSpPr>
              <p:nvPr/>
            </p:nvSpPr>
            <p:spPr bwMode="auto">
              <a:xfrm>
                <a:off x="664" y="1605"/>
                <a:ext cx="116" cy="288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>
                <a:spAutoFit/>
              </a:bodyPr>
              <a:lstStyle/>
              <a:p>
                <a:pPr>
                  <a:spcBef>
                    <a:spcPct val="50000"/>
                  </a:spcBef>
                </a:pPr>
                <a:endParaRPr lang="zh-CN" altLang="en-US" sz="240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3585" name="Line 30"/>
              <p:cNvSpPr>
                <a:spLocks noChangeShapeType="1"/>
              </p:cNvSpPr>
              <p:nvPr/>
            </p:nvSpPr>
            <p:spPr bwMode="auto">
              <a:xfrm flipV="1">
                <a:off x="2042" y="327"/>
                <a:ext cx="317" cy="1542"/>
              </a:xfrm>
              <a:prstGeom prst="line">
                <a:avLst/>
              </a:prstGeom>
              <a:noFill/>
              <a:ln w="76200">
                <a:solidFill>
                  <a:srgbClr val="CC3300"/>
                </a:solidFill>
                <a:prstDash val="sysDot"/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586" name="Text Box 31"/>
              <p:cNvSpPr txBox="1">
                <a:spLocks noChangeArrowheads="1"/>
              </p:cNvSpPr>
              <p:nvPr/>
            </p:nvSpPr>
            <p:spPr bwMode="auto">
              <a:xfrm flipH="1">
                <a:off x="2178" y="871"/>
                <a:ext cx="514" cy="442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4000" b="1">
                    <a:latin typeface="Times New Roman" panose="02020603050405020304" pitchFamily="18" charset="0"/>
                  </a:rPr>
                  <a:t>F</a:t>
                </a:r>
                <a:endParaRPr lang="en-US" altLang="zh-CN" sz="4000" b="1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3587" name="Arc 32"/>
              <p:cNvSpPr/>
              <p:nvPr/>
            </p:nvSpPr>
            <p:spPr bwMode="auto">
              <a:xfrm rot="15656030" flipH="1">
                <a:off x="1872" y="1091"/>
                <a:ext cx="639" cy="195"/>
              </a:xfrm>
              <a:custGeom>
                <a:avLst/>
                <a:gdLst>
                  <a:gd name="T0" fmla="*/ 0 w 21600"/>
                  <a:gd name="T1" fmla="*/ 0 h 14132"/>
                  <a:gd name="T2" fmla="*/ 0 w 21600"/>
                  <a:gd name="T3" fmla="*/ 0 h 14132"/>
                  <a:gd name="T4" fmla="*/ 0 w 21600"/>
                  <a:gd name="T5" fmla="*/ 0 h 14132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14132"/>
                  <a:gd name="T11" fmla="*/ 21600 w 21600"/>
                  <a:gd name="T12" fmla="*/ 14132 h 1413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14132" fill="none" extrusionOk="0">
                    <a:moveTo>
                      <a:pt x="2063" y="14132"/>
                    </a:moveTo>
                    <a:cubicBezTo>
                      <a:pt x="704" y="11250"/>
                      <a:pt x="0" y="8103"/>
                      <a:pt x="0" y="4918"/>
                    </a:cubicBezTo>
                    <a:cubicBezTo>
                      <a:pt x="-1" y="3262"/>
                      <a:pt x="190" y="1612"/>
                      <a:pt x="567" y="0"/>
                    </a:cubicBezTo>
                  </a:path>
                  <a:path w="21600" h="14132" stroke="0" extrusionOk="0">
                    <a:moveTo>
                      <a:pt x="2063" y="14132"/>
                    </a:moveTo>
                    <a:cubicBezTo>
                      <a:pt x="704" y="11250"/>
                      <a:pt x="0" y="8103"/>
                      <a:pt x="0" y="4918"/>
                    </a:cubicBezTo>
                    <a:cubicBezTo>
                      <a:pt x="-1" y="3262"/>
                      <a:pt x="190" y="1612"/>
                      <a:pt x="567" y="0"/>
                    </a:cubicBezTo>
                    <a:lnTo>
                      <a:pt x="21600" y="4918"/>
                    </a:lnTo>
                    <a:lnTo>
                      <a:pt x="2063" y="14132"/>
                    </a:lnTo>
                    <a:close/>
                  </a:path>
                </a:pathLst>
              </a:custGeom>
              <a:noFill/>
              <a:ln w="76200">
                <a:solidFill>
                  <a:srgbClr val="FF0066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3588" name="Text Box 33"/>
              <p:cNvSpPr txBox="1">
                <a:spLocks noChangeArrowheads="1"/>
              </p:cNvSpPr>
              <p:nvPr/>
            </p:nvSpPr>
            <p:spPr bwMode="auto">
              <a:xfrm flipH="1">
                <a:off x="1724" y="475"/>
                <a:ext cx="586" cy="442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zh-CN" altLang="en-US" sz="3200" b="1">
                    <a:latin typeface="Times New Roman" panose="02020603050405020304" pitchFamily="18" charset="0"/>
                  </a:rPr>
                  <a:t>    </a:t>
                </a:r>
                <a:r>
                  <a:rPr lang="en-US" altLang="zh-CN" sz="4000" b="1">
                    <a:latin typeface="Times New Roman" panose="02020603050405020304" pitchFamily="18" charset="0"/>
                  </a:rPr>
                  <a:t>n</a:t>
                </a:r>
                <a:endParaRPr lang="en-US" altLang="zh-CN" sz="4000" b="1">
                  <a:latin typeface="Times New Roman" panose="02020603050405020304" pitchFamily="18" charset="0"/>
                </a:endParaRPr>
              </a:p>
            </p:txBody>
          </p:sp>
        </p:grpSp>
      </p:grpSp>
      <p:sp>
        <p:nvSpPr>
          <p:cNvPr id="39970" name="Rectangle 34"/>
          <p:cNvSpPr>
            <a:spLocks noChangeArrowheads="1"/>
          </p:cNvSpPr>
          <p:nvPr/>
        </p:nvSpPr>
        <p:spPr bwMode="auto">
          <a:xfrm>
            <a:off x="20638" y="3660775"/>
            <a:ext cx="4191000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20000"/>
              </a:spcBef>
            </a:pPr>
            <a:r>
              <a:rPr lang="en-US" altLang="zh-CN" sz="2800" b="1">
                <a:latin typeface="Times New Roman" panose="02020603050405020304" pitchFamily="18" charset="0"/>
              </a:rPr>
              <a:t>=</a:t>
            </a:r>
            <a:r>
              <a:rPr lang="en-US" altLang="zh-CN" sz="2800" b="1" i="1">
                <a:latin typeface="Times New Roman" panose="02020603050405020304" pitchFamily="18" charset="0"/>
              </a:rPr>
              <a:t>n</a:t>
            </a:r>
            <a:r>
              <a:rPr lang="zh-CN" altLang="en-US" sz="2800" b="1">
                <a:latin typeface="宋体" panose="02010600030101010101" pitchFamily="2" charset="-122"/>
              </a:rPr>
              <a:t>个平角</a:t>
            </a:r>
            <a:r>
              <a:rPr lang="en-US" altLang="zh-CN" sz="2800" b="1">
                <a:latin typeface="宋体" panose="02010600030101010101" pitchFamily="2" charset="-122"/>
              </a:rPr>
              <a:t>-</a:t>
            </a:r>
            <a:r>
              <a:rPr lang="en-US" altLang="zh-CN" sz="2800" b="1" i="1">
                <a:latin typeface="Times New Roman" panose="02020603050405020304" pitchFamily="18" charset="0"/>
              </a:rPr>
              <a:t>n</a:t>
            </a:r>
            <a:r>
              <a:rPr lang="zh-CN" altLang="en-US" sz="2800" b="1">
                <a:latin typeface="宋体" panose="02010600030101010101" pitchFamily="2" charset="-122"/>
              </a:rPr>
              <a:t>边形内角和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  <p:sp>
        <p:nvSpPr>
          <p:cNvPr id="39971" name="Rectangle 35"/>
          <p:cNvSpPr>
            <a:spLocks noChangeArrowheads="1"/>
          </p:cNvSpPr>
          <p:nvPr/>
        </p:nvSpPr>
        <p:spPr bwMode="auto">
          <a:xfrm>
            <a:off x="92075" y="4452938"/>
            <a:ext cx="1925638" cy="519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800" b="1" i="1">
                <a:latin typeface="Times New Roman" panose="02020603050405020304" pitchFamily="18" charset="0"/>
              </a:rPr>
              <a:t>= </a:t>
            </a:r>
            <a:r>
              <a:rPr lang="en-US" altLang="zh-CN" sz="2400" b="1" i="1">
                <a:latin typeface="Times New Roman" panose="02020603050405020304" pitchFamily="18" charset="0"/>
              </a:rPr>
              <a:t>n</a:t>
            </a:r>
            <a:r>
              <a:rPr lang="en-US" altLang="zh-CN" sz="2400" b="1">
                <a:latin typeface="Calibri" panose="020F0502020204030204" pitchFamily="34" charset="0"/>
              </a:rPr>
              <a:t>×180</a:t>
            </a:r>
            <a:r>
              <a:rPr lang="en-US" altLang="zh-CN" sz="2400">
                <a:latin typeface="Calibri" panose="020F0502020204030204" pitchFamily="34" charset="0"/>
              </a:rPr>
              <a:t> </a:t>
            </a:r>
            <a:r>
              <a:rPr lang="en-US" altLang="zh-CN" sz="2400" b="1">
                <a:latin typeface="Calibri" panose="020F0502020204030204" pitchFamily="34" charset="0"/>
              </a:rPr>
              <a:t>°</a:t>
            </a:r>
            <a:endParaRPr lang="en-US" altLang="zh-CN" sz="2400" b="1">
              <a:latin typeface="Calibri" panose="020F0502020204030204" pitchFamily="34" charset="0"/>
            </a:endParaRPr>
          </a:p>
        </p:txBody>
      </p:sp>
      <p:sp>
        <p:nvSpPr>
          <p:cNvPr id="39972" name="Rectangle 2"/>
          <p:cNvSpPr>
            <a:spLocks noChangeArrowheads="1"/>
          </p:cNvSpPr>
          <p:nvPr/>
        </p:nvSpPr>
        <p:spPr bwMode="auto">
          <a:xfrm>
            <a:off x="152400" y="762000"/>
            <a:ext cx="7315200" cy="9366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bg2"/>
              </a:buClr>
              <a:buSzPct val="75000"/>
              <a:buFont typeface="Wingdings" panose="05000000000000000000" pitchFamily="2" charset="2"/>
              <a:buNone/>
            </a:pPr>
            <a:r>
              <a:rPr lang="en-US" altLang="zh-CN" sz="3200"/>
              <a:t>   </a:t>
            </a:r>
            <a:r>
              <a:rPr lang="en-US" altLang="zh-CN" sz="4800" b="1">
                <a:solidFill>
                  <a:schemeClr val="accent2"/>
                </a:solidFill>
              </a:rPr>
              <a:t>n</a:t>
            </a:r>
            <a:r>
              <a:rPr lang="zh-CN" altLang="en-US" sz="4800" b="1">
                <a:solidFill>
                  <a:schemeClr val="accent2"/>
                </a:solidFill>
              </a:rPr>
              <a:t>边形外角和是多少度</a:t>
            </a:r>
            <a:r>
              <a:rPr lang="en-US" altLang="zh-CN" sz="4800" b="1">
                <a:solidFill>
                  <a:schemeClr val="accent2"/>
                </a:solidFill>
              </a:rPr>
              <a:t>?</a:t>
            </a:r>
            <a:endParaRPr lang="en-US" altLang="zh-CN" sz="4800" b="1">
              <a:solidFill>
                <a:schemeClr val="accent2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99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99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99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399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399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2" dur="500"/>
                                        <p:tgtEl>
                                          <p:spTgt spid="399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9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40" grpId="0" autoUpdateAnimBg="0"/>
      <p:bldP spid="39941" grpId="0" autoUpdateAnimBg="0"/>
      <p:bldP spid="39942" grpId="0" autoUpdateAnimBg="0"/>
      <p:bldP spid="39970" grpId="0" autoUpdateAnimBg="0"/>
      <p:bldP spid="39971" grpId="0" autoUpdateAnimBg="0"/>
      <p:bldP spid="39972" grpId="0" advAuto="0" autoUpdateAnimBg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Rectangle 2"/>
          <p:cNvPicPr>
            <a:picLocks noGrp="1" noChangeArrowheads="1"/>
          </p:cNvPicPr>
          <p:nvPr>
            <p:ph type="title" idx="4294967295"/>
          </p:nvPr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328613" y="1225550"/>
            <a:ext cx="8364537" cy="1212850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  <p:sp>
        <p:nvSpPr>
          <p:cNvPr id="24579" name="Rectangle 3"/>
          <p:cNvSpPr>
            <a:spLocks noGrp="1"/>
          </p:cNvSpPr>
          <p:nvPr>
            <p:ph type="body" idx="4294967295"/>
          </p:nvPr>
        </p:nvSpPr>
        <p:spPr bwMode="auto">
          <a:xfrm>
            <a:off x="539750" y="3055938"/>
            <a:ext cx="3168650" cy="915987"/>
          </a:xfrm>
          <a:prstGeom prst="rect">
            <a:avLst/>
          </a:prstGeom>
          <a:noFill/>
          <a:ln>
            <a:miter lim="800000"/>
          </a:ln>
        </p:spPr>
        <p:txBody>
          <a:bodyPr/>
          <a:lstStyle/>
          <a:p>
            <a:pPr marL="0" indent="0" algn="r">
              <a:buFont typeface="Wingdings" panose="05000000000000000000" pitchFamily="2" charset="2"/>
              <a:buNone/>
            </a:pPr>
            <a:r>
              <a:rPr lang="zh-CN" altLang="en-US" sz="4000" b="1" smtClean="0"/>
              <a:t>每个内角的度数是</a:t>
            </a:r>
            <a:endParaRPr lang="zh-CN" altLang="en-US" sz="4000" b="1" smtClean="0"/>
          </a:p>
        </p:txBody>
      </p:sp>
      <p:pic>
        <p:nvPicPr>
          <p:cNvPr id="24580" name="Object 2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56038" y="2935288"/>
            <a:ext cx="2044700" cy="984250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  <p:sp>
        <p:nvSpPr>
          <p:cNvPr id="24581" name="Rectangle 5"/>
          <p:cNvSpPr>
            <a:spLocks noChangeArrowheads="1"/>
          </p:cNvSpPr>
          <p:nvPr/>
        </p:nvSpPr>
        <p:spPr bwMode="auto">
          <a:xfrm>
            <a:off x="679450" y="4664075"/>
            <a:ext cx="6629400" cy="558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342900" indent="-342900" eaLnBrk="0" hangingPunct="0">
              <a:spcBef>
                <a:spcPct val="20000"/>
              </a:spcBef>
            </a:pPr>
            <a:r>
              <a:rPr lang="zh-CN" altLang="en-US" sz="2800" b="1">
                <a:latin typeface="Calibri" panose="020F0502020204030204" pitchFamily="34" charset="0"/>
              </a:rPr>
              <a:t>每个外角的度数是</a:t>
            </a:r>
            <a:endParaRPr lang="zh-CN" altLang="en-US" sz="2800" b="1">
              <a:latin typeface="Calibri" panose="020F0502020204030204" pitchFamily="34" charset="0"/>
            </a:endParaRPr>
          </a:p>
        </p:txBody>
      </p:sp>
      <p:pic>
        <p:nvPicPr>
          <p:cNvPr id="24582" name="Object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79838" y="4303713"/>
            <a:ext cx="935037" cy="1141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ext Box 4"/>
          <p:cNvSpPr txBox="1">
            <a:spLocks noChangeArrowheads="1"/>
          </p:cNvSpPr>
          <p:nvPr/>
        </p:nvSpPr>
        <p:spPr bwMode="auto">
          <a:xfrm>
            <a:off x="0" y="1371600"/>
            <a:ext cx="8893175" cy="4968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US" altLang="zh-CN" sz="3200" b="1"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3200" b="1">
                <a:latin typeface="Times New Roman" panose="02020603050405020304" pitchFamily="18" charset="0"/>
              </a:rPr>
              <a:t>(1)</a:t>
            </a:r>
            <a:r>
              <a:rPr lang="zh-CN" altLang="en-US" sz="3200" b="1">
                <a:latin typeface="Times New Roman" panose="02020603050405020304" pitchFamily="18" charset="0"/>
              </a:rPr>
              <a:t>若十二边形的每个内角都相等</a:t>
            </a:r>
            <a:r>
              <a:rPr lang="en-US" altLang="zh-CN" sz="3200" b="1">
                <a:latin typeface="Times New Roman" panose="02020603050405020304" pitchFamily="18" charset="0"/>
              </a:rPr>
              <a:t>,</a:t>
            </a:r>
            <a:r>
              <a:rPr lang="zh-CN" altLang="en-US" sz="3200" b="1">
                <a:latin typeface="Times New Roman" panose="02020603050405020304" pitchFamily="18" charset="0"/>
              </a:rPr>
              <a:t>那么每个内角是</a:t>
            </a:r>
            <a:r>
              <a:rPr lang="en-US" altLang="zh-CN" sz="3200" b="1">
                <a:latin typeface="Times New Roman" panose="02020603050405020304" pitchFamily="18" charset="0"/>
              </a:rPr>
              <a:t>______</a:t>
            </a:r>
            <a:r>
              <a:rPr lang="zh-CN" altLang="en-US" sz="3200" b="1">
                <a:latin typeface="Times New Roman" panose="02020603050405020304" pitchFamily="18" charset="0"/>
              </a:rPr>
              <a:t>度</a:t>
            </a:r>
            <a:r>
              <a:rPr lang="en-US" altLang="zh-CN" sz="3200" b="1">
                <a:latin typeface="Times New Roman" panose="02020603050405020304" pitchFamily="18" charset="0"/>
              </a:rPr>
              <a:t>.</a:t>
            </a:r>
            <a:endParaRPr lang="en-US" altLang="zh-CN" sz="3200" b="1"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3200" b="1">
                <a:latin typeface="Times New Roman" panose="02020603050405020304" pitchFamily="18" charset="0"/>
              </a:rPr>
              <a:t>(2)</a:t>
            </a:r>
            <a:r>
              <a:rPr lang="zh-CN" altLang="en-US" sz="3200" b="1">
                <a:latin typeface="Times New Roman" panose="02020603050405020304" pitchFamily="18" charset="0"/>
              </a:rPr>
              <a:t>已知多边形的每个内角都是</a:t>
            </a:r>
            <a:r>
              <a:rPr lang="en-US" altLang="zh-CN" sz="3200" b="1">
                <a:latin typeface="Times New Roman" panose="02020603050405020304" pitchFamily="18" charset="0"/>
              </a:rPr>
              <a:t>135</a:t>
            </a:r>
            <a:r>
              <a:rPr lang="zh-CN" altLang="en-US" sz="3200" b="1">
                <a:latin typeface="Times New Roman" panose="02020603050405020304" pitchFamily="18" charset="0"/>
              </a:rPr>
              <a:t>度</a:t>
            </a:r>
            <a:r>
              <a:rPr lang="en-US" altLang="zh-CN" sz="3200" b="1">
                <a:latin typeface="Times New Roman" panose="02020603050405020304" pitchFamily="18" charset="0"/>
              </a:rPr>
              <a:t>,</a:t>
            </a:r>
            <a:r>
              <a:rPr lang="zh-CN" altLang="en-US" sz="3200" b="1">
                <a:latin typeface="Times New Roman" panose="02020603050405020304" pitchFamily="18" charset="0"/>
              </a:rPr>
              <a:t>则这个多边形是</a:t>
            </a:r>
            <a:r>
              <a:rPr lang="en-US" altLang="zh-CN" sz="3200" b="1">
                <a:latin typeface="Times New Roman" panose="02020603050405020304" pitchFamily="18" charset="0"/>
              </a:rPr>
              <a:t>_______.</a:t>
            </a:r>
            <a:endParaRPr lang="en-US" altLang="zh-CN" sz="3200" b="1"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3200" b="1">
                <a:latin typeface="Times New Roman" panose="02020603050405020304" pitchFamily="18" charset="0"/>
              </a:rPr>
              <a:t>(3)</a:t>
            </a:r>
            <a:r>
              <a:rPr lang="zh-CN" altLang="en-US" sz="3200" b="1">
                <a:latin typeface="Times New Roman" panose="02020603050405020304" pitchFamily="18" charset="0"/>
              </a:rPr>
              <a:t>如果某个多边形的内角和等于它的外角和</a:t>
            </a:r>
            <a:r>
              <a:rPr lang="en-US" altLang="zh-CN" sz="3200" b="1">
                <a:latin typeface="Times New Roman" panose="02020603050405020304" pitchFamily="18" charset="0"/>
              </a:rPr>
              <a:t>,</a:t>
            </a:r>
            <a:r>
              <a:rPr lang="zh-CN" altLang="en-US" sz="3200" b="1">
                <a:latin typeface="Times New Roman" panose="02020603050405020304" pitchFamily="18" charset="0"/>
              </a:rPr>
              <a:t>那么这个多边形的边数是</a:t>
            </a:r>
            <a:r>
              <a:rPr lang="en-US" altLang="zh-CN" sz="3200" b="1">
                <a:latin typeface="Times New Roman" panose="02020603050405020304" pitchFamily="18" charset="0"/>
              </a:rPr>
              <a:t>________.</a:t>
            </a:r>
            <a:endParaRPr lang="en-US" altLang="zh-CN" sz="3200" b="1"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endParaRPr lang="en-US" sz="3200">
              <a:latin typeface="Times New Roman" panose="02020603050405020304" pitchFamily="18" charset="0"/>
            </a:endParaRPr>
          </a:p>
        </p:txBody>
      </p:sp>
      <p:sp>
        <p:nvSpPr>
          <p:cNvPr id="25603" name="WordArt 5"/>
          <p:cNvSpPr>
            <a:spLocks noChangeArrowheads="1" noChangeShapeType="1" noTextEdit="1"/>
          </p:cNvSpPr>
          <p:nvPr/>
        </p:nvSpPr>
        <p:spPr bwMode="auto">
          <a:xfrm>
            <a:off x="381000" y="762000"/>
            <a:ext cx="2514600" cy="137795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/>
            <a:r>
              <a:rPr lang="zh-CN" altLang="en-US" sz="1600" b="1" kern="10">
                <a:ln w="9525">
                  <a:solidFill>
                    <a:srgbClr val="CC99FF"/>
                  </a:solidFill>
                  <a:rou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做一做</a:t>
            </a:r>
            <a:endParaRPr lang="zh-CN" altLang="en-US" sz="1600" b="1" kern="10">
              <a:ln w="9525">
                <a:solidFill>
                  <a:srgbClr val="CC99FF"/>
                </a:solidFill>
                <a:round/>
              </a:ln>
              <a:gradFill rotWithShape="1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</a:gradFill>
              <a:effectLst>
                <a:outerShdw dist="53882" dir="2700000" algn="ctr" rotWithShape="0">
                  <a:srgbClr val="9999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1988" name="Text Box 6"/>
          <p:cNvSpPr txBox="1">
            <a:spLocks noChangeArrowheads="1"/>
          </p:cNvSpPr>
          <p:nvPr/>
        </p:nvSpPr>
        <p:spPr bwMode="auto">
          <a:xfrm>
            <a:off x="609600" y="2590800"/>
            <a:ext cx="990600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>
                <a:solidFill>
                  <a:srgbClr val="FF3300"/>
                </a:solidFill>
                <a:latin typeface="Times New Roman" panose="02020603050405020304" pitchFamily="18" charset="0"/>
              </a:rPr>
              <a:t>150</a:t>
            </a:r>
            <a:endParaRPr lang="en-US" altLang="zh-CN" sz="3200">
              <a:solidFill>
                <a:srgbClr val="FF33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41989" name="Text Box 7"/>
          <p:cNvSpPr txBox="1">
            <a:spLocks noChangeArrowheads="1"/>
          </p:cNvSpPr>
          <p:nvPr/>
        </p:nvSpPr>
        <p:spPr bwMode="auto">
          <a:xfrm>
            <a:off x="914400" y="3733800"/>
            <a:ext cx="1752600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3300"/>
                </a:solidFill>
                <a:latin typeface="Times New Roman" panose="02020603050405020304" pitchFamily="18" charset="0"/>
              </a:rPr>
              <a:t>八边形</a:t>
            </a:r>
            <a:endParaRPr lang="zh-CN" altLang="en-US" sz="3200" b="1">
              <a:solidFill>
                <a:srgbClr val="FF33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41990" name="Text Box 8"/>
          <p:cNvSpPr txBox="1">
            <a:spLocks noChangeArrowheads="1"/>
          </p:cNvSpPr>
          <p:nvPr/>
        </p:nvSpPr>
        <p:spPr bwMode="auto">
          <a:xfrm>
            <a:off x="4114800" y="4953000"/>
            <a:ext cx="1676400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3300"/>
                </a:solidFill>
                <a:latin typeface="Times New Roman" panose="02020603050405020304" pitchFamily="18" charset="0"/>
              </a:rPr>
              <a:t>四边形</a:t>
            </a:r>
            <a:endParaRPr lang="zh-CN" altLang="en-US" sz="3200" b="1">
              <a:solidFill>
                <a:srgbClr val="FF33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9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9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9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8" grpId="0" autoUpdateAnimBg="0"/>
      <p:bldP spid="41989" grpId="0" autoUpdateAnimBg="0"/>
      <p:bldP spid="41990" grpId="0" autoUpdateAnimBg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ext Box 2"/>
          <p:cNvSpPr txBox="1">
            <a:spLocks noChangeArrowheads="1"/>
          </p:cNvSpPr>
          <p:nvPr/>
        </p:nvSpPr>
        <p:spPr bwMode="auto">
          <a:xfrm>
            <a:off x="827088" y="1079500"/>
            <a:ext cx="7543800" cy="9461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latin typeface="宋体" panose="02010600030101010101" pitchFamily="2" charset="-122"/>
              </a:rPr>
              <a:t>练习</a:t>
            </a:r>
            <a:r>
              <a:rPr lang="en-US" altLang="zh-CN" sz="2800" b="1">
                <a:latin typeface="宋体" panose="02010600030101010101" pitchFamily="2" charset="-122"/>
              </a:rPr>
              <a:t>2</a:t>
            </a:r>
            <a:r>
              <a:rPr lang="zh-CN" altLang="en-US" sz="2800" b="1">
                <a:latin typeface="宋体" panose="02010600030101010101" pitchFamily="2" charset="-122"/>
              </a:rPr>
              <a:t>： 已知一个多边形，它的内角和等于外角和的</a:t>
            </a:r>
            <a:r>
              <a:rPr lang="en-US" altLang="zh-CN" sz="2800" b="1">
                <a:latin typeface="宋体" panose="02010600030101010101" pitchFamily="2" charset="-122"/>
              </a:rPr>
              <a:t>2</a:t>
            </a:r>
            <a:r>
              <a:rPr lang="zh-CN" altLang="en-US" sz="2800" b="1">
                <a:latin typeface="宋体" panose="02010600030101010101" pitchFamily="2" charset="-122"/>
              </a:rPr>
              <a:t>倍，求这个多边形的边数</a:t>
            </a:r>
            <a:r>
              <a:rPr lang="en-US" altLang="zh-CN" sz="2800" b="1">
                <a:latin typeface="宋体" panose="02010600030101010101" pitchFamily="2" charset="-122"/>
              </a:rPr>
              <a:t>.</a:t>
            </a:r>
            <a:endParaRPr lang="en-US" altLang="zh-CN" sz="2800" b="1">
              <a:latin typeface="宋体" panose="02010600030101010101" pitchFamily="2" charset="-122"/>
            </a:endParaRPr>
          </a:p>
        </p:txBody>
      </p:sp>
      <p:sp>
        <p:nvSpPr>
          <p:cNvPr id="26627" name="Text Box 3"/>
          <p:cNvSpPr txBox="1">
            <a:spLocks noChangeArrowheads="1"/>
          </p:cNvSpPr>
          <p:nvPr/>
        </p:nvSpPr>
        <p:spPr bwMode="auto">
          <a:xfrm>
            <a:off x="2590800" y="3908425"/>
            <a:ext cx="1219200" cy="3667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latin typeface="Times New Roman" panose="02020603050405020304" pitchFamily="18" charset="0"/>
              </a:rPr>
              <a:t>                                              </a:t>
            </a:r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43012" name="Text Box 4"/>
          <p:cNvSpPr txBox="1">
            <a:spLocks noChangeArrowheads="1"/>
          </p:cNvSpPr>
          <p:nvPr/>
        </p:nvSpPr>
        <p:spPr bwMode="auto">
          <a:xfrm>
            <a:off x="755650" y="2155825"/>
            <a:ext cx="7931150" cy="41529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latin typeface="Times New Roman" panose="02020603050405020304" pitchFamily="18" charset="0"/>
              </a:rPr>
              <a:t>解： 设多边形的边数为</a:t>
            </a:r>
            <a:r>
              <a:rPr lang="en-US" altLang="zh-CN" sz="2800" b="1" i="1">
                <a:latin typeface="Times New Roman" panose="02020603050405020304" pitchFamily="18" charset="0"/>
              </a:rPr>
              <a:t>n</a:t>
            </a:r>
            <a:r>
              <a:rPr lang="en-US" altLang="zh-CN" sz="2800" b="1">
                <a:latin typeface="Times New Roman" panose="02020603050405020304" pitchFamily="18" charset="0"/>
              </a:rPr>
              <a:t>.</a:t>
            </a:r>
            <a:endParaRPr lang="en-US" altLang="zh-CN" sz="2800" b="1"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2800" b="1">
                <a:latin typeface="Times New Roman" panose="02020603050405020304" pitchFamily="18" charset="0"/>
              </a:rPr>
              <a:t>    ∵</a:t>
            </a:r>
            <a:r>
              <a:rPr lang="zh-CN" altLang="en-US" sz="2800" b="1">
                <a:latin typeface="Times New Roman" panose="02020603050405020304" pitchFamily="18" charset="0"/>
              </a:rPr>
              <a:t>它的内角和等于 </a:t>
            </a:r>
            <a:r>
              <a:rPr lang="en-US" altLang="zh-CN" sz="2800" b="1">
                <a:latin typeface="Times New Roman" panose="02020603050405020304" pitchFamily="18" charset="0"/>
              </a:rPr>
              <a:t>(</a:t>
            </a:r>
            <a:r>
              <a:rPr lang="en-US" altLang="zh-CN" sz="2800" b="1" i="1">
                <a:latin typeface="Times New Roman" panose="02020603050405020304" pitchFamily="18" charset="0"/>
              </a:rPr>
              <a:t>n</a:t>
            </a:r>
            <a:r>
              <a:rPr lang="zh-CN" altLang="en-US" sz="2800" b="1">
                <a:latin typeface="Times New Roman" panose="02020603050405020304" pitchFamily="18" charset="0"/>
              </a:rPr>
              <a:t>－</a:t>
            </a:r>
            <a:r>
              <a:rPr lang="en-US" altLang="zh-CN" sz="2800" b="1">
                <a:latin typeface="Times New Roman" panose="02020603050405020304" pitchFamily="18" charset="0"/>
              </a:rPr>
              <a:t>2)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•180°</a:t>
            </a:r>
            <a:r>
              <a:rPr lang="zh-CN" altLang="en-US" sz="2800" b="1">
                <a:latin typeface="Times New Roman" panose="02020603050405020304" pitchFamily="18" charset="0"/>
              </a:rPr>
              <a:t>，</a:t>
            </a:r>
            <a:endParaRPr lang="zh-CN" altLang="en-US" sz="2800" b="1"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2800" b="1">
                <a:latin typeface="Times New Roman" panose="02020603050405020304" pitchFamily="18" charset="0"/>
              </a:rPr>
              <a:t>        多边形外角和等于</a:t>
            </a:r>
            <a:r>
              <a:rPr lang="en-US" altLang="zh-CN" sz="2800" b="1">
                <a:latin typeface="Times New Roman" panose="02020603050405020304" pitchFamily="18" charset="0"/>
              </a:rPr>
              <a:t>360º</a:t>
            </a:r>
            <a:r>
              <a:rPr lang="zh-CN" altLang="en-US" sz="2800" b="1">
                <a:latin typeface="Times New Roman" panose="02020603050405020304" pitchFamily="18" charset="0"/>
              </a:rPr>
              <a:t>，</a:t>
            </a:r>
            <a:endParaRPr lang="zh-CN" altLang="en-US" sz="2800" b="1"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2800" b="1">
                <a:latin typeface="Times New Roman" panose="02020603050405020304" pitchFamily="18" charset="0"/>
              </a:rPr>
              <a:t>    ∴ </a:t>
            </a:r>
            <a:r>
              <a:rPr lang="en-US" altLang="zh-CN" sz="2800" b="1">
                <a:latin typeface="Times New Roman" panose="02020603050405020304" pitchFamily="18" charset="0"/>
              </a:rPr>
              <a:t>(</a:t>
            </a:r>
            <a:r>
              <a:rPr lang="en-US" altLang="zh-CN" sz="2800" b="1" i="1">
                <a:latin typeface="Times New Roman" panose="02020603050405020304" pitchFamily="18" charset="0"/>
              </a:rPr>
              <a:t>n</a:t>
            </a:r>
            <a:r>
              <a:rPr lang="zh-CN" altLang="en-US" sz="2800" b="1">
                <a:latin typeface="Times New Roman" panose="02020603050405020304" pitchFamily="18" charset="0"/>
              </a:rPr>
              <a:t>－</a:t>
            </a:r>
            <a:r>
              <a:rPr lang="en-US" altLang="zh-CN" sz="2800" b="1">
                <a:latin typeface="Times New Roman" panose="02020603050405020304" pitchFamily="18" charset="0"/>
              </a:rPr>
              <a:t>2)•180°=2× 360º.</a:t>
            </a:r>
            <a:endParaRPr lang="en-US" altLang="zh-CN" sz="2800" b="1"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2800" b="1">
                <a:latin typeface="Times New Roman" panose="02020603050405020304" pitchFamily="18" charset="0"/>
              </a:rPr>
              <a:t>            解得</a:t>
            </a:r>
            <a:r>
              <a:rPr lang="en-US" altLang="zh-CN" sz="2800" b="1">
                <a:latin typeface="Times New Roman" panose="02020603050405020304" pitchFamily="18" charset="0"/>
              </a:rPr>
              <a:t>:    </a:t>
            </a:r>
            <a:r>
              <a:rPr lang="en-US" altLang="zh-CN" sz="2800" b="1" i="1">
                <a:latin typeface="Times New Roman" panose="02020603050405020304" pitchFamily="18" charset="0"/>
              </a:rPr>
              <a:t>n</a:t>
            </a:r>
            <a:r>
              <a:rPr lang="en-US" altLang="zh-CN" sz="2800" b="1">
                <a:latin typeface="Times New Roman" panose="02020603050405020304" pitchFamily="18" charset="0"/>
              </a:rPr>
              <a:t>=6.</a:t>
            </a:r>
            <a:endParaRPr lang="en-US" altLang="zh-CN" sz="2800" b="1"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2800" b="1">
                <a:latin typeface="Times New Roman" panose="02020603050405020304" pitchFamily="18" charset="0"/>
              </a:rPr>
              <a:t>    ∴</a:t>
            </a:r>
            <a:r>
              <a:rPr lang="zh-CN" altLang="en-US" sz="2800" b="1">
                <a:latin typeface="Times New Roman" panose="02020603050405020304" pitchFamily="18" charset="0"/>
              </a:rPr>
              <a:t>这个多边形的边数为</a:t>
            </a:r>
            <a:r>
              <a:rPr lang="en-US" altLang="zh-CN" sz="2800" b="1">
                <a:latin typeface="Times New Roman" panose="02020603050405020304" pitchFamily="18" charset="0"/>
              </a:rPr>
              <a:t>6.</a:t>
            </a:r>
            <a:endParaRPr lang="en-US" altLang="zh-CN" sz="2800" b="1">
              <a:latin typeface="Times New Roman" panose="02020603050405020304" pitchFamily="18" charset="0"/>
            </a:endParaRPr>
          </a:p>
          <a:p>
            <a:endParaRPr lang="zh-CN" altLang="en-US" sz="2800" b="1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430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1" dur="2000"/>
                                        <p:tgtEl>
                                          <p:spTgt spid="430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5" dur="2000"/>
                                        <p:tgtEl>
                                          <p:spTgt spid="430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500"/>
                            </p:stCondLst>
                            <p:childTnLst>
                              <p:par>
                                <p:cTn id="17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9" dur="2000"/>
                                        <p:tgtEl>
                                          <p:spTgt spid="430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6500"/>
                            </p:stCondLst>
                            <p:childTnLst>
                              <p:par>
                                <p:cTn id="2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3" dur="2000"/>
                                        <p:tgtEl>
                                          <p:spTgt spid="430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8500"/>
                            </p:stCondLst>
                            <p:childTnLst>
                              <p:par>
                                <p:cTn id="2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2000"/>
                                        <p:tgtEl>
                                          <p:spTgt spid="430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2" grpId="0" autoUpdateAnimBg="0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Rot="1" noChangeArrowheads="1"/>
          </p:cNvSpPr>
          <p:nvPr>
            <p:ph type="title" idx="4294967295"/>
          </p:nvPr>
        </p:nvSpPr>
        <p:spPr bwMode="auto">
          <a:xfrm>
            <a:off x="2589213" y="979488"/>
            <a:ext cx="3251200" cy="1003300"/>
          </a:xfrm>
          <a:prstGeom prst="rect">
            <a:avLst/>
          </a:prstGeom>
          <a:noFill/>
          <a:ln>
            <a:miter lim="800000"/>
          </a:ln>
        </p:spPr>
        <p:txBody>
          <a:bodyPr/>
          <a:lstStyle/>
          <a:p>
            <a:r>
              <a:rPr lang="zh-CN" altLang="en-US" b="1" smtClean="0">
                <a:solidFill>
                  <a:schemeClr val="hlink"/>
                </a:solidFill>
                <a:ea typeface="华文行楷" panose="02010800040101010101" pitchFamily="2" charset="-122"/>
              </a:rPr>
              <a:t>今天的收获</a:t>
            </a:r>
            <a:endParaRPr lang="zh-CN" altLang="en-US" b="1" smtClean="0">
              <a:solidFill>
                <a:schemeClr val="hlink"/>
              </a:solidFill>
              <a:ea typeface="华文行楷" panose="02010800040101010101" pitchFamily="2" charset="-122"/>
            </a:endParaRPr>
          </a:p>
        </p:txBody>
      </p:sp>
      <p:sp>
        <p:nvSpPr>
          <p:cNvPr id="45060" name="Rectangle 5"/>
          <p:cNvSpPr>
            <a:spLocks noChangeArrowheads="1"/>
          </p:cNvSpPr>
          <p:nvPr/>
        </p:nvSpPr>
        <p:spPr bwMode="auto">
          <a:xfrm>
            <a:off x="228600" y="2819400"/>
            <a:ext cx="8704263" cy="641350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r>
              <a:rPr lang="en-US" altLang="zh-CN" sz="3200" b="1">
                <a:latin typeface="Times New Roman" panose="02020603050405020304" pitchFamily="18" charset="0"/>
              </a:rPr>
              <a:t>      </a:t>
            </a:r>
            <a:r>
              <a:rPr lang="en-US" altLang="zh-CN" sz="3200" b="1">
                <a:latin typeface="华文新魏" panose="02010800040101010101" pitchFamily="2" charset="-122"/>
                <a:ea typeface="华文新魏" panose="02010800040101010101" pitchFamily="2" charset="-122"/>
              </a:rPr>
              <a:t>1</a:t>
            </a:r>
            <a:r>
              <a:rPr lang="zh-CN" altLang="en-US" sz="3200" b="1">
                <a:latin typeface="华文新魏" panose="02010800040101010101" pitchFamily="2" charset="-122"/>
                <a:ea typeface="华文新魏" panose="02010800040101010101" pitchFamily="2" charset="-122"/>
              </a:rPr>
              <a:t>、</a:t>
            </a:r>
            <a:r>
              <a:rPr lang="en-US" altLang="zh-CN" sz="3200" b="1" i="1">
                <a:latin typeface="Times New Roman" panose="02020603050405020304" pitchFamily="18" charset="0"/>
                <a:ea typeface="华文新魏" panose="02010800040101010101" pitchFamily="2" charset="-122"/>
              </a:rPr>
              <a:t>n</a:t>
            </a:r>
            <a:r>
              <a:rPr lang="zh-CN" altLang="en-US" sz="3200" b="1">
                <a:latin typeface="华文新魏" panose="02010800040101010101" pitchFamily="2" charset="-122"/>
                <a:ea typeface="华文新魏" panose="02010800040101010101" pitchFamily="2" charset="-122"/>
              </a:rPr>
              <a:t>边的角和等于</a:t>
            </a:r>
            <a:r>
              <a:rPr lang="zh-CN" altLang="en-US" sz="3600" b="1">
                <a:solidFill>
                  <a:srgbClr val="FF0066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（</a:t>
            </a:r>
            <a:r>
              <a:rPr lang="en-US" altLang="zh-CN" sz="3600" b="1" i="1">
                <a:solidFill>
                  <a:srgbClr val="FF0066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n</a:t>
            </a:r>
            <a:r>
              <a:rPr lang="zh-CN" altLang="en-US" sz="3600" b="1">
                <a:solidFill>
                  <a:srgbClr val="FF0066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－</a:t>
            </a:r>
            <a:r>
              <a:rPr lang="en-US" altLang="zh-CN" sz="3600" b="1">
                <a:solidFill>
                  <a:srgbClr val="FF0066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2</a:t>
            </a:r>
            <a:r>
              <a:rPr lang="zh-CN" altLang="en-US" sz="3600" b="1">
                <a:solidFill>
                  <a:srgbClr val="FF0066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）</a:t>
            </a:r>
            <a:r>
              <a:rPr lang="en-US" altLang="zh-CN" sz="3600" b="1">
                <a:solidFill>
                  <a:srgbClr val="FF0066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×180°</a:t>
            </a:r>
            <a:r>
              <a:rPr lang="en-US" altLang="zh-CN" sz="3600" b="1">
                <a:latin typeface="华文新魏" panose="02010800040101010101" pitchFamily="2" charset="-122"/>
                <a:ea typeface="华文新魏" panose="02010800040101010101" pitchFamily="2" charset="-122"/>
              </a:rPr>
              <a:t>.</a:t>
            </a:r>
            <a:r>
              <a:rPr lang="en-US" altLang="zh-CN" sz="3600">
                <a:latin typeface="华文新魏" panose="02010800040101010101" pitchFamily="2" charset="-122"/>
                <a:ea typeface="华文新魏" panose="02010800040101010101" pitchFamily="2" charset="-122"/>
              </a:rPr>
              <a:t> </a:t>
            </a:r>
            <a:endParaRPr lang="en-US" altLang="zh-CN" sz="360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27652" name="Rectangle 8"/>
          <p:cNvSpPr>
            <a:spLocks noChangeArrowheads="1"/>
          </p:cNvSpPr>
          <p:nvPr/>
        </p:nvSpPr>
        <p:spPr bwMode="auto">
          <a:xfrm>
            <a:off x="3206750" y="4041775"/>
            <a:ext cx="565150" cy="2746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r>
              <a:rPr lang="en-US" altLang="zh-CN" sz="1200">
                <a:solidFill>
                  <a:srgbClr val="329BA0"/>
                </a:solidFill>
                <a:latin typeface="Times New Roman" panose="02020603050405020304" pitchFamily="18" charset="0"/>
              </a:rPr>
              <a:t>  </a:t>
            </a:r>
            <a:endParaRPr lang="en-US" altLang="zh-CN" sz="2400">
              <a:latin typeface="Times New Roman" panose="02020603050405020304" pitchFamily="18" charset="0"/>
            </a:endParaRPr>
          </a:p>
        </p:txBody>
      </p:sp>
      <p:sp>
        <p:nvSpPr>
          <p:cNvPr id="45062" name="Rectangle 9"/>
          <p:cNvSpPr>
            <a:spLocks noChangeArrowheads="1"/>
          </p:cNvSpPr>
          <p:nvPr/>
        </p:nvSpPr>
        <p:spPr bwMode="auto">
          <a:xfrm>
            <a:off x="228600" y="4267200"/>
            <a:ext cx="8208963" cy="1616075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r>
              <a:rPr lang="en-US" altLang="zh-CN" sz="3600" b="1">
                <a:latin typeface="Times New Roman" panose="02020603050405020304" pitchFamily="18" charset="0"/>
              </a:rPr>
              <a:t>    </a:t>
            </a:r>
            <a:r>
              <a:rPr lang="en-US" altLang="zh-CN" sz="3200" b="1">
                <a:latin typeface="华文新魏" panose="02010800040101010101" pitchFamily="2" charset="-122"/>
                <a:ea typeface="华文新魏" panose="02010800040101010101" pitchFamily="2" charset="-122"/>
              </a:rPr>
              <a:t>3</a:t>
            </a:r>
            <a:r>
              <a:rPr lang="zh-CN" altLang="en-US" sz="3200" b="1">
                <a:latin typeface="华文新魏" panose="02010800040101010101" pitchFamily="2" charset="-122"/>
                <a:ea typeface="华文新魏" panose="02010800040101010101" pitchFamily="2" charset="-122"/>
              </a:rPr>
              <a:t>、利用类比归纳、转化的学习方法，可以把多边形问题转化为三角形问题来解决</a:t>
            </a:r>
            <a:r>
              <a:rPr lang="en-US" altLang="zh-CN" sz="3200" b="1">
                <a:latin typeface="华文新魏" panose="02010800040101010101" pitchFamily="2" charset="-122"/>
                <a:ea typeface="华文新魏" panose="02010800040101010101" pitchFamily="2" charset="-122"/>
              </a:rPr>
              <a:t>; </a:t>
            </a:r>
            <a:r>
              <a:rPr lang="zh-CN" altLang="en-US" sz="3200" b="1">
                <a:latin typeface="华文新魏" panose="02010800040101010101" pitchFamily="2" charset="-122"/>
                <a:ea typeface="华文新魏" panose="02010800040101010101" pitchFamily="2" charset="-122"/>
              </a:rPr>
              <a:t>外角问题转化为内角来解决</a:t>
            </a:r>
            <a:r>
              <a:rPr lang="en-US" altLang="zh-CN" sz="3200" b="1">
                <a:latin typeface="华文新魏" panose="02010800040101010101" pitchFamily="2" charset="-122"/>
                <a:ea typeface="华文新魏" panose="02010800040101010101" pitchFamily="2" charset="-122"/>
              </a:rPr>
              <a:t>.</a:t>
            </a:r>
            <a:endParaRPr lang="en-US" altLang="zh-CN" sz="3200" b="1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45063" name="Rectangle 11"/>
          <p:cNvSpPr>
            <a:spLocks noChangeArrowheads="1"/>
          </p:cNvSpPr>
          <p:nvPr/>
        </p:nvSpPr>
        <p:spPr bwMode="auto">
          <a:xfrm>
            <a:off x="228600" y="6019800"/>
            <a:ext cx="8458200" cy="646113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r>
              <a:rPr lang="en-US" altLang="zh-CN" sz="3600" b="1">
                <a:latin typeface="Times New Roman" panose="02020603050405020304" pitchFamily="18" charset="0"/>
              </a:rPr>
              <a:t>    </a:t>
            </a:r>
            <a:r>
              <a:rPr lang="en-US" altLang="zh-CN" sz="3200" b="1">
                <a:latin typeface="华文新魏" panose="02010800040101010101" pitchFamily="2" charset="-122"/>
                <a:ea typeface="华文新魏" panose="02010800040101010101" pitchFamily="2" charset="-122"/>
              </a:rPr>
              <a:t>4</a:t>
            </a:r>
            <a:r>
              <a:rPr lang="zh-CN" altLang="en-US" sz="3200" b="1">
                <a:latin typeface="华文新魏" panose="02010800040101010101" pitchFamily="2" charset="-122"/>
                <a:ea typeface="华文新魏" panose="02010800040101010101" pitchFamily="2" charset="-122"/>
              </a:rPr>
              <a:t>、方程的数学思想在几何中有重要的作用</a:t>
            </a:r>
            <a:r>
              <a:rPr lang="en-US" altLang="zh-CN" sz="3200" b="1">
                <a:latin typeface="华文新魏" panose="02010800040101010101" pitchFamily="2" charset="-122"/>
                <a:ea typeface="华文新魏" panose="02010800040101010101" pitchFamily="2" charset="-122"/>
              </a:rPr>
              <a:t>.</a:t>
            </a:r>
            <a:r>
              <a:rPr lang="en-US" altLang="zh-CN" sz="3200" b="1">
                <a:latin typeface="Times New Roman" panose="02020603050405020304" pitchFamily="18" charset="0"/>
              </a:rPr>
              <a:t> </a:t>
            </a:r>
            <a:endParaRPr lang="en-US" altLang="zh-CN" sz="3200" b="1">
              <a:latin typeface="Times New Roman" panose="02020603050405020304" pitchFamily="18" charset="0"/>
            </a:endParaRPr>
          </a:p>
        </p:txBody>
      </p:sp>
      <p:sp>
        <p:nvSpPr>
          <p:cNvPr id="27655" name="Text Box 13"/>
          <p:cNvSpPr txBox="1">
            <a:spLocks noChangeArrowheads="1"/>
          </p:cNvSpPr>
          <p:nvPr/>
        </p:nvSpPr>
        <p:spPr bwMode="auto">
          <a:xfrm>
            <a:off x="114300" y="1901825"/>
            <a:ext cx="8785225" cy="9461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　</a:t>
            </a:r>
            <a:r>
              <a:rPr lang="zh-CN" altLang="en-US" sz="2800" b="1">
                <a:latin typeface="华文新魏" panose="02010800040101010101" pitchFamily="2" charset="-122"/>
                <a:ea typeface="华文新魏" panose="02010800040101010101" pitchFamily="2" charset="-122"/>
              </a:rPr>
              <a:t>本节课你学会哪些知识？学会了哪些解决问题的方法？你还有哪些疑问？</a:t>
            </a:r>
            <a:endParaRPr lang="zh-CN" altLang="en-US" sz="2800" b="1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45065" name="Rectangle 14"/>
          <p:cNvSpPr>
            <a:spLocks noChangeArrowheads="1"/>
          </p:cNvSpPr>
          <p:nvPr/>
        </p:nvSpPr>
        <p:spPr bwMode="auto">
          <a:xfrm>
            <a:off x="201613" y="3581400"/>
            <a:ext cx="8789987" cy="641350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r>
              <a:rPr lang="en-US" altLang="zh-CN" sz="3200" b="1">
                <a:latin typeface="Times New Roman" panose="02020603050405020304" pitchFamily="18" charset="0"/>
              </a:rPr>
              <a:t>      </a:t>
            </a:r>
            <a:r>
              <a:rPr lang="en-US" altLang="zh-CN" sz="3200" b="1">
                <a:latin typeface="华文新魏" panose="02010800040101010101" pitchFamily="2" charset="-122"/>
                <a:ea typeface="华文新魏" panose="02010800040101010101" pitchFamily="2" charset="-122"/>
              </a:rPr>
              <a:t>2</a:t>
            </a:r>
            <a:r>
              <a:rPr lang="zh-CN" altLang="en-US" sz="3200" b="1">
                <a:latin typeface="华文新魏" panose="02010800040101010101" pitchFamily="2" charset="-122"/>
                <a:ea typeface="华文新魏" panose="02010800040101010101" pitchFamily="2" charset="-122"/>
              </a:rPr>
              <a:t>、</a:t>
            </a:r>
            <a:r>
              <a:rPr lang="en-US" altLang="zh-CN" sz="3200" b="1" i="1">
                <a:latin typeface="Times New Roman" panose="02020603050405020304" pitchFamily="18" charset="0"/>
                <a:ea typeface="华文新魏" panose="02010800040101010101" pitchFamily="2" charset="-122"/>
              </a:rPr>
              <a:t>n</a:t>
            </a:r>
            <a:r>
              <a:rPr lang="zh-CN" altLang="en-US" sz="3200" b="1">
                <a:latin typeface="华文新魏" panose="02010800040101010101" pitchFamily="2" charset="-122"/>
                <a:ea typeface="华文新魏" panose="02010800040101010101" pitchFamily="2" charset="-122"/>
              </a:rPr>
              <a:t>边形的外角和等于</a:t>
            </a:r>
            <a:r>
              <a:rPr lang="en-US" altLang="zh-CN" sz="3600" b="1">
                <a:solidFill>
                  <a:srgbClr val="FF0066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360°</a:t>
            </a:r>
            <a:r>
              <a:rPr lang="en-US" altLang="zh-CN" sz="3600" b="1">
                <a:latin typeface="华文新魏" panose="02010800040101010101" pitchFamily="2" charset="-122"/>
                <a:ea typeface="华文新魏" panose="02010800040101010101" pitchFamily="2" charset="-122"/>
              </a:rPr>
              <a:t>.</a:t>
            </a:r>
            <a:r>
              <a:rPr lang="en-US" altLang="zh-CN" sz="3600">
                <a:latin typeface="华文新魏" panose="02010800040101010101" pitchFamily="2" charset="-122"/>
                <a:ea typeface="华文新魏" panose="02010800040101010101" pitchFamily="2" charset="-122"/>
              </a:rPr>
              <a:t> </a:t>
            </a:r>
            <a:endParaRPr lang="en-US" altLang="zh-CN" sz="360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pic>
        <p:nvPicPr>
          <p:cNvPr id="27657" name="Picture 17" descr="A1_023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143000" y="762000"/>
            <a:ext cx="1368425" cy="1095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pull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50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50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50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50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60" grpId="0" animBg="1" autoUpdateAnimBg="0"/>
      <p:bldP spid="45062" grpId="0" animBg="1" autoUpdateAnimBg="0"/>
      <p:bldP spid="45063" grpId="0" animBg="1" autoUpdateAnimBg="0"/>
      <p:bldP spid="45065" grpId="0" animBg="1" autoUpdateAnimBg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3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468313" y="3490913"/>
            <a:ext cx="8370887" cy="2224087"/>
          </a:xfrm>
          <a:prstGeom prst="rect">
            <a:avLst/>
          </a:prstGeom>
          <a:noFill/>
          <a:ln>
            <a:miter lim="800000"/>
          </a:ln>
        </p:spPr>
        <p:txBody>
          <a:bodyPr/>
          <a:lstStyle/>
          <a:p>
            <a:pPr marL="0" indent="0" algn="r">
              <a:lnSpc>
                <a:spcPct val="80000"/>
              </a:lnSpc>
              <a:buFont typeface="Arial" panose="020B0604020202020204" pitchFamily="34" charset="0"/>
              <a:buNone/>
            </a:pPr>
            <a:r>
              <a:rPr lang="zh-CN" altLang="en-US" sz="2800" smtClean="0"/>
              <a:t>问题</a:t>
            </a:r>
            <a:r>
              <a:rPr lang="en-US" altLang="zh-CN" sz="2800" smtClean="0"/>
              <a:t>2</a:t>
            </a:r>
            <a:r>
              <a:rPr lang="zh-CN" altLang="en-US" sz="2800" smtClean="0"/>
              <a:t>：你知道长方形和正方形的内角和是多少吗？</a:t>
            </a:r>
            <a:endParaRPr lang="zh-CN" altLang="en-US" sz="2800" smtClean="0"/>
          </a:p>
          <a:p>
            <a:pPr marL="0" indent="0" algn="r">
              <a:lnSpc>
                <a:spcPct val="80000"/>
              </a:lnSpc>
              <a:buFont typeface="Arial" panose="020B0604020202020204" pitchFamily="34" charset="0"/>
              <a:buNone/>
            </a:pPr>
            <a:endParaRPr lang="en-US" altLang="zh-CN" sz="3900" smtClean="0"/>
          </a:p>
          <a:p>
            <a:pPr marL="0" indent="0" algn="r">
              <a:lnSpc>
                <a:spcPct val="80000"/>
              </a:lnSpc>
              <a:buFont typeface="Arial" panose="020B0604020202020204" pitchFamily="34" charset="0"/>
              <a:buNone/>
            </a:pPr>
            <a:r>
              <a:rPr lang="zh-CN" altLang="en-US" sz="2800" smtClean="0"/>
              <a:t>其他四边形的内角和是多少？</a:t>
            </a:r>
            <a:endParaRPr lang="zh-CN" altLang="en-US" sz="2800" smtClean="0"/>
          </a:p>
          <a:p>
            <a:pPr marL="0" indent="0" algn="r">
              <a:lnSpc>
                <a:spcPct val="80000"/>
              </a:lnSpc>
              <a:buFont typeface="Arial" panose="020B0604020202020204" pitchFamily="34" charset="0"/>
              <a:buNone/>
            </a:pPr>
            <a:r>
              <a:rPr lang="zh-CN" altLang="en-US" sz="3900" smtClean="0"/>
              <a:t>       </a:t>
            </a:r>
            <a:endParaRPr lang="zh-CN" altLang="en-US" sz="3900" smtClean="0"/>
          </a:p>
        </p:txBody>
      </p:sp>
      <p:sp>
        <p:nvSpPr>
          <p:cNvPr id="8195" name="Text Box 4"/>
          <p:cNvSpPr txBox="1">
            <a:spLocks noChangeArrowheads="1"/>
          </p:cNvSpPr>
          <p:nvPr/>
        </p:nvSpPr>
        <p:spPr bwMode="auto">
          <a:xfrm>
            <a:off x="755650" y="1890713"/>
            <a:ext cx="7772400" cy="519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>
                <a:latin typeface="Times New Roman" panose="02020603050405020304" pitchFamily="18" charset="0"/>
              </a:rPr>
              <a:t>问题</a:t>
            </a:r>
            <a:r>
              <a:rPr lang="en-US" altLang="zh-CN" sz="2800">
                <a:latin typeface="Times New Roman" panose="02020603050405020304" pitchFamily="18" charset="0"/>
              </a:rPr>
              <a:t>1</a:t>
            </a:r>
            <a:r>
              <a:rPr lang="zh-CN" altLang="en-US" sz="2800">
                <a:latin typeface="Times New Roman" panose="02020603050405020304" pitchFamily="18" charset="0"/>
              </a:rPr>
              <a:t>：你还记得三角形内角和是多少度吗？</a:t>
            </a:r>
            <a:endParaRPr lang="zh-CN" altLang="en-US" sz="2800">
              <a:latin typeface="Times New Roman" panose="02020603050405020304" pitchFamily="18" charset="0"/>
            </a:endParaRPr>
          </a:p>
        </p:txBody>
      </p:sp>
      <p:sp>
        <p:nvSpPr>
          <p:cNvPr id="21508" name="Text Box 5"/>
          <p:cNvSpPr txBox="1">
            <a:spLocks noChangeArrowheads="1"/>
          </p:cNvSpPr>
          <p:nvPr/>
        </p:nvSpPr>
        <p:spPr bwMode="auto">
          <a:xfrm>
            <a:off x="1828800" y="2652713"/>
            <a:ext cx="6019800" cy="641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>
                <a:solidFill>
                  <a:srgbClr val="FF0000"/>
                </a:solidFill>
                <a:latin typeface="Times New Roman" panose="02020603050405020304" pitchFamily="18" charset="0"/>
              </a:rPr>
              <a:t>（</a:t>
            </a: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</a:rPr>
              <a:t>三角形内角和</a:t>
            </a:r>
            <a:r>
              <a:rPr lang="zh-CN" altLang="en-US" sz="360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180°</a:t>
            </a: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</a:rPr>
              <a:t>）</a:t>
            </a:r>
            <a:endParaRPr lang="zh-CN" altLang="en-US" sz="320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1509" name="Text Box 6"/>
          <p:cNvSpPr txBox="1">
            <a:spLocks noChangeArrowheads="1"/>
          </p:cNvSpPr>
          <p:nvPr/>
        </p:nvSpPr>
        <p:spPr bwMode="auto">
          <a:xfrm>
            <a:off x="1981200" y="3962400"/>
            <a:ext cx="2825750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</a:rPr>
              <a:t>（都是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360°</a:t>
            </a: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</a:rPr>
              <a:t>）</a:t>
            </a:r>
            <a:endParaRPr lang="zh-CN" altLang="en-US" sz="320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8198" name="Picture 9" descr="123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990600" y="1128713"/>
            <a:ext cx="3871913" cy="493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9" name="Text Box 10"/>
          <p:cNvSpPr txBox="1">
            <a:spLocks noChangeArrowheads="1"/>
          </p:cNvSpPr>
          <p:nvPr/>
        </p:nvSpPr>
        <p:spPr bwMode="auto">
          <a:xfrm>
            <a:off x="1600200" y="1052513"/>
            <a:ext cx="25146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latin typeface="Times New Roman" panose="02020603050405020304" pitchFamily="18" charset="0"/>
                <a:ea typeface="隶书" panose="02010509060101010101" pitchFamily="1" charset="-122"/>
              </a:rPr>
              <a:t>想一想</a:t>
            </a:r>
            <a:endParaRPr lang="zh-CN" altLang="en-US" sz="2400" b="1">
              <a:latin typeface="Times New Roman" panose="02020603050405020304" pitchFamily="18" charset="0"/>
              <a:ea typeface="隶书" panose="02010509060101010101" pitchFamily="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5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5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15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15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8" grpId="0" autoUpdateAnimBg="0" build="p"/>
      <p:bldP spid="21509" grpId="0" autoUpdateAnimBg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ext Box 2"/>
          <p:cNvSpPr txBox="1">
            <a:spLocks noChangeArrowheads="1"/>
          </p:cNvSpPr>
          <p:nvPr/>
        </p:nvSpPr>
        <p:spPr bwMode="auto">
          <a:xfrm>
            <a:off x="684213" y="2481263"/>
            <a:ext cx="8239125" cy="15875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latin typeface="Times New Roman" panose="02020603050405020304" pitchFamily="18" charset="0"/>
              </a:rPr>
              <a:t>1. </a:t>
            </a:r>
            <a:r>
              <a:rPr lang="zh-CN" altLang="en-US" sz="2800" b="1">
                <a:latin typeface="Times New Roman" panose="02020603050405020304" pitchFamily="18" charset="0"/>
              </a:rPr>
              <a:t>从</a:t>
            </a:r>
            <a:r>
              <a:rPr lang="en-US" altLang="zh-CN" sz="2800" b="1" i="1">
                <a:latin typeface="Times New Roman" panose="02020603050405020304" pitchFamily="18" charset="0"/>
              </a:rPr>
              <a:t>n</a:t>
            </a:r>
            <a:r>
              <a:rPr lang="zh-CN" altLang="en-US" sz="2800" b="1">
                <a:latin typeface="Times New Roman" panose="02020603050405020304" pitchFamily="18" charset="0"/>
              </a:rPr>
              <a:t>边形的一个顶点可以引＿＿＿＿＿条对角线，</a:t>
            </a:r>
            <a:endParaRPr lang="zh-CN" altLang="en-US" sz="2800" b="1"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2800" b="1">
                <a:latin typeface="Times New Roman" panose="02020603050405020304" pitchFamily="18" charset="0"/>
              </a:rPr>
              <a:t>    将</a:t>
            </a:r>
            <a:r>
              <a:rPr lang="en-US" altLang="zh-CN" sz="2800" b="1" i="1">
                <a:latin typeface="Times New Roman" panose="02020603050405020304" pitchFamily="18" charset="0"/>
              </a:rPr>
              <a:t>n</a:t>
            </a:r>
            <a:r>
              <a:rPr lang="zh-CN" altLang="en-US" sz="2800" b="1">
                <a:latin typeface="Times New Roman" panose="02020603050405020304" pitchFamily="18" charset="0"/>
              </a:rPr>
              <a:t>边形分成了</a:t>
            </a:r>
            <a:r>
              <a:rPr lang="en-US" altLang="zh-CN" sz="2800" b="1">
                <a:latin typeface="Times New Roman" panose="02020603050405020304" pitchFamily="18" charset="0"/>
              </a:rPr>
              <a:t>________</a:t>
            </a:r>
            <a:r>
              <a:rPr lang="zh-CN" altLang="en-US" sz="2800" b="1">
                <a:latin typeface="Times New Roman" panose="02020603050405020304" pitchFamily="18" charset="0"/>
              </a:rPr>
              <a:t>个三角形</a:t>
            </a:r>
            <a:r>
              <a:rPr lang="en-US" altLang="zh-CN" sz="2800" b="1">
                <a:latin typeface="Times New Roman" panose="02020603050405020304" pitchFamily="18" charset="0"/>
              </a:rPr>
              <a:t>.</a:t>
            </a:r>
            <a:endParaRPr lang="en-US" altLang="zh-CN" sz="2800" b="1">
              <a:latin typeface="Times New Roman" panose="02020603050405020304" pitchFamily="18" charset="0"/>
            </a:endParaRPr>
          </a:p>
          <a:p>
            <a:endParaRPr lang="zh-CN" altLang="en-US" sz="2800">
              <a:latin typeface="Times New Roman" panose="02020603050405020304" pitchFamily="18" charset="0"/>
            </a:endParaRPr>
          </a:p>
        </p:txBody>
      </p:sp>
      <p:sp>
        <p:nvSpPr>
          <p:cNvPr id="9219" name="Text Box 3"/>
          <p:cNvSpPr txBox="1">
            <a:spLocks noChangeArrowheads="1"/>
          </p:cNvSpPr>
          <p:nvPr/>
        </p:nvSpPr>
        <p:spPr bwMode="auto">
          <a:xfrm>
            <a:off x="611188" y="4506913"/>
            <a:ext cx="6569075" cy="7937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latin typeface="Times New Roman" panose="02020603050405020304" pitchFamily="18" charset="0"/>
              </a:rPr>
              <a:t>2. </a:t>
            </a:r>
            <a:r>
              <a:rPr lang="en-US" altLang="zh-CN" sz="2800" i="1">
                <a:latin typeface="Times New Roman" panose="02020603050405020304" pitchFamily="18" charset="0"/>
              </a:rPr>
              <a:t>n</a:t>
            </a:r>
            <a:r>
              <a:rPr lang="zh-CN" altLang="en-US" sz="2800" b="1">
                <a:latin typeface="Comic Sans MS" panose="030F0702030302020204" pitchFamily="66" charset="0"/>
              </a:rPr>
              <a:t>边形的对角线一共有＿＿＿＿</a:t>
            </a:r>
            <a:r>
              <a:rPr lang="en-US" altLang="zh-CN" sz="2800" b="1">
                <a:latin typeface="Comic Sans MS" panose="030F0702030302020204" pitchFamily="66" charset="0"/>
              </a:rPr>
              <a:t>__  </a:t>
            </a:r>
            <a:r>
              <a:rPr lang="zh-CN" altLang="en-US" sz="2800" b="1">
                <a:latin typeface="Comic Sans MS" panose="030F0702030302020204" pitchFamily="66" charset="0"/>
              </a:rPr>
              <a:t>条</a:t>
            </a:r>
            <a:r>
              <a:rPr lang="en-US" altLang="zh-CN" b="1">
                <a:latin typeface="Comic Sans MS" panose="030F0702030302020204" pitchFamily="66" charset="0"/>
              </a:rPr>
              <a:t>.</a:t>
            </a:r>
            <a:endParaRPr lang="en-US" altLang="zh-CN" b="1">
              <a:latin typeface="Comic Sans MS" panose="030F0702030302020204" pitchFamily="66" charset="0"/>
            </a:endParaRPr>
          </a:p>
          <a:p>
            <a:endParaRPr lang="zh-CN" altLang="en-US">
              <a:latin typeface="Comic Sans MS" panose="030F0702030302020204" pitchFamily="66" charset="0"/>
            </a:endParaRPr>
          </a:p>
        </p:txBody>
      </p:sp>
      <p:sp>
        <p:nvSpPr>
          <p:cNvPr id="22532" name="Text Box 4"/>
          <p:cNvSpPr txBox="1">
            <a:spLocks noChangeArrowheads="1"/>
          </p:cNvSpPr>
          <p:nvPr/>
        </p:nvSpPr>
        <p:spPr bwMode="auto">
          <a:xfrm>
            <a:off x="5148263" y="2416175"/>
            <a:ext cx="1627187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200">
                <a:solidFill>
                  <a:srgbClr val="FF0000"/>
                </a:solidFill>
                <a:latin typeface="Comic Sans MS" panose="030F0702030302020204" pitchFamily="66" charset="0"/>
              </a:rPr>
              <a:t>（</a:t>
            </a:r>
            <a:r>
              <a:rPr lang="en-US" altLang="zh-CN" sz="3200">
                <a:solidFill>
                  <a:srgbClr val="FF0000"/>
                </a:solidFill>
                <a:latin typeface="Comic Sans MS" panose="030F0702030302020204" pitchFamily="66" charset="0"/>
              </a:rPr>
              <a:t>n-3</a:t>
            </a:r>
            <a:r>
              <a:rPr lang="zh-CN" altLang="en-US" sz="3200">
                <a:solidFill>
                  <a:srgbClr val="FF0000"/>
                </a:solidFill>
                <a:latin typeface="Comic Sans MS" panose="030F0702030302020204" pitchFamily="66" charset="0"/>
              </a:rPr>
              <a:t>）</a:t>
            </a:r>
            <a:endParaRPr lang="zh-CN" altLang="en-US" sz="320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22533" name="Text Box 5"/>
          <p:cNvSpPr txBox="1">
            <a:spLocks noChangeArrowheads="1"/>
          </p:cNvSpPr>
          <p:nvPr/>
        </p:nvSpPr>
        <p:spPr bwMode="auto">
          <a:xfrm>
            <a:off x="3276600" y="3063875"/>
            <a:ext cx="1708150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Comic Sans MS" panose="030F0702030302020204" pitchFamily="66" charset="0"/>
              </a:rPr>
              <a:t>（</a:t>
            </a:r>
            <a:r>
              <a:rPr lang="en-US" altLang="zh-CN" sz="3200" b="1">
                <a:solidFill>
                  <a:srgbClr val="FF0000"/>
                </a:solidFill>
                <a:latin typeface="Comic Sans MS" panose="030F0702030302020204" pitchFamily="66" charset="0"/>
              </a:rPr>
              <a:t>n-2</a:t>
            </a:r>
            <a:r>
              <a:rPr lang="zh-CN" altLang="en-US" sz="3200" b="1">
                <a:solidFill>
                  <a:srgbClr val="FF0000"/>
                </a:solidFill>
                <a:latin typeface="Comic Sans MS" panose="030F0702030302020204" pitchFamily="66" charset="0"/>
              </a:rPr>
              <a:t>）</a:t>
            </a:r>
            <a:endParaRPr lang="zh-CN" altLang="en-US" sz="3200" b="1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pic>
        <p:nvPicPr>
          <p:cNvPr id="22534" name="Object 2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4629150" y="4184650"/>
            <a:ext cx="2090738" cy="652463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  <p:sp>
        <p:nvSpPr>
          <p:cNvPr id="9223" name="Text Box 7"/>
          <p:cNvSpPr txBox="1">
            <a:spLocks noChangeArrowheads="1"/>
          </p:cNvSpPr>
          <p:nvPr/>
        </p:nvSpPr>
        <p:spPr bwMode="auto">
          <a:xfrm>
            <a:off x="396875" y="1489075"/>
            <a:ext cx="2735263" cy="641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latin typeface="Arial Black" panose="020B0A04020102020204" pitchFamily="34" charset="0"/>
                <a:ea typeface="华文行楷" panose="02010800040101010101" pitchFamily="2" charset="-122"/>
              </a:rPr>
              <a:t>温故知新</a:t>
            </a:r>
            <a:endParaRPr lang="zh-CN" altLang="en-US" sz="3600" b="1">
              <a:latin typeface="Arial Black" panose="020B0A04020102020204" pitchFamily="34" charset="0"/>
              <a:ea typeface="华文行楷" panose="0201080004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225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225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2" grpId="0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 bwMode="auto">
          <a:xfrm>
            <a:off x="1219200" y="1905000"/>
            <a:ext cx="3276600" cy="4298950"/>
            <a:chOff x="0" y="0"/>
            <a:chExt cx="2064" cy="2708"/>
          </a:xfrm>
        </p:grpSpPr>
        <p:grpSp>
          <p:nvGrpSpPr>
            <p:cNvPr id="3" name="Group 3"/>
            <p:cNvGrpSpPr/>
            <p:nvPr/>
          </p:nvGrpSpPr>
          <p:grpSpPr bwMode="auto">
            <a:xfrm>
              <a:off x="336" y="288"/>
              <a:ext cx="1200" cy="2112"/>
              <a:chOff x="0" y="0"/>
              <a:chExt cx="1200" cy="2112"/>
            </a:xfrm>
          </p:grpSpPr>
          <p:grpSp>
            <p:nvGrpSpPr>
              <p:cNvPr id="4" name="Group 4"/>
              <p:cNvGrpSpPr/>
              <p:nvPr/>
            </p:nvGrpSpPr>
            <p:grpSpPr bwMode="auto">
              <a:xfrm>
                <a:off x="0" y="0"/>
                <a:ext cx="1200" cy="2112"/>
                <a:chOff x="0" y="0"/>
                <a:chExt cx="1200" cy="2112"/>
              </a:xfrm>
            </p:grpSpPr>
            <p:grpSp>
              <p:nvGrpSpPr>
                <p:cNvPr id="5" name="Group 5"/>
                <p:cNvGrpSpPr/>
                <p:nvPr/>
              </p:nvGrpSpPr>
              <p:grpSpPr bwMode="auto">
                <a:xfrm>
                  <a:off x="0" y="0"/>
                  <a:ext cx="1200" cy="2064"/>
                  <a:chOff x="0" y="0"/>
                  <a:chExt cx="1200" cy="2064"/>
                </a:xfrm>
              </p:grpSpPr>
              <p:sp>
                <p:nvSpPr>
                  <p:cNvPr id="10255" name="Line 6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288" y="0"/>
                    <a:ext cx="912" cy="240"/>
                  </a:xfrm>
                  <a:prstGeom prst="line">
                    <a:avLst/>
                  </a:prstGeom>
                  <a:noFill/>
                  <a:ln w="57150">
                    <a:solidFill>
                      <a:schemeClr val="tx1"/>
                    </a:solidFill>
                    <a:round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256" name="Line 7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0" y="192"/>
                    <a:ext cx="336" cy="1008"/>
                  </a:xfrm>
                  <a:prstGeom prst="line">
                    <a:avLst/>
                  </a:prstGeom>
                  <a:noFill/>
                  <a:ln w="57150">
                    <a:solidFill>
                      <a:schemeClr val="tx1"/>
                    </a:solidFill>
                    <a:round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257" name="Line 8"/>
                  <p:cNvSpPr>
                    <a:spLocks noChangeShapeType="1"/>
                  </p:cNvSpPr>
                  <p:nvPr/>
                </p:nvSpPr>
                <p:spPr bwMode="auto">
                  <a:xfrm>
                    <a:off x="0" y="1200"/>
                    <a:ext cx="432" cy="864"/>
                  </a:xfrm>
                  <a:prstGeom prst="line">
                    <a:avLst/>
                  </a:prstGeom>
                  <a:noFill/>
                  <a:ln w="57150">
                    <a:solidFill>
                      <a:schemeClr val="tx1"/>
                    </a:solidFill>
                    <a:round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10254" name="Line 9"/>
                <p:cNvSpPr>
                  <a:spLocks noChangeShapeType="1"/>
                </p:cNvSpPr>
                <p:nvPr/>
              </p:nvSpPr>
              <p:spPr bwMode="auto">
                <a:xfrm flipV="1">
                  <a:off x="432" y="0"/>
                  <a:ext cx="768" cy="2112"/>
                </a:xfrm>
                <a:prstGeom prst="line">
                  <a:avLst/>
                </a:prstGeom>
                <a:noFill/>
                <a:ln w="57150">
                  <a:solidFill>
                    <a:schemeClr val="tx1"/>
                  </a:solidFill>
                  <a:rou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10252" name="Line 10"/>
              <p:cNvSpPr>
                <a:spLocks noChangeShapeType="1"/>
              </p:cNvSpPr>
              <p:nvPr/>
            </p:nvSpPr>
            <p:spPr bwMode="auto">
              <a:xfrm>
                <a:off x="336" y="192"/>
                <a:ext cx="96" cy="1872"/>
              </a:xfrm>
              <a:prstGeom prst="line">
                <a:avLst/>
              </a:prstGeom>
              <a:noFill/>
              <a:ln w="57150" cap="rnd">
                <a:solidFill>
                  <a:schemeClr val="tx1"/>
                </a:solidFill>
                <a:prstDash val="sysDot"/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10247" name="Text Box 11"/>
            <p:cNvSpPr txBox="1">
              <a:spLocks noChangeArrowheads="1"/>
            </p:cNvSpPr>
            <p:nvPr/>
          </p:nvSpPr>
          <p:spPr bwMode="auto">
            <a:xfrm>
              <a:off x="432" y="144"/>
              <a:ext cx="336" cy="40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3600">
                  <a:latin typeface="Times New Roman" panose="02020603050405020304" pitchFamily="18" charset="0"/>
                </a:rPr>
                <a:t>A</a:t>
              </a:r>
              <a:endParaRPr lang="en-US" altLang="zh-CN" sz="3600">
                <a:latin typeface="Times New Roman" panose="02020603050405020304" pitchFamily="18" charset="0"/>
              </a:endParaRPr>
            </a:p>
          </p:txBody>
        </p:sp>
        <p:sp>
          <p:nvSpPr>
            <p:cNvPr id="10248" name="Text Box 12"/>
            <p:cNvSpPr txBox="1">
              <a:spLocks noChangeArrowheads="1"/>
            </p:cNvSpPr>
            <p:nvPr/>
          </p:nvSpPr>
          <p:spPr bwMode="auto">
            <a:xfrm>
              <a:off x="0" y="1104"/>
              <a:ext cx="384" cy="40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3600">
                  <a:latin typeface="Times New Roman" panose="02020603050405020304" pitchFamily="18" charset="0"/>
                </a:rPr>
                <a:t>B</a:t>
              </a:r>
              <a:endParaRPr lang="en-US" altLang="zh-CN" sz="3600">
                <a:latin typeface="Times New Roman" panose="02020603050405020304" pitchFamily="18" charset="0"/>
              </a:endParaRPr>
            </a:p>
          </p:txBody>
        </p:sp>
        <p:sp>
          <p:nvSpPr>
            <p:cNvPr id="10249" name="Text Box 13"/>
            <p:cNvSpPr txBox="1">
              <a:spLocks noChangeArrowheads="1"/>
            </p:cNvSpPr>
            <p:nvPr/>
          </p:nvSpPr>
          <p:spPr bwMode="auto">
            <a:xfrm>
              <a:off x="768" y="2304"/>
              <a:ext cx="672" cy="40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3600">
                  <a:latin typeface="Times New Roman" panose="02020603050405020304" pitchFamily="18" charset="0"/>
                </a:rPr>
                <a:t>C</a:t>
              </a:r>
              <a:endParaRPr lang="en-US" altLang="zh-CN" sz="3600">
                <a:latin typeface="Times New Roman" panose="02020603050405020304" pitchFamily="18" charset="0"/>
              </a:endParaRPr>
            </a:p>
          </p:txBody>
        </p:sp>
        <p:sp>
          <p:nvSpPr>
            <p:cNvPr id="10250" name="Text Box 14"/>
            <p:cNvSpPr txBox="1">
              <a:spLocks noChangeArrowheads="1"/>
            </p:cNvSpPr>
            <p:nvPr/>
          </p:nvSpPr>
          <p:spPr bwMode="auto">
            <a:xfrm>
              <a:off x="1488" y="0"/>
              <a:ext cx="576" cy="40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3600">
                  <a:latin typeface="Times New Roman" panose="02020603050405020304" pitchFamily="18" charset="0"/>
                </a:rPr>
                <a:t>D</a:t>
              </a:r>
              <a:endParaRPr lang="en-US" altLang="zh-CN" sz="3600">
                <a:latin typeface="Times New Roman" panose="02020603050405020304" pitchFamily="18" charset="0"/>
              </a:endParaRPr>
            </a:p>
          </p:txBody>
        </p:sp>
      </p:grpSp>
      <p:sp>
        <p:nvSpPr>
          <p:cNvPr id="23567" name="Rectangle 15"/>
          <p:cNvSpPr>
            <a:spLocks noChangeArrowheads="1"/>
          </p:cNvSpPr>
          <p:nvPr/>
        </p:nvSpPr>
        <p:spPr bwMode="auto">
          <a:xfrm>
            <a:off x="4114800" y="1981200"/>
            <a:ext cx="4552950" cy="37433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sz="2400">
                <a:solidFill>
                  <a:srgbClr val="000000"/>
                </a:solidFill>
                <a:latin typeface="Times New Roman" panose="02020603050405020304" pitchFamily="18" charset="0"/>
              </a:rPr>
              <a:t>问题</a:t>
            </a:r>
            <a:r>
              <a:rPr lang="en-US" altLang="zh-CN" sz="2400">
                <a:solidFill>
                  <a:srgbClr val="000000"/>
                </a:solidFill>
                <a:latin typeface="Times New Roman" panose="02020603050405020304" pitchFamily="18" charset="0"/>
              </a:rPr>
              <a:t>3</a:t>
            </a:r>
            <a:r>
              <a:rPr lang="zh-CN" altLang="en-US" sz="2400">
                <a:solidFill>
                  <a:srgbClr val="000000"/>
                </a:solidFill>
                <a:latin typeface="Times New Roman" panose="02020603050405020304" pitchFamily="18" charset="0"/>
              </a:rPr>
              <a:t>：在探究</a:t>
            </a:r>
            <a:r>
              <a:rPr lang="zh-CN" altLang="en-US" sz="2400">
                <a:latin typeface="Times New Roman" panose="02020603050405020304" pitchFamily="18" charset="0"/>
              </a:rPr>
              <a:t>四边形的内角和时，有的同学不是用量角器度量、计算得到，而是 按照如图所示，利用辅助线将四边形分割成两个三角形的方法，利用三角形内角和等于</a:t>
            </a:r>
            <a:r>
              <a:rPr lang="en-US" altLang="zh-CN" sz="2400">
                <a:solidFill>
                  <a:srgbClr val="000000"/>
                </a:solidFill>
                <a:latin typeface="Times New Roman" panose="02020603050405020304" pitchFamily="18" charset="0"/>
              </a:rPr>
              <a:t>180°</a:t>
            </a:r>
            <a:r>
              <a:rPr lang="zh-CN" altLang="en-US" sz="2400">
                <a:latin typeface="Times New Roman" panose="02020603050405020304" pitchFamily="18" charset="0"/>
              </a:rPr>
              <a:t>，得到四边形内角和等于</a:t>
            </a:r>
            <a:r>
              <a:rPr lang="en-US" altLang="zh-CN" sz="2400">
                <a:solidFill>
                  <a:srgbClr val="000000"/>
                </a:solidFill>
                <a:latin typeface="Times New Roman" panose="02020603050405020304" pitchFamily="18" charset="0"/>
              </a:rPr>
              <a:t>360°</a:t>
            </a:r>
            <a:r>
              <a:rPr lang="zh-CN" altLang="en-US" sz="2400">
                <a:latin typeface="Times New Roman" panose="02020603050405020304" pitchFamily="18" charset="0"/>
              </a:rPr>
              <a:t>。你能说明它的合理性吗？并且启发你能否借助辅助线找到不同的分割方法呢？</a:t>
            </a:r>
            <a:endParaRPr lang="zh-CN" altLang="en-US" sz="2400">
              <a:latin typeface="Times New Roman" panose="02020603050405020304" pitchFamily="18" charset="0"/>
            </a:endParaRPr>
          </a:p>
        </p:txBody>
      </p:sp>
      <p:pic>
        <p:nvPicPr>
          <p:cNvPr id="10244" name="Picture 16" descr="123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066800" y="1295400"/>
            <a:ext cx="3871913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5" name="Text Box 17"/>
          <p:cNvSpPr txBox="1">
            <a:spLocks noChangeArrowheads="1"/>
          </p:cNvSpPr>
          <p:nvPr/>
        </p:nvSpPr>
        <p:spPr bwMode="auto">
          <a:xfrm>
            <a:off x="1524000" y="1143000"/>
            <a:ext cx="25146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latin typeface="Times New Roman" panose="02020603050405020304" pitchFamily="18" charset="0"/>
                <a:ea typeface="隶书" panose="02010509060101010101" pitchFamily="1" charset="-122"/>
              </a:rPr>
              <a:t>想一想</a:t>
            </a:r>
            <a:endParaRPr lang="zh-CN" altLang="en-US" sz="2400" b="1">
              <a:latin typeface="Times New Roman" panose="02020603050405020304" pitchFamily="18" charset="0"/>
              <a:ea typeface="隶书" panose="02010509060101010101" pitchFamily="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5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67" grpId="0" autoUpdateAnimBg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 bwMode="auto">
          <a:xfrm>
            <a:off x="914400" y="1295400"/>
            <a:ext cx="7407275" cy="2286000"/>
            <a:chOff x="0" y="0"/>
            <a:chExt cx="4666" cy="1440"/>
          </a:xfrm>
        </p:grpSpPr>
        <p:grpSp>
          <p:nvGrpSpPr>
            <p:cNvPr id="3" name="Group 3"/>
            <p:cNvGrpSpPr/>
            <p:nvPr/>
          </p:nvGrpSpPr>
          <p:grpSpPr bwMode="auto">
            <a:xfrm>
              <a:off x="0" y="0"/>
              <a:ext cx="1824" cy="1440"/>
              <a:chOff x="0" y="0"/>
              <a:chExt cx="1824" cy="1440"/>
            </a:xfrm>
          </p:grpSpPr>
          <p:sp>
            <p:nvSpPr>
              <p:cNvPr id="11310" name="Line 4"/>
              <p:cNvSpPr>
                <a:spLocks noChangeShapeType="1"/>
              </p:cNvSpPr>
              <p:nvPr/>
            </p:nvSpPr>
            <p:spPr bwMode="auto">
              <a:xfrm>
                <a:off x="1488" y="192"/>
                <a:ext cx="0" cy="864"/>
              </a:xfrm>
              <a:prstGeom prst="line">
                <a:avLst/>
              </a:prstGeom>
              <a:noFill/>
              <a:ln w="57150">
                <a:solidFill>
                  <a:schemeClr val="tx1"/>
                </a:solidFill>
                <a:round/>
              </a:ln>
            </p:spPr>
            <p:txBody>
              <a:bodyPr wrap="none"/>
              <a:lstStyle/>
              <a:p>
                <a:endParaRPr lang="zh-CN" altLang="en-US"/>
              </a:p>
            </p:txBody>
          </p:sp>
          <p:grpSp>
            <p:nvGrpSpPr>
              <p:cNvPr id="4" name="Group 5"/>
              <p:cNvGrpSpPr/>
              <p:nvPr/>
            </p:nvGrpSpPr>
            <p:grpSpPr bwMode="auto">
              <a:xfrm>
                <a:off x="0" y="0"/>
                <a:ext cx="1824" cy="1440"/>
                <a:chOff x="0" y="0"/>
                <a:chExt cx="1824" cy="1440"/>
              </a:xfrm>
            </p:grpSpPr>
            <p:sp>
              <p:nvSpPr>
                <p:cNvPr id="11312" name="Text Box 6"/>
                <p:cNvSpPr txBox="1">
                  <a:spLocks noChangeArrowheads="1"/>
                </p:cNvSpPr>
                <p:nvPr/>
              </p:nvSpPr>
              <p:spPr bwMode="auto">
                <a:xfrm>
                  <a:off x="1056" y="528"/>
                  <a:ext cx="288" cy="250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>
                  <a:spAutoFit/>
                </a:bodyPr>
                <a:lstStyle/>
                <a:p>
                  <a:pPr>
                    <a:spcBef>
                      <a:spcPct val="50000"/>
                    </a:spcBef>
                  </a:pPr>
                  <a:r>
                    <a:rPr lang="en-US" altLang="zh-CN" sz="2000">
                      <a:latin typeface="Times New Roman" panose="02020603050405020304" pitchFamily="18" charset="0"/>
                    </a:rPr>
                    <a:t>P</a:t>
                  </a:r>
                  <a:endParaRPr lang="en-US" altLang="zh-CN" sz="2000">
                    <a:latin typeface="Times New Roman" panose="02020603050405020304" pitchFamily="18" charset="0"/>
                  </a:endParaRPr>
                </a:p>
              </p:txBody>
            </p:sp>
            <p:grpSp>
              <p:nvGrpSpPr>
                <p:cNvPr id="5" name="Group 7"/>
                <p:cNvGrpSpPr/>
                <p:nvPr/>
              </p:nvGrpSpPr>
              <p:grpSpPr bwMode="auto">
                <a:xfrm>
                  <a:off x="0" y="0"/>
                  <a:ext cx="1824" cy="1440"/>
                  <a:chOff x="0" y="0"/>
                  <a:chExt cx="1824" cy="1440"/>
                </a:xfrm>
              </p:grpSpPr>
              <p:grpSp>
                <p:nvGrpSpPr>
                  <p:cNvPr id="6" name="Group 8"/>
                  <p:cNvGrpSpPr/>
                  <p:nvPr/>
                </p:nvGrpSpPr>
                <p:grpSpPr bwMode="auto">
                  <a:xfrm>
                    <a:off x="768" y="192"/>
                    <a:ext cx="720" cy="1058"/>
                    <a:chOff x="0" y="0"/>
                    <a:chExt cx="720" cy="1058"/>
                  </a:xfrm>
                </p:grpSpPr>
                <p:grpSp>
                  <p:nvGrpSpPr>
                    <p:cNvPr id="7" name="Group 9"/>
                    <p:cNvGrpSpPr/>
                    <p:nvPr/>
                  </p:nvGrpSpPr>
                  <p:grpSpPr bwMode="auto">
                    <a:xfrm>
                      <a:off x="0" y="0"/>
                      <a:ext cx="720" cy="1058"/>
                      <a:chOff x="0" y="0"/>
                      <a:chExt cx="720" cy="1058"/>
                    </a:xfrm>
                  </p:grpSpPr>
                  <p:sp>
                    <p:nvSpPr>
                      <p:cNvPr id="11325" name="Line 10"/>
                      <p:cNvSpPr>
                        <a:spLocks noChangeShapeType="1"/>
                      </p:cNvSpPr>
                      <p:nvPr/>
                    </p:nvSpPr>
                    <p:spPr bwMode="auto">
                      <a:xfrm flipV="1">
                        <a:off x="0" y="0"/>
                        <a:ext cx="720" cy="416"/>
                      </a:xfrm>
                      <a:prstGeom prst="line">
                        <a:avLst/>
                      </a:prstGeom>
                      <a:noFill/>
                      <a:ln w="57150">
                        <a:solidFill>
                          <a:schemeClr val="tx1"/>
                        </a:solidFill>
                        <a:round/>
                      </a:ln>
                    </p:spPr>
                    <p:txBody>
                      <a:bodyPr wrap="none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11326" name="Line 11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0" y="384"/>
                        <a:ext cx="388" cy="672"/>
                      </a:xfrm>
                      <a:prstGeom prst="line">
                        <a:avLst/>
                      </a:prstGeom>
                      <a:noFill/>
                      <a:ln w="57150">
                        <a:solidFill>
                          <a:schemeClr val="tx1"/>
                        </a:solidFill>
                        <a:round/>
                      </a:ln>
                    </p:spPr>
                    <p:txBody>
                      <a:bodyPr wrap="none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11327" name="Line 12"/>
                      <p:cNvSpPr>
                        <a:spLocks noChangeShapeType="1"/>
                      </p:cNvSpPr>
                      <p:nvPr/>
                    </p:nvSpPr>
                    <p:spPr bwMode="auto">
                      <a:xfrm flipH="1">
                        <a:off x="384" y="864"/>
                        <a:ext cx="336" cy="194"/>
                      </a:xfrm>
                      <a:prstGeom prst="line">
                        <a:avLst/>
                      </a:prstGeom>
                      <a:noFill/>
                      <a:ln w="57150">
                        <a:solidFill>
                          <a:schemeClr val="tx1"/>
                        </a:solidFill>
                        <a:round/>
                      </a:ln>
                    </p:spPr>
                    <p:txBody>
                      <a:bodyPr wrap="none"/>
                      <a:lstStyle/>
                      <a:p>
                        <a:endParaRPr lang="zh-CN" altLang="en-US"/>
                      </a:p>
                    </p:txBody>
                  </p:sp>
                </p:grpSp>
                <p:sp>
                  <p:nvSpPr>
                    <p:cNvPr id="11321" name="Line 13"/>
                    <p:cNvSpPr>
                      <a:spLocks noChangeShapeType="1"/>
                    </p:cNvSpPr>
                    <p:nvPr/>
                  </p:nvSpPr>
                  <p:spPr bwMode="auto">
                    <a:xfrm flipH="1">
                      <a:off x="384" y="624"/>
                      <a:ext cx="96" cy="432"/>
                    </a:xfrm>
                    <a:prstGeom prst="line">
                      <a:avLst/>
                    </a:prstGeom>
                    <a:noFill/>
                    <a:ln w="9525">
                      <a:solidFill>
                        <a:schemeClr val="tx1"/>
                      </a:solidFill>
                      <a:round/>
                    </a:ln>
                  </p:spPr>
                  <p:txBody>
                    <a:bodyPr wrap="none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1322" name="Line 14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480" y="624"/>
                      <a:ext cx="240" cy="240"/>
                    </a:xfrm>
                    <a:prstGeom prst="line">
                      <a:avLst/>
                    </a:prstGeom>
                    <a:noFill/>
                    <a:ln w="9525">
                      <a:solidFill>
                        <a:schemeClr val="tx1"/>
                      </a:solidFill>
                      <a:round/>
                    </a:ln>
                  </p:spPr>
                  <p:txBody>
                    <a:bodyPr wrap="none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1323" name="Line 15"/>
                    <p:cNvSpPr>
                      <a:spLocks noChangeShapeType="1"/>
                    </p:cNvSpPr>
                    <p:nvPr/>
                  </p:nvSpPr>
                  <p:spPr bwMode="auto">
                    <a:xfrm flipH="1">
                      <a:off x="480" y="0"/>
                      <a:ext cx="192" cy="672"/>
                    </a:xfrm>
                    <a:prstGeom prst="line">
                      <a:avLst/>
                    </a:prstGeom>
                    <a:noFill/>
                    <a:ln w="9525">
                      <a:solidFill>
                        <a:schemeClr val="tx1"/>
                      </a:solidFill>
                      <a:round/>
                    </a:ln>
                  </p:spPr>
                  <p:txBody>
                    <a:bodyPr wrap="none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1324" name="Line 16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0" y="384"/>
                      <a:ext cx="528" cy="288"/>
                    </a:xfrm>
                    <a:prstGeom prst="line">
                      <a:avLst/>
                    </a:prstGeom>
                    <a:noFill/>
                    <a:ln w="9525">
                      <a:solidFill>
                        <a:schemeClr val="tx1"/>
                      </a:solidFill>
                      <a:round/>
                    </a:ln>
                  </p:spPr>
                  <p:txBody>
                    <a:bodyPr wrap="none"/>
                    <a:lstStyle/>
                    <a:p>
                      <a:endParaRPr lang="zh-CN" altLang="en-US"/>
                    </a:p>
                  </p:txBody>
                </p:sp>
              </p:grpSp>
              <p:sp>
                <p:nvSpPr>
                  <p:cNvPr id="11315" name="Text Box 17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536" y="864"/>
                    <a:ext cx="288" cy="288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</a:ln>
                </p:spPr>
                <p:txBody>
                  <a:bodyPr>
                    <a:spAutoFit/>
                  </a:bodyPr>
                  <a:lstStyle/>
                  <a:p>
                    <a:pPr>
                      <a:spcBef>
                        <a:spcPct val="50000"/>
                      </a:spcBef>
                    </a:pPr>
                    <a:r>
                      <a:rPr lang="en-US" altLang="zh-CN" sz="2400">
                        <a:latin typeface="Times New Roman" panose="02020603050405020304" pitchFamily="18" charset="0"/>
                      </a:rPr>
                      <a:t>A</a:t>
                    </a:r>
                    <a:endParaRPr lang="en-US" altLang="zh-CN" sz="2400">
                      <a:latin typeface="Times New Roman" panose="02020603050405020304" pitchFamily="18" charset="0"/>
                    </a:endParaRPr>
                  </a:p>
                </p:txBody>
              </p:sp>
              <p:sp>
                <p:nvSpPr>
                  <p:cNvPr id="11316" name="Text Box 18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536" y="0"/>
                    <a:ext cx="288" cy="288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</a:ln>
                </p:spPr>
                <p:txBody>
                  <a:bodyPr>
                    <a:spAutoFit/>
                  </a:bodyPr>
                  <a:lstStyle/>
                  <a:p>
                    <a:pPr>
                      <a:spcBef>
                        <a:spcPct val="50000"/>
                      </a:spcBef>
                    </a:pPr>
                    <a:r>
                      <a:rPr lang="en-US" altLang="zh-CN" sz="2400">
                        <a:latin typeface="Times New Roman" panose="02020603050405020304" pitchFamily="18" charset="0"/>
                      </a:rPr>
                      <a:t>B</a:t>
                    </a:r>
                    <a:endParaRPr lang="en-US" altLang="zh-CN" sz="2400">
                      <a:latin typeface="Times New Roman" panose="02020603050405020304" pitchFamily="18" charset="0"/>
                    </a:endParaRPr>
                  </a:p>
                </p:txBody>
              </p:sp>
              <p:sp>
                <p:nvSpPr>
                  <p:cNvPr id="11317" name="Text Box 19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432" y="336"/>
                    <a:ext cx="288" cy="288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</a:ln>
                </p:spPr>
                <p:txBody>
                  <a:bodyPr>
                    <a:spAutoFit/>
                  </a:bodyPr>
                  <a:lstStyle/>
                  <a:p>
                    <a:pPr>
                      <a:spcBef>
                        <a:spcPct val="50000"/>
                      </a:spcBef>
                    </a:pPr>
                    <a:r>
                      <a:rPr lang="en-US" altLang="zh-CN" sz="2400">
                        <a:latin typeface="Times New Roman" panose="02020603050405020304" pitchFamily="18" charset="0"/>
                      </a:rPr>
                      <a:t>C</a:t>
                    </a:r>
                    <a:endParaRPr lang="en-US" altLang="zh-CN" sz="2400">
                      <a:latin typeface="Times New Roman" panose="02020603050405020304" pitchFamily="18" charset="0"/>
                    </a:endParaRPr>
                  </a:p>
                </p:txBody>
              </p:sp>
              <p:sp>
                <p:nvSpPr>
                  <p:cNvPr id="11318" name="Text Box 20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720" y="1152"/>
                    <a:ext cx="288" cy="288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</a:ln>
                </p:spPr>
                <p:txBody>
                  <a:bodyPr>
                    <a:spAutoFit/>
                  </a:bodyPr>
                  <a:lstStyle/>
                  <a:p>
                    <a:pPr>
                      <a:spcBef>
                        <a:spcPct val="50000"/>
                      </a:spcBef>
                    </a:pPr>
                    <a:r>
                      <a:rPr lang="en-US" altLang="zh-CN" sz="2400">
                        <a:latin typeface="Times New Roman" panose="02020603050405020304" pitchFamily="18" charset="0"/>
                      </a:rPr>
                      <a:t>D</a:t>
                    </a:r>
                    <a:endParaRPr lang="en-US" altLang="zh-CN" sz="2400">
                      <a:latin typeface="Times New Roman" panose="02020603050405020304" pitchFamily="18" charset="0"/>
                    </a:endParaRPr>
                  </a:p>
                </p:txBody>
              </p:sp>
              <p:sp>
                <p:nvSpPr>
                  <p:cNvPr id="11319" name="Text Box 21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0" y="720"/>
                    <a:ext cx="500" cy="288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</a:ln>
                </p:spPr>
                <p:txBody>
                  <a:bodyPr wrap="none">
                    <a:spAutoFit/>
                  </a:bodyPr>
                  <a:lstStyle/>
                  <a:p>
                    <a:pPr>
                      <a:spcBef>
                        <a:spcPct val="20000"/>
                      </a:spcBef>
                    </a:pPr>
                    <a:r>
                      <a:rPr lang="zh-CN" altLang="en-US" sz="2400">
                        <a:latin typeface="Times New Roman" panose="02020603050405020304" pitchFamily="18" charset="0"/>
                      </a:rPr>
                      <a:t>图  </a:t>
                    </a:r>
                    <a:r>
                      <a:rPr lang="en-US" altLang="zh-CN" sz="2400">
                        <a:latin typeface="Times New Roman" panose="02020603050405020304" pitchFamily="18" charset="0"/>
                      </a:rPr>
                      <a:t>1</a:t>
                    </a:r>
                    <a:endParaRPr lang="en-US" altLang="zh-CN" sz="2400">
                      <a:latin typeface="Times New Roman" panose="02020603050405020304" pitchFamily="18" charset="0"/>
                    </a:endParaRPr>
                  </a:p>
                </p:txBody>
              </p:sp>
            </p:grpSp>
          </p:grpSp>
        </p:grpSp>
        <p:sp>
          <p:nvSpPr>
            <p:cNvPr id="11309" name="Text Box 22"/>
            <p:cNvSpPr txBox="1">
              <a:spLocks noChangeArrowheads="1"/>
            </p:cNvSpPr>
            <p:nvPr/>
          </p:nvSpPr>
          <p:spPr bwMode="auto">
            <a:xfrm>
              <a:off x="2352" y="192"/>
              <a:ext cx="2314" cy="101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20000"/>
                </a:spcBef>
              </a:pPr>
              <a:r>
                <a:rPr lang="zh-CN" altLang="en-US" sz="2000">
                  <a:latin typeface="Times New Roman" panose="02020603050405020304" pitchFamily="18" charset="0"/>
                </a:rPr>
                <a:t>如图</a:t>
              </a:r>
              <a:r>
                <a:rPr lang="en-US" altLang="zh-CN" sz="2000">
                  <a:latin typeface="Times New Roman" panose="02020603050405020304" pitchFamily="18" charset="0"/>
                </a:rPr>
                <a:t>1</a:t>
              </a:r>
              <a:r>
                <a:rPr lang="zh-CN" altLang="en-US" sz="2000">
                  <a:latin typeface="Times New Roman" panose="02020603050405020304" pitchFamily="18" charset="0"/>
                </a:rPr>
                <a:t>，在四边形内任取一点</a:t>
              </a:r>
              <a:r>
                <a:rPr lang="en-US" altLang="zh-CN" sz="2000">
                  <a:latin typeface="Times New Roman" panose="02020603050405020304" pitchFamily="18" charset="0"/>
                </a:rPr>
                <a:t>P,</a:t>
              </a:r>
              <a:r>
                <a:rPr lang="zh-CN" altLang="en-US" sz="2000">
                  <a:latin typeface="Times New Roman" panose="02020603050405020304" pitchFamily="18" charset="0"/>
                </a:rPr>
                <a:t>连接</a:t>
              </a:r>
              <a:r>
                <a:rPr lang="en-US" altLang="zh-CN" sz="2000">
                  <a:latin typeface="Times New Roman" panose="02020603050405020304" pitchFamily="18" charset="0"/>
                </a:rPr>
                <a:t>PA</a:t>
              </a:r>
              <a:r>
                <a:rPr lang="zh-CN" altLang="en-US" sz="2000">
                  <a:latin typeface="Times New Roman" panose="02020603050405020304" pitchFamily="18" charset="0"/>
                </a:rPr>
                <a:t>、</a:t>
              </a:r>
              <a:r>
                <a:rPr lang="en-US" altLang="zh-CN" sz="2000">
                  <a:latin typeface="Times New Roman" panose="02020603050405020304" pitchFamily="18" charset="0"/>
                </a:rPr>
                <a:t>PB</a:t>
              </a:r>
              <a:r>
                <a:rPr lang="zh-CN" altLang="en-US" sz="2000">
                  <a:latin typeface="Times New Roman" panose="02020603050405020304" pitchFamily="18" charset="0"/>
                </a:rPr>
                <a:t>、</a:t>
              </a:r>
              <a:r>
                <a:rPr lang="en-US" altLang="zh-CN" sz="2000">
                  <a:latin typeface="Times New Roman" panose="02020603050405020304" pitchFamily="18" charset="0"/>
                </a:rPr>
                <a:t>PC</a:t>
              </a:r>
              <a:r>
                <a:rPr lang="zh-CN" altLang="en-US" sz="2000">
                  <a:latin typeface="Times New Roman" panose="02020603050405020304" pitchFamily="18" charset="0"/>
                </a:rPr>
                <a:t>、</a:t>
              </a:r>
              <a:r>
                <a:rPr lang="en-US" altLang="zh-CN" sz="2000">
                  <a:latin typeface="Times New Roman" panose="02020603050405020304" pitchFamily="18" charset="0"/>
                </a:rPr>
                <a:t>PD</a:t>
              </a:r>
              <a:r>
                <a:rPr lang="zh-CN" altLang="en-US" sz="2000">
                  <a:latin typeface="Times New Roman" panose="02020603050405020304" pitchFamily="18" charset="0"/>
                </a:rPr>
                <a:t>将四边形变成有一个公共顶点的四个三角形，四边形内角和等于</a:t>
              </a:r>
              <a:r>
                <a:rPr lang="en-US" altLang="zh-CN" sz="2000">
                  <a:solidFill>
                    <a:srgbClr val="000000"/>
                  </a:solidFill>
                  <a:latin typeface="Times New Roman" panose="02020603050405020304" pitchFamily="18" charset="0"/>
                </a:rPr>
                <a:t>180°</a:t>
              </a:r>
              <a:r>
                <a:rPr lang="en-US" altLang="zh-CN" sz="2000">
                  <a:latin typeface="Times New Roman" panose="02020603050405020304" pitchFamily="18" charset="0"/>
                </a:rPr>
                <a:t>×4 </a:t>
              </a:r>
              <a:r>
                <a:rPr lang="zh-CN" altLang="en-US" sz="2000">
                  <a:latin typeface="Times New Roman" panose="02020603050405020304" pitchFamily="18" charset="0"/>
                </a:rPr>
                <a:t>－ </a:t>
              </a:r>
              <a:r>
                <a:rPr lang="en-US" altLang="zh-CN" sz="2000">
                  <a:solidFill>
                    <a:srgbClr val="000000"/>
                  </a:solidFill>
                  <a:latin typeface="Times New Roman" panose="02020603050405020304" pitchFamily="18" charset="0"/>
                </a:rPr>
                <a:t>360°</a:t>
              </a:r>
              <a:r>
                <a:rPr lang="en-US" altLang="zh-CN" sz="2000">
                  <a:latin typeface="Times New Roman" panose="02020603050405020304" pitchFamily="18" charset="0"/>
                </a:rPr>
                <a:t>= </a:t>
              </a:r>
              <a:r>
                <a:rPr lang="en-US" altLang="zh-CN" sz="2000">
                  <a:solidFill>
                    <a:srgbClr val="000000"/>
                  </a:solidFill>
                  <a:latin typeface="Times New Roman" panose="02020603050405020304" pitchFamily="18" charset="0"/>
                </a:rPr>
                <a:t>360°</a:t>
              </a:r>
              <a:endParaRPr lang="en-US" altLang="zh-CN" sz="2000">
                <a:solidFill>
                  <a:srgbClr val="000000"/>
                </a:solidFill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8" name="Group 23"/>
          <p:cNvGrpSpPr/>
          <p:nvPr/>
        </p:nvGrpSpPr>
        <p:grpSpPr bwMode="auto">
          <a:xfrm>
            <a:off x="990600" y="3124200"/>
            <a:ext cx="7620000" cy="1828800"/>
            <a:chOff x="0" y="0"/>
            <a:chExt cx="4800" cy="1152"/>
          </a:xfrm>
        </p:grpSpPr>
        <p:sp>
          <p:nvSpPr>
            <p:cNvPr id="11290" name="Text Box 24"/>
            <p:cNvSpPr txBox="1">
              <a:spLocks noChangeArrowheads="1"/>
            </p:cNvSpPr>
            <p:nvPr/>
          </p:nvSpPr>
          <p:spPr bwMode="auto">
            <a:xfrm>
              <a:off x="1680" y="480"/>
              <a:ext cx="528" cy="25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000">
                  <a:latin typeface="Times New Roman" panose="02020603050405020304" pitchFamily="18" charset="0"/>
                </a:rPr>
                <a:t>P</a:t>
              </a:r>
              <a:endParaRPr lang="en-US" altLang="zh-CN" sz="2000">
                <a:latin typeface="Times New Roman" panose="02020603050405020304" pitchFamily="18" charset="0"/>
              </a:endParaRPr>
            </a:p>
          </p:txBody>
        </p:sp>
        <p:grpSp>
          <p:nvGrpSpPr>
            <p:cNvPr id="9" name="Group 25"/>
            <p:cNvGrpSpPr/>
            <p:nvPr/>
          </p:nvGrpSpPr>
          <p:grpSpPr bwMode="auto">
            <a:xfrm>
              <a:off x="0" y="0"/>
              <a:ext cx="4800" cy="1152"/>
              <a:chOff x="0" y="0"/>
              <a:chExt cx="4800" cy="1152"/>
            </a:xfrm>
          </p:grpSpPr>
          <p:grpSp>
            <p:nvGrpSpPr>
              <p:cNvPr id="10" name="Group 26"/>
              <p:cNvGrpSpPr/>
              <p:nvPr/>
            </p:nvGrpSpPr>
            <p:grpSpPr bwMode="auto">
              <a:xfrm>
                <a:off x="0" y="0"/>
                <a:ext cx="2016" cy="1152"/>
                <a:chOff x="0" y="0"/>
                <a:chExt cx="2016" cy="1152"/>
              </a:xfrm>
            </p:grpSpPr>
            <p:grpSp>
              <p:nvGrpSpPr>
                <p:cNvPr id="11" name="Group 27"/>
                <p:cNvGrpSpPr/>
                <p:nvPr/>
              </p:nvGrpSpPr>
              <p:grpSpPr bwMode="auto">
                <a:xfrm>
                  <a:off x="912" y="96"/>
                  <a:ext cx="720" cy="912"/>
                  <a:chOff x="0" y="0"/>
                  <a:chExt cx="720" cy="912"/>
                </a:xfrm>
              </p:grpSpPr>
              <p:sp>
                <p:nvSpPr>
                  <p:cNvPr id="11301" name="Line 28"/>
                  <p:cNvSpPr>
                    <a:spLocks noChangeShapeType="1"/>
                  </p:cNvSpPr>
                  <p:nvPr/>
                </p:nvSpPr>
                <p:spPr bwMode="auto">
                  <a:xfrm>
                    <a:off x="48" y="384"/>
                    <a:ext cx="672" cy="18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</a:ln>
                </p:spPr>
                <p:txBody>
                  <a:bodyPr wrap="none"/>
                  <a:lstStyle/>
                  <a:p>
                    <a:endParaRPr lang="zh-CN" altLang="en-US"/>
                  </a:p>
                </p:txBody>
              </p:sp>
              <p:grpSp>
                <p:nvGrpSpPr>
                  <p:cNvPr id="12" name="Group 29"/>
                  <p:cNvGrpSpPr/>
                  <p:nvPr/>
                </p:nvGrpSpPr>
                <p:grpSpPr bwMode="auto">
                  <a:xfrm>
                    <a:off x="0" y="0"/>
                    <a:ext cx="720" cy="912"/>
                    <a:chOff x="0" y="0"/>
                    <a:chExt cx="720" cy="912"/>
                  </a:xfrm>
                </p:grpSpPr>
                <p:sp>
                  <p:nvSpPr>
                    <p:cNvPr id="11303" name="Line 30"/>
                    <p:cNvSpPr>
                      <a:spLocks noChangeShapeType="1"/>
                    </p:cNvSpPr>
                    <p:nvPr/>
                  </p:nvSpPr>
                  <p:spPr bwMode="auto">
                    <a:xfrm flipV="1">
                      <a:off x="0" y="0"/>
                      <a:ext cx="720" cy="415"/>
                    </a:xfrm>
                    <a:prstGeom prst="line">
                      <a:avLst/>
                    </a:prstGeom>
                    <a:noFill/>
                    <a:ln w="57150">
                      <a:solidFill>
                        <a:schemeClr val="tx1"/>
                      </a:solidFill>
                      <a:round/>
                    </a:ln>
                  </p:spPr>
                  <p:txBody>
                    <a:bodyPr wrap="none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1304" name="Line 31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720" y="0"/>
                      <a:ext cx="0" cy="912"/>
                    </a:xfrm>
                    <a:prstGeom prst="line">
                      <a:avLst/>
                    </a:prstGeom>
                    <a:noFill/>
                    <a:ln w="57150">
                      <a:solidFill>
                        <a:schemeClr val="tx1"/>
                      </a:solidFill>
                      <a:round/>
                    </a:ln>
                  </p:spPr>
                  <p:txBody>
                    <a:bodyPr wrap="none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1305" name="Line 32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48" y="384"/>
                      <a:ext cx="305" cy="528"/>
                    </a:xfrm>
                    <a:prstGeom prst="line">
                      <a:avLst/>
                    </a:prstGeom>
                    <a:noFill/>
                    <a:ln w="57150">
                      <a:solidFill>
                        <a:schemeClr val="tx1"/>
                      </a:solidFill>
                      <a:round/>
                    </a:ln>
                  </p:spPr>
                  <p:txBody>
                    <a:bodyPr wrap="none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1306" name="Line 33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336" y="912"/>
                      <a:ext cx="384" cy="0"/>
                    </a:xfrm>
                    <a:prstGeom prst="line">
                      <a:avLst/>
                    </a:prstGeom>
                    <a:noFill/>
                    <a:ln w="57150">
                      <a:solidFill>
                        <a:schemeClr val="tx1"/>
                      </a:solidFill>
                      <a:round/>
                    </a:ln>
                  </p:spPr>
                  <p:txBody>
                    <a:bodyPr wrap="none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1307" name="Line 34"/>
                    <p:cNvSpPr>
                      <a:spLocks noChangeShapeType="1"/>
                    </p:cNvSpPr>
                    <p:nvPr/>
                  </p:nvSpPr>
                  <p:spPr bwMode="auto">
                    <a:xfrm flipV="1">
                      <a:off x="384" y="528"/>
                      <a:ext cx="336" cy="336"/>
                    </a:xfrm>
                    <a:prstGeom prst="line">
                      <a:avLst/>
                    </a:prstGeom>
                    <a:noFill/>
                    <a:ln w="9525">
                      <a:solidFill>
                        <a:schemeClr val="tx1"/>
                      </a:solidFill>
                      <a:round/>
                    </a:ln>
                  </p:spPr>
                  <p:txBody>
                    <a:bodyPr wrap="none"/>
                    <a:lstStyle/>
                    <a:p>
                      <a:endParaRPr lang="zh-CN" altLang="en-US"/>
                    </a:p>
                  </p:txBody>
                </p:sp>
              </p:grpSp>
            </p:grpSp>
            <p:grpSp>
              <p:nvGrpSpPr>
                <p:cNvPr id="13" name="Group 35"/>
                <p:cNvGrpSpPr/>
                <p:nvPr/>
              </p:nvGrpSpPr>
              <p:grpSpPr bwMode="auto">
                <a:xfrm>
                  <a:off x="0" y="0"/>
                  <a:ext cx="2016" cy="1152"/>
                  <a:chOff x="0" y="0"/>
                  <a:chExt cx="2016" cy="1152"/>
                </a:xfrm>
              </p:grpSpPr>
              <p:sp>
                <p:nvSpPr>
                  <p:cNvPr id="11296" name="Text Box 36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680" y="0"/>
                    <a:ext cx="288" cy="288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</a:ln>
                </p:spPr>
                <p:txBody>
                  <a:bodyPr>
                    <a:spAutoFit/>
                  </a:bodyPr>
                  <a:lstStyle/>
                  <a:p>
                    <a:pPr>
                      <a:spcBef>
                        <a:spcPct val="50000"/>
                      </a:spcBef>
                    </a:pPr>
                    <a:r>
                      <a:rPr lang="en-US" altLang="zh-CN" sz="2400">
                        <a:latin typeface="Times New Roman" panose="02020603050405020304" pitchFamily="18" charset="0"/>
                      </a:rPr>
                      <a:t>A</a:t>
                    </a:r>
                    <a:endParaRPr lang="en-US" altLang="zh-CN" sz="2400">
                      <a:latin typeface="Times New Roman" panose="02020603050405020304" pitchFamily="18" charset="0"/>
                    </a:endParaRPr>
                  </a:p>
                </p:txBody>
              </p:sp>
              <p:sp>
                <p:nvSpPr>
                  <p:cNvPr id="11297" name="Text Box 37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624" y="288"/>
                    <a:ext cx="288" cy="288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</a:ln>
                </p:spPr>
                <p:txBody>
                  <a:bodyPr>
                    <a:spAutoFit/>
                  </a:bodyPr>
                  <a:lstStyle/>
                  <a:p>
                    <a:pPr>
                      <a:spcBef>
                        <a:spcPct val="50000"/>
                      </a:spcBef>
                    </a:pPr>
                    <a:r>
                      <a:rPr lang="en-US" altLang="zh-CN" sz="2400">
                        <a:latin typeface="Times New Roman" panose="02020603050405020304" pitchFamily="18" charset="0"/>
                      </a:rPr>
                      <a:t>B</a:t>
                    </a:r>
                    <a:endParaRPr lang="en-US" altLang="zh-CN" sz="2400">
                      <a:latin typeface="Times New Roman" panose="02020603050405020304" pitchFamily="18" charset="0"/>
                    </a:endParaRPr>
                  </a:p>
                </p:txBody>
              </p:sp>
              <p:sp>
                <p:nvSpPr>
                  <p:cNvPr id="11298" name="Text Box 38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728" y="768"/>
                    <a:ext cx="288" cy="288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</a:ln>
                </p:spPr>
                <p:txBody>
                  <a:bodyPr>
                    <a:spAutoFit/>
                  </a:bodyPr>
                  <a:lstStyle/>
                  <a:p>
                    <a:pPr>
                      <a:spcBef>
                        <a:spcPct val="50000"/>
                      </a:spcBef>
                    </a:pPr>
                    <a:r>
                      <a:rPr lang="en-US" altLang="zh-CN" sz="2400">
                        <a:latin typeface="Times New Roman" panose="02020603050405020304" pitchFamily="18" charset="0"/>
                      </a:rPr>
                      <a:t>D</a:t>
                    </a:r>
                    <a:endParaRPr lang="en-US" altLang="zh-CN" sz="2400">
                      <a:latin typeface="Times New Roman" panose="02020603050405020304" pitchFamily="18" charset="0"/>
                    </a:endParaRPr>
                  </a:p>
                </p:txBody>
              </p:sp>
              <p:sp>
                <p:nvSpPr>
                  <p:cNvPr id="11299" name="Text Box 39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960" y="864"/>
                    <a:ext cx="288" cy="288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</a:ln>
                </p:spPr>
                <p:txBody>
                  <a:bodyPr>
                    <a:spAutoFit/>
                  </a:bodyPr>
                  <a:lstStyle/>
                  <a:p>
                    <a:pPr>
                      <a:spcBef>
                        <a:spcPct val="50000"/>
                      </a:spcBef>
                    </a:pPr>
                    <a:r>
                      <a:rPr lang="en-US" altLang="zh-CN" sz="2400">
                        <a:latin typeface="Times New Roman" panose="02020603050405020304" pitchFamily="18" charset="0"/>
                      </a:rPr>
                      <a:t>C</a:t>
                    </a:r>
                    <a:endParaRPr lang="en-US" altLang="zh-CN" sz="2400">
                      <a:latin typeface="Times New Roman" panose="02020603050405020304" pitchFamily="18" charset="0"/>
                    </a:endParaRPr>
                  </a:p>
                </p:txBody>
              </p:sp>
              <p:sp>
                <p:nvSpPr>
                  <p:cNvPr id="11300" name="Text Box 40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0" y="288"/>
                    <a:ext cx="452" cy="288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</a:ln>
                </p:spPr>
                <p:txBody>
                  <a:bodyPr wrap="none">
                    <a:spAutoFit/>
                  </a:bodyPr>
                  <a:lstStyle/>
                  <a:p>
                    <a:pPr>
                      <a:spcBef>
                        <a:spcPct val="20000"/>
                      </a:spcBef>
                    </a:pPr>
                    <a:r>
                      <a:rPr lang="zh-CN" altLang="en-US" sz="2400">
                        <a:latin typeface="Times New Roman" panose="02020603050405020304" pitchFamily="18" charset="0"/>
                      </a:rPr>
                      <a:t>图 </a:t>
                    </a:r>
                    <a:r>
                      <a:rPr lang="en-US" altLang="zh-CN" sz="2400">
                        <a:latin typeface="Times New Roman" panose="02020603050405020304" pitchFamily="18" charset="0"/>
                      </a:rPr>
                      <a:t>2</a:t>
                    </a:r>
                    <a:endParaRPr lang="en-US" altLang="zh-CN" sz="2400">
                      <a:latin typeface="Times New Roman" panose="02020603050405020304" pitchFamily="18" charset="0"/>
                    </a:endParaRPr>
                  </a:p>
                </p:txBody>
              </p:sp>
            </p:grpSp>
          </p:grpSp>
          <p:sp>
            <p:nvSpPr>
              <p:cNvPr id="11293" name="Text Box 41"/>
              <p:cNvSpPr txBox="1">
                <a:spLocks noChangeArrowheads="1"/>
              </p:cNvSpPr>
              <p:nvPr/>
            </p:nvSpPr>
            <p:spPr bwMode="auto">
              <a:xfrm>
                <a:off x="2256" y="48"/>
                <a:ext cx="2544" cy="769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20000"/>
                  </a:spcBef>
                </a:pPr>
                <a:r>
                  <a:rPr lang="zh-CN" altLang="en-US">
                    <a:latin typeface="Times New Roman" panose="02020603050405020304" pitchFamily="18" charset="0"/>
                  </a:rPr>
                  <a:t>如图</a:t>
                </a:r>
                <a:r>
                  <a:rPr lang="en-US" altLang="zh-CN">
                    <a:latin typeface="Times New Roman" panose="02020603050405020304" pitchFamily="18" charset="0"/>
                  </a:rPr>
                  <a:t>2</a:t>
                </a:r>
                <a:r>
                  <a:rPr lang="zh-CN" altLang="en-US">
                    <a:latin typeface="Times New Roman" panose="02020603050405020304" pitchFamily="18" charset="0"/>
                  </a:rPr>
                  <a:t>，在四边形的一边上任取一点</a:t>
                </a:r>
                <a:r>
                  <a:rPr lang="en-US" altLang="zh-CN">
                    <a:latin typeface="Times New Roman" panose="02020603050405020304" pitchFamily="18" charset="0"/>
                  </a:rPr>
                  <a:t>P,</a:t>
                </a:r>
                <a:r>
                  <a:rPr lang="zh-CN" altLang="en-US">
                    <a:latin typeface="Times New Roman" panose="02020603050405020304" pitchFamily="18" charset="0"/>
                  </a:rPr>
                  <a:t>连接</a:t>
                </a:r>
                <a:r>
                  <a:rPr lang="en-US" altLang="zh-CN">
                    <a:latin typeface="Times New Roman" panose="02020603050405020304" pitchFamily="18" charset="0"/>
                  </a:rPr>
                  <a:t>PB</a:t>
                </a:r>
                <a:r>
                  <a:rPr lang="zh-CN" altLang="en-US">
                    <a:latin typeface="Times New Roman" panose="02020603050405020304" pitchFamily="18" charset="0"/>
                  </a:rPr>
                  <a:t>、</a:t>
                </a:r>
                <a:r>
                  <a:rPr lang="en-US" altLang="zh-CN">
                    <a:latin typeface="Times New Roman" panose="02020603050405020304" pitchFamily="18" charset="0"/>
                  </a:rPr>
                  <a:t>PC</a:t>
                </a:r>
                <a:r>
                  <a:rPr lang="zh-CN" altLang="en-US">
                    <a:latin typeface="Times New Roman" panose="02020603050405020304" pitchFamily="18" charset="0"/>
                  </a:rPr>
                  <a:t>，将四边形变成有一个公共顶点的三个三角形，四边形内角和等于</a:t>
                </a:r>
                <a:r>
                  <a:rPr lang="en-US" altLang="zh-CN" sz="2000">
                    <a:solidFill>
                      <a:srgbClr val="000000"/>
                    </a:solidFill>
                    <a:latin typeface="Times New Roman" panose="02020603050405020304" pitchFamily="18" charset="0"/>
                  </a:rPr>
                  <a:t>180°</a:t>
                </a:r>
                <a:r>
                  <a:rPr lang="en-US" altLang="zh-CN" sz="2000">
                    <a:latin typeface="Times New Roman" panose="02020603050405020304" pitchFamily="18" charset="0"/>
                  </a:rPr>
                  <a:t> ×3</a:t>
                </a:r>
                <a:r>
                  <a:rPr lang="zh-CN" altLang="en-US" sz="2000">
                    <a:latin typeface="Times New Roman" panose="02020603050405020304" pitchFamily="18" charset="0"/>
                  </a:rPr>
                  <a:t>－ </a:t>
                </a:r>
                <a:r>
                  <a:rPr lang="en-US" altLang="zh-CN" sz="2000">
                    <a:solidFill>
                      <a:srgbClr val="000000"/>
                    </a:solidFill>
                    <a:latin typeface="Times New Roman" panose="02020603050405020304" pitchFamily="18" charset="0"/>
                  </a:rPr>
                  <a:t>180°</a:t>
                </a:r>
                <a:r>
                  <a:rPr lang="en-US" altLang="zh-CN" sz="2000">
                    <a:latin typeface="Times New Roman" panose="02020603050405020304" pitchFamily="18" charset="0"/>
                  </a:rPr>
                  <a:t> = </a:t>
                </a:r>
                <a:r>
                  <a:rPr lang="en-US" altLang="zh-CN" sz="2000">
                    <a:solidFill>
                      <a:srgbClr val="000000"/>
                    </a:solidFill>
                    <a:latin typeface="Times New Roman" panose="02020603050405020304" pitchFamily="18" charset="0"/>
                  </a:rPr>
                  <a:t>360°</a:t>
                </a:r>
                <a:endParaRPr lang="en-US" altLang="zh-CN" sz="2000">
                  <a:solidFill>
                    <a:srgbClr val="000000"/>
                  </a:solidFill>
                  <a:latin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14" name="Group 42"/>
          <p:cNvGrpSpPr/>
          <p:nvPr/>
        </p:nvGrpSpPr>
        <p:grpSpPr bwMode="auto">
          <a:xfrm>
            <a:off x="1143000" y="4800600"/>
            <a:ext cx="7467600" cy="2057400"/>
            <a:chOff x="0" y="0"/>
            <a:chExt cx="4704" cy="1296"/>
          </a:xfrm>
        </p:grpSpPr>
        <p:sp>
          <p:nvSpPr>
            <p:cNvPr id="11271" name="Text Box 43"/>
            <p:cNvSpPr txBox="1">
              <a:spLocks noChangeArrowheads="1"/>
            </p:cNvSpPr>
            <p:nvPr/>
          </p:nvSpPr>
          <p:spPr bwMode="auto">
            <a:xfrm>
              <a:off x="1872" y="384"/>
              <a:ext cx="288" cy="25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000">
                  <a:latin typeface="Times New Roman" panose="02020603050405020304" pitchFamily="18" charset="0"/>
                </a:rPr>
                <a:t>P</a:t>
              </a:r>
              <a:endParaRPr lang="en-US" altLang="zh-CN" sz="2000">
                <a:latin typeface="Times New Roman" panose="02020603050405020304" pitchFamily="18" charset="0"/>
              </a:endParaRPr>
            </a:p>
          </p:txBody>
        </p:sp>
        <p:grpSp>
          <p:nvGrpSpPr>
            <p:cNvPr id="15" name="Group 44"/>
            <p:cNvGrpSpPr/>
            <p:nvPr/>
          </p:nvGrpSpPr>
          <p:grpSpPr bwMode="auto">
            <a:xfrm>
              <a:off x="0" y="0"/>
              <a:ext cx="4704" cy="1296"/>
              <a:chOff x="0" y="0"/>
              <a:chExt cx="4704" cy="1296"/>
            </a:xfrm>
          </p:grpSpPr>
          <p:grpSp>
            <p:nvGrpSpPr>
              <p:cNvPr id="16" name="Group 45"/>
              <p:cNvGrpSpPr/>
              <p:nvPr/>
            </p:nvGrpSpPr>
            <p:grpSpPr bwMode="auto">
              <a:xfrm>
                <a:off x="0" y="0"/>
                <a:ext cx="1920" cy="1296"/>
                <a:chOff x="0" y="0"/>
                <a:chExt cx="1920" cy="1296"/>
              </a:xfrm>
            </p:grpSpPr>
            <p:grpSp>
              <p:nvGrpSpPr>
                <p:cNvPr id="17" name="Group 46"/>
                <p:cNvGrpSpPr/>
                <p:nvPr/>
              </p:nvGrpSpPr>
              <p:grpSpPr bwMode="auto">
                <a:xfrm>
                  <a:off x="384" y="0"/>
                  <a:ext cx="1536" cy="1296"/>
                  <a:chOff x="0" y="0"/>
                  <a:chExt cx="1536" cy="1296"/>
                </a:xfrm>
              </p:grpSpPr>
              <p:grpSp>
                <p:nvGrpSpPr>
                  <p:cNvPr id="18" name="Group 47"/>
                  <p:cNvGrpSpPr/>
                  <p:nvPr/>
                </p:nvGrpSpPr>
                <p:grpSpPr bwMode="auto">
                  <a:xfrm>
                    <a:off x="288" y="0"/>
                    <a:ext cx="1200" cy="1200"/>
                    <a:chOff x="0" y="0"/>
                    <a:chExt cx="1200" cy="1200"/>
                  </a:xfrm>
                </p:grpSpPr>
                <p:sp>
                  <p:nvSpPr>
                    <p:cNvPr id="11281" name="Line 48"/>
                    <p:cNvSpPr>
                      <a:spLocks noChangeShapeType="1"/>
                    </p:cNvSpPr>
                    <p:nvPr/>
                  </p:nvSpPr>
                  <p:spPr bwMode="auto">
                    <a:xfrm flipV="1">
                      <a:off x="0" y="192"/>
                      <a:ext cx="816" cy="288"/>
                    </a:xfrm>
                    <a:prstGeom prst="line">
                      <a:avLst/>
                    </a:prstGeom>
                    <a:noFill/>
                    <a:ln w="57150">
                      <a:solidFill>
                        <a:schemeClr val="tx1"/>
                      </a:solidFill>
                      <a:round/>
                    </a:ln>
                  </p:spPr>
                  <p:txBody>
                    <a:bodyPr wrap="none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1282" name="Line 49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816" y="192"/>
                      <a:ext cx="48" cy="768"/>
                    </a:xfrm>
                    <a:prstGeom prst="line">
                      <a:avLst/>
                    </a:prstGeom>
                    <a:noFill/>
                    <a:ln w="57150">
                      <a:solidFill>
                        <a:schemeClr val="tx1"/>
                      </a:solidFill>
                      <a:round/>
                    </a:ln>
                  </p:spPr>
                  <p:txBody>
                    <a:bodyPr wrap="none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1283" name="Line 50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48" y="480"/>
                      <a:ext cx="480" cy="720"/>
                    </a:xfrm>
                    <a:prstGeom prst="line">
                      <a:avLst/>
                    </a:prstGeom>
                    <a:noFill/>
                    <a:ln w="57150">
                      <a:solidFill>
                        <a:schemeClr val="tx1"/>
                      </a:solidFill>
                      <a:round/>
                    </a:ln>
                  </p:spPr>
                  <p:txBody>
                    <a:bodyPr wrap="none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1284" name="Line 51"/>
                    <p:cNvSpPr>
                      <a:spLocks noChangeShapeType="1"/>
                    </p:cNvSpPr>
                    <p:nvPr/>
                  </p:nvSpPr>
                  <p:spPr bwMode="auto">
                    <a:xfrm flipV="1">
                      <a:off x="528" y="960"/>
                      <a:ext cx="336" cy="240"/>
                    </a:xfrm>
                    <a:prstGeom prst="line">
                      <a:avLst/>
                    </a:prstGeom>
                    <a:noFill/>
                    <a:ln w="57150">
                      <a:solidFill>
                        <a:schemeClr val="tx1"/>
                      </a:solidFill>
                      <a:round/>
                    </a:ln>
                  </p:spPr>
                  <p:txBody>
                    <a:bodyPr wrap="none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1285" name="Line 52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48" y="480"/>
                      <a:ext cx="1152" cy="0"/>
                    </a:xfrm>
                    <a:prstGeom prst="line">
                      <a:avLst/>
                    </a:prstGeom>
                    <a:noFill/>
                    <a:ln w="9525">
                      <a:solidFill>
                        <a:schemeClr val="tx1"/>
                      </a:solidFill>
                      <a:round/>
                    </a:ln>
                  </p:spPr>
                  <p:txBody>
                    <a:bodyPr wrap="none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1286" name="Line 53"/>
                    <p:cNvSpPr>
                      <a:spLocks noChangeShapeType="1"/>
                    </p:cNvSpPr>
                    <p:nvPr/>
                  </p:nvSpPr>
                  <p:spPr bwMode="auto">
                    <a:xfrm flipH="1">
                      <a:off x="528" y="480"/>
                      <a:ext cx="672" cy="672"/>
                    </a:xfrm>
                    <a:prstGeom prst="line">
                      <a:avLst/>
                    </a:prstGeom>
                    <a:noFill/>
                    <a:ln w="9525">
                      <a:solidFill>
                        <a:schemeClr val="tx1"/>
                      </a:solidFill>
                      <a:round/>
                    </a:ln>
                  </p:spPr>
                  <p:txBody>
                    <a:bodyPr wrap="none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1287" name="Line 54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768" y="192"/>
                      <a:ext cx="432" cy="288"/>
                    </a:xfrm>
                    <a:prstGeom prst="line">
                      <a:avLst/>
                    </a:prstGeom>
                    <a:noFill/>
                    <a:ln w="9525">
                      <a:solidFill>
                        <a:schemeClr val="tx1"/>
                      </a:solidFill>
                      <a:round/>
                    </a:ln>
                  </p:spPr>
                  <p:txBody>
                    <a:bodyPr wrap="none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1288" name="Line 55"/>
                    <p:cNvSpPr>
                      <a:spLocks noChangeShapeType="1"/>
                    </p:cNvSpPr>
                    <p:nvPr/>
                  </p:nvSpPr>
                  <p:spPr bwMode="auto">
                    <a:xfrm flipH="1">
                      <a:off x="864" y="480"/>
                      <a:ext cx="336" cy="480"/>
                    </a:xfrm>
                    <a:prstGeom prst="line">
                      <a:avLst/>
                    </a:prstGeom>
                    <a:noFill/>
                    <a:ln w="9525">
                      <a:solidFill>
                        <a:schemeClr val="tx1"/>
                      </a:solidFill>
                      <a:round/>
                    </a:ln>
                  </p:spPr>
                  <p:txBody>
                    <a:bodyPr wrap="none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1289" name="Text Box 56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816" y="0"/>
                      <a:ext cx="288" cy="288"/>
                    </a:xfrm>
                    <a:prstGeom prst="rect">
                      <a:avLst/>
                    </a:prstGeom>
                    <a:noFill/>
                    <a:ln w="9525">
                      <a:noFill/>
                      <a:miter lim="800000"/>
                    </a:ln>
                  </p:spPr>
                  <p:txBody>
                    <a:bodyPr>
                      <a:spAutoFit/>
                    </a:bodyPr>
                    <a:lstStyle/>
                    <a:p>
                      <a:pPr>
                        <a:spcBef>
                          <a:spcPct val="50000"/>
                        </a:spcBef>
                      </a:pPr>
                      <a:r>
                        <a:rPr lang="en-US" altLang="zh-CN" sz="2400">
                          <a:latin typeface="Times New Roman" panose="02020603050405020304" pitchFamily="18" charset="0"/>
                        </a:rPr>
                        <a:t>A</a:t>
                      </a:r>
                      <a:endParaRPr lang="en-US" altLang="zh-CN" sz="2400">
                        <a:latin typeface="Times New Roman" panose="02020603050405020304" pitchFamily="18" charset="0"/>
                      </a:endParaRPr>
                    </a:p>
                  </p:txBody>
                </p:sp>
              </p:grpSp>
              <p:sp>
                <p:nvSpPr>
                  <p:cNvPr id="11278" name="Text Box 57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0" y="240"/>
                    <a:ext cx="288" cy="250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</a:ln>
                </p:spPr>
                <p:txBody>
                  <a:bodyPr>
                    <a:spAutoFit/>
                  </a:bodyPr>
                  <a:lstStyle/>
                  <a:p>
                    <a:pPr>
                      <a:spcBef>
                        <a:spcPct val="50000"/>
                      </a:spcBef>
                    </a:pPr>
                    <a:r>
                      <a:rPr lang="en-US" altLang="zh-CN" sz="2000">
                        <a:latin typeface="Times New Roman" panose="02020603050405020304" pitchFamily="18" charset="0"/>
                      </a:rPr>
                      <a:t>B</a:t>
                    </a:r>
                    <a:endParaRPr lang="en-US" altLang="zh-CN" sz="2000">
                      <a:latin typeface="Times New Roman" panose="02020603050405020304" pitchFamily="18" charset="0"/>
                    </a:endParaRPr>
                  </a:p>
                </p:txBody>
              </p:sp>
              <p:sp>
                <p:nvSpPr>
                  <p:cNvPr id="11279" name="Text Box 58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384" y="1008"/>
                    <a:ext cx="288" cy="288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</a:ln>
                </p:spPr>
                <p:txBody>
                  <a:bodyPr>
                    <a:spAutoFit/>
                  </a:bodyPr>
                  <a:lstStyle/>
                  <a:p>
                    <a:pPr>
                      <a:spcBef>
                        <a:spcPct val="50000"/>
                      </a:spcBef>
                    </a:pPr>
                    <a:r>
                      <a:rPr lang="en-US" altLang="zh-CN" sz="2400">
                        <a:latin typeface="Times New Roman" panose="02020603050405020304" pitchFamily="18" charset="0"/>
                      </a:rPr>
                      <a:t>C</a:t>
                    </a:r>
                    <a:endParaRPr lang="en-US" altLang="zh-CN" sz="2400">
                      <a:latin typeface="Times New Roman" panose="02020603050405020304" pitchFamily="18" charset="0"/>
                    </a:endParaRPr>
                  </a:p>
                </p:txBody>
              </p:sp>
              <p:sp>
                <p:nvSpPr>
                  <p:cNvPr id="11280" name="Text Box 59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248" y="864"/>
                    <a:ext cx="288" cy="288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</a:ln>
                </p:spPr>
                <p:txBody>
                  <a:bodyPr>
                    <a:spAutoFit/>
                  </a:bodyPr>
                  <a:lstStyle/>
                  <a:p>
                    <a:pPr>
                      <a:spcBef>
                        <a:spcPct val="50000"/>
                      </a:spcBef>
                    </a:pPr>
                    <a:r>
                      <a:rPr lang="en-US" altLang="zh-CN" sz="2400">
                        <a:latin typeface="Times New Roman" panose="02020603050405020304" pitchFamily="18" charset="0"/>
                      </a:rPr>
                      <a:t>D</a:t>
                    </a:r>
                    <a:endParaRPr lang="en-US" altLang="zh-CN" sz="2400">
                      <a:latin typeface="Times New Roman" panose="02020603050405020304" pitchFamily="18" charset="0"/>
                    </a:endParaRPr>
                  </a:p>
                </p:txBody>
              </p:sp>
            </p:grpSp>
            <p:sp>
              <p:nvSpPr>
                <p:cNvPr id="11276" name="Text Box 60"/>
                <p:cNvSpPr txBox="1">
                  <a:spLocks noChangeArrowheads="1"/>
                </p:cNvSpPr>
                <p:nvPr/>
              </p:nvSpPr>
              <p:spPr bwMode="auto">
                <a:xfrm>
                  <a:off x="0" y="528"/>
                  <a:ext cx="508" cy="327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 wrap="none">
                  <a:spAutoFit/>
                </a:bodyPr>
                <a:lstStyle/>
                <a:p>
                  <a:pPr>
                    <a:spcBef>
                      <a:spcPct val="20000"/>
                    </a:spcBef>
                  </a:pPr>
                  <a:r>
                    <a:rPr lang="zh-CN" altLang="en-US" sz="2800">
                      <a:latin typeface="Times New Roman" panose="02020603050405020304" pitchFamily="18" charset="0"/>
                    </a:rPr>
                    <a:t>图 </a:t>
                  </a:r>
                  <a:r>
                    <a:rPr lang="en-US" altLang="zh-CN" sz="2800">
                      <a:latin typeface="Times New Roman" panose="02020603050405020304" pitchFamily="18" charset="0"/>
                    </a:rPr>
                    <a:t>3</a:t>
                  </a:r>
                  <a:endParaRPr lang="en-US" altLang="zh-CN" sz="2800">
                    <a:latin typeface="Times New Roman" panose="02020603050405020304" pitchFamily="18" charset="0"/>
                  </a:endParaRPr>
                </a:p>
              </p:txBody>
            </p:sp>
          </p:grpSp>
          <p:sp>
            <p:nvSpPr>
              <p:cNvPr id="11274" name="Text Box 61"/>
              <p:cNvSpPr txBox="1">
                <a:spLocks noChangeArrowheads="1"/>
              </p:cNvSpPr>
              <p:nvPr/>
            </p:nvSpPr>
            <p:spPr bwMode="auto">
              <a:xfrm>
                <a:off x="2160" y="288"/>
                <a:ext cx="2544" cy="75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20000"/>
                  </a:spcBef>
                </a:pPr>
                <a:r>
                  <a:rPr lang="zh-CN" altLang="en-US">
                    <a:latin typeface="Times New Roman" panose="02020603050405020304" pitchFamily="18" charset="0"/>
                  </a:rPr>
                  <a:t>如图</a:t>
                </a:r>
                <a:r>
                  <a:rPr lang="en-US" altLang="zh-CN">
                    <a:latin typeface="Times New Roman" panose="02020603050405020304" pitchFamily="18" charset="0"/>
                  </a:rPr>
                  <a:t>3</a:t>
                </a:r>
                <a:r>
                  <a:rPr lang="zh-CN" altLang="en-US">
                    <a:latin typeface="Times New Roman" panose="02020603050405020304" pitchFamily="18" charset="0"/>
                  </a:rPr>
                  <a:t>，在四边形外任取一点</a:t>
                </a:r>
                <a:r>
                  <a:rPr lang="en-US" altLang="zh-CN">
                    <a:latin typeface="Times New Roman" panose="02020603050405020304" pitchFamily="18" charset="0"/>
                  </a:rPr>
                  <a:t>P,</a:t>
                </a:r>
                <a:r>
                  <a:rPr lang="zh-CN" altLang="en-US">
                    <a:latin typeface="Times New Roman" panose="02020603050405020304" pitchFamily="18" charset="0"/>
                  </a:rPr>
                  <a:t>连接</a:t>
                </a:r>
                <a:r>
                  <a:rPr lang="en-US" altLang="zh-CN">
                    <a:latin typeface="Times New Roman" panose="02020603050405020304" pitchFamily="18" charset="0"/>
                  </a:rPr>
                  <a:t>PA</a:t>
                </a:r>
                <a:r>
                  <a:rPr lang="zh-CN" altLang="en-US">
                    <a:latin typeface="Times New Roman" panose="02020603050405020304" pitchFamily="18" charset="0"/>
                  </a:rPr>
                  <a:t>、</a:t>
                </a:r>
                <a:r>
                  <a:rPr lang="en-US" altLang="zh-CN">
                    <a:latin typeface="Times New Roman" panose="02020603050405020304" pitchFamily="18" charset="0"/>
                  </a:rPr>
                  <a:t>PB</a:t>
                </a:r>
                <a:r>
                  <a:rPr lang="zh-CN" altLang="en-US">
                    <a:latin typeface="Times New Roman" panose="02020603050405020304" pitchFamily="18" charset="0"/>
                  </a:rPr>
                  <a:t>、</a:t>
                </a:r>
                <a:r>
                  <a:rPr lang="en-US" altLang="zh-CN">
                    <a:latin typeface="Times New Roman" panose="02020603050405020304" pitchFamily="18" charset="0"/>
                  </a:rPr>
                  <a:t>PC</a:t>
                </a:r>
                <a:r>
                  <a:rPr lang="zh-CN" altLang="en-US">
                    <a:latin typeface="Times New Roman" panose="02020603050405020304" pitchFamily="18" charset="0"/>
                  </a:rPr>
                  <a:t>、</a:t>
                </a:r>
                <a:r>
                  <a:rPr lang="en-US" altLang="zh-CN">
                    <a:latin typeface="Times New Roman" panose="02020603050405020304" pitchFamily="18" charset="0"/>
                  </a:rPr>
                  <a:t>PD</a:t>
                </a:r>
                <a:r>
                  <a:rPr lang="zh-CN" altLang="en-US">
                    <a:latin typeface="Times New Roman" panose="02020603050405020304" pitchFamily="18" charset="0"/>
                  </a:rPr>
                  <a:t>将四边形变成有一个公共顶点的四个三角形，四边形内角和等于</a:t>
                </a:r>
                <a:r>
                  <a:rPr lang="en-US" altLang="zh-CN" sz="1600">
                    <a:solidFill>
                      <a:srgbClr val="000000"/>
                    </a:solidFill>
                    <a:latin typeface="Times New Roman" panose="02020603050405020304" pitchFamily="18" charset="0"/>
                  </a:rPr>
                  <a:t>180°</a:t>
                </a:r>
                <a:r>
                  <a:rPr lang="en-US" altLang="zh-CN" sz="1600">
                    <a:latin typeface="Times New Roman" panose="02020603050405020304" pitchFamily="18" charset="0"/>
                  </a:rPr>
                  <a:t> ×3</a:t>
                </a:r>
                <a:r>
                  <a:rPr lang="zh-CN" altLang="en-US" sz="1600">
                    <a:latin typeface="Times New Roman" panose="02020603050405020304" pitchFamily="18" charset="0"/>
                  </a:rPr>
                  <a:t>－ </a:t>
                </a:r>
                <a:r>
                  <a:rPr lang="en-US" altLang="zh-CN" sz="1600">
                    <a:solidFill>
                      <a:srgbClr val="000000"/>
                    </a:solidFill>
                    <a:latin typeface="Times New Roman" panose="02020603050405020304" pitchFamily="18" charset="0"/>
                  </a:rPr>
                  <a:t>180°</a:t>
                </a:r>
                <a:r>
                  <a:rPr lang="en-US" altLang="zh-CN" sz="1600">
                    <a:latin typeface="Times New Roman" panose="02020603050405020304" pitchFamily="18" charset="0"/>
                  </a:rPr>
                  <a:t> = </a:t>
                </a:r>
                <a:r>
                  <a:rPr lang="en-US" altLang="zh-CN" sz="1600">
                    <a:solidFill>
                      <a:srgbClr val="000000"/>
                    </a:solidFill>
                    <a:latin typeface="Times New Roman" panose="02020603050405020304" pitchFamily="18" charset="0"/>
                  </a:rPr>
                  <a:t>360°</a:t>
                </a:r>
                <a:endParaRPr lang="en-US" altLang="zh-CN" sz="1600">
                  <a:solidFill>
                    <a:srgbClr val="000000"/>
                  </a:solidFill>
                  <a:latin typeface="Times New Roman" panose="02020603050405020304" pitchFamily="18" charset="0"/>
                </a:endParaRPr>
              </a:p>
            </p:txBody>
          </p:sp>
        </p:grpSp>
      </p:grpSp>
      <p:sp>
        <p:nvSpPr>
          <p:cNvPr id="11269" name="Text Box 62"/>
          <p:cNvSpPr txBox="1">
            <a:spLocks noChangeArrowheads="1"/>
          </p:cNvSpPr>
          <p:nvPr/>
        </p:nvSpPr>
        <p:spPr bwMode="auto">
          <a:xfrm>
            <a:off x="762000" y="914400"/>
            <a:ext cx="25146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latin typeface="Times New Roman" panose="02020603050405020304" pitchFamily="18" charset="0"/>
                <a:ea typeface="隶书" panose="02010509060101010101" pitchFamily="1" charset="-122"/>
              </a:rPr>
              <a:t>学一学</a:t>
            </a:r>
            <a:endParaRPr lang="zh-CN" altLang="en-US" sz="2400" b="1">
              <a:latin typeface="Times New Roman" panose="02020603050405020304" pitchFamily="18" charset="0"/>
              <a:ea typeface="隶书" panose="02010509060101010101" pitchFamily="1" charset="-122"/>
            </a:endParaRPr>
          </a:p>
        </p:txBody>
      </p:sp>
      <p:pic>
        <p:nvPicPr>
          <p:cNvPr id="11270" name="Picture 63" descr="123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52400" y="1143000"/>
            <a:ext cx="3871913" cy="341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 bwMode="auto">
          <a:xfrm>
            <a:off x="838200" y="1423988"/>
            <a:ext cx="1849438" cy="1935162"/>
            <a:chOff x="0" y="0"/>
            <a:chExt cx="1165" cy="1219"/>
          </a:xfrm>
        </p:grpSpPr>
        <p:sp>
          <p:nvSpPr>
            <p:cNvPr id="12318" name="Line 4"/>
            <p:cNvSpPr>
              <a:spLocks noChangeShapeType="1"/>
            </p:cNvSpPr>
            <p:nvPr/>
          </p:nvSpPr>
          <p:spPr bwMode="auto">
            <a:xfrm flipH="1">
              <a:off x="0" y="19"/>
              <a:ext cx="480" cy="576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12319" name="Line 5"/>
            <p:cNvSpPr>
              <a:spLocks noChangeShapeType="1"/>
            </p:cNvSpPr>
            <p:nvPr/>
          </p:nvSpPr>
          <p:spPr bwMode="auto">
            <a:xfrm>
              <a:off x="0" y="595"/>
              <a:ext cx="288" cy="624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12320" name="Freeform 6"/>
            <p:cNvSpPr/>
            <p:nvPr/>
          </p:nvSpPr>
          <p:spPr bwMode="auto">
            <a:xfrm>
              <a:off x="283" y="739"/>
              <a:ext cx="869" cy="460"/>
            </a:xfrm>
            <a:custGeom>
              <a:avLst/>
              <a:gdLst>
                <a:gd name="T0" fmla="*/ 0 w 869"/>
                <a:gd name="T1" fmla="*/ 460 h 460"/>
                <a:gd name="T2" fmla="*/ 869 w 869"/>
                <a:gd name="T3" fmla="*/ 0 h 460"/>
                <a:gd name="T4" fmla="*/ 0 60000 65536"/>
                <a:gd name="T5" fmla="*/ 0 60000 65536"/>
                <a:gd name="T6" fmla="*/ 0 w 869"/>
                <a:gd name="T7" fmla="*/ 0 h 460"/>
                <a:gd name="T8" fmla="*/ 869 w 869"/>
                <a:gd name="T9" fmla="*/ 460 h 460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869" h="460">
                  <a:moveTo>
                    <a:pt x="0" y="460"/>
                  </a:moveTo>
                  <a:lnTo>
                    <a:pt x="869" y="0"/>
                  </a:lnTo>
                </a:path>
              </a:pathLst>
            </a:custGeom>
            <a:noFill/>
            <a:ln w="28575">
              <a:solidFill>
                <a:schemeClr val="tx1"/>
              </a:solidFill>
              <a:miter lim="800000"/>
            </a:ln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12321" name="Freeform 7"/>
            <p:cNvSpPr/>
            <p:nvPr/>
          </p:nvSpPr>
          <p:spPr bwMode="auto">
            <a:xfrm>
              <a:off x="471" y="0"/>
              <a:ext cx="694" cy="741"/>
            </a:xfrm>
            <a:custGeom>
              <a:avLst/>
              <a:gdLst>
                <a:gd name="T0" fmla="*/ 694 w 694"/>
                <a:gd name="T1" fmla="*/ 741 h 741"/>
                <a:gd name="T2" fmla="*/ 0 w 694"/>
                <a:gd name="T3" fmla="*/ 0 h 741"/>
                <a:gd name="T4" fmla="*/ 0 60000 65536"/>
                <a:gd name="T5" fmla="*/ 0 60000 65536"/>
                <a:gd name="T6" fmla="*/ 0 w 694"/>
                <a:gd name="T7" fmla="*/ 0 h 741"/>
                <a:gd name="T8" fmla="*/ 694 w 694"/>
                <a:gd name="T9" fmla="*/ 741 h 74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694" h="741">
                  <a:moveTo>
                    <a:pt x="694" y="741"/>
                  </a:moveTo>
                  <a:lnTo>
                    <a:pt x="0" y="0"/>
                  </a:lnTo>
                </a:path>
              </a:pathLst>
            </a:custGeom>
            <a:noFill/>
            <a:ln w="28575">
              <a:solidFill>
                <a:schemeClr val="tx1"/>
              </a:solidFill>
              <a:miter lim="800000"/>
            </a:ln>
          </p:spPr>
          <p:txBody>
            <a:bodyPr wrap="none"/>
            <a:lstStyle/>
            <a:p>
              <a:endParaRPr lang="zh-CN" altLang="en-US"/>
            </a:p>
          </p:txBody>
        </p:sp>
      </p:grpSp>
      <p:cxnSp>
        <p:nvCxnSpPr>
          <p:cNvPr id="25607" name="AutoShape 9"/>
          <p:cNvCxnSpPr>
            <a:cxnSpLocks noChangeShapeType="1"/>
          </p:cNvCxnSpPr>
          <p:nvPr/>
        </p:nvCxnSpPr>
        <p:spPr bwMode="auto">
          <a:xfrm flipH="1">
            <a:off x="1290638" y="1428750"/>
            <a:ext cx="327025" cy="1931988"/>
          </a:xfrm>
          <a:prstGeom prst="straightConnector1">
            <a:avLst/>
          </a:prstGeom>
          <a:noFill/>
          <a:ln w="28575">
            <a:solidFill>
              <a:schemeClr val="tx1"/>
            </a:solidFill>
            <a:round/>
          </a:ln>
        </p:spPr>
      </p:cxnSp>
      <p:sp>
        <p:nvSpPr>
          <p:cNvPr id="25608" name="Text Box 10"/>
          <p:cNvSpPr txBox="1">
            <a:spLocks noChangeArrowheads="1"/>
          </p:cNvSpPr>
          <p:nvPr/>
        </p:nvSpPr>
        <p:spPr bwMode="auto">
          <a:xfrm>
            <a:off x="4500563" y="4581525"/>
            <a:ext cx="3579812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latinLnBrk="1"/>
            <a:r>
              <a:rPr lang="zh-CN" altLang="en-US" sz="2800" b="1">
                <a:latin typeface="宋体" panose="02010600030101010101" pitchFamily="2" charset="-122"/>
              </a:rPr>
              <a:t>四边形内角和为</a:t>
            </a:r>
            <a:r>
              <a:rPr lang="en-US" altLang="zh-CN" sz="2800" b="1">
                <a:latin typeface="宋体" panose="02010600030101010101" pitchFamily="2" charset="-122"/>
              </a:rPr>
              <a:t>360°</a:t>
            </a:r>
            <a:endParaRPr lang="en-US" altLang="zh-CN" sz="2800" b="1" baseline="30000">
              <a:latin typeface="宋体" panose="02010600030101010101" pitchFamily="2" charset="-122"/>
            </a:endParaRPr>
          </a:p>
        </p:txBody>
      </p:sp>
      <p:grpSp>
        <p:nvGrpSpPr>
          <p:cNvPr id="3" name="Group 9"/>
          <p:cNvGrpSpPr/>
          <p:nvPr/>
        </p:nvGrpSpPr>
        <p:grpSpPr bwMode="auto">
          <a:xfrm>
            <a:off x="3810000" y="1347788"/>
            <a:ext cx="1849438" cy="1935162"/>
            <a:chOff x="0" y="0"/>
            <a:chExt cx="1165" cy="1219"/>
          </a:xfrm>
        </p:grpSpPr>
        <p:sp>
          <p:nvSpPr>
            <p:cNvPr id="12314" name="Line 13"/>
            <p:cNvSpPr>
              <a:spLocks noChangeShapeType="1"/>
            </p:cNvSpPr>
            <p:nvPr/>
          </p:nvSpPr>
          <p:spPr bwMode="auto">
            <a:xfrm flipH="1">
              <a:off x="0" y="19"/>
              <a:ext cx="480" cy="576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12315" name="Line 14"/>
            <p:cNvSpPr>
              <a:spLocks noChangeShapeType="1"/>
            </p:cNvSpPr>
            <p:nvPr/>
          </p:nvSpPr>
          <p:spPr bwMode="auto">
            <a:xfrm>
              <a:off x="0" y="595"/>
              <a:ext cx="288" cy="624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12316" name="Freeform 15"/>
            <p:cNvSpPr/>
            <p:nvPr/>
          </p:nvSpPr>
          <p:spPr bwMode="auto">
            <a:xfrm>
              <a:off x="283" y="739"/>
              <a:ext cx="869" cy="460"/>
            </a:xfrm>
            <a:custGeom>
              <a:avLst/>
              <a:gdLst>
                <a:gd name="T0" fmla="*/ 0 w 869"/>
                <a:gd name="T1" fmla="*/ 460 h 460"/>
                <a:gd name="T2" fmla="*/ 869 w 869"/>
                <a:gd name="T3" fmla="*/ 0 h 460"/>
                <a:gd name="T4" fmla="*/ 0 60000 65536"/>
                <a:gd name="T5" fmla="*/ 0 60000 65536"/>
                <a:gd name="T6" fmla="*/ 0 w 869"/>
                <a:gd name="T7" fmla="*/ 0 h 460"/>
                <a:gd name="T8" fmla="*/ 869 w 869"/>
                <a:gd name="T9" fmla="*/ 460 h 460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869" h="460">
                  <a:moveTo>
                    <a:pt x="0" y="460"/>
                  </a:moveTo>
                  <a:lnTo>
                    <a:pt x="869" y="0"/>
                  </a:lnTo>
                </a:path>
              </a:pathLst>
            </a:custGeom>
            <a:noFill/>
            <a:ln w="28575">
              <a:solidFill>
                <a:schemeClr val="tx1"/>
              </a:solidFill>
              <a:miter lim="800000"/>
            </a:ln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12317" name="Freeform 16"/>
            <p:cNvSpPr/>
            <p:nvPr/>
          </p:nvSpPr>
          <p:spPr bwMode="auto">
            <a:xfrm>
              <a:off x="471" y="0"/>
              <a:ext cx="694" cy="741"/>
            </a:xfrm>
            <a:custGeom>
              <a:avLst/>
              <a:gdLst>
                <a:gd name="T0" fmla="*/ 694 w 694"/>
                <a:gd name="T1" fmla="*/ 741 h 741"/>
                <a:gd name="T2" fmla="*/ 0 w 694"/>
                <a:gd name="T3" fmla="*/ 0 h 741"/>
                <a:gd name="T4" fmla="*/ 0 60000 65536"/>
                <a:gd name="T5" fmla="*/ 0 60000 65536"/>
                <a:gd name="T6" fmla="*/ 0 w 694"/>
                <a:gd name="T7" fmla="*/ 0 h 741"/>
                <a:gd name="T8" fmla="*/ 694 w 694"/>
                <a:gd name="T9" fmla="*/ 741 h 74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694" h="741">
                  <a:moveTo>
                    <a:pt x="694" y="741"/>
                  </a:moveTo>
                  <a:lnTo>
                    <a:pt x="0" y="0"/>
                  </a:lnTo>
                </a:path>
              </a:pathLst>
            </a:custGeom>
            <a:noFill/>
            <a:ln w="28575">
              <a:solidFill>
                <a:schemeClr val="tx1"/>
              </a:solidFill>
              <a:miter lim="800000"/>
            </a:ln>
          </p:spPr>
          <p:txBody>
            <a:bodyPr wrap="none"/>
            <a:lstStyle/>
            <a:p>
              <a:endParaRPr lang="zh-CN" altLang="en-US"/>
            </a:p>
          </p:txBody>
        </p:sp>
      </p:grpSp>
      <p:grpSp>
        <p:nvGrpSpPr>
          <p:cNvPr id="4" name="Group 14"/>
          <p:cNvGrpSpPr/>
          <p:nvPr/>
        </p:nvGrpSpPr>
        <p:grpSpPr bwMode="auto">
          <a:xfrm>
            <a:off x="6553200" y="1347788"/>
            <a:ext cx="1849438" cy="1935162"/>
            <a:chOff x="0" y="0"/>
            <a:chExt cx="1165" cy="1219"/>
          </a:xfrm>
        </p:grpSpPr>
        <p:sp>
          <p:nvSpPr>
            <p:cNvPr id="12310" name="Line 20"/>
            <p:cNvSpPr>
              <a:spLocks noChangeShapeType="1"/>
            </p:cNvSpPr>
            <p:nvPr/>
          </p:nvSpPr>
          <p:spPr bwMode="auto">
            <a:xfrm flipH="1">
              <a:off x="0" y="19"/>
              <a:ext cx="480" cy="576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12311" name="Line 21"/>
            <p:cNvSpPr>
              <a:spLocks noChangeShapeType="1"/>
            </p:cNvSpPr>
            <p:nvPr/>
          </p:nvSpPr>
          <p:spPr bwMode="auto">
            <a:xfrm>
              <a:off x="0" y="595"/>
              <a:ext cx="288" cy="624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12312" name="Freeform 22"/>
            <p:cNvSpPr/>
            <p:nvPr/>
          </p:nvSpPr>
          <p:spPr bwMode="auto">
            <a:xfrm>
              <a:off x="283" y="739"/>
              <a:ext cx="869" cy="460"/>
            </a:xfrm>
            <a:custGeom>
              <a:avLst/>
              <a:gdLst>
                <a:gd name="T0" fmla="*/ 0 w 869"/>
                <a:gd name="T1" fmla="*/ 460 h 460"/>
                <a:gd name="T2" fmla="*/ 869 w 869"/>
                <a:gd name="T3" fmla="*/ 0 h 460"/>
                <a:gd name="T4" fmla="*/ 0 60000 65536"/>
                <a:gd name="T5" fmla="*/ 0 60000 65536"/>
                <a:gd name="T6" fmla="*/ 0 w 869"/>
                <a:gd name="T7" fmla="*/ 0 h 460"/>
                <a:gd name="T8" fmla="*/ 869 w 869"/>
                <a:gd name="T9" fmla="*/ 460 h 460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869" h="460">
                  <a:moveTo>
                    <a:pt x="0" y="460"/>
                  </a:moveTo>
                  <a:lnTo>
                    <a:pt x="869" y="0"/>
                  </a:lnTo>
                </a:path>
              </a:pathLst>
            </a:custGeom>
            <a:noFill/>
            <a:ln w="28575">
              <a:solidFill>
                <a:schemeClr val="tx1"/>
              </a:solidFill>
              <a:miter lim="800000"/>
            </a:ln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12313" name="Freeform 23"/>
            <p:cNvSpPr/>
            <p:nvPr/>
          </p:nvSpPr>
          <p:spPr bwMode="auto">
            <a:xfrm>
              <a:off x="471" y="0"/>
              <a:ext cx="694" cy="741"/>
            </a:xfrm>
            <a:custGeom>
              <a:avLst/>
              <a:gdLst>
                <a:gd name="T0" fmla="*/ 694 w 694"/>
                <a:gd name="T1" fmla="*/ 741 h 741"/>
                <a:gd name="T2" fmla="*/ 0 w 694"/>
                <a:gd name="T3" fmla="*/ 0 h 741"/>
                <a:gd name="T4" fmla="*/ 0 60000 65536"/>
                <a:gd name="T5" fmla="*/ 0 60000 65536"/>
                <a:gd name="T6" fmla="*/ 0 w 694"/>
                <a:gd name="T7" fmla="*/ 0 h 741"/>
                <a:gd name="T8" fmla="*/ 694 w 694"/>
                <a:gd name="T9" fmla="*/ 741 h 74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694" h="741">
                  <a:moveTo>
                    <a:pt x="694" y="741"/>
                  </a:moveTo>
                  <a:lnTo>
                    <a:pt x="0" y="0"/>
                  </a:lnTo>
                </a:path>
              </a:pathLst>
            </a:custGeom>
            <a:noFill/>
            <a:ln w="28575">
              <a:solidFill>
                <a:schemeClr val="tx1"/>
              </a:solidFill>
              <a:miter lim="800000"/>
            </a:ln>
          </p:spPr>
          <p:txBody>
            <a:bodyPr wrap="none"/>
            <a:lstStyle/>
            <a:p>
              <a:endParaRPr lang="zh-CN" altLang="en-US"/>
            </a:p>
          </p:txBody>
        </p:sp>
      </p:grpSp>
      <p:cxnSp>
        <p:nvCxnSpPr>
          <p:cNvPr id="25619" name="AutoShape 25"/>
          <p:cNvCxnSpPr>
            <a:cxnSpLocks noChangeShapeType="1"/>
            <a:stCxn id="12317" idx="1"/>
          </p:cNvCxnSpPr>
          <p:nvPr/>
        </p:nvCxnSpPr>
        <p:spPr bwMode="auto">
          <a:xfrm>
            <a:off x="4557713" y="1333500"/>
            <a:ext cx="166687" cy="1731963"/>
          </a:xfrm>
          <a:prstGeom prst="straightConnector1">
            <a:avLst/>
          </a:prstGeom>
          <a:noFill/>
          <a:ln w="28575">
            <a:solidFill>
              <a:schemeClr val="tx1"/>
            </a:solidFill>
            <a:round/>
          </a:ln>
        </p:spPr>
      </p:cxnSp>
      <p:cxnSp>
        <p:nvCxnSpPr>
          <p:cNvPr id="25620" name="AutoShape 26"/>
          <p:cNvCxnSpPr>
            <a:cxnSpLocks noChangeShapeType="1"/>
            <a:stCxn id="12313" idx="1"/>
          </p:cNvCxnSpPr>
          <p:nvPr/>
        </p:nvCxnSpPr>
        <p:spPr bwMode="auto">
          <a:xfrm>
            <a:off x="7300913" y="1333500"/>
            <a:ext cx="28575" cy="1019175"/>
          </a:xfrm>
          <a:prstGeom prst="straightConnector1">
            <a:avLst/>
          </a:prstGeom>
          <a:noFill/>
          <a:ln w="28575">
            <a:solidFill>
              <a:schemeClr val="tx1"/>
            </a:solidFill>
            <a:round/>
          </a:ln>
        </p:spPr>
      </p:cxnSp>
      <p:cxnSp>
        <p:nvCxnSpPr>
          <p:cNvPr id="25621" name="AutoShape 27"/>
          <p:cNvCxnSpPr>
            <a:cxnSpLocks noChangeShapeType="1"/>
            <a:stCxn id="12315" idx="0"/>
          </p:cNvCxnSpPr>
          <p:nvPr/>
        </p:nvCxnSpPr>
        <p:spPr bwMode="auto">
          <a:xfrm>
            <a:off x="3810000" y="2278063"/>
            <a:ext cx="914400" cy="711200"/>
          </a:xfrm>
          <a:prstGeom prst="straightConnector1">
            <a:avLst/>
          </a:prstGeom>
          <a:noFill/>
          <a:ln w="28575">
            <a:solidFill>
              <a:schemeClr val="tx1"/>
            </a:solidFill>
            <a:round/>
          </a:ln>
        </p:spPr>
      </p:cxnSp>
      <p:cxnSp>
        <p:nvCxnSpPr>
          <p:cNvPr id="25622" name="AutoShape 28"/>
          <p:cNvCxnSpPr>
            <a:cxnSpLocks noChangeShapeType="1"/>
            <a:stCxn id="12311" idx="1"/>
          </p:cNvCxnSpPr>
          <p:nvPr/>
        </p:nvCxnSpPr>
        <p:spPr bwMode="auto">
          <a:xfrm flipV="1">
            <a:off x="7010400" y="2324100"/>
            <a:ext cx="344488" cy="973138"/>
          </a:xfrm>
          <a:prstGeom prst="straightConnector1">
            <a:avLst/>
          </a:prstGeom>
          <a:noFill/>
          <a:ln w="28575">
            <a:solidFill>
              <a:schemeClr val="tx1"/>
            </a:solidFill>
            <a:round/>
          </a:ln>
        </p:spPr>
      </p:cxnSp>
      <p:cxnSp>
        <p:nvCxnSpPr>
          <p:cNvPr id="25623" name="AutoShape 29"/>
          <p:cNvCxnSpPr>
            <a:cxnSpLocks noChangeShapeType="1"/>
            <a:stCxn id="12313" idx="0"/>
          </p:cNvCxnSpPr>
          <p:nvPr/>
        </p:nvCxnSpPr>
        <p:spPr bwMode="auto">
          <a:xfrm flipH="1" flipV="1">
            <a:off x="7315200" y="2351088"/>
            <a:ext cx="1087438" cy="187325"/>
          </a:xfrm>
          <a:prstGeom prst="straightConnector1">
            <a:avLst/>
          </a:prstGeom>
          <a:noFill/>
          <a:ln w="28575">
            <a:solidFill>
              <a:schemeClr val="tx1"/>
            </a:solidFill>
            <a:round/>
          </a:ln>
        </p:spPr>
      </p:cxnSp>
      <p:cxnSp>
        <p:nvCxnSpPr>
          <p:cNvPr id="25624" name="AutoShape 30"/>
          <p:cNvCxnSpPr>
            <a:cxnSpLocks noChangeShapeType="1"/>
            <a:endCxn id="12311" idx="0"/>
          </p:cNvCxnSpPr>
          <p:nvPr/>
        </p:nvCxnSpPr>
        <p:spPr bwMode="auto">
          <a:xfrm flipH="1" flipV="1">
            <a:off x="6553200" y="2278063"/>
            <a:ext cx="784225" cy="74612"/>
          </a:xfrm>
          <a:prstGeom prst="straightConnector1">
            <a:avLst/>
          </a:prstGeom>
          <a:noFill/>
          <a:ln w="28575">
            <a:solidFill>
              <a:schemeClr val="tx1"/>
            </a:solidFill>
            <a:round/>
          </a:ln>
        </p:spPr>
      </p:cxnSp>
      <p:grpSp>
        <p:nvGrpSpPr>
          <p:cNvPr id="5" name="Group 25"/>
          <p:cNvGrpSpPr/>
          <p:nvPr/>
        </p:nvGrpSpPr>
        <p:grpSpPr bwMode="auto">
          <a:xfrm>
            <a:off x="1600200" y="4014788"/>
            <a:ext cx="1849438" cy="1935162"/>
            <a:chOff x="0" y="0"/>
            <a:chExt cx="1165" cy="1219"/>
          </a:xfrm>
        </p:grpSpPr>
        <p:sp>
          <p:nvSpPr>
            <p:cNvPr id="12306" name="Line 33"/>
            <p:cNvSpPr>
              <a:spLocks noChangeShapeType="1"/>
            </p:cNvSpPr>
            <p:nvPr/>
          </p:nvSpPr>
          <p:spPr bwMode="auto">
            <a:xfrm flipH="1">
              <a:off x="0" y="19"/>
              <a:ext cx="480" cy="576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12307" name="Line 34"/>
            <p:cNvSpPr>
              <a:spLocks noChangeShapeType="1"/>
            </p:cNvSpPr>
            <p:nvPr/>
          </p:nvSpPr>
          <p:spPr bwMode="auto">
            <a:xfrm>
              <a:off x="0" y="595"/>
              <a:ext cx="288" cy="624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12308" name="Freeform 35"/>
            <p:cNvSpPr/>
            <p:nvPr/>
          </p:nvSpPr>
          <p:spPr bwMode="auto">
            <a:xfrm>
              <a:off x="283" y="739"/>
              <a:ext cx="869" cy="460"/>
            </a:xfrm>
            <a:custGeom>
              <a:avLst/>
              <a:gdLst>
                <a:gd name="T0" fmla="*/ 0 w 869"/>
                <a:gd name="T1" fmla="*/ 460 h 460"/>
                <a:gd name="T2" fmla="*/ 869 w 869"/>
                <a:gd name="T3" fmla="*/ 0 h 460"/>
                <a:gd name="T4" fmla="*/ 0 60000 65536"/>
                <a:gd name="T5" fmla="*/ 0 60000 65536"/>
                <a:gd name="T6" fmla="*/ 0 w 869"/>
                <a:gd name="T7" fmla="*/ 0 h 460"/>
                <a:gd name="T8" fmla="*/ 869 w 869"/>
                <a:gd name="T9" fmla="*/ 460 h 460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869" h="460">
                  <a:moveTo>
                    <a:pt x="0" y="460"/>
                  </a:moveTo>
                  <a:lnTo>
                    <a:pt x="869" y="0"/>
                  </a:lnTo>
                </a:path>
              </a:pathLst>
            </a:custGeom>
            <a:noFill/>
            <a:ln w="28575">
              <a:solidFill>
                <a:schemeClr val="tx1"/>
              </a:solidFill>
              <a:miter lim="800000"/>
            </a:ln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12309" name="Freeform 36"/>
            <p:cNvSpPr/>
            <p:nvPr/>
          </p:nvSpPr>
          <p:spPr bwMode="auto">
            <a:xfrm>
              <a:off x="471" y="0"/>
              <a:ext cx="694" cy="741"/>
            </a:xfrm>
            <a:custGeom>
              <a:avLst/>
              <a:gdLst>
                <a:gd name="T0" fmla="*/ 694 w 694"/>
                <a:gd name="T1" fmla="*/ 741 h 741"/>
                <a:gd name="T2" fmla="*/ 0 w 694"/>
                <a:gd name="T3" fmla="*/ 0 h 741"/>
                <a:gd name="T4" fmla="*/ 0 60000 65536"/>
                <a:gd name="T5" fmla="*/ 0 60000 65536"/>
                <a:gd name="T6" fmla="*/ 0 w 694"/>
                <a:gd name="T7" fmla="*/ 0 h 741"/>
                <a:gd name="T8" fmla="*/ 694 w 694"/>
                <a:gd name="T9" fmla="*/ 741 h 74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694" h="741">
                  <a:moveTo>
                    <a:pt x="694" y="741"/>
                  </a:moveTo>
                  <a:lnTo>
                    <a:pt x="0" y="0"/>
                  </a:lnTo>
                </a:path>
              </a:pathLst>
            </a:custGeom>
            <a:noFill/>
            <a:ln w="28575">
              <a:solidFill>
                <a:schemeClr val="tx1"/>
              </a:solidFill>
              <a:miter lim="800000"/>
            </a:ln>
          </p:spPr>
          <p:txBody>
            <a:bodyPr wrap="none"/>
            <a:lstStyle/>
            <a:p>
              <a:endParaRPr lang="zh-CN" altLang="en-US"/>
            </a:p>
          </p:txBody>
        </p:sp>
      </p:grpSp>
      <p:cxnSp>
        <p:nvCxnSpPr>
          <p:cNvPr id="25630" name="AutoShape 38"/>
          <p:cNvCxnSpPr>
            <a:cxnSpLocks noChangeShapeType="1"/>
          </p:cNvCxnSpPr>
          <p:nvPr/>
        </p:nvCxnSpPr>
        <p:spPr bwMode="auto">
          <a:xfrm>
            <a:off x="3276600" y="3938588"/>
            <a:ext cx="152400" cy="1246187"/>
          </a:xfrm>
          <a:prstGeom prst="straightConnector1">
            <a:avLst/>
          </a:prstGeom>
          <a:noFill/>
          <a:ln w="28575">
            <a:solidFill>
              <a:schemeClr val="tx1"/>
            </a:solidFill>
            <a:round/>
          </a:ln>
        </p:spPr>
      </p:cxnSp>
      <p:cxnSp>
        <p:nvCxnSpPr>
          <p:cNvPr id="25631" name="AutoShape 39"/>
          <p:cNvCxnSpPr>
            <a:cxnSpLocks noChangeShapeType="1"/>
          </p:cNvCxnSpPr>
          <p:nvPr/>
        </p:nvCxnSpPr>
        <p:spPr bwMode="auto">
          <a:xfrm flipH="1">
            <a:off x="2057400" y="3938588"/>
            <a:ext cx="1219200" cy="1931987"/>
          </a:xfrm>
          <a:prstGeom prst="straightConnector1">
            <a:avLst/>
          </a:prstGeom>
          <a:noFill/>
          <a:ln w="28575">
            <a:solidFill>
              <a:schemeClr val="tx1"/>
            </a:solidFill>
            <a:round/>
          </a:ln>
        </p:spPr>
      </p:cxnSp>
      <p:cxnSp>
        <p:nvCxnSpPr>
          <p:cNvPr id="25632" name="AutoShape 40"/>
          <p:cNvCxnSpPr>
            <a:cxnSpLocks noChangeShapeType="1"/>
          </p:cNvCxnSpPr>
          <p:nvPr/>
        </p:nvCxnSpPr>
        <p:spPr bwMode="auto">
          <a:xfrm flipH="1">
            <a:off x="2362200" y="3938588"/>
            <a:ext cx="914400" cy="103187"/>
          </a:xfrm>
          <a:prstGeom prst="straightConnector1">
            <a:avLst/>
          </a:prstGeom>
          <a:noFill/>
          <a:ln w="28575">
            <a:solidFill>
              <a:schemeClr val="tx1"/>
            </a:solidFill>
            <a:round/>
          </a:ln>
        </p:spPr>
      </p:cxnSp>
      <p:cxnSp>
        <p:nvCxnSpPr>
          <p:cNvPr id="25633" name="AutoShape 41"/>
          <p:cNvCxnSpPr>
            <a:cxnSpLocks noChangeShapeType="1"/>
          </p:cNvCxnSpPr>
          <p:nvPr/>
        </p:nvCxnSpPr>
        <p:spPr bwMode="auto">
          <a:xfrm flipH="1">
            <a:off x="1600200" y="3938588"/>
            <a:ext cx="1676400" cy="1017587"/>
          </a:xfrm>
          <a:prstGeom prst="straightConnector1">
            <a:avLst/>
          </a:prstGeom>
          <a:noFill/>
          <a:ln w="28575">
            <a:solidFill>
              <a:schemeClr val="tx1"/>
            </a:solidFill>
            <a:round/>
          </a:ln>
        </p:spPr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6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6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56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56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56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56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56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56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56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56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56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56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56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56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56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56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56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56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56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56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56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56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56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56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8" grpId="0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Line 2"/>
          <p:cNvSpPr>
            <a:spLocks noChangeShapeType="1"/>
          </p:cNvSpPr>
          <p:nvPr/>
        </p:nvSpPr>
        <p:spPr bwMode="auto">
          <a:xfrm flipH="1">
            <a:off x="3740150" y="1549400"/>
            <a:ext cx="609600" cy="3657600"/>
          </a:xfrm>
          <a:prstGeom prst="line">
            <a:avLst/>
          </a:prstGeom>
          <a:noFill/>
          <a:ln w="57150" cap="rnd">
            <a:solidFill>
              <a:schemeClr val="tx1"/>
            </a:solidFill>
            <a:prstDash val="sysDot"/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6627" name="Line 3"/>
          <p:cNvSpPr>
            <a:spLocks noChangeShapeType="1"/>
          </p:cNvSpPr>
          <p:nvPr/>
        </p:nvSpPr>
        <p:spPr bwMode="auto">
          <a:xfrm flipH="1">
            <a:off x="3740150" y="2463800"/>
            <a:ext cx="3352800" cy="2743200"/>
          </a:xfrm>
          <a:prstGeom prst="line">
            <a:avLst/>
          </a:prstGeom>
          <a:noFill/>
          <a:ln w="57150" cap="rnd">
            <a:solidFill>
              <a:schemeClr val="tx1"/>
            </a:solidFill>
            <a:prstDash val="sysDot"/>
            <a:round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2" name="Group 4"/>
          <p:cNvGrpSpPr/>
          <p:nvPr/>
        </p:nvGrpSpPr>
        <p:grpSpPr bwMode="auto">
          <a:xfrm>
            <a:off x="2293938" y="1577975"/>
            <a:ext cx="4800600" cy="3657600"/>
            <a:chOff x="0" y="0"/>
            <a:chExt cx="3024" cy="2304"/>
          </a:xfrm>
        </p:grpSpPr>
        <p:sp>
          <p:nvSpPr>
            <p:cNvPr id="13333" name="Line 5"/>
            <p:cNvSpPr>
              <a:spLocks noChangeShapeType="1"/>
            </p:cNvSpPr>
            <p:nvPr/>
          </p:nvSpPr>
          <p:spPr bwMode="auto">
            <a:xfrm>
              <a:off x="0" y="1056"/>
              <a:ext cx="912" cy="1248"/>
            </a:xfrm>
            <a:prstGeom prst="line">
              <a:avLst/>
            </a:prstGeom>
            <a:noFill/>
            <a:ln w="76200">
              <a:solidFill>
                <a:srgbClr val="CC33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3" name="Group 6"/>
            <p:cNvGrpSpPr/>
            <p:nvPr/>
          </p:nvGrpSpPr>
          <p:grpSpPr bwMode="auto">
            <a:xfrm>
              <a:off x="0" y="0"/>
              <a:ext cx="3024" cy="2304"/>
              <a:chOff x="0" y="0"/>
              <a:chExt cx="3024" cy="2304"/>
            </a:xfrm>
          </p:grpSpPr>
          <p:sp>
            <p:nvSpPr>
              <p:cNvPr id="13335" name="Line 7"/>
              <p:cNvSpPr>
                <a:spLocks noChangeShapeType="1"/>
              </p:cNvSpPr>
              <p:nvPr/>
            </p:nvSpPr>
            <p:spPr bwMode="auto">
              <a:xfrm flipH="1">
                <a:off x="0" y="0"/>
                <a:ext cx="1296" cy="1056"/>
              </a:xfrm>
              <a:prstGeom prst="line">
                <a:avLst/>
              </a:prstGeom>
              <a:noFill/>
              <a:ln w="76200">
                <a:solidFill>
                  <a:srgbClr val="CC33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336" name="Line 8"/>
              <p:cNvSpPr>
                <a:spLocks noChangeShapeType="1"/>
              </p:cNvSpPr>
              <p:nvPr/>
            </p:nvSpPr>
            <p:spPr bwMode="auto">
              <a:xfrm flipV="1">
                <a:off x="912" y="1968"/>
                <a:ext cx="1872" cy="336"/>
              </a:xfrm>
              <a:prstGeom prst="line">
                <a:avLst/>
              </a:prstGeom>
              <a:noFill/>
              <a:ln w="76200">
                <a:solidFill>
                  <a:srgbClr val="CC33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337" name="Line 9"/>
              <p:cNvSpPr>
                <a:spLocks noChangeShapeType="1"/>
              </p:cNvSpPr>
              <p:nvPr/>
            </p:nvSpPr>
            <p:spPr bwMode="auto">
              <a:xfrm flipV="1">
                <a:off x="2784" y="576"/>
                <a:ext cx="240" cy="1392"/>
              </a:xfrm>
              <a:prstGeom prst="line">
                <a:avLst/>
              </a:prstGeom>
              <a:noFill/>
              <a:ln w="76200">
                <a:solidFill>
                  <a:srgbClr val="CC33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338" name="Line 10"/>
              <p:cNvSpPr>
                <a:spLocks noChangeShapeType="1"/>
              </p:cNvSpPr>
              <p:nvPr/>
            </p:nvSpPr>
            <p:spPr bwMode="auto">
              <a:xfrm flipH="1" flipV="1">
                <a:off x="1296" y="0"/>
                <a:ext cx="1728" cy="576"/>
              </a:xfrm>
              <a:prstGeom prst="line">
                <a:avLst/>
              </a:prstGeom>
              <a:noFill/>
              <a:ln w="76200">
                <a:solidFill>
                  <a:srgbClr val="CC33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sp>
        <p:nvSpPr>
          <p:cNvPr id="13317" name="Text Box 11"/>
          <p:cNvSpPr txBox="1">
            <a:spLocks noChangeArrowheads="1"/>
          </p:cNvSpPr>
          <p:nvPr/>
        </p:nvSpPr>
        <p:spPr bwMode="auto">
          <a:xfrm>
            <a:off x="1835150" y="2917825"/>
            <a:ext cx="431800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i="1">
                <a:latin typeface="Times New Roman" panose="02020603050405020304" pitchFamily="18" charset="0"/>
              </a:rPr>
              <a:t>B</a:t>
            </a:r>
            <a:endParaRPr lang="en-US" altLang="zh-CN" sz="2800" b="1" i="1">
              <a:latin typeface="Times New Roman" panose="02020603050405020304" pitchFamily="18" charset="0"/>
            </a:endParaRPr>
          </a:p>
        </p:txBody>
      </p:sp>
      <p:sp>
        <p:nvSpPr>
          <p:cNvPr id="13318" name="Text Box 12"/>
          <p:cNvSpPr txBox="1">
            <a:spLocks noChangeArrowheads="1"/>
          </p:cNvSpPr>
          <p:nvPr/>
        </p:nvSpPr>
        <p:spPr bwMode="auto">
          <a:xfrm>
            <a:off x="3787775" y="1190625"/>
            <a:ext cx="568325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800" b="1" i="1">
                <a:latin typeface="Times New Roman" panose="02020603050405020304" pitchFamily="18" charset="0"/>
              </a:rPr>
              <a:t>A</a:t>
            </a:r>
            <a:endParaRPr lang="en-US" altLang="zh-CN" sz="2800" b="1" i="1">
              <a:latin typeface="Times New Roman" panose="02020603050405020304" pitchFamily="18" charset="0"/>
            </a:endParaRPr>
          </a:p>
        </p:txBody>
      </p:sp>
      <p:sp>
        <p:nvSpPr>
          <p:cNvPr id="13319" name="Text Box 13"/>
          <p:cNvSpPr txBox="1">
            <a:spLocks noChangeArrowheads="1"/>
          </p:cNvSpPr>
          <p:nvPr/>
        </p:nvSpPr>
        <p:spPr bwMode="auto">
          <a:xfrm>
            <a:off x="3492500" y="5221288"/>
            <a:ext cx="431800" cy="519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i="1">
                <a:latin typeface="Times New Roman" panose="02020603050405020304" pitchFamily="18" charset="0"/>
              </a:rPr>
              <a:t>C</a:t>
            </a:r>
            <a:endParaRPr lang="en-US" altLang="zh-CN" sz="2800" b="1" i="1">
              <a:latin typeface="Times New Roman" panose="02020603050405020304" pitchFamily="18" charset="0"/>
            </a:endParaRPr>
          </a:p>
        </p:txBody>
      </p:sp>
      <p:sp>
        <p:nvSpPr>
          <p:cNvPr id="13320" name="Text Box 14"/>
          <p:cNvSpPr txBox="1">
            <a:spLocks noChangeArrowheads="1"/>
          </p:cNvSpPr>
          <p:nvPr/>
        </p:nvSpPr>
        <p:spPr bwMode="auto">
          <a:xfrm>
            <a:off x="6659563" y="4575175"/>
            <a:ext cx="433387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i="1">
                <a:latin typeface="Times New Roman" panose="02020603050405020304" pitchFamily="18" charset="0"/>
              </a:rPr>
              <a:t>D</a:t>
            </a:r>
            <a:endParaRPr lang="en-US" altLang="zh-CN" sz="2800" b="1" i="1">
              <a:latin typeface="Times New Roman" panose="02020603050405020304" pitchFamily="18" charset="0"/>
            </a:endParaRPr>
          </a:p>
        </p:txBody>
      </p:sp>
      <p:sp>
        <p:nvSpPr>
          <p:cNvPr id="13321" name="Text Box 15"/>
          <p:cNvSpPr txBox="1">
            <a:spLocks noChangeArrowheads="1"/>
          </p:cNvSpPr>
          <p:nvPr/>
        </p:nvSpPr>
        <p:spPr bwMode="auto">
          <a:xfrm>
            <a:off x="7105650" y="2111375"/>
            <a:ext cx="490538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i="1">
                <a:latin typeface="Times New Roman" panose="02020603050405020304" pitchFamily="18" charset="0"/>
              </a:rPr>
              <a:t>E</a:t>
            </a:r>
            <a:endParaRPr lang="en-US" altLang="zh-CN" sz="2800" b="1" i="1">
              <a:latin typeface="Times New Roman" panose="02020603050405020304" pitchFamily="18" charset="0"/>
            </a:endParaRPr>
          </a:p>
        </p:txBody>
      </p:sp>
      <p:sp>
        <p:nvSpPr>
          <p:cNvPr id="26640" name="Rectangle 16"/>
          <p:cNvSpPr>
            <a:spLocks noChangeArrowheads="1"/>
          </p:cNvSpPr>
          <p:nvPr/>
        </p:nvSpPr>
        <p:spPr bwMode="auto">
          <a:xfrm>
            <a:off x="684213" y="901700"/>
            <a:ext cx="2106612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800" b="1">
                <a:effectLst>
                  <a:outerShdw blurRad="38100" dist="38100" dir="2700000" algn="tl">
                    <a:srgbClr val="FFFFFF"/>
                  </a:outerShdw>
                </a:effectLst>
                <a:latin typeface="Lucida Sans Unicode" panose="020B0602030504020204" pitchFamily="34" charset="0"/>
                <a:ea typeface="黑体" panose="02010609060101010101" pitchFamily="2" charset="-122"/>
              </a:rPr>
              <a:t>探究</a:t>
            </a:r>
            <a:r>
              <a:rPr lang="en-US" sz="2800" b="1">
                <a:effectLst>
                  <a:outerShdw blurRad="38100" dist="38100" dir="2700000" algn="tl">
                    <a:srgbClr val="FFFFFF"/>
                  </a:outerShdw>
                </a:effectLst>
                <a:latin typeface="Lucida Sans Unicode" panose="020B0602030504020204" pitchFamily="34" charset="0"/>
                <a:ea typeface="黑体" panose="02010609060101010101" pitchFamily="2" charset="-122"/>
              </a:rPr>
              <a:t>1</a:t>
            </a:r>
            <a:endParaRPr lang="en-US" sz="2800" b="1">
              <a:effectLst>
                <a:outerShdw blurRad="38100" dist="38100" dir="2700000" algn="tl">
                  <a:srgbClr val="FFFFFF"/>
                </a:outerShdw>
              </a:effectLst>
              <a:latin typeface="Lucida Sans Unicode" panose="020B0602030504020204" pitchFamily="34" charset="0"/>
              <a:ea typeface="黑体" panose="02010609060101010101" pitchFamily="2" charset="-122"/>
            </a:endParaRPr>
          </a:p>
        </p:txBody>
      </p:sp>
      <p:sp>
        <p:nvSpPr>
          <p:cNvPr id="26641" name="Arc 17"/>
          <p:cNvSpPr/>
          <p:nvPr/>
        </p:nvSpPr>
        <p:spPr bwMode="auto">
          <a:xfrm rot="6058048">
            <a:off x="3851276" y="1401762"/>
            <a:ext cx="876300" cy="593725"/>
          </a:xfrm>
          <a:custGeom>
            <a:avLst/>
            <a:gdLst>
              <a:gd name="T0" fmla="*/ 2147483647 w 20779"/>
              <a:gd name="T1" fmla="*/ 2147483647 h 13867"/>
              <a:gd name="T2" fmla="*/ 2147483647 w 20779"/>
              <a:gd name="T3" fmla="*/ 2147483647 h 13867"/>
              <a:gd name="T4" fmla="*/ 0 w 20779"/>
              <a:gd name="T5" fmla="*/ 0 h 13867"/>
              <a:gd name="T6" fmla="*/ 0 60000 65536"/>
              <a:gd name="T7" fmla="*/ 0 60000 65536"/>
              <a:gd name="T8" fmla="*/ 0 60000 65536"/>
              <a:gd name="T9" fmla="*/ 0 w 20779"/>
              <a:gd name="T10" fmla="*/ 0 h 13867"/>
              <a:gd name="T11" fmla="*/ 20779 w 20779"/>
              <a:gd name="T12" fmla="*/ 13867 h 13867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0779" h="13867" fill="none" extrusionOk="0">
                <a:moveTo>
                  <a:pt x="20778" y="5899"/>
                </a:moveTo>
                <a:cubicBezTo>
                  <a:pt x="19948" y="8822"/>
                  <a:pt x="18511" y="11537"/>
                  <a:pt x="16560" y="13866"/>
                </a:cubicBezTo>
              </a:path>
              <a:path w="20779" h="13867" stroke="0" extrusionOk="0">
                <a:moveTo>
                  <a:pt x="20778" y="5899"/>
                </a:moveTo>
                <a:cubicBezTo>
                  <a:pt x="19948" y="8822"/>
                  <a:pt x="18511" y="11537"/>
                  <a:pt x="16560" y="13866"/>
                </a:cubicBezTo>
                <a:lnTo>
                  <a:pt x="0" y="0"/>
                </a:lnTo>
                <a:lnTo>
                  <a:pt x="20778" y="5899"/>
                </a:lnTo>
                <a:close/>
              </a:path>
            </a:pathLst>
          </a:custGeom>
          <a:noFill/>
          <a:ln w="76200">
            <a:solidFill>
              <a:srgbClr val="FF0066"/>
            </a:solidFill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6642" name="Arc 18"/>
          <p:cNvSpPr/>
          <p:nvPr/>
        </p:nvSpPr>
        <p:spPr bwMode="auto">
          <a:xfrm rot="-6179919">
            <a:off x="3530600" y="4613276"/>
            <a:ext cx="814387" cy="741362"/>
          </a:xfrm>
          <a:custGeom>
            <a:avLst/>
            <a:gdLst>
              <a:gd name="T0" fmla="*/ 2147483647 w 19312"/>
              <a:gd name="T1" fmla="*/ 2147483647 h 17314"/>
              <a:gd name="T2" fmla="*/ 2147483647 w 19312"/>
              <a:gd name="T3" fmla="*/ 2147483647 h 17314"/>
              <a:gd name="T4" fmla="*/ 0 w 19312"/>
              <a:gd name="T5" fmla="*/ 0 h 17314"/>
              <a:gd name="T6" fmla="*/ 0 60000 65536"/>
              <a:gd name="T7" fmla="*/ 0 60000 65536"/>
              <a:gd name="T8" fmla="*/ 0 60000 65536"/>
              <a:gd name="T9" fmla="*/ 0 w 19312"/>
              <a:gd name="T10" fmla="*/ 0 h 17314"/>
              <a:gd name="T11" fmla="*/ 19312 w 19312"/>
              <a:gd name="T12" fmla="*/ 17314 h 17314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9312" h="17314" fill="none" extrusionOk="0">
                <a:moveTo>
                  <a:pt x="19311" y="9675"/>
                </a:moveTo>
                <a:cubicBezTo>
                  <a:pt x="17803" y="12685"/>
                  <a:pt x="15613" y="15301"/>
                  <a:pt x="12914" y="17313"/>
                </a:cubicBezTo>
              </a:path>
              <a:path w="19312" h="17314" stroke="0" extrusionOk="0">
                <a:moveTo>
                  <a:pt x="19311" y="9675"/>
                </a:moveTo>
                <a:cubicBezTo>
                  <a:pt x="17803" y="12685"/>
                  <a:pt x="15613" y="15301"/>
                  <a:pt x="12914" y="17313"/>
                </a:cubicBezTo>
                <a:lnTo>
                  <a:pt x="0" y="0"/>
                </a:lnTo>
                <a:lnTo>
                  <a:pt x="19311" y="9675"/>
                </a:lnTo>
                <a:close/>
              </a:path>
            </a:pathLst>
          </a:custGeom>
          <a:noFill/>
          <a:ln w="76200">
            <a:solidFill>
              <a:srgbClr val="000000"/>
            </a:solidFill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6643" name="Arc 19"/>
          <p:cNvSpPr/>
          <p:nvPr/>
        </p:nvSpPr>
        <p:spPr bwMode="auto">
          <a:xfrm rot="-6179919">
            <a:off x="4071144" y="4691856"/>
            <a:ext cx="814388" cy="822325"/>
          </a:xfrm>
          <a:custGeom>
            <a:avLst/>
            <a:gdLst>
              <a:gd name="T0" fmla="*/ 2147483647 w 19312"/>
              <a:gd name="T1" fmla="*/ 2147483647 h 19225"/>
              <a:gd name="T2" fmla="*/ 2147483647 w 19312"/>
              <a:gd name="T3" fmla="*/ 2147483647 h 19225"/>
              <a:gd name="T4" fmla="*/ 0 w 19312"/>
              <a:gd name="T5" fmla="*/ 0 h 19225"/>
              <a:gd name="T6" fmla="*/ 0 60000 65536"/>
              <a:gd name="T7" fmla="*/ 0 60000 65536"/>
              <a:gd name="T8" fmla="*/ 0 60000 65536"/>
              <a:gd name="T9" fmla="*/ 0 w 19312"/>
              <a:gd name="T10" fmla="*/ 0 h 19225"/>
              <a:gd name="T11" fmla="*/ 19312 w 19312"/>
              <a:gd name="T12" fmla="*/ 19225 h 19225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9312" h="19225" fill="none" extrusionOk="0">
                <a:moveTo>
                  <a:pt x="19311" y="9675"/>
                </a:moveTo>
                <a:cubicBezTo>
                  <a:pt x="17252" y="13784"/>
                  <a:pt x="13937" y="17129"/>
                  <a:pt x="9846" y="19224"/>
                </a:cubicBezTo>
              </a:path>
              <a:path w="19312" h="19225" stroke="0" extrusionOk="0">
                <a:moveTo>
                  <a:pt x="19311" y="9675"/>
                </a:moveTo>
                <a:cubicBezTo>
                  <a:pt x="17252" y="13784"/>
                  <a:pt x="13937" y="17129"/>
                  <a:pt x="9846" y="19224"/>
                </a:cubicBezTo>
                <a:lnTo>
                  <a:pt x="0" y="0"/>
                </a:lnTo>
                <a:lnTo>
                  <a:pt x="19311" y="9675"/>
                </a:lnTo>
                <a:close/>
              </a:path>
            </a:pathLst>
          </a:custGeom>
          <a:noFill/>
          <a:ln w="76200">
            <a:solidFill>
              <a:srgbClr val="993300"/>
            </a:solidFill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6644" name="Arc 20"/>
          <p:cNvSpPr/>
          <p:nvPr/>
        </p:nvSpPr>
        <p:spPr bwMode="auto">
          <a:xfrm rot="-7550392">
            <a:off x="3137694" y="4650581"/>
            <a:ext cx="814388" cy="758825"/>
          </a:xfrm>
          <a:custGeom>
            <a:avLst/>
            <a:gdLst>
              <a:gd name="T0" fmla="*/ 2147483647 w 19312"/>
              <a:gd name="T1" fmla="*/ 2147483647 h 17733"/>
              <a:gd name="T2" fmla="*/ 2147483647 w 19312"/>
              <a:gd name="T3" fmla="*/ 2147483647 h 17733"/>
              <a:gd name="T4" fmla="*/ 0 w 19312"/>
              <a:gd name="T5" fmla="*/ 0 h 17733"/>
              <a:gd name="T6" fmla="*/ 0 60000 65536"/>
              <a:gd name="T7" fmla="*/ 0 60000 65536"/>
              <a:gd name="T8" fmla="*/ 0 60000 65536"/>
              <a:gd name="T9" fmla="*/ 0 w 19312"/>
              <a:gd name="T10" fmla="*/ 0 h 17733"/>
              <a:gd name="T11" fmla="*/ 19312 w 19312"/>
              <a:gd name="T12" fmla="*/ 17733 h 17733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9312" h="17733" fill="none" extrusionOk="0">
                <a:moveTo>
                  <a:pt x="19311" y="9675"/>
                </a:moveTo>
                <a:cubicBezTo>
                  <a:pt x="17695" y="12902"/>
                  <a:pt x="15295" y="15672"/>
                  <a:pt x="12332" y="17732"/>
                </a:cubicBezTo>
              </a:path>
              <a:path w="19312" h="17733" stroke="0" extrusionOk="0">
                <a:moveTo>
                  <a:pt x="19311" y="9675"/>
                </a:moveTo>
                <a:cubicBezTo>
                  <a:pt x="17695" y="12902"/>
                  <a:pt x="15295" y="15672"/>
                  <a:pt x="12332" y="17732"/>
                </a:cubicBezTo>
                <a:lnTo>
                  <a:pt x="0" y="0"/>
                </a:lnTo>
                <a:lnTo>
                  <a:pt x="19311" y="9675"/>
                </a:lnTo>
                <a:close/>
              </a:path>
            </a:pathLst>
          </a:custGeom>
          <a:noFill/>
          <a:ln w="76200">
            <a:solidFill>
              <a:srgbClr val="FF0066"/>
            </a:solidFill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6645" name="Arc 21"/>
          <p:cNvSpPr/>
          <p:nvPr/>
        </p:nvSpPr>
        <p:spPr bwMode="auto">
          <a:xfrm rot="-10213499">
            <a:off x="6278563" y="4398963"/>
            <a:ext cx="814387" cy="822325"/>
          </a:xfrm>
          <a:custGeom>
            <a:avLst/>
            <a:gdLst>
              <a:gd name="T0" fmla="*/ 2147483647 w 19312"/>
              <a:gd name="T1" fmla="*/ 2147483647 h 19225"/>
              <a:gd name="T2" fmla="*/ 2147483647 w 19312"/>
              <a:gd name="T3" fmla="*/ 2147483647 h 19225"/>
              <a:gd name="T4" fmla="*/ 0 w 19312"/>
              <a:gd name="T5" fmla="*/ 0 h 19225"/>
              <a:gd name="T6" fmla="*/ 0 60000 65536"/>
              <a:gd name="T7" fmla="*/ 0 60000 65536"/>
              <a:gd name="T8" fmla="*/ 0 60000 65536"/>
              <a:gd name="T9" fmla="*/ 0 w 19312"/>
              <a:gd name="T10" fmla="*/ 0 h 19225"/>
              <a:gd name="T11" fmla="*/ 19312 w 19312"/>
              <a:gd name="T12" fmla="*/ 19225 h 19225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9312" h="19225" fill="none" extrusionOk="0">
                <a:moveTo>
                  <a:pt x="19311" y="9675"/>
                </a:moveTo>
                <a:cubicBezTo>
                  <a:pt x="17252" y="13784"/>
                  <a:pt x="13937" y="17129"/>
                  <a:pt x="9846" y="19224"/>
                </a:cubicBezTo>
              </a:path>
              <a:path w="19312" h="19225" stroke="0" extrusionOk="0">
                <a:moveTo>
                  <a:pt x="19311" y="9675"/>
                </a:moveTo>
                <a:cubicBezTo>
                  <a:pt x="17252" y="13784"/>
                  <a:pt x="13937" y="17129"/>
                  <a:pt x="9846" y="19224"/>
                </a:cubicBezTo>
                <a:lnTo>
                  <a:pt x="0" y="0"/>
                </a:lnTo>
                <a:lnTo>
                  <a:pt x="19311" y="9675"/>
                </a:lnTo>
                <a:close/>
              </a:path>
            </a:pathLst>
          </a:custGeom>
          <a:noFill/>
          <a:ln w="76200">
            <a:solidFill>
              <a:srgbClr val="993300"/>
            </a:solidFill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6646" name="Arc 22"/>
          <p:cNvSpPr/>
          <p:nvPr/>
        </p:nvSpPr>
        <p:spPr bwMode="auto">
          <a:xfrm rot="-2690103">
            <a:off x="1763713" y="2989263"/>
            <a:ext cx="814387" cy="741362"/>
          </a:xfrm>
          <a:custGeom>
            <a:avLst/>
            <a:gdLst>
              <a:gd name="T0" fmla="*/ 2147483647 w 19312"/>
              <a:gd name="T1" fmla="*/ 2147483647 h 17314"/>
              <a:gd name="T2" fmla="*/ 2147483647 w 19312"/>
              <a:gd name="T3" fmla="*/ 2147483647 h 17314"/>
              <a:gd name="T4" fmla="*/ 0 w 19312"/>
              <a:gd name="T5" fmla="*/ 0 h 17314"/>
              <a:gd name="T6" fmla="*/ 0 60000 65536"/>
              <a:gd name="T7" fmla="*/ 0 60000 65536"/>
              <a:gd name="T8" fmla="*/ 0 60000 65536"/>
              <a:gd name="T9" fmla="*/ 0 w 19312"/>
              <a:gd name="T10" fmla="*/ 0 h 17314"/>
              <a:gd name="T11" fmla="*/ 19312 w 19312"/>
              <a:gd name="T12" fmla="*/ 17314 h 17314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9312" h="17314" fill="none" extrusionOk="0">
                <a:moveTo>
                  <a:pt x="19311" y="9675"/>
                </a:moveTo>
                <a:cubicBezTo>
                  <a:pt x="17803" y="12685"/>
                  <a:pt x="15613" y="15301"/>
                  <a:pt x="12914" y="17313"/>
                </a:cubicBezTo>
              </a:path>
              <a:path w="19312" h="17314" stroke="0" extrusionOk="0">
                <a:moveTo>
                  <a:pt x="19311" y="9675"/>
                </a:moveTo>
                <a:cubicBezTo>
                  <a:pt x="17803" y="12685"/>
                  <a:pt x="15613" y="15301"/>
                  <a:pt x="12914" y="17313"/>
                </a:cubicBezTo>
                <a:lnTo>
                  <a:pt x="0" y="0"/>
                </a:lnTo>
                <a:lnTo>
                  <a:pt x="19311" y="9675"/>
                </a:lnTo>
                <a:close/>
              </a:path>
            </a:pathLst>
          </a:custGeom>
          <a:noFill/>
          <a:ln w="76200">
            <a:solidFill>
              <a:srgbClr val="FF0066"/>
            </a:solidFill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6647" name="Arc 23"/>
          <p:cNvSpPr/>
          <p:nvPr/>
        </p:nvSpPr>
        <p:spPr bwMode="auto">
          <a:xfrm rot="2123201">
            <a:off x="3989388" y="1260475"/>
            <a:ext cx="877887" cy="741363"/>
          </a:xfrm>
          <a:custGeom>
            <a:avLst/>
            <a:gdLst>
              <a:gd name="T0" fmla="*/ 2147483647 w 20801"/>
              <a:gd name="T1" fmla="*/ 2147483647 h 17314"/>
              <a:gd name="T2" fmla="*/ 2147483647 w 20801"/>
              <a:gd name="T3" fmla="*/ 2147483647 h 17314"/>
              <a:gd name="T4" fmla="*/ 0 w 20801"/>
              <a:gd name="T5" fmla="*/ 0 h 17314"/>
              <a:gd name="T6" fmla="*/ 0 60000 65536"/>
              <a:gd name="T7" fmla="*/ 0 60000 65536"/>
              <a:gd name="T8" fmla="*/ 0 60000 65536"/>
              <a:gd name="T9" fmla="*/ 0 w 20801"/>
              <a:gd name="T10" fmla="*/ 0 h 17314"/>
              <a:gd name="T11" fmla="*/ 20801 w 20801"/>
              <a:gd name="T12" fmla="*/ 17314 h 17314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0801" h="17314" fill="none" extrusionOk="0">
                <a:moveTo>
                  <a:pt x="20801" y="5820"/>
                </a:moveTo>
                <a:cubicBezTo>
                  <a:pt x="19514" y="10417"/>
                  <a:pt x="16741" y="14459"/>
                  <a:pt x="12914" y="17313"/>
                </a:cubicBezTo>
              </a:path>
              <a:path w="20801" h="17314" stroke="0" extrusionOk="0">
                <a:moveTo>
                  <a:pt x="20801" y="5820"/>
                </a:moveTo>
                <a:cubicBezTo>
                  <a:pt x="19514" y="10417"/>
                  <a:pt x="16741" y="14459"/>
                  <a:pt x="12914" y="17313"/>
                </a:cubicBezTo>
                <a:lnTo>
                  <a:pt x="0" y="0"/>
                </a:lnTo>
                <a:lnTo>
                  <a:pt x="20801" y="5820"/>
                </a:lnTo>
                <a:close/>
              </a:path>
            </a:pathLst>
          </a:custGeom>
          <a:noFill/>
          <a:ln w="76200">
            <a:solidFill>
              <a:srgbClr val="000000"/>
            </a:solidFill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6648" name="Arc 24"/>
          <p:cNvSpPr/>
          <p:nvPr/>
        </p:nvSpPr>
        <p:spPr bwMode="auto">
          <a:xfrm rot="4899752">
            <a:off x="6551613" y="2282825"/>
            <a:ext cx="814387" cy="741363"/>
          </a:xfrm>
          <a:custGeom>
            <a:avLst/>
            <a:gdLst>
              <a:gd name="T0" fmla="*/ 2147483647 w 19312"/>
              <a:gd name="T1" fmla="*/ 2147483647 h 17314"/>
              <a:gd name="T2" fmla="*/ 2147483647 w 19312"/>
              <a:gd name="T3" fmla="*/ 2147483647 h 17314"/>
              <a:gd name="T4" fmla="*/ 0 w 19312"/>
              <a:gd name="T5" fmla="*/ 0 h 17314"/>
              <a:gd name="T6" fmla="*/ 0 60000 65536"/>
              <a:gd name="T7" fmla="*/ 0 60000 65536"/>
              <a:gd name="T8" fmla="*/ 0 60000 65536"/>
              <a:gd name="T9" fmla="*/ 0 w 19312"/>
              <a:gd name="T10" fmla="*/ 0 h 17314"/>
              <a:gd name="T11" fmla="*/ 19312 w 19312"/>
              <a:gd name="T12" fmla="*/ 17314 h 17314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9312" h="17314" fill="none" extrusionOk="0">
                <a:moveTo>
                  <a:pt x="19311" y="9675"/>
                </a:moveTo>
                <a:cubicBezTo>
                  <a:pt x="17803" y="12685"/>
                  <a:pt x="15613" y="15301"/>
                  <a:pt x="12914" y="17313"/>
                </a:cubicBezTo>
              </a:path>
              <a:path w="19312" h="17314" stroke="0" extrusionOk="0">
                <a:moveTo>
                  <a:pt x="19311" y="9675"/>
                </a:moveTo>
                <a:cubicBezTo>
                  <a:pt x="17803" y="12685"/>
                  <a:pt x="15613" y="15301"/>
                  <a:pt x="12914" y="17313"/>
                </a:cubicBezTo>
                <a:lnTo>
                  <a:pt x="0" y="0"/>
                </a:lnTo>
                <a:lnTo>
                  <a:pt x="19311" y="9675"/>
                </a:lnTo>
                <a:close/>
              </a:path>
            </a:pathLst>
          </a:custGeom>
          <a:noFill/>
          <a:ln w="76200">
            <a:solidFill>
              <a:srgbClr val="993300"/>
            </a:solidFill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6649" name="Arc 25"/>
          <p:cNvSpPr/>
          <p:nvPr/>
        </p:nvSpPr>
        <p:spPr bwMode="auto">
          <a:xfrm rot="4899752">
            <a:off x="6727031" y="2067720"/>
            <a:ext cx="523875" cy="925512"/>
          </a:xfrm>
          <a:custGeom>
            <a:avLst/>
            <a:gdLst>
              <a:gd name="T0" fmla="*/ 2147483647 w 12416"/>
              <a:gd name="T1" fmla="*/ 2147483647 h 21600"/>
              <a:gd name="T2" fmla="*/ 0 w 12416"/>
              <a:gd name="T3" fmla="*/ 2147483647 h 21600"/>
              <a:gd name="T4" fmla="*/ 2147483647 w 12416"/>
              <a:gd name="T5" fmla="*/ 0 h 21600"/>
              <a:gd name="T6" fmla="*/ 0 60000 65536"/>
              <a:gd name="T7" fmla="*/ 0 60000 65536"/>
              <a:gd name="T8" fmla="*/ 0 60000 65536"/>
              <a:gd name="T9" fmla="*/ 0 w 12416"/>
              <a:gd name="T10" fmla="*/ 0 h 21600"/>
              <a:gd name="T11" fmla="*/ 12416 w 12416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2416" h="21600" fill="none" extrusionOk="0">
                <a:moveTo>
                  <a:pt x="12415" y="21171"/>
                </a:moveTo>
                <a:cubicBezTo>
                  <a:pt x="11007" y="21456"/>
                  <a:pt x="9573" y="21599"/>
                  <a:pt x="8136" y="21600"/>
                </a:cubicBezTo>
                <a:cubicBezTo>
                  <a:pt x="5346" y="21600"/>
                  <a:pt x="2583" y="21059"/>
                  <a:pt x="-1" y="20009"/>
                </a:cubicBezTo>
              </a:path>
              <a:path w="12416" h="21600" stroke="0" extrusionOk="0">
                <a:moveTo>
                  <a:pt x="12415" y="21171"/>
                </a:moveTo>
                <a:cubicBezTo>
                  <a:pt x="11007" y="21456"/>
                  <a:pt x="9573" y="21599"/>
                  <a:pt x="8136" y="21600"/>
                </a:cubicBezTo>
                <a:cubicBezTo>
                  <a:pt x="5346" y="21600"/>
                  <a:pt x="2583" y="21059"/>
                  <a:pt x="-1" y="20009"/>
                </a:cubicBezTo>
                <a:lnTo>
                  <a:pt x="8136" y="0"/>
                </a:lnTo>
                <a:lnTo>
                  <a:pt x="12415" y="21171"/>
                </a:lnTo>
                <a:close/>
              </a:path>
            </a:pathLst>
          </a:custGeom>
          <a:noFill/>
          <a:ln w="76200">
            <a:solidFill>
              <a:srgbClr val="000000"/>
            </a:solidFill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6650" name="Rectangle 26"/>
          <p:cNvSpPr>
            <a:spLocks noChangeArrowheads="1"/>
          </p:cNvSpPr>
          <p:nvPr/>
        </p:nvSpPr>
        <p:spPr bwMode="auto">
          <a:xfrm>
            <a:off x="1476375" y="5718175"/>
            <a:ext cx="5759450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五边形内角和＝</a:t>
            </a:r>
            <a:r>
              <a:rPr lang="en-US" altLang="zh-CN" sz="2800" b="1"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r>
              <a:rPr lang="en-US" altLang="zh-CN" sz="2800" b="1">
                <a:latin typeface="Verdana" panose="020B0604030504040204" pitchFamily="34" charset="0"/>
              </a:rPr>
              <a:t>×</a:t>
            </a:r>
            <a:r>
              <a:rPr lang="en-US" altLang="zh-CN" sz="2800" b="1">
                <a:latin typeface="黑体" panose="02010609060101010101" pitchFamily="2" charset="-122"/>
                <a:ea typeface="黑体" panose="02010609060101010101" pitchFamily="2" charset="-122"/>
              </a:rPr>
              <a:t>180°</a:t>
            </a:r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＝</a:t>
            </a:r>
            <a:r>
              <a:rPr lang="en-US" altLang="zh-CN" sz="2800" b="1">
                <a:latin typeface="黑体" panose="02010609060101010101" pitchFamily="2" charset="-122"/>
                <a:ea typeface="黑体" panose="02010609060101010101" pitchFamily="2" charset="-122"/>
              </a:rPr>
              <a:t>540</a:t>
            </a:r>
            <a:r>
              <a:rPr lang="en-US" altLang="zh-CN" sz="2800" b="1">
                <a:latin typeface="Verdana" panose="020B0604030504040204" pitchFamily="34" charset="0"/>
              </a:rPr>
              <a:t>°</a:t>
            </a:r>
            <a:endParaRPr lang="en-US" altLang="zh-CN" sz="2800" b="1">
              <a:latin typeface="Verdana" panose="020B060403050404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6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266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26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6" grpId="0" animBg="1"/>
      <p:bldP spid="26627" grpId="0" animBg="1"/>
      <p:bldP spid="26641" grpId="0" animBg="1"/>
      <p:bldP spid="26642" grpId="0" animBg="1"/>
      <p:bldP spid="26643" grpId="0" animBg="1"/>
      <p:bldP spid="26644" grpId="0" animBg="1"/>
      <p:bldP spid="26645" grpId="0" animBg="1"/>
      <p:bldP spid="26646" grpId="0" animBg="1"/>
      <p:bldP spid="26647" grpId="0" animBg="1"/>
      <p:bldP spid="26648" grpId="0" animBg="1"/>
      <p:bldP spid="26649" grpId="0" animBg="1"/>
      <p:bldP spid="26650" grpId="0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ext Box 2"/>
          <p:cNvSpPr txBox="1">
            <a:spLocks noChangeArrowheads="1"/>
          </p:cNvSpPr>
          <p:nvPr/>
        </p:nvSpPr>
        <p:spPr bwMode="auto">
          <a:xfrm>
            <a:off x="250825" y="1022350"/>
            <a:ext cx="8642350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2800" b="1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ea typeface="黑体" panose="02010609060101010101" pitchFamily="2" charset="-122"/>
              </a:rPr>
              <a:t>把一个五边形分成几个三角形，还有其他的分法吗？</a:t>
            </a:r>
            <a:endParaRPr lang="zh-CN" altLang="en-US" sz="2800" b="1">
              <a:effectLst>
                <a:outerShdw blurRad="38100" dist="38100" dir="2700000" algn="tl">
                  <a:srgbClr val="FFFFFF"/>
                </a:outerShdw>
              </a:effectLst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grpSp>
        <p:nvGrpSpPr>
          <p:cNvPr id="2" name="Group 3"/>
          <p:cNvGrpSpPr/>
          <p:nvPr/>
        </p:nvGrpSpPr>
        <p:grpSpPr bwMode="auto">
          <a:xfrm>
            <a:off x="2057400" y="2046288"/>
            <a:ext cx="4800600" cy="3657600"/>
            <a:chOff x="0" y="0"/>
            <a:chExt cx="3024" cy="2304"/>
          </a:xfrm>
        </p:grpSpPr>
        <p:sp>
          <p:nvSpPr>
            <p:cNvPr id="14351" name="Line 4"/>
            <p:cNvSpPr>
              <a:spLocks noChangeShapeType="1"/>
            </p:cNvSpPr>
            <p:nvPr/>
          </p:nvSpPr>
          <p:spPr bwMode="auto">
            <a:xfrm flipH="1">
              <a:off x="0" y="0"/>
              <a:ext cx="1296" cy="1056"/>
            </a:xfrm>
            <a:prstGeom prst="line">
              <a:avLst/>
            </a:prstGeom>
            <a:noFill/>
            <a:ln w="76200">
              <a:solidFill>
                <a:srgbClr val="CC33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2" name="Line 5"/>
            <p:cNvSpPr>
              <a:spLocks noChangeShapeType="1"/>
            </p:cNvSpPr>
            <p:nvPr/>
          </p:nvSpPr>
          <p:spPr bwMode="auto">
            <a:xfrm>
              <a:off x="0" y="1056"/>
              <a:ext cx="912" cy="1248"/>
            </a:xfrm>
            <a:prstGeom prst="line">
              <a:avLst/>
            </a:prstGeom>
            <a:noFill/>
            <a:ln w="76200">
              <a:solidFill>
                <a:srgbClr val="CC33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3" name="Line 6"/>
            <p:cNvSpPr>
              <a:spLocks noChangeShapeType="1"/>
            </p:cNvSpPr>
            <p:nvPr/>
          </p:nvSpPr>
          <p:spPr bwMode="auto">
            <a:xfrm flipV="1">
              <a:off x="912" y="1968"/>
              <a:ext cx="1872" cy="336"/>
            </a:xfrm>
            <a:prstGeom prst="line">
              <a:avLst/>
            </a:prstGeom>
            <a:noFill/>
            <a:ln w="76200">
              <a:solidFill>
                <a:srgbClr val="CC33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4" name="Line 7"/>
            <p:cNvSpPr>
              <a:spLocks noChangeShapeType="1"/>
            </p:cNvSpPr>
            <p:nvPr/>
          </p:nvSpPr>
          <p:spPr bwMode="auto">
            <a:xfrm flipV="1">
              <a:off x="2784" y="576"/>
              <a:ext cx="240" cy="1392"/>
            </a:xfrm>
            <a:prstGeom prst="line">
              <a:avLst/>
            </a:prstGeom>
            <a:noFill/>
            <a:ln w="76200">
              <a:solidFill>
                <a:srgbClr val="CC33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5" name="Line 8"/>
            <p:cNvSpPr>
              <a:spLocks noChangeShapeType="1"/>
            </p:cNvSpPr>
            <p:nvPr/>
          </p:nvSpPr>
          <p:spPr bwMode="auto">
            <a:xfrm flipH="1" flipV="1">
              <a:off x="1296" y="0"/>
              <a:ext cx="1728" cy="576"/>
            </a:xfrm>
            <a:prstGeom prst="line">
              <a:avLst/>
            </a:prstGeom>
            <a:noFill/>
            <a:ln w="76200">
              <a:solidFill>
                <a:srgbClr val="CC33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4340" name="Rectangle 9"/>
          <p:cNvSpPr>
            <a:spLocks noChangeArrowheads="1"/>
          </p:cNvSpPr>
          <p:nvPr/>
        </p:nvSpPr>
        <p:spPr bwMode="auto">
          <a:xfrm>
            <a:off x="3924300" y="1527175"/>
            <a:ext cx="420688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800" b="1" i="1">
                <a:latin typeface="Times New Roman" panose="02020603050405020304" pitchFamily="18" charset="0"/>
              </a:rPr>
              <a:t>A</a:t>
            </a:r>
            <a:endParaRPr lang="en-US" altLang="zh-CN" sz="2800" b="1" i="1">
              <a:latin typeface="Times New Roman" panose="02020603050405020304" pitchFamily="18" charset="0"/>
            </a:endParaRPr>
          </a:p>
        </p:txBody>
      </p:sp>
      <p:sp>
        <p:nvSpPr>
          <p:cNvPr id="14341" name="Rectangle 10"/>
          <p:cNvSpPr>
            <a:spLocks noChangeArrowheads="1"/>
          </p:cNvSpPr>
          <p:nvPr/>
        </p:nvSpPr>
        <p:spPr bwMode="auto">
          <a:xfrm>
            <a:off x="1630363" y="3413125"/>
            <a:ext cx="420687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800" b="1" i="1">
                <a:latin typeface="Times New Roman" panose="02020603050405020304" pitchFamily="18" charset="0"/>
              </a:rPr>
              <a:t>B</a:t>
            </a:r>
            <a:endParaRPr lang="en-US" altLang="zh-CN" sz="2800" b="1" i="1">
              <a:latin typeface="Times New Roman" panose="02020603050405020304" pitchFamily="18" charset="0"/>
            </a:endParaRPr>
          </a:p>
        </p:txBody>
      </p:sp>
      <p:sp>
        <p:nvSpPr>
          <p:cNvPr id="14342" name="Rectangle 11"/>
          <p:cNvSpPr>
            <a:spLocks noChangeArrowheads="1"/>
          </p:cNvSpPr>
          <p:nvPr/>
        </p:nvSpPr>
        <p:spPr bwMode="auto">
          <a:xfrm>
            <a:off x="3071813" y="5573713"/>
            <a:ext cx="420687" cy="519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800" b="1" i="1">
                <a:latin typeface="Times New Roman" panose="02020603050405020304" pitchFamily="18" charset="0"/>
              </a:rPr>
              <a:t>C</a:t>
            </a:r>
            <a:endParaRPr lang="en-US" altLang="zh-CN" sz="2800" b="1" i="1">
              <a:latin typeface="Times New Roman" panose="02020603050405020304" pitchFamily="18" charset="0"/>
            </a:endParaRPr>
          </a:p>
        </p:txBody>
      </p:sp>
      <p:sp>
        <p:nvSpPr>
          <p:cNvPr id="14343" name="Rectangle 12"/>
          <p:cNvSpPr>
            <a:spLocks noChangeArrowheads="1"/>
          </p:cNvSpPr>
          <p:nvPr/>
        </p:nvSpPr>
        <p:spPr bwMode="auto">
          <a:xfrm>
            <a:off x="6443663" y="4926013"/>
            <a:ext cx="441325" cy="519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800" b="1" i="1">
                <a:latin typeface="Times New Roman" panose="02020603050405020304" pitchFamily="18" charset="0"/>
              </a:rPr>
              <a:t>D</a:t>
            </a:r>
            <a:endParaRPr lang="en-US" altLang="zh-CN" sz="2800" b="1" i="1">
              <a:latin typeface="Times New Roman" panose="02020603050405020304" pitchFamily="18" charset="0"/>
            </a:endParaRPr>
          </a:p>
        </p:txBody>
      </p:sp>
      <p:sp>
        <p:nvSpPr>
          <p:cNvPr id="14344" name="Rectangle 13"/>
          <p:cNvSpPr>
            <a:spLocks noChangeArrowheads="1"/>
          </p:cNvSpPr>
          <p:nvPr/>
        </p:nvSpPr>
        <p:spPr bwMode="auto">
          <a:xfrm>
            <a:off x="6948488" y="2620963"/>
            <a:ext cx="420687" cy="519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800" b="1" i="1">
                <a:latin typeface="Times New Roman" panose="02020603050405020304" pitchFamily="18" charset="0"/>
              </a:rPr>
              <a:t>E</a:t>
            </a:r>
            <a:endParaRPr lang="en-US" altLang="zh-CN" sz="2800" b="1" i="1">
              <a:latin typeface="Times New Roman" panose="02020603050405020304" pitchFamily="18" charset="0"/>
            </a:endParaRPr>
          </a:p>
        </p:txBody>
      </p:sp>
      <p:sp>
        <p:nvSpPr>
          <p:cNvPr id="27662" name="Oval 14"/>
          <p:cNvSpPr>
            <a:spLocks noChangeArrowheads="1"/>
          </p:cNvSpPr>
          <p:nvPr/>
        </p:nvSpPr>
        <p:spPr bwMode="auto">
          <a:xfrm>
            <a:off x="4495800" y="5443538"/>
            <a:ext cx="152400" cy="1524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/>
          <a:p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27663" name="Line 15"/>
          <p:cNvSpPr>
            <a:spLocks noChangeShapeType="1"/>
          </p:cNvSpPr>
          <p:nvPr/>
        </p:nvSpPr>
        <p:spPr bwMode="auto">
          <a:xfrm>
            <a:off x="2057400" y="3690938"/>
            <a:ext cx="2514600" cy="1828800"/>
          </a:xfrm>
          <a:prstGeom prst="line">
            <a:avLst/>
          </a:prstGeom>
          <a:noFill/>
          <a:ln w="57150" cap="rnd">
            <a:solidFill>
              <a:schemeClr val="tx1"/>
            </a:solidFill>
            <a:prstDash val="sysDot"/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7664" name="Line 16"/>
          <p:cNvSpPr>
            <a:spLocks noChangeShapeType="1"/>
          </p:cNvSpPr>
          <p:nvPr/>
        </p:nvSpPr>
        <p:spPr bwMode="auto">
          <a:xfrm>
            <a:off x="4114800" y="2014538"/>
            <a:ext cx="457200" cy="3505200"/>
          </a:xfrm>
          <a:prstGeom prst="line">
            <a:avLst/>
          </a:prstGeom>
          <a:noFill/>
          <a:ln w="57150" cap="rnd">
            <a:solidFill>
              <a:schemeClr val="tx1"/>
            </a:solidFill>
            <a:prstDash val="sysDot"/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7665" name="Line 17"/>
          <p:cNvSpPr>
            <a:spLocks noChangeShapeType="1"/>
          </p:cNvSpPr>
          <p:nvPr/>
        </p:nvSpPr>
        <p:spPr bwMode="auto">
          <a:xfrm flipH="1">
            <a:off x="4572000" y="2928938"/>
            <a:ext cx="2286000" cy="2590800"/>
          </a:xfrm>
          <a:prstGeom prst="line">
            <a:avLst/>
          </a:prstGeom>
          <a:noFill/>
          <a:ln w="57150" cap="rnd">
            <a:solidFill>
              <a:schemeClr val="tx1"/>
            </a:solidFill>
            <a:prstDash val="sysDot"/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7666" name="Text Box 18"/>
          <p:cNvSpPr txBox="1">
            <a:spLocks noChangeArrowheads="1"/>
          </p:cNvSpPr>
          <p:nvPr/>
        </p:nvSpPr>
        <p:spPr bwMode="auto">
          <a:xfrm>
            <a:off x="4419600" y="5486400"/>
            <a:ext cx="914400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800" b="1" i="1">
                <a:latin typeface="Times New Roman" panose="02020603050405020304" pitchFamily="18" charset="0"/>
              </a:rPr>
              <a:t>F</a:t>
            </a:r>
            <a:endParaRPr lang="en-US" altLang="zh-CN" sz="2800" b="1" i="1">
              <a:latin typeface="Times New Roman" panose="02020603050405020304" pitchFamily="18" charset="0"/>
            </a:endParaRPr>
          </a:p>
        </p:txBody>
      </p:sp>
      <p:sp>
        <p:nvSpPr>
          <p:cNvPr id="27667" name="Text Box 19"/>
          <p:cNvSpPr txBox="1">
            <a:spLocks noChangeArrowheads="1"/>
          </p:cNvSpPr>
          <p:nvPr/>
        </p:nvSpPr>
        <p:spPr bwMode="auto">
          <a:xfrm>
            <a:off x="4859338" y="5789613"/>
            <a:ext cx="4013200" cy="519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latin typeface="Times New Roman" panose="02020603050405020304" pitchFamily="18" charset="0"/>
              </a:rPr>
              <a:t>180</a:t>
            </a:r>
            <a:r>
              <a:rPr lang="en-US" altLang="zh-CN" sz="2000" b="1">
                <a:latin typeface="Verdana" panose="020B0604030504040204" pitchFamily="34" charset="0"/>
              </a:rPr>
              <a:t>°</a:t>
            </a:r>
            <a:r>
              <a:rPr lang="en-US" altLang="zh-CN" sz="2800" b="1">
                <a:latin typeface="Times New Roman" panose="02020603050405020304" pitchFamily="18" charset="0"/>
              </a:rPr>
              <a:t> </a:t>
            </a:r>
            <a:r>
              <a:rPr lang="en-US" altLang="zh-CN" sz="2800" b="1">
                <a:latin typeface="宋体" panose="02010600030101010101" pitchFamily="2" charset="-122"/>
              </a:rPr>
              <a:t>×</a:t>
            </a:r>
            <a:r>
              <a:rPr lang="en-US" altLang="zh-CN" sz="2800" b="1">
                <a:latin typeface="Times New Roman" panose="02020603050405020304" pitchFamily="18" charset="0"/>
              </a:rPr>
              <a:t> 4 – 180</a:t>
            </a:r>
            <a:r>
              <a:rPr lang="en-US" altLang="zh-CN" sz="2000" b="1">
                <a:latin typeface="Verdana" panose="020B0604030504040204" pitchFamily="34" charset="0"/>
              </a:rPr>
              <a:t>°</a:t>
            </a:r>
            <a:r>
              <a:rPr lang="en-US" altLang="zh-CN" sz="2800" b="1">
                <a:latin typeface="Times New Roman" panose="02020603050405020304" pitchFamily="18" charset="0"/>
              </a:rPr>
              <a:t> = 540</a:t>
            </a:r>
            <a:r>
              <a:rPr lang="en-US" altLang="zh-CN" sz="2000" b="1">
                <a:latin typeface="Verdana" panose="020B0604030504040204" pitchFamily="34" charset="0"/>
              </a:rPr>
              <a:t>°</a:t>
            </a:r>
            <a:endParaRPr lang="en-US" altLang="zh-CN" sz="2000" b="1">
              <a:latin typeface="Verdana" panose="020B060403050404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76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276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276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276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276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276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62" grpId="0" animBg="1" autoUpdateAnimBg="0"/>
      <p:bldP spid="27663" grpId="0" animBg="1"/>
      <p:bldP spid="27664" grpId="0" animBg="1"/>
      <p:bldP spid="27665" grpId="0" animBg="1"/>
      <p:bldP spid="27666" grpId="0" autoUpdateAnimBg="0"/>
      <p:bldP spid="27667" grpId="0" autoUpdateAnimBg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2592</Words>
  <Application>WPS 演示</Application>
  <PresentationFormat>全屏显示(4:3)</PresentationFormat>
  <Paragraphs>409</Paragraphs>
  <Slides>24</Slides>
  <Notes>0</Notes>
  <HiddenSlides>2</HiddenSlides>
  <MMClips>0</MMClips>
  <ScaleCrop>false</ScaleCrop>
  <HeadingPairs>
    <vt:vector size="8" baseType="variant">
      <vt:variant>
        <vt:lpstr>已用的字体</vt:lpstr>
      </vt:variant>
      <vt:variant>
        <vt:i4>21</vt:i4>
      </vt:variant>
      <vt:variant>
        <vt:lpstr>主题</vt:lpstr>
      </vt:variant>
      <vt:variant>
        <vt:i4>2</vt:i4>
      </vt:variant>
      <vt:variant>
        <vt:lpstr>嵌入 OLE 服务器</vt:lpstr>
      </vt:variant>
      <vt:variant>
        <vt:i4>0</vt:i4>
      </vt:variant>
      <vt:variant>
        <vt:lpstr>幻灯片标题</vt:lpstr>
      </vt:variant>
      <vt:variant>
        <vt:i4>24</vt:i4>
      </vt:variant>
    </vt:vector>
  </HeadingPairs>
  <TitlesOfParts>
    <vt:vector size="47" baseType="lpstr">
      <vt:lpstr>Arial</vt:lpstr>
      <vt:lpstr>宋体</vt:lpstr>
      <vt:lpstr>Wingdings</vt:lpstr>
      <vt:lpstr>华文新魏</vt:lpstr>
      <vt:lpstr>华文行楷</vt:lpstr>
      <vt:lpstr>华文楷体</vt:lpstr>
      <vt:lpstr>Times New Roman</vt:lpstr>
      <vt:lpstr>隶书</vt:lpstr>
      <vt:lpstr>Comic Sans MS</vt:lpstr>
      <vt:lpstr>Arial Black</vt:lpstr>
      <vt:lpstr>Lucida Sans Unicode</vt:lpstr>
      <vt:lpstr>黑体</vt:lpstr>
      <vt:lpstr>Verdana</vt:lpstr>
      <vt:lpstr>Calibri</vt:lpstr>
      <vt:lpstr>微软雅黑</vt:lpstr>
      <vt:lpstr>Arial Unicode MS</vt:lpstr>
      <vt:lpstr>方正舒体</vt:lpstr>
      <vt:lpstr>Arial Unicode MS</vt:lpstr>
      <vt:lpstr>楷体_GB2312</vt:lpstr>
      <vt:lpstr>Calibri Light</vt:lpstr>
      <vt:lpstr>新宋体</vt:lpstr>
      <vt:lpstr>Office 主题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今天的收获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11</cp:revision>
  <dcterms:created xsi:type="dcterms:W3CDTF">2017-04-26T08:23:00Z</dcterms:created>
  <dcterms:modified xsi:type="dcterms:W3CDTF">2017-08-24T09:23:50Z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2052-10.1.0.6749</vt:lpwstr>
  </property>
</Properties>
</file>