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22"/>
  </p:notesMasterIdLst>
  <p:sldIdLst>
    <p:sldId id="256" r:id="rId4"/>
    <p:sldId id="29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963A"/>
    <a:srgbClr val="F286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-19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436466-9B1D-45A7-97EF-B0F075401B2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95363" y="768350"/>
            <a:ext cx="5113337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860925"/>
            <a:ext cx="5683250" cy="4605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9004F3-F41A-4402-B279-AC4849FC780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BB449B0A-3FEB-4CB2-A5B7-EFF39F08F15D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EB96A970-F08B-4C9A-BFAD-820D9EADA8F9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DEBF7139-CF2B-4EFE-BB09-224965C0954F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ED5F661B-542B-4DF6-B494-23CE9313A0F9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6F7526DB-4781-4114-8CC3-7BB3788FF9AF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26289BE8-1D7E-4892-BC0A-9D02F6A5D3DD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51D647E9-A49D-4BDA-A263-6EE89A7A07D6}" type="slidenum">
              <a:rPr lang="en-US" altLang="zh-CN" smtClean="0"/>
            </a:fld>
            <a:endParaRPr lang="en-US" altLang="zh-CN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png"/><Relationship Id="rId12" Type="http://schemas.openxmlformats.org/officeDocument/2006/relationships/image" Target="../media/image2.png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5" Type="http://schemas.openxmlformats.org/officeDocument/2006/relationships/theme" Target="../theme/theme2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image" Target="../media/image4.jpeg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-10160" y="720725"/>
            <a:ext cx="9159240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1" name="图片 10" descr="万向logo-02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2" name="文本框 11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4963A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F4963A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10795" y="5066665"/>
            <a:ext cx="9166225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-10795" y="1757680"/>
            <a:ext cx="9159875" cy="322516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7704455" y="51435"/>
            <a:ext cx="422275" cy="600710"/>
          </a:xfrm>
          <a:prstGeom prst="rect">
            <a:avLst/>
          </a:prstGeom>
          <a:effectLst>
            <a:glow rad="127000">
              <a:schemeClr val="tx1">
                <a:lumMod val="50000"/>
                <a:lumOff val="50000"/>
                <a:alpha val="87000"/>
              </a:schemeClr>
            </a:glo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 rot="5400000">
            <a:off x="7614285" y="161290"/>
            <a:ext cx="601980" cy="421640"/>
          </a:xfrm>
          <a:prstGeom prst="rect">
            <a:avLst/>
          </a:prstGeom>
          <a:effectLst>
            <a:glow rad="139700">
              <a:schemeClr val="tx1">
                <a:lumMod val="75000"/>
                <a:lumOff val="25000"/>
                <a:alpha val="27000"/>
              </a:schemeClr>
            </a:glow>
            <a:outerShdw dir="5400000" sx="50000" sy="50000" algn="ctr" rotWithShape="0">
              <a:srgbClr val="000000">
                <a:alpha val="43000"/>
              </a:srgbClr>
            </a:outerShdw>
          </a:effectLst>
        </p:spPr>
      </p:pic>
      <p:sp>
        <p:nvSpPr>
          <p:cNvPr id="9" name="矩形 8"/>
          <p:cNvSpPr/>
          <p:nvPr userDrawn="1"/>
        </p:nvSpPr>
        <p:spPr>
          <a:xfrm>
            <a:off x="-10795" y="720725"/>
            <a:ext cx="9166225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4" name="图片 13" descr="万向logo-02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5" name="文本框 14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4963A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F4963A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7704455" y="51435"/>
            <a:ext cx="422275" cy="600710"/>
          </a:xfrm>
          <a:prstGeom prst="rect">
            <a:avLst/>
          </a:prstGeom>
          <a:effectLst>
            <a:glow rad="127000">
              <a:schemeClr val="tx1">
                <a:lumMod val="50000"/>
                <a:lumOff val="50000"/>
                <a:alpha val="87000"/>
              </a:schemeClr>
            </a:glo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9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8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7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2.wmf"/><Relationship Id="rId1" Type="http://schemas.openxmlformats.org/officeDocument/2006/relationships/oleObject" Target="../embeddings/oleObject3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3.w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5121"/>
          <p:cNvSpPr/>
          <p:nvPr/>
        </p:nvSpPr>
        <p:spPr>
          <a:xfrm>
            <a:off x="1619250" y="2027873"/>
            <a:ext cx="5905500" cy="1223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algn="ctr">
              <a:buClrTx/>
            </a:pPr>
            <a:r>
              <a:rPr lang="zh-CN" altLang="en-US" sz="6000" b="1" dirty="0">
                <a:solidFill>
                  <a:schemeClr val="bg1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教学课件</a:t>
            </a:r>
            <a:endParaRPr lang="zh-CN" altLang="en-US" sz="6000" b="1" dirty="0">
              <a:solidFill>
                <a:schemeClr val="bg1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5362" name="文本框 5122"/>
          <p:cNvSpPr txBox="1"/>
          <p:nvPr/>
        </p:nvSpPr>
        <p:spPr>
          <a:xfrm>
            <a:off x="701963" y="2605405"/>
            <a:ext cx="7313816" cy="224676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endParaRPr lang="en-US" altLang="zh-CN" sz="60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zh-CN" altLang="en-US"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数学  </a:t>
            </a:r>
            <a:r>
              <a:rPr lang="zh-CN"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八</a:t>
            </a:r>
            <a:r>
              <a:rPr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年级上册  </a:t>
            </a:r>
            <a:r>
              <a:rPr lang="en-US" altLang="zh-CN" sz="40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RJ</a:t>
            </a:r>
            <a:r>
              <a:rPr lang="zh-CN" altLang="en-US" sz="40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版</a:t>
            </a:r>
            <a:endParaRPr sz="40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indent="0" algn="ctr"/>
            <a:endParaRPr lang="en-US" altLang="zh-CN" sz="40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0" y="2743200"/>
            <a:ext cx="6553200" cy="381317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lnSpc>
                <a:spcPct val="80000"/>
              </a:lnSpc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600" b="1" smtClean="0">
                <a:solidFill>
                  <a:schemeClr val="tx2"/>
                </a:solidFill>
              </a:rPr>
              <a:t>证明：</a:t>
            </a:r>
            <a:r>
              <a:rPr lang="zh-CN" altLang="en-US" sz="2200" b="1" smtClean="0">
                <a:solidFill>
                  <a:schemeClr val="tx2"/>
                </a:solidFill>
              </a:rPr>
              <a:t>∵</a:t>
            </a:r>
            <a:r>
              <a:rPr lang="en-US" altLang="zh-CN" sz="2200" b="1" smtClean="0">
                <a:solidFill>
                  <a:schemeClr val="tx2"/>
                </a:solidFill>
              </a:rPr>
              <a:t>OC</a:t>
            </a:r>
            <a:r>
              <a:rPr lang="zh-CN" altLang="en-US" sz="2200" b="1" smtClean="0">
                <a:solidFill>
                  <a:schemeClr val="tx2"/>
                </a:solidFill>
              </a:rPr>
              <a:t>平分∠ </a:t>
            </a:r>
            <a:r>
              <a:rPr lang="en-US" altLang="zh-CN" sz="2200" b="1" smtClean="0">
                <a:solidFill>
                  <a:schemeClr val="tx2"/>
                </a:solidFill>
              </a:rPr>
              <a:t>AOB </a:t>
            </a:r>
            <a:r>
              <a:rPr lang="zh-CN" altLang="en-US" sz="2200" b="1" smtClean="0">
                <a:solidFill>
                  <a:schemeClr val="tx2"/>
                </a:solidFill>
              </a:rPr>
              <a:t>（已知）</a:t>
            </a:r>
            <a:endParaRPr lang="zh-CN" altLang="en-US" sz="2200" b="1" smtClean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200" b="1" smtClean="0">
                <a:solidFill>
                  <a:schemeClr val="tx2"/>
                </a:solidFill>
              </a:rPr>
              <a:t>             ∴ ∠</a:t>
            </a:r>
            <a:r>
              <a:rPr lang="en-US" altLang="zh-CN" sz="2200" b="1" smtClean="0">
                <a:solidFill>
                  <a:schemeClr val="tx2"/>
                </a:solidFill>
              </a:rPr>
              <a:t>1= ∠2</a:t>
            </a:r>
            <a:r>
              <a:rPr lang="zh-CN" altLang="en-US" sz="2200" b="1" smtClean="0">
                <a:solidFill>
                  <a:schemeClr val="tx2"/>
                </a:solidFill>
              </a:rPr>
              <a:t>（角平分线的定义） </a:t>
            </a:r>
            <a:endParaRPr lang="zh-CN" altLang="en-US" sz="2600" b="1" smtClean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200" b="1" smtClean="0">
                <a:solidFill>
                  <a:schemeClr val="tx2"/>
                </a:solidFill>
              </a:rPr>
              <a:t>             ∵</a:t>
            </a:r>
            <a:r>
              <a:rPr lang="en-US" altLang="zh-CN" sz="2200" b="1" smtClean="0">
                <a:solidFill>
                  <a:schemeClr val="tx2"/>
                </a:solidFill>
              </a:rPr>
              <a:t>PD ⊥ OA</a:t>
            </a:r>
            <a:r>
              <a:rPr lang="zh-CN" altLang="en-US" sz="2200" b="1" smtClean="0">
                <a:solidFill>
                  <a:schemeClr val="tx2"/>
                </a:solidFill>
              </a:rPr>
              <a:t>，</a:t>
            </a:r>
            <a:r>
              <a:rPr lang="en-US" altLang="zh-CN" sz="2200" b="1" smtClean="0">
                <a:solidFill>
                  <a:schemeClr val="tx2"/>
                </a:solidFill>
              </a:rPr>
              <a:t>PE ⊥ OB</a:t>
            </a:r>
            <a:r>
              <a:rPr lang="zh-CN" altLang="en-US" sz="2200" b="1" smtClean="0">
                <a:solidFill>
                  <a:schemeClr val="tx2"/>
                </a:solidFill>
              </a:rPr>
              <a:t>（已知）</a:t>
            </a:r>
            <a:endParaRPr lang="zh-CN" altLang="en-US" sz="2200" b="1" smtClean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200" b="1" smtClean="0">
                <a:solidFill>
                  <a:schemeClr val="tx2"/>
                </a:solidFill>
              </a:rPr>
              <a:t>             ∴ ∠</a:t>
            </a:r>
            <a:r>
              <a:rPr lang="en-US" altLang="zh-CN" sz="2200" b="1" smtClean="0">
                <a:solidFill>
                  <a:schemeClr val="tx2"/>
                </a:solidFill>
              </a:rPr>
              <a:t>PDO= ∠PEO</a:t>
            </a:r>
            <a:r>
              <a:rPr lang="zh-CN" altLang="en-US" sz="2200" b="1" smtClean="0">
                <a:solidFill>
                  <a:schemeClr val="tx2"/>
                </a:solidFill>
              </a:rPr>
              <a:t>（垂直的定义）</a:t>
            </a:r>
            <a:endParaRPr lang="zh-CN" altLang="en-US" sz="2200" b="1" smtClean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200" b="1" smtClean="0">
                <a:solidFill>
                  <a:schemeClr val="tx2"/>
                </a:solidFill>
              </a:rPr>
              <a:t>             在△</a:t>
            </a:r>
            <a:r>
              <a:rPr lang="en-US" altLang="zh-CN" sz="2200" b="1" smtClean="0">
                <a:solidFill>
                  <a:schemeClr val="tx2"/>
                </a:solidFill>
              </a:rPr>
              <a:t>PDO</a:t>
            </a:r>
            <a:r>
              <a:rPr lang="zh-CN" altLang="en-US" sz="2200" b="1" smtClean="0">
                <a:solidFill>
                  <a:schemeClr val="tx2"/>
                </a:solidFill>
              </a:rPr>
              <a:t>和△</a:t>
            </a:r>
            <a:r>
              <a:rPr lang="en-US" altLang="zh-CN" sz="2200" b="1" smtClean="0">
                <a:solidFill>
                  <a:schemeClr val="tx2"/>
                </a:solidFill>
              </a:rPr>
              <a:t>PEO</a:t>
            </a:r>
            <a:r>
              <a:rPr lang="zh-CN" altLang="en-US" sz="2200" b="1" smtClean="0">
                <a:solidFill>
                  <a:schemeClr val="tx2"/>
                </a:solidFill>
              </a:rPr>
              <a:t>中</a:t>
            </a:r>
            <a:endParaRPr lang="zh-CN" altLang="en-US" sz="2200" b="1" smtClean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600" b="1" smtClean="0">
                <a:solidFill>
                  <a:schemeClr val="tx2"/>
                </a:solidFill>
              </a:rPr>
              <a:t>             </a:t>
            </a:r>
            <a:r>
              <a:rPr lang="zh-CN" altLang="en-US" sz="2200" b="1" smtClean="0">
                <a:solidFill>
                  <a:schemeClr val="tx2"/>
                </a:solidFill>
              </a:rPr>
              <a:t>∠</a:t>
            </a:r>
            <a:r>
              <a:rPr lang="en-US" altLang="zh-CN" sz="2200" b="1" smtClean="0">
                <a:solidFill>
                  <a:schemeClr val="tx2"/>
                </a:solidFill>
              </a:rPr>
              <a:t>PDO= ∠PEO</a:t>
            </a:r>
            <a:r>
              <a:rPr lang="zh-CN" altLang="en-US" sz="2200" b="1" smtClean="0">
                <a:solidFill>
                  <a:schemeClr val="tx2"/>
                </a:solidFill>
              </a:rPr>
              <a:t>（已证）</a:t>
            </a:r>
            <a:endParaRPr lang="zh-CN" altLang="en-US" sz="2200" b="1" smtClean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200" b="1" smtClean="0">
                <a:solidFill>
                  <a:schemeClr val="tx2"/>
                </a:solidFill>
              </a:rPr>
              <a:t>               ∠</a:t>
            </a:r>
            <a:r>
              <a:rPr lang="en-US" altLang="zh-CN" sz="2200" b="1" smtClean="0">
                <a:solidFill>
                  <a:schemeClr val="tx2"/>
                </a:solidFill>
              </a:rPr>
              <a:t>1= ∠2 </a:t>
            </a:r>
            <a:r>
              <a:rPr lang="zh-CN" altLang="en-US" sz="2200" b="1" smtClean="0">
                <a:solidFill>
                  <a:schemeClr val="tx2"/>
                </a:solidFill>
              </a:rPr>
              <a:t>（已证）</a:t>
            </a:r>
            <a:endParaRPr lang="zh-CN" altLang="en-US" sz="2200" b="1" smtClean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200" b="1" smtClean="0">
                <a:solidFill>
                  <a:schemeClr val="tx2"/>
                </a:solidFill>
              </a:rPr>
              <a:t>                </a:t>
            </a:r>
            <a:r>
              <a:rPr lang="en-US" altLang="zh-CN" sz="2200" b="1" smtClean="0">
                <a:solidFill>
                  <a:schemeClr val="tx2"/>
                </a:solidFill>
              </a:rPr>
              <a:t>OP=OP </a:t>
            </a:r>
            <a:r>
              <a:rPr lang="zh-CN" altLang="en-US" sz="2200" b="1" smtClean="0">
                <a:solidFill>
                  <a:schemeClr val="tx2"/>
                </a:solidFill>
              </a:rPr>
              <a:t>（公共边）</a:t>
            </a:r>
            <a:endParaRPr lang="zh-CN" altLang="en-US" sz="2200" b="1" smtClean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200" b="1" smtClean="0">
                <a:solidFill>
                  <a:srgbClr val="00CC00"/>
                </a:solidFill>
              </a:rPr>
              <a:t>              </a:t>
            </a:r>
            <a:r>
              <a:rPr lang="zh-CN" altLang="en-US" sz="2200" b="1" smtClean="0">
                <a:solidFill>
                  <a:schemeClr val="tx2"/>
                </a:solidFill>
              </a:rPr>
              <a:t>∴</a:t>
            </a:r>
            <a:r>
              <a:rPr lang="zh-CN" altLang="en-US" sz="2200" b="1" smtClean="0">
                <a:solidFill>
                  <a:srgbClr val="00CC00"/>
                </a:solidFill>
              </a:rPr>
              <a:t> </a:t>
            </a:r>
            <a:r>
              <a:rPr lang="zh-CN" altLang="en-US" sz="2200" b="1" smtClean="0">
                <a:solidFill>
                  <a:schemeClr val="tx2"/>
                </a:solidFill>
              </a:rPr>
              <a:t>△</a:t>
            </a:r>
            <a:r>
              <a:rPr lang="en-US" altLang="zh-CN" sz="2200" b="1" smtClean="0">
                <a:solidFill>
                  <a:schemeClr val="tx2"/>
                </a:solidFill>
              </a:rPr>
              <a:t>PDO ≌ △PEO</a:t>
            </a:r>
            <a:r>
              <a:rPr lang="zh-CN" altLang="en-US" sz="2200" b="1" smtClean="0">
                <a:solidFill>
                  <a:schemeClr val="tx2"/>
                </a:solidFill>
              </a:rPr>
              <a:t>（</a:t>
            </a:r>
            <a:r>
              <a:rPr lang="en-US" altLang="zh-CN" sz="2200" b="1" smtClean="0">
                <a:solidFill>
                  <a:schemeClr val="tx2"/>
                </a:solidFill>
              </a:rPr>
              <a:t>AAS</a:t>
            </a:r>
            <a:r>
              <a:rPr lang="zh-CN" altLang="en-US" sz="2200" b="1" smtClean="0">
                <a:solidFill>
                  <a:schemeClr val="tx2"/>
                </a:solidFill>
              </a:rPr>
              <a:t>）</a:t>
            </a:r>
            <a:endParaRPr lang="zh-CN" altLang="en-US" sz="2200" b="1" smtClean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200" b="1" smtClean="0">
                <a:solidFill>
                  <a:schemeClr val="tx2"/>
                </a:solidFill>
              </a:rPr>
              <a:t>            ∴</a:t>
            </a:r>
            <a:r>
              <a:rPr lang="en-US" altLang="zh-CN" sz="2200" b="1" smtClean="0">
                <a:solidFill>
                  <a:schemeClr val="tx2"/>
                </a:solidFill>
              </a:rPr>
              <a:t>PD=PE</a:t>
            </a:r>
            <a:r>
              <a:rPr lang="zh-CN" altLang="en-US" sz="2200" b="1" smtClean="0">
                <a:solidFill>
                  <a:schemeClr val="tx2"/>
                </a:solidFill>
              </a:rPr>
              <a:t>（全等三角形的对应边相等）        </a:t>
            </a:r>
            <a:endParaRPr lang="zh-CN" altLang="en-US" sz="2200" b="1" smtClean="0">
              <a:solidFill>
                <a:schemeClr val="tx2"/>
              </a:solidFill>
            </a:endParaRPr>
          </a:p>
        </p:txBody>
      </p:sp>
      <p:grpSp>
        <p:nvGrpSpPr>
          <p:cNvPr id="2" name="Group 30"/>
          <p:cNvGrpSpPr/>
          <p:nvPr/>
        </p:nvGrpSpPr>
        <p:grpSpPr bwMode="auto">
          <a:xfrm>
            <a:off x="5867400" y="3027363"/>
            <a:ext cx="2881313" cy="2457450"/>
            <a:chOff x="278" y="1162"/>
            <a:chExt cx="2424" cy="2012"/>
          </a:xfrm>
        </p:grpSpPr>
        <p:grpSp>
          <p:nvGrpSpPr>
            <p:cNvPr id="3" name="Group 4"/>
            <p:cNvGrpSpPr/>
            <p:nvPr/>
          </p:nvGrpSpPr>
          <p:grpSpPr bwMode="auto">
            <a:xfrm>
              <a:off x="278" y="1162"/>
              <a:ext cx="2424" cy="2012"/>
              <a:chOff x="278" y="1162"/>
              <a:chExt cx="2424" cy="2012"/>
            </a:xfrm>
          </p:grpSpPr>
          <p:sp>
            <p:nvSpPr>
              <p:cNvPr id="16407" name="Text Box 5"/>
              <p:cNvSpPr txBox="1">
                <a:spLocks noChangeArrowheads="1"/>
              </p:cNvSpPr>
              <p:nvPr/>
            </p:nvSpPr>
            <p:spPr bwMode="auto">
              <a:xfrm>
                <a:off x="1746" y="2195"/>
                <a:ext cx="407" cy="42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>
                    <a:latin typeface="华文中宋" panose="02010600040101010101" pitchFamily="2" charset="-122"/>
                    <a:ea typeface="华文中宋" panose="02010600040101010101" pitchFamily="2" charset="-122"/>
                  </a:rPr>
                  <a:t>P</a:t>
                </a:r>
                <a:endParaRPr lang="en-US" altLang="zh-CN" sz="2800">
                  <a:latin typeface="华文中宋" panose="02010600040101010101" pitchFamily="2" charset="-122"/>
                  <a:ea typeface="华文中宋" panose="02010600040101010101" pitchFamily="2" charset="-122"/>
                </a:endParaRPr>
              </a:p>
            </p:txBody>
          </p:sp>
          <p:grpSp>
            <p:nvGrpSpPr>
              <p:cNvPr id="4" name="Group 6"/>
              <p:cNvGrpSpPr/>
              <p:nvPr/>
            </p:nvGrpSpPr>
            <p:grpSpPr bwMode="auto">
              <a:xfrm>
                <a:off x="278" y="1162"/>
                <a:ext cx="2424" cy="2012"/>
                <a:chOff x="249" y="1162"/>
                <a:chExt cx="2424" cy="2012"/>
              </a:xfrm>
            </p:grpSpPr>
            <p:grpSp>
              <p:nvGrpSpPr>
                <p:cNvPr id="5" name="Group 7"/>
                <p:cNvGrpSpPr/>
                <p:nvPr/>
              </p:nvGrpSpPr>
              <p:grpSpPr bwMode="auto">
                <a:xfrm>
                  <a:off x="249" y="1162"/>
                  <a:ext cx="2251" cy="2012"/>
                  <a:chOff x="249" y="1162"/>
                  <a:chExt cx="2251" cy="2012"/>
                </a:xfrm>
              </p:grpSpPr>
              <p:sp>
                <p:nvSpPr>
                  <p:cNvPr id="16412" name="Line 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32" y="1532"/>
                    <a:ext cx="1200" cy="120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miter lim="800000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13" name="Line 9"/>
                  <p:cNvSpPr>
                    <a:spLocks noChangeShapeType="1"/>
                  </p:cNvSpPr>
                  <p:nvPr/>
                </p:nvSpPr>
                <p:spPr bwMode="auto">
                  <a:xfrm>
                    <a:off x="532" y="2732"/>
                    <a:ext cx="1680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miter lim="800000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14" name="Text 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565" y="1162"/>
                    <a:ext cx="288" cy="42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2800">
                        <a:latin typeface="华文中宋" panose="02010600040101010101" pitchFamily="2" charset="-122"/>
                        <a:ea typeface="华文中宋" panose="02010600040101010101" pitchFamily="2" charset="-122"/>
                      </a:rPr>
                      <a:t>A</a:t>
                    </a:r>
                    <a:endParaRPr lang="en-US" altLang="zh-CN" sz="2800">
                      <a:latin typeface="华文中宋" panose="02010600040101010101" pitchFamily="2" charset="-122"/>
                      <a:ea typeface="华文中宋" panose="02010600040101010101" pitchFamily="2" charset="-122"/>
                    </a:endParaRPr>
                  </a:p>
                </p:txBody>
              </p:sp>
              <p:sp>
                <p:nvSpPr>
                  <p:cNvPr id="16415" name="Text Box 1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9" y="2683"/>
                    <a:ext cx="289" cy="42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2800">
                        <a:latin typeface="华文中宋" panose="02010600040101010101" pitchFamily="2" charset="-122"/>
                        <a:ea typeface="华文中宋" panose="02010600040101010101" pitchFamily="2" charset="-122"/>
                      </a:rPr>
                      <a:t>O</a:t>
                    </a:r>
                    <a:endParaRPr lang="en-US" altLang="zh-CN" sz="2800">
                      <a:latin typeface="华文中宋" panose="02010600040101010101" pitchFamily="2" charset="-122"/>
                      <a:ea typeface="华文中宋" panose="02010600040101010101" pitchFamily="2" charset="-122"/>
                    </a:endParaRPr>
                  </a:p>
                </p:txBody>
              </p:sp>
              <p:sp>
                <p:nvSpPr>
                  <p:cNvPr id="16416" name="Text Box 1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163" y="2749"/>
                    <a:ext cx="337" cy="42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2800">
                        <a:latin typeface="华文中宋" panose="02010600040101010101" pitchFamily="2" charset="-122"/>
                        <a:ea typeface="华文中宋" panose="02010600040101010101" pitchFamily="2" charset="-122"/>
                      </a:rPr>
                      <a:t>B</a:t>
                    </a:r>
                    <a:endParaRPr lang="en-US" altLang="zh-CN" sz="2800">
                      <a:latin typeface="华文中宋" panose="02010600040101010101" pitchFamily="2" charset="-122"/>
                      <a:ea typeface="华文中宋" panose="02010600040101010101" pitchFamily="2" charset="-122"/>
                    </a:endParaRPr>
                  </a:p>
                </p:txBody>
              </p:sp>
            </p:grpSp>
            <p:sp>
              <p:nvSpPr>
                <p:cNvPr id="16410" name="Line 13"/>
                <p:cNvSpPr>
                  <a:spLocks noChangeShapeType="1"/>
                </p:cNvSpPr>
                <p:nvPr/>
              </p:nvSpPr>
              <p:spPr bwMode="auto">
                <a:xfrm flipV="1">
                  <a:off x="521" y="2022"/>
                  <a:ext cx="1769" cy="725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11" name="Text Box 14"/>
                <p:cNvSpPr txBox="1">
                  <a:spLocks noChangeArrowheads="1"/>
                </p:cNvSpPr>
                <p:nvPr/>
              </p:nvSpPr>
              <p:spPr bwMode="auto">
                <a:xfrm>
                  <a:off x="2296" y="1988"/>
                  <a:ext cx="377" cy="4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800">
                      <a:latin typeface="华文中宋" panose="02010600040101010101" pitchFamily="2" charset="-122"/>
                      <a:ea typeface="华文中宋" panose="02010600040101010101" pitchFamily="2" charset="-122"/>
                    </a:rPr>
                    <a:t>C</a:t>
                  </a:r>
                  <a:endParaRPr lang="en-US" altLang="zh-CN" sz="2800">
                    <a:latin typeface="华文中宋" panose="02010600040101010101" pitchFamily="2" charset="-122"/>
                    <a:ea typeface="华文中宋" panose="02010600040101010101" pitchFamily="2" charset="-122"/>
                  </a:endParaRPr>
                </a:p>
              </p:txBody>
            </p:sp>
          </p:grpSp>
        </p:grpSp>
        <p:grpSp>
          <p:nvGrpSpPr>
            <p:cNvPr id="6" name="Group 15"/>
            <p:cNvGrpSpPr/>
            <p:nvPr/>
          </p:nvGrpSpPr>
          <p:grpSpPr bwMode="auto">
            <a:xfrm>
              <a:off x="1066" y="1615"/>
              <a:ext cx="907" cy="1559"/>
              <a:chOff x="1066" y="1615"/>
              <a:chExt cx="907" cy="1559"/>
            </a:xfrm>
          </p:grpSpPr>
          <p:sp>
            <p:nvSpPr>
              <p:cNvPr id="16399" name="Line 16"/>
              <p:cNvSpPr>
                <a:spLocks noChangeShapeType="1"/>
              </p:cNvSpPr>
              <p:nvPr/>
            </p:nvSpPr>
            <p:spPr bwMode="auto">
              <a:xfrm>
                <a:off x="1709" y="2296"/>
                <a:ext cx="0" cy="43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0" name="Text Box 17"/>
              <p:cNvSpPr txBox="1">
                <a:spLocks noChangeArrowheads="1"/>
              </p:cNvSpPr>
              <p:nvPr/>
            </p:nvSpPr>
            <p:spPr bwMode="auto">
              <a:xfrm>
                <a:off x="1590" y="2749"/>
                <a:ext cx="383" cy="42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>
                    <a:latin typeface="华文中宋" panose="02010600040101010101" pitchFamily="2" charset="-122"/>
                    <a:ea typeface="华文中宋" panose="02010600040101010101" pitchFamily="2" charset="-122"/>
                  </a:rPr>
                  <a:t>E</a:t>
                </a:r>
                <a:endParaRPr lang="en-US" altLang="zh-CN" sz="2800">
                  <a:latin typeface="华文中宋" panose="02010600040101010101" pitchFamily="2" charset="-122"/>
                  <a:ea typeface="华文中宋" panose="02010600040101010101" pitchFamily="2" charset="-122"/>
                </a:endParaRPr>
              </a:p>
            </p:txBody>
          </p:sp>
          <p:sp>
            <p:nvSpPr>
              <p:cNvPr id="16401" name="Line 18"/>
              <p:cNvSpPr>
                <a:spLocks noChangeShapeType="1"/>
              </p:cNvSpPr>
              <p:nvPr/>
            </p:nvSpPr>
            <p:spPr bwMode="auto">
              <a:xfrm flipH="1">
                <a:off x="1565" y="256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2" name="Line 19"/>
              <p:cNvSpPr>
                <a:spLocks noChangeShapeType="1"/>
              </p:cNvSpPr>
              <p:nvPr/>
            </p:nvSpPr>
            <p:spPr bwMode="auto">
              <a:xfrm>
                <a:off x="1565" y="2568"/>
                <a:ext cx="0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3" name="Line 20"/>
              <p:cNvSpPr>
                <a:spLocks noChangeShapeType="1"/>
              </p:cNvSpPr>
              <p:nvPr/>
            </p:nvSpPr>
            <p:spPr bwMode="auto">
              <a:xfrm flipH="1" flipV="1">
                <a:off x="1383" y="1914"/>
                <a:ext cx="318" cy="33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4" name="Text Box 21"/>
              <p:cNvSpPr txBox="1">
                <a:spLocks noChangeArrowheads="1"/>
              </p:cNvSpPr>
              <p:nvPr/>
            </p:nvSpPr>
            <p:spPr bwMode="auto">
              <a:xfrm>
                <a:off x="1066" y="1615"/>
                <a:ext cx="182" cy="42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>
                    <a:latin typeface="华文中宋" panose="02010600040101010101" pitchFamily="2" charset="-122"/>
                    <a:ea typeface="华文中宋" panose="02010600040101010101" pitchFamily="2" charset="-122"/>
                  </a:rPr>
                  <a:t>D</a:t>
                </a:r>
                <a:endParaRPr lang="en-US" altLang="zh-CN" sz="2800">
                  <a:latin typeface="华文中宋" panose="02010600040101010101" pitchFamily="2" charset="-122"/>
                  <a:ea typeface="华文中宋" panose="02010600040101010101" pitchFamily="2" charset="-122"/>
                </a:endParaRPr>
              </a:p>
            </p:txBody>
          </p:sp>
          <p:sp>
            <p:nvSpPr>
              <p:cNvPr id="16405" name="Line 22"/>
              <p:cNvSpPr>
                <a:spLocks noChangeShapeType="1"/>
              </p:cNvSpPr>
              <p:nvPr/>
            </p:nvSpPr>
            <p:spPr bwMode="auto">
              <a:xfrm>
                <a:off x="1293" y="2039"/>
                <a:ext cx="90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6" name="Line 23"/>
              <p:cNvSpPr>
                <a:spLocks noChangeShapeType="1"/>
              </p:cNvSpPr>
              <p:nvPr/>
            </p:nvSpPr>
            <p:spPr bwMode="auto">
              <a:xfrm flipV="1">
                <a:off x="1383" y="2039"/>
                <a:ext cx="91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" name="Group 24"/>
            <p:cNvGrpSpPr/>
            <p:nvPr/>
          </p:nvGrpSpPr>
          <p:grpSpPr bwMode="auto">
            <a:xfrm>
              <a:off x="839" y="2262"/>
              <a:ext cx="513" cy="555"/>
              <a:chOff x="839" y="2262"/>
              <a:chExt cx="513" cy="555"/>
            </a:xfrm>
          </p:grpSpPr>
          <p:sp>
            <p:nvSpPr>
              <p:cNvPr id="16394" name="Freeform 25"/>
              <p:cNvSpPr>
                <a:spLocks noChangeArrowheads="1"/>
              </p:cNvSpPr>
              <p:nvPr/>
            </p:nvSpPr>
            <p:spPr bwMode="auto">
              <a:xfrm>
                <a:off x="930" y="2567"/>
                <a:ext cx="136" cy="181"/>
              </a:xfrm>
              <a:custGeom>
                <a:avLst/>
                <a:gdLst>
                  <a:gd name="T0" fmla="*/ 0 w 211"/>
                  <a:gd name="T1" fmla="*/ 0 h 273"/>
                  <a:gd name="T2" fmla="*/ 20 w 211"/>
                  <a:gd name="T3" fmla="*/ 12 h 273"/>
                  <a:gd name="T4" fmla="*/ 20 w 211"/>
                  <a:gd name="T5" fmla="*/ 35 h 273"/>
                  <a:gd name="T6" fmla="*/ 0 60000 65536"/>
                  <a:gd name="T7" fmla="*/ 0 60000 65536"/>
                  <a:gd name="T8" fmla="*/ 0 60000 65536"/>
                  <a:gd name="T9" fmla="*/ 0 w 211"/>
                  <a:gd name="T10" fmla="*/ 0 h 273"/>
                  <a:gd name="T11" fmla="*/ 211 w 211"/>
                  <a:gd name="T12" fmla="*/ 273 h 27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1" h="273">
                    <a:moveTo>
                      <a:pt x="0" y="0"/>
                    </a:moveTo>
                    <a:cubicBezTo>
                      <a:pt x="75" y="23"/>
                      <a:pt x="151" y="46"/>
                      <a:pt x="181" y="91"/>
                    </a:cubicBezTo>
                    <a:cubicBezTo>
                      <a:pt x="211" y="136"/>
                      <a:pt x="181" y="243"/>
                      <a:pt x="181" y="273"/>
                    </a:cubicBezTo>
                  </a:path>
                </a:pathLst>
              </a:custGeom>
              <a:noFill/>
              <a:ln w="76200">
                <a:solidFill>
                  <a:srgbClr val="0000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8" name="Group 26"/>
              <p:cNvGrpSpPr/>
              <p:nvPr/>
            </p:nvGrpSpPr>
            <p:grpSpPr bwMode="auto">
              <a:xfrm>
                <a:off x="839" y="2262"/>
                <a:ext cx="513" cy="555"/>
                <a:chOff x="839" y="2262"/>
                <a:chExt cx="513" cy="555"/>
              </a:xfrm>
            </p:grpSpPr>
            <p:sp>
              <p:nvSpPr>
                <p:cNvPr id="16396" name="Freeform 27"/>
                <p:cNvSpPr>
                  <a:spLocks noChangeArrowheads="1"/>
                </p:cNvSpPr>
                <p:nvPr/>
              </p:nvSpPr>
              <p:spPr bwMode="auto">
                <a:xfrm>
                  <a:off x="839" y="2431"/>
                  <a:ext cx="136" cy="181"/>
                </a:xfrm>
                <a:custGeom>
                  <a:avLst/>
                  <a:gdLst>
                    <a:gd name="T0" fmla="*/ 0 w 211"/>
                    <a:gd name="T1" fmla="*/ 0 h 273"/>
                    <a:gd name="T2" fmla="*/ 20 w 211"/>
                    <a:gd name="T3" fmla="*/ 12 h 273"/>
                    <a:gd name="T4" fmla="*/ 20 w 211"/>
                    <a:gd name="T5" fmla="*/ 35 h 273"/>
                    <a:gd name="T6" fmla="*/ 0 60000 65536"/>
                    <a:gd name="T7" fmla="*/ 0 60000 65536"/>
                    <a:gd name="T8" fmla="*/ 0 60000 65536"/>
                    <a:gd name="T9" fmla="*/ 0 w 211"/>
                    <a:gd name="T10" fmla="*/ 0 h 273"/>
                    <a:gd name="T11" fmla="*/ 211 w 211"/>
                    <a:gd name="T12" fmla="*/ 273 h 273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1" h="273">
                      <a:moveTo>
                        <a:pt x="0" y="0"/>
                      </a:moveTo>
                      <a:cubicBezTo>
                        <a:pt x="75" y="23"/>
                        <a:pt x="151" y="46"/>
                        <a:pt x="181" y="91"/>
                      </a:cubicBezTo>
                      <a:cubicBezTo>
                        <a:pt x="211" y="136"/>
                        <a:pt x="181" y="243"/>
                        <a:pt x="181" y="273"/>
                      </a:cubicBezTo>
                    </a:path>
                  </a:pathLst>
                </a:custGeom>
                <a:noFill/>
                <a:ln w="76200">
                  <a:solidFill>
                    <a:schemeClr val="tx2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397" name="Text Box 28"/>
                <p:cNvSpPr txBox="1">
                  <a:spLocks noChangeArrowheads="1"/>
                </p:cNvSpPr>
                <p:nvPr/>
              </p:nvSpPr>
              <p:spPr bwMode="auto">
                <a:xfrm>
                  <a:off x="916" y="2262"/>
                  <a:ext cx="298" cy="3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/>
                    <a:t>1</a:t>
                  </a:r>
                  <a:endParaRPr lang="en-US" altLang="zh-CN" sz="2400"/>
                </a:p>
              </p:txBody>
            </p:sp>
            <p:sp>
              <p:nvSpPr>
                <p:cNvPr id="16398" name="Text Box 29"/>
                <p:cNvSpPr txBox="1">
                  <a:spLocks noChangeArrowheads="1"/>
                </p:cNvSpPr>
                <p:nvPr/>
              </p:nvSpPr>
              <p:spPr bwMode="auto">
                <a:xfrm>
                  <a:off x="1054" y="2443"/>
                  <a:ext cx="298" cy="3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/>
                    <a:t>2</a:t>
                  </a:r>
                  <a:endParaRPr lang="en-US" altLang="zh-CN" sz="2400"/>
                </a:p>
              </p:txBody>
            </p:sp>
          </p:grpSp>
        </p:grpSp>
      </p:grpSp>
      <p:sp>
        <p:nvSpPr>
          <p:cNvPr id="26655" name="AutoShape 31"/>
          <p:cNvSpPr/>
          <p:nvPr/>
        </p:nvSpPr>
        <p:spPr bwMode="auto">
          <a:xfrm>
            <a:off x="2439988" y="4591050"/>
            <a:ext cx="76200" cy="863600"/>
          </a:xfrm>
          <a:prstGeom prst="leftBrace">
            <a:avLst>
              <a:gd name="adj1" fmla="val 94444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just" eaLnBrk="0" hangingPunct="0"/>
            <a:endParaRPr lang="zh-CN" altLang="en-US" sz="1000">
              <a:latin typeface="Times New Roman" panose="02020603050405020304" pitchFamily="18" charset="0"/>
            </a:endParaRPr>
          </a:p>
        </p:txBody>
      </p:sp>
      <p:sp>
        <p:nvSpPr>
          <p:cNvPr id="16389" name="Text Box 34"/>
          <p:cNvSpPr txBox="1">
            <a:spLocks noChangeArrowheads="1"/>
          </p:cNvSpPr>
          <p:nvPr/>
        </p:nvSpPr>
        <p:spPr bwMode="auto">
          <a:xfrm>
            <a:off x="684213" y="1443038"/>
            <a:ext cx="8496300" cy="1373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华文中宋" panose="02010600040101010101" pitchFamily="2" charset="-122"/>
                <a:ea typeface="华文中宋" panose="02010600040101010101" pitchFamily="2" charset="-122"/>
              </a:rPr>
              <a:t>已知：如图，</a:t>
            </a:r>
            <a:r>
              <a:rPr lang="en-US" altLang="zh-CN" sz="2800">
                <a:latin typeface="华文中宋" panose="02010600040101010101" pitchFamily="2" charset="-122"/>
                <a:ea typeface="华文中宋" panose="02010600040101010101" pitchFamily="2" charset="-122"/>
              </a:rPr>
              <a:t>OC</a:t>
            </a:r>
            <a:r>
              <a:rPr lang="zh-CN" altLang="en-US" sz="2800">
                <a:latin typeface="华文中宋" panose="02010600040101010101" pitchFamily="2" charset="-122"/>
                <a:ea typeface="华文中宋" panose="02010600040101010101" pitchFamily="2" charset="-122"/>
              </a:rPr>
              <a:t>平分∠</a:t>
            </a:r>
            <a:r>
              <a:rPr lang="en-US" altLang="zh-CN" sz="2800">
                <a:latin typeface="华文中宋" panose="02010600040101010101" pitchFamily="2" charset="-122"/>
                <a:ea typeface="华文中宋" panose="02010600040101010101" pitchFamily="2" charset="-122"/>
              </a:rPr>
              <a:t>AOB</a:t>
            </a:r>
            <a:r>
              <a:rPr lang="zh-CN" altLang="en-US" sz="2800">
                <a:latin typeface="华文中宋" panose="02010600040101010101" pitchFamily="2" charset="-122"/>
                <a:ea typeface="华文中宋" panose="02010600040101010101" pitchFamily="2" charset="-122"/>
              </a:rPr>
              <a:t>，点</a:t>
            </a:r>
            <a:r>
              <a:rPr lang="en-US" altLang="zh-CN" sz="2800">
                <a:latin typeface="华文中宋" panose="02010600040101010101" pitchFamily="2" charset="-122"/>
                <a:ea typeface="华文中宋" panose="02010600040101010101" pitchFamily="2" charset="-122"/>
              </a:rPr>
              <a:t>P</a:t>
            </a:r>
            <a:r>
              <a:rPr lang="zh-CN" altLang="en-US" sz="2800">
                <a:latin typeface="华文中宋" panose="02010600040101010101" pitchFamily="2" charset="-122"/>
                <a:ea typeface="华文中宋" panose="02010600040101010101" pitchFamily="2" charset="-122"/>
              </a:rPr>
              <a:t>在</a:t>
            </a:r>
            <a:r>
              <a:rPr lang="en-US" altLang="zh-CN" sz="2800">
                <a:latin typeface="华文中宋" panose="02010600040101010101" pitchFamily="2" charset="-122"/>
                <a:ea typeface="华文中宋" panose="02010600040101010101" pitchFamily="2" charset="-122"/>
              </a:rPr>
              <a:t>OC</a:t>
            </a:r>
            <a:r>
              <a:rPr lang="zh-CN" altLang="en-US" sz="2800">
                <a:latin typeface="华文中宋" panose="02010600040101010101" pitchFamily="2" charset="-122"/>
                <a:ea typeface="华文中宋" panose="02010600040101010101" pitchFamily="2" charset="-122"/>
              </a:rPr>
              <a:t>上，</a:t>
            </a:r>
            <a:r>
              <a:rPr lang="en-US" altLang="zh-CN" sz="2800">
                <a:latin typeface="华文中宋" panose="02010600040101010101" pitchFamily="2" charset="-122"/>
                <a:ea typeface="华文中宋" panose="02010600040101010101" pitchFamily="2" charset="-122"/>
              </a:rPr>
              <a:t>PD⊥OA</a:t>
            </a:r>
            <a:r>
              <a:rPr lang="zh-CN" altLang="en-US" sz="2800">
                <a:latin typeface="华文中宋" panose="02010600040101010101" pitchFamily="2" charset="-122"/>
                <a:ea typeface="华文中宋" panose="02010600040101010101" pitchFamily="2" charset="-122"/>
              </a:rPr>
              <a:t>于点</a:t>
            </a:r>
            <a:r>
              <a:rPr lang="en-US" altLang="zh-CN" sz="2800">
                <a:latin typeface="华文中宋" panose="02010600040101010101" pitchFamily="2" charset="-122"/>
                <a:ea typeface="华文中宋" panose="02010600040101010101" pitchFamily="2" charset="-122"/>
              </a:rPr>
              <a:t>D</a:t>
            </a:r>
            <a:r>
              <a:rPr lang="zh-CN" altLang="en-US" sz="2800">
                <a:latin typeface="华文中宋" panose="02010600040101010101" pitchFamily="2" charset="-122"/>
                <a:ea typeface="华文中宋" panose="02010600040101010101" pitchFamily="2" charset="-122"/>
              </a:rPr>
              <a:t>，</a:t>
            </a:r>
            <a:r>
              <a:rPr lang="en-US" altLang="zh-CN" sz="2800">
                <a:latin typeface="华文中宋" panose="02010600040101010101" pitchFamily="2" charset="-122"/>
                <a:ea typeface="华文中宋" panose="02010600040101010101" pitchFamily="2" charset="-122"/>
              </a:rPr>
              <a:t>PE⊥OB</a:t>
            </a:r>
            <a:r>
              <a:rPr lang="zh-CN" altLang="en-US" sz="2800">
                <a:latin typeface="华文中宋" panose="02010600040101010101" pitchFamily="2" charset="-122"/>
                <a:ea typeface="华文中宋" panose="02010600040101010101" pitchFamily="2" charset="-122"/>
              </a:rPr>
              <a:t>于点</a:t>
            </a:r>
            <a:r>
              <a:rPr lang="en-US" altLang="zh-CN" sz="2800">
                <a:latin typeface="华文中宋" panose="02010600040101010101" pitchFamily="2" charset="-122"/>
                <a:ea typeface="华文中宋" panose="02010600040101010101" pitchFamily="2" charset="-122"/>
              </a:rPr>
              <a:t>E</a:t>
            </a:r>
            <a:endParaRPr lang="en-US" altLang="zh-CN" sz="280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2800">
                <a:latin typeface="华文中宋" panose="02010600040101010101" pitchFamily="2" charset="-122"/>
                <a:ea typeface="华文中宋" panose="02010600040101010101" pitchFamily="2" charset="-122"/>
              </a:rPr>
              <a:t>求证</a:t>
            </a:r>
            <a:r>
              <a:rPr lang="en-US" altLang="zh-CN" sz="2800">
                <a:latin typeface="华文中宋" panose="02010600040101010101" pitchFamily="2" charset="-122"/>
                <a:ea typeface="华文中宋" panose="02010600040101010101" pitchFamily="2" charset="-122"/>
              </a:rPr>
              <a:t>:   PD=PE</a:t>
            </a:r>
            <a:endParaRPr lang="en-US" altLang="zh-CN" sz="28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6390" name="TextBox 42"/>
          <p:cNvSpPr txBox="1">
            <a:spLocks noChangeArrowheads="1"/>
          </p:cNvSpPr>
          <p:nvPr/>
        </p:nvSpPr>
        <p:spPr bwMode="auto">
          <a:xfrm>
            <a:off x="0" y="990600"/>
            <a:ext cx="677863" cy="1828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 algn="just" eaLnBrk="0" hangingPunct="0"/>
            <a:r>
              <a:rPr lang="zh-CN" altLang="en-US" sz="3200">
                <a:solidFill>
                  <a:srgbClr val="FFFF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验证猜想</a:t>
            </a:r>
            <a:endParaRPr lang="zh-CN" altLang="en-US" sz="3200">
              <a:solidFill>
                <a:srgbClr val="FFFF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6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66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5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Text Box 2"/>
          <p:cNvSpPr>
            <a:spLocks noChangeArrowheads="1"/>
          </p:cNvSpPr>
          <p:nvPr/>
        </p:nvSpPr>
        <p:spPr bwMode="auto">
          <a:xfrm>
            <a:off x="533400" y="762000"/>
            <a:ext cx="488791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i="1">
                <a:solidFill>
                  <a:srgbClr val="0000FF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角平分线的性质定理</a:t>
            </a:r>
            <a:endParaRPr lang="zh-CN" altLang="en-US"/>
          </a:p>
        </p:txBody>
      </p:sp>
      <p:sp>
        <p:nvSpPr>
          <p:cNvPr id="280579" name="Text Box 3"/>
          <p:cNvSpPr>
            <a:spLocks noChangeArrowheads="1"/>
          </p:cNvSpPr>
          <p:nvPr/>
        </p:nvSpPr>
        <p:spPr bwMode="auto">
          <a:xfrm>
            <a:off x="749300" y="1193800"/>
            <a:ext cx="6858000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i="1">
                <a:solidFill>
                  <a:srgbClr val="FF0066"/>
                </a:solidFill>
                <a:latin typeface="Times New Roman" panose="02020603050405020304" pitchFamily="18" charset="0"/>
                <a:ea typeface="方正隶书简体"/>
                <a:cs typeface="方正隶书简体"/>
                <a:sym typeface="Times New Roman" panose="02020603050405020304" pitchFamily="18" charset="0"/>
              </a:rPr>
              <a:t>定理     角的平分线上的点到这个角的两边的距离相等。</a:t>
            </a:r>
            <a:endParaRPr lang="zh-CN" altLang="en-US"/>
          </a:p>
        </p:txBody>
      </p:sp>
      <p:sp>
        <p:nvSpPr>
          <p:cNvPr id="280580" name="Text Box 27"/>
          <p:cNvSpPr>
            <a:spLocks noChangeArrowheads="1"/>
          </p:cNvSpPr>
          <p:nvPr/>
        </p:nvSpPr>
        <p:spPr bwMode="auto">
          <a:xfrm>
            <a:off x="244475" y="2130425"/>
            <a:ext cx="57912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i="1">
                <a:solidFill>
                  <a:srgbClr val="0000FF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定理应用所具备的条件：</a:t>
            </a:r>
            <a:endParaRPr lang="zh-CN" altLang="en-US"/>
          </a:p>
        </p:txBody>
      </p:sp>
      <p:grpSp>
        <p:nvGrpSpPr>
          <p:cNvPr id="2" name="Group 28"/>
          <p:cNvGrpSpPr/>
          <p:nvPr/>
        </p:nvGrpSpPr>
        <p:grpSpPr bwMode="auto">
          <a:xfrm>
            <a:off x="228600" y="2590800"/>
            <a:ext cx="4572000" cy="1485900"/>
            <a:chOff x="-88" y="18"/>
            <a:chExt cx="2264" cy="936"/>
          </a:xfrm>
        </p:grpSpPr>
        <p:sp>
          <p:nvSpPr>
            <p:cNvPr id="1057" name="Text Box 29"/>
            <p:cNvSpPr>
              <a:spLocks noChangeArrowheads="1"/>
            </p:cNvSpPr>
            <p:nvPr/>
          </p:nvSpPr>
          <p:spPr bwMode="auto">
            <a:xfrm>
              <a:off x="-88" y="18"/>
              <a:ext cx="2264" cy="3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660066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（</a:t>
              </a:r>
              <a:r>
                <a:rPr lang="en-US" altLang="zh-CN" sz="2800" b="1">
                  <a:solidFill>
                    <a:srgbClr val="660066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1</a:t>
              </a:r>
              <a:r>
                <a:rPr lang="zh-CN" altLang="en-US" sz="2800" b="1">
                  <a:solidFill>
                    <a:srgbClr val="660066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）角的平分线；</a:t>
              </a:r>
              <a:endParaRPr lang="zh-CN" altLang="en-US"/>
            </a:p>
          </p:txBody>
        </p:sp>
        <p:sp>
          <p:nvSpPr>
            <p:cNvPr id="1058" name="Text Box 30"/>
            <p:cNvSpPr>
              <a:spLocks noChangeArrowheads="1"/>
            </p:cNvSpPr>
            <p:nvPr/>
          </p:nvSpPr>
          <p:spPr bwMode="auto">
            <a:xfrm>
              <a:off x="-88" y="306"/>
              <a:ext cx="2256" cy="3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fontAlgn="t" hangingPunct="0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660066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（</a:t>
              </a:r>
              <a:r>
                <a:rPr lang="en-US" altLang="zh-CN" sz="2800" b="1">
                  <a:solidFill>
                    <a:srgbClr val="660066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2</a:t>
              </a:r>
              <a:r>
                <a:rPr lang="zh-CN" altLang="en-US" sz="2800" b="1">
                  <a:solidFill>
                    <a:srgbClr val="660066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）点在该平分线上；</a:t>
              </a:r>
              <a:endParaRPr lang="zh-CN" altLang="en-US"/>
            </a:p>
          </p:txBody>
        </p:sp>
        <p:sp>
          <p:nvSpPr>
            <p:cNvPr id="1059" name="Text Box 31"/>
            <p:cNvSpPr>
              <a:spLocks noChangeArrowheads="1"/>
            </p:cNvSpPr>
            <p:nvPr/>
          </p:nvSpPr>
          <p:spPr bwMode="auto">
            <a:xfrm>
              <a:off x="33" y="624"/>
              <a:ext cx="1776" cy="3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660066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（</a:t>
              </a:r>
              <a:r>
                <a:rPr lang="en-US" altLang="zh-CN" sz="2800" b="1">
                  <a:solidFill>
                    <a:srgbClr val="660066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3</a:t>
              </a:r>
              <a:r>
                <a:rPr lang="zh-CN" altLang="en-US" sz="2800" b="1">
                  <a:solidFill>
                    <a:srgbClr val="660066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）垂直距离。</a:t>
              </a:r>
              <a:endParaRPr lang="zh-CN" altLang="en-US"/>
            </a:p>
          </p:txBody>
        </p:sp>
      </p:grpSp>
      <p:sp>
        <p:nvSpPr>
          <p:cNvPr id="280585" name="Text Box 32"/>
          <p:cNvSpPr>
            <a:spLocks noChangeArrowheads="1"/>
          </p:cNvSpPr>
          <p:nvPr/>
        </p:nvSpPr>
        <p:spPr bwMode="auto">
          <a:xfrm>
            <a:off x="317500" y="4075113"/>
            <a:ext cx="25908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fontAlgn="t" hangingPunct="0">
              <a:spcBef>
                <a:spcPct val="50000"/>
              </a:spcBef>
            </a:pPr>
            <a:r>
              <a:rPr lang="zh-CN" altLang="en-US" sz="2800" b="1" i="1">
                <a:solidFill>
                  <a:srgbClr val="0000FF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定理的作用：</a:t>
            </a:r>
            <a:endParaRPr lang="zh-CN" altLang="en-US"/>
          </a:p>
        </p:txBody>
      </p:sp>
      <p:sp>
        <p:nvSpPr>
          <p:cNvPr id="280586" name="Text Box 33"/>
          <p:cNvSpPr>
            <a:spLocks noChangeArrowheads="1"/>
          </p:cNvSpPr>
          <p:nvPr/>
        </p:nvSpPr>
        <p:spPr bwMode="auto">
          <a:xfrm>
            <a:off x="2333625" y="4075113"/>
            <a:ext cx="33528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b="1">
                <a:solidFill>
                  <a:srgbClr val="FF0066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en-US" sz="2800" b="1">
                <a:solidFill>
                  <a:srgbClr val="FF0066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证明线段相等。</a:t>
            </a:r>
            <a:endParaRPr lang="zh-CN" altLang="en-US"/>
          </a:p>
        </p:txBody>
      </p:sp>
      <p:sp>
        <p:nvSpPr>
          <p:cNvPr id="280587" name="Text Box 34"/>
          <p:cNvSpPr>
            <a:spLocks noChangeArrowheads="1"/>
          </p:cNvSpPr>
          <p:nvPr/>
        </p:nvSpPr>
        <p:spPr bwMode="auto">
          <a:xfrm>
            <a:off x="388938" y="4578350"/>
            <a:ext cx="41148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i="1">
                <a:solidFill>
                  <a:srgbClr val="0000FF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应用定理的书写格式：</a:t>
            </a:r>
            <a:endParaRPr lang="zh-CN" altLang="en-US"/>
          </a:p>
        </p:txBody>
      </p:sp>
      <p:grpSp>
        <p:nvGrpSpPr>
          <p:cNvPr id="3" name="Group 35"/>
          <p:cNvGrpSpPr/>
          <p:nvPr/>
        </p:nvGrpSpPr>
        <p:grpSpPr bwMode="auto">
          <a:xfrm>
            <a:off x="1468438" y="5083175"/>
            <a:ext cx="3886200" cy="523875"/>
            <a:chOff x="0" y="0"/>
            <a:chExt cx="2448" cy="330"/>
          </a:xfrm>
        </p:grpSpPr>
        <p:sp>
          <p:nvSpPr>
            <p:cNvPr id="1055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2448" cy="3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800" b="1">
                  <a:solidFill>
                    <a:srgbClr val="0000FF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OP </a:t>
              </a:r>
              <a:r>
                <a:rPr lang="zh-CN" altLang="en-US" sz="2800" b="1">
                  <a:solidFill>
                    <a:srgbClr val="0000FF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是          的平分线</a:t>
              </a:r>
              <a:endParaRPr lang="zh-CN" altLang="en-US"/>
            </a:p>
          </p:txBody>
        </p:sp>
        <p:pic>
          <p:nvPicPr>
            <p:cNvPr id="1056" name="Picture 37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624" y="48"/>
              <a:ext cx="576" cy="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280591" name="Object 2" descr="image6"/>
          <p:cNvGraphicFramePr/>
          <p:nvPr/>
        </p:nvGraphicFramePr>
        <p:xfrm>
          <a:off x="1468438" y="5586413"/>
          <a:ext cx="1295400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14935200" imgH="4267200" progId="">
                  <p:embed/>
                </p:oleObj>
              </mc:Choice>
              <mc:Fallback>
                <p:oleObj name="" r:id="rId2" imgW="14935200" imgH="4267200" progId="">
                  <p:embed/>
                  <p:pic>
                    <p:nvPicPr>
                      <p:cNvPr id="0" name="Object 2" descr="image6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468438" y="5586413"/>
                        <a:ext cx="1295400" cy="3698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0592" name="Object 3" descr="image7"/>
          <p:cNvGraphicFramePr/>
          <p:nvPr/>
        </p:nvGraphicFramePr>
        <p:xfrm>
          <a:off x="3268663" y="5586413"/>
          <a:ext cx="1371600" cy="392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4" imgW="14935200" imgH="4267200" progId="">
                  <p:embed/>
                </p:oleObj>
              </mc:Choice>
              <mc:Fallback>
                <p:oleObj name="" r:id="rId4" imgW="14935200" imgH="4267200" progId="">
                  <p:embed/>
                  <p:pic>
                    <p:nvPicPr>
                      <p:cNvPr id="0" name="Object 3" descr="image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68663" y="5586413"/>
                        <a:ext cx="1371600" cy="3921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0593" name="Rectangle 40"/>
          <p:cNvSpPr>
            <a:spLocks noChangeArrowheads="1"/>
          </p:cNvSpPr>
          <p:nvPr/>
        </p:nvSpPr>
        <p:spPr bwMode="auto">
          <a:xfrm>
            <a:off x="944563" y="6051550"/>
            <a:ext cx="7620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0000FF"/>
                </a:solidFill>
                <a:latin typeface="Symbol" panose="05050102010706020507" pitchFamily="18" charset="2"/>
                <a:sym typeface="Symbol" panose="05050102010706020507" pitchFamily="18" charset="2"/>
              </a:rPr>
              <a:t>\</a:t>
            </a:r>
            <a:endParaRPr lang="zh-CN" altLang="en-US"/>
          </a:p>
        </p:txBody>
      </p:sp>
      <p:sp>
        <p:nvSpPr>
          <p:cNvPr id="280594" name="Rectangle 41"/>
          <p:cNvSpPr>
            <a:spLocks noChangeArrowheads="1"/>
          </p:cNvSpPr>
          <p:nvPr/>
        </p:nvSpPr>
        <p:spPr bwMode="auto">
          <a:xfrm>
            <a:off x="1397000" y="6091238"/>
            <a:ext cx="150653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PD = PE</a:t>
            </a:r>
            <a:endParaRPr lang="zh-CN" altLang="en-US"/>
          </a:p>
        </p:txBody>
      </p:sp>
      <p:sp>
        <p:nvSpPr>
          <p:cNvPr id="280595" name="Rectangle 42"/>
          <p:cNvSpPr>
            <a:spLocks noChangeArrowheads="1"/>
          </p:cNvSpPr>
          <p:nvPr/>
        </p:nvSpPr>
        <p:spPr bwMode="auto">
          <a:xfrm>
            <a:off x="2743200" y="5903913"/>
            <a:ext cx="5562600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（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  <a:sym typeface="Times New Roman" panose="02020603050405020304" pitchFamily="18" charset="0"/>
              </a:rPr>
              <a:t>在角的平分线上的</a:t>
            </a:r>
            <a:r>
              <a:rPr lang="zh-CN" altLang="en-US" sz="2800" b="1" dirty="0" smtClean="0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  <a:sym typeface="Times New Roman" panose="02020603050405020304" pitchFamily="18" charset="0"/>
              </a:rPr>
              <a:t>点 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  <a:sym typeface="Times New Roman" panose="02020603050405020304" pitchFamily="18" charset="0"/>
              </a:rPr>
              <a:t>到这个角的两边的距离相等。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）</a:t>
            </a:r>
            <a:endParaRPr lang="zh-CN" altLang="en-US" dirty="0"/>
          </a:p>
        </p:txBody>
      </p:sp>
      <p:sp>
        <p:nvSpPr>
          <p:cNvPr id="280596" name="Rectangle 43"/>
          <p:cNvSpPr>
            <a:spLocks noChangeArrowheads="1"/>
          </p:cNvSpPr>
          <p:nvPr/>
        </p:nvSpPr>
        <p:spPr bwMode="auto">
          <a:xfrm>
            <a:off x="604838" y="5083175"/>
            <a:ext cx="1066800" cy="523875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>
            <a:spAutoFit/>
          </a:bodyPr>
          <a:lstStyle/>
          <a:p>
            <a:pPr algn="ctr" eaLnBrk="0" fontAlgn="t" hangingPunct="0"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∵</a:t>
            </a:r>
            <a:endParaRPr lang="zh-CN" altLang="en-US"/>
          </a:p>
        </p:txBody>
      </p:sp>
      <p:sp>
        <p:nvSpPr>
          <p:cNvPr id="280597" name="AutoShape 44"/>
          <p:cNvSpPr>
            <a:spLocks noChangeArrowheads="1"/>
          </p:cNvSpPr>
          <p:nvPr/>
        </p:nvSpPr>
        <p:spPr bwMode="auto">
          <a:xfrm>
            <a:off x="5106988" y="4387850"/>
            <a:ext cx="3657600" cy="1143000"/>
          </a:xfrm>
          <a:prstGeom prst="wedgeEllipseCallout">
            <a:avLst>
              <a:gd name="adj1" fmla="val -43750"/>
              <a:gd name="adj2" fmla="val 68606"/>
            </a:avLst>
          </a:prstGeom>
          <a:noFill/>
          <a:ln w="19050">
            <a:noFill/>
            <a:miter lim="800000"/>
          </a:ln>
        </p:spPr>
        <p:txBody>
          <a:bodyPr anchor="ctr"/>
          <a:lstStyle/>
          <a:p>
            <a:pPr algn="ctr" eaLnBrk="0" fontAlgn="t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  <a:sym typeface="Times New Roman" panose="02020603050405020304" pitchFamily="18" charset="0"/>
              </a:rPr>
              <a:t>推理的理由有三个，必须写完全，不能少了任何一个。</a:t>
            </a:r>
            <a:endParaRPr lang="zh-CN" altLang="en-US"/>
          </a:p>
        </p:txBody>
      </p:sp>
      <p:grpSp>
        <p:nvGrpSpPr>
          <p:cNvPr id="4" name="Group 45"/>
          <p:cNvGrpSpPr/>
          <p:nvPr/>
        </p:nvGrpSpPr>
        <p:grpSpPr bwMode="auto">
          <a:xfrm>
            <a:off x="5334000" y="1828800"/>
            <a:ext cx="3060700" cy="2395538"/>
            <a:chOff x="0" y="0"/>
            <a:chExt cx="1928" cy="1509"/>
          </a:xfrm>
        </p:grpSpPr>
        <p:sp>
          <p:nvSpPr>
            <p:cNvPr id="1042" name="Line 46"/>
            <p:cNvSpPr>
              <a:spLocks noChangeShapeType="1"/>
            </p:cNvSpPr>
            <p:nvPr/>
          </p:nvSpPr>
          <p:spPr bwMode="auto">
            <a:xfrm flipV="1">
              <a:off x="272" y="182"/>
              <a:ext cx="1134" cy="1043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3" name="Line 47"/>
            <p:cNvSpPr>
              <a:spLocks noChangeShapeType="1"/>
            </p:cNvSpPr>
            <p:nvPr/>
          </p:nvSpPr>
          <p:spPr bwMode="auto">
            <a:xfrm flipV="1">
              <a:off x="272" y="636"/>
              <a:ext cx="1542" cy="589"/>
            </a:xfrm>
            <a:prstGeom prst="line">
              <a:avLst/>
            </a:prstGeom>
            <a:noFill/>
            <a:ln w="38100">
              <a:solidFill>
                <a:srgbClr val="800080"/>
              </a:solidFill>
              <a:prstDash val="lgDash"/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4" name="Text Box 48"/>
            <p:cNvSpPr>
              <a:spLocks noChangeArrowheads="1"/>
            </p:cNvSpPr>
            <p:nvPr/>
          </p:nvSpPr>
          <p:spPr bwMode="auto">
            <a:xfrm>
              <a:off x="1156" y="0"/>
              <a:ext cx="396" cy="330"/>
            </a:xfrm>
            <a:prstGeom prst="rect">
              <a:avLst/>
            </a:prstGeom>
            <a:noFill/>
            <a:ln w="38100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0000FF"/>
                  </a:solidFill>
                  <a:latin typeface="Franklin Gothic Book" pitchFamily="34" charset="0"/>
                  <a:sym typeface="Franklin Gothic Book" pitchFamily="34" charset="0"/>
                </a:rPr>
                <a:t>A</a:t>
              </a:r>
              <a:endParaRPr lang="zh-CN" altLang="en-US"/>
            </a:p>
          </p:txBody>
        </p:sp>
        <p:sp>
          <p:nvSpPr>
            <p:cNvPr id="1045" name="Text Box 49"/>
            <p:cNvSpPr>
              <a:spLocks noChangeArrowheads="1"/>
            </p:cNvSpPr>
            <p:nvPr/>
          </p:nvSpPr>
          <p:spPr bwMode="auto">
            <a:xfrm>
              <a:off x="0" y="999"/>
              <a:ext cx="396" cy="330"/>
            </a:xfrm>
            <a:prstGeom prst="rect">
              <a:avLst/>
            </a:prstGeom>
            <a:noFill/>
            <a:ln w="38100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0000FF"/>
                  </a:solidFill>
                  <a:latin typeface="Franklin Gothic Book" pitchFamily="34" charset="0"/>
                  <a:sym typeface="Franklin Gothic Book" pitchFamily="34" charset="0"/>
                </a:rPr>
                <a:t>O</a:t>
              </a:r>
              <a:endParaRPr lang="zh-CN" altLang="en-US"/>
            </a:p>
          </p:txBody>
        </p:sp>
        <p:sp>
          <p:nvSpPr>
            <p:cNvPr id="1046" name="Text Box 50"/>
            <p:cNvSpPr>
              <a:spLocks noChangeArrowheads="1"/>
            </p:cNvSpPr>
            <p:nvPr/>
          </p:nvSpPr>
          <p:spPr bwMode="auto">
            <a:xfrm>
              <a:off x="1565" y="1179"/>
              <a:ext cx="297" cy="330"/>
            </a:xfrm>
            <a:prstGeom prst="rect">
              <a:avLst/>
            </a:prstGeom>
            <a:noFill/>
            <a:ln w="38100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0000FF"/>
                  </a:solidFill>
                  <a:latin typeface="Franklin Gothic Book" pitchFamily="34" charset="0"/>
                  <a:sym typeface="Franklin Gothic Book" pitchFamily="34" charset="0"/>
                </a:rPr>
                <a:t>B</a:t>
              </a:r>
              <a:endParaRPr lang="zh-CN" altLang="en-US"/>
            </a:p>
          </p:txBody>
        </p:sp>
        <p:sp>
          <p:nvSpPr>
            <p:cNvPr id="1047" name="Line 51"/>
            <p:cNvSpPr>
              <a:spLocks noChangeShapeType="1"/>
            </p:cNvSpPr>
            <p:nvPr/>
          </p:nvSpPr>
          <p:spPr bwMode="auto">
            <a:xfrm>
              <a:off x="1134" y="409"/>
              <a:ext cx="317" cy="363"/>
            </a:xfrm>
            <a:prstGeom prst="line">
              <a:avLst/>
            </a:prstGeom>
            <a:noFill/>
            <a:ln w="38100">
              <a:solidFill>
                <a:srgbClr val="800080"/>
              </a:solidFill>
              <a:prstDash val="lgDash"/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" name="Freeform 52"/>
            <p:cNvSpPr>
              <a:spLocks noChangeArrowheads="1"/>
            </p:cNvSpPr>
            <p:nvPr/>
          </p:nvSpPr>
          <p:spPr bwMode="auto">
            <a:xfrm rot="8529164">
              <a:off x="1134" y="454"/>
              <a:ext cx="45" cy="90"/>
            </a:xfrm>
            <a:custGeom>
              <a:avLst/>
              <a:gdLst>
                <a:gd name="T0" fmla="*/ 0 w 272"/>
                <a:gd name="T1" fmla="*/ 0 h 227"/>
                <a:gd name="T2" fmla="*/ 7 w 272"/>
                <a:gd name="T3" fmla="*/ 0 h 227"/>
                <a:gd name="T4" fmla="*/ 7 w 272"/>
                <a:gd name="T5" fmla="*/ 36 h 227"/>
                <a:gd name="T6" fmla="*/ 0 60000 65536"/>
                <a:gd name="T7" fmla="*/ 0 60000 65536"/>
                <a:gd name="T8" fmla="*/ 0 60000 65536"/>
                <a:gd name="T9" fmla="*/ 0 w 272"/>
                <a:gd name="T10" fmla="*/ 0 h 227"/>
                <a:gd name="T11" fmla="*/ 272 w 272"/>
                <a:gd name="T12" fmla="*/ 227 h 22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27">
                  <a:moveTo>
                    <a:pt x="0" y="0"/>
                  </a:moveTo>
                  <a:lnTo>
                    <a:pt x="272" y="0"/>
                  </a:lnTo>
                  <a:lnTo>
                    <a:pt x="272" y="227"/>
                  </a:lnTo>
                </a:path>
              </a:pathLst>
            </a:custGeom>
            <a:noFill/>
            <a:ln w="28575">
              <a:solidFill>
                <a:srgbClr val="FF00FF"/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9" name="Line 53"/>
            <p:cNvSpPr>
              <a:spLocks noChangeShapeType="1"/>
            </p:cNvSpPr>
            <p:nvPr/>
          </p:nvSpPr>
          <p:spPr bwMode="auto">
            <a:xfrm>
              <a:off x="295" y="1225"/>
              <a:ext cx="1633" cy="1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0" name="Text Box 54"/>
            <p:cNvSpPr>
              <a:spLocks noChangeArrowheads="1"/>
            </p:cNvSpPr>
            <p:nvPr/>
          </p:nvSpPr>
          <p:spPr bwMode="auto">
            <a:xfrm>
              <a:off x="884" y="227"/>
              <a:ext cx="297" cy="330"/>
            </a:xfrm>
            <a:prstGeom prst="rect">
              <a:avLst/>
            </a:prstGeom>
            <a:noFill/>
            <a:ln w="38100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0000FF"/>
                  </a:solidFill>
                  <a:latin typeface="Franklin Gothic Book" pitchFamily="34" charset="0"/>
                  <a:sym typeface="Franklin Gothic Book" pitchFamily="34" charset="0"/>
                </a:rPr>
                <a:t>D</a:t>
              </a:r>
              <a:endParaRPr lang="zh-CN" altLang="en-US"/>
            </a:p>
          </p:txBody>
        </p:sp>
        <p:sp>
          <p:nvSpPr>
            <p:cNvPr id="1051" name="Text Box 55"/>
            <p:cNvSpPr>
              <a:spLocks noChangeArrowheads="1"/>
            </p:cNvSpPr>
            <p:nvPr/>
          </p:nvSpPr>
          <p:spPr bwMode="auto">
            <a:xfrm>
              <a:off x="1429" y="726"/>
              <a:ext cx="297" cy="330"/>
            </a:xfrm>
            <a:prstGeom prst="rect">
              <a:avLst/>
            </a:prstGeom>
            <a:noFill/>
            <a:ln w="38100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0000FF"/>
                  </a:solidFill>
                  <a:latin typeface="Franklin Gothic Book" pitchFamily="34" charset="0"/>
                  <a:sym typeface="Franklin Gothic Book" pitchFamily="34" charset="0"/>
                </a:rPr>
                <a:t>P</a:t>
              </a:r>
              <a:endParaRPr lang="zh-CN" altLang="en-US"/>
            </a:p>
          </p:txBody>
        </p:sp>
        <p:sp>
          <p:nvSpPr>
            <p:cNvPr id="1052" name="Line 56"/>
            <p:cNvSpPr>
              <a:spLocks noChangeShapeType="1"/>
            </p:cNvSpPr>
            <p:nvPr/>
          </p:nvSpPr>
          <p:spPr bwMode="auto">
            <a:xfrm flipH="1">
              <a:off x="1450" y="771"/>
              <a:ext cx="1" cy="499"/>
            </a:xfrm>
            <a:prstGeom prst="line">
              <a:avLst/>
            </a:prstGeom>
            <a:noFill/>
            <a:ln w="38100">
              <a:solidFill>
                <a:srgbClr val="800080"/>
              </a:solidFill>
              <a:prstDash val="lgDash"/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3" name="Freeform 57"/>
            <p:cNvSpPr>
              <a:spLocks noChangeArrowheads="1"/>
            </p:cNvSpPr>
            <p:nvPr/>
          </p:nvSpPr>
          <p:spPr bwMode="auto">
            <a:xfrm rot="-5400000">
              <a:off x="1360" y="1155"/>
              <a:ext cx="90" cy="45"/>
            </a:xfrm>
            <a:custGeom>
              <a:avLst/>
              <a:gdLst>
                <a:gd name="T0" fmla="*/ 0 w 272"/>
                <a:gd name="T1" fmla="*/ 0 h 227"/>
                <a:gd name="T2" fmla="*/ 30 w 272"/>
                <a:gd name="T3" fmla="*/ 0 h 227"/>
                <a:gd name="T4" fmla="*/ 30 w 272"/>
                <a:gd name="T5" fmla="*/ 9 h 227"/>
                <a:gd name="T6" fmla="*/ 0 60000 65536"/>
                <a:gd name="T7" fmla="*/ 0 60000 65536"/>
                <a:gd name="T8" fmla="*/ 0 60000 65536"/>
                <a:gd name="T9" fmla="*/ 0 w 272"/>
                <a:gd name="T10" fmla="*/ 0 h 227"/>
                <a:gd name="T11" fmla="*/ 272 w 272"/>
                <a:gd name="T12" fmla="*/ 227 h 22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27">
                  <a:moveTo>
                    <a:pt x="0" y="0"/>
                  </a:moveTo>
                  <a:lnTo>
                    <a:pt x="272" y="0"/>
                  </a:lnTo>
                  <a:lnTo>
                    <a:pt x="272" y="227"/>
                  </a:lnTo>
                </a:path>
              </a:pathLst>
            </a:custGeom>
            <a:noFill/>
            <a:ln w="28575">
              <a:solidFill>
                <a:srgbClr val="FF00FF"/>
              </a:solidFill>
              <a:beve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4" name="Text Box 58"/>
            <p:cNvSpPr>
              <a:spLocks noChangeArrowheads="1"/>
            </p:cNvSpPr>
            <p:nvPr/>
          </p:nvSpPr>
          <p:spPr bwMode="auto">
            <a:xfrm>
              <a:off x="1292" y="1179"/>
              <a:ext cx="297" cy="330"/>
            </a:xfrm>
            <a:prstGeom prst="rect">
              <a:avLst/>
            </a:prstGeom>
            <a:noFill/>
            <a:ln w="38100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0000FF"/>
                  </a:solidFill>
                  <a:latin typeface="Franklin Gothic Book" pitchFamily="34" charset="0"/>
                  <a:sym typeface="Franklin Gothic Book" pitchFamily="34" charset="0"/>
                </a:rPr>
                <a:t>E</a:t>
              </a:r>
              <a:endParaRPr lang="zh-CN" altLang="en-US"/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0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Left)">
                                      <p:cBhvr>
                                        <p:cTn id="11" dur="500"/>
                                        <p:tgtEl>
                                          <p:spTgt spid="280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0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0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0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0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280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280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0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0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0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0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0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0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0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0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80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80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80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80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75" fill="hold"/>
                                        <p:tgtEl>
                                          <p:spTgt spid="280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" fill="hold"/>
                                        <p:tgtEl>
                                          <p:spTgt spid="280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upRight)">
                                      <p:cBhvr>
                                        <p:cTn id="92" dur="500"/>
                                        <p:tgtEl>
                                          <p:spTgt spid="280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0578" grpId="0" bldLvl="0"/>
      <p:bldP spid="280579" grpId="0" bldLvl="0"/>
      <p:bldP spid="280580" grpId="0" bldLvl="0"/>
      <p:bldP spid="280585" grpId="0" bldLvl="0"/>
      <p:bldP spid="280586" grpId="0" bldLvl="0"/>
      <p:bldP spid="280587" grpId="0" bldLvl="0"/>
      <p:bldP spid="280593" grpId="0" bldLvl="0"/>
      <p:bldP spid="280594" grpId="0" bldLvl="0"/>
      <p:bldP spid="280595" grpId="0" bldLvl="0"/>
      <p:bldP spid="280596" grpId="0" bldLvl="0"/>
      <p:bldP spid="280597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4"/>
          <p:cNvSpPr>
            <a:spLocks noChangeArrowheads="1"/>
          </p:cNvSpPr>
          <p:nvPr/>
        </p:nvSpPr>
        <p:spPr bwMode="auto">
          <a:xfrm>
            <a:off x="457200" y="1066800"/>
            <a:ext cx="7559675" cy="2246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>
                <a:latin typeface="仿宋_GB2312" pitchFamily="49" charset="-122"/>
                <a:ea typeface="仿宋_GB2312" pitchFamily="49" charset="-122"/>
                <a:sym typeface="仿宋_GB2312" pitchFamily="49" charset="-122"/>
              </a:rPr>
              <a:t>判断正误，并说明理由：</a:t>
            </a:r>
            <a:endParaRPr lang="zh-CN" altLang="en-US" sz="2800">
              <a:latin typeface="仿宋_GB2312" pitchFamily="49" charset="-122"/>
              <a:ea typeface="仿宋_GB2312" pitchFamily="49" charset="-122"/>
              <a:sym typeface="仿宋_GB2312" pitchFamily="49" charset="-122"/>
            </a:endParaRPr>
          </a:p>
          <a:p>
            <a:pPr eaLnBrk="0" hangingPunct="0"/>
            <a:r>
              <a:rPr lang="zh-CN" altLang="en-US" sz="2800">
                <a:latin typeface="仿宋_GB2312" pitchFamily="49" charset="-122"/>
                <a:ea typeface="仿宋_GB2312" pitchFamily="49" charset="-122"/>
                <a:sym typeface="仿宋_GB2312" pitchFamily="49" charset="-122"/>
              </a:rPr>
              <a:t>（</a:t>
            </a:r>
            <a:r>
              <a:rPr lang="en-US" altLang="zh-CN" sz="2800">
                <a:latin typeface="仿宋_GB2312" pitchFamily="49" charset="-122"/>
                <a:ea typeface="仿宋_GB2312" pitchFamily="49" charset="-122"/>
                <a:sym typeface="仿宋_GB2312" pitchFamily="49" charset="-122"/>
              </a:rPr>
              <a:t>1</a:t>
            </a:r>
            <a:r>
              <a:rPr lang="zh-CN" altLang="en-US" sz="2800">
                <a:latin typeface="仿宋_GB2312" pitchFamily="49" charset="-122"/>
                <a:ea typeface="仿宋_GB2312" pitchFamily="49" charset="-122"/>
                <a:sym typeface="仿宋_GB2312" pitchFamily="49" charset="-122"/>
              </a:rPr>
              <a:t>）</a:t>
            </a:r>
            <a:r>
              <a:rPr lang="zh-CN" altLang="en-US" sz="2800">
                <a:ea typeface="仿宋_GB2312" pitchFamily="49" charset="-122"/>
              </a:rPr>
              <a:t>如图</a:t>
            </a:r>
            <a:r>
              <a:rPr lang="en-US" altLang="zh-CN" sz="2800">
                <a:ea typeface="仿宋_GB2312" pitchFamily="49" charset="-122"/>
              </a:rPr>
              <a:t>1</a:t>
            </a:r>
            <a:r>
              <a:rPr lang="zh-CN" altLang="en-US" sz="2800">
                <a:ea typeface="仿宋_GB2312" pitchFamily="49" charset="-122"/>
              </a:rPr>
              <a:t>，</a:t>
            </a:r>
            <a:r>
              <a:rPr lang="en-US" altLang="zh-CN" sz="2800" i="1">
                <a:ea typeface="仿宋_GB2312" pitchFamily="49" charset="-122"/>
              </a:rPr>
              <a:t>P</a:t>
            </a:r>
            <a:r>
              <a:rPr lang="zh-CN" altLang="en-US" sz="2800">
                <a:ea typeface="仿宋_GB2312" pitchFamily="49" charset="-122"/>
              </a:rPr>
              <a:t>在射线</a:t>
            </a:r>
            <a:r>
              <a:rPr lang="en-US" altLang="zh-CN" sz="2800" i="1">
                <a:ea typeface="仿宋_GB2312" pitchFamily="49" charset="-122"/>
              </a:rPr>
              <a:t>OC</a:t>
            </a:r>
            <a:r>
              <a:rPr lang="zh-CN" altLang="en-US" sz="2800">
                <a:ea typeface="仿宋_GB2312" pitchFamily="49" charset="-122"/>
              </a:rPr>
              <a:t>上，</a:t>
            </a:r>
            <a:r>
              <a:rPr lang="en-US" altLang="zh-CN" sz="2800" i="1">
                <a:ea typeface="仿宋_GB2312" pitchFamily="49" charset="-122"/>
              </a:rPr>
              <a:t>PE</a:t>
            </a:r>
            <a:r>
              <a:rPr lang="en-US" altLang="zh-CN" sz="2800">
                <a:ea typeface="仿宋_GB2312" pitchFamily="49" charset="-122"/>
              </a:rPr>
              <a:t>⊥</a:t>
            </a:r>
            <a:r>
              <a:rPr lang="en-US" altLang="zh-CN" sz="2800" i="1">
                <a:ea typeface="仿宋_GB2312" pitchFamily="49" charset="-122"/>
              </a:rPr>
              <a:t>OA</a:t>
            </a:r>
            <a:r>
              <a:rPr lang="zh-CN" altLang="en-US" sz="2800">
                <a:ea typeface="仿宋_GB2312" pitchFamily="49" charset="-122"/>
              </a:rPr>
              <a:t>，</a:t>
            </a:r>
            <a:r>
              <a:rPr lang="en-US" altLang="zh-CN" sz="2800" i="1">
                <a:ea typeface="仿宋_GB2312" pitchFamily="49" charset="-122"/>
              </a:rPr>
              <a:t>PF</a:t>
            </a:r>
            <a:r>
              <a:rPr lang="en-US" altLang="zh-CN" sz="2800">
                <a:ea typeface="仿宋_GB2312" pitchFamily="49" charset="-122"/>
              </a:rPr>
              <a:t>⊥</a:t>
            </a:r>
            <a:r>
              <a:rPr lang="en-US" altLang="zh-CN" sz="2800" i="1">
                <a:ea typeface="仿宋_GB2312" pitchFamily="49" charset="-122"/>
              </a:rPr>
              <a:t>OB</a:t>
            </a:r>
            <a:r>
              <a:rPr lang="zh-CN" altLang="en-US" sz="2800">
                <a:ea typeface="仿宋_GB2312" pitchFamily="49" charset="-122"/>
              </a:rPr>
              <a:t>，则</a:t>
            </a:r>
            <a:r>
              <a:rPr lang="en-US" altLang="zh-CN" sz="2800" i="1">
                <a:ea typeface="仿宋_GB2312" pitchFamily="49" charset="-122"/>
              </a:rPr>
              <a:t>PE=PF</a:t>
            </a:r>
            <a:r>
              <a:rPr lang="en-US" altLang="zh-CN" sz="2800">
                <a:ea typeface="仿宋_GB2312" pitchFamily="49" charset="-122"/>
              </a:rPr>
              <a:t>.</a:t>
            </a:r>
            <a:endParaRPr lang="zh-CN" altLang="en-US" sz="2800">
              <a:ea typeface="仿宋_GB2312" pitchFamily="49" charset="-122"/>
            </a:endParaRPr>
          </a:p>
          <a:p>
            <a:pPr eaLnBrk="0" hangingPunct="0"/>
            <a:r>
              <a:rPr lang="zh-CN" altLang="en-US" sz="2800">
                <a:latin typeface="仿宋_GB2312" pitchFamily="49" charset="-122"/>
                <a:ea typeface="仿宋_GB2312" pitchFamily="49" charset="-122"/>
                <a:sym typeface="仿宋_GB2312" pitchFamily="49" charset="-122"/>
              </a:rPr>
              <a:t>（</a:t>
            </a:r>
            <a:r>
              <a:rPr lang="en-US" altLang="zh-CN" sz="2800">
                <a:latin typeface="仿宋_GB2312" pitchFamily="49" charset="-122"/>
                <a:ea typeface="仿宋_GB2312" pitchFamily="49" charset="-122"/>
                <a:sym typeface="仿宋_GB2312" pitchFamily="49" charset="-122"/>
              </a:rPr>
              <a:t>2</a:t>
            </a:r>
            <a:r>
              <a:rPr lang="zh-CN" altLang="en-US" sz="2800">
                <a:latin typeface="仿宋_GB2312" pitchFamily="49" charset="-122"/>
                <a:ea typeface="仿宋_GB2312" pitchFamily="49" charset="-122"/>
                <a:sym typeface="仿宋_GB2312" pitchFamily="49" charset="-122"/>
              </a:rPr>
              <a:t>）</a:t>
            </a:r>
            <a:r>
              <a:rPr lang="zh-CN" altLang="en-US" sz="2800">
                <a:ea typeface="仿宋_GB2312" pitchFamily="49" charset="-122"/>
              </a:rPr>
              <a:t>如图</a:t>
            </a:r>
            <a:r>
              <a:rPr lang="en-US" altLang="zh-CN" sz="2800">
                <a:ea typeface="仿宋_GB2312" pitchFamily="49" charset="-122"/>
              </a:rPr>
              <a:t>2</a:t>
            </a:r>
            <a:r>
              <a:rPr lang="zh-CN" altLang="en-US" sz="2800">
                <a:ea typeface="仿宋_GB2312" pitchFamily="49" charset="-122"/>
              </a:rPr>
              <a:t>，</a:t>
            </a:r>
            <a:r>
              <a:rPr lang="en-US" altLang="zh-CN" sz="2800" i="1">
                <a:ea typeface="仿宋_GB2312" pitchFamily="49" charset="-122"/>
              </a:rPr>
              <a:t>P</a:t>
            </a:r>
            <a:r>
              <a:rPr lang="zh-CN" altLang="en-US" sz="2800">
                <a:ea typeface="仿宋_GB2312" pitchFamily="49" charset="-122"/>
              </a:rPr>
              <a:t>是</a:t>
            </a:r>
            <a:r>
              <a:rPr lang="en-US" altLang="zh-CN" sz="2800">
                <a:ea typeface="仿宋_GB2312" pitchFamily="49" charset="-122"/>
              </a:rPr>
              <a:t>∠</a:t>
            </a:r>
            <a:r>
              <a:rPr lang="en-US" altLang="zh-CN" sz="2800" i="1">
                <a:ea typeface="仿宋_GB2312" pitchFamily="49" charset="-122"/>
              </a:rPr>
              <a:t>AOB</a:t>
            </a:r>
            <a:r>
              <a:rPr lang="zh-CN" altLang="en-US" sz="2800">
                <a:ea typeface="仿宋_GB2312" pitchFamily="49" charset="-122"/>
              </a:rPr>
              <a:t>的平分线</a:t>
            </a:r>
            <a:r>
              <a:rPr lang="en-US" altLang="zh-CN" sz="2800" i="1">
                <a:ea typeface="仿宋_GB2312" pitchFamily="49" charset="-122"/>
              </a:rPr>
              <a:t>OC</a:t>
            </a:r>
            <a:r>
              <a:rPr lang="zh-CN" altLang="en-US" sz="2800">
                <a:ea typeface="仿宋_GB2312" pitchFamily="49" charset="-122"/>
              </a:rPr>
              <a:t>上的一点，</a:t>
            </a:r>
            <a:r>
              <a:rPr lang="en-US" altLang="zh-CN" sz="2800" i="1">
                <a:ea typeface="仿宋_GB2312" pitchFamily="49" charset="-122"/>
              </a:rPr>
              <a:t>E</a:t>
            </a:r>
            <a:r>
              <a:rPr lang="zh-CN" altLang="en-US" sz="2800">
                <a:ea typeface="仿宋_GB2312" pitchFamily="49" charset="-122"/>
              </a:rPr>
              <a:t>、</a:t>
            </a:r>
            <a:r>
              <a:rPr lang="en-US" altLang="zh-CN" sz="2800" i="1">
                <a:ea typeface="仿宋_GB2312" pitchFamily="49" charset="-122"/>
              </a:rPr>
              <a:t>F</a:t>
            </a:r>
            <a:r>
              <a:rPr lang="zh-CN" altLang="en-US" sz="2800">
                <a:ea typeface="仿宋_GB2312" pitchFamily="49" charset="-122"/>
              </a:rPr>
              <a:t>分别在</a:t>
            </a:r>
            <a:r>
              <a:rPr lang="en-US" altLang="zh-CN" sz="2800" i="1">
                <a:ea typeface="仿宋_GB2312" pitchFamily="49" charset="-122"/>
              </a:rPr>
              <a:t>OA</a:t>
            </a:r>
            <a:r>
              <a:rPr lang="zh-CN" altLang="en-US" sz="2800">
                <a:ea typeface="仿宋_GB2312" pitchFamily="49" charset="-122"/>
              </a:rPr>
              <a:t>、</a:t>
            </a:r>
            <a:r>
              <a:rPr lang="en-US" altLang="zh-CN" sz="2800" i="1">
                <a:ea typeface="仿宋_GB2312" pitchFamily="49" charset="-122"/>
              </a:rPr>
              <a:t>OB</a:t>
            </a:r>
            <a:r>
              <a:rPr lang="zh-CN" altLang="en-US" sz="2800">
                <a:ea typeface="仿宋_GB2312" pitchFamily="49" charset="-122"/>
              </a:rPr>
              <a:t>上，则</a:t>
            </a:r>
            <a:r>
              <a:rPr lang="en-US" altLang="zh-CN" sz="2800" i="1">
                <a:ea typeface="仿宋_GB2312" pitchFamily="49" charset="-122"/>
              </a:rPr>
              <a:t>PE=PF</a:t>
            </a:r>
            <a:r>
              <a:rPr lang="en-US" altLang="zh-CN" sz="2800">
                <a:ea typeface="仿宋_GB2312" pitchFamily="49" charset="-122"/>
              </a:rPr>
              <a:t>.</a:t>
            </a:r>
            <a:endParaRPr lang="zh-CN" altLang="en-US"/>
          </a:p>
        </p:txBody>
      </p:sp>
      <p:grpSp>
        <p:nvGrpSpPr>
          <p:cNvPr id="2" name="Group 38"/>
          <p:cNvGrpSpPr/>
          <p:nvPr/>
        </p:nvGrpSpPr>
        <p:grpSpPr bwMode="auto">
          <a:xfrm>
            <a:off x="2979738" y="4533900"/>
            <a:ext cx="2878137" cy="2212975"/>
            <a:chOff x="0" y="0"/>
            <a:chExt cx="1813" cy="1394"/>
          </a:xfrm>
        </p:grpSpPr>
        <p:sp>
          <p:nvSpPr>
            <p:cNvPr id="17440" name="Line 24"/>
            <p:cNvSpPr>
              <a:spLocks noChangeShapeType="1"/>
            </p:cNvSpPr>
            <p:nvPr/>
          </p:nvSpPr>
          <p:spPr bwMode="auto">
            <a:xfrm flipH="1">
              <a:off x="294" y="190"/>
              <a:ext cx="976" cy="86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bevel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17441" name="Line 25"/>
            <p:cNvSpPr>
              <a:spLocks noChangeShapeType="1"/>
            </p:cNvSpPr>
            <p:nvPr/>
          </p:nvSpPr>
          <p:spPr bwMode="auto">
            <a:xfrm>
              <a:off x="294" y="1057"/>
              <a:ext cx="1270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bevel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17442" name="Line 26"/>
            <p:cNvSpPr>
              <a:spLocks noChangeShapeType="1"/>
            </p:cNvSpPr>
            <p:nvPr/>
          </p:nvSpPr>
          <p:spPr bwMode="auto">
            <a:xfrm flipV="1">
              <a:off x="294" y="586"/>
              <a:ext cx="1270" cy="47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bevel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17443" name="Line 27"/>
            <p:cNvSpPr>
              <a:spLocks noChangeShapeType="1"/>
            </p:cNvSpPr>
            <p:nvPr/>
          </p:nvSpPr>
          <p:spPr bwMode="auto">
            <a:xfrm flipH="1" flipV="1">
              <a:off x="907" y="499"/>
              <a:ext cx="430" cy="17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bevel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17444" name="Line 28"/>
            <p:cNvSpPr>
              <a:spLocks noChangeShapeType="1"/>
            </p:cNvSpPr>
            <p:nvPr/>
          </p:nvSpPr>
          <p:spPr bwMode="auto">
            <a:xfrm flipH="1">
              <a:off x="1166" y="681"/>
              <a:ext cx="149" cy="37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bevel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17445" name="Text Box 29"/>
            <p:cNvSpPr>
              <a:spLocks noChangeArrowheads="1"/>
            </p:cNvSpPr>
            <p:nvPr/>
          </p:nvSpPr>
          <p:spPr bwMode="auto">
            <a:xfrm>
              <a:off x="907" y="0"/>
              <a:ext cx="521" cy="3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2800" i="1">
                  <a:solidFill>
                    <a:srgbClr val="000000"/>
                  </a:solidFill>
                  <a:latin typeface="Franklin Gothic Book" pitchFamily="34" charset="0"/>
                  <a:sym typeface="Franklin Gothic Book" pitchFamily="34" charset="0"/>
                </a:rPr>
                <a:t>A</a:t>
              </a:r>
              <a:endParaRPr lang="zh-CN" altLang="en-US"/>
            </a:p>
          </p:txBody>
        </p:sp>
        <p:sp>
          <p:nvSpPr>
            <p:cNvPr id="17446" name="Text Box 30"/>
            <p:cNvSpPr>
              <a:spLocks noChangeArrowheads="1"/>
            </p:cNvSpPr>
            <p:nvPr/>
          </p:nvSpPr>
          <p:spPr bwMode="auto">
            <a:xfrm>
              <a:off x="0" y="1009"/>
              <a:ext cx="521" cy="3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2800" i="1">
                  <a:solidFill>
                    <a:srgbClr val="000000"/>
                  </a:solidFill>
                  <a:latin typeface="Franklin Gothic Book" pitchFamily="34" charset="0"/>
                  <a:sym typeface="Franklin Gothic Book" pitchFamily="34" charset="0"/>
                </a:rPr>
                <a:t>O</a:t>
              </a:r>
              <a:endParaRPr lang="zh-CN" altLang="en-US"/>
            </a:p>
          </p:txBody>
        </p:sp>
        <p:sp>
          <p:nvSpPr>
            <p:cNvPr id="17447" name="Text Box 31"/>
            <p:cNvSpPr>
              <a:spLocks noChangeArrowheads="1"/>
            </p:cNvSpPr>
            <p:nvPr/>
          </p:nvSpPr>
          <p:spPr bwMode="auto">
            <a:xfrm>
              <a:off x="1292" y="1021"/>
              <a:ext cx="521" cy="3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2800" i="1">
                  <a:solidFill>
                    <a:srgbClr val="000000"/>
                  </a:solidFill>
                  <a:latin typeface="Franklin Gothic Book" pitchFamily="34" charset="0"/>
                  <a:sym typeface="Franklin Gothic Book" pitchFamily="34" charset="0"/>
                </a:rPr>
                <a:t>B</a:t>
              </a:r>
              <a:endParaRPr lang="zh-CN" altLang="en-US"/>
            </a:p>
          </p:txBody>
        </p:sp>
        <p:sp>
          <p:nvSpPr>
            <p:cNvPr id="17448" name="Text Box 32"/>
            <p:cNvSpPr>
              <a:spLocks noChangeArrowheads="1"/>
            </p:cNvSpPr>
            <p:nvPr/>
          </p:nvSpPr>
          <p:spPr bwMode="auto">
            <a:xfrm>
              <a:off x="1156" y="609"/>
              <a:ext cx="521" cy="3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2800" i="1">
                  <a:solidFill>
                    <a:srgbClr val="000000"/>
                  </a:solidFill>
                  <a:latin typeface="Franklin Gothic Book" pitchFamily="34" charset="0"/>
                  <a:sym typeface="Franklin Gothic Book" pitchFamily="34" charset="0"/>
                </a:rPr>
                <a:t>P</a:t>
              </a:r>
              <a:endParaRPr lang="zh-CN" altLang="en-US"/>
            </a:p>
          </p:txBody>
        </p:sp>
        <p:sp>
          <p:nvSpPr>
            <p:cNvPr id="17449" name="Text Box 33"/>
            <p:cNvSpPr>
              <a:spLocks noChangeArrowheads="1"/>
            </p:cNvSpPr>
            <p:nvPr/>
          </p:nvSpPr>
          <p:spPr bwMode="auto">
            <a:xfrm>
              <a:off x="590" y="257"/>
              <a:ext cx="521" cy="3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2800" i="1">
                  <a:solidFill>
                    <a:srgbClr val="000000"/>
                  </a:solidFill>
                  <a:latin typeface="Franklin Gothic Book" pitchFamily="34" charset="0"/>
                  <a:sym typeface="Franklin Gothic Book" pitchFamily="34" charset="0"/>
                </a:rPr>
                <a:t>E</a:t>
              </a:r>
              <a:endParaRPr lang="zh-CN" altLang="en-US"/>
            </a:p>
          </p:txBody>
        </p:sp>
        <p:sp>
          <p:nvSpPr>
            <p:cNvPr id="17450" name="Text Box 34"/>
            <p:cNvSpPr>
              <a:spLocks noChangeArrowheads="1"/>
            </p:cNvSpPr>
            <p:nvPr/>
          </p:nvSpPr>
          <p:spPr bwMode="auto">
            <a:xfrm>
              <a:off x="907" y="1007"/>
              <a:ext cx="521" cy="3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altLang="zh-CN" sz="2800" i="1">
                  <a:solidFill>
                    <a:srgbClr val="000000"/>
                  </a:solidFill>
                  <a:latin typeface="Franklin Gothic Book" pitchFamily="34" charset="0"/>
                  <a:sym typeface="Franklin Gothic Book" pitchFamily="34" charset="0"/>
                </a:rPr>
                <a:t>F</a:t>
              </a:r>
              <a:endParaRPr lang="zh-CN" altLang="en-US"/>
            </a:p>
          </p:txBody>
        </p:sp>
        <p:sp>
          <p:nvSpPr>
            <p:cNvPr id="17451" name="Text Box 36"/>
            <p:cNvSpPr>
              <a:spLocks noChangeArrowheads="1"/>
            </p:cNvSpPr>
            <p:nvPr/>
          </p:nvSpPr>
          <p:spPr bwMode="auto">
            <a:xfrm>
              <a:off x="680" y="1064"/>
              <a:ext cx="499" cy="3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800">
                  <a:solidFill>
                    <a:srgbClr val="000000"/>
                  </a:solidFill>
                  <a:latin typeface="仿宋_GB2312" pitchFamily="49" charset="-122"/>
                  <a:ea typeface="仿宋_GB2312" pitchFamily="49" charset="-122"/>
                  <a:sym typeface="仿宋_GB2312" pitchFamily="49" charset="-122"/>
                </a:rPr>
                <a:t>图</a:t>
              </a:r>
              <a:r>
                <a:rPr lang="en-US" altLang="zh-CN" sz="2800">
                  <a:solidFill>
                    <a:srgbClr val="000000"/>
                  </a:solidFill>
                  <a:latin typeface="仿宋_GB2312" pitchFamily="49" charset="-122"/>
                  <a:ea typeface="仿宋_GB2312" pitchFamily="49" charset="-122"/>
                  <a:sym typeface="仿宋_GB2312" pitchFamily="49" charset="-122"/>
                </a:rPr>
                <a:t>2</a:t>
              </a:r>
              <a:endParaRPr lang="zh-CN" altLang="en-US"/>
            </a:p>
          </p:txBody>
        </p:sp>
      </p:grpSp>
      <p:grpSp>
        <p:nvGrpSpPr>
          <p:cNvPr id="3" name="Group 52"/>
          <p:cNvGrpSpPr/>
          <p:nvPr/>
        </p:nvGrpSpPr>
        <p:grpSpPr bwMode="auto">
          <a:xfrm>
            <a:off x="5570538" y="4538663"/>
            <a:ext cx="2878137" cy="2251075"/>
            <a:chOff x="0" y="0"/>
            <a:chExt cx="1813" cy="1418"/>
          </a:xfrm>
        </p:grpSpPr>
        <p:sp>
          <p:nvSpPr>
            <p:cNvPr id="17429" name="Line 43"/>
            <p:cNvSpPr>
              <a:spLocks noChangeShapeType="1"/>
            </p:cNvSpPr>
            <p:nvPr/>
          </p:nvSpPr>
          <p:spPr bwMode="auto">
            <a:xfrm flipH="1" flipV="1">
              <a:off x="1052" y="372"/>
              <a:ext cx="285" cy="31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bevel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4" name="Group 51"/>
            <p:cNvGrpSpPr/>
            <p:nvPr/>
          </p:nvGrpSpPr>
          <p:grpSpPr bwMode="auto">
            <a:xfrm>
              <a:off x="0" y="0"/>
              <a:ext cx="1813" cy="1418"/>
              <a:chOff x="0" y="0"/>
              <a:chExt cx="1813" cy="1418"/>
            </a:xfrm>
          </p:grpSpPr>
          <p:sp>
            <p:nvSpPr>
              <p:cNvPr id="17431" name="Text Box 35"/>
              <p:cNvSpPr>
                <a:spLocks noChangeArrowheads="1"/>
              </p:cNvSpPr>
              <p:nvPr/>
            </p:nvSpPr>
            <p:spPr bwMode="auto">
              <a:xfrm>
                <a:off x="635" y="1088"/>
                <a:ext cx="499" cy="3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zh-CN" altLang="en-US" sz="2800">
                    <a:solidFill>
                      <a:srgbClr val="000000"/>
                    </a:solidFill>
                    <a:latin typeface="仿宋_GB2312" pitchFamily="49" charset="-122"/>
                    <a:ea typeface="仿宋_GB2312" pitchFamily="49" charset="-122"/>
                    <a:sym typeface="仿宋_GB2312" pitchFamily="49" charset="-122"/>
                  </a:rPr>
                  <a:t>图</a:t>
                </a:r>
                <a:r>
                  <a:rPr lang="en-US" altLang="zh-CN" sz="2800">
                    <a:solidFill>
                      <a:srgbClr val="000000"/>
                    </a:solidFill>
                    <a:latin typeface="仿宋_GB2312" pitchFamily="49" charset="-122"/>
                    <a:ea typeface="仿宋_GB2312" pitchFamily="49" charset="-122"/>
                    <a:sym typeface="仿宋_GB2312" pitchFamily="49" charset="-122"/>
                  </a:rPr>
                  <a:t>3</a:t>
                </a:r>
                <a:endParaRPr lang="zh-CN" altLang="en-US"/>
              </a:p>
            </p:txBody>
          </p:sp>
          <p:sp>
            <p:nvSpPr>
              <p:cNvPr id="17432" name="Line 40"/>
              <p:cNvSpPr>
                <a:spLocks noChangeShapeType="1"/>
              </p:cNvSpPr>
              <p:nvPr/>
            </p:nvSpPr>
            <p:spPr bwMode="auto">
              <a:xfrm flipH="1">
                <a:off x="294" y="190"/>
                <a:ext cx="976" cy="867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bevel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7433" name="Line 41"/>
              <p:cNvSpPr>
                <a:spLocks noChangeShapeType="1"/>
              </p:cNvSpPr>
              <p:nvPr/>
            </p:nvSpPr>
            <p:spPr bwMode="auto">
              <a:xfrm>
                <a:off x="294" y="1057"/>
                <a:ext cx="1270" cy="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bevel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7434" name="Line 42"/>
              <p:cNvSpPr>
                <a:spLocks noChangeShapeType="1"/>
              </p:cNvSpPr>
              <p:nvPr/>
            </p:nvSpPr>
            <p:spPr bwMode="auto">
              <a:xfrm flipV="1">
                <a:off x="294" y="586"/>
                <a:ext cx="1270" cy="47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bevel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7435" name="Text Box 45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521" cy="3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800" i="1">
                    <a:solidFill>
                      <a:srgbClr val="000000"/>
                    </a:solidFill>
                    <a:latin typeface="Franklin Gothic Book" pitchFamily="34" charset="0"/>
                    <a:sym typeface="Franklin Gothic Book" pitchFamily="34" charset="0"/>
                  </a:rPr>
                  <a:t>A</a:t>
                </a:r>
                <a:endParaRPr lang="zh-CN" altLang="en-US"/>
              </a:p>
            </p:txBody>
          </p:sp>
          <p:sp>
            <p:nvSpPr>
              <p:cNvPr id="17436" name="Text Box 46"/>
              <p:cNvSpPr>
                <a:spLocks noChangeArrowheads="1"/>
              </p:cNvSpPr>
              <p:nvPr/>
            </p:nvSpPr>
            <p:spPr bwMode="auto">
              <a:xfrm>
                <a:off x="0" y="1009"/>
                <a:ext cx="521" cy="3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800" i="1">
                    <a:solidFill>
                      <a:srgbClr val="000000"/>
                    </a:solidFill>
                    <a:latin typeface="Franklin Gothic Book" pitchFamily="34" charset="0"/>
                    <a:sym typeface="Franklin Gothic Book" pitchFamily="34" charset="0"/>
                  </a:rPr>
                  <a:t>O</a:t>
                </a:r>
                <a:endParaRPr lang="zh-CN" altLang="en-US"/>
              </a:p>
            </p:txBody>
          </p:sp>
          <p:sp>
            <p:nvSpPr>
              <p:cNvPr id="17437" name="Text Box 47"/>
              <p:cNvSpPr>
                <a:spLocks noChangeArrowheads="1"/>
              </p:cNvSpPr>
              <p:nvPr/>
            </p:nvSpPr>
            <p:spPr bwMode="auto">
              <a:xfrm>
                <a:off x="1292" y="1021"/>
                <a:ext cx="521" cy="3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800" i="1">
                    <a:solidFill>
                      <a:srgbClr val="000000"/>
                    </a:solidFill>
                    <a:latin typeface="Franklin Gothic Book" pitchFamily="34" charset="0"/>
                    <a:sym typeface="Franklin Gothic Book" pitchFamily="34" charset="0"/>
                  </a:rPr>
                  <a:t>B</a:t>
                </a:r>
                <a:endParaRPr lang="zh-CN" altLang="en-US"/>
              </a:p>
            </p:txBody>
          </p:sp>
          <p:sp>
            <p:nvSpPr>
              <p:cNvPr id="17438" name="Text Box 48"/>
              <p:cNvSpPr>
                <a:spLocks noChangeArrowheads="1"/>
              </p:cNvSpPr>
              <p:nvPr/>
            </p:nvSpPr>
            <p:spPr bwMode="auto">
              <a:xfrm>
                <a:off x="1156" y="609"/>
                <a:ext cx="521" cy="3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800" i="1">
                    <a:solidFill>
                      <a:srgbClr val="000000"/>
                    </a:solidFill>
                    <a:latin typeface="Franklin Gothic Book" pitchFamily="34" charset="0"/>
                    <a:sym typeface="Franklin Gothic Book" pitchFamily="34" charset="0"/>
                  </a:rPr>
                  <a:t>P</a:t>
                </a:r>
                <a:endParaRPr lang="zh-CN" altLang="en-US"/>
              </a:p>
            </p:txBody>
          </p:sp>
          <p:sp>
            <p:nvSpPr>
              <p:cNvPr id="17439" name="Text Box 49"/>
              <p:cNvSpPr>
                <a:spLocks noChangeArrowheads="1"/>
              </p:cNvSpPr>
              <p:nvPr/>
            </p:nvSpPr>
            <p:spPr bwMode="auto">
              <a:xfrm>
                <a:off x="662" y="199"/>
                <a:ext cx="521" cy="3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800" i="1">
                    <a:solidFill>
                      <a:srgbClr val="000000"/>
                    </a:solidFill>
                    <a:latin typeface="Franklin Gothic Book" pitchFamily="34" charset="0"/>
                    <a:sym typeface="Franklin Gothic Book" pitchFamily="34" charset="0"/>
                  </a:rPr>
                  <a:t>E</a:t>
                </a:r>
                <a:endParaRPr lang="zh-CN" altLang="en-US"/>
              </a:p>
            </p:txBody>
          </p:sp>
        </p:grpSp>
      </p:grpSp>
      <p:grpSp>
        <p:nvGrpSpPr>
          <p:cNvPr id="5" name="Group 61"/>
          <p:cNvGrpSpPr/>
          <p:nvPr/>
        </p:nvGrpSpPr>
        <p:grpSpPr bwMode="auto">
          <a:xfrm>
            <a:off x="387350" y="4519613"/>
            <a:ext cx="2878138" cy="2181225"/>
            <a:chOff x="0" y="0"/>
            <a:chExt cx="1813" cy="1374"/>
          </a:xfrm>
        </p:grpSpPr>
        <p:grpSp>
          <p:nvGrpSpPr>
            <p:cNvPr id="6" name="Group 22"/>
            <p:cNvGrpSpPr/>
            <p:nvPr/>
          </p:nvGrpSpPr>
          <p:grpSpPr bwMode="auto">
            <a:xfrm>
              <a:off x="0" y="0"/>
              <a:ext cx="1813" cy="1351"/>
              <a:chOff x="0" y="0"/>
              <a:chExt cx="1813" cy="1351"/>
            </a:xfrm>
          </p:grpSpPr>
          <p:sp>
            <p:nvSpPr>
              <p:cNvPr id="17418" name="Line 7"/>
              <p:cNvSpPr>
                <a:spLocks noChangeShapeType="1"/>
              </p:cNvSpPr>
              <p:nvPr/>
            </p:nvSpPr>
            <p:spPr bwMode="auto">
              <a:xfrm flipH="1">
                <a:off x="294" y="190"/>
                <a:ext cx="976" cy="867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bevel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7419" name="Line 8"/>
              <p:cNvSpPr>
                <a:spLocks noChangeShapeType="1"/>
              </p:cNvSpPr>
              <p:nvPr/>
            </p:nvSpPr>
            <p:spPr bwMode="auto">
              <a:xfrm>
                <a:off x="294" y="1057"/>
                <a:ext cx="1270" cy="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bevel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7420" name="Line 9"/>
              <p:cNvSpPr>
                <a:spLocks noChangeShapeType="1"/>
              </p:cNvSpPr>
              <p:nvPr/>
            </p:nvSpPr>
            <p:spPr bwMode="auto">
              <a:xfrm flipV="1">
                <a:off x="294" y="586"/>
                <a:ext cx="1270" cy="47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bevel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7421" name="Line 10"/>
              <p:cNvSpPr>
                <a:spLocks noChangeShapeType="1"/>
              </p:cNvSpPr>
              <p:nvPr/>
            </p:nvSpPr>
            <p:spPr bwMode="auto">
              <a:xfrm flipH="1" flipV="1">
                <a:off x="1052" y="372"/>
                <a:ext cx="285" cy="315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bevel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7422" name="Line 11"/>
              <p:cNvSpPr>
                <a:spLocks noChangeShapeType="1"/>
              </p:cNvSpPr>
              <p:nvPr/>
            </p:nvSpPr>
            <p:spPr bwMode="auto">
              <a:xfrm>
                <a:off x="1328" y="686"/>
                <a:ext cx="1" cy="36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bevel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7423" name="Text Box 12"/>
              <p:cNvSpPr>
                <a:spLocks noChangeArrowheads="1"/>
              </p:cNvSpPr>
              <p:nvPr/>
            </p:nvSpPr>
            <p:spPr bwMode="auto">
              <a:xfrm>
                <a:off x="907" y="0"/>
                <a:ext cx="521" cy="3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800" i="1">
                    <a:solidFill>
                      <a:srgbClr val="000000"/>
                    </a:solidFill>
                    <a:latin typeface="Franklin Gothic Book" pitchFamily="34" charset="0"/>
                    <a:sym typeface="Franklin Gothic Book" pitchFamily="34" charset="0"/>
                  </a:rPr>
                  <a:t>A</a:t>
                </a:r>
                <a:endParaRPr lang="zh-CN" altLang="en-US"/>
              </a:p>
            </p:txBody>
          </p:sp>
          <p:sp>
            <p:nvSpPr>
              <p:cNvPr id="17424" name="Text Box 15"/>
              <p:cNvSpPr>
                <a:spLocks noChangeArrowheads="1"/>
              </p:cNvSpPr>
              <p:nvPr/>
            </p:nvSpPr>
            <p:spPr bwMode="auto">
              <a:xfrm>
                <a:off x="0" y="1009"/>
                <a:ext cx="521" cy="3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800" i="1">
                    <a:solidFill>
                      <a:srgbClr val="000000"/>
                    </a:solidFill>
                    <a:latin typeface="Franklin Gothic Book" pitchFamily="34" charset="0"/>
                    <a:sym typeface="Franklin Gothic Book" pitchFamily="34" charset="0"/>
                  </a:rPr>
                  <a:t>O</a:t>
                </a:r>
                <a:endParaRPr lang="zh-CN" altLang="en-US"/>
              </a:p>
            </p:txBody>
          </p:sp>
          <p:sp>
            <p:nvSpPr>
              <p:cNvPr id="17425" name="Text Box 16"/>
              <p:cNvSpPr>
                <a:spLocks noChangeArrowheads="1"/>
              </p:cNvSpPr>
              <p:nvPr/>
            </p:nvSpPr>
            <p:spPr bwMode="auto">
              <a:xfrm>
                <a:off x="1292" y="1021"/>
                <a:ext cx="521" cy="3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800" i="1">
                    <a:solidFill>
                      <a:srgbClr val="000000"/>
                    </a:solidFill>
                    <a:latin typeface="Franklin Gothic Book" pitchFamily="34" charset="0"/>
                    <a:sym typeface="Franklin Gothic Book" pitchFamily="34" charset="0"/>
                  </a:rPr>
                  <a:t>B</a:t>
                </a:r>
                <a:endParaRPr lang="zh-CN" altLang="en-US"/>
              </a:p>
            </p:txBody>
          </p:sp>
          <p:sp>
            <p:nvSpPr>
              <p:cNvPr id="17426" name="Text Box 17"/>
              <p:cNvSpPr>
                <a:spLocks noChangeArrowheads="1"/>
              </p:cNvSpPr>
              <p:nvPr/>
            </p:nvSpPr>
            <p:spPr bwMode="auto">
              <a:xfrm>
                <a:off x="1156" y="609"/>
                <a:ext cx="521" cy="3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800" i="1">
                    <a:solidFill>
                      <a:srgbClr val="000000"/>
                    </a:solidFill>
                    <a:latin typeface="Franklin Gothic Book" pitchFamily="34" charset="0"/>
                    <a:sym typeface="Franklin Gothic Book" pitchFamily="34" charset="0"/>
                  </a:rPr>
                  <a:t>P</a:t>
                </a:r>
                <a:endParaRPr lang="zh-CN" altLang="en-US"/>
              </a:p>
            </p:txBody>
          </p:sp>
          <p:sp>
            <p:nvSpPr>
              <p:cNvPr id="17427" name="Text Box 18"/>
              <p:cNvSpPr>
                <a:spLocks noChangeArrowheads="1"/>
              </p:cNvSpPr>
              <p:nvPr/>
            </p:nvSpPr>
            <p:spPr bwMode="auto">
              <a:xfrm>
                <a:off x="662" y="199"/>
                <a:ext cx="521" cy="3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800" i="1">
                    <a:solidFill>
                      <a:srgbClr val="000000"/>
                    </a:solidFill>
                    <a:latin typeface="Franklin Gothic Book" pitchFamily="34" charset="0"/>
                    <a:sym typeface="Franklin Gothic Book" pitchFamily="34" charset="0"/>
                  </a:rPr>
                  <a:t>E</a:t>
                </a:r>
                <a:endParaRPr lang="zh-CN" altLang="en-US"/>
              </a:p>
            </p:txBody>
          </p:sp>
          <p:sp>
            <p:nvSpPr>
              <p:cNvPr id="17428" name="Text Box 19"/>
              <p:cNvSpPr>
                <a:spLocks noChangeArrowheads="1"/>
              </p:cNvSpPr>
              <p:nvPr/>
            </p:nvSpPr>
            <p:spPr bwMode="auto">
              <a:xfrm>
                <a:off x="965" y="1021"/>
                <a:ext cx="521" cy="3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altLang="zh-CN" sz="2800" i="1">
                    <a:solidFill>
                      <a:srgbClr val="000000"/>
                    </a:solidFill>
                    <a:latin typeface="Franklin Gothic Book" pitchFamily="34" charset="0"/>
                    <a:sym typeface="Franklin Gothic Book" pitchFamily="34" charset="0"/>
                  </a:rPr>
                  <a:t>F</a:t>
                </a:r>
                <a:endParaRPr lang="zh-CN" altLang="en-US"/>
              </a:p>
            </p:txBody>
          </p:sp>
        </p:grpSp>
        <p:sp>
          <p:nvSpPr>
            <p:cNvPr id="17417" name="Text Box 53"/>
            <p:cNvSpPr>
              <a:spLocks noChangeArrowheads="1"/>
            </p:cNvSpPr>
            <p:nvPr/>
          </p:nvSpPr>
          <p:spPr bwMode="auto">
            <a:xfrm>
              <a:off x="544" y="1044"/>
              <a:ext cx="544" cy="3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800">
                  <a:solidFill>
                    <a:srgbClr val="000000"/>
                  </a:solidFill>
                  <a:latin typeface="仿宋_GB2312" pitchFamily="49" charset="-122"/>
                  <a:ea typeface="仿宋_GB2312" pitchFamily="49" charset="-122"/>
                  <a:sym typeface="仿宋_GB2312" pitchFamily="49" charset="-122"/>
                </a:rPr>
                <a:t>图</a:t>
              </a:r>
              <a:r>
                <a:rPr lang="en-US" altLang="zh-CN" sz="2800">
                  <a:solidFill>
                    <a:srgbClr val="000000"/>
                  </a:solidFill>
                  <a:latin typeface="仿宋_GB2312" pitchFamily="49" charset="-122"/>
                  <a:ea typeface="仿宋_GB2312" pitchFamily="49" charset="-122"/>
                  <a:sym typeface="仿宋_GB2312" pitchFamily="49" charset="-122"/>
                </a:rPr>
                <a:t>1</a:t>
              </a:r>
              <a:endParaRPr lang="zh-CN" altLang="en-US"/>
            </a:p>
          </p:txBody>
        </p:sp>
      </p:grpSp>
      <p:sp>
        <p:nvSpPr>
          <p:cNvPr id="17414" name="Text Box 54"/>
          <p:cNvSpPr>
            <a:spLocks noChangeArrowheads="1"/>
          </p:cNvSpPr>
          <p:nvPr/>
        </p:nvSpPr>
        <p:spPr bwMode="auto">
          <a:xfrm>
            <a:off x="468313" y="3209925"/>
            <a:ext cx="7632700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>
                <a:latin typeface="仿宋_GB2312" pitchFamily="49" charset="-122"/>
                <a:ea typeface="仿宋_GB2312" pitchFamily="49" charset="-122"/>
                <a:sym typeface="仿宋_GB2312" pitchFamily="49" charset="-122"/>
              </a:rPr>
              <a:t>（</a:t>
            </a:r>
            <a:r>
              <a:rPr lang="en-US" altLang="zh-CN" sz="2800">
                <a:latin typeface="仿宋_GB2312" pitchFamily="49" charset="-122"/>
                <a:ea typeface="仿宋_GB2312" pitchFamily="49" charset="-122"/>
                <a:sym typeface="仿宋_GB2312" pitchFamily="49" charset="-122"/>
              </a:rPr>
              <a:t>3</a:t>
            </a:r>
            <a:r>
              <a:rPr lang="zh-CN" altLang="en-US" sz="2800">
                <a:latin typeface="仿宋_GB2312" pitchFamily="49" charset="-122"/>
                <a:ea typeface="仿宋_GB2312" pitchFamily="49" charset="-122"/>
                <a:sym typeface="仿宋_GB2312" pitchFamily="49" charset="-122"/>
              </a:rPr>
              <a:t>）</a:t>
            </a:r>
            <a:r>
              <a:rPr lang="zh-CN" altLang="en-US" sz="2800">
                <a:ea typeface="仿宋_GB2312" pitchFamily="49" charset="-122"/>
              </a:rPr>
              <a:t>如图</a:t>
            </a:r>
            <a:r>
              <a:rPr lang="en-US" altLang="zh-CN" sz="2800">
                <a:ea typeface="仿宋_GB2312" pitchFamily="49" charset="-122"/>
              </a:rPr>
              <a:t>3</a:t>
            </a:r>
            <a:r>
              <a:rPr lang="zh-CN" altLang="en-US" sz="2800">
                <a:ea typeface="仿宋_GB2312" pitchFamily="49" charset="-122"/>
              </a:rPr>
              <a:t>，在</a:t>
            </a:r>
            <a:r>
              <a:rPr lang="en-US" altLang="zh-CN" sz="2800">
                <a:ea typeface="仿宋_GB2312" pitchFamily="49" charset="-122"/>
              </a:rPr>
              <a:t>∠</a:t>
            </a:r>
            <a:r>
              <a:rPr lang="en-US" altLang="zh-CN" sz="2800" i="1">
                <a:ea typeface="仿宋_GB2312" pitchFamily="49" charset="-122"/>
              </a:rPr>
              <a:t>AOB</a:t>
            </a:r>
            <a:r>
              <a:rPr lang="zh-CN" altLang="en-US" sz="2800">
                <a:ea typeface="仿宋_GB2312" pitchFamily="49" charset="-122"/>
              </a:rPr>
              <a:t>的平分线</a:t>
            </a:r>
            <a:r>
              <a:rPr lang="en-US" altLang="zh-CN" sz="2800" i="1">
                <a:ea typeface="仿宋_GB2312" pitchFamily="49" charset="-122"/>
              </a:rPr>
              <a:t>OC</a:t>
            </a:r>
            <a:r>
              <a:rPr lang="zh-CN" altLang="en-US" sz="2800">
                <a:ea typeface="仿宋_GB2312" pitchFamily="49" charset="-122"/>
              </a:rPr>
              <a:t>上任取一点</a:t>
            </a:r>
            <a:r>
              <a:rPr lang="en-US" altLang="zh-CN" sz="2800" i="1">
                <a:ea typeface="仿宋_GB2312" pitchFamily="49" charset="-122"/>
              </a:rPr>
              <a:t>P</a:t>
            </a:r>
            <a:r>
              <a:rPr lang="zh-CN" altLang="en-US" sz="2800">
                <a:ea typeface="仿宋_GB2312" pitchFamily="49" charset="-122"/>
              </a:rPr>
              <a:t>，若</a:t>
            </a:r>
            <a:r>
              <a:rPr lang="en-US" altLang="zh-CN" sz="2800" i="1">
                <a:ea typeface="仿宋_GB2312" pitchFamily="49" charset="-122"/>
              </a:rPr>
              <a:t>P</a:t>
            </a:r>
            <a:r>
              <a:rPr lang="zh-CN" altLang="en-US" sz="2800">
                <a:ea typeface="仿宋_GB2312" pitchFamily="49" charset="-122"/>
              </a:rPr>
              <a:t>到</a:t>
            </a:r>
            <a:r>
              <a:rPr lang="en-US" altLang="zh-CN" sz="2800" i="1">
                <a:ea typeface="仿宋_GB2312" pitchFamily="49" charset="-122"/>
              </a:rPr>
              <a:t>OA</a:t>
            </a:r>
            <a:r>
              <a:rPr lang="zh-CN" altLang="en-US" sz="2800">
                <a:ea typeface="仿宋_GB2312" pitchFamily="49" charset="-122"/>
              </a:rPr>
              <a:t>的距离为</a:t>
            </a:r>
            <a:r>
              <a:rPr lang="en-US" altLang="zh-CN" sz="2800">
                <a:ea typeface="仿宋_GB2312" pitchFamily="49" charset="-122"/>
              </a:rPr>
              <a:t>3cm</a:t>
            </a:r>
            <a:r>
              <a:rPr lang="zh-CN" altLang="en-US" sz="2800">
                <a:ea typeface="仿宋_GB2312" pitchFamily="49" charset="-122"/>
              </a:rPr>
              <a:t>，则</a:t>
            </a:r>
            <a:r>
              <a:rPr lang="en-US" altLang="zh-CN" sz="2800" i="1">
                <a:ea typeface="仿宋_GB2312" pitchFamily="49" charset="-122"/>
              </a:rPr>
              <a:t>P</a:t>
            </a:r>
            <a:r>
              <a:rPr lang="zh-CN" altLang="en-US" sz="2800">
                <a:ea typeface="仿宋_GB2312" pitchFamily="49" charset="-122"/>
              </a:rPr>
              <a:t>到</a:t>
            </a:r>
            <a:r>
              <a:rPr lang="en-US" altLang="zh-CN" sz="2800" i="1">
                <a:ea typeface="仿宋_GB2312" pitchFamily="49" charset="-122"/>
              </a:rPr>
              <a:t>OB</a:t>
            </a:r>
            <a:r>
              <a:rPr lang="zh-CN" altLang="en-US" sz="2800">
                <a:ea typeface="仿宋_GB2312" pitchFamily="49" charset="-122"/>
              </a:rPr>
              <a:t>的距离边为</a:t>
            </a:r>
            <a:r>
              <a:rPr lang="en-US" altLang="zh-CN" sz="2800">
                <a:ea typeface="仿宋_GB2312" pitchFamily="49" charset="-122"/>
              </a:rPr>
              <a:t>3cm.</a:t>
            </a:r>
            <a:endParaRPr lang="zh-CN" altLang="en-US"/>
          </a:p>
        </p:txBody>
      </p:sp>
      <p:sp>
        <p:nvSpPr>
          <p:cNvPr id="17415" name="灯片编号占位符 1"/>
          <p:cNvSpPr>
            <a:spLocks noGrp="1"/>
          </p:cNvSpPr>
          <p:nvPr>
            <p:ph type="sldNum" sz="quarter" idx="12"/>
          </p:nvPr>
        </p:nvSpPr>
        <p:spPr bwMode="auto">
          <a:xfrm>
            <a:off x="8115300" y="6969125"/>
            <a:ext cx="758825" cy="247650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fld id="{52DFA476-E602-4057-B683-696D78E6986A}" type="slidenum">
              <a:rPr lang="en-US" altLang="zh-CN" smtClean="0"/>
            </a:fld>
            <a:endParaRPr lang="zh-CN" altLang="zh-CN" smtClean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6"/>
          <p:cNvSpPr txBox="1">
            <a:spLocks noChangeArrowheads="1"/>
          </p:cNvSpPr>
          <p:nvPr/>
        </p:nvSpPr>
        <p:spPr bwMode="auto">
          <a:xfrm>
            <a:off x="107950" y="1449388"/>
            <a:ext cx="5759450" cy="2032000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>
            <a:spAutoFit/>
          </a:bodyPr>
          <a:lstStyle/>
          <a:p>
            <a:pPr algn="just" eaLnBrk="0" hangingPunct="0"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</a:rPr>
              <a:t>       </a:t>
            </a:r>
            <a:r>
              <a:rPr lang="zh-CN" altLang="en-US" sz="2800">
                <a:latin typeface="Times New Roman" panose="02020603050405020304" pitchFamily="18" charset="0"/>
              </a:rPr>
              <a:t>如图：在△</a:t>
            </a:r>
            <a:r>
              <a:rPr lang="en-US" altLang="zh-CN" sz="2800">
                <a:latin typeface="Times New Roman" panose="02020603050405020304" pitchFamily="18" charset="0"/>
              </a:rPr>
              <a:t>ABC</a:t>
            </a:r>
            <a:r>
              <a:rPr lang="zh-CN" altLang="en-US" sz="2800">
                <a:latin typeface="Times New Roman" panose="02020603050405020304" pitchFamily="18" charset="0"/>
              </a:rPr>
              <a:t>中，∠</a:t>
            </a:r>
            <a:r>
              <a:rPr lang="en-US" altLang="zh-CN" sz="2800">
                <a:latin typeface="Times New Roman" panose="02020603050405020304" pitchFamily="18" charset="0"/>
              </a:rPr>
              <a:t>C=90° AD</a:t>
            </a:r>
            <a:r>
              <a:rPr lang="zh-CN" altLang="en-US" sz="2800">
                <a:latin typeface="Times New Roman" panose="02020603050405020304" pitchFamily="18" charset="0"/>
              </a:rPr>
              <a:t>是∠</a:t>
            </a:r>
            <a:r>
              <a:rPr lang="en-US" altLang="zh-CN" sz="2800">
                <a:latin typeface="Times New Roman" panose="02020603050405020304" pitchFamily="18" charset="0"/>
              </a:rPr>
              <a:t>BAC</a:t>
            </a:r>
            <a:r>
              <a:rPr lang="zh-CN" altLang="en-US" sz="2800">
                <a:latin typeface="Times New Roman" panose="02020603050405020304" pitchFamily="18" charset="0"/>
              </a:rPr>
              <a:t>的平分线，</a:t>
            </a:r>
            <a:r>
              <a:rPr lang="en-US" altLang="zh-CN" sz="2800">
                <a:latin typeface="Times New Roman" panose="02020603050405020304" pitchFamily="18" charset="0"/>
              </a:rPr>
              <a:t>DE⊥AB</a:t>
            </a:r>
            <a:r>
              <a:rPr lang="zh-CN" altLang="en-US" sz="2800">
                <a:latin typeface="Times New Roman" panose="02020603050405020304" pitchFamily="18" charset="0"/>
              </a:rPr>
              <a:t>于</a:t>
            </a:r>
            <a:r>
              <a:rPr lang="en-US" altLang="zh-CN" sz="2800">
                <a:latin typeface="Times New Roman" panose="02020603050405020304" pitchFamily="18" charset="0"/>
              </a:rPr>
              <a:t>E</a:t>
            </a:r>
            <a:r>
              <a:rPr lang="zh-CN" altLang="en-US" sz="2800">
                <a:latin typeface="Times New Roman" panose="02020603050405020304" pitchFamily="18" charset="0"/>
              </a:rPr>
              <a:t>，</a:t>
            </a:r>
            <a:r>
              <a:rPr lang="en-US" altLang="zh-CN" sz="2800">
                <a:latin typeface="Times New Roman" panose="02020603050405020304" pitchFamily="18" charset="0"/>
              </a:rPr>
              <a:t>F</a:t>
            </a:r>
            <a:r>
              <a:rPr lang="zh-CN" altLang="en-US" sz="2800">
                <a:latin typeface="Times New Roman" panose="02020603050405020304" pitchFamily="18" charset="0"/>
              </a:rPr>
              <a:t>在</a:t>
            </a:r>
            <a:r>
              <a:rPr lang="en-US" altLang="zh-CN" sz="2800">
                <a:latin typeface="Times New Roman" panose="02020603050405020304" pitchFamily="18" charset="0"/>
              </a:rPr>
              <a:t>AC</a:t>
            </a:r>
            <a:r>
              <a:rPr lang="zh-CN" altLang="en-US" sz="2800">
                <a:latin typeface="Times New Roman" panose="02020603050405020304" pitchFamily="18" charset="0"/>
              </a:rPr>
              <a:t>上，</a:t>
            </a:r>
            <a:r>
              <a:rPr lang="en-US" altLang="zh-CN" sz="2800">
                <a:latin typeface="Times New Roman" panose="02020603050405020304" pitchFamily="18" charset="0"/>
              </a:rPr>
              <a:t>BD=DF</a:t>
            </a:r>
            <a:r>
              <a:rPr lang="zh-CN" altLang="en-US" sz="2800">
                <a:latin typeface="Times New Roman" panose="02020603050405020304" pitchFamily="18" charset="0"/>
              </a:rPr>
              <a:t>；          </a:t>
            </a:r>
            <a:endParaRPr lang="en-US" altLang="zh-CN" sz="2800">
              <a:latin typeface="Times New Roman" panose="02020603050405020304" pitchFamily="18" charset="0"/>
            </a:endParaRPr>
          </a:p>
          <a:p>
            <a:pPr algn="just" eaLnBrk="0" hangingPunct="0"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</a:rPr>
              <a:t>求证：</a:t>
            </a:r>
            <a:r>
              <a:rPr lang="en-US" altLang="zh-CN" sz="2800">
                <a:latin typeface="Times New Roman" panose="02020603050405020304" pitchFamily="18" charset="0"/>
              </a:rPr>
              <a:t>CF=EB</a:t>
            </a:r>
            <a:endParaRPr lang="en-US" altLang="zh-CN" sz="2800">
              <a:latin typeface="Times New Roman" panose="02020603050405020304" pitchFamily="18" charset="0"/>
            </a:endParaRPr>
          </a:p>
        </p:txBody>
      </p:sp>
      <p:grpSp>
        <p:nvGrpSpPr>
          <p:cNvPr id="2" name="Group 17"/>
          <p:cNvGrpSpPr/>
          <p:nvPr/>
        </p:nvGrpSpPr>
        <p:grpSpPr bwMode="auto">
          <a:xfrm>
            <a:off x="6356350" y="838200"/>
            <a:ext cx="2787650" cy="3233738"/>
            <a:chOff x="3859" y="861"/>
            <a:chExt cx="1756" cy="2037"/>
          </a:xfrm>
        </p:grpSpPr>
        <p:sp>
          <p:nvSpPr>
            <p:cNvPr id="18449" name="AutoShape 18"/>
            <p:cNvSpPr>
              <a:spLocks noChangeArrowheads="1"/>
            </p:cNvSpPr>
            <p:nvPr/>
          </p:nvSpPr>
          <p:spPr bwMode="auto">
            <a:xfrm>
              <a:off x="4176" y="949"/>
              <a:ext cx="1344" cy="1536"/>
            </a:xfrm>
            <a:prstGeom prst="rtTriangle">
              <a:avLst/>
            </a:prstGeom>
            <a:noFill/>
            <a:ln w="381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just" eaLnBrk="0" hangingPunct="0"/>
              <a:endParaRPr lang="zh-CN" altLang="en-US" sz="1000">
                <a:latin typeface="Times New Roman" panose="02020603050405020304" pitchFamily="18" charset="0"/>
              </a:endParaRPr>
            </a:p>
          </p:txBody>
        </p:sp>
        <p:sp>
          <p:nvSpPr>
            <p:cNvPr id="18450" name="Line 19"/>
            <p:cNvSpPr>
              <a:spLocks noChangeShapeType="1"/>
            </p:cNvSpPr>
            <p:nvPr/>
          </p:nvSpPr>
          <p:spPr bwMode="auto">
            <a:xfrm>
              <a:off x="4176" y="949"/>
              <a:ext cx="576" cy="15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1" name="Line 20"/>
            <p:cNvSpPr>
              <a:spLocks noChangeShapeType="1"/>
            </p:cNvSpPr>
            <p:nvPr/>
          </p:nvSpPr>
          <p:spPr bwMode="auto">
            <a:xfrm flipV="1">
              <a:off x="4752" y="2101"/>
              <a:ext cx="432" cy="38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2" name="Text Box 21"/>
            <p:cNvSpPr txBox="1">
              <a:spLocks noChangeArrowheads="1"/>
            </p:cNvSpPr>
            <p:nvPr/>
          </p:nvSpPr>
          <p:spPr bwMode="auto">
            <a:xfrm>
              <a:off x="3883" y="861"/>
              <a:ext cx="240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latin typeface="Times New Roman" panose="02020603050405020304" pitchFamily="18" charset="0"/>
                </a:rPr>
                <a:t>A</a:t>
              </a:r>
              <a:endParaRPr lang="en-US" altLang="zh-CN" sz="3200">
                <a:latin typeface="Times New Roman" panose="02020603050405020304" pitchFamily="18" charset="0"/>
              </a:endParaRPr>
            </a:p>
          </p:txBody>
        </p:sp>
        <p:sp>
          <p:nvSpPr>
            <p:cNvPr id="18453" name="Text Box 22"/>
            <p:cNvSpPr txBox="1">
              <a:spLocks noChangeArrowheads="1"/>
            </p:cNvSpPr>
            <p:nvPr/>
          </p:nvSpPr>
          <p:spPr bwMode="auto">
            <a:xfrm>
              <a:off x="3984" y="2533"/>
              <a:ext cx="336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latin typeface="Times New Roman" panose="02020603050405020304" pitchFamily="18" charset="0"/>
                </a:rPr>
                <a:t>C</a:t>
              </a:r>
              <a:endParaRPr lang="en-US" altLang="zh-CN" sz="3200">
                <a:latin typeface="Times New Roman" panose="02020603050405020304" pitchFamily="18" charset="0"/>
              </a:endParaRPr>
            </a:p>
          </p:txBody>
        </p:sp>
        <p:sp>
          <p:nvSpPr>
            <p:cNvPr id="18454" name="Text Box 23"/>
            <p:cNvSpPr txBox="1">
              <a:spLocks noChangeArrowheads="1"/>
            </p:cNvSpPr>
            <p:nvPr/>
          </p:nvSpPr>
          <p:spPr bwMode="auto">
            <a:xfrm>
              <a:off x="4656" y="2521"/>
              <a:ext cx="240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latin typeface="Times New Roman" panose="02020603050405020304" pitchFamily="18" charset="0"/>
                </a:rPr>
                <a:t>D</a:t>
              </a:r>
              <a:endParaRPr lang="en-US" altLang="zh-CN" sz="3200">
                <a:latin typeface="Times New Roman" panose="02020603050405020304" pitchFamily="18" charset="0"/>
              </a:endParaRPr>
            </a:p>
          </p:txBody>
        </p:sp>
        <p:sp>
          <p:nvSpPr>
            <p:cNvPr id="18455" name="Text Box 24"/>
            <p:cNvSpPr txBox="1">
              <a:spLocks noChangeArrowheads="1"/>
            </p:cNvSpPr>
            <p:nvPr/>
          </p:nvSpPr>
          <p:spPr bwMode="auto">
            <a:xfrm>
              <a:off x="5193" y="1706"/>
              <a:ext cx="336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latin typeface="Times New Roman" panose="02020603050405020304" pitchFamily="18" charset="0"/>
                </a:rPr>
                <a:t>E</a:t>
              </a:r>
              <a:endParaRPr lang="en-US" altLang="zh-CN" sz="3200">
                <a:latin typeface="Times New Roman" panose="02020603050405020304" pitchFamily="18" charset="0"/>
              </a:endParaRPr>
            </a:p>
          </p:txBody>
        </p:sp>
        <p:sp>
          <p:nvSpPr>
            <p:cNvPr id="18456" name="Text Box 25"/>
            <p:cNvSpPr txBox="1">
              <a:spLocks noChangeArrowheads="1"/>
            </p:cNvSpPr>
            <p:nvPr/>
          </p:nvSpPr>
          <p:spPr bwMode="auto">
            <a:xfrm>
              <a:off x="5375" y="2521"/>
              <a:ext cx="240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latin typeface="Times New Roman" panose="02020603050405020304" pitchFamily="18" charset="0"/>
                </a:rPr>
                <a:t>B</a:t>
              </a:r>
              <a:endParaRPr lang="en-US" altLang="zh-CN" sz="3200">
                <a:latin typeface="Times New Roman" panose="02020603050405020304" pitchFamily="18" charset="0"/>
              </a:endParaRPr>
            </a:p>
          </p:txBody>
        </p:sp>
        <p:sp>
          <p:nvSpPr>
            <p:cNvPr id="18457" name="Line 26"/>
            <p:cNvSpPr>
              <a:spLocks noChangeShapeType="1"/>
            </p:cNvSpPr>
            <p:nvPr/>
          </p:nvSpPr>
          <p:spPr bwMode="auto">
            <a:xfrm>
              <a:off x="4176" y="2341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8" name="Line 27"/>
            <p:cNvSpPr>
              <a:spLocks noChangeShapeType="1"/>
            </p:cNvSpPr>
            <p:nvPr/>
          </p:nvSpPr>
          <p:spPr bwMode="auto">
            <a:xfrm>
              <a:off x="4320" y="2341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9" name="Line 28"/>
            <p:cNvSpPr>
              <a:spLocks noChangeShapeType="1"/>
            </p:cNvSpPr>
            <p:nvPr/>
          </p:nvSpPr>
          <p:spPr bwMode="auto">
            <a:xfrm>
              <a:off x="4150" y="1933"/>
              <a:ext cx="590" cy="54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0" name="Text Box 29"/>
            <p:cNvSpPr txBox="1">
              <a:spLocks noChangeArrowheads="1"/>
            </p:cNvSpPr>
            <p:nvPr/>
          </p:nvSpPr>
          <p:spPr bwMode="auto">
            <a:xfrm>
              <a:off x="3859" y="1752"/>
              <a:ext cx="336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latin typeface="Times New Roman" panose="02020603050405020304" pitchFamily="18" charset="0"/>
                </a:rPr>
                <a:t>F</a:t>
              </a:r>
              <a:endParaRPr lang="en-US" altLang="zh-CN" sz="3200">
                <a:latin typeface="Times New Roman" panose="02020603050405020304" pitchFamily="18" charset="0"/>
              </a:endParaRPr>
            </a:p>
          </p:txBody>
        </p:sp>
        <p:sp>
          <p:nvSpPr>
            <p:cNvPr id="18461" name="Line 30"/>
            <p:cNvSpPr>
              <a:spLocks noChangeShapeType="1"/>
            </p:cNvSpPr>
            <p:nvPr/>
          </p:nvSpPr>
          <p:spPr bwMode="auto">
            <a:xfrm flipV="1">
              <a:off x="5012" y="2024"/>
              <a:ext cx="91" cy="9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2" name="Line 31"/>
            <p:cNvSpPr>
              <a:spLocks noChangeShapeType="1"/>
            </p:cNvSpPr>
            <p:nvPr/>
          </p:nvSpPr>
          <p:spPr bwMode="auto">
            <a:xfrm>
              <a:off x="5012" y="2115"/>
              <a:ext cx="91" cy="9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41" name="Text Box 33"/>
          <p:cNvSpPr txBox="1">
            <a:spLocks noChangeArrowheads="1"/>
          </p:cNvSpPr>
          <p:nvPr/>
        </p:nvSpPr>
        <p:spPr bwMode="auto">
          <a:xfrm>
            <a:off x="107950" y="3611563"/>
            <a:ext cx="6597650" cy="1446212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>
            <a:spAutoFit/>
          </a:bodyPr>
          <a:lstStyle/>
          <a:p>
            <a:pPr algn="just" eaLnBrk="0" hangingPunct="0">
              <a:spcBef>
                <a:spcPct val="50000"/>
              </a:spcBef>
            </a:pPr>
            <a:r>
              <a:rPr lang="en-US" altLang="zh-CN" sz="3200">
                <a:solidFill>
                  <a:srgbClr val="FFFF00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3200">
                <a:solidFill>
                  <a:srgbClr val="FFFF00"/>
                </a:solidFill>
                <a:latin typeface="Times New Roman" panose="02020603050405020304" pitchFamily="18" charset="0"/>
              </a:rPr>
              <a:t>分析</a:t>
            </a:r>
            <a:r>
              <a:rPr lang="en-US" altLang="zh-CN" sz="3200">
                <a:solidFill>
                  <a:srgbClr val="FFFF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en-US" sz="3200">
                <a:latin typeface="Times New Roman" panose="02020603050405020304" pitchFamily="18" charset="0"/>
              </a:rPr>
              <a:t>要证</a:t>
            </a:r>
            <a:r>
              <a:rPr lang="en-US" altLang="zh-CN" sz="2800">
                <a:latin typeface="Times New Roman" panose="02020603050405020304" pitchFamily="18" charset="0"/>
              </a:rPr>
              <a:t>CF=EB,</a:t>
            </a:r>
            <a:r>
              <a:rPr lang="zh-CN" altLang="en-US" sz="2800">
                <a:latin typeface="Times New Roman" panose="02020603050405020304" pitchFamily="18" charset="0"/>
              </a:rPr>
              <a:t>首先我们想到的是要证它们所在的两个三角形全等</a:t>
            </a:r>
            <a:r>
              <a:rPr lang="en-US" altLang="zh-CN" sz="2800">
                <a:latin typeface="Times New Roman" panose="02020603050405020304" pitchFamily="18" charset="0"/>
              </a:rPr>
              <a:t>,</a:t>
            </a:r>
            <a:r>
              <a:rPr lang="zh-CN" altLang="en-US" sz="2800">
                <a:latin typeface="Times New Roman" panose="02020603050405020304" pitchFamily="18" charset="0"/>
              </a:rPr>
              <a:t>即</a:t>
            </a:r>
            <a:r>
              <a:rPr lang="en-US" altLang="zh-CN" sz="2800">
                <a:latin typeface="Times New Roman" panose="02020603050405020304" pitchFamily="18" charset="0"/>
              </a:rPr>
              <a:t>Rt△CDF </a:t>
            </a:r>
            <a:r>
              <a:rPr lang="en-US" altLang="zh-CN" sz="2800">
                <a:solidFill>
                  <a:schemeClr val="tx2"/>
                </a:solidFill>
                <a:latin typeface="Times New Roman" panose="02020603050405020304" pitchFamily="18" charset="0"/>
              </a:rPr>
              <a:t>≌</a:t>
            </a:r>
            <a:r>
              <a:rPr lang="en-US" altLang="zh-CN" sz="1000">
                <a:latin typeface="Times New Roman" panose="02020603050405020304" pitchFamily="18" charset="0"/>
              </a:rPr>
              <a:t> </a:t>
            </a:r>
            <a:r>
              <a:rPr lang="en-US" altLang="zh-CN" sz="2800">
                <a:latin typeface="Times New Roman" panose="02020603050405020304" pitchFamily="18" charset="0"/>
              </a:rPr>
              <a:t>Rt△EDB.</a:t>
            </a:r>
            <a:endParaRPr lang="en-US" altLang="zh-CN" sz="2800">
              <a:latin typeface="Times New Roman" panose="02020603050405020304" pitchFamily="18" charset="0"/>
            </a:endParaRPr>
          </a:p>
        </p:txBody>
      </p:sp>
      <p:sp>
        <p:nvSpPr>
          <p:cNvPr id="17442" name="Text Box 34"/>
          <p:cNvSpPr txBox="1">
            <a:spLocks noChangeArrowheads="1"/>
          </p:cNvSpPr>
          <p:nvPr/>
        </p:nvSpPr>
        <p:spPr bwMode="auto">
          <a:xfrm>
            <a:off x="228600" y="4876800"/>
            <a:ext cx="8280400" cy="954088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>
            <a:spAutoFit/>
          </a:bodyPr>
          <a:lstStyle/>
          <a:p>
            <a:pPr algn="just" eaLnBrk="0" hangingPunct="0"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</a:rPr>
              <a:t>        </a:t>
            </a:r>
            <a:r>
              <a:rPr lang="zh-CN" altLang="en-US" sz="2800">
                <a:latin typeface="Times New Roman" panose="02020603050405020304" pitchFamily="18" charset="0"/>
              </a:rPr>
              <a:t>现已有一个条件</a:t>
            </a:r>
            <a:r>
              <a:rPr lang="en-US" altLang="zh-CN" sz="2800">
                <a:latin typeface="Times New Roman" panose="02020603050405020304" pitchFamily="18" charset="0"/>
              </a:rPr>
              <a:t>BD=DF(</a:t>
            </a:r>
            <a:r>
              <a:rPr lang="zh-CN" altLang="en-US" sz="2800">
                <a:latin typeface="Times New Roman" panose="02020603050405020304" pitchFamily="18" charset="0"/>
              </a:rPr>
              <a:t>斜边相等</a:t>
            </a:r>
            <a:r>
              <a:rPr lang="en-US" altLang="zh-CN" sz="2800">
                <a:latin typeface="Times New Roman" panose="02020603050405020304" pitchFamily="18" charset="0"/>
              </a:rPr>
              <a:t>),</a:t>
            </a:r>
            <a:r>
              <a:rPr lang="zh-CN" altLang="en-US" sz="2800">
                <a:latin typeface="Times New Roman" panose="02020603050405020304" pitchFamily="18" charset="0"/>
              </a:rPr>
              <a:t>还需要我们找什么条件</a:t>
            </a:r>
            <a:endParaRPr lang="zh-CN" altLang="en-US" sz="2800">
              <a:latin typeface="Times New Roman" panose="02020603050405020304" pitchFamily="18" charset="0"/>
            </a:endParaRPr>
          </a:p>
        </p:txBody>
      </p:sp>
      <p:grpSp>
        <p:nvGrpSpPr>
          <p:cNvPr id="3" name="Group 39"/>
          <p:cNvGrpSpPr/>
          <p:nvPr/>
        </p:nvGrpSpPr>
        <p:grpSpPr bwMode="auto">
          <a:xfrm>
            <a:off x="6753225" y="2386013"/>
            <a:ext cx="2087563" cy="792162"/>
            <a:chOff x="3969" y="1389"/>
            <a:chExt cx="1315" cy="499"/>
          </a:xfrm>
        </p:grpSpPr>
        <p:sp>
          <p:nvSpPr>
            <p:cNvPr id="18447" name="Freeform 35"/>
            <p:cNvSpPr>
              <a:spLocks noChangeArrowheads="1"/>
            </p:cNvSpPr>
            <p:nvPr/>
          </p:nvSpPr>
          <p:spPr bwMode="auto">
            <a:xfrm>
              <a:off x="3969" y="1389"/>
              <a:ext cx="589" cy="499"/>
            </a:xfrm>
            <a:custGeom>
              <a:avLst/>
              <a:gdLst>
                <a:gd name="T0" fmla="*/ 0 w 589"/>
                <a:gd name="T1" fmla="*/ 0 h 499"/>
                <a:gd name="T2" fmla="*/ 0 w 589"/>
                <a:gd name="T3" fmla="*/ 499 h 499"/>
                <a:gd name="T4" fmla="*/ 589 w 589"/>
                <a:gd name="T5" fmla="*/ 499 h 499"/>
                <a:gd name="T6" fmla="*/ 0 w 589"/>
                <a:gd name="T7" fmla="*/ 0 h 4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89"/>
                <a:gd name="T13" fmla="*/ 0 h 499"/>
                <a:gd name="T14" fmla="*/ 589 w 589"/>
                <a:gd name="T15" fmla="*/ 499 h 4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89" h="499">
                  <a:moveTo>
                    <a:pt x="0" y="0"/>
                  </a:moveTo>
                  <a:lnTo>
                    <a:pt x="0" y="499"/>
                  </a:lnTo>
                  <a:lnTo>
                    <a:pt x="589" y="4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8" name="Freeform 38"/>
            <p:cNvSpPr>
              <a:spLocks noChangeArrowheads="1"/>
            </p:cNvSpPr>
            <p:nvPr/>
          </p:nvSpPr>
          <p:spPr bwMode="auto">
            <a:xfrm>
              <a:off x="4558" y="1525"/>
              <a:ext cx="726" cy="363"/>
            </a:xfrm>
            <a:custGeom>
              <a:avLst/>
              <a:gdLst>
                <a:gd name="T0" fmla="*/ 409 w 726"/>
                <a:gd name="T1" fmla="*/ 0 h 363"/>
                <a:gd name="T2" fmla="*/ 0 w 726"/>
                <a:gd name="T3" fmla="*/ 363 h 363"/>
                <a:gd name="T4" fmla="*/ 726 w 726"/>
                <a:gd name="T5" fmla="*/ 363 h 363"/>
                <a:gd name="T6" fmla="*/ 409 w 726"/>
                <a:gd name="T7" fmla="*/ 0 h 36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26"/>
                <a:gd name="T13" fmla="*/ 0 h 363"/>
                <a:gd name="T14" fmla="*/ 726 w 726"/>
                <a:gd name="T15" fmla="*/ 363 h 36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26" h="363">
                  <a:moveTo>
                    <a:pt x="409" y="0"/>
                  </a:moveTo>
                  <a:lnTo>
                    <a:pt x="0" y="363"/>
                  </a:lnTo>
                  <a:lnTo>
                    <a:pt x="726" y="363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Group 44"/>
          <p:cNvGrpSpPr/>
          <p:nvPr/>
        </p:nvGrpSpPr>
        <p:grpSpPr bwMode="auto">
          <a:xfrm>
            <a:off x="6842125" y="2611438"/>
            <a:ext cx="2159000" cy="792162"/>
            <a:chOff x="3969" y="1389"/>
            <a:chExt cx="1360" cy="499"/>
          </a:xfrm>
        </p:grpSpPr>
        <p:sp>
          <p:nvSpPr>
            <p:cNvPr id="18445" name="Line 41"/>
            <p:cNvSpPr>
              <a:spLocks noChangeShapeType="1"/>
            </p:cNvSpPr>
            <p:nvPr/>
          </p:nvSpPr>
          <p:spPr bwMode="auto">
            <a:xfrm>
              <a:off x="4513" y="1888"/>
              <a:ext cx="816" cy="0"/>
            </a:xfrm>
            <a:prstGeom prst="line">
              <a:avLst/>
            </a:prstGeom>
            <a:noFill/>
            <a:ln w="38100">
              <a:solidFill>
                <a:srgbClr val="FF33CC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6" name="Line 43"/>
            <p:cNvSpPr>
              <a:spLocks noChangeShapeType="1"/>
            </p:cNvSpPr>
            <p:nvPr/>
          </p:nvSpPr>
          <p:spPr bwMode="auto">
            <a:xfrm>
              <a:off x="3969" y="1389"/>
              <a:ext cx="589" cy="499"/>
            </a:xfrm>
            <a:prstGeom prst="line">
              <a:avLst/>
            </a:prstGeom>
            <a:noFill/>
            <a:ln w="38100">
              <a:solidFill>
                <a:srgbClr val="FF33CC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53" name="Text Box 45"/>
          <p:cNvSpPr txBox="1">
            <a:spLocks noChangeArrowheads="1"/>
          </p:cNvSpPr>
          <p:nvPr/>
        </p:nvSpPr>
        <p:spPr bwMode="auto">
          <a:xfrm>
            <a:off x="1042988" y="5697538"/>
            <a:ext cx="7186612" cy="1160462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>
            <a:spAutoFit/>
          </a:bodyPr>
          <a:lstStyle/>
          <a:p>
            <a:pPr algn="just" eaLnBrk="0" hangingPunct="0"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</a:rPr>
              <a:t>DC=DE (</a:t>
            </a:r>
            <a:r>
              <a:rPr lang="zh-CN" altLang="en-US" sz="2800">
                <a:latin typeface="Times New Roman" panose="02020603050405020304" pitchFamily="18" charset="0"/>
              </a:rPr>
              <a:t>因为角的平分线的性质</a:t>
            </a:r>
            <a:r>
              <a:rPr lang="en-US" altLang="zh-CN" sz="2800">
                <a:latin typeface="Times New Roman" panose="02020603050405020304" pitchFamily="18" charset="0"/>
              </a:rPr>
              <a:t>) </a:t>
            </a:r>
            <a:endParaRPr lang="en-US" altLang="zh-CN" sz="2800">
              <a:latin typeface="Times New Roman" panose="02020603050405020304" pitchFamily="18" charset="0"/>
            </a:endParaRPr>
          </a:p>
          <a:p>
            <a:pPr algn="just" eaLnBrk="0" hangingPunct="0"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</a:rPr>
              <a:t>再用</a:t>
            </a:r>
            <a:r>
              <a:rPr lang="en-US" altLang="zh-CN" sz="2800">
                <a:latin typeface="Times New Roman" panose="02020603050405020304" pitchFamily="18" charset="0"/>
              </a:rPr>
              <a:t>HL</a:t>
            </a:r>
            <a:r>
              <a:rPr lang="zh-CN" altLang="en-US" sz="2800">
                <a:latin typeface="Times New Roman" panose="02020603050405020304" pitchFamily="18" charset="0"/>
              </a:rPr>
              <a:t>证明</a:t>
            </a:r>
            <a:r>
              <a:rPr lang="en-US" altLang="zh-CN" sz="2800">
                <a:latin typeface="Times New Roman" panose="02020603050405020304" pitchFamily="18" charset="0"/>
              </a:rPr>
              <a:t>.</a:t>
            </a:r>
            <a:endParaRPr lang="en-US" altLang="zh-CN" sz="2800">
              <a:latin typeface="Times New Roman" panose="02020603050405020304" pitchFamily="18" charset="0"/>
            </a:endParaRPr>
          </a:p>
        </p:txBody>
      </p:sp>
      <p:grpSp>
        <p:nvGrpSpPr>
          <p:cNvPr id="5" name="Group 48"/>
          <p:cNvGrpSpPr/>
          <p:nvPr/>
        </p:nvGrpSpPr>
        <p:grpSpPr bwMode="auto">
          <a:xfrm>
            <a:off x="6734175" y="2601913"/>
            <a:ext cx="1584325" cy="576262"/>
            <a:chOff x="3969" y="1525"/>
            <a:chExt cx="998" cy="363"/>
          </a:xfrm>
        </p:grpSpPr>
        <p:sp>
          <p:nvSpPr>
            <p:cNvPr id="18443" name="Line 46"/>
            <p:cNvSpPr>
              <a:spLocks noChangeShapeType="1"/>
            </p:cNvSpPr>
            <p:nvPr/>
          </p:nvSpPr>
          <p:spPr bwMode="auto">
            <a:xfrm flipH="1">
              <a:off x="3969" y="1888"/>
              <a:ext cx="589" cy="0"/>
            </a:xfrm>
            <a:prstGeom prst="line">
              <a:avLst/>
            </a:prstGeom>
            <a:noFill/>
            <a:ln w="38100">
              <a:solidFill>
                <a:srgbClr val="333300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4" name="Line 47"/>
            <p:cNvSpPr>
              <a:spLocks noChangeShapeType="1"/>
            </p:cNvSpPr>
            <p:nvPr/>
          </p:nvSpPr>
          <p:spPr bwMode="auto">
            <a:xfrm flipH="1">
              <a:off x="4558" y="1525"/>
              <a:ext cx="409" cy="363"/>
            </a:xfrm>
            <a:prstGeom prst="line">
              <a:avLst/>
            </a:prstGeom>
            <a:noFill/>
            <a:ln w="38100">
              <a:solidFill>
                <a:srgbClr val="333300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42" name="TextBox 47"/>
          <p:cNvSpPr txBox="1">
            <a:spLocks noChangeArrowheads="1"/>
          </p:cNvSpPr>
          <p:nvPr/>
        </p:nvSpPr>
        <p:spPr bwMode="auto">
          <a:xfrm>
            <a:off x="0" y="801688"/>
            <a:ext cx="467995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60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实践应用</a:t>
            </a:r>
            <a:endParaRPr lang="zh-CN" altLang="en-US" sz="360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7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3000"/>
                                        <p:tgtEl>
                                          <p:spTgt spid="17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17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41" grpId="0"/>
      <p:bldP spid="17442" grpId="0"/>
      <p:bldP spid="1745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685800" y="990600"/>
            <a:ext cx="6624638" cy="1373188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2800">
                <a:solidFill>
                  <a:srgbClr val="FFFF00"/>
                </a:solidFill>
                <a:latin typeface="Times New Roman" panose="02020603050405020304" pitchFamily="18" charset="0"/>
              </a:rPr>
              <a:t>知识小结：</a:t>
            </a:r>
            <a:endParaRPr lang="zh-CN" altLang="en-US" sz="2800">
              <a:solidFill>
                <a:srgbClr val="FFFF00"/>
              </a:solidFill>
              <a:latin typeface="Times New Roman" panose="02020603050405020304" pitchFamily="18" charset="0"/>
            </a:endParaRPr>
          </a:p>
          <a:p>
            <a:pPr algn="just" eaLnBrk="0" hangingPunct="0"/>
            <a:r>
              <a:rPr lang="zh-CN" altLang="en-US" sz="2800">
                <a:latin typeface="Times New Roman" panose="02020603050405020304" pitchFamily="18" charset="0"/>
              </a:rPr>
              <a:t>本节课学习了那些知识？有哪些运用？你学了吗？做了吗？用了吗？</a:t>
            </a:r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684213" y="2636838"/>
            <a:ext cx="6675437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i="1">
                <a:latin typeface="Tahoma" panose="020B0604030504040204" pitchFamily="34" charset="0"/>
              </a:rPr>
              <a:t>         </a:t>
            </a:r>
            <a:r>
              <a:rPr lang="en-US" altLang="zh-CN" sz="2800">
                <a:latin typeface="Tahoma" panose="020B0604030504040204" pitchFamily="34" charset="0"/>
              </a:rPr>
              <a:t>1.</a:t>
            </a:r>
            <a:r>
              <a:rPr lang="zh-CN" altLang="en-US" sz="2800">
                <a:latin typeface="Tahoma" panose="020B0604030504040204" pitchFamily="34" charset="0"/>
              </a:rPr>
              <a:t>角平分线的性质定理：</a:t>
            </a:r>
            <a:endParaRPr lang="zh-CN" altLang="en-US" sz="2800">
              <a:latin typeface="Tahoma" panose="020B0604030504040204" pitchFamily="34" charset="0"/>
            </a:endParaRPr>
          </a:p>
          <a:p>
            <a:r>
              <a:rPr lang="zh-CN" altLang="en-US" sz="2800">
                <a:latin typeface="Tahoma" panose="020B0604030504040204" pitchFamily="34" charset="0"/>
              </a:rPr>
              <a:t>在角平分线上的点到角的两边的距离相等</a:t>
            </a:r>
            <a:endParaRPr lang="zh-CN" altLang="en-US" sz="2800">
              <a:latin typeface="Tahoma" panose="020B0604030504040204" pitchFamily="34" charset="0"/>
            </a:endParaRPr>
          </a:p>
          <a:p>
            <a:endParaRPr lang="en-US" altLang="zh-CN" sz="2800" i="1">
              <a:latin typeface="Tahoma" panose="020B0604030504040204" pitchFamily="34" charset="0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971550" y="4076700"/>
            <a:ext cx="7772400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</a:rPr>
              <a:t>       2.</a:t>
            </a:r>
            <a:r>
              <a:rPr lang="zh-CN" altLang="en-US" sz="2800">
                <a:latin typeface="Tahoma" panose="020B0604030504040204" pitchFamily="34" charset="0"/>
              </a:rPr>
              <a:t>角平分线的性质定理</a:t>
            </a:r>
            <a:r>
              <a:rPr lang="zh-CN" altLang="en-US" sz="2800">
                <a:latin typeface="Times New Roman" panose="02020603050405020304" pitchFamily="18" charset="0"/>
              </a:rPr>
              <a:t>是证明角相等、线段相等的新途径</a:t>
            </a:r>
            <a:r>
              <a:rPr lang="en-US" altLang="zh-CN" sz="2800">
                <a:latin typeface="Times New Roman" panose="02020603050405020304" pitchFamily="18" charset="0"/>
              </a:rPr>
              <a:t>.</a:t>
            </a:r>
            <a:endParaRPr lang="en-US" altLang="zh-CN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2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3" name="WordArt 5"/>
          <p:cNvSpPr>
            <a:spLocks noChangeArrowheads="1" noChangeShapeType="1" noTextEdit="1"/>
          </p:cNvSpPr>
          <p:nvPr/>
        </p:nvSpPr>
        <p:spPr bwMode="auto">
          <a:xfrm>
            <a:off x="1066892" y="2438426"/>
            <a:ext cx="7238810" cy="927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>
              <a:defRPr/>
            </a:pPr>
            <a:r>
              <a:rPr lang="en-US" altLang="zh-CN" sz="4800" dirty="0">
                <a:ln w="9525">
                  <a:solidFill>
                    <a:srgbClr val="FF0000"/>
                  </a:solidFill>
                  <a:rou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华文新魏" panose="02010800040101010101" pitchFamily="2" charset="-122"/>
              </a:rPr>
              <a:t>12.3  </a:t>
            </a:r>
            <a:r>
              <a:rPr lang="zh-CN" altLang="en-US" sz="4800" dirty="0">
                <a:ln w="9525">
                  <a:solidFill>
                    <a:srgbClr val="FF0000"/>
                  </a:solidFill>
                  <a:rou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华文新魏" panose="02010800040101010101" pitchFamily="2" charset="-122"/>
              </a:rPr>
              <a:t>角的平分线的性质（第</a:t>
            </a:r>
            <a:r>
              <a:rPr lang="en-US" altLang="zh-CN" sz="4800" dirty="0">
                <a:ln w="9525">
                  <a:solidFill>
                    <a:srgbClr val="FF0000"/>
                  </a:solidFill>
                  <a:rou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华文新魏" panose="02010800040101010101" pitchFamily="2" charset="-122"/>
              </a:rPr>
              <a:t>2</a:t>
            </a:r>
            <a:r>
              <a:rPr lang="zh-CN" altLang="en-US" sz="4800" dirty="0">
                <a:ln w="9525">
                  <a:solidFill>
                    <a:srgbClr val="FF0000"/>
                  </a:solidFill>
                  <a:rou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华文新魏" panose="02010800040101010101" pitchFamily="2" charset="-122"/>
              </a:rPr>
              <a:t>课时）</a:t>
            </a:r>
            <a:endParaRPr lang="zh-CN" altLang="en-US" sz="4800" dirty="0">
              <a:ln w="9525">
                <a:solidFill>
                  <a:srgbClr val="FF0000"/>
                </a:solidFill>
                <a:round/>
              </a:ln>
              <a:solidFill>
                <a:srgbClr val="FFFF00"/>
              </a:solidFill>
              <a:effectLst>
                <a:outerShdw dist="35921" dir="2700000" algn="ctr" rotWithShape="0">
                  <a:srgbClr val="C0C0C0"/>
                </a:outerShdw>
              </a:effectLst>
              <a:latin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-152400" y="1447800"/>
            <a:ext cx="3200400" cy="1143000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sz="3600" b="1" smtClean="0">
                <a:latin typeface="宋体" panose="02010600030101010101" pitchFamily="2" charset="-122"/>
              </a:rPr>
              <a:t>学习目标：</a:t>
            </a:r>
            <a:br>
              <a:rPr lang="zh-CN" altLang="en-US" sz="3600" b="1" smtClean="0">
                <a:latin typeface="宋体" panose="02010600030101010101" pitchFamily="2" charset="-122"/>
              </a:rPr>
            </a:br>
            <a:endParaRPr lang="zh-CN" altLang="en-US" sz="3600" b="1" smtClean="0">
              <a:latin typeface="宋体" panose="02010600030101010101" pitchFamily="2" charset="-122"/>
            </a:endParaRPr>
          </a:p>
        </p:txBody>
      </p:sp>
      <p:sp>
        <p:nvSpPr>
          <p:cNvPr id="21507" name="内容占位符 2"/>
          <p:cNvSpPr>
            <a:spLocks noChangeArrowheads="1"/>
          </p:cNvSpPr>
          <p:nvPr/>
        </p:nvSpPr>
        <p:spPr bwMode="auto">
          <a:xfrm>
            <a:off x="228600" y="2819400"/>
            <a:ext cx="9099550" cy="2879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800">
                <a:latin typeface="Times New Roman" panose="02020603050405020304" pitchFamily="18" charset="0"/>
              </a:rPr>
              <a:t>　</a:t>
            </a:r>
            <a:r>
              <a:rPr lang="en-US" altLang="zh-CN" sz="2800">
                <a:latin typeface="Times New Roman" panose="02020603050405020304" pitchFamily="18" charset="0"/>
              </a:rPr>
              <a:t>1</a:t>
            </a:r>
            <a:r>
              <a:rPr lang="zh-CN" altLang="en-US" sz="2800">
                <a:latin typeface="宋体" panose="02010600030101010101" pitchFamily="2" charset="-122"/>
              </a:rPr>
              <a:t>．</a:t>
            </a:r>
            <a:r>
              <a:rPr lang="zh-CN" altLang="zh-CN" sz="2800">
                <a:latin typeface="宋体" panose="02010600030101010101" pitchFamily="2" charset="-122"/>
              </a:rPr>
              <a:t>探索并证明角</a:t>
            </a:r>
            <a:r>
              <a:rPr lang="zh-CN" altLang="en-US" sz="2800">
                <a:latin typeface="宋体" panose="02010600030101010101" pitchFamily="2" charset="-122"/>
              </a:rPr>
              <a:t>的</a:t>
            </a:r>
            <a:r>
              <a:rPr lang="zh-CN" sz="2800">
                <a:latin typeface="宋体" panose="02010600030101010101" pitchFamily="2" charset="-122"/>
              </a:rPr>
              <a:t>平分线</a:t>
            </a:r>
            <a:r>
              <a:rPr lang="zh-CN" altLang="en-US" sz="2800">
                <a:latin typeface="宋体" panose="02010600030101010101" pitchFamily="2" charset="-122"/>
              </a:rPr>
              <a:t>的</a:t>
            </a:r>
            <a:r>
              <a:rPr lang="zh-CN" sz="2800">
                <a:latin typeface="宋体" panose="02010600030101010101" pitchFamily="2" charset="-122"/>
              </a:rPr>
              <a:t>性质定理的逆定理</a:t>
            </a:r>
            <a:r>
              <a:rPr lang="en-US" altLang="zh-CN" sz="2800">
                <a:latin typeface="宋体" panose="02010600030101010101" pitchFamily="2" charset="-122"/>
              </a:rPr>
              <a:t>.</a:t>
            </a:r>
            <a:endParaRPr lang="en-US" altLang="zh-CN" sz="2800"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800">
                <a:latin typeface="Times New Roman" panose="02020603050405020304" pitchFamily="18" charset="0"/>
              </a:rPr>
              <a:t>　</a:t>
            </a:r>
            <a:r>
              <a:rPr lang="en-US" altLang="zh-CN" sz="2800">
                <a:latin typeface="Times New Roman" panose="02020603050405020304" pitchFamily="18" charset="0"/>
              </a:rPr>
              <a:t>2</a:t>
            </a:r>
            <a:r>
              <a:rPr lang="zh-CN" altLang="en-US" sz="2800">
                <a:latin typeface="宋体" panose="02010600030101010101" pitchFamily="2" charset="-122"/>
              </a:rPr>
              <a:t>．</a:t>
            </a:r>
            <a:r>
              <a:rPr lang="zh-CN" altLang="zh-CN" sz="2800">
                <a:latin typeface="宋体" panose="02010600030101010101" pitchFamily="2" charset="-122"/>
              </a:rPr>
              <a:t>会</a:t>
            </a:r>
            <a:r>
              <a:rPr lang="zh-CN" altLang="en-US" sz="2800">
                <a:latin typeface="宋体" panose="02010600030101010101" pitchFamily="2" charset="-122"/>
              </a:rPr>
              <a:t>运</a:t>
            </a:r>
            <a:r>
              <a:rPr lang="zh-CN" sz="2800">
                <a:latin typeface="宋体" panose="02010600030101010101" pitchFamily="2" charset="-122"/>
              </a:rPr>
              <a:t>用角</a:t>
            </a:r>
            <a:r>
              <a:rPr lang="zh-CN" altLang="en-US" sz="2800">
                <a:latin typeface="宋体" panose="02010600030101010101" pitchFamily="2" charset="-122"/>
              </a:rPr>
              <a:t>的</a:t>
            </a:r>
            <a:r>
              <a:rPr lang="zh-CN" sz="2800">
                <a:latin typeface="宋体" panose="02010600030101010101" pitchFamily="2" charset="-122"/>
              </a:rPr>
              <a:t>平分线</a:t>
            </a:r>
            <a:r>
              <a:rPr lang="zh-CN" altLang="en-US" sz="2800">
                <a:latin typeface="宋体" panose="02010600030101010101" pitchFamily="2" charset="-122"/>
              </a:rPr>
              <a:t>的</a:t>
            </a:r>
            <a:r>
              <a:rPr lang="zh-CN" sz="2800">
                <a:latin typeface="宋体" panose="02010600030101010101" pitchFamily="2" charset="-122"/>
              </a:rPr>
              <a:t>性质定理的逆定理解决问题</a:t>
            </a:r>
            <a:r>
              <a:rPr lang="en-US" sz="2800">
                <a:latin typeface="宋体" panose="02010600030101010101" pitchFamily="2" charset="-122"/>
              </a:rPr>
              <a:t>． </a:t>
            </a:r>
            <a:endParaRPr lang="en-US" sz="2800"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</a:pPr>
            <a:r>
              <a:rPr lang="zh-CN" altLang="en-US" sz="2800">
                <a:latin typeface="宋体" panose="02010600030101010101" pitchFamily="2" charset="-122"/>
              </a:rPr>
              <a:t>学习重点：</a:t>
            </a:r>
            <a:endParaRPr lang="zh-CN" altLang="en-US" sz="2800"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800">
                <a:latin typeface="宋体" panose="02010600030101010101" pitchFamily="2" charset="-122"/>
              </a:rPr>
              <a:t>  </a:t>
            </a:r>
            <a:r>
              <a:rPr lang="zh-CN" altLang="zh-CN" sz="2800">
                <a:latin typeface="宋体" panose="02010600030101010101" pitchFamily="2" charset="-122"/>
              </a:rPr>
              <a:t>角</a:t>
            </a:r>
            <a:r>
              <a:rPr lang="zh-CN" altLang="en-US" sz="2800">
                <a:latin typeface="宋体" panose="02010600030101010101" pitchFamily="2" charset="-122"/>
              </a:rPr>
              <a:t>的</a:t>
            </a:r>
            <a:r>
              <a:rPr lang="zh-CN" sz="2800">
                <a:latin typeface="宋体" panose="02010600030101010101" pitchFamily="2" charset="-122"/>
              </a:rPr>
              <a:t>平分线</a:t>
            </a:r>
            <a:r>
              <a:rPr lang="zh-CN" altLang="en-US" sz="2800">
                <a:latin typeface="宋体" panose="02010600030101010101" pitchFamily="2" charset="-122"/>
              </a:rPr>
              <a:t>的</a:t>
            </a:r>
            <a:r>
              <a:rPr lang="zh-CN" sz="2800">
                <a:latin typeface="宋体" panose="02010600030101010101" pitchFamily="2" charset="-122"/>
              </a:rPr>
              <a:t>性质定理的逆定理</a:t>
            </a:r>
            <a:r>
              <a:rPr lang="en-US" sz="2800">
                <a:latin typeface="宋体" panose="02010600030101010101" pitchFamily="2" charset="-122"/>
              </a:rPr>
              <a:t>．</a:t>
            </a:r>
            <a:endParaRPr lang="en-US" sz="2800"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</a:pPr>
            <a:endParaRPr lang="zh-CN" altLang="en-US" sz="28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5" name="Line 17"/>
          <p:cNvSpPr>
            <a:spLocks noChangeShapeType="1"/>
          </p:cNvSpPr>
          <p:nvPr/>
        </p:nvSpPr>
        <p:spPr bwMode="auto">
          <a:xfrm flipV="1">
            <a:off x="3152775" y="4519613"/>
            <a:ext cx="1252538" cy="512762"/>
          </a:xfrm>
          <a:prstGeom prst="line">
            <a:avLst/>
          </a:prstGeom>
          <a:noFill/>
          <a:ln w="38100">
            <a:solidFill>
              <a:srgbClr val="00808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4226" name="Text Box 18"/>
          <p:cNvSpPr txBox="1">
            <a:spLocks noChangeArrowheads="1"/>
          </p:cNvSpPr>
          <p:nvPr/>
        </p:nvSpPr>
        <p:spPr bwMode="auto">
          <a:xfrm>
            <a:off x="4451350" y="4146550"/>
            <a:ext cx="309721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chemeClr val="hlink"/>
                </a:solidFill>
              </a:rPr>
              <a:t>P</a:t>
            </a:r>
            <a:r>
              <a:rPr lang="zh-CN" altLang="en-US" sz="2800">
                <a:solidFill>
                  <a:schemeClr val="hlink"/>
                </a:solidFill>
              </a:rPr>
              <a:t>到</a:t>
            </a:r>
            <a:r>
              <a:rPr lang="en-US" altLang="zh-CN" sz="2800">
                <a:solidFill>
                  <a:schemeClr val="hlink"/>
                </a:solidFill>
              </a:rPr>
              <a:t>OA</a:t>
            </a:r>
            <a:r>
              <a:rPr lang="zh-CN" altLang="en-US" sz="2800">
                <a:solidFill>
                  <a:schemeClr val="hlink"/>
                </a:solidFill>
              </a:rPr>
              <a:t>的距离</a:t>
            </a:r>
            <a:endParaRPr lang="zh-CN" altLang="en-US" sz="2800">
              <a:solidFill>
                <a:schemeClr val="hlink"/>
              </a:solidFill>
            </a:endParaRPr>
          </a:p>
        </p:txBody>
      </p:sp>
      <p:sp>
        <p:nvSpPr>
          <p:cNvPr id="94227" name="Line 19"/>
          <p:cNvSpPr>
            <a:spLocks noChangeShapeType="1"/>
          </p:cNvSpPr>
          <p:nvPr/>
        </p:nvSpPr>
        <p:spPr bwMode="auto">
          <a:xfrm flipV="1">
            <a:off x="3746500" y="5221288"/>
            <a:ext cx="1474788" cy="104775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4228" name="Text Box 20"/>
          <p:cNvSpPr txBox="1">
            <a:spLocks noChangeArrowheads="1"/>
          </p:cNvSpPr>
          <p:nvPr/>
        </p:nvSpPr>
        <p:spPr bwMode="auto">
          <a:xfrm>
            <a:off x="4491038" y="5526088"/>
            <a:ext cx="30956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00CC00"/>
                </a:solidFill>
              </a:rPr>
              <a:t>P</a:t>
            </a:r>
            <a:r>
              <a:rPr lang="zh-CN" altLang="en-US" sz="2800">
                <a:solidFill>
                  <a:srgbClr val="00CC00"/>
                </a:solidFill>
              </a:rPr>
              <a:t>到</a:t>
            </a:r>
            <a:r>
              <a:rPr lang="en-US" altLang="zh-CN" sz="2800">
                <a:solidFill>
                  <a:srgbClr val="00CC00"/>
                </a:solidFill>
              </a:rPr>
              <a:t>OB</a:t>
            </a:r>
            <a:r>
              <a:rPr lang="zh-CN" altLang="en-US" sz="2800">
                <a:solidFill>
                  <a:srgbClr val="00CC00"/>
                </a:solidFill>
              </a:rPr>
              <a:t>的距离</a:t>
            </a:r>
            <a:endParaRPr lang="zh-CN" altLang="en-US" sz="2800">
              <a:solidFill>
                <a:srgbClr val="00CC00"/>
              </a:solidFill>
            </a:endParaRPr>
          </a:p>
        </p:txBody>
      </p:sp>
      <p:sp>
        <p:nvSpPr>
          <p:cNvPr id="94229" name="Text Box 21"/>
          <p:cNvSpPr txBox="1">
            <a:spLocks noChangeArrowheads="1"/>
          </p:cNvSpPr>
          <p:nvPr/>
        </p:nvSpPr>
        <p:spPr bwMode="auto">
          <a:xfrm>
            <a:off x="5195888" y="4957763"/>
            <a:ext cx="309721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folHlink"/>
                </a:solidFill>
              </a:rPr>
              <a:t>角平分线上的点</a:t>
            </a:r>
            <a:endParaRPr lang="zh-CN" altLang="en-US" sz="2800">
              <a:solidFill>
                <a:schemeClr val="folHlink"/>
              </a:solidFill>
            </a:endParaRPr>
          </a:p>
        </p:txBody>
      </p:sp>
      <p:sp>
        <p:nvSpPr>
          <p:cNvPr id="94230" name="Line 22"/>
          <p:cNvSpPr>
            <a:spLocks noChangeShapeType="1"/>
          </p:cNvSpPr>
          <p:nvPr/>
        </p:nvSpPr>
        <p:spPr bwMode="auto">
          <a:xfrm>
            <a:off x="3413125" y="5792788"/>
            <a:ext cx="1033463" cy="6350"/>
          </a:xfrm>
          <a:prstGeom prst="line">
            <a:avLst/>
          </a:prstGeom>
          <a:noFill/>
          <a:ln w="38100">
            <a:solidFill>
              <a:srgbClr val="FF99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6" name="WordArt 29"/>
          <p:cNvSpPr>
            <a:spLocks noChangeArrowheads="1" noChangeShapeType="1" noTextEdit="1"/>
          </p:cNvSpPr>
          <p:nvPr/>
        </p:nvSpPr>
        <p:spPr bwMode="auto">
          <a:xfrm>
            <a:off x="990600" y="1066800"/>
            <a:ext cx="3313113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知识回顾</a:t>
            </a:r>
            <a:endParaRPr lang="zh-CN" altLang="en-US" sz="3600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4238" name="Text Box 30"/>
          <p:cNvSpPr txBox="1">
            <a:spLocks noChangeArrowheads="1"/>
          </p:cNvSpPr>
          <p:nvPr/>
        </p:nvSpPr>
        <p:spPr bwMode="auto">
          <a:xfrm>
            <a:off x="863600" y="2555875"/>
            <a:ext cx="39243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0000FF"/>
                </a:solidFill>
                <a:latin typeface="Times New Roman" panose="02020603050405020304" pitchFamily="18" charset="0"/>
              </a:rPr>
              <a:t>几何语言：</a:t>
            </a:r>
            <a:endParaRPr lang="zh-CN" altLang="en-US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94239" name="Text Box 31"/>
          <p:cNvSpPr txBox="1">
            <a:spLocks noChangeArrowheads="1"/>
          </p:cNvSpPr>
          <p:nvPr/>
        </p:nvSpPr>
        <p:spPr bwMode="auto">
          <a:xfrm>
            <a:off x="3036888" y="2587625"/>
            <a:ext cx="5176837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∵ OC</a:t>
            </a:r>
            <a:r>
              <a:rPr lang="zh-CN" altLang="en-US">
                <a:solidFill>
                  <a:srgbClr val="FF0000"/>
                </a:solidFill>
              </a:rPr>
              <a:t>平分∠</a:t>
            </a:r>
            <a:r>
              <a:rPr lang="en-US" altLang="zh-CN">
                <a:solidFill>
                  <a:srgbClr val="FF0000"/>
                </a:solidFill>
              </a:rPr>
              <a:t>AOB</a:t>
            </a:r>
            <a:r>
              <a:rPr lang="zh-CN" altLang="en-US">
                <a:solidFill>
                  <a:srgbClr val="FF0000"/>
                </a:solidFill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>
                <a:solidFill>
                  <a:srgbClr val="FF0000"/>
                </a:solidFill>
              </a:rPr>
              <a:t>    且</a:t>
            </a:r>
            <a:r>
              <a:rPr lang="en-US" altLang="zh-CN">
                <a:solidFill>
                  <a:srgbClr val="FF0000"/>
                </a:solidFill>
              </a:rPr>
              <a:t>PD⊥OA</a:t>
            </a:r>
            <a:r>
              <a:rPr lang="zh-CN" altLang="en-US">
                <a:solidFill>
                  <a:srgbClr val="FF0000"/>
                </a:solidFill>
              </a:rPr>
              <a:t>， </a:t>
            </a:r>
            <a:r>
              <a:rPr lang="en-US" altLang="zh-CN">
                <a:solidFill>
                  <a:srgbClr val="FF0000"/>
                </a:solidFill>
              </a:rPr>
              <a:t>PE⊥OB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94240" name="Text Box 32"/>
          <p:cNvSpPr txBox="1">
            <a:spLocks noChangeArrowheads="1"/>
          </p:cNvSpPr>
          <p:nvPr/>
        </p:nvSpPr>
        <p:spPr bwMode="auto">
          <a:xfrm>
            <a:off x="3022600" y="3624263"/>
            <a:ext cx="39243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∴ PD= PE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94244" name="Text Box 36"/>
          <p:cNvSpPr txBox="1">
            <a:spLocks noChangeArrowheads="1"/>
          </p:cNvSpPr>
          <p:nvPr/>
        </p:nvSpPr>
        <p:spPr bwMode="auto">
          <a:xfrm>
            <a:off x="795338" y="1952625"/>
            <a:ext cx="820896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Times New Roman" panose="02020603050405020304" pitchFamily="18" charset="0"/>
              </a:rPr>
              <a:t>角的平分线上的点到角的两边的距离相等。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94245" name="Text Box 37"/>
          <p:cNvSpPr txBox="1">
            <a:spLocks noChangeArrowheads="1"/>
          </p:cNvSpPr>
          <p:nvPr/>
        </p:nvSpPr>
        <p:spPr bwMode="auto">
          <a:xfrm>
            <a:off x="4610100" y="1350963"/>
            <a:ext cx="38417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0000FF"/>
                </a:solidFill>
                <a:latin typeface="Times New Roman" panose="02020603050405020304" pitchFamily="18" charset="0"/>
              </a:rPr>
              <a:t>角的平分线的性质：</a:t>
            </a:r>
            <a:endParaRPr lang="zh-CN" altLang="en-US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94246" name="Text Box 38"/>
          <p:cNvSpPr txBox="1">
            <a:spLocks noChangeArrowheads="1"/>
          </p:cNvSpPr>
          <p:nvPr/>
        </p:nvSpPr>
        <p:spPr bwMode="auto">
          <a:xfrm>
            <a:off x="4308475" y="5926138"/>
            <a:ext cx="33528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>
                <a:latin typeface="Times New Roman" panose="02020603050405020304" pitchFamily="18" charset="0"/>
                <a:ea typeface="黑体" panose="02010609060101010101" pitchFamily="2" charset="-122"/>
              </a:rPr>
              <a:t>不必再证全等</a:t>
            </a:r>
            <a:endParaRPr kumimoji="1" lang="zh-CN" altLang="en-US" sz="40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2" name="Group 46"/>
          <p:cNvGrpSpPr/>
          <p:nvPr/>
        </p:nvGrpSpPr>
        <p:grpSpPr bwMode="auto">
          <a:xfrm>
            <a:off x="947738" y="4132263"/>
            <a:ext cx="3482975" cy="2465387"/>
            <a:chOff x="249" y="2472"/>
            <a:chExt cx="2194" cy="1553"/>
          </a:xfrm>
        </p:grpSpPr>
        <p:grpSp>
          <p:nvGrpSpPr>
            <p:cNvPr id="3" name="Group 45"/>
            <p:cNvGrpSpPr/>
            <p:nvPr/>
          </p:nvGrpSpPr>
          <p:grpSpPr bwMode="auto">
            <a:xfrm>
              <a:off x="1422" y="2879"/>
              <a:ext cx="316" cy="881"/>
              <a:chOff x="1422" y="2879"/>
              <a:chExt cx="316" cy="881"/>
            </a:xfrm>
          </p:grpSpPr>
          <p:sp>
            <p:nvSpPr>
              <p:cNvPr id="22562" name="Line 4"/>
              <p:cNvSpPr>
                <a:spLocks noChangeShapeType="1"/>
              </p:cNvSpPr>
              <p:nvPr/>
            </p:nvSpPr>
            <p:spPr bwMode="auto">
              <a:xfrm>
                <a:off x="1422" y="2879"/>
                <a:ext cx="316" cy="381"/>
              </a:xfrm>
              <a:prstGeom prst="line">
                <a:avLst/>
              </a:prstGeom>
              <a:noFill/>
              <a:ln w="34925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3" name="Line 13"/>
              <p:cNvSpPr>
                <a:spLocks noChangeShapeType="1"/>
              </p:cNvSpPr>
              <p:nvPr/>
            </p:nvSpPr>
            <p:spPr bwMode="auto">
              <a:xfrm flipH="1">
                <a:off x="1737" y="3261"/>
                <a:ext cx="0" cy="499"/>
              </a:xfrm>
              <a:prstGeom prst="line">
                <a:avLst/>
              </a:prstGeom>
              <a:noFill/>
              <a:ln w="34925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44"/>
            <p:cNvGrpSpPr/>
            <p:nvPr/>
          </p:nvGrpSpPr>
          <p:grpSpPr bwMode="auto">
            <a:xfrm>
              <a:off x="249" y="2472"/>
              <a:ext cx="2194" cy="1553"/>
              <a:chOff x="249" y="2472"/>
              <a:chExt cx="2194" cy="1553"/>
            </a:xfrm>
          </p:grpSpPr>
          <p:sp>
            <p:nvSpPr>
              <p:cNvPr id="22546" name="Freeform 39"/>
              <p:cNvSpPr/>
              <p:nvPr/>
            </p:nvSpPr>
            <p:spPr bwMode="auto">
              <a:xfrm>
                <a:off x="524" y="2618"/>
                <a:ext cx="1483" cy="1152"/>
              </a:xfrm>
              <a:custGeom>
                <a:avLst/>
                <a:gdLst>
                  <a:gd name="T0" fmla="*/ 1160 w 1483"/>
                  <a:gd name="T1" fmla="*/ 0 h 1152"/>
                  <a:gd name="T2" fmla="*/ 0 w 1483"/>
                  <a:gd name="T3" fmla="*/ 1152 h 1152"/>
                  <a:gd name="T4" fmla="*/ 1483 w 1483"/>
                  <a:gd name="T5" fmla="*/ 1152 h 1152"/>
                  <a:gd name="T6" fmla="*/ 0 60000 65536"/>
                  <a:gd name="T7" fmla="*/ 0 60000 65536"/>
                  <a:gd name="T8" fmla="*/ 0 60000 65536"/>
                  <a:gd name="T9" fmla="*/ 0 w 1483"/>
                  <a:gd name="T10" fmla="*/ 0 h 1152"/>
                  <a:gd name="T11" fmla="*/ 1483 w 1483"/>
                  <a:gd name="T12" fmla="*/ 1152 h 115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483" h="1152">
                    <a:moveTo>
                      <a:pt x="1160" y="0"/>
                    </a:moveTo>
                    <a:lnTo>
                      <a:pt x="0" y="1152"/>
                    </a:lnTo>
                    <a:lnTo>
                      <a:pt x="1483" y="1152"/>
                    </a:ln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5" name="Group 43"/>
              <p:cNvGrpSpPr/>
              <p:nvPr/>
            </p:nvGrpSpPr>
            <p:grpSpPr bwMode="auto">
              <a:xfrm>
                <a:off x="249" y="2472"/>
                <a:ext cx="2194" cy="1553"/>
                <a:chOff x="249" y="2472"/>
                <a:chExt cx="2194" cy="1553"/>
              </a:xfrm>
            </p:grpSpPr>
            <p:sp>
              <p:nvSpPr>
                <p:cNvPr id="22548" name="Line 5"/>
                <p:cNvSpPr>
                  <a:spLocks noChangeShapeType="1"/>
                </p:cNvSpPr>
                <p:nvPr/>
              </p:nvSpPr>
              <p:spPr bwMode="auto">
                <a:xfrm flipV="1">
                  <a:off x="524" y="3025"/>
                  <a:ext cx="1795" cy="743"/>
                </a:xfrm>
                <a:prstGeom prst="line">
                  <a:avLst/>
                </a:prstGeom>
                <a:noFill/>
                <a:ln w="34925">
                  <a:solidFill>
                    <a:srgbClr val="0000FF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549" name="Text Box 6"/>
                <p:cNvSpPr txBox="1">
                  <a:spLocks noChangeArrowheads="1"/>
                </p:cNvSpPr>
                <p:nvPr/>
              </p:nvSpPr>
              <p:spPr bwMode="auto">
                <a:xfrm>
                  <a:off x="249" y="3640"/>
                  <a:ext cx="265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/>
                    <a:t>O</a:t>
                  </a:r>
                  <a:endParaRPr lang="en-US" altLang="zh-CN" sz="2400"/>
                </a:p>
              </p:txBody>
            </p:sp>
            <p:sp>
              <p:nvSpPr>
                <p:cNvPr id="22550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1208" y="2650"/>
                  <a:ext cx="255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/>
                    <a:t>D</a:t>
                  </a:r>
                  <a:endParaRPr lang="en-US" altLang="zh-CN" sz="2400"/>
                </a:p>
              </p:txBody>
            </p:sp>
            <p:sp>
              <p:nvSpPr>
                <p:cNvPr id="22551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1577" y="3737"/>
                  <a:ext cx="244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/>
                    <a:t>E</a:t>
                  </a:r>
                  <a:endParaRPr lang="en-US" altLang="zh-CN" sz="2400"/>
                </a:p>
              </p:txBody>
            </p:sp>
            <p:sp>
              <p:nvSpPr>
                <p:cNvPr id="22552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1739" y="3190"/>
                  <a:ext cx="244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/>
                    <a:t>P</a:t>
                  </a:r>
                  <a:endParaRPr lang="en-US" altLang="zh-CN" sz="2400"/>
                </a:p>
              </p:txBody>
            </p:sp>
            <p:grpSp>
              <p:nvGrpSpPr>
                <p:cNvPr id="6" name="Group 14"/>
                <p:cNvGrpSpPr/>
                <p:nvPr/>
              </p:nvGrpSpPr>
              <p:grpSpPr bwMode="auto">
                <a:xfrm>
                  <a:off x="1556" y="3578"/>
                  <a:ext cx="181" cy="181"/>
                  <a:chOff x="1565" y="3475"/>
                  <a:chExt cx="181" cy="181"/>
                </a:xfrm>
              </p:grpSpPr>
              <p:sp>
                <p:nvSpPr>
                  <p:cNvPr id="22560" name="Line 15"/>
                  <p:cNvSpPr>
                    <a:spLocks noChangeShapeType="1"/>
                  </p:cNvSpPr>
                  <p:nvPr/>
                </p:nvSpPr>
                <p:spPr bwMode="auto">
                  <a:xfrm>
                    <a:off x="1565" y="3475"/>
                    <a:ext cx="0" cy="181"/>
                  </a:xfrm>
                  <a:prstGeom prst="line">
                    <a:avLst/>
                  </a:prstGeom>
                  <a:noFill/>
                  <a:ln w="28575">
                    <a:solidFill>
                      <a:srgbClr val="993366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561" name="Line 1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565" y="3475"/>
                    <a:ext cx="181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993366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2554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1685" y="2472"/>
                  <a:ext cx="255" cy="288"/>
                </a:xfrm>
                <a:prstGeom prst="rect">
                  <a:avLst/>
                </a:prstGeom>
                <a:noFill/>
                <a:ln w="38100" algn="ctr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/>
                    <a:t>A</a:t>
                  </a:r>
                  <a:endParaRPr lang="en-US" altLang="zh-CN" sz="2400"/>
                </a:p>
              </p:txBody>
            </p:sp>
            <p:sp>
              <p:nvSpPr>
                <p:cNvPr id="22555" name="Text Box 34"/>
                <p:cNvSpPr txBox="1">
                  <a:spLocks noChangeArrowheads="1"/>
                </p:cNvSpPr>
                <p:nvPr/>
              </p:nvSpPr>
              <p:spPr bwMode="auto">
                <a:xfrm>
                  <a:off x="2188" y="2977"/>
                  <a:ext cx="255" cy="288"/>
                </a:xfrm>
                <a:prstGeom prst="rect">
                  <a:avLst/>
                </a:prstGeom>
                <a:noFill/>
                <a:ln w="38100" algn="ctr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/>
                    <a:t>C</a:t>
                  </a:r>
                  <a:endParaRPr lang="en-US" altLang="zh-CN" sz="2400"/>
                </a:p>
              </p:txBody>
            </p:sp>
            <p:sp>
              <p:nvSpPr>
                <p:cNvPr id="22556" name="Text Box 35"/>
                <p:cNvSpPr txBox="1">
                  <a:spLocks noChangeArrowheads="1"/>
                </p:cNvSpPr>
                <p:nvPr/>
              </p:nvSpPr>
              <p:spPr bwMode="auto">
                <a:xfrm>
                  <a:off x="2055" y="3688"/>
                  <a:ext cx="255" cy="288"/>
                </a:xfrm>
                <a:prstGeom prst="rect">
                  <a:avLst/>
                </a:prstGeom>
                <a:noFill/>
                <a:ln w="38100" algn="ctr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/>
                    <a:t>B</a:t>
                  </a:r>
                  <a:endParaRPr lang="en-US" altLang="zh-CN" sz="2400"/>
                </a:p>
              </p:txBody>
            </p:sp>
            <p:grpSp>
              <p:nvGrpSpPr>
                <p:cNvPr id="7" name="Group 40"/>
                <p:cNvGrpSpPr/>
                <p:nvPr/>
              </p:nvGrpSpPr>
              <p:grpSpPr bwMode="auto">
                <a:xfrm rot="-7825564">
                  <a:off x="1338" y="2925"/>
                  <a:ext cx="172" cy="160"/>
                  <a:chOff x="1565" y="3475"/>
                  <a:chExt cx="181" cy="181"/>
                </a:xfrm>
              </p:grpSpPr>
              <p:sp>
                <p:nvSpPr>
                  <p:cNvPr id="22558" name="Line 41"/>
                  <p:cNvSpPr>
                    <a:spLocks noChangeShapeType="1"/>
                  </p:cNvSpPr>
                  <p:nvPr/>
                </p:nvSpPr>
                <p:spPr bwMode="auto">
                  <a:xfrm>
                    <a:off x="1565" y="3475"/>
                    <a:ext cx="0" cy="181"/>
                  </a:xfrm>
                  <a:prstGeom prst="line">
                    <a:avLst/>
                  </a:prstGeom>
                  <a:noFill/>
                  <a:ln w="28575">
                    <a:solidFill>
                      <a:srgbClr val="993366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559" name="Line 4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565" y="3475"/>
                    <a:ext cx="181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993366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4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94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4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4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4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4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4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94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4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4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4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4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4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94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4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4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4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4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4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94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94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94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4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94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25" grpId="0" animBg="1"/>
      <p:bldP spid="94226" grpId="0"/>
      <p:bldP spid="94227" grpId="0" animBg="1"/>
      <p:bldP spid="94228" grpId="0"/>
      <p:bldP spid="94229" grpId="0"/>
      <p:bldP spid="94230" grpId="0" animBg="1"/>
      <p:bldP spid="94238" grpId="0"/>
      <p:bldP spid="94239" grpId="0"/>
      <p:bldP spid="94240" grpId="0"/>
      <p:bldP spid="94244" grpId="0"/>
      <p:bldP spid="94245" grpId="0"/>
      <p:bldP spid="94246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81000" y="1981200"/>
            <a:ext cx="7685088" cy="1368425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反过来，到一个角的两边的距离相等</a:t>
            </a:r>
            <a:endParaRPr lang="zh-CN" altLang="en-US" b="1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 smtClean="0">
                <a:latin typeface="黑体" panose="02010609060101010101" pitchFamily="2" charset="-122"/>
                <a:ea typeface="黑体" panose="02010609060101010101" pitchFamily="2" charset="-122"/>
              </a:rPr>
              <a:t>的点是否一定在这个角的平分线上呢？ </a:t>
            </a:r>
            <a:endParaRPr lang="zh-CN" altLang="en-US" b="1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555" name="Text Box 6"/>
          <p:cNvSpPr txBox="1">
            <a:spLocks noChangeArrowheads="1"/>
          </p:cNvSpPr>
          <p:nvPr/>
        </p:nvSpPr>
        <p:spPr bwMode="auto">
          <a:xfrm>
            <a:off x="7956550" y="5445125"/>
            <a:ext cx="287338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zh-CN" altLang="zh-CN"/>
          </a:p>
        </p:txBody>
      </p:sp>
      <p:grpSp>
        <p:nvGrpSpPr>
          <p:cNvPr id="2" name="Group 13"/>
          <p:cNvGrpSpPr/>
          <p:nvPr/>
        </p:nvGrpSpPr>
        <p:grpSpPr bwMode="auto">
          <a:xfrm>
            <a:off x="6019800" y="4114800"/>
            <a:ext cx="2843213" cy="2535238"/>
            <a:chOff x="3672" y="2177"/>
            <a:chExt cx="1791" cy="1597"/>
          </a:xfrm>
        </p:grpSpPr>
        <p:pic>
          <p:nvPicPr>
            <p:cNvPr id="23561" name="Picture 3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3672" y="2177"/>
              <a:ext cx="1791" cy="15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62" name="Text Box 8"/>
            <p:cNvSpPr txBox="1">
              <a:spLocks noChangeArrowheads="1"/>
            </p:cNvSpPr>
            <p:nvPr/>
          </p:nvSpPr>
          <p:spPr bwMode="auto">
            <a:xfrm>
              <a:off x="4907" y="2983"/>
              <a:ext cx="408" cy="32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/>
                <a:t>P</a:t>
              </a:r>
              <a:endParaRPr lang="en-US" altLang="zh-CN" sz="2800"/>
            </a:p>
          </p:txBody>
        </p:sp>
      </p:grpSp>
      <p:grpSp>
        <p:nvGrpSpPr>
          <p:cNvPr id="3" name="Group 10"/>
          <p:cNvGrpSpPr/>
          <p:nvPr/>
        </p:nvGrpSpPr>
        <p:grpSpPr bwMode="auto">
          <a:xfrm>
            <a:off x="304800" y="838200"/>
            <a:ext cx="4267200" cy="1055688"/>
            <a:chOff x="-148" y="528"/>
            <a:chExt cx="2688" cy="665"/>
          </a:xfrm>
        </p:grpSpPr>
        <p:pic>
          <p:nvPicPr>
            <p:cNvPr id="23559" name="Picture 11" descr="pic-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48" y="528"/>
              <a:ext cx="2688" cy="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60" name="WordArt 12"/>
            <p:cNvSpPr>
              <a:spLocks noChangeArrowheads="1" noChangeShapeType="1" noTextEdit="1"/>
            </p:cNvSpPr>
            <p:nvPr/>
          </p:nvSpPr>
          <p:spPr bwMode="auto">
            <a:xfrm>
              <a:off x="908" y="576"/>
              <a:ext cx="1497" cy="45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zh-CN" altLang="en-US" sz="4400" kern="10">
                  <a:ln w="9525">
                    <a:noFill/>
                    <a:round/>
                  </a:ln>
                  <a:solidFill>
                    <a:srgbClr val="FF6600"/>
                  </a:solidFill>
                  <a:effectLst>
                    <a:outerShdw dist="35921" dir="2700000" algn="ctr" rotWithShape="0">
                      <a:srgbClr val="808080">
                        <a:alpha val="79999"/>
                      </a:srgbClr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思考</a:t>
              </a:r>
              <a:endParaRPr lang="zh-CN" altLang="en-US" sz="4400" kern="10">
                <a:ln w="9525">
                  <a:noFill/>
                  <a:rou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11620" name="Rectangle 4"/>
          <p:cNvSpPr>
            <a:spLocks noChangeArrowheads="1"/>
          </p:cNvSpPr>
          <p:nvPr/>
        </p:nvSpPr>
        <p:spPr bwMode="auto">
          <a:xfrm>
            <a:off x="304800" y="3581400"/>
            <a:ext cx="5562600" cy="2862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indent="304800"/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已知：如图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,PD⊥OA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PE⊥OB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，点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D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E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为垂足，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PD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PE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．</a:t>
            </a:r>
            <a:endParaRPr lang="zh-CN" altLang="en-US" sz="36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304800"/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求证：点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P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在∠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AOB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的平分线上</a:t>
            </a:r>
            <a:endParaRPr lang="zh-CN" altLang="en-US" sz="36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1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16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116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/>
          <p:cNvGrpSpPr/>
          <p:nvPr/>
        </p:nvGrpSpPr>
        <p:grpSpPr bwMode="auto">
          <a:xfrm>
            <a:off x="4673600" y="2911475"/>
            <a:ext cx="2967038" cy="2535238"/>
            <a:chOff x="3489" y="2151"/>
            <a:chExt cx="1869" cy="1597"/>
          </a:xfrm>
        </p:grpSpPr>
        <p:grpSp>
          <p:nvGrpSpPr>
            <p:cNvPr id="3" name="Group 9"/>
            <p:cNvGrpSpPr/>
            <p:nvPr/>
          </p:nvGrpSpPr>
          <p:grpSpPr bwMode="auto">
            <a:xfrm>
              <a:off x="3489" y="2151"/>
              <a:ext cx="1791" cy="1597"/>
              <a:chOff x="3672" y="2177"/>
              <a:chExt cx="1791" cy="1597"/>
            </a:xfrm>
          </p:grpSpPr>
          <p:pic>
            <p:nvPicPr>
              <p:cNvPr id="24584" name="Picture 10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3672" y="2177"/>
                <a:ext cx="1791" cy="15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4585" name="Text Box 11"/>
              <p:cNvSpPr txBox="1">
                <a:spLocks noChangeArrowheads="1"/>
              </p:cNvSpPr>
              <p:nvPr/>
            </p:nvSpPr>
            <p:spPr bwMode="auto">
              <a:xfrm>
                <a:off x="4907" y="2983"/>
                <a:ext cx="408" cy="32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endParaRPr lang="en-US" altLang="zh-CN" sz="28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4583" name="Text Box 12"/>
            <p:cNvSpPr txBox="1">
              <a:spLocks noChangeArrowheads="1"/>
            </p:cNvSpPr>
            <p:nvPr/>
          </p:nvSpPr>
          <p:spPr bwMode="auto">
            <a:xfrm>
              <a:off x="4950" y="2616"/>
              <a:ext cx="408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endPara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13666" name="Rectangle 2"/>
          <p:cNvSpPr>
            <a:spLocks noChangeArrowheads="1"/>
          </p:cNvSpPr>
          <p:nvPr/>
        </p:nvSpPr>
        <p:spPr bwMode="auto">
          <a:xfrm>
            <a:off x="838200" y="2787650"/>
            <a:ext cx="5773738" cy="36718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dirty="0"/>
              <a:t>证明</a:t>
            </a:r>
            <a:r>
              <a:rPr lang="en-US" altLang="zh-CN" sz="2800" dirty="0"/>
              <a:t>: </a:t>
            </a:r>
            <a:r>
              <a:rPr lang="zh-CN" altLang="en-US" sz="2800" dirty="0"/>
              <a:t>经过点</a:t>
            </a:r>
            <a:r>
              <a:rPr lang="en-US" altLang="zh-CN" sz="2800" dirty="0"/>
              <a:t>P</a:t>
            </a:r>
            <a:r>
              <a:rPr lang="zh-CN" altLang="en-US" sz="2800" dirty="0"/>
              <a:t>作射线</a:t>
            </a:r>
            <a:r>
              <a:rPr lang="en-US" altLang="zh-CN" sz="2800" dirty="0"/>
              <a:t>OC</a:t>
            </a:r>
            <a:endParaRPr lang="en-US" altLang="zh-CN" sz="2800" dirty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  <a:defRPr/>
            </a:pPr>
            <a:r>
              <a:rPr kumimoji="1"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∵</a:t>
            </a:r>
            <a:r>
              <a:rPr lang="en-US" altLang="zh-CN" sz="2800" dirty="0"/>
              <a:t> </a:t>
            </a:r>
            <a:r>
              <a:rPr lang="en-US" altLang="zh-CN" sz="2800" i="1" dirty="0"/>
              <a:t>PD</a:t>
            </a:r>
            <a:r>
              <a:rPr lang="en-US" altLang="zh-CN" sz="2800" dirty="0"/>
              <a:t>⊥</a:t>
            </a:r>
            <a:r>
              <a:rPr lang="en-US" altLang="zh-CN" sz="2800" i="1" dirty="0"/>
              <a:t>OA</a:t>
            </a:r>
            <a:r>
              <a:rPr lang="zh-CN" altLang="en-US" sz="2800" dirty="0"/>
              <a:t>，</a:t>
            </a:r>
            <a:r>
              <a:rPr lang="en-US" altLang="zh-CN" sz="2800" i="1" dirty="0"/>
              <a:t>PE</a:t>
            </a:r>
            <a:r>
              <a:rPr lang="en-US" altLang="zh-CN" sz="2800" dirty="0"/>
              <a:t>⊥</a:t>
            </a:r>
            <a:r>
              <a:rPr lang="en-US" altLang="zh-CN" sz="2800" i="1" dirty="0"/>
              <a:t>OB</a:t>
            </a:r>
            <a:endParaRPr lang="en-US" altLang="zh-CN" sz="2800" dirty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dirty="0">
                <a:solidFill>
                  <a:schemeClr val="accent2"/>
                </a:solidFill>
              </a:rPr>
              <a:t>　∴</a:t>
            </a:r>
            <a:r>
              <a:rPr lang="zh-CN" altLang="en-US" sz="2800" dirty="0"/>
              <a:t> ∠</a:t>
            </a:r>
            <a:r>
              <a:rPr lang="en-US" altLang="zh-CN" sz="2800" i="1" dirty="0"/>
              <a:t>PDO</a:t>
            </a:r>
            <a:r>
              <a:rPr lang="zh-CN" altLang="en-US" sz="2800" dirty="0"/>
              <a:t>＝∠</a:t>
            </a:r>
            <a:r>
              <a:rPr lang="en-US" altLang="zh-CN" sz="2800" i="1" dirty="0"/>
              <a:t>PEO</a:t>
            </a:r>
            <a:r>
              <a:rPr lang="zh-CN" altLang="en-US" sz="2800" dirty="0"/>
              <a:t>＝</a:t>
            </a:r>
            <a:r>
              <a:rPr lang="en-US" altLang="zh-CN" sz="2800" dirty="0"/>
              <a:t>90°</a:t>
            </a:r>
            <a:endParaRPr lang="en-US" altLang="zh-CN" sz="2800" dirty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dirty="0"/>
              <a:t>在</a:t>
            </a:r>
            <a:r>
              <a:rPr lang="en-US" altLang="zh-CN" sz="2800" dirty="0"/>
              <a:t>Rt△</a:t>
            </a:r>
            <a:r>
              <a:rPr lang="en-US" altLang="zh-CN" sz="2800" i="1" dirty="0"/>
              <a:t>PDO</a:t>
            </a:r>
            <a:r>
              <a:rPr lang="zh-CN" altLang="en-US" sz="2800" dirty="0"/>
              <a:t>和</a:t>
            </a:r>
            <a:r>
              <a:rPr lang="en-US" altLang="zh-CN" sz="2800" dirty="0"/>
              <a:t>Rt△</a:t>
            </a:r>
            <a:r>
              <a:rPr lang="en-US" altLang="zh-CN" sz="2800" i="1" dirty="0"/>
              <a:t>PEO</a:t>
            </a:r>
            <a:r>
              <a:rPr lang="zh-CN" altLang="en-US" sz="2800" dirty="0"/>
              <a:t>中</a:t>
            </a:r>
            <a:endParaRPr lang="zh-CN" altLang="en-US" sz="2800" i="1" dirty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i="1" dirty="0"/>
              <a:t>　    </a:t>
            </a:r>
            <a:r>
              <a:rPr lang="en-US" altLang="zh-CN" sz="2800" i="1" dirty="0" smtClean="0"/>
              <a:t>PO</a:t>
            </a:r>
            <a:r>
              <a:rPr lang="zh-CN" altLang="en-US" sz="2800" dirty="0"/>
              <a:t>＝</a:t>
            </a:r>
            <a:r>
              <a:rPr lang="en-US" altLang="zh-CN" sz="2800" i="1" dirty="0"/>
              <a:t>PO</a:t>
            </a:r>
            <a:br>
              <a:rPr lang="en-US" altLang="zh-CN" sz="2800" dirty="0"/>
            </a:br>
            <a:r>
              <a:rPr lang="en-US" altLang="zh-CN" sz="2800" dirty="0"/>
              <a:t>    </a:t>
            </a:r>
            <a:r>
              <a:rPr lang="en-US" altLang="zh-CN" sz="2800" dirty="0" smtClean="0"/>
              <a:t>PD=PE</a:t>
            </a:r>
            <a:br>
              <a:rPr lang="en-US" altLang="zh-CN" sz="2800" dirty="0"/>
            </a:br>
            <a:r>
              <a:rPr lang="en-US" altLang="zh-CN" sz="2800" dirty="0"/>
              <a:t> </a:t>
            </a:r>
            <a:r>
              <a:rPr lang="en-US" altLang="zh-CN" sz="2800" dirty="0">
                <a:solidFill>
                  <a:schemeClr val="accent2"/>
                </a:solidFill>
              </a:rPr>
              <a:t>∴</a:t>
            </a:r>
            <a:r>
              <a:rPr lang="en-US" altLang="zh-CN" sz="2800" dirty="0"/>
              <a:t> Rt△</a:t>
            </a:r>
            <a:r>
              <a:rPr lang="en-US" altLang="zh-CN" sz="2800" i="1" dirty="0"/>
              <a:t>PDO</a:t>
            </a:r>
            <a:r>
              <a:rPr lang="en-US" altLang="zh-CN" sz="2800" dirty="0"/>
              <a:t>≌Rt△</a:t>
            </a:r>
            <a:r>
              <a:rPr lang="en-US" altLang="zh-CN" sz="2800" i="1" dirty="0"/>
              <a:t>PEO</a:t>
            </a:r>
            <a:r>
              <a:rPr lang="zh-CN" altLang="en-US" sz="2800" dirty="0"/>
              <a:t>（</a:t>
            </a:r>
            <a:r>
              <a:rPr lang="en-US" altLang="zh-CN" sz="2800" dirty="0"/>
              <a:t>HL</a:t>
            </a:r>
            <a:r>
              <a:rPr lang="zh-CN" altLang="en-US" sz="2800" dirty="0"/>
              <a:t>）</a:t>
            </a:r>
            <a:endParaRPr lang="zh-CN" altLang="en-US" sz="2800" dirty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  <a:defRPr/>
            </a:pPr>
            <a:r>
              <a:rPr lang="zh-CN" altLang="en-US" sz="2800" dirty="0">
                <a:solidFill>
                  <a:schemeClr val="accent2"/>
                </a:solidFill>
              </a:rPr>
              <a:t>　∴ </a:t>
            </a:r>
            <a:r>
              <a:rPr lang="zh-CN" altLang="en-US" sz="2800" dirty="0"/>
              <a:t>∠ </a:t>
            </a:r>
            <a:r>
              <a:rPr lang="en-US" altLang="zh-CN" sz="2800" dirty="0"/>
              <a:t>POD</a:t>
            </a:r>
            <a:r>
              <a:rPr lang="zh-CN" altLang="en-US" sz="2800" dirty="0"/>
              <a:t>＝∠</a:t>
            </a:r>
            <a:r>
              <a:rPr lang="en-US" altLang="zh-CN" sz="2800" dirty="0"/>
              <a:t>POE</a:t>
            </a:r>
            <a:endParaRPr lang="en-US" altLang="zh-CN" sz="2800" dirty="0"/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  <a:defRPr/>
            </a:pPr>
            <a:r>
              <a:rPr lang="en-US" altLang="zh-CN" sz="2800" dirty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∴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点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P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在∠</a:t>
            </a:r>
            <a:r>
              <a:rPr lang="en-US" altLang="zh-CN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AOB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的平分线上</a:t>
            </a:r>
            <a:endParaRPr lang="zh-CN" altLang="en-US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580" name="Rectangle 3"/>
          <p:cNvSpPr>
            <a:spLocks noChangeArrowheads="1"/>
          </p:cNvSpPr>
          <p:nvPr/>
        </p:nvSpPr>
        <p:spPr bwMode="auto">
          <a:xfrm>
            <a:off x="533400" y="1066800"/>
            <a:ext cx="7380288" cy="1739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indent="304800"/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已知：如图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,PD⊥OA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PE⊥OB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endParaRPr lang="zh-CN" altLang="en-US" sz="36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304800"/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点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D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E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为垂足，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PD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＝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PE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．</a:t>
            </a:r>
            <a:endParaRPr lang="zh-CN" altLang="en-US" sz="36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304800"/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求证：点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P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在∠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AOB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的平分线上．</a:t>
            </a:r>
            <a:endParaRPr lang="zh-CN" altLang="en-US" sz="36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3669" name="AutoShape 5"/>
          <p:cNvSpPr/>
          <p:nvPr/>
        </p:nvSpPr>
        <p:spPr bwMode="auto">
          <a:xfrm>
            <a:off x="1855788" y="4760913"/>
            <a:ext cx="71437" cy="647700"/>
          </a:xfrm>
          <a:prstGeom prst="leftBrace">
            <a:avLst>
              <a:gd name="adj1" fmla="val 75556"/>
              <a:gd name="adj2" fmla="val 50000"/>
            </a:avLst>
          </a:prstGeom>
          <a:noFill/>
          <a:ln w="2540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36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36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36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36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3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36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36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36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6" grpId="0" build="p"/>
      <p:bldP spid="11366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 txBox="1"/>
          <p:nvPr/>
        </p:nvSpPr>
        <p:spPr>
          <a:xfrm>
            <a:off x="957263" y="2357438"/>
            <a:ext cx="7229475" cy="163121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r>
              <a:rPr lang="zh-CN" altLang="en-US" sz="36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第十二章  全等三角形</a:t>
            </a:r>
            <a:endParaRPr lang="en-US" altLang="zh-CN" sz="3600" dirty="0" smtClean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endParaRPr lang="zh-CN" altLang="en-US" sz="36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en-US" altLang="zh-CN" sz="28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12.3 </a:t>
            </a:r>
            <a:r>
              <a:rPr lang="zh-CN" altLang="en-US" sz="280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角的平分线的性质</a:t>
            </a:r>
            <a:endParaRPr lang="zh-CN" altLang="en-US" sz="28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/>
          <p:nvPr/>
        </p:nvGrpSpPr>
        <p:grpSpPr bwMode="auto">
          <a:xfrm>
            <a:off x="4572000" y="4044950"/>
            <a:ext cx="2967038" cy="2535238"/>
            <a:chOff x="3489" y="2151"/>
            <a:chExt cx="1869" cy="1597"/>
          </a:xfrm>
        </p:grpSpPr>
        <p:grpSp>
          <p:nvGrpSpPr>
            <p:cNvPr id="3" name="Group 8"/>
            <p:cNvGrpSpPr/>
            <p:nvPr/>
          </p:nvGrpSpPr>
          <p:grpSpPr bwMode="auto">
            <a:xfrm>
              <a:off x="3489" y="2151"/>
              <a:ext cx="1791" cy="1597"/>
              <a:chOff x="3672" y="2177"/>
              <a:chExt cx="1791" cy="1597"/>
            </a:xfrm>
          </p:grpSpPr>
          <p:pic>
            <p:nvPicPr>
              <p:cNvPr id="25610" name="Picture 9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3672" y="2177"/>
                <a:ext cx="1791" cy="15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5611" name="Text Box 10"/>
              <p:cNvSpPr txBox="1">
                <a:spLocks noChangeArrowheads="1"/>
              </p:cNvSpPr>
              <p:nvPr/>
            </p:nvSpPr>
            <p:spPr bwMode="auto">
              <a:xfrm>
                <a:off x="4907" y="2983"/>
                <a:ext cx="408" cy="32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endParaRPr lang="en-US" altLang="zh-CN" sz="28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5609" name="Text Box 11"/>
            <p:cNvSpPr txBox="1">
              <a:spLocks noChangeArrowheads="1"/>
            </p:cNvSpPr>
            <p:nvPr/>
          </p:nvSpPr>
          <p:spPr bwMode="auto">
            <a:xfrm>
              <a:off x="4950" y="2616"/>
              <a:ext cx="408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endPara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15714" name="Text Box 2"/>
          <p:cNvSpPr txBox="1">
            <a:spLocks noChangeArrowheads="1"/>
          </p:cNvSpPr>
          <p:nvPr/>
        </p:nvSpPr>
        <p:spPr bwMode="auto">
          <a:xfrm>
            <a:off x="893763" y="2266950"/>
            <a:ext cx="7200900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  <a:ea typeface="黑体" panose="02010609060101010101" pitchFamily="2" charset="-122"/>
              </a:rPr>
              <a:t>   </a:t>
            </a:r>
            <a:r>
              <a:rPr lang="zh-CN" altLang="en-US" sz="4000">
                <a:solidFill>
                  <a:srgbClr val="FF0000"/>
                </a:solidFill>
                <a:ea typeface="黑体" panose="02010609060101010101" pitchFamily="2" charset="-122"/>
              </a:rPr>
              <a:t>角的内部到角的两边的</a:t>
            </a:r>
            <a:r>
              <a:rPr lang="zh-CN" altLang="en-US" sz="4000">
                <a:solidFill>
                  <a:srgbClr val="0000FF"/>
                </a:solidFill>
                <a:ea typeface="黑体" panose="02010609060101010101" pitchFamily="2" charset="-122"/>
              </a:rPr>
              <a:t>距离相等的点</a:t>
            </a:r>
            <a:r>
              <a:rPr lang="zh-CN" altLang="en-US" sz="4000">
                <a:solidFill>
                  <a:srgbClr val="CC0099"/>
                </a:solidFill>
                <a:ea typeface="黑体" panose="02010609060101010101" pitchFamily="2" charset="-122"/>
              </a:rPr>
              <a:t>在角的平分线上</a:t>
            </a:r>
            <a:r>
              <a:rPr lang="zh-CN" altLang="en-US" sz="4000">
                <a:solidFill>
                  <a:srgbClr val="FF0000"/>
                </a:solidFill>
                <a:ea typeface="黑体" panose="02010609060101010101" pitchFamily="2" charset="-122"/>
              </a:rPr>
              <a:t>。</a:t>
            </a:r>
            <a:endParaRPr lang="zh-CN" altLang="en-US" sz="400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688975" y="4214813"/>
            <a:ext cx="5329238" cy="1739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indent="304800">
              <a:defRPr/>
            </a:pPr>
            <a:r>
              <a:rPr kumimoji="1" lang="en-US" altLang="zh-CN" sz="36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∵</a:t>
            </a:r>
            <a:r>
              <a:rPr lang="en-US" altLang="zh-CN" sz="36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PD⊥OA</a:t>
            </a:r>
            <a:r>
              <a:rPr lang="zh-CN" alt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36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PE⊥OB</a:t>
            </a:r>
            <a:r>
              <a:rPr lang="zh-CN" alt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endParaRPr lang="zh-CN" altLang="en-US" sz="36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304800">
              <a:defRPr/>
            </a:pPr>
            <a:r>
              <a:rPr lang="zh-CN" alt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6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PD</a:t>
            </a:r>
            <a:r>
              <a:rPr lang="zh-CN" alt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＝</a:t>
            </a:r>
            <a:r>
              <a:rPr lang="en-US" altLang="zh-CN" sz="36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PE</a:t>
            </a:r>
            <a:r>
              <a:rPr lang="zh-CN" alt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36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304800">
              <a:defRPr/>
            </a:pPr>
            <a:r>
              <a:rPr lang="zh-CN" altLang="en-US" sz="3600" dirty="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∴</a:t>
            </a:r>
            <a:r>
              <a:rPr lang="en-US" altLang="zh-CN" sz="3600" dirty="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OP</a:t>
            </a:r>
            <a:r>
              <a:rPr lang="zh-CN" altLang="en-US" sz="3600" dirty="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平分∠</a:t>
            </a:r>
            <a:r>
              <a:rPr lang="en-US" altLang="zh-CN" sz="3600" dirty="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AOB</a:t>
            </a:r>
            <a:r>
              <a:rPr lang="zh-CN" altLang="en-US" sz="3600" dirty="0">
                <a:solidFill>
                  <a:srgbClr val="00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．</a:t>
            </a:r>
            <a:endParaRPr lang="zh-CN" altLang="en-US" sz="3600" dirty="0">
              <a:solidFill>
                <a:srgbClr val="00CC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15716" name="Text Box 4"/>
          <p:cNvSpPr txBox="1">
            <a:spLocks noChangeArrowheads="1"/>
          </p:cNvSpPr>
          <p:nvPr/>
        </p:nvSpPr>
        <p:spPr bwMode="auto">
          <a:xfrm>
            <a:off x="1073150" y="3592513"/>
            <a:ext cx="4643438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ea typeface="黑体" panose="02010609060101010101" pitchFamily="2" charset="-122"/>
              </a:rPr>
              <a:t>用数学语言表示为：</a:t>
            </a:r>
            <a:endParaRPr lang="zh-CN" altLang="en-US" sz="3600">
              <a:ea typeface="黑体" panose="02010609060101010101" pitchFamily="2" charset="-122"/>
            </a:endParaRPr>
          </a:p>
        </p:txBody>
      </p:sp>
      <p:sp>
        <p:nvSpPr>
          <p:cNvPr id="115718" name="Rectangle 6"/>
          <p:cNvSpPr>
            <a:spLocks noChangeArrowheads="1"/>
          </p:cNvSpPr>
          <p:nvPr/>
        </p:nvSpPr>
        <p:spPr bwMode="auto">
          <a:xfrm>
            <a:off x="228600" y="1143000"/>
            <a:ext cx="6781800" cy="954088"/>
          </a:xfrm>
          <a:prstGeom prst="rect">
            <a:avLst/>
          </a:prstGeom>
          <a:noFill/>
          <a:ln w="38100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</a:rPr>
              <a:t>角的平分线性质的逆定理</a:t>
            </a:r>
            <a:endParaRPr lang="zh-CN" altLang="en-US" sz="2800">
              <a:solidFill>
                <a:srgbClr val="0000FF"/>
              </a:solidFill>
            </a:endParaRPr>
          </a:p>
          <a:p>
            <a:r>
              <a:rPr lang="zh-CN" altLang="en-US" sz="2800">
                <a:solidFill>
                  <a:srgbClr val="FF0000"/>
                </a:solidFill>
                <a:sym typeface="Wingdings" panose="05000000000000000000" pitchFamily="2" charset="2"/>
              </a:rPr>
              <a:t>（角平分线的判定）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25607" name="WordArt 14"/>
          <p:cNvSpPr>
            <a:spLocks noChangeArrowheads="1" noChangeShapeType="1" noTextEdit="1"/>
          </p:cNvSpPr>
          <p:nvPr/>
        </p:nvSpPr>
        <p:spPr bwMode="auto">
          <a:xfrm>
            <a:off x="5518150" y="1190625"/>
            <a:ext cx="2376488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4400" kern="10">
                <a:ln w="9525">
                  <a:noFill/>
                  <a:round/>
                </a:ln>
                <a:solidFill>
                  <a:srgbClr val="00FF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总结</a:t>
            </a:r>
            <a:endParaRPr lang="zh-CN" altLang="en-US" sz="4400" kern="10">
              <a:ln w="9525">
                <a:noFill/>
                <a:round/>
              </a:ln>
              <a:solidFill>
                <a:srgbClr val="00FF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15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5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/>
      <p:bldP spid="115715" grpId="0"/>
      <p:bldP spid="115716" grpId="0"/>
      <p:bldP spid="1157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ChangeArrowheads="1"/>
          </p:cNvSpPr>
          <p:nvPr/>
        </p:nvSpPr>
        <p:spPr bwMode="auto">
          <a:xfrm>
            <a:off x="2089150" y="1565275"/>
            <a:ext cx="26352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角的平分线的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性质</a:t>
            </a:r>
            <a:endParaRPr lang="zh-CN" altLang="en-US" sz="24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118939" name="Group 155"/>
          <p:cNvGraphicFramePr>
            <a:graphicFrameLocks noGrp="1"/>
          </p:cNvGraphicFramePr>
          <p:nvPr/>
        </p:nvGraphicFramePr>
        <p:xfrm>
          <a:off x="1125538" y="2244725"/>
          <a:ext cx="6684963" cy="4508500"/>
        </p:xfrm>
        <a:graphic>
          <a:graphicData uri="http://schemas.openxmlformats.org/drawingml/2006/table">
            <a:tbl>
              <a:tblPr/>
              <a:tblGrid>
                <a:gridCol w="976313"/>
                <a:gridCol w="2716212"/>
                <a:gridCol w="2992438"/>
              </a:tblGrid>
              <a:tr h="2025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</a:rPr>
                        <a:t>图形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0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</a:rPr>
                        <a:t>已知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</a:rPr>
                        <a:t>条件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2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</a:rPr>
                        <a:t>结论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黑体" panose="0201060906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" name="Group 123"/>
          <p:cNvGrpSpPr/>
          <p:nvPr/>
        </p:nvGrpSpPr>
        <p:grpSpPr bwMode="auto">
          <a:xfrm>
            <a:off x="5424488" y="2338388"/>
            <a:ext cx="2189162" cy="1870075"/>
            <a:chOff x="3489" y="2151"/>
            <a:chExt cx="1869" cy="1597"/>
          </a:xfrm>
        </p:grpSpPr>
        <p:grpSp>
          <p:nvGrpSpPr>
            <p:cNvPr id="3" name="Group 124"/>
            <p:cNvGrpSpPr/>
            <p:nvPr/>
          </p:nvGrpSpPr>
          <p:grpSpPr bwMode="auto">
            <a:xfrm>
              <a:off x="3489" y="2151"/>
              <a:ext cx="1791" cy="1597"/>
              <a:chOff x="3672" y="2177"/>
              <a:chExt cx="1791" cy="1597"/>
            </a:xfrm>
          </p:grpSpPr>
          <p:pic>
            <p:nvPicPr>
              <p:cNvPr id="26680" name="Picture 125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3672" y="2177"/>
                <a:ext cx="1791" cy="15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6681" name="Text Box 126"/>
              <p:cNvSpPr txBox="1">
                <a:spLocks noChangeArrowheads="1"/>
              </p:cNvSpPr>
              <p:nvPr/>
            </p:nvSpPr>
            <p:spPr bwMode="auto">
              <a:xfrm>
                <a:off x="4907" y="2984"/>
                <a:ext cx="408" cy="390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endParaRPr lang="en-US" altLang="zh-CN" sz="2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6679" name="Text Box 127"/>
            <p:cNvSpPr txBox="1">
              <a:spLocks noChangeArrowheads="1"/>
            </p:cNvSpPr>
            <p:nvPr/>
          </p:nvSpPr>
          <p:spPr bwMode="auto">
            <a:xfrm>
              <a:off x="4950" y="2616"/>
              <a:ext cx="408" cy="3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endPara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Group 129"/>
          <p:cNvGrpSpPr/>
          <p:nvPr/>
        </p:nvGrpSpPr>
        <p:grpSpPr bwMode="auto">
          <a:xfrm>
            <a:off x="2432050" y="2366963"/>
            <a:ext cx="2189163" cy="1870075"/>
            <a:chOff x="1386" y="833"/>
            <a:chExt cx="1379" cy="1178"/>
          </a:xfrm>
        </p:grpSpPr>
        <p:grpSp>
          <p:nvGrpSpPr>
            <p:cNvPr id="5" name="Group 116"/>
            <p:cNvGrpSpPr/>
            <p:nvPr/>
          </p:nvGrpSpPr>
          <p:grpSpPr bwMode="auto">
            <a:xfrm>
              <a:off x="1386" y="833"/>
              <a:ext cx="1379" cy="1178"/>
              <a:chOff x="3489" y="2151"/>
              <a:chExt cx="1869" cy="1597"/>
            </a:xfrm>
          </p:grpSpPr>
          <p:grpSp>
            <p:nvGrpSpPr>
              <p:cNvPr id="6" name="Group 117"/>
              <p:cNvGrpSpPr/>
              <p:nvPr/>
            </p:nvGrpSpPr>
            <p:grpSpPr bwMode="auto">
              <a:xfrm>
                <a:off x="3489" y="2151"/>
                <a:ext cx="1791" cy="1597"/>
                <a:chOff x="3672" y="2177"/>
                <a:chExt cx="1791" cy="1597"/>
              </a:xfrm>
            </p:grpSpPr>
            <p:pic>
              <p:nvPicPr>
                <p:cNvPr id="26676" name="Picture 118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3672" y="2177"/>
                  <a:ext cx="1791" cy="159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6677" name="Text Box 119"/>
                <p:cNvSpPr txBox="1">
                  <a:spLocks noChangeArrowheads="1"/>
                </p:cNvSpPr>
                <p:nvPr/>
              </p:nvSpPr>
              <p:spPr bwMode="auto">
                <a:xfrm>
                  <a:off x="4907" y="2984"/>
                  <a:ext cx="408" cy="39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240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P</a:t>
                  </a:r>
                  <a:endParaRPr lang="en-US" altLang="zh-CN" sz="24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26675" name="Text Box 120"/>
              <p:cNvSpPr txBox="1">
                <a:spLocks noChangeArrowheads="1"/>
              </p:cNvSpPr>
              <p:nvPr/>
            </p:nvSpPr>
            <p:spPr bwMode="auto">
              <a:xfrm>
                <a:off x="4950" y="2616"/>
                <a:ext cx="408" cy="39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endParaRPr lang="en-US" altLang="zh-CN" sz="2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6673" name="Line 128"/>
            <p:cNvSpPr>
              <a:spLocks noChangeShapeType="1"/>
            </p:cNvSpPr>
            <p:nvPr/>
          </p:nvSpPr>
          <p:spPr bwMode="auto">
            <a:xfrm flipV="1">
              <a:off x="1458" y="1335"/>
              <a:ext cx="1021" cy="48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8917" name="Freeform 133"/>
          <p:cNvSpPr/>
          <p:nvPr/>
        </p:nvSpPr>
        <p:spPr bwMode="auto">
          <a:xfrm rot="1132473">
            <a:off x="2703513" y="3694113"/>
            <a:ext cx="130175" cy="80962"/>
          </a:xfrm>
          <a:custGeom>
            <a:avLst/>
            <a:gdLst>
              <a:gd name="T0" fmla="*/ 0 w 332"/>
              <a:gd name="T1" fmla="*/ 8886 h 246"/>
              <a:gd name="T2" fmla="*/ 89005 w 332"/>
              <a:gd name="T3" fmla="*/ 11848 h 246"/>
              <a:gd name="T4" fmla="*/ 130175 w 332"/>
              <a:gd name="T5" fmla="*/ 80962 h 246"/>
              <a:gd name="T6" fmla="*/ 0 60000 65536"/>
              <a:gd name="T7" fmla="*/ 0 60000 65536"/>
              <a:gd name="T8" fmla="*/ 0 60000 65536"/>
              <a:gd name="T9" fmla="*/ 0 w 332"/>
              <a:gd name="T10" fmla="*/ 0 h 246"/>
              <a:gd name="T11" fmla="*/ 332 w 332"/>
              <a:gd name="T12" fmla="*/ 246 h 24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32" h="246">
                <a:moveTo>
                  <a:pt x="0" y="27"/>
                </a:moveTo>
                <a:cubicBezTo>
                  <a:pt x="86" y="13"/>
                  <a:pt x="172" y="0"/>
                  <a:pt x="227" y="36"/>
                </a:cubicBezTo>
                <a:cubicBezTo>
                  <a:pt x="282" y="72"/>
                  <a:pt x="307" y="159"/>
                  <a:pt x="332" y="246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8918" name="Freeform 134"/>
          <p:cNvSpPr/>
          <p:nvPr/>
        </p:nvSpPr>
        <p:spPr bwMode="auto">
          <a:xfrm>
            <a:off x="2865438" y="3787775"/>
            <a:ext cx="42862" cy="150813"/>
          </a:xfrm>
          <a:custGeom>
            <a:avLst/>
            <a:gdLst>
              <a:gd name="T0" fmla="*/ 0 w 68"/>
              <a:gd name="T1" fmla="*/ 0 h 200"/>
              <a:gd name="T2" fmla="*/ 38450 w 68"/>
              <a:gd name="T3" fmla="*/ 65604 h 200"/>
              <a:gd name="T4" fmla="*/ 27104 w 68"/>
              <a:gd name="T5" fmla="*/ 150813 h 200"/>
              <a:gd name="T6" fmla="*/ 0 60000 65536"/>
              <a:gd name="T7" fmla="*/ 0 60000 65536"/>
              <a:gd name="T8" fmla="*/ 0 60000 65536"/>
              <a:gd name="T9" fmla="*/ 0 w 68"/>
              <a:gd name="T10" fmla="*/ 0 h 200"/>
              <a:gd name="T11" fmla="*/ 68 w 68"/>
              <a:gd name="T12" fmla="*/ 200 h 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8" h="200">
                <a:moveTo>
                  <a:pt x="0" y="0"/>
                </a:moveTo>
                <a:cubicBezTo>
                  <a:pt x="27" y="27"/>
                  <a:pt x="54" y="54"/>
                  <a:pt x="61" y="87"/>
                </a:cubicBezTo>
                <a:cubicBezTo>
                  <a:pt x="68" y="120"/>
                  <a:pt x="55" y="160"/>
                  <a:pt x="43" y="200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8919" name="Text Box 135"/>
          <p:cNvSpPr txBox="1">
            <a:spLocks noChangeArrowheads="1"/>
          </p:cNvSpPr>
          <p:nvPr/>
        </p:nvSpPr>
        <p:spPr bwMode="auto">
          <a:xfrm>
            <a:off x="2179638" y="4368800"/>
            <a:ext cx="2808287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FF3300"/>
                </a:solidFill>
              </a:rPr>
              <a:t>OP</a:t>
            </a:r>
            <a:r>
              <a:rPr lang="zh-CN" altLang="en-US" sz="2800">
                <a:solidFill>
                  <a:srgbClr val="FF3300"/>
                </a:solidFill>
              </a:rPr>
              <a:t>平分∠</a:t>
            </a:r>
            <a:r>
              <a:rPr lang="en-US" altLang="zh-CN" sz="2800">
                <a:solidFill>
                  <a:srgbClr val="FF3300"/>
                </a:solidFill>
              </a:rPr>
              <a:t>AOB</a:t>
            </a:r>
            <a:endParaRPr lang="en-US" altLang="zh-CN" sz="2800">
              <a:solidFill>
                <a:srgbClr val="FF3300"/>
              </a:solidFill>
            </a:endParaRPr>
          </a:p>
        </p:txBody>
      </p:sp>
      <p:sp>
        <p:nvSpPr>
          <p:cNvPr id="118920" name="Text Box 136"/>
          <p:cNvSpPr txBox="1">
            <a:spLocks noChangeArrowheads="1"/>
          </p:cNvSpPr>
          <p:nvPr/>
        </p:nvSpPr>
        <p:spPr bwMode="auto">
          <a:xfrm>
            <a:off x="2309813" y="4927600"/>
            <a:ext cx="2303462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>
                <a:ea typeface="黑体" panose="02010609060101010101" pitchFamily="2" charset="-122"/>
                <a:cs typeface="Arial" panose="020B0604020202020204" pitchFamily="34" charset="0"/>
              </a:rPr>
              <a:t>PD⊥OA</a:t>
            </a:r>
            <a:r>
              <a:rPr lang="zh-CN" altLang="en-US" sz="2800">
                <a:ea typeface="黑体" panose="02010609060101010101" pitchFamily="2" charset="-122"/>
                <a:cs typeface="Arial" panose="020B0604020202020204" pitchFamily="34" charset="0"/>
              </a:rPr>
              <a:t>于</a:t>
            </a:r>
            <a:r>
              <a:rPr lang="en-US" altLang="zh-CN" sz="2800">
                <a:ea typeface="黑体" panose="02010609060101010101" pitchFamily="2" charset="-122"/>
                <a:cs typeface="Arial" panose="020B0604020202020204" pitchFamily="34" charset="0"/>
              </a:rPr>
              <a:t>D</a:t>
            </a:r>
            <a:endParaRPr lang="en-US" altLang="zh-CN" sz="2800">
              <a:ea typeface="黑体" panose="02010609060101010101" pitchFamily="2" charset="-122"/>
              <a:cs typeface="Arial" panose="020B0604020202020204" pitchFamily="34" charset="0"/>
            </a:endParaRPr>
          </a:p>
        </p:txBody>
      </p:sp>
      <p:sp>
        <p:nvSpPr>
          <p:cNvPr id="118921" name="Text Box 137"/>
          <p:cNvSpPr txBox="1">
            <a:spLocks noChangeArrowheads="1"/>
          </p:cNvSpPr>
          <p:nvPr/>
        </p:nvSpPr>
        <p:spPr bwMode="auto">
          <a:xfrm>
            <a:off x="2324100" y="5443538"/>
            <a:ext cx="230346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>
                <a:ea typeface="黑体" panose="02010609060101010101" pitchFamily="2" charset="-122"/>
                <a:cs typeface="Arial" panose="020B0604020202020204" pitchFamily="34" charset="0"/>
              </a:rPr>
              <a:t>PE⊥OB</a:t>
            </a:r>
            <a:r>
              <a:rPr lang="zh-CN" altLang="en-US" sz="2800">
                <a:ea typeface="黑体" panose="02010609060101010101" pitchFamily="2" charset="-122"/>
                <a:cs typeface="Arial" panose="020B0604020202020204" pitchFamily="34" charset="0"/>
              </a:rPr>
              <a:t>于</a:t>
            </a:r>
            <a:r>
              <a:rPr lang="en-US" altLang="zh-CN" sz="2800">
                <a:ea typeface="黑体" panose="02010609060101010101" pitchFamily="2" charset="-122"/>
                <a:cs typeface="Arial" panose="020B0604020202020204" pitchFamily="34" charset="0"/>
              </a:rPr>
              <a:t>E</a:t>
            </a:r>
            <a:endParaRPr lang="en-US" altLang="zh-CN" sz="2800">
              <a:ea typeface="黑体" panose="02010609060101010101" pitchFamily="2" charset="-122"/>
              <a:cs typeface="Arial" panose="020B0604020202020204" pitchFamily="34" charset="0"/>
            </a:endParaRPr>
          </a:p>
        </p:txBody>
      </p:sp>
      <p:sp>
        <p:nvSpPr>
          <p:cNvPr id="118925" name="Text Box 141"/>
          <p:cNvSpPr txBox="1">
            <a:spLocks noChangeArrowheads="1"/>
          </p:cNvSpPr>
          <p:nvPr/>
        </p:nvSpPr>
        <p:spPr bwMode="auto">
          <a:xfrm>
            <a:off x="2554288" y="6146800"/>
            <a:ext cx="15843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0000FF"/>
                </a:solidFill>
                <a:ea typeface="黑体" panose="02010609060101010101" pitchFamily="2" charset="-122"/>
                <a:cs typeface="Arial" panose="020B0604020202020204" pitchFamily="34" charset="0"/>
              </a:rPr>
              <a:t>PD=PE</a:t>
            </a:r>
            <a:endParaRPr lang="en-US" altLang="zh-CN" sz="2800">
              <a:solidFill>
                <a:srgbClr val="0000FF"/>
              </a:solidFill>
              <a:ea typeface="黑体" panose="0201060906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7" name="Group 144"/>
          <p:cNvGrpSpPr/>
          <p:nvPr/>
        </p:nvGrpSpPr>
        <p:grpSpPr bwMode="auto">
          <a:xfrm>
            <a:off x="3335338" y="2928938"/>
            <a:ext cx="485775" cy="1012825"/>
            <a:chOff x="1955" y="1187"/>
            <a:chExt cx="306" cy="638"/>
          </a:xfrm>
        </p:grpSpPr>
        <p:sp>
          <p:nvSpPr>
            <p:cNvPr id="26670" name="Line 142"/>
            <p:cNvSpPr>
              <a:spLocks noChangeShapeType="1"/>
            </p:cNvSpPr>
            <p:nvPr/>
          </p:nvSpPr>
          <p:spPr bwMode="auto">
            <a:xfrm flipH="1" flipV="1">
              <a:off x="1955" y="1187"/>
              <a:ext cx="306" cy="253"/>
            </a:xfrm>
            <a:prstGeom prst="line">
              <a:avLst/>
            </a:prstGeom>
            <a:noFill/>
            <a:ln w="22225">
              <a:solidFill>
                <a:srgbClr val="0000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71" name="Line 143"/>
            <p:cNvSpPr>
              <a:spLocks noChangeShapeType="1"/>
            </p:cNvSpPr>
            <p:nvPr/>
          </p:nvSpPr>
          <p:spPr bwMode="auto">
            <a:xfrm flipH="1" flipV="1">
              <a:off x="2260" y="1432"/>
              <a:ext cx="1" cy="393"/>
            </a:xfrm>
            <a:prstGeom prst="line">
              <a:avLst/>
            </a:prstGeom>
            <a:noFill/>
            <a:ln w="22225">
              <a:solidFill>
                <a:srgbClr val="0000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Group 145"/>
          <p:cNvGrpSpPr/>
          <p:nvPr/>
        </p:nvGrpSpPr>
        <p:grpSpPr bwMode="auto">
          <a:xfrm>
            <a:off x="6327775" y="2901950"/>
            <a:ext cx="485775" cy="998538"/>
            <a:chOff x="1955" y="1187"/>
            <a:chExt cx="306" cy="638"/>
          </a:xfrm>
        </p:grpSpPr>
        <p:sp>
          <p:nvSpPr>
            <p:cNvPr id="26668" name="Line 146"/>
            <p:cNvSpPr>
              <a:spLocks noChangeShapeType="1"/>
            </p:cNvSpPr>
            <p:nvPr/>
          </p:nvSpPr>
          <p:spPr bwMode="auto">
            <a:xfrm flipH="1" flipV="1">
              <a:off x="1955" y="1187"/>
              <a:ext cx="306" cy="253"/>
            </a:xfrm>
            <a:prstGeom prst="line">
              <a:avLst/>
            </a:prstGeom>
            <a:noFill/>
            <a:ln w="22225">
              <a:solidFill>
                <a:srgbClr val="0000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9" name="Line 147"/>
            <p:cNvSpPr>
              <a:spLocks noChangeShapeType="1"/>
            </p:cNvSpPr>
            <p:nvPr/>
          </p:nvSpPr>
          <p:spPr bwMode="auto">
            <a:xfrm flipH="1" flipV="1">
              <a:off x="2260" y="1432"/>
              <a:ext cx="1" cy="393"/>
            </a:xfrm>
            <a:prstGeom prst="line">
              <a:avLst/>
            </a:prstGeom>
            <a:noFill/>
            <a:ln w="22225">
              <a:solidFill>
                <a:srgbClr val="0000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8932" name="Text Box 148"/>
          <p:cNvSpPr txBox="1">
            <a:spLocks noChangeArrowheads="1"/>
          </p:cNvSpPr>
          <p:nvPr/>
        </p:nvSpPr>
        <p:spPr bwMode="auto">
          <a:xfrm>
            <a:off x="5040313" y="6173788"/>
            <a:ext cx="2808287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FF3300"/>
                </a:solidFill>
              </a:rPr>
              <a:t>OP</a:t>
            </a:r>
            <a:r>
              <a:rPr lang="zh-CN" altLang="en-US" sz="2800">
                <a:solidFill>
                  <a:srgbClr val="FF3300"/>
                </a:solidFill>
              </a:rPr>
              <a:t>平分∠</a:t>
            </a:r>
            <a:r>
              <a:rPr lang="en-US" altLang="zh-CN" sz="2800">
                <a:solidFill>
                  <a:srgbClr val="FF3300"/>
                </a:solidFill>
              </a:rPr>
              <a:t>AOB</a:t>
            </a:r>
            <a:endParaRPr lang="en-US" altLang="zh-CN" sz="2800">
              <a:solidFill>
                <a:srgbClr val="FF3300"/>
              </a:solidFill>
            </a:endParaRPr>
          </a:p>
        </p:txBody>
      </p:sp>
      <p:sp>
        <p:nvSpPr>
          <p:cNvPr id="118933" name="Text Box 149"/>
          <p:cNvSpPr txBox="1">
            <a:spLocks noChangeArrowheads="1"/>
          </p:cNvSpPr>
          <p:nvPr/>
        </p:nvSpPr>
        <p:spPr bwMode="auto">
          <a:xfrm>
            <a:off x="5402263" y="4405313"/>
            <a:ext cx="15843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>
                <a:solidFill>
                  <a:srgbClr val="0000FF"/>
                </a:solidFill>
                <a:ea typeface="黑体" panose="02010609060101010101" pitchFamily="2" charset="-122"/>
                <a:cs typeface="Arial" panose="020B0604020202020204" pitchFamily="34" charset="0"/>
              </a:rPr>
              <a:t>PD=PE</a:t>
            </a:r>
            <a:endParaRPr lang="en-US" altLang="zh-CN" sz="2800">
              <a:solidFill>
                <a:srgbClr val="0000FF"/>
              </a:solidFill>
              <a:ea typeface="黑体" panose="02010609060101010101" pitchFamily="2" charset="-122"/>
              <a:cs typeface="Arial" panose="020B0604020202020204" pitchFamily="34" charset="0"/>
            </a:endParaRPr>
          </a:p>
        </p:txBody>
      </p:sp>
      <p:sp>
        <p:nvSpPr>
          <p:cNvPr id="118934" name="Text Box 150"/>
          <p:cNvSpPr txBox="1">
            <a:spLocks noChangeArrowheads="1"/>
          </p:cNvSpPr>
          <p:nvPr/>
        </p:nvSpPr>
        <p:spPr bwMode="auto">
          <a:xfrm>
            <a:off x="5124450" y="4921250"/>
            <a:ext cx="230346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>
                <a:ea typeface="黑体" panose="02010609060101010101" pitchFamily="2" charset="-122"/>
                <a:cs typeface="Arial" panose="020B0604020202020204" pitchFamily="34" charset="0"/>
              </a:rPr>
              <a:t>PD⊥OA</a:t>
            </a:r>
            <a:r>
              <a:rPr lang="zh-CN" altLang="en-US" sz="2800">
                <a:ea typeface="黑体" panose="02010609060101010101" pitchFamily="2" charset="-122"/>
                <a:cs typeface="Arial" panose="020B0604020202020204" pitchFamily="34" charset="0"/>
              </a:rPr>
              <a:t>于</a:t>
            </a:r>
            <a:r>
              <a:rPr lang="en-US" altLang="zh-CN" sz="2800">
                <a:ea typeface="黑体" panose="02010609060101010101" pitchFamily="2" charset="-122"/>
                <a:cs typeface="Arial" panose="020B0604020202020204" pitchFamily="34" charset="0"/>
              </a:rPr>
              <a:t>D</a:t>
            </a:r>
            <a:endParaRPr lang="en-US" altLang="zh-CN" sz="2800">
              <a:ea typeface="黑体" panose="02010609060101010101" pitchFamily="2" charset="-122"/>
              <a:cs typeface="Arial" panose="020B0604020202020204" pitchFamily="34" charset="0"/>
            </a:endParaRPr>
          </a:p>
        </p:txBody>
      </p:sp>
      <p:sp>
        <p:nvSpPr>
          <p:cNvPr id="118935" name="Text Box 151"/>
          <p:cNvSpPr txBox="1">
            <a:spLocks noChangeArrowheads="1"/>
          </p:cNvSpPr>
          <p:nvPr/>
        </p:nvSpPr>
        <p:spPr bwMode="auto">
          <a:xfrm>
            <a:off x="5067300" y="5424488"/>
            <a:ext cx="230346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>
                <a:ea typeface="黑体" panose="02010609060101010101" pitchFamily="2" charset="-122"/>
                <a:cs typeface="Arial" panose="020B0604020202020204" pitchFamily="34" charset="0"/>
              </a:rPr>
              <a:t>PE⊥OB</a:t>
            </a:r>
            <a:r>
              <a:rPr lang="zh-CN" altLang="en-US" sz="2800">
                <a:ea typeface="黑体" panose="02010609060101010101" pitchFamily="2" charset="-122"/>
                <a:cs typeface="Arial" panose="020B0604020202020204" pitchFamily="34" charset="0"/>
              </a:rPr>
              <a:t>于</a:t>
            </a:r>
            <a:r>
              <a:rPr lang="en-US" altLang="zh-CN" sz="2800">
                <a:ea typeface="黑体" panose="02010609060101010101" pitchFamily="2" charset="-122"/>
                <a:cs typeface="Arial" panose="020B0604020202020204" pitchFamily="34" charset="0"/>
              </a:rPr>
              <a:t>E</a:t>
            </a:r>
            <a:endParaRPr lang="en-US" altLang="zh-CN" sz="2800">
              <a:ea typeface="黑体" panose="02010609060101010101" pitchFamily="2" charset="-122"/>
              <a:cs typeface="Arial" panose="020B0604020202020204" pitchFamily="34" charset="0"/>
            </a:endParaRPr>
          </a:p>
        </p:txBody>
      </p:sp>
      <p:sp>
        <p:nvSpPr>
          <p:cNvPr id="118936" name="Line 152"/>
          <p:cNvSpPr>
            <a:spLocks noChangeShapeType="1"/>
          </p:cNvSpPr>
          <p:nvPr/>
        </p:nvSpPr>
        <p:spPr bwMode="auto">
          <a:xfrm flipV="1">
            <a:off x="5522913" y="3095625"/>
            <a:ext cx="1719262" cy="817563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9" name="Group 158"/>
          <p:cNvGrpSpPr/>
          <p:nvPr/>
        </p:nvGrpSpPr>
        <p:grpSpPr bwMode="auto">
          <a:xfrm>
            <a:off x="6426200" y="2930525"/>
            <a:ext cx="249238" cy="276225"/>
            <a:chOff x="4137" y="1484"/>
            <a:chExt cx="157" cy="174"/>
          </a:xfrm>
        </p:grpSpPr>
        <p:sp>
          <p:nvSpPr>
            <p:cNvPr id="26666" name="Line 156"/>
            <p:cNvSpPr>
              <a:spLocks noChangeShapeType="1"/>
            </p:cNvSpPr>
            <p:nvPr/>
          </p:nvSpPr>
          <p:spPr bwMode="auto">
            <a:xfrm flipH="1">
              <a:off x="4137" y="1484"/>
              <a:ext cx="113" cy="13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7" name="Line 157"/>
            <p:cNvSpPr>
              <a:spLocks noChangeShapeType="1"/>
            </p:cNvSpPr>
            <p:nvPr/>
          </p:nvSpPr>
          <p:spPr bwMode="auto">
            <a:xfrm flipH="1">
              <a:off x="4181" y="1527"/>
              <a:ext cx="113" cy="13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Group 159"/>
          <p:cNvGrpSpPr/>
          <p:nvPr/>
        </p:nvGrpSpPr>
        <p:grpSpPr bwMode="auto">
          <a:xfrm rot="2335016">
            <a:off x="6675438" y="3471863"/>
            <a:ext cx="249237" cy="276225"/>
            <a:chOff x="4137" y="1484"/>
            <a:chExt cx="157" cy="174"/>
          </a:xfrm>
        </p:grpSpPr>
        <p:sp>
          <p:nvSpPr>
            <p:cNvPr id="26664" name="Line 160"/>
            <p:cNvSpPr>
              <a:spLocks noChangeShapeType="1"/>
            </p:cNvSpPr>
            <p:nvPr/>
          </p:nvSpPr>
          <p:spPr bwMode="auto">
            <a:xfrm flipH="1">
              <a:off x="4137" y="1484"/>
              <a:ext cx="113" cy="13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65" name="Line 161"/>
            <p:cNvSpPr>
              <a:spLocks noChangeShapeType="1"/>
            </p:cNvSpPr>
            <p:nvPr/>
          </p:nvSpPr>
          <p:spPr bwMode="auto">
            <a:xfrm flipH="1">
              <a:off x="4181" y="1527"/>
              <a:ext cx="113" cy="13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62" name="Rectangle 162"/>
          <p:cNvSpPr>
            <a:spLocks noChangeArrowheads="1"/>
          </p:cNvSpPr>
          <p:nvPr/>
        </p:nvSpPr>
        <p:spPr bwMode="auto">
          <a:xfrm>
            <a:off x="4929188" y="1565275"/>
            <a:ext cx="26352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latin typeface="黑体" panose="02010609060101010101" pitchFamily="2" charset="-122"/>
                <a:ea typeface="黑体" panose="02010609060101010101" pitchFamily="2" charset="-122"/>
              </a:rPr>
              <a:t>角的平分线的</a:t>
            </a:r>
            <a:r>
              <a:rPr lang="zh-CN" altLang="en-US" sz="2400">
                <a:solidFill>
                  <a:srgbClr val="00CC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判定</a:t>
            </a:r>
            <a:endParaRPr lang="zh-CN" altLang="en-US" sz="2400">
              <a:solidFill>
                <a:srgbClr val="00CC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663" name="WordArt 163"/>
          <p:cNvSpPr>
            <a:spLocks noChangeArrowheads="1" noChangeShapeType="1" noTextEdit="1"/>
          </p:cNvSpPr>
          <p:nvPr/>
        </p:nvSpPr>
        <p:spPr bwMode="auto">
          <a:xfrm>
            <a:off x="152400" y="914400"/>
            <a:ext cx="3152775" cy="690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4400" kern="10">
                <a:ln w="9525">
                  <a:noFill/>
                  <a:rou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归纳、比较</a:t>
            </a:r>
            <a:endParaRPr lang="zh-CN" altLang="en-US" sz="4400" kern="10">
              <a:ln w="9525">
                <a:noFill/>
                <a:round/>
              </a:ln>
              <a:solidFill>
                <a:srgbClr val="800000"/>
              </a:solidFill>
              <a:effectLst>
                <a:outerShdw dist="35921" dir="2700000" algn="ctr" rotWithShape="0">
                  <a:srgbClr val="80808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18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917" grpId="0" animBg="1"/>
      <p:bldP spid="118918" grpId="0" animBg="1"/>
      <p:bldP spid="118919" grpId="0"/>
      <p:bldP spid="118920" grpId="0"/>
      <p:bldP spid="118921" grpId="0"/>
      <p:bldP spid="118925" grpId="0"/>
      <p:bldP spid="118932" grpId="0"/>
      <p:bldP spid="118934" grpId="0"/>
      <p:bldP spid="11893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495445" y="2040515"/>
            <a:ext cx="7626350" cy="2370137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95250" indent="-95250">
              <a:buFont typeface="Wingdings" panose="05000000000000000000" pitchFamily="2" charset="2"/>
              <a:buNone/>
            </a:pP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4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如图，要在</a:t>
            </a:r>
            <a:r>
              <a:rPr lang="en-US" altLang="zh-CN" sz="24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S</a:t>
            </a:r>
            <a:r>
              <a:rPr lang="zh-CN" altLang="en-US" sz="24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区建一个贸易市场，使它到铁路和公路距离相等， 离公路与铁路交叉处</a:t>
            </a:r>
            <a:r>
              <a:rPr lang="en-US" altLang="zh-CN" sz="24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500</a:t>
            </a:r>
            <a:r>
              <a:rPr lang="zh-CN" altLang="en-US" sz="24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米，这个集贸市场应建在何处？（比例尺为</a:t>
            </a:r>
            <a:r>
              <a:rPr lang="en-US" altLang="zh-CN" sz="24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1︰20000</a:t>
            </a:r>
            <a:r>
              <a:rPr lang="zh-CN" altLang="en-US" sz="24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endParaRPr lang="zh-CN" altLang="en-US" sz="2400" b="1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95250" indent="-95250">
              <a:buFont typeface="Wingdings" panose="05000000000000000000" pitchFamily="2" charset="2"/>
              <a:buNone/>
            </a:pPr>
            <a:endParaRPr lang="en-US" altLang="zh-CN" sz="2400" b="1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651" name="AutoShape 3"/>
          <p:cNvSpPr>
            <a:spLocks noChangeArrowheads="1"/>
          </p:cNvSpPr>
          <p:nvPr/>
        </p:nvSpPr>
        <p:spPr bwMode="auto">
          <a:xfrm>
            <a:off x="143164" y="914400"/>
            <a:ext cx="3213100" cy="958850"/>
          </a:xfrm>
          <a:prstGeom prst="ellipseRibbon2">
            <a:avLst>
              <a:gd name="adj1" fmla="val 25000"/>
              <a:gd name="adj2" fmla="val 50000"/>
              <a:gd name="adj3" fmla="val 12500"/>
            </a:avLst>
          </a:prstGeom>
          <a:solidFill>
            <a:srgbClr val="FF99CC">
              <a:alpha val="94116"/>
            </a:srgbClr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r>
              <a:rPr kumimoji="1" lang="zh-CN" altLang="en-US" sz="480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思考</a:t>
            </a:r>
            <a:endParaRPr kumimoji="1" lang="zh-CN" altLang="en-US" sz="4800" dirty="0">
              <a:solidFill>
                <a:srgbClr val="0000FF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3795713" y="3411538"/>
            <a:ext cx="4032250" cy="2574925"/>
            <a:chOff x="1247" y="2216"/>
            <a:chExt cx="2540" cy="1622"/>
          </a:xfrm>
        </p:grpSpPr>
        <p:sp>
          <p:nvSpPr>
            <p:cNvPr id="27660" name="Line 5"/>
            <p:cNvSpPr>
              <a:spLocks noChangeShapeType="1"/>
            </p:cNvSpPr>
            <p:nvPr/>
          </p:nvSpPr>
          <p:spPr bwMode="auto">
            <a:xfrm flipV="1">
              <a:off x="1247" y="2216"/>
              <a:ext cx="1588" cy="140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1" name="Line 6"/>
            <p:cNvSpPr>
              <a:spLocks noChangeShapeType="1"/>
            </p:cNvSpPr>
            <p:nvPr/>
          </p:nvSpPr>
          <p:spPr bwMode="auto">
            <a:xfrm>
              <a:off x="2199" y="2351"/>
              <a:ext cx="1588" cy="1452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2" name="Text Box 7"/>
            <p:cNvSpPr txBox="1">
              <a:spLocks noChangeArrowheads="1"/>
            </p:cNvSpPr>
            <p:nvPr/>
          </p:nvSpPr>
          <p:spPr bwMode="auto">
            <a:xfrm>
              <a:off x="2381" y="3396"/>
              <a:ext cx="116" cy="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endParaRPr kumimoji="1" lang="zh-CN" altLang="zh-CN" sz="4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663" name="Line 8"/>
            <p:cNvSpPr>
              <a:spLocks noChangeShapeType="1"/>
            </p:cNvSpPr>
            <p:nvPr/>
          </p:nvSpPr>
          <p:spPr bwMode="auto">
            <a:xfrm flipV="1">
              <a:off x="1292" y="2261"/>
              <a:ext cx="1588" cy="140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4" name="Line 9"/>
            <p:cNvSpPr>
              <a:spLocks noChangeShapeType="1"/>
            </p:cNvSpPr>
            <p:nvPr/>
          </p:nvSpPr>
          <p:spPr bwMode="auto">
            <a:xfrm flipV="1">
              <a:off x="1247" y="2261"/>
              <a:ext cx="1588" cy="1406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0604" name="Line 12"/>
          <p:cNvSpPr>
            <a:spLocks noChangeShapeType="1"/>
          </p:cNvSpPr>
          <p:nvPr/>
        </p:nvSpPr>
        <p:spPr bwMode="auto">
          <a:xfrm>
            <a:off x="5735638" y="3986213"/>
            <a:ext cx="0" cy="2592387"/>
          </a:xfrm>
          <a:prstGeom prst="line">
            <a:avLst/>
          </a:prstGeom>
          <a:noFill/>
          <a:ln w="41275">
            <a:solidFill>
              <a:srgbClr val="0000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0605" name="Text Box 13"/>
          <p:cNvSpPr txBox="1">
            <a:spLocks noChangeArrowheads="1"/>
          </p:cNvSpPr>
          <p:nvPr/>
        </p:nvSpPr>
        <p:spPr bwMode="auto">
          <a:xfrm>
            <a:off x="5848350" y="5318125"/>
            <a:ext cx="47783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en-US" altLang="zh-CN">
                <a:latin typeface="Times New Roman" panose="02020603050405020304" pitchFamily="18" charset="0"/>
              </a:rPr>
              <a:t>D</a:t>
            </a:r>
            <a:endParaRPr kumimoji="1" lang="en-US" altLang="zh-CN">
              <a:latin typeface="Times New Roman" panose="02020603050405020304" pitchFamily="18" charset="0"/>
            </a:endParaRPr>
          </a:p>
        </p:txBody>
      </p:sp>
      <p:sp>
        <p:nvSpPr>
          <p:cNvPr id="110606" name="Text Box 14"/>
          <p:cNvSpPr txBox="1">
            <a:spLocks noChangeArrowheads="1"/>
          </p:cNvSpPr>
          <p:nvPr/>
        </p:nvSpPr>
        <p:spPr bwMode="auto">
          <a:xfrm>
            <a:off x="5761038" y="6051550"/>
            <a:ext cx="45561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en-US" altLang="zh-CN">
                <a:latin typeface="Times New Roman" panose="02020603050405020304" pitchFamily="18" charset="0"/>
              </a:rPr>
              <a:t>C</a:t>
            </a:r>
            <a:endParaRPr kumimoji="1" lang="en-US" altLang="zh-CN">
              <a:latin typeface="Times New Roman" panose="02020603050405020304" pitchFamily="18" charset="0"/>
            </a:endParaRPr>
          </a:p>
        </p:txBody>
      </p:sp>
      <p:sp>
        <p:nvSpPr>
          <p:cNvPr id="110607" name="Oval 15"/>
          <p:cNvSpPr>
            <a:spLocks noChangeArrowheads="1"/>
          </p:cNvSpPr>
          <p:nvPr/>
        </p:nvSpPr>
        <p:spPr bwMode="auto">
          <a:xfrm>
            <a:off x="5681663" y="5540375"/>
            <a:ext cx="95250" cy="95250"/>
          </a:xfrm>
          <a:prstGeom prst="ellipse">
            <a:avLst/>
          </a:prstGeom>
          <a:solidFill>
            <a:srgbClr val="FF0000"/>
          </a:solidFill>
          <a:ln w="22225" algn="ctr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7" name="Text Box 16"/>
          <p:cNvSpPr txBox="1">
            <a:spLocks noChangeArrowheads="1"/>
          </p:cNvSpPr>
          <p:nvPr/>
        </p:nvSpPr>
        <p:spPr bwMode="auto">
          <a:xfrm>
            <a:off x="4929188" y="5526088"/>
            <a:ext cx="40957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en-US" altLang="zh-CN">
                <a:latin typeface="Times New Roman" panose="02020603050405020304" pitchFamily="18" charset="0"/>
              </a:rPr>
              <a:t>S</a:t>
            </a:r>
            <a:endParaRPr kumimoji="1" lang="en-US" altLang="zh-CN">
              <a:latin typeface="Times New Roman" panose="02020603050405020304" pitchFamily="18" charset="0"/>
            </a:endParaRPr>
          </a:p>
        </p:txBody>
      </p:sp>
      <p:sp>
        <p:nvSpPr>
          <p:cNvPr id="110610" name="Rectangle 18"/>
          <p:cNvSpPr>
            <a:spLocks noChangeArrowheads="1"/>
          </p:cNvSpPr>
          <p:nvPr/>
        </p:nvSpPr>
        <p:spPr bwMode="auto">
          <a:xfrm>
            <a:off x="731838" y="3448050"/>
            <a:ext cx="2422458" cy="830997"/>
          </a:xfrm>
          <a:prstGeom prst="rect">
            <a:avLst/>
          </a:prstGeom>
          <a:noFill/>
          <a:ln w="38100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解：作夹角的角</a:t>
            </a:r>
            <a:b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平分线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0611" name="Rectangle 19"/>
          <p:cNvSpPr>
            <a:spLocks noChangeArrowheads="1"/>
          </p:cNvSpPr>
          <p:nvPr/>
        </p:nvSpPr>
        <p:spPr bwMode="auto">
          <a:xfrm>
            <a:off x="957118" y="4333731"/>
            <a:ext cx="2007281" cy="707886"/>
          </a:xfrm>
          <a:prstGeom prst="rect">
            <a:avLst/>
          </a:prstGeom>
          <a:noFill/>
          <a:ln w="38100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截取</a:t>
            </a:r>
            <a:r>
              <a:rPr lang="en-US" altLang="zh-CN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OD=2.5cm ,</a:t>
            </a:r>
            <a:br>
              <a:rPr lang="en-US" altLang="zh-CN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D</a:t>
            </a:r>
            <a:r>
              <a:rPr lang="zh-CN" altLang="en-US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即为所求。</a:t>
            </a:r>
            <a:endParaRPr lang="zh-CN" altLang="en-US" sz="20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0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04" grpId="0" animBg="1"/>
      <p:bldP spid="110605" grpId="0"/>
      <p:bldP spid="110606" grpId="0"/>
      <p:bldP spid="110607" grpId="0" animBg="1"/>
      <p:bldP spid="110610" grpId="0"/>
      <p:bldP spid="1106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4"/>
          <p:cNvGraphicFramePr>
            <a:graphicFrameLocks noChangeAspect="1"/>
          </p:cNvGraphicFramePr>
          <p:nvPr/>
        </p:nvGraphicFramePr>
        <p:xfrm>
          <a:off x="3998913" y="2982913"/>
          <a:ext cx="3814762" cy="309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图片" r:id="rId1" imgW="7296150" imgH="5924550" progId="">
                  <p:embed/>
                </p:oleObj>
              </mc:Choice>
              <mc:Fallback>
                <p:oleObj name="图片" r:id="rId1" imgW="7296150" imgH="5924550" progId="">
                  <p:embed/>
                  <p:pic>
                    <p:nvPicPr>
                      <p:cNvPr id="0" name="Object 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998913" y="2982913"/>
                        <a:ext cx="3814762" cy="30988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1558" name="Text Box 6"/>
          <p:cNvSpPr txBox="1">
            <a:spLocks noChangeArrowheads="1"/>
          </p:cNvSpPr>
          <p:nvPr/>
        </p:nvSpPr>
        <p:spPr bwMode="auto">
          <a:xfrm>
            <a:off x="676275" y="2563813"/>
            <a:ext cx="6538913" cy="895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400">
                <a:ea typeface="黑体" panose="02010609060101010101" pitchFamily="2" charset="-122"/>
                <a:cs typeface="Arial" panose="020B0604020202020204" pitchFamily="34" charset="0"/>
              </a:rPr>
              <a:t>证明：过点</a:t>
            </a:r>
            <a:r>
              <a:rPr lang="en-US" altLang="zh-CN" sz="2400" i="1">
                <a:ea typeface="黑体" panose="02010609060101010101" pitchFamily="2" charset="-122"/>
                <a:cs typeface="Arial" panose="020B0604020202020204" pitchFamily="34" charset="0"/>
              </a:rPr>
              <a:t>F</a:t>
            </a:r>
            <a:r>
              <a:rPr lang="zh-CN" altLang="en-US" sz="2400">
                <a:ea typeface="黑体" panose="02010609060101010101" pitchFamily="2" charset="-122"/>
                <a:cs typeface="Arial" panose="020B0604020202020204" pitchFamily="34" charset="0"/>
              </a:rPr>
              <a:t>作</a:t>
            </a:r>
            <a:r>
              <a:rPr lang="en-US" altLang="zh-CN" sz="2400" i="1">
                <a:ea typeface="黑体" panose="02010609060101010101" pitchFamily="2" charset="-122"/>
                <a:cs typeface="Arial" panose="020B0604020202020204" pitchFamily="34" charset="0"/>
              </a:rPr>
              <a:t>FG</a:t>
            </a:r>
            <a:r>
              <a:rPr lang="en-US" altLang="zh-CN" sz="2400">
                <a:ea typeface="黑体" panose="02010609060101010101" pitchFamily="2" charset="-122"/>
                <a:cs typeface="Arial" panose="020B0604020202020204" pitchFamily="34" charset="0"/>
              </a:rPr>
              <a:t>⊥</a:t>
            </a:r>
            <a:r>
              <a:rPr lang="en-US" altLang="zh-CN" sz="2400" i="1">
                <a:ea typeface="黑体" panose="02010609060101010101" pitchFamily="2" charset="-122"/>
                <a:cs typeface="Arial" panose="020B0604020202020204" pitchFamily="34" charset="0"/>
              </a:rPr>
              <a:t>AE</a:t>
            </a:r>
            <a:r>
              <a:rPr lang="zh-CN" altLang="en-US" sz="2400">
                <a:ea typeface="黑体" panose="02010609060101010101" pitchFamily="2" charset="-122"/>
                <a:cs typeface="Arial" panose="020B0604020202020204" pitchFamily="34" charset="0"/>
              </a:rPr>
              <a:t>于</a:t>
            </a:r>
            <a:r>
              <a:rPr lang="en-US" altLang="zh-CN" sz="2400" i="1">
                <a:ea typeface="黑体" panose="02010609060101010101" pitchFamily="2" charset="-122"/>
                <a:cs typeface="Arial" panose="020B0604020202020204" pitchFamily="34" charset="0"/>
              </a:rPr>
              <a:t>G</a:t>
            </a:r>
            <a:r>
              <a:rPr lang="zh-CN" altLang="en-US" sz="2400">
                <a:ea typeface="黑体" panose="02010609060101010101" pitchFamily="2" charset="-122"/>
                <a:cs typeface="Arial" panose="020B0604020202020204" pitchFamily="34" charset="0"/>
              </a:rPr>
              <a:t>，</a:t>
            </a:r>
            <a:r>
              <a:rPr lang="en-US" altLang="zh-CN" sz="2400" i="1">
                <a:ea typeface="黑体" panose="02010609060101010101" pitchFamily="2" charset="-122"/>
                <a:cs typeface="Arial" panose="020B0604020202020204" pitchFamily="34" charset="0"/>
              </a:rPr>
              <a:t>FH</a:t>
            </a:r>
            <a:r>
              <a:rPr lang="en-US" altLang="zh-CN" sz="2400">
                <a:ea typeface="黑体" panose="02010609060101010101" pitchFamily="2" charset="-122"/>
                <a:cs typeface="Arial" panose="020B0604020202020204" pitchFamily="34" charset="0"/>
              </a:rPr>
              <a:t>⊥</a:t>
            </a:r>
            <a:r>
              <a:rPr lang="en-US" altLang="zh-CN" sz="2400" i="1">
                <a:ea typeface="黑体" panose="02010609060101010101" pitchFamily="2" charset="-122"/>
                <a:cs typeface="Arial" panose="020B0604020202020204" pitchFamily="34" charset="0"/>
              </a:rPr>
              <a:t>AD</a:t>
            </a:r>
            <a:endParaRPr lang="en-US" altLang="zh-CN" sz="2400" i="1">
              <a:ea typeface="黑体" panose="02010609060101010101" pitchFamily="2" charset="-122"/>
              <a:cs typeface="Arial" panose="020B0604020202020204" pitchFamily="34" charset="0"/>
            </a:endParaRPr>
          </a:p>
          <a:p>
            <a:pPr marL="342900" indent="-342900" eaLnBrk="0" hangingPunct="0">
              <a:spcBef>
                <a:spcPct val="20000"/>
              </a:spcBef>
            </a:pPr>
            <a:r>
              <a:rPr lang="en-US" altLang="zh-CN" sz="2400">
                <a:ea typeface="黑体" panose="02010609060101010101" pitchFamily="2" charset="-122"/>
                <a:cs typeface="Arial" panose="020B0604020202020204" pitchFamily="34" charset="0"/>
              </a:rPr>
              <a:t>           </a:t>
            </a:r>
            <a:r>
              <a:rPr lang="zh-CN" altLang="en-US" sz="2400">
                <a:ea typeface="黑体" panose="02010609060101010101" pitchFamily="2" charset="-122"/>
                <a:cs typeface="Arial" panose="020B0604020202020204" pitchFamily="34" charset="0"/>
              </a:rPr>
              <a:t>于</a:t>
            </a:r>
            <a:r>
              <a:rPr lang="en-US" altLang="zh-CN" sz="2400" i="1">
                <a:ea typeface="黑体" panose="02010609060101010101" pitchFamily="2" charset="-122"/>
                <a:cs typeface="Arial" panose="020B0604020202020204" pitchFamily="34" charset="0"/>
              </a:rPr>
              <a:t>H</a:t>
            </a:r>
            <a:r>
              <a:rPr lang="zh-CN" altLang="en-US" sz="2400">
                <a:ea typeface="黑体" panose="02010609060101010101" pitchFamily="2" charset="-122"/>
                <a:cs typeface="Arial" panose="020B0604020202020204" pitchFamily="34" charset="0"/>
              </a:rPr>
              <a:t>，</a:t>
            </a:r>
            <a:r>
              <a:rPr lang="en-US" altLang="zh-CN" sz="2400" i="1">
                <a:ea typeface="黑体" panose="02010609060101010101" pitchFamily="2" charset="-122"/>
                <a:cs typeface="Arial" panose="020B0604020202020204" pitchFamily="34" charset="0"/>
              </a:rPr>
              <a:t>FM</a:t>
            </a:r>
            <a:r>
              <a:rPr lang="en-US" altLang="zh-CN" sz="2400">
                <a:ea typeface="黑体" panose="02010609060101010101" pitchFamily="2" charset="-122"/>
                <a:cs typeface="Arial" panose="020B0604020202020204" pitchFamily="34" charset="0"/>
              </a:rPr>
              <a:t>⊥</a:t>
            </a:r>
            <a:r>
              <a:rPr lang="en-US" altLang="zh-CN" sz="2400" i="1">
                <a:ea typeface="黑体" panose="02010609060101010101" pitchFamily="2" charset="-122"/>
                <a:cs typeface="Arial" panose="020B0604020202020204" pitchFamily="34" charset="0"/>
              </a:rPr>
              <a:t>BC</a:t>
            </a:r>
            <a:r>
              <a:rPr lang="zh-CN" altLang="en-US" sz="2400">
                <a:ea typeface="黑体" panose="02010609060101010101" pitchFamily="2" charset="-122"/>
                <a:cs typeface="Arial" panose="020B0604020202020204" pitchFamily="34" charset="0"/>
              </a:rPr>
              <a:t>于</a:t>
            </a:r>
            <a:r>
              <a:rPr lang="en-US" altLang="zh-CN" sz="2400" i="1">
                <a:ea typeface="黑体" panose="02010609060101010101" pitchFamily="2" charset="-122"/>
                <a:cs typeface="Arial" panose="020B0604020202020204" pitchFamily="34" charset="0"/>
              </a:rPr>
              <a:t>M</a:t>
            </a:r>
            <a:r>
              <a:rPr lang="zh-CN" altLang="en-US" sz="2400">
                <a:ea typeface="黑体" panose="02010609060101010101" pitchFamily="2" charset="-122"/>
                <a:cs typeface="Arial" panose="020B0604020202020204" pitchFamily="34" charset="0"/>
              </a:rPr>
              <a:t>，</a:t>
            </a:r>
            <a:endParaRPr lang="zh-CN" altLang="en-US" sz="2400">
              <a:ea typeface="黑体" panose="02010609060101010101" pitchFamily="2" charset="-122"/>
              <a:cs typeface="Arial" panose="020B0604020202020204" pitchFamily="34" charset="0"/>
            </a:endParaRPr>
          </a:p>
        </p:txBody>
      </p:sp>
      <p:sp>
        <p:nvSpPr>
          <p:cNvPr id="151559" name="Line 7"/>
          <p:cNvSpPr>
            <a:spLocks noChangeShapeType="1"/>
          </p:cNvSpPr>
          <p:nvPr/>
        </p:nvSpPr>
        <p:spPr bwMode="auto">
          <a:xfrm flipH="1" flipV="1">
            <a:off x="6343650" y="3827463"/>
            <a:ext cx="504825" cy="647700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1560" name="Line 8"/>
          <p:cNvSpPr>
            <a:spLocks noChangeShapeType="1"/>
          </p:cNvSpPr>
          <p:nvPr/>
        </p:nvSpPr>
        <p:spPr bwMode="auto">
          <a:xfrm flipH="1" flipV="1">
            <a:off x="6872288" y="4514850"/>
            <a:ext cx="0" cy="863600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1561" name="Text Box 9"/>
          <p:cNvSpPr txBox="1">
            <a:spLocks noChangeArrowheads="1"/>
          </p:cNvSpPr>
          <p:nvPr/>
        </p:nvSpPr>
        <p:spPr bwMode="auto">
          <a:xfrm>
            <a:off x="5942013" y="3471863"/>
            <a:ext cx="6477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/>
              <a:t>G</a:t>
            </a:r>
            <a:endParaRPr lang="en-US" altLang="zh-CN" sz="2800" i="1"/>
          </a:p>
        </p:txBody>
      </p:sp>
      <p:sp>
        <p:nvSpPr>
          <p:cNvPr id="151562" name="Text Box 10"/>
          <p:cNvSpPr txBox="1">
            <a:spLocks noChangeArrowheads="1"/>
          </p:cNvSpPr>
          <p:nvPr/>
        </p:nvSpPr>
        <p:spPr bwMode="auto">
          <a:xfrm>
            <a:off x="6591300" y="5345113"/>
            <a:ext cx="6477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/>
              <a:t>H</a:t>
            </a:r>
            <a:endParaRPr lang="en-US" altLang="zh-CN" sz="2800" i="1"/>
          </a:p>
        </p:txBody>
      </p:sp>
      <p:sp>
        <p:nvSpPr>
          <p:cNvPr id="151563" name="Line 11"/>
          <p:cNvSpPr>
            <a:spLocks noChangeShapeType="1"/>
          </p:cNvSpPr>
          <p:nvPr/>
        </p:nvSpPr>
        <p:spPr bwMode="auto">
          <a:xfrm flipH="1">
            <a:off x="6015038" y="4516438"/>
            <a:ext cx="884237" cy="266700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1564" name="Text Box 12"/>
          <p:cNvSpPr txBox="1">
            <a:spLocks noChangeArrowheads="1"/>
          </p:cNvSpPr>
          <p:nvPr/>
        </p:nvSpPr>
        <p:spPr bwMode="auto">
          <a:xfrm>
            <a:off x="5583238" y="4479925"/>
            <a:ext cx="6477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i="1"/>
              <a:t>M</a:t>
            </a:r>
            <a:endParaRPr lang="en-US" altLang="zh-CN" sz="2800" i="1"/>
          </a:p>
        </p:txBody>
      </p:sp>
      <p:sp>
        <p:nvSpPr>
          <p:cNvPr id="151565" name="Text Box 13"/>
          <p:cNvSpPr txBox="1">
            <a:spLocks noChangeArrowheads="1"/>
          </p:cNvSpPr>
          <p:nvPr/>
        </p:nvSpPr>
        <p:spPr bwMode="auto">
          <a:xfrm>
            <a:off x="1273175" y="3394075"/>
            <a:ext cx="6176963" cy="895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</a:pPr>
            <a:r>
              <a:rPr lang="en-US" altLang="zh-CN" sz="2400">
                <a:ea typeface="黑体" panose="02010609060101010101" pitchFamily="2" charset="-122"/>
                <a:cs typeface="Arial" panose="020B0604020202020204" pitchFamily="34" charset="0"/>
              </a:rPr>
              <a:t>∵</a:t>
            </a:r>
            <a:r>
              <a:rPr lang="zh-CN" altLang="en-US" sz="2400">
                <a:ea typeface="黑体" panose="02010609060101010101" pitchFamily="2" charset="-122"/>
                <a:cs typeface="Arial" panose="020B0604020202020204" pitchFamily="34" charset="0"/>
              </a:rPr>
              <a:t>点</a:t>
            </a:r>
            <a:r>
              <a:rPr lang="en-US" altLang="zh-CN" sz="2400" i="1">
                <a:ea typeface="黑体" panose="02010609060101010101" pitchFamily="2" charset="-122"/>
                <a:cs typeface="Arial" panose="020B0604020202020204" pitchFamily="34" charset="0"/>
              </a:rPr>
              <a:t>F</a:t>
            </a:r>
            <a:r>
              <a:rPr lang="zh-CN" altLang="en-US" sz="2400">
                <a:ea typeface="黑体" panose="02010609060101010101" pitchFamily="2" charset="-122"/>
                <a:cs typeface="Arial" panose="020B0604020202020204" pitchFamily="34" charset="0"/>
              </a:rPr>
              <a:t>在∠</a:t>
            </a:r>
            <a:r>
              <a:rPr lang="en-US" altLang="zh-CN" sz="2400" i="1">
                <a:ea typeface="黑体" panose="02010609060101010101" pitchFamily="2" charset="-122"/>
                <a:cs typeface="Arial" panose="020B0604020202020204" pitchFamily="34" charset="0"/>
              </a:rPr>
              <a:t>BCE</a:t>
            </a:r>
            <a:r>
              <a:rPr lang="zh-CN" altLang="en-US" sz="2400">
                <a:ea typeface="黑体" panose="02010609060101010101" pitchFamily="2" charset="-122"/>
                <a:cs typeface="Arial" panose="020B0604020202020204" pitchFamily="34" charset="0"/>
              </a:rPr>
              <a:t>的平分线上，</a:t>
            </a:r>
            <a:endParaRPr lang="zh-CN" altLang="en-US" sz="2400">
              <a:ea typeface="黑体" panose="02010609060101010101" pitchFamily="2" charset="-122"/>
              <a:cs typeface="Arial" panose="020B0604020202020204" pitchFamily="34" charset="0"/>
            </a:endParaRPr>
          </a:p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400">
                <a:ea typeface="黑体" panose="02010609060101010101" pitchFamily="2" charset="-122"/>
                <a:cs typeface="Arial" panose="020B0604020202020204" pitchFamily="34" charset="0"/>
              </a:rPr>
              <a:t> 　  </a:t>
            </a:r>
            <a:r>
              <a:rPr lang="en-US" altLang="zh-CN" sz="2400" i="1">
                <a:ea typeface="黑体" panose="02010609060101010101" pitchFamily="2" charset="-122"/>
                <a:cs typeface="Arial" panose="020B0604020202020204" pitchFamily="34" charset="0"/>
              </a:rPr>
              <a:t>FG</a:t>
            </a:r>
            <a:r>
              <a:rPr lang="en-US" altLang="zh-CN" sz="2400">
                <a:ea typeface="黑体" panose="02010609060101010101" pitchFamily="2" charset="-122"/>
                <a:cs typeface="Arial" panose="020B0604020202020204" pitchFamily="34" charset="0"/>
              </a:rPr>
              <a:t>⊥</a:t>
            </a:r>
            <a:r>
              <a:rPr lang="en-US" altLang="zh-CN" sz="2400" i="1">
                <a:ea typeface="黑体" panose="02010609060101010101" pitchFamily="2" charset="-122"/>
                <a:cs typeface="Arial" panose="020B0604020202020204" pitchFamily="34" charset="0"/>
              </a:rPr>
              <a:t>AE</a:t>
            </a:r>
            <a:r>
              <a:rPr lang="zh-CN" altLang="en-US" sz="2400">
                <a:ea typeface="黑体" panose="02010609060101010101" pitchFamily="2" charset="-122"/>
                <a:cs typeface="Arial" panose="020B0604020202020204" pitchFamily="34" charset="0"/>
              </a:rPr>
              <a:t>， </a:t>
            </a:r>
            <a:r>
              <a:rPr lang="en-US" altLang="zh-CN" sz="2400" i="1">
                <a:ea typeface="黑体" panose="02010609060101010101" pitchFamily="2" charset="-122"/>
                <a:cs typeface="Arial" panose="020B0604020202020204" pitchFamily="34" charset="0"/>
              </a:rPr>
              <a:t>FM</a:t>
            </a:r>
            <a:r>
              <a:rPr lang="en-US" altLang="zh-CN" sz="2400">
                <a:ea typeface="黑体" panose="02010609060101010101" pitchFamily="2" charset="-122"/>
                <a:cs typeface="Arial" panose="020B0604020202020204" pitchFamily="34" charset="0"/>
              </a:rPr>
              <a:t>⊥</a:t>
            </a:r>
            <a:r>
              <a:rPr lang="en-US" altLang="zh-CN" sz="2400" i="1">
                <a:ea typeface="黑体" panose="02010609060101010101" pitchFamily="2" charset="-122"/>
                <a:cs typeface="Arial" panose="020B0604020202020204" pitchFamily="34" charset="0"/>
              </a:rPr>
              <a:t>BC</a:t>
            </a:r>
            <a:r>
              <a:rPr lang="zh-CN" altLang="en-US" sz="2400">
                <a:ea typeface="黑体" panose="02010609060101010101" pitchFamily="2" charset="-122"/>
                <a:cs typeface="Arial" panose="020B0604020202020204" pitchFamily="34" charset="0"/>
              </a:rPr>
              <a:t>，</a:t>
            </a:r>
            <a:endParaRPr lang="zh-CN" altLang="en-US" sz="2400">
              <a:ea typeface="黑体" panose="02010609060101010101" pitchFamily="2" charset="-122"/>
              <a:cs typeface="Arial" panose="020B0604020202020204" pitchFamily="34" charset="0"/>
            </a:endParaRPr>
          </a:p>
        </p:txBody>
      </p:sp>
      <p:sp>
        <p:nvSpPr>
          <p:cNvPr id="151566" name="Rectangle 14"/>
          <p:cNvSpPr>
            <a:spLocks noChangeArrowheads="1"/>
          </p:cNvSpPr>
          <p:nvPr/>
        </p:nvSpPr>
        <p:spPr bwMode="auto">
          <a:xfrm>
            <a:off x="1244600" y="4264025"/>
            <a:ext cx="16129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 eaLnBrk="0" hangingPunct="0">
              <a:spcBef>
                <a:spcPct val="20000"/>
              </a:spcBef>
            </a:pPr>
            <a:r>
              <a:rPr lang="en-US" altLang="zh-CN" sz="2400">
                <a:cs typeface="Arial" panose="020B0604020202020204" pitchFamily="34" charset="0"/>
              </a:rPr>
              <a:t>∴</a:t>
            </a:r>
            <a:r>
              <a:rPr lang="en-US" altLang="zh-CN" sz="2400" i="1">
                <a:cs typeface="Arial" panose="020B0604020202020204" pitchFamily="34" charset="0"/>
              </a:rPr>
              <a:t>FG=FM</a:t>
            </a:r>
            <a:r>
              <a:rPr lang="en-US" altLang="zh-CN" sz="2400">
                <a:cs typeface="Arial" panose="020B0604020202020204" pitchFamily="34" charset="0"/>
              </a:rPr>
              <a:t>.</a:t>
            </a:r>
            <a:endParaRPr lang="en-US" altLang="zh-CN" sz="2400">
              <a:cs typeface="Arial" panose="020B0604020202020204" pitchFamily="34" charset="0"/>
            </a:endParaRPr>
          </a:p>
        </p:txBody>
      </p:sp>
      <p:sp>
        <p:nvSpPr>
          <p:cNvPr id="151567" name="Text Box 15"/>
          <p:cNvSpPr txBox="1">
            <a:spLocks noChangeArrowheads="1"/>
          </p:cNvSpPr>
          <p:nvPr/>
        </p:nvSpPr>
        <p:spPr bwMode="auto">
          <a:xfrm>
            <a:off x="920750" y="4687888"/>
            <a:ext cx="6121400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</a:pPr>
            <a:r>
              <a:rPr lang="zh-CN" altLang="en-US" sz="2400">
                <a:ea typeface="黑体" panose="02010609060101010101" pitchFamily="2" charset="-122"/>
                <a:cs typeface="Arial" panose="020B0604020202020204" pitchFamily="34" charset="0"/>
              </a:rPr>
              <a:t>又∵点</a:t>
            </a:r>
            <a:r>
              <a:rPr lang="en-US" altLang="zh-CN" sz="2400" i="1">
                <a:ea typeface="黑体" panose="02010609060101010101" pitchFamily="2" charset="-122"/>
                <a:cs typeface="Arial" panose="020B0604020202020204" pitchFamily="34" charset="0"/>
              </a:rPr>
              <a:t>F</a:t>
            </a:r>
            <a:r>
              <a:rPr lang="zh-CN" altLang="en-US" sz="2400">
                <a:ea typeface="黑体" panose="02010609060101010101" pitchFamily="2" charset="-122"/>
                <a:cs typeface="Arial" panose="020B0604020202020204" pitchFamily="34" charset="0"/>
              </a:rPr>
              <a:t>在∠</a:t>
            </a:r>
            <a:r>
              <a:rPr lang="en-US" altLang="zh-CN" sz="2400" i="1">
                <a:ea typeface="黑体" panose="02010609060101010101" pitchFamily="2" charset="-122"/>
                <a:cs typeface="Arial" panose="020B0604020202020204" pitchFamily="34" charset="0"/>
              </a:rPr>
              <a:t>CBD</a:t>
            </a:r>
            <a:r>
              <a:rPr lang="zh-CN" altLang="en-US" sz="2400">
                <a:ea typeface="黑体" panose="02010609060101010101" pitchFamily="2" charset="-122"/>
                <a:cs typeface="Arial" panose="020B0604020202020204" pitchFamily="34" charset="0"/>
              </a:rPr>
              <a:t>平分线上， 　　　　</a:t>
            </a:r>
            <a:r>
              <a:rPr lang="en-US" altLang="zh-CN" sz="2400" i="1">
                <a:ea typeface="黑体" panose="02010609060101010101" pitchFamily="2" charset="-122"/>
                <a:cs typeface="Arial" panose="020B0604020202020204" pitchFamily="34" charset="0"/>
              </a:rPr>
              <a:t>FH</a:t>
            </a:r>
            <a:r>
              <a:rPr lang="en-US" altLang="zh-CN" sz="2400">
                <a:ea typeface="黑体" panose="02010609060101010101" pitchFamily="2" charset="-122"/>
                <a:cs typeface="Arial" panose="020B0604020202020204" pitchFamily="34" charset="0"/>
              </a:rPr>
              <a:t>⊥</a:t>
            </a:r>
            <a:r>
              <a:rPr lang="en-US" altLang="zh-CN" sz="2400" i="1">
                <a:ea typeface="黑体" panose="02010609060101010101" pitchFamily="2" charset="-122"/>
                <a:cs typeface="Arial" panose="020B0604020202020204" pitchFamily="34" charset="0"/>
              </a:rPr>
              <a:t>AD</a:t>
            </a:r>
            <a:r>
              <a:rPr lang="zh-CN" altLang="en-US" sz="2400">
                <a:ea typeface="黑体" panose="02010609060101010101" pitchFamily="2" charset="-122"/>
                <a:cs typeface="Arial" panose="020B0604020202020204" pitchFamily="34" charset="0"/>
              </a:rPr>
              <a:t>， </a:t>
            </a:r>
            <a:r>
              <a:rPr lang="en-US" altLang="zh-CN" sz="2400" i="1">
                <a:ea typeface="黑体" panose="02010609060101010101" pitchFamily="2" charset="-122"/>
                <a:cs typeface="Arial" panose="020B0604020202020204" pitchFamily="34" charset="0"/>
              </a:rPr>
              <a:t>FM</a:t>
            </a:r>
            <a:r>
              <a:rPr lang="en-US" altLang="zh-CN" sz="2400">
                <a:ea typeface="黑体" panose="02010609060101010101" pitchFamily="2" charset="-122"/>
                <a:cs typeface="Arial" panose="020B0604020202020204" pitchFamily="34" charset="0"/>
              </a:rPr>
              <a:t>⊥</a:t>
            </a:r>
            <a:r>
              <a:rPr lang="en-US" altLang="zh-CN" sz="2400" i="1">
                <a:ea typeface="黑体" panose="02010609060101010101" pitchFamily="2" charset="-122"/>
                <a:cs typeface="Arial" panose="020B0604020202020204" pitchFamily="34" charset="0"/>
              </a:rPr>
              <a:t>BC.</a:t>
            </a:r>
            <a:endParaRPr lang="en-US" altLang="zh-CN" sz="2400" i="1">
              <a:ea typeface="黑体" panose="02010609060101010101" pitchFamily="2" charset="-122"/>
              <a:cs typeface="Arial" panose="020B0604020202020204" pitchFamily="34" charset="0"/>
            </a:endParaRPr>
          </a:p>
        </p:txBody>
      </p:sp>
      <p:sp>
        <p:nvSpPr>
          <p:cNvPr id="151568" name="Rectangle 16"/>
          <p:cNvSpPr>
            <a:spLocks noChangeArrowheads="1"/>
          </p:cNvSpPr>
          <p:nvPr/>
        </p:nvSpPr>
        <p:spPr bwMode="auto">
          <a:xfrm>
            <a:off x="1230313" y="5440363"/>
            <a:ext cx="15970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 eaLnBrk="0" hangingPunct="0">
              <a:spcBef>
                <a:spcPct val="20000"/>
              </a:spcBef>
            </a:pPr>
            <a:r>
              <a:rPr lang="en-US" altLang="zh-CN" sz="2400">
                <a:cs typeface="Arial" panose="020B0604020202020204" pitchFamily="34" charset="0"/>
              </a:rPr>
              <a:t>∴</a:t>
            </a:r>
            <a:r>
              <a:rPr lang="en-US" altLang="zh-CN" sz="2400" i="1">
                <a:cs typeface="Arial" panose="020B0604020202020204" pitchFamily="34" charset="0"/>
              </a:rPr>
              <a:t>FM=FH</a:t>
            </a:r>
            <a:r>
              <a:rPr lang="en-US" altLang="zh-CN" sz="2400">
                <a:cs typeface="Arial" panose="020B0604020202020204" pitchFamily="34" charset="0"/>
              </a:rPr>
              <a:t>.</a:t>
            </a:r>
            <a:endParaRPr lang="en-US" altLang="zh-CN" sz="2400">
              <a:cs typeface="Arial" panose="020B0604020202020204" pitchFamily="34" charset="0"/>
            </a:endParaRPr>
          </a:p>
        </p:txBody>
      </p:sp>
      <p:sp>
        <p:nvSpPr>
          <p:cNvPr id="151569" name="Rectangle 17"/>
          <p:cNvSpPr>
            <a:spLocks noChangeArrowheads="1"/>
          </p:cNvSpPr>
          <p:nvPr/>
        </p:nvSpPr>
        <p:spPr bwMode="auto">
          <a:xfrm>
            <a:off x="1233488" y="5843588"/>
            <a:ext cx="18002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342900" indent="-342900" eaLnBrk="0" hangingPunct="0">
              <a:spcBef>
                <a:spcPct val="20000"/>
              </a:spcBef>
            </a:pPr>
            <a:r>
              <a:rPr lang="en-US" altLang="zh-CN" sz="2400">
                <a:cs typeface="Arial" panose="020B0604020202020204" pitchFamily="34" charset="0"/>
              </a:rPr>
              <a:t>∴</a:t>
            </a:r>
            <a:r>
              <a:rPr lang="en-US" altLang="zh-CN" sz="2400" i="1">
                <a:cs typeface="Arial" panose="020B0604020202020204" pitchFamily="34" charset="0"/>
              </a:rPr>
              <a:t>FG=FH</a:t>
            </a:r>
            <a:r>
              <a:rPr lang="zh-CN" altLang="en-US" sz="2400">
                <a:cs typeface="Arial" panose="020B0604020202020204" pitchFamily="34" charset="0"/>
              </a:rPr>
              <a:t>，</a:t>
            </a:r>
            <a:endParaRPr lang="zh-CN" altLang="en-US" sz="2400">
              <a:cs typeface="Arial" panose="020B0604020202020204" pitchFamily="34" charset="0"/>
            </a:endParaRPr>
          </a:p>
        </p:txBody>
      </p:sp>
      <p:sp>
        <p:nvSpPr>
          <p:cNvPr id="151570" name="Text Box 18"/>
          <p:cNvSpPr txBox="1">
            <a:spLocks noChangeArrowheads="1"/>
          </p:cNvSpPr>
          <p:nvPr/>
        </p:nvSpPr>
        <p:spPr bwMode="auto">
          <a:xfrm>
            <a:off x="1200150" y="6207125"/>
            <a:ext cx="47879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ea typeface="黑体" panose="02010609060101010101" pitchFamily="2" charset="-122"/>
                <a:cs typeface="Arial" panose="020B0604020202020204" pitchFamily="34" charset="0"/>
              </a:rPr>
              <a:t>∴</a:t>
            </a:r>
            <a:r>
              <a:rPr lang="zh-CN" altLang="en-US" sz="2400">
                <a:ea typeface="黑体" panose="02010609060101010101" pitchFamily="2" charset="-122"/>
                <a:cs typeface="Arial" panose="020B0604020202020204" pitchFamily="34" charset="0"/>
              </a:rPr>
              <a:t>点</a:t>
            </a:r>
            <a:r>
              <a:rPr lang="en-US" altLang="zh-CN" sz="2400" i="1">
                <a:ea typeface="黑体" panose="02010609060101010101" pitchFamily="2" charset="-122"/>
                <a:cs typeface="Arial" panose="020B0604020202020204" pitchFamily="34" charset="0"/>
              </a:rPr>
              <a:t>F</a:t>
            </a:r>
            <a:r>
              <a:rPr lang="zh-CN" altLang="en-US" sz="2400">
                <a:ea typeface="黑体" panose="02010609060101010101" pitchFamily="2" charset="-122"/>
                <a:cs typeface="Arial" panose="020B0604020202020204" pitchFamily="34" charset="0"/>
              </a:rPr>
              <a:t>在∠</a:t>
            </a:r>
            <a:r>
              <a:rPr lang="en-US" altLang="zh-CN" sz="2400" i="1">
                <a:ea typeface="黑体" panose="02010609060101010101" pitchFamily="2" charset="-122"/>
                <a:cs typeface="Arial" panose="020B0604020202020204" pitchFamily="34" charset="0"/>
              </a:rPr>
              <a:t>DAE</a:t>
            </a:r>
            <a:r>
              <a:rPr lang="zh-CN" altLang="en-US" sz="2400">
                <a:ea typeface="黑体" panose="02010609060101010101" pitchFamily="2" charset="-122"/>
                <a:cs typeface="Arial" panose="020B0604020202020204" pitchFamily="34" charset="0"/>
              </a:rPr>
              <a:t>的平分线上</a:t>
            </a:r>
            <a:r>
              <a:rPr lang="en-US" altLang="zh-CN" sz="2400">
                <a:ea typeface="黑体" panose="02010609060101010101" pitchFamily="2" charset="-122"/>
                <a:cs typeface="Arial" panose="020B0604020202020204" pitchFamily="34" charset="0"/>
              </a:rPr>
              <a:t>.</a:t>
            </a:r>
            <a:r>
              <a:rPr lang="zh-CN" altLang="en-US" sz="2400">
                <a:latin typeface="Times New Roman" panose="02020603050405020304" pitchFamily="18" charset="0"/>
                <a:ea typeface="黑体" panose="02010609060101010101" pitchFamily="2" charset="-122"/>
                <a:cs typeface="Arial" panose="020B0604020202020204" pitchFamily="34" charset="0"/>
              </a:rPr>
              <a:t>　　　</a:t>
            </a:r>
            <a:endParaRPr lang="zh-CN" altLang="en-US" sz="2400">
              <a:latin typeface="Times New Roman" panose="02020603050405020304" pitchFamily="18" charset="0"/>
              <a:ea typeface="黑体" panose="02010609060101010101" pitchFamily="2" charset="-122"/>
              <a:cs typeface="Arial" panose="020B0604020202020204" pitchFamily="34" charset="0"/>
            </a:endParaRPr>
          </a:p>
        </p:txBody>
      </p:sp>
      <p:sp>
        <p:nvSpPr>
          <p:cNvPr id="2064" name="Rectangle 19"/>
          <p:cNvSpPr>
            <a:spLocks noChangeArrowheads="1"/>
          </p:cNvSpPr>
          <p:nvPr/>
        </p:nvSpPr>
        <p:spPr bwMode="auto">
          <a:xfrm>
            <a:off x="685800" y="1066800"/>
            <a:ext cx="8001000" cy="1384300"/>
          </a:xfrm>
          <a:prstGeom prst="rect">
            <a:avLst/>
          </a:prstGeom>
          <a:noFill/>
          <a:ln w="38100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如图，已知△</a:t>
            </a:r>
            <a:r>
              <a:rPr lang="en-US" altLang="zh-CN" sz="2800" i="1"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的外角∠</a:t>
            </a:r>
            <a:r>
              <a:rPr lang="en-US" altLang="zh-CN" sz="2800" i="1">
                <a:latin typeface="Times New Roman" panose="02020603050405020304" pitchFamily="18" charset="0"/>
                <a:cs typeface="Times New Roman" panose="02020603050405020304" pitchFamily="18" charset="0"/>
              </a:rPr>
              <a:t>CBD</a:t>
            </a: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和∠</a:t>
            </a:r>
            <a:r>
              <a:rPr lang="en-US" altLang="zh-CN" sz="2800" i="1">
                <a:latin typeface="Times New Roman" panose="02020603050405020304" pitchFamily="18" charset="0"/>
                <a:cs typeface="Times New Roman" panose="02020603050405020304" pitchFamily="18" charset="0"/>
              </a:rPr>
              <a:t>BCE</a:t>
            </a: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的平分线相交于点</a:t>
            </a:r>
            <a:r>
              <a:rPr lang="en-US" altLang="zh-CN" sz="2800" i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     求证：点</a:t>
            </a:r>
            <a:r>
              <a:rPr lang="en-US" altLang="zh-CN" sz="2800" i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在∠</a:t>
            </a:r>
            <a:r>
              <a:rPr lang="en-US" altLang="zh-CN" sz="2800" i="1">
                <a:latin typeface="Times New Roman" panose="02020603050405020304" pitchFamily="18" charset="0"/>
                <a:cs typeface="Times New Roman" panose="02020603050405020304" pitchFamily="18" charset="0"/>
              </a:rPr>
              <a:t>DAE</a:t>
            </a: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的平分线上．</a:t>
            </a:r>
            <a:endParaRPr lang="zh-C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65" name="Rectangle 20"/>
          <p:cNvSpPr>
            <a:spLocks noChangeArrowheads="1"/>
          </p:cNvSpPr>
          <p:nvPr/>
        </p:nvSpPr>
        <p:spPr bwMode="auto">
          <a:xfrm>
            <a:off x="523240" y="915035"/>
            <a:ext cx="2012950" cy="641350"/>
          </a:xfrm>
          <a:prstGeom prst="rect">
            <a:avLst/>
          </a:prstGeom>
          <a:noFill/>
          <a:ln w="38100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课堂练习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1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1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51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1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51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51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51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1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51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51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51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51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51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8" grpId="0"/>
      <p:bldP spid="151559" grpId="0" animBg="1"/>
      <p:bldP spid="151560" grpId="0" animBg="1"/>
      <p:bldP spid="151563" grpId="0" animBg="1"/>
      <p:bldP spid="151565" grpId="0"/>
      <p:bldP spid="151566" grpId="0"/>
      <p:bldP spid="151567" grpId="0"/>
      <p:bldP spid="151568" grpId="0"/>
      <p:bldP spid="151569" grpId="0"/>
      <p:bldP spid="15157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ChangeArrowheads="1"/>
          </p:cNvSpPr>
          <p:nvPr/>
        </p:nvSpPr>
        <p:spPr bwMode="auto">
          <a:xfrm>
            <a:off x="443346" y="1557070"/>
            <a:ext cx="8432800" cy="1138773"/>
          </a:xfrm>
          <a:prstGeom prst="rect">
            <a:avLst/>
          </a:prstGeom>
          <a:noFill/>
          <a:ln w="9525" algn="ctr">
            <a:noFill/>
            <a:prstDash val="dash"/>
            <a:miter lim="800000"/>
          </a:ln>
          <a:effectLst/>
        </p:spPr>
        <p:txBody>
          <a:bodyPr wrap="square" anchor="ctr">
            <a:spAutoFit/>
          </a:bodyPr>
          <a:lstStyle/>
          <a:p>
            <a:pPr algn="just">
              <a:defRPr/>
            </a:pPr>
            <a:r>
              <a:rPr lang="en-US" altLang="zh-CN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altLang="zh-CN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直线</a:t>
            </a:r>
            <a:r>
              <a:rPr lang="en-US" altLang="zh-CN" sz="20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000" b="1" baseline="-250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0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000" b="1" baseline="-250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0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zh-CN" sz="2000" b="1" baseline="-250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表示三条互相交叉的公路</a:t>
            </a:r>
            <a:r>
              <a:rPr lang="en-US" altLang="zh-CN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现要建一个货物中转站</a:t>
            </a:r>
            <a:r>
              <a:rPr lang="en-US" altLang="zh-CN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要求它到三条公路的距离相等</a:t>
            </a:r>
            <a:r>
              <a:rPr lang="en-US" altLang="zh-CN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zh-CN" alt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可选择的地址有几处</a:t>
            </a:r>
            <a:r>
              <a:rPr lang="en-US" altLang="zh-CN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zh-CN" altLang="en-US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画出它的位置</a:t>
            </a:r>
            <a:r>
              <a:rPr lang="en-US" altLang="zh-CN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48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44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8675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392363" y="3117850"/>
            <a:ext cx="4114800" cy="3740150"/>
          </a:xfrm>
          <a:prstGeom prst="rect">
            <a:avLst/>
          </a:prstGeom>
          <a:noFill/>
          <a:ln w="9525" algn="ctr">
            <a:noFill/>
            <a:prstDash val="dash"/>
            <a:miter lim="800000"/>
            <a:headEnd/>
            <a:tailEnd/>
          </a:ln>
        </p:spPr>
      </p:pic>
      <p:sp>
        <p:nvSpPr>
          <p:cNvPr id="28676" name="Rectangle 5"/>
          <p:cNvSpPr>
            <a:spLocks noChangeArrowheads="1"/>
          </p:cNvSpPr>
          <p:nvPr/>
        </p:nvSpPr>
        <p:spPr bwMode="auto">
          <a:xfrm>
            <a:off x="283730" y="917863"/>
            <a:ext cx="2012950" cy="641350"/>
          </a:xfrm>
          <a:prstGeom prst="rect">
            <a:avLst/>
          </a:prstGeom>
          <a:noFill/>
          <a:ln w="38100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</a:rPr>
              <a:t>课堂练习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31" name="Line 7"/>
          <p:cNvSpPr>
            <a:spLocks noChangeShapeType="1"/>
          </p:cNvSpPr>
          <p:nvPr/>
        </p:nvSpPr>
        <p:spPr bwMode="auto">
          <a:xfrm flipV="1">
            <a:off x="3298825" y="1114425"/>
            <a:ext cx="1031875" cy="1990725"/>
          </a:xfrm>
          <a:prstGeom prst="line">
            <a:avLst/>
          </a:prstGeom>
          <a:noFill/>
          <a:ln w="41275">
            <a:solidFill>
              <a:srgbClr val="0000FF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9032" name="Line 8"/>
          <p:cNvSpPr>
            <a:spLocks noChangeShapeType="1"/>
          </p:cNvSpPr>
          <p:nvPr/>
        </p:nvSpPr>
        <p:spPr bwMode="auto">
          <a:xfrm flipH="1" flipV="1">
            <a:off x="3790950" y="1001713"/>
            <a:ext cx="1501775" cy="2127250"/>
          </a:xfrm>
          <a:prstGeom prst="line">
            <a:avLst/>
          </a:prstGeom>
          <a:noFill/>
          <a:ln w="41275">
            <a:solidFill>
              <a:srgbClr val="0000FF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9033" name="Line 9"/>
          <p:cNvSpPr>
            <a:spLocks noChangeShapeType="1"/>
          </p:cNvSpPr>
          <p:nvPr/>
        </p:nvSpPr>
        <p:spPr bwMode="auto">
          <a:xfrm flipH="1">
            <a:off x="2166938" y="3135313"/>
            <a:ext cx="1101725" cy="2114550"/>
          </a:xfrm>
          <a:prstGeom prst="line">
            <a:avLst/>
          </a:prstGeom>
          <a:noFill/>
          <a:ln w="41275">
            <a:solidFill>
              <a:srgbClr val="800080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9034" name="Line 10"/>
          <p:cNvSpPr>
            <a:spLocks noChangeShapeType="1"/>
          </p:cNvSpPr>
          <p:nvPr/>
        </p:nvSpPr>
        <p:spPr bwMode="auto">
          <a:xfrm flipH="1">
            <a:off x="1974850" y="4322763"/>
            <a:ext cx="2357438" cy="207962"/>
          </a:xfrm>
          <a:prstGeom prst="line">
            <a:avLst/>
          </a:prstGeom>
          <a:noFill/>
          <a:ln w="41275">
            <a:solidFill>
              <a:srgbClr val="800080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9035" name="Line 11"/>
          <p:cNvSpPr>
            <a:spLocks noChangeShapeType="1"/>
          </p:cNvSpPr>
          <p:nvPr/>
        </p:nvSpPr>
        <p:spPr bwMode="auto">
          <a:xfrm>
            <a:off x="5327650" y="3167063"/>
            <a:ext cx="1433513" cy="2030412"/>
          </a:xfrm>
          <a:prstGeom prst="line">
            <a:avLst/>
          </a:prstGeom>
          <a:noFill/>
          <a:ln w="41275">
            <a:solidFill>
              <a:srgbClr val="006600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9036" name="Line 12"/>
          <p:cNvSpPr>
            <a:spLocks noChangeShapeType="1"/>
          </p:cNvSpPr>
          <p:nvPr/>
        </p:nvSpPr>
        <p:spPr bwMode="auto">
          <a:xfrm flipV="1">
            <a:off x="4330700" y="4106863"/>
            <a:ext cx="2149475" cy="207962"/>
          </a:xfrm>
          <a:prstGeom prst="line">
            <a:avLst/>
          </a:prstGeom>
          <a:noFill/>
          <a:ln w="41275">
            <a:solidFill>
              <a:srgbClr val="006600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9037" name="Line 13"/>
          <p:cNvSpPr>
            <a:spLocks noChangeShapeType="1"/>
          </p:cNvSpPr>
          <p:nvPr/>
        </p:nvSpPr>
        <p:spPr bwMode="auto">
          <a:xfrm>
            <a:off x="3313113" y="3170238"/>
            <a:ext cx="1501775" cy="615950"/>
          </a:xfrm>
          <a:prstGeom prst="line">
            <a:avLst/>
          </a:prstGeom>
          <a:noFill/>
          <a:ln w="41275">
            <a:solidFill>
              <a:srgbClr val="FF0000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9038" name="Line 14"/>
          <p:cNvSpPr>
            <a:spLocks noChangeShapeType="1"/>
          </p:cNvSpPr>
          <p:nvPr/>
        </p:nvSpPr>
        <p:spPr bwMode="auto">
          <a:xfrm flipH="1">
            <a:off x="3789363" y="3146425"/>
            <a:ext cx="1527175" cy="600075"/>
          </a:xfrm>
          <a:prstGeom prst="line">
            <a:avLst/>
          </a:prstGeom>
          <a:noFill/>
          <a:ln w="41275">
            <a:solidFill>
              <a:srgbClr val="FF0000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9039" name="Text Box 15"/>
          <p:cNvSpPr txBox="1">
            <a:spLocks noChangeArrowheads="1"/>
          </p:cNvSpPr>
          <p:nvPr/>
        </p:nvSpPr>
        <p:spPr bwMode="auto">
          <a:xfrm>
            <a:off x="3987800" y="3556000"/>
            <a:ext cx="765175" cy="519113"/>
          </a:xfrm>
          <a:prstGeom prst="rect">
            <a:avLst/>
          </a:prstGeom>
          <a:noFill/>
          <a:ln w="9525" algn="ctr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</a:rPr>
              <a:t>P</a:t>
            </a:r>
            <a:r>
              <a:rPr lang="en-US" altLang="zh-CN" sz="2800" baseline="-25000">
                <a:solidFill>
                  <a:srgbClr val="FF0000"/>
                </a:solidFill>
              </a:rPr>
              <a:t>1</a:t>
            </a:r>
            <a:endParaRPr lang="en-US" altLang="zh-CN" sz="2800" baseline="-25000">
              <a:solidFill>
                <a:srgbClr val="FF0000"/>
              </a:solidFill>
            </a:endParaRPr>
          </a:p>
        </p:txBody>
      </p:sp>
      <p:sp>
        <p:nvSpPr>
          <p:cNvPr id="129040" name="Text Box 16"/>
          <p:cNvSpPr txBox="1">
            <a:spLocks noChangeArrowheads="1"/>
          </p:cNvSpPr>
          <p:nvPr/>
        </p:nvSpPr>
        <p:spPr bwMode="auto">
          <a:xfrm>
            <a:off x="4114800" y="1219200"/>
            <a:ext cx="765175" cy="519113"/>
          </a:xfrm>
          <a:prstGeom prst="rect">
            <a:avLst/>
          </a:prstGeom>
          <a:noFill/>
          <a:ln w="9525" algn="ctr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0000FF"/>
                </a:solidFill>
              </a:rPr>
              <a:t>P</a:t>
            </a:r>
            <a:r>
              <a:rPr lang="en-US" altLang="zh-CN" sz="2800" baseline="-25000">
                <a:solidFill>
                  <a:srgbClr val="0000FF"/>
                </a:solidFill>
              </a:rPr>
              <a:t>2</a:t>
            </a:r>
            <a:endParaRPr lang="en-US" altLang="zh-CN" sz="2800" baseline="-25000">
              <a:solidFill>
                <a:srgbClr val="0000FF"/>
              </a:solidFill>
            </a:endParaRPr>
          </a:p>
        </p:txBody>
      </p:sp>
      <p:sp>
        <p:nvSpPr>
          <p:cNvPr id="129041" name="Text Box 17"/>
          <p:cNvSpPr txBox="1">
            <a:spLocks noChangeArrowheads="1"/>
          </p:cNvSpPr>
          <p:nvPr/>
        </p:nvSpPr>
        <p:spPr bwMode="auto">
          <a:xfrm>
            <a:off x="2459038" y="4422775"/>
            <a:ext cx="765175" cy="519113"/>
          </a:xfrm>
          <a:prstGeom prst="rect">
            <a:avLst/>
          </a:prstGeom>
          <a:noFill/>
          <a:ln w="9525" algn="ctr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CC0099"/>
                </a:solidFill>
              </a:rPr>
              <a:t>P</a:t>
            </a:r>
            <a:r>
              <a:rPr lang="en-US" altLang="zh-CN" sz="2800" baseline="-25000">
                <a:solidFill>
                  <a:srgbClr val="CC0099"/>
                </a:solidFill>
              </a:rPr>
              <a:t>3</a:t>
            </a:r>
            <a:endParaRPr lang="en-US" altLang="zh-CN" sz="2800" baseline="-25000">
              <a:solidFill>
                <a:srgbClr val="CC0099"/>
              </a:solidFill>
            </a:endParaRPr>
          </a:p>
        </p:txBody>
      </p:sp>
      <p:sp>
        <p:nvSpPr>
          <p:cNvPr id="129042" name="Text Box 18"/>
          <p:cNvSpPr txBox="1">
            <a:spLocks noChangeArrowheads="1"/>
          </p:cNvSpPr>
          <p:nvPr/>
        </p:nvSpPr>
        <p:spPr bwMode="auto">
          <a:xfrm>
            <a:off x="6207125" y="4105275"/>
            <a:ext cx="765175" cy="519113"/>
          </a:xfrm>
          <a:prstGeom prst="rect">
            <a:avLst/>
          </a:prstGeom>
          <a:noFill/>
          <a:ln w="9525" algn="ctr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006600"/>
                </a:solidFill>
              </a:rPr>
              <a:t>P</a:t>
            </a:r>
            <a:r>
              <a:rPr lang="en-US" altLang="zh-CN" sz="2800" baseline="-25000">
                <a:solidFill>
                  <a:srgbClr val="006600"/>
                </a:solidFill>
              </a:rPr>
              <a:t>4</a:t>
            </a:r>
            <a:endParaRPr lang="en-US" altLang="zh-CN" sz="2800" baseline="-25000">
              <a:solidFill>
                <a:srgbClr val="006600"/>
              </a:solidFill>
            </a:endParaRPr>
          </a:p>
        </p:txBody>
      </p:sp>
      <p:sp>
        <p:nvSpPr>
          <p:cNvPr id="29710" name="Text Box 19"/>
          <p:cNvSpPr txBox="1">
            <a:spLocks noChangeArrowheads="1"/>
          </p:cNvSpPr>
          <p:nvPr/>
        </p:nvSpPr>
        <p:spPr bwMode="auto">
          <a:xfrm>
            <a:off x="6372225" y="2646363"/>
            <a:ext cx="1044575" cy="641350"/>
          </a:xfrm>
          <a:prstGeom prst="rect">
            <a:avLst/>
          </a:prstGeom>
          <a:noFill/>
          <a:ln w="9525" algn="ctr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i="1">
                <a:solidFill>
                  <a:srgbClr val="000000"/>
                </a:solidFill>
                <a:latin typeface="Times New Roman" panose="02020603050405020304" pitchFamily="18" charset="0"/>
              </a:rPr>
              <a:t>l</a:t>
            </a:r>
            <a:r>
              <a:rPr lang="en-US" altLang="zh-CN" sz="3600" i="1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endParaRPr lang="en-US" altLang="zh-CN" sz="3600" i="1" baseline="-250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711" name="Text Box 20"/>
          <p:cNvSpPr txBox="1">
            <a:spLocks noChangeArrowheads="1"/>
          </p:cNvSpPr>
          <p:nvPr/>
        </p:nvSpPr>
        <p:spPr bwMode="auto">
          <a:xfrm>
            <a:off x="5129213" y="5503863"/>
            <a:ext cx="1044575" cy="641350"/>
          </a:xfrm>
          <a:prstGeom prst="rect">
            <a:avLst/>
          </a:prstGeom>
          <a:noFill/>
          <a:ln w="9525" algn="ctr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i="1">
                <a:solidFill>
                  <a:srgbClr val="000000"/>
                </a:solidFill>
                <a:latin typeface="Times New Roman" panose="02020603050405020304" pitchFamily="18" charset="0"/>
              </a:rPr>
              <a:t>l</a:t>
            </a:r>
            <a:r>
              <a:rPr lang="en-US" altLang="zh-CN" sz="3600" i="1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3600" i="1" baseline="-250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712" name="Text Box 21"/>
          <p:cNvSpPr txBox="1">
            <a:spLocks noChangeArrowheads="1"/>
          </p:cNvSpPr>
          <p:nvPr/>
        </p:nvSpPr>
        <p:spPr bwMode="auto">
          <a:xfrm>
            <a:off x="2862263" y="5600700"/>
            <a:ext cx="1044575" cy="641350"/>
          </a:xfrm>
          <a:prstGeom prst="rect">
            <a:avLst/>
          </a:prstGeom>
          <a:noFill/>
          <a:ln w="9525" algn="ctr">
            <a:noFill/>
            <a:prstDash val="dash"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i="1">
                <a:solidFill>
                  <a:srgbClr val="000000"/>
                </a:solidFill>
                <a:latin typeface="Times New Roman" panose="02020603050405020304" pitchFamily="18" charset="0"/>
              </a:rPr>
              <a:t>l</a:t>
            </a:r>
            <a:r>
              <a:rPr lang="en-US" altLang="zh-CN" sz="3600" i="1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endParaRPr lang="en-US" altLang="zh-CN" sz="3600" i="1" baseline="-250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9713" name="Line 44"/>
          <p:cNvSpPr>
            <a:spLocks noChangeShapeType="1"/>
          </p:cNvSpPr>
          <p:nvPr/>
        </p:nvSpPr>
        <p:spPr bwMode="auto">
          <a:xfrm flipV="1">
            <a:off x="1682750" y="3148013"/>
            <a:ext cx="49720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14" name="Line 45"/>
          <p:cNvSpPr>
            <a:spLocks noChangeShapeType="1"/>
          </p:cNvSpPr>
          <p:nvPr/>
        </p:nvSpPr>
        <p:spPr bwMode="auto">
          <a:xfrm>
            <a:off x="2070100" y="1790700"/>
            <a:ext cx="3422650" cy="38655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15" name="Line 46"/>
          <p:cNvSpPr>
            <a:spLocks noChangeShapeType="1"/>
          </p:cNvSpPr>
          <p:nvPr/>
        </p:nvSpPr>
        <p:spPr bwMode="auto">
          <a:xfrm flipV="1">
            <a:off x="3040063" y="1887538"/>
            <a:ext cx="3379787" cy="38798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9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9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9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9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9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9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29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29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29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29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9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29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31" grpId="0" animBg="1"/>
      <p:bldP spid="129032" grpId="0" animBg="1"/>
      <p:bldP spid="129033" grpId="0" animBg="1"/>
      <p:bldP spid="129034" grpId="0" animBg="1"/>
      <p:bldP spid="129035" grpId="0" animBg="1"/>
      <p:bldP spid="129036" grpId="0" animBg="1"/>
      <p:bldP spid="129037" grpId="0" animBg="1"/>
      <p:bldP spid="129038" grpId="0" animBg="1"/>
      <p:bldP spid="129039" grpId="0"/>
      <p:bldP spid="129040" grpId="0"/>
      <p:bldP spid="129041" grpId="0"/>
      <p:bldP spid="12904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5"/>
          <p:cNvGrpSpPr/>
          <p:nvPr/>
        </p:nvGrpSpPr>
        <p:grpSpPr bwMode="auto">
          <a:xfrm>
            <a:off x="5105400" y="2438400"/>
            <a:ext cx="3670300" cy="3481388"/>
            <a:chOff x="1701" y="1616"/>
            <a:chExt cx="2312" cy="2193"/>
          </a:xfrm>
        </p:grpSpPr>
        <p:sp>
          <p:nvSpPr>
            <p:cNvPr id="30725" name="Text Box 5"/>
            <p:cNvSpPr txBox="1">
              <a:spLocks noChangeArrowheads="1"/>
            </p:cNvSpPr>
            <p:nvPr/>
          </p:nvSpPr>
          <p:spPr bwMode="auto">
            <a:xfrm>
              <a:off x="2652" y="1616"/>
              <a:ext cx="499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rgbClr val="0000FF"/>
                  </a:solidFill>
                  <a:cs typeface="Arial" panose="020B0604020202020204" pitchFamily="34" charset="0"/>
                </a:rPr>
                <a:t>A</a:t>
              </a:r>
              <a:endParaRPr lang="en-US" altLang="zh-CN" sz="2400">
                <a:solidFill>
                  <a:srgbClr val="0000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0726" name="Text Box 6"/>
            <p:cNvSpPr txBox="1">
              <a:spLocks noChangeArrowheads="1"/>
            </p:cNvSpPr>
            <p:nvPr/>
          </p:nvSpPr>
          <p:spPr bwMode="auto">
            <a:xfrm>
              <a:off x="1701" y="3466"/>
              <a:ext cx="499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rgbClr val="0000FF"/>
                  </a:solidFill>
                  <a:cs typeface="Arial" panose="020B0604020202020204" pitchFamily="34" charset="0"/>
                </a:rPr>
                <a:t>B</a:t>
              </a:r>
              <a:endParaRPr lang="en-US" altLang="zh-CN" sz="2400">
                <a:solidFill>
                  <a:srgbClr val="0000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0727" name="Text Box 7"/>
            <p:cNvSpPr txBox="1">
              <a:spLocks noChangeArrowheads="1"/>
            </p:cNvSpPr>
            <p:nvPr/>
          </p:nvSpPr>
          <p:spPr bwMode="auto">
            <a:xfrm>
              <a:off x="3514" y="3385"/>
              <a:ext cx="499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rgbClr val="0000FF"/>
                  </a:solidFill>
                  <a:cs typeface="Arial" panose="020B0604020202020204" pitchFamily="34" charset="0"/>
                </a:rPr>
                <a:t>C</a:t>
              </a:r>
              <a:endParaRPr lang="en-US" altLang="zh-CN" sz="2400">
                <a:solidFill>
                  <a:srgbClr val="0000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0728" name="Text Box 8"/>
            <p:cNvSpPr txBox="1">
              <a:spLocks noChangeArrowheads="1"/>
            </p:cNvSpPr>
            <p:nvPr/>
          </p:nvSpPr>
          <p:spPr bwMode="auto">
            <a:xfrm>
              <a:off x="1837" y="2986"/>
              <a:ext cx="499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rgbClr val="0000FF"/>
                  </a:solidFill>
                  <a:cs typeface="Arial" panose="020B0604020202020204" pitchFamily="34" charset="0"/>
                </a:rPr>
                <a:t>E</a:t>
              </a:r>
              <a:endParaRPr lang="en-US" altLang="zh-CN" sz="2400">
                <a:solidFill>
                  <a:srgbClr val="0000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0729" name="Text Box 9"/>
            <p:cNvSpPr txBox="1">
              <a:spLocks noChangeArrowheads="1"/>
            </p:cNvSpPr>
            <p:nvPr/>
          </p:nvSpPr>
          <p:spPr bwMode="auto">
            <a:xfrm>
              <a:off x="3378" y="3031"/>
              <a:ext cx="499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rgbClr val="0000FF"/>
                  </a:solidFill>
                  <a:cs typeface="Arial" panose="020B0604020202020204" pitchFamily="34" charset="0"/>
                </a:rPr>
                <a:t>F</a:t>
              </a:r>
              <a:endParaRPr lang="en-US" altLang="zh-CN" sz="2400">
                <a:solidFill>
                  <a:srgbClr val="0000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0730" name="Text Box 10"/>
            <p:cNvSpPr txBox="1">
              <a:spLocks noChangeArrowheads="1"/>
            </p:cNvSpPr>
            <p:nvPr/>
          </p:nvSpPr>
          <p:spPr bwMode="auto">
            <a:xfrm>
              <a:off x="2652" y="3521"/>
              <a:ext cx="499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rgbClr val="0000FF"/>
                  </a:solidFill>
                  <a:cs typeface="Arial" panose="020B0604020202020204" pitchFamily="34" charset="0"/>
                </a:rPr>
                <a:t>D</a:t>
              </a:r>
              <a:endParaRPr lang="en-US" altLang="zh-CN" sz="2400">
                <a:solidFill>
                  <a:srgbClr val="0000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0731" name="Line 15"/>
            <p:cNvSpPr>
              <a:spLocks noChangeShapeType="1"/>
            </p:cNvSpPr>
            <p:nvPr/>
          </p:nvSpPr>
          <p:spPr bwMode="auto">
            <a:xfrm flipH="1">
              <a:off x="2013" y="1883"/>
              <a:ext cx="746" cy="1644"/>
            </a:xfrm>
            <a:prstGeom prst="line">
              <a:avLst/>
            </a:prstGeom>
            <a:noFill/>
            <a:ln w="36576">
              <a:solidFill>
                <a:srgbClr val="00008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2" name="Line 16"/>
            <p:cNvSpPr>
              <a:spLocks noChangeShapeType="1"/>
            </p:cNvSpPr>
            <p:nvPr/>
          </p:nvSpPr>
          <p:spPr bwMode="auto">
            <a:xfrm>
              <a:off x="2013" y="3527"/>
              <a:ext cx="1491" cy="1"/>
            </a:xfrm>
            <a:prstGeom prst="line">
              <a:avLst/>
            </a:prstGeom>
            <a:noFill/>
            <a:ln w="36576">
              <a:solidFill>
                <a:srgbClr val="00008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3" name="Line 17"/>
            <p:cNvSpPr>
              <a:spLocks noChangeShapeType="1"/>
            </p:cNvSpPr>
            <p:nvPr/>
          </p:nvSpPr>
          <p:spPr bwMode="auto">
            <a:xfrm>
              <a:off x="2759" y="1883"/>
              <a:ext cx="745" cy="1644"/>
            </a:xfrm>
            <a:prstGeom prst="line">
              <a:avLst/>
            </a:prstGeom>
            <a:noFill/>
            <a:ln w="36576">
              <a:solidFill>
                <a:srgbClr val="00008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4" name="Line 18"/>
            <p:cNvSpPr>
              <a:spLocks noChangeShapeType="1"/>
            </p:cNvSpPr>
            <p:nvPr/>
          </p:nvSpPr>
          <p:spPr bwMode="auto">
            <a:xfrm>
              <a:off x="2759" y="1883"/>
              <a:ext cx="1" cy="1644"/>
            </a:xfrm>
            <a:prstGeom prst="line">
              <a:avLst/>
            </a:prstGeom>
            <a:noFill/>
            <a:ln w="36576">
              <a:solidFill>
                <a:srgbClr val="00008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5" name="Line 19"/>
            <p:cNvSpPr>
              <a:spLocks noChangeShapeType="1"/>
            </p:cNvSpPr>
            <p:nvPr/>
          </p:nvSpPr>
          <p:spPr bwMode="auto">
            <a:xfrm flipH="1">
              <a:off x="2759" y="3242"/>
              <a:ext cx="613" cy="285"/>
            </a:xfrm>
            <a:prstGeom prst="line">
              <a:avLst/>
            </a:prstGeom>
            <a:noFill/>
            <a:ln w="36576">
              <a:solidFill>
                <a:srgbClr val="00008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6" name="Line 20"/>
            <p:cNvSpPr>
              <a:spLocks noChangeShapeType="1"/>
            </p:cNvSpPr>
            <p:nvPr/>
          </p:nvSpPr>
          <p:spPr bwMode="auto">
            <a:xfrm>
              <a:off x="2156" y="3209"/>
              <a:ext cx="603" cy="318"/>
            </a:xfrm>
            <a:prstGeom prst="line">
              <a:avLst/>
            </a:prstGeom>
            <a:noFill/>
            <a:ln w="36576">
              <a:solidFill>
                <a:srgbClr val="00008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7" name="Line 21"/>
            <p:cNvSpPr>
              <a:spLocks noChangeShapeType="1"/>
            </p:cNvSpPr>
            <p:nvPr/>
          </p:nvSpPr>
          <p:spPr bwMode="auto">
            <a:xfrm flipH="1">
              <a:off x="2211" y="3264"/>
              <a:ext cx="44" cy="87"/>
            </a:xfrm>
            <a:prstGeom prst="line">
              <a:avLst/>
            </a:prstGeom>
            <a:noFill/>
            <a:ln w="33401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8" name="Line 22"/>
            <p:cNvSpPr>
              <a:spLocks noChangeShapeType="1"/>
            </p:cNvSpPr>
            <p:nvPr/>
          </p:nvSpPr>
          <p:spPr bwMode="auto">
            <a:xfrm>
              <a:off x="2112" y="3297"/>
              <a:ext cx="99" cy="54"/>
            </a:xfrm>
            <a:prstGeom prst="line">
              <a:avLst/>
            </a:prstGeom>
            <a:noFill/>
            <a:ln w="33401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39" name="Line 23"/>
            <p:cNvSpPr>
              <a:spLocks noChangeShapeType="1"/>
            </p:cNvSpPr>
            <p:nvPr/>
          </p:nvSpPr>
          <p:spPr bwMode="auto">
            <a:xfrm>
              <a:off x="3262" y="3286"/>
              <a:ext cx="44" cy="98"/>
            </a:xfrm>
            <a:prstGeom prst="line">
              <a:avLst/>
            </a:prstGeom>
            <a:noFill/>
            <a:ln w="33401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0" name="Line 24"/>
            <p:cNvSpPr>
              <a:spLocks noChangeShapeType="1"/>
            </p:cNvSpPr>
            <p:nvPr/>
          </p:nvSpPr>
          <p:spPr bwMode="auto">
            <a:xfrm flipH="1">
              <a:off x="3306" y="3340"/>
              <a:ext cx="110" cy="44"/>
            </a:xfrm>
            <a:prstGeom prst="line">
              <a:avLst/>
            </a:prstGeom>
            <a:noFill/>
            <a:ln w="33401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23" name="Rectangle 26"/>
          <p:cNvSpPr>
            <a:spLocks noChangeArrowheads="1"/>
          </p:cNvSpPr>
          <p:nvPr/>
        </p:nvSpPr>
        <p:spPr bwMode="auto">
          <a:xfrm>
            <a:off x="533399" y="1600200"/>
            <a:ext cx="8318369" cy="1384995"/>
          </a:xfrm>
          <a:prstGeom prst="rect">
            <a:avLst/>
          </a:prstGeom>
          <a:noFill/>
          <a:ln w="38100" algn="ctr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图，△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中，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中点，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DE⊥AB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DF⊥AC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，垂足分</a:t>
            </a:r>
            <a:r>
              <a:rPr lang="zh-CN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别是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，且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CF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求证：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是△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的角平分线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24" name="Rectangle 27"/>
          <p:cNvSpPr>
            <a:spLocks noChangeArrowheads="1"/>
          </p:cNvSpPr>
          <p:nvPr/>
        </p:nvSpPr>
        <p:spPr bwMode="auto">
          <a:xfrm>
            <a:off x="0" y="990600"/>
            <a:ext cx="2012950" cy="641350"/>
          </a:xfrm>
          <a:prstGeom prst="rect">
            <a:avLst/>
          </a:prstGeom>
          <a:noFill/>
          <a:ln w="38100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课堂练习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304800" y="1477818"/>
            <a:ext cx="6524625" cy="2227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△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中，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AB=AC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平分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∠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⊥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DF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⊥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下面给出三个结论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(1)DA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平分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∠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EDF;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(2)AE=AF;(3)AD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上的点到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B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C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两点的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距离相等，其中正确的结论有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(      )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sp>
        <p:nvSpPr>
          <p:cNvPr id="31747" name="Rectangle 13"/>
          <p:cNvSpPr>
            <a:spLocks noChangeArrowheads="1"/>
          </p:cNvSpPr>
          <p:nvPr/>
        </p:nvSpPr>
        <p:spPr bwMode="auto">
          <a:xfrm>
            <a:off x="304800" y="914400"/>
            <a:ext cx="2012950" cy="641350"/>
          </a:xfrm>
          <a:prstGeom prst="rect">
            <a:avLst/>
          </a:prstGeom>
          <a:noFill/>
          <a:ln w="38100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</a:rPr>
              <a:t>课堂练习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grpSp>
        <p:nvGrpSpPr>
          <p:cNvPr id="2" name="Group 26"/>
          <p:cNvGrpSpPr/>
          <p:nvPr/>
        </p:nvGrpSpPr>
        <p:grpSpPr bwMode="auto">
          <a:xfrm>
            <a:off x="4953000" y="2971800"/>
            <a:ext cx="3670300" cy="3481388"/>
            <a:chOff x="1701" y="1616"/>
            <a:chExt cx="2312" cy="2193"/>
          </a:xfrm>
        </p:grpSpPr>
        <p:sp>
          <p:nvSpPr>
            <p:cNvPr id="31749" name="Text Box 27"/>
            <p:cNvSpPr txBox="1">
              <a:spLocks noChangeArrowheads="1"/>
            </p:cNvSpPr>
            <p:nvPr/>
          </p:nvSpPr>
          <p:spPr bwMode="auto">
            <a:xfrm>
              <a:off x="2652" y="1616"/>
              <a:ext cx="499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rgbClr val="0000FF"/>
                  </a:solidFill>
                  <a:cs typeface="Arial" panose="020B0604020202020204" pitchFamily="34" charset="0"/>
                </a:rPr>
                <a:t>A</a:t>
              </a:r>
              <a:endParaRPr lang="en-US" altLang="zh-CN" sz="2400">
                <a:solidFill>
                  <a:srgbClr val="0000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1750" name="Text Box 28"/>
            <p:cNvSpPr txBox="1">
              <a:spLocks noChangeArrowheads="1"/>
            </p:cNvSpPr>
            <p:nvPr/>
          </p:nvSpPr>
          <p:spPr bwMode="auto">
            <a:xfrm>
              <a:off x="1701" y="3466"/>
              <a:ext cx="499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rgbClr val="0000FF"/>
                  </a:solidFill>
                  <a:cs typeface="Arial" panose="020B0604020202020204" pitchFamily="34" charset="0"/>
                </a:rPr>
                <a:t>B</a:t>
              </a:r>
              <a:endParaRPr lang="en-US" altLang="zh-CN" sz="2400">
                <a:solidFill>
                  <a:srgbClr val="0000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1751" name="Text Box 29"/>
            <p:cNvSpPr txBox="1">
              <a:spLocks noChangeArrowheads="1"/>
            </p:cNvSpPr>
            <p:nvPr/>
          </p:nvSpPr>
          <p:spPr bwMode="auto">
            <a:xfrm>
              <a:off x="3514" y="3385"/>
              <a:ext cx="499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rgbClr val="0000FF"/>
                  </a:solidFill>
                  <a:cs typeface="Arial" panose="020B0604020202020204" pitchFamily="34" charset="0"/>
                </a:rPr>
                <a:t>C</a:t>
              </a:r>
              <a:endParaRPr lang="en-US" altLang="zh-CN" sz="2400">
                <a:solidFill>
                  <a:srgbClr val="0000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1752" name="Text Box 30"/>
            <p:cNvSpPr txBox="1">
              <a:spLocks noChangeArrowheads="1"/>
            </p:cNvSpPr>
            <p:nvPr/>
          </p:nvSpPr>
          <p:spPr bwMode="auto">
            <a:xfrm>
              <a:off x="1837" y="2986"/>
              <a:ext cx="499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rgbClr val="0000FF"/>
                  </a:solidFill>
                  <a:cs typeface="Arial" panose="020B0604020202020204" pitchFamily="34" charset="0"/>
                </a:rPr>
                <a:t>E</a:t>
              </a:r>
              <a:endParaRPr lang="en-US" altLang="zh-CN" sz="2400">
                <a:solidFill>
                  <a:srgbClr val="0000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1753" name="Text Box 31"/>
            <p:cNvSpPr txBox="1">
              <a:spLocks noChangeArrowheads="1"/>
            </p:cNvSpPr>
            <p:nvPr/>
          </p:nvSpPr>
          <p:spPr bwMode="auto">
            <a:xfrm>
              <a:off x="3378" y="3031"/>
              <a:ext cx="499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rgbClr val="0000FF"/>
                  </a:solidFill>
                  <a:cs typeface="Arial" panose="020B0604020202020204" pitchFamily="34" charset="0"/>
                </a:rPr>
                <a:t>F</a:t>
              </a:r>
              <a:endParaRPr lang="en-US" altLang="zh-CN" sz="2400">
                <a:solidFill>
                  <a:srgbClr val="0000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1754" name="Text Box 32"/>
            <p:cNvSpPr txBox="1">
              <a:spLocks noChangeArrowheads="1"/>
            </p:cNvSpPr>
            <p:nvPr/>
          </p:nvSpPr>
          <p:spPr bwMode="auto">
            <a:xfrm>
              <a:off x="2652" y="3521"/>
              <a:ext cx="499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solidFill>
                    <a:srgbClr val="0000FF"/>
                  </a:solidFill>
                  <a:cs typeface="Arial" panose="020B0604020202020204" pitchFamily="34" charset="0"/>
                </a:rPr>
                <a:t>D</a:t>
              </a:r>
              <a:endParaRPr lang="en-US" altLang="zh-CN" sz="2400">
                <a:solidFill>
                  <a:srgbClr val="0000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1755" name="Line 33"/>
            <p:cNvSpPr>
              <a:spLocks noChangeShapeType="1"/>
            </p:cNvSpPr>
            <p:nvPr/>
          </p:nvSpPr>
          <p:spPr bwMode="auto">
            <a:xfrm flipH="1">
              <a:off x="2013" y="1883"/>
              <a:ext cx="746" cy="1644"/>
            </a:xfrm>
            <a:prstGeom prst="line">
              <a:avLst/>
            </a:prstGeom>
            <a:noFill/>
            <a:ln w="36576">
              <a:solidFill>
                <a:srgbClr val="00008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6" name="Line 34"/>
            <p:cNvSpPr>
              <a:spLocks noChangeShapeType="1"/>
            </p:cNvSpPr>
            <p:nvPr/>
          </p:nvSpPr>
          <p:spPr bwMode="auto">
            <a:xfrm>
              <a:off x="2013" y="3527"/>
              <a:ext cx="1491" cy="1"/>
            </a:xfrm>
            <a:prstGeom prst="line">
              <a:avLst/>
            </a:prstGeom>
            <a:noFill/>
            <a:ln w="36576">
              <a:solidFill>
                <a:srgbClr val="00008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7" name="Line 35"/>
            <p:cNvSpPr>
              <a:spLocks noChangeShapeType="1"/>
            </p:cNvSpPr>
            <p:nvPr/>
          </p:nvSpPr>
          <p:spPr bwMode="auto">
            <a:xfrm>
              <a:off x="2759" y="1883"/>
              <a:ext cx="745" cy="1644"/>
            </a:xfrm>
            <a:prstGeom prst="line">
              <a:avLst/>
            </a:prstGeom>
            <a:noFill/>
            <a:ln w="36576">
              <a:solidFill>
                <a:srgbClr val="00008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8" name="Line 36"/>
            <p:cNvSpPr>
              <a:spLocks noChangeShapeType="1"/>
            </p:cNvSpPr>
            <p:nvPr/>
          </p:nvSpPr>
          <p:spPr bwMode="auto">
            <a:xfrm>
              <a:off x="2759" y="1883"/>
              <a:ext cx="1" cy="1644"/>
            </a:xfrm>
            <a:prstGeom prst="line">
              <a:avLst/>
            </a:prstGeom>
            <a:noFill/>
            <a:ln w="36576">
              <a:solidFill>
                <a:srgbClr val="00008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9" name="Line 37"/>
            <p:cNvSpPr>
              <a:spLocks noChangeShapeType="1"/>
            </p:cNvSpPr>
            <p:nvPr/>
          </p:nvSpPr>
          <p:spPr bwMode="auto">
            <a:xfrm flipH="1">
              <a:off x="2759" y="3242"/>
              <a:ext cx="613" cy="285"/>
            </a:xfrm>
            <a:prstGeom prst="line">
              <a:avLst/>
            </a:prstGeom>
            <a:noFill/>
            <a:ln w="36576">
              <a:solidFill>
                <a:srgbClr val="00008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0" name="Line 38"/>
            <p:cNvSpPr>
              <a:spLocks noChangeShapeType="1"/>
            </p:cNvSpPr>
            <p:nvPr/>
          </p:nvSpPr>
          <p:spPr bwMode="auto">
            <a:xfrm>
              <a:off x="2156" y="3209"/>
              <a:ext cx="603" cy="318"/>
            </a:xfrm>
            <a:prstGeom prst="line">
              <a:avLst/>
            </a:prstGeom>
            <a:noFill/>
            <a:ln w="36576">
              <a:solidFill>
                <a:srgbClr val="00008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1" name="Line 39"/>
            <p:cNvSpPr>
              <a:spLocks noChangeShapeType="1"/>
            </p:cNvSpPr>
            <p:nvPr/>
          </p:nvSpPr>
          <p:spPr bwMode="auto">
            <a:xfrm flipH="1">
              <a:off x="2211" y="3264"/>
              <a:ext cx="44" cy="87"/>
            </a:xfrm>
            <a:prstGeom prst="line">
              <a:avLst/>
            </a:prstGeom>
            <a:noFill/>
            <a:ln w="33401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2" name="Line 40"/>
            <p:cNvSpPr>
              <a:spLocks noChangeShapeType="1"/>
            </p:cNvSpPr>
            <p:nvPr/>
          </p:nvSpPr>
          <p:spPr bwMode="auto">
            <a:xfrm>
              <a:off x="2112" y="3297"/>
              <a:ext cx="99" cy="54"/>
            </a:xfrm>
            <a:prstGeom prst="line">
              <a:avLst/>
            </a:prstGeom>
            <a:noFill/>
            <a:ln w="33401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3" name="Line 41"/>
            <p:cNvSpPr>
              <a:spLocks noChangeShapeType="1"/>
            </p:cNvSpPr>
            <p:nvPr/>
          </p:nvSpPr>
          <p:spPr bwMode="auto">
            <a:xfrm>
              <a:off x="3262" y="3286"/>
              <a:ext cx="44" cy="98"/>
            </a:xfrm>
            <a:prstGeom prst="line">
              <a:avLst/>
            </a:prstGeom>
            <a:noFill/>
            <a:ln w="33401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4" name="Line 42"/>
            <p:cNvSpPr>
              <a:spLocks noChangeShapeType="1"/>
            </p:cNvSpPr>
            <p:nvPr/>
          </p:nvSpPr>
          <p:spPr bwMode="auto">
            <a:xfrm flipH="1">
              <a:off x="3306" y="3340"/>
              <a:ext cx="110" cy="44"/>
            </a:xfrm>
            <a:prstGeom prst="line">
              <a:avLst/>
            </a:prstGeom>
            <a:noFill/>
            <a:ln w="33401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381000" y="1828800"/>
            <a:ext cx="8077200" cy="996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已知：如图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在△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中，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BD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CD, ∠1= ∠2.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求证：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平分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∠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771" name="Text Box 6"/>
          <p:cNvSpPr txBox="1">
            <a:spLocks noChangeArrowheads="1"/>
          </p:cNvSpPr>
          <p:nvPr/>
        </p:nvSpPr>
        <p:spPr bwMode="auto">
          <a:xfrm>
            <a:off x="4406900" y="4192588"/>
            <a:ext cx="566738" cy="455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/>
              <a:t>D</a:t>
            </a:r>
            <a:endParaRPr lang="en-US" altLang="zh-CN" sz="2400"/>
          </a:p>
        </p:txBody>
      </p:sp>
      <p:grpSp>
        <p:nvGrpSpPr>
          <p:cNvPr id="2" name="Group 16"/>
          <p:cNvGrpSpPr/>
          <p:nvPr/>
        </p:nvGrpSpPr>
        <p:grpSpPr bwMode="auto">
          <a:xfrm>
            <a:off x="3571875" y="3767138"/>
            <a:ext cx="1079500" cy="504825"/>
            <a:chOff x="3515" y="2069"/>
            <a:chExt cx="680" cy="318"/>
          </a:xfrm>
        </p:grpSpPr>
        <p:sp>
          <p:nvSpPr>
            <p:cNvPr id="32796" name="Text Box 17"/>
            <p:cNvSpPr txBox="1">
              <a:spLocks noChangeArrowheads="1"/>
            </p:cNvSpPr>
            <p:nvPr/>
          </p:nvSpPr>
          <p:spPr bwMode="auto">
            <a:xfrm>
              <a:off x="3515" y="2069"/>
              <a:ext cx="357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/>
                <a:t>E</a:t>
              </a:r>
              <a:endParaRPr lang="en-US" altLang="zh-CN" sz="2400"/>
            </a:p>
          </p:txBody>
        </p:sp>
        <p:grpSp>
          <p:nvGrpSpPr>
            <p:cNvPr id="3" name="Group 18"/>
            <p:cNvGrpSpPr/>
            <p:nvPr/>
          </p:nvGrpSpPr>
          <p:grpSpPr bwMode="auto">
            <a:xfrm>
              <a:off x="3787" y="2251"/>
              <a:ext cx="408" cy="136"/>
              <a:chOff x="3787" y="2251"/>
              <a:chExt cx="408" cy="136"/>
            </a:xfrm>
          </p:grpSpPr>
          <p:grpSp>
            <p:nvGrpSpPr>
              <p:cNvPr id="4" name="Group 19"/>
              <p:cNvGrpSpPr/>
              <p:nvPr/>
            </p:nvGrpSpPr>
            <p:grpSpPr bwMode="auto">
              <a:xfrm>
                <a:off x="3787" y="2283"/>
                <a:ext cx="101" cy="51"/>
                <a:chOff x="3808" y="2296"/>
                <a:chExt cx="101" cy="51"/>
              </a:xfrm>
            </p:grpSpPr>
            <p:sp>
              <p:nvSpPr>
                <p:cNvPr id="32800" name="Line 20"/>
                <p:cNvSpPr>
                  <a:spLocks noChangeShapeType="1"/>
                </p:cNvSpPr>
                <p:nvPr/>
              </p:nvSpPr>
              <p:spPr bwMode="auto">
                <a:xfrm flipH="1">
                  <a:off x="3878" y="2296"/>
                  <a:ext cx="31" cy="51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801" name="Line 21"/>
                <p:cNvSpPr>
                  <a:spLocks noChangeShapeType="1"/>
                </p:cNvSpPr>
                <p:nvPr/>
              </p:nvSpPr>
              <p:spPr bwMode="auto">
                <a:xfrm>
                  <a:off x="3808" y="2321"/>
                  <a:ext cx="70" cy="20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2799" name="Line 22"/>
              <p:cNvSpPr>
                <a:spLocks noChangeShapeType="1"/>
              </p:cNvSpPr>
              <p:nvPr/>
            </p:nvSpPr>
            <p:spPr bwMode="auto">
              <a:xfrm>
                <a:off x="3833" y="2251"/>
                <a:ext cx="362" cy="136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dash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Group 23"/>
          <p:cNvGrpSpPr/>
          <p:nvPr/>
        </p:nvGrpSpPr>
        <p:grpSpPr bwMode="auto">
          <a:xfrm>
            <a:off x="4597400" y="3708400"/>
            <a:ext cx="1168400" cy="550863"/>
            <a:chOff x="4179" y="2024"/>
            <a:chExt cx="736" cy="347"/>
          </a:xfrm>
        </p:grpSpPr>
        <p:sp>
          <p:nvSpPr>
            <p:cNvPr id="32790" name="Text Box 24"/>
            <p:cNvSpPr txBox="1">
              <a:spLocks noChangeArrowheads="1"/>
            </p:cNvSpPr>
            <p:nvPr/>
          </p:nvSpPr>
          <p:spPr bwMode="auto">
            <a:xfrm>
              <a:off x="4558" y="2024"/>
              <a:ext cx="357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/>
                <a:t>F</a:t>
              </a:r>
              <a:endParaRPr lang="en-US" altLang="zh-CN" sz="2400"/>
            </a:p>
          </p:txBody>
        </p:sp>
        <p:grpSp>
          <p:nvGrpSpPr>
            <p:cNvPr id="6" name="Group 25"/>
            <p:cNvGrpSpPr/>
            <p:nvPr/>
          </p:nvGrpSpPr>
          <p:grpSpPr bwMode="auto">
            <a:xfrm>
              <a:off x="4179" y="2221"/>
              <a:ext cx="371" cy="150"/>
              <a:chOff x="4179" y="2221"/>
              <a:chExt cx="371" cy="150"/>
            </a:xfrm>
          </p:grpSpPr>
          <p:grpSp>
            <p:nvGrpSpPr>
              <p:cNvPr id="7" name="Group 26"/>
              <p:cNvGrpSpPr/>
              <p:nvPr/>
            </p:nvGrpSpPr>
            <p:grpSpPr bwMode="auto">
              <a:xfrm>
                <a:off x="4441" y="2264"/>
                <a:ext cx="109" cy="77"/>
                <a:chOff x="4441" y="2264"/>
                <a:chExt cx="109" cy="77"/>
              </a:xfrm>
            </p:grpSpPr>
            <p:sp>
              <p:nvSpPr>
                <p:cNvPr id="32794" name="Line 27"/>
                <p:cNvSpPr>
                  <a:spLocks noChangeShapeType="1"/>
                </p:cNvSpPr>
                <p:nvPr/>
              </p:nvSpPr>
              <p:spPr bwMode="auto">
                <a:xfrm>
                  <a:off x="4441" y="2264"/>
                  <a:ext cx="31" cy="58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2795" name="Line 28"/>
                <p:cNvSpPr>
                  <a:spLocks noChangeShapeType="1"/>
                </p:cNvSpPr>
                <p:nvPr/>
              </p:nvSpPr>
              <p:spPr bwMode="auto">
                <a:xfrm flipH="1">
                  <a:off x="4468" y="2296"/>
                  <a:ext cx="82" cy="45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2793" name="Line 29"/>
              <p:cNvSpPr>
                <a:spLocks noChangeShapeType="1"/>
              </p:cNvSpPr>
              <p:nvPr/>
            </p:nvSpPr>
            <p:spPr bwMode="auto">
              <a:xfrm flipH="1">
                <a:off x="4179" y="2221"/>
                <a:ext cx="318" cy="15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dash"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Group 36"/>
          <p:cNvGrpSpPr/>
          <p:nvPr/>
        </p:nvGrpSpPr>
        <p:grpSpPr bwMode="auto">
          <a:xfrm>
            <a:off x="3413125" y="2763838"/>
            <a:ext cx="2592388" cy="2157412"/>
            <a:chOff x="3424" y="1428"/>
            <a:chExt cx="1633" cy="1359"/>
          </a:xfrm>
        </p:grpSpPr>
        <p:sp>
          <p:nvSpPr>
            <p:cNvPr id="32776" name="Line 14"/>
            <p:cNvSpPr>
              <a:spLocks noChangeShapeType="1"/>
            </p:cNvSpPr>
            <p:nvPr/>
          </p:nvSpPr>
          <p:spPr bwMode="auto">
            <a:xfrm flipH="1">
              <a:off x="3642" y="2373"/>
              <a:ext cx="524" cy="212"/>
            </a:xfrm>
            <a:prstGeom prst="line">
              <a:avLst/>
            </a:prstGeom>
            <a:noFill/>
            <a:ln w="28575">
              <a:solidFill>
                <a:srgbClr val="00008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" name="Group 35"/>
            <p:cNvGrpSpPr/>
            <p:nvPr/>
          </p:nvGrpSpPr>
          <p:grpSpPr bwMode="auto">
            <a:xfrm>
              <a:off x="3424" y="1428"/>
              <a:ext cx="1633" cy="1359"/>
              <a:chOff x="3424" y="1428"/>
              <a:chExt cx="1633" cy="1359"/>
            </a:xfrm>
          </p:grpSpPr>
          <p:sp>
            <p:nvSpPr>
              <p:cNvPr id="32780" name="Text Box 3"/>
              <p:cNvSpPr txBox="1">
                <a:spLocks noChangeArrowheads="1"/>
              </p:cNvSpPr>
              <p:nvPr/>
            </p:nvSpPr>
            <p:spPr bwMode="auto">
              <a:xfrm>
                <a:off x="4056" y="1428"/>
                <a:ext cx="357" cy="2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/>
                  <a:t>A</a:t>
                </a:r>
                <a:endParaRPr lang="en-US" altLang="zh-CN" sz="2400"/>
              </a:p>
            </p:txBody>
          </p:sp>
          <p:sp>
            <p:nvSpPr>
              <p:cNvPr id="32781" name="Text Box 4"/>
              <p:cNvSpPr txBox="1">
                <a:spLocks noChangeArrowheads="1"/>
              </p:cNvSpPr>
              <p:nvPr/>
            </p:nvSpPr>
            <p:spPr bwMode="auto">
              <a:xfrm>
                <a:off x="3424" y="2477"/>
                <a:ext cx="357" cy="2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/>
                  <a:t>B</a:t>
                </a:r>
                <a:endParaRPr lang="en-US" altLang="zh-CN" sz="2400"/>
              </a:p>
            </p:txBody>
          </p:sp>
          <p:sp>
            <p:nvSpPr>
              <p:cNvPr id="32782" name="Text Box 5"/>
              <p:cNvSpPr txBox="1">
                <a:spLocks noChangeArrowheads="1"/>
              </p:cNvSpPr>
              <p:nvPr/>
            </p:nvSpPr>
            <p:spPr bwMode="auto">
              <a:xfrm>
                <a:off x="4700" y="2499"/>
                <a:ext cx="357" cy="2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/>
                  <a:t>C</a:t>
                </a:r>
                <a:endParaRPr lang="en-US" altLang="zh-CN" sz="2400"/>
              </a:p>
            </p:txBody>
          </p:sp>
          <p:sp>
            <p:nvSpPr>
              <p:cNvPr id="32783" name="Line 10"/>
              <p:cNvSpPr>
                <a:spLocks noChangeShapeType="1"/>
              </p:cNvSpPr>
              <p:nvPr/>
            </p:nvSpPr>
            <p:spPr bwMode="auto">
              <a:xfrm flipH="1">
                <a:off x="3637" y="1635"/>
                <a:ext cx="533" cy="951"/>
              </a:xfrm>
              <a:prstGeom prst="line">
                <a:avLst/>
              </a:prstGeom>
              <a:noFill/>
              <a:ln w="28575">
                <a:solidFill>
                  <a:srgbClr val="00008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84" name="Line 11"/>
              <p:cNvSpPr>
                <a:spLocks noChangeShapeType="1"/>
              </p:cNvSpPr>
              <p:nvPr/>
            </p:nvSpPr>
            <p:spPr bwMode="auto">
              <a:xfrm>
                <a:off x="3637" y="2586"/>
                <a:ext cx="1066" cy="0"/>
              </a:xfrm>
              <a:prstGeom prst="line">
                <a:avLst/>
              </a:prstGeom>
              <a:noFill/>
              <a:ln w="28575">
                <a:solidFill>
                  <a:srgbClr val="00008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85" name="Line 12"/>
              <p:cNvSpPr>
                <a:spLocks noChangeShapeType="1"/>
              </p:cNvSpPr>
              <p:nvPr/>
            </p:nvSpPr>
            <p:spPr bwMode="auto">
              <a:xfrm>
                <a:off x="4170" y="1635"/>
                <a:ext cx="533" cy="951"/>
              </a:xfrm>
              <a:prstGeom prst="line">
                <a:avLst/>
              </a:prstGeom>
              <a:noFill/>
              <a:ln w="28575">
                <a:solidFill>
                  <a:srgbClr val="00008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86" name="Line 13"/>
              <p:cNvSpPr>
                <a:spLocks noChangeShapeType="1"/>
              </p:cNvSpPr>
              <p:nvPr/>
            </p:nvSpPr>
            <p:spPr bwMode="auto">
              <a:xfrm>
                <a:off x="4171" y="1656"/>
                <a:ext cx="0" cy="714"/>
              </a:xfrm>
              <a:prstGeom prst="line">
                <a:avLst/>
              </a:prstGeom>
              <a:noFill/>
              <a:ln w="28575">
                <a:solidFill>
                  <a:srgbClr val="00008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87" name="Line 15"/>
              <p:cNvSpPr>
                <a:spLocks noChangeShapeType="1"/>
              </p:cNvSpPr>
              <p:nvPr/>
            </p:nvSpPr>
            <p:spPr bwMode="auto">
              <a:xfrm>
                <a:off x="4166" y="2373"/>
                <a:ext cx="522" cy="204"/>
              </a:xfrm>
              <a:prstGeom prst="line">
                <a:avLst/>
              </a:prstGeom>
              <a:noFill/>
              <a:ln w="28575">
                <a:solidFill>
                  <a:srgbClr val="00008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88" name="Text Box 30"/>
              <p:cNvSpPr txBox="1">
                <a:spLocks noChangeArrowheads="1"/>
              </p:cNvSpPr>
              <p:nvPr/>
            </p:nvSpPr>
            <p:spPr bwMode="auto">
              <a:xfrm>
                <a:off x="3657" y="2320"/>
                <a:ext cx="357" cy="2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/>
                  <a:t>1</a:t>
                </a:r>
                <a:endParaRPr lang="en-US" altLang="zh-CN" sz="2000"/>
              </a:p>
            </p:txBody>
          </p:sp>
          <p:sp>
            <p:nvSpPr>
              <p:cNvPr id="32789" name="Text Box 31"/>
              <p:cNvSpPr txBox="1">
                <a:spLocks noChangeArrowheads="1"/>
              </p:cNvSpPr>
              <p:nvPr/>
            </p:nvSpPr>
            <p:spPr bwMode="auto">
              <a:xfrm>
                <a:off x="4457" y="2326"/>
                <a:ext cx="357" cy="2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/>
                  <a:t>2</a:t>
                </a:r>
                <a:endParaRPr lang="en-US" altLang="zh-CN" sz="2000"/>
              </a:p>
            </p:txBody>
          </p:sp>
        </p:grpSp>
        <p:sp>
          <p:nvSpPr>
            <p:cNvPr id="32778" name="Arc 32"/>
            <p:cNvSpPr/>
            <p:nvPr/>
          </p:nvSpPr>
          <p:spPr bwMode="auto">
            <a:xfrm>
              <a:off x="3704" y="2486"/>
              <a:ext cx="46" cy="4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779" name="Arc 33"/>
            <p:cNvSpPr/>
            <p:nvPr/>
          </p:nvSpPr>
          <p:spPr bwMode="auto">
            <a:xfrm flipH="1">
              <a:off x="4604" y="2487"/>
              <a:ext cx="45" cy="4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2775" name="Rectangle 34"/>
          <p:cNvSpPr>
            <a:spLocks noChangeArrowheads="1"/>
          </p:cNvSpPr>
          <p:nvPr/>
        </p:nvSpPr>
        <p:spPr bwMode="auto">
          <a:xfrm>
            <a:off x="226291" y="946727"/>
            <a:ext cx="2037737" cy="646331"/>
          </a:xfrm>
          <a:prstGeom prst="rect">
            <a:avLst/>
          </a:prstGeom>
          <a:noFill/>
          <a:ln w="38100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课堂练习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/>
          <p:cNvSpPr>
            <a:spLocks noGrp="1" noRot="1" noChangeArrowheads="1"/>
          </p:cNvSpPr>
          <p:nvPr>
            <p:ph type="subTitle" idx="1"/>
          </p:nvPr>
        </p:nvSpPr>
        <p:spPr bwMode="auto">
          <a:xfrm>
            <a:off x="380999" y="1981200"/>
            <a:ext cx="8439728" cy="1447800"/>
          </a:xfr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l">
              <a:lnSpc>
                <a:spcPct val="8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:BD⊥AC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D,CE⊥AB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E,BD,CE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交点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F,CF=BF,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algn="l">
              <a:lnSpc>
                <a:spcPct val="8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求证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F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在∠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的平分线上</a:t>
            </a:r>
            <a:r>
              <a:rPr lang="en-US" altLang="zh-CN" sz="2400" b="1" dirty="0" smtClean="0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.</a:t>
            </a:r>
            <a:endParaRPr lang="en-US" altLang="zh-CN" sz="2400" b="1" dirty="0" smtClean="0"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3795" name="Text Box 23"/>
          <p:cNvSpPr txBox="1">
            <a:spLocks noChangeArrowheads="1"/>
          </p:cNvSpPr>
          <p:nvPr/>
        </p:nvSpPr>
        <p:spPr bwMode="auto">
          <a:xfrm>
            <a:off x="6113463" y="2614613"/>
            <a:ext cx="5334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Tahoma" panose="020B0604030504040204" pitchFamily="34" charset="0"/>
              </a:rPr>
              <a:t>D</a:t>
            </a:r>
            <a:endParaRPr kumimoji="1" lang="en-US" altLang="zh-CN" sz="2400">
              <a:latin typeface="Tahoma" panose="020B0604030504040204" pitchFamily="34" charset="0"/>
            </a:endParaRPr>
          </a:p>
        </p:txBody>
      </p:sp>
      <p:sp>
        <p:nvSpPr>
          <p:cNvPr id="33796" name="Text Box 26"/>
          <p:cNvSpPr txBox="1">
            <a:spLocks noChangeArrowheads="1"/>
          </p:cNvSpPr>
          <p:nvPr/>
        </p:nvSpPr>
        <p:spPr bwMode="auto">
          <a:xfrm>
            <a:off x="6765925" y="4264025"/>
            <a:ext cx="381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Tahoma" panose="020B0604030504040204" pitchFamily="34" charset="0"/>
              </a:rPr>
              <a:t>E</a:t>
            </a:r>
            <a:endParaRPr kumimoji="1" lang="en-US" altLang="zh-CN" sz="2400">
              <a:latin typeface="Tahoma" panose="020B0604030504040204" pitchFamily="34" charset="0"/>
            </a:endParaRPr>
          </a:p>
        </p:txBody>
      </p:sp>
      <p:sp>
        <p:nvSpPr>
          <p:cNvPr id="33797" name="Text Box 27"/>
          <p:cNvSpPr txBox="1">
            <a:spLocks noChangeArrowheads="1"/>
          </p:cNvSpPr>
          <p:nvPr/>
        </p:nvSpPr>
        <p:spPr bwMode="auto">
          <a:xfrm>
            <a:off x="7021513" y="3287713"/>
            <a:ext cx="4572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Tahoma" panose="020B0604030504040204" pitchFamily="34" charset="0"/>
              </a:rPr>
              <a:t>F</a:t>
            </a:r>
            <a:endParaRPr kumimoji="1" lang="en-US" altLang="zh-CN" sz="2400">
              <a:latin typeface="Tahoma" panose="020B0604030504040204" pitchFamily="34" charset="0"/>
            </a:endParaRPr>
          </a:p>
        </p:txBody>
      </p:sp>
      <p:sp>
        <p:nvSpPr>
          <p:cNvPr id="33798" name="Text Box 30"/>
          <p:cNvSpPr txBox="1">
            <a:spLocks noChangeArrowheads="1"/>
          </p:cNvSpPr>
          <p:nvPr/>
        </p:nvSpPr>
        <p:spPr bwMode="auto">
          <a:xfrm>
            <a:off x="6932613" y="2322513"/>
            <a:ext cx="4572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Tahoma" panose="020B0604030504040204" pitchFamily="34" charset="0"/>
              </a:rPr>
              <a:t>C</a:t>
            </a:r>
            <a:endParaRPr kumimoji="1" lang="en-US" altLang="zh-CN" sz="2400">
              <a:latin typeface="Tahoma" panose="020B0604030504040204" pitchFamily="34" charset="0"/>
            </a:endParaRPr>
          </a:p>
        </p:txBody>
      </p:sp>
      <p:sp>
        <p:nvSpPr>
          <p:cNvPr id="33799" name="Text Box 31"/>
          <p:cNvSpPr txBox="1">
            <a:spLocks noChangeArrowheads="1"/>
          </p:cNvSpPr>
          <p:nvPr/>
        </p:nvSpPr>
        <p:spPr bwMode="auto">
          <a:xfrm>
            <a:off x="4430713" y="4298950"/>
            <a:ext cx="381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Tahoma" panose="020B0604030504040204" pitchFamily="34" charset="0"/>
              </a:rPr>
              <a:t>A</a:t>
            </a:r>
            <a:endParaRPr kumimoji="1" lang="en-US" altLang="zh-CN" sz="2400">
              <a:latin typeface="Tahoma" panose="020B0604030504040204" pitchFamily="34" charset="0"/>
            </a:endParaRPr>
          </a:p>
        </p:txBody>
      </p:sp>
      <p:grpSp>
        <p:nvGrpSpPr>
          <p:cNvPr id="2" name="Group 38"/>
          <p:cNvGrpSpPr/>
          <p:nvPr/>
        </p:nvGrpSpPr>
        <p:grpSpPr bwMode="auto">
          <a:xfrm>
            <a:off x="4600575" y="2646363"/>
            <a:ext cx="2947988" cy="1662112"/>
            <a:chOff x="3046" y="1554"/>
            <a:chExt cx="1857" cy="1047"/>
          </a:xfrm>
        </p:grpSpPr>
        <p:sp>
          <p:nvSpPr>
            <p:cNvPr id="33803" name="AutoShape 34"/>
            <p:cNvSpPr>
              <a:spLocks noChangeArrowheads="1"/>
            </p:cNvSpPr>
            <p:nvPr/>
          </p:nvSpPr>
          <p:spPr bwMode="auto">
            <a:xfrm flipH="1">
              <a:off x="3046" y="1554"/>
              <a:ext cx="1484" cy="1047"/>
            </a:xfrm>
            <a:prstGeom prst="rtTriangle">
              <a:avLst/>
            </a:prstGeom>
            <a:noFill/>
            <a:ln w="38100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04" name="Line 36"/>
            <p:cNvSpPr>
              <a:spLocks noChangeShapeType="1"/>
            </p:cNvSpPr>
            <p:nvPr/>
          </p:nvSpPr>
          <p:spPr bwMode="auto">
            <a:xfrm>
              <a:off x="3524" y="2600"/>
              <a:ext cx="137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05" name="Line 37"/>
            <p:cNvSpPr>
              <a:spLocks noChangeShapeType="1"/>
            </p:cNvSpPr>
            <p:nvPr/>
          </p:nvSpPr>
          <p:spPr bwMode="auto">
            <a:xfrm flipH="1" flipV="1">
              <a:off x="4233" y="1754"/>
              <a:ext cx="655" cy="84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01" name="Rectangle 39"/>
          <p:cNvSpPr>
            <a:spLocks noChangeArrowheads="1"/>
          </p:cNvSpPr>
          <p:nvPr/>
        </p:nvSpPr>
        <p:spPr bwMode="auto">
          <a:xfrm>
            <a:off x="314036" y="1043709"/>
            <a:ext cx="2037737" cy="646331"/>
          </a:xfrm>
          <a:prstGeom prst="rect">
            <a:avLst/>
          </a:prstGeom>
          <a:noFill/>
          <a:ln w="38100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课堂练习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33802" name="Rectangle 40"/>
          <p:cNvSpPr>
            <a:spLocks noChangeArrowheads="1"/>
          </p:cNvSpPr>
          <p:nvPr/>
        </p:nvSpPr>
        <p:spPr bwMode="auto">
          <a:xfrm>
            <a:off x="7367588" y="4254500"/>
            <a:ext cx="336550" cy="457200"/>
          </a:xfrm>
          <a:prstGeom prst="rect">
            <a:avLst/>
          </a:prstGeom>
          <a:noFill/>
          <a:ln w="38100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endParaRPr lang="en-US" altLang="zh-CN" sz="24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2438400"/>
            <a:ext cx="8229600" cy="1731963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>
              <a:defRPr/>
            </a:pPr>
            <a:r>
              <a:rPr lang="en-US" altLang="zh-CN" sz="23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</a:t>
            </a:r>
            <a:r>
              <a:rPr lang="zh-CN" altLang="en-US" sz="23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不利用工具，请你将一张用纸片做的角分成两个相等的角。你有什么办法？</a:t>
            </a:r>
            <a:endParaRPr lang="zh-CN" altLang="en-US" sz="23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2" name="Group 15"/>
          <p:cNvGrpSpPr/>
          <p:nvPr/>
        </p:nvGrpSpPr>
        <p:grpSpPr bwMode="auto">
          <a:xfrm>
            <a:off x="828675" y="3951288"/>
            <a:ext cx="2649538" cy="2052637"/>
            <a:chOff x="576" y="1797"/>
            <a:chExt cx="1669" cy="1293"/>
          </a:xfrm>
        </p:grpSpPr>
        <p:grpSp>
          <p:nvGrpSpPr>
            <p:cNvPr id="3" name="Group 14"/>
            <p:cNvGrpSpPr/>
            <p:nvPr/>
          </p:nvGrpSpPr>
          <p:grpSpPr bwMode="auto">
            <a:xfrm>
              <a:off x="576" y="1797"/>
              <a:ext cx="1669" cy="1225"/>
              <a:chOff x="576" y="1797"/>
              <a:chExt cx="1669" cy="1225"/>
            </a:xfrm>
          </p:grpSpPr>
          <p:sp>
            <p:nvSpPr>
              <p:cNvPr id="9232" name="Line 4"/>
              <p:cNvSpPr>
                <a:spLocks noChangeShapeType="1"/>
              </p:cNvSpPr>
              <p:nvPr/>
            </p:nvSpPr>
            <p:spPr bwMode="auto">
              <a:xfrm flipV="1">
                <a:off x="794" y="1888"/>
                <a:ext cx="771" cy="99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3" name="Line 5"/>
              <p:cNvSpPr>
                <a:spLocks noChangeShapeType="1"/>
              </p:cNvSpPr>
              <p:nvPr/>
            </p:nvSpPr>
            <p:spPr bwMode="auto">
              <a:xfrm>
                <a:off x="803" y="2886"/>
                <a:ext cx="144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4" name="Text Box 6"/>
              <p:cNvSpPr txBox="1">
                <a:spLocks noChangeArrowheads="1"/>
              </p:cNvSpPr>
              <p:nvPr/>
            </p:nvSpPr>
            <p:spPr bwMode="auto">
              <a:xfrm>
                <a:off x="1247" y="1797"/>
                <a:ext cx="227" cy="250"/>
              </a:xfrm>
              <a:prstGeom prst="rect">
                <a:avLst/>
              </a:prstGeom>
              <a:noFill/>
              <a:ln w="19050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just" eaLnBrk="0" hangingPunct="0">
                  <a:spcBef>
                    <a:spcPct val="50000"/>
                  </a:spcBef>
                </a:pPr>
                <a:r>
                  <a:rPr lang="en-US" altLang="zh-CN" sz="2000">
                    <a:latin typeface="Times New Roman" panose="02020603050405020304" pitchFamily="18" charset="0"/>
                  </a:rPr>
                  <a:t>A</a:t>
                </a:r>
                <a:endParaRPr lang="en-US" altLang="zh-CN" sz="20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235" name="Text Box 7"/>
              <p:cNvSpPr txBox="1">
                <a:spLocks noChangeArrowheads="1"/>
              </p:cNvSpPr>
              <p:nvPr/>
            </p:nvSpPr>
            <p:spPr bwMode="auto">
              <a:xfrm>
                <a:off x="576" y="2772"/>
                <a:ext cx="272" cy="250"/>
              </a:xfrm>
              <a:prstGeom prst="rect">
                <a:avLst/>
              </a:prstGeom>
              <a:noFill/>
              <a:ln w="19050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just" eaLnBrk="0" hangingPunct="0">
                  <a:spcBef>
                    <a:spcPct val="50000"/>
                  </a:spcBef>
                </a:pPr>
                <a:r>
                  <a:rPr lang="en-US" altLang="zh-CN" sz="2000">
                    <a:latin typeface="Times New Roman" panose="02020603050405020304" pitchFamily="18" charset="0"/>
                  </a:rPr>
                  <a:t>O</a:t>
                </a:r>
                <a:endParaRPr lang="en-US" altLang="zh-CN" sz="200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9231" name="Text Box 8"/>
            <p:cNvSpPr txBox="1">
              <a:spLocks noChangeArrowheads="1"/>
            </p:cNvSpPr>
            <p:nvPr/>
          </p:nvSpPr>
          <p:spPr bwMode="auto">
            <a:xfrm>
              <a:off x="1936" y="2840"/>
              <a:ext cx="227" cy="250"/>
            </a:xfrm>
            <a:prstGeom prst="rect">
              <a:avLst/>
            </a:prstGeom>
            <a:noFill/>
            <a:ln w="19050">
              <a:noFill/>
              <a:miter lim="800000"/>
            </a:ln>
          </p:spPr>
          <p:txBody>
            <a:bodyPr>
              <a:spAutoFit/>
            </a:bodyPr>
            <a:lstStyle/>
            <a:p>
              <a:pPr algn="just" eaLnBrk="0" hangingPunct="0">
                <a:spcBef>
                  <a:spcPct val="50000"/>
                </a:spcBef>
              </a:pPr>
              <a:r>
                <a:rPr lang="en-US" altLang="zh-CN" sz="2000">
                  <a:latin typeface="Times New Roman" panose="02020603050405020304" pitchFamily="18" charset="0"/>
                </a:rPr>
                <a:t>B</a:t>
              </a:r>
              <a:endParaRPr lang="en-US" altLang="zh-CN" sz="20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" name="Group 13"/>
          <p:cNvGrpSpPr/>
          <p:nvPr/>
        </p:nvGrpSpPr>
        <p:grpSpPr bwMode="auto">
          <a:xfrm>
            <a:off x="1187450" y="4743450"/>
            <a:ext cx="2089150" cy="936625"/>
            <a:chOff x="793" y="2296"/>
            <a:chExt cx="1316" cy="590"/>
          </a:xfrm>
        </p:grpSpPr>
        <p:sp>
          <p:nvSpPr>
            <p:cNvPr id="9228" name="Line 11"/>
            <p:cNvSpPr>
              <a:spLocks noChangeShapeType="1"/>
            </p:cNvSpPr>
            <p:nvPr/>
          </p:nvSpPr>
          <p:spPr bwMode="auto">
            <a:xfrm flipV="1">
              <a:off x="793" y="2296"/>
              <a:ext cx="1270" cy="59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9" name="Text Box 12"/>
            <p:cNvSpPr txBox="1">
              <a:spLocks noChangeArrowheads="1"/>
            </p:cNvSpPr>
            <p:nvPr/>
          </p:nvSpPr>
          <p:spPr bwMode="auto">
            <a:xfrm>
              <a:off x="1882" y="2296"/>
              <a:ext cx="227" cy="250"/>
            </a:xfrm>
            <a:prstGeom prst="rect">
              <a:avLst/>
            </a:prstGeom>
            <a:noFill/>
            <a:ln w="19050">
              <a:noFill/>
              <a:miter lim="800000"/>
            </a:ln>
          </p:spPr>
          <p:txBody>
            <a:bodyPr>
              <a:spAutoFit/>
            </a:bodyPr>
            <a:lstStyle/>
            <a:p>
              <a:pPr algn="just" eaLnBrk="0" hangingPunct="0">
                <a:spcBef>
                  <a:spcPct val="50000"/>
                </a:spcBef>
              </a:pPr>
              <a:r>
                <a:rPr lang="en-US" altLang="zh-CN" sz="2000">
                  <a:latin typeface="Times New Roman" panose="02020603050405020304" pitchFamily="18" charset="0"/>
                </a:rPr>
                <a:t>C</a:t>
              </a:r>
              <a:endParaRPr lang="en-US" altLang="zh-CN" sz="20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" name="Group 17"/>
          <p:cNvGrpSpPr/>
          <p:nvPr/>
        </p:nvGrpSpPr>
        <p:grpSpPr bwMode="auto">
          <a:xfrm>
            <a:off x="356235" y="1789430"/>
            <a:ext cx="1800225" cy="504825"/>
            <a:chOff x="567" y="2160"/>
            <a:chExt cx="1269" cy="453"/>
          </a:xfrm>
        </p:grpSpPr>
        <p:sp>
          <p:nvSpPr>
            <p:cNvPr id="9225" name="Oval 18"/>
            <p:cNvSpPr>
              <a:spLocks noChangeArrowheads="1"/>
            </p:cNvSpPr>
            <p:nvPr/>
          </p:nvSpPr>
          <p:spPr bwMode="auto">
            <a:xfrm>
              <a:off x="567" y="2160"/>
              <a:ext cx="453" cy="453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r>
                <a:rPr lang="zh-CN" altLang="en-US" sz="2800"/>
                <a:t>活</a:t>
              </a:r>
              <a:endParaRPr lang="zh-CN" altLang="en-US" sz="2800"/>
            </a:p>
          </p:txBody>
        </p:sp>
        <p:sp>
          <p:nvSpPr>
            <p:cNvPr id="9226" name="Oval 19"/>
            <p:cNvSpPr>
              <a:spLocks noChangeArrowheads="1"/>
            </p:cNvSpPr>
            <p:nvPr/>
          </p:nvSpPr>
          <p:spPr bwMode="auto">
            <a:xfrm>
              <a:off x="975" y="2160"/>
              <a:ext cx="453" cy="453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r>
                <a:rPr lang="zh-CN" altLang="en-US" sz="2800"/>
                <a:t>动</a:t>
              </a:r>
              <a:endParaRPr lang="zh-CN" altLang="en-US" sz="2800"/>
            </a:p>
          </p:txBody>
        </p:sp>
        <p:sp>
          <p:nvSpPr>
            <p:cNvPr id="9227" name="Oval 20"/>
            <p:cNvSpPr>
              <a:spLocks noChangeArrowheads="1"/>
            </p:cNvSpPr>
            <p:nvPr/>
          </p:nvSpPr>
          <p:spPr bwMode="auto">
            <a:xfrm>
              <a:off x="1383" y="2160"/>
              <a:ext cx="453" cy="453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r>
                <a:rPr lang="en-US" altLang="zh-CN" sz="2800"/>
                <a:t>1</a:t>
              </a:r>
              <a:endParaRPr lang="en-US" altLang="zh-CN" sz="2800"/>
            </a:p>
          </p:txBody>
        </p:sp>
      </p:grpSp>
      <p:sp>
        <p:nvSpPr>
          <p:cNvPr id="24598" name="Text Box 22"/>
          <p:cNvSpPr txBox="1">
            <a:spLocks noChangeArrowheads="1"/>
          </p:cNvSpPr>
          <p:nvPr/>
        </p:nvSpPr>
        <p:spPr bwMode="auto">
          <a:xfrm>
            <a:off x="3492500" y="4383088"/>
            <a:ext cx="4608513" cy="946150"/>
          </a:xfrm>
          <a:prstGeom prst="rect">
            <a:avLst/>
          </a:prstGeom>
          <a:noFill/>
          <a:ln w="19050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 eaLnBrk="0" hangingPunct="0">
              <a:spcBef>
                <a:spcPct val="50000"/>
              </a:spcBef>
              <a:defRPr/>
            </a:pPr>
            <a:r>
              <a:rPr lang="en-US" altLang="zh-CN"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         </a:t>
            </a:r>
            <a:r>
              <a:rPr lang="zh-CN" altLang="en-US"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再打开纸片 ，看看折痕与这个角有何关系？  </a:t>
            </a:r>
            <a:endParaRPr lang="zh-CN" altLang="en-US" sz="2800" b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24599" name="Text Box 23"/>
          <p:cNvSpPr txBox="1">
            <a:spLocks noChangeArrowheads="1"/>
          </p:cNvSpPr>
          <p:nvPr/>
        </p:nvSpPr>
        <p:spPr bwMode="auto">
          <a:xfrm>
            <a:off x="2052638" y="3303588"/>
            <a:ext cx="3384550" cy="519112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>
            <a:spAutoFit/>
          </a:bodyPr>
          <a:lstStyle/>
          <a:p>
            <a:pPr algn="just" eaLnBrk="0" hangingPunct="0"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</a:rPr>
              <a:t>（对折）</a:t>
            </a:r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9224" name="TextBox 21"/>
          <p:cNvSpPr txBox="1">
            <a:spLocks noChangeArrowheads="1"/>
          </p:cNvSpPr>
          <p:nvPr/>
        </p:nvSpPr>
        <p:spPr bwMode="auto">
          <a:xfrm>
            <a:off x="250825" y="1143000"/>
            <a:ext cx="381635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情景问题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1000"/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98" grpId="0"/>
      <p:bldP spid="2459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0"/>
          <p:cNvSpPr txBox="1">
            <a:spLocks noChangeArrowheads="1"/>
          </p:cNvSpPr>
          <p:nvPr/>
        </p:nvSpPr>
        <p:spPr bwMode="auto">
          <a:xfrm>
            <a:off x="267855" y="1868054"/>
            <a:ext cx="8423564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_GB2312" pitchFamily="49" charset="-122"/>
              </a:rPr>
              <a:t>如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图，在四边形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ABCD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中， ∠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B=∠C=90°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M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是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BC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的中点，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DM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平分∠ 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ADC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。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求证：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AM</a:t>
            </a: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平分∠</a:t>
            </a:r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DAB</a:t>
            </a:r>
            <a:endParaRPr lang="en-US" altLang="zh-CN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2" name="Group 21"/>
          <p:cNvGrpSpPr/>
          <p:nvPr/>
        </p:nvGrpSpPr>
        <p:grpSpPr bwMode="auto">
          <a:xfrm>
            <a:off x="5181600" y="2133600"/>
            <a:ext cx="3217863" cy="3759200"/>
            <a:chOff x="3016" y="1708"/>
            <a:chExt cx="2399" cy="2368"/>
          </a:xfrm>
        </p:grpSpPr>
        <p:grpSp>
          <p:nvGrpSpPr>
            <p:cNvPr id="3" name="Group 22"/>
            <p:cNvGrpSpPr/>
            <p:nvPr/>
          </p:nvGrpSpPr>
          <p:grpSpPr bwMode="auto">
            <a:xfrm>
              <a:off x="3379" y="1933"/>
              <a:ext cx="1645" cy="1960"/>
              <a:chOff x="3470" y="1979"/>
              <a:chExt cx="1645" cy="1960"/>
            </a:xfrm>
          </p:grpSpPr>
          <p:sp>
            <p:nvSpPr>
              <p:cNvPr id="34827" name="Line 23"/>
              <p:cNvSpPr>
                <a:spLocks noChangeShapeType="1"/>
              </p:cNvSpPr>
              <p:nvPr/>
            </p:nvSpPr>
            <p:spPr bwMode="auto">
              <a:xfrm>
                <a:off x="3470" y="3929"/>
                <a:ext cx="1633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28" name="Line 24"/>
              <p:cNvSpPr>
                <a:spLocks noChangeShapeType="1"/>
              </p:cNvSpPr>
              <p:nvPr/>
            </p:nvSpPr>
            <p:spPr bwMode="auto">
              <a:xfrm>
                <a:off x="4422" y="1991"/>
                <a:ext cx="691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29" name="Line 25"/>
              <p:cNvSpPr>
                <a:spLocks noChangeShapeType="1"/>
              </p:cNvSpPr>
              <p:nvPr/>
            </p:nvSpPr>
            <p:spPr bwMode="auto">
              <a:xfrm rot="5400000">
                <a:off x="4139" y="2964"/>
                <a:ext cx="1951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30" name="Line 26"/>
              <p:cNvSpPr>
                <a:spLocks noChangeShapeType="1"/>
              </p:cNvSpPr>
              <p:nvPr/>
            </p:nvSpPr>
            <p:spPr bwMode="auto">
              <a:xfrm flipV="1">
                <a:off x="3470" y="1979"/>
                <a:ext cx="952" cy="195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31" name="Line 27"/>
              <p:cNvSpPr>
                <a:spLocks noChangeShapeType="1"/>
              </p:cNvSpPr>
              <p:nvPr/>
            </p:nvSpPr>
            <p:spPr bwMode="auto">
              <a:xfrm flipV="1">
                <a:off x="3470" y="2931"/>
                <a:ext cx="1633" cy="998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32" name="Line 28"/>
              <p:cNvSpPr>
                <a:spLocks noChangeShapeType="1"/>
              </p:cNvSpPr>
              <p:nvPr/>
            </p:nvSpPr>
            <p:spPr bwMode="auto">
              <a:xfrm>
                <a:off x="4422" y="1979"/>
                <a:ext cx="681" cy="952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4822" name="Rectangle 29"/>
            <p:cNvSpPr>
              <a:spLocks noChangeArrowheads="1"/>
            </p:cNvSpPr>
            <p:nvPr/>
          </p:nvSpPr>
          <p:spPr bwMode="auto">
            <a:xfrm>
              <a:off x="3984" y="1708"/>
              <a:ext cx="329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>
                  <a:solidFill>
                    <a:srgbClr val="0000FF"/>
                  </a:solidFill>
                  <a:ea typeface="楷体_GB2312" pitchFamily="49" charset="-122"/>
                  <a:cs typeface="Arial" panose="020B0604020202020204" pitchFamily="34" charset="0"/>
                </a:rPr>
                <a:t>D</a:t>
              </a:r>
              <a:endParaRPr lang="en-US" altLang="zh-CN" sz="2800">
                <a:solidFill>
                  <a:srgbClr val="0000FF"/>
                </a:solidFill>
                <a:ea typeface="楷体_GB2312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34823" name="Rectangle 30"/>
            <p:cNvSpPr>
              <a:spLocks noChangeArrowheads="1"/>
            </p:cNvSpPr>
            <p:nvPr/>
          </p:nvSpPr>
          <p:spPr bwMode="auto">
            <a:xfrm>
              <a:off x="3016" y="3703"/>
              <a:ext cx="314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>
                  <a:solidFill>
                    <a:srgbClr val="0000FF"/>
                  </a:solidFill>
                  <a:ea typeface="楷体_GB2312" pitchFamily="49" charset="-122"/>
                  <a:cs typeface="Arial" panose="020B0604020202020204" pitchFamily="34" charset="0"/>
                </a:rPr>
                <a:t>A</a:t>
              </a:r>
              <a:endParaRPr lang="en-US" altLang="zh-CN" sz="2800">
                <a:solidFill>
                  <a:srgbClr val="0000FF"/>
                </a:solidFill>
                <a:ea typeface="楷体_GB2312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34824" name="Rectangle 31"/>
            <p:cNvSpPr>
              <a:spLocks noChangeArrowheads="1"/>
            </p:cNvSpPr>
            <p:nvPr/>
          </p:nvSpPr>
          <p:spPr bwMode="auto">
            <a:xfrm>
              <a:off x="5011" y="3749"/>
              <a:ext cx="314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>
                  <a:solidFill>
                    <a:srgbClr val="0000FF"/>
                  </a:solidFill>
                  <a:ea typeface="楷体_GB2312" pitchFamily="49" charset="-122"/>
                  <a:cs typeface="Arial" panose="020B0604020202020204" pitchFamily="34" charset="0"/>
                </a:rPr>
                <a:t>B</a:t>
              </a:r>
              <a:endParaRPr lang="en-US" altLang="zh-CN" sz="2800">
                <a:solidFill>
                  <a:srgbClr val="0000FF"/>
                </a:solidFill>
                <a:ea typeface="楷体_GB2312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34825" name="Rectangle 32"/>
            <p:cNvSpPr>
              <a:spLocks noChangeArrowheads="1"/>
            </p:cNvSpPr>
            <p:nvPr/>
          </p:nvSpPr>
          <p:spPr bwMode="auto">
            <a:xfrm>
              <a:off x="5011" y="1753"/>
              <a:ext cx="329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>
                  <a:solidFill>
                    <a:srgbClr val="0000FF"/>
                  </a:solidFill>
                  <a:ea typeface="楷体_GB2312" pitchFamily="49" charset="-122"/>
                  <a:cs typeface="Arial" panose="020B0604020202020204" pitchFamily="34" charset="0"/>
                </a:rPr>
                <a:t>C</a:t>
              </a:r>
              <a:endParaRPr lang="en-US" altLang="zh-CN" sz="2800">
                <a:solidFill>
                  <a:srgbClr val="0000FF"/>
                </a:solidFill>
                <a:ea typeface="楷体_GB2312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34826" name="Rectangle 33"/>
            <p:cNvSpPr>
              <a:spLocks noChangeArrowheads="1"/>
            </p:cNvSpPr>
            <p:nvPr/>
          </p:nvSpPr>
          <p:spPr bwMode="auto">
            <a:xfrm>
              <a:off x="5057" y="2750"/>
              <a:ext cx="358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>
                  <a:solidFill>
                    <a:srgbClr val="0000FF"/>
                  </a:solidFill>
                  <a:ea typeface="楷体_GB2312" pitchFamily="49" charset="-122"/>
                  <a:cs typeface="Arial" panose="020B0604020202020204" pitchFamily="34" charset="0"/>
                </a:rPr>
                <a:t>M</a:t>
              </a:r>
              <a:endParaRPr lang="en-US" altLang="zh-CN" sz="2800">
                <a:solidFill>
                  <a:srgbClr val="0000FF"/>
                </a:solidFill>
                <a:ea typeface="楷体_GB2312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34820" name="Rectangle 34"/>
          <p:cNvSpPr>
            <a:spLocks noChangeArrowheads="1"/>
          </p:cNvSpPr>
          <p:nvPr/>
        </p:nvSpPr>
        <p:spPr bwMode="auto">
          <a:xfrm>
            <a:off x="228600" y="1066800"/>
            <a:ext cx="2037737" cy="646331"/>
          </a:xfrm>
          <a:prstGeom prst="rect">
            <a:avLst/>
          </a:prstGeom>
          <a:noFill/>
          <a:ln w="38100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拓展提高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WordArt 2"/>
          <p:cNvSpPr>
            <a:spLocks noChangeArrowheads="1" noChangeShapeType="1" noTextEdit="1"/>
          </p:cNvSpPr>
          <p:nvPr/>
        </p:nvSpPr>
        <p:spPr bwMode="auto">
          <a:xfrm>
            <a:off x="2819400" y="1143000"/>
            <a:ext cx="2232025" cy="1079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4400" b="1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小结</a:t>
            </a:r>
            <a:endParaRPr lang="zh-CN" altLang="en-US" sz="4400" b="1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7523" name="Text Box 3"/>
          <p:cNvSpPr txBox="1">
            <a:spLocks noChangeArrowheads="1"/>
          </p:cNvSpPr>
          <p:nvPr/>
        </p:nvSpPr>
        <p:spPr bwMode="auto">
          <a:xfrm>
            <a:off x="950913" y="2883622"/>
            <a:ext cx="6645275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en-US" altLang="zh-CN" sz="2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  </a:t>
            </a:r>
            <a:r>
              <a:rPr kumimoji="1" lang="zh-CN" altLang="en-US" sz="2400" b="1" dirty="0">
                <a:latin typeface="Times New Roman" panose="02020603050405020304" pitchFamily="18" charset="0"/>
              </a:rPr>
              <a:t>在一个</a:t>
            </a:r>
            <a:r>
              <a:rPr kumimoji="1" lang="zh-CN" altLang="en-US" sz="2400" b="1" dirty="0" smtClean="0">
                <a:latin typeface="Times New Roman" panose="02020603050405020304" pitchFamily="18" charset="0"/>
              </a:rPr>
              <a:t>角</a:t>
            </a:r>
            <a:r>
              <a:rPr kumimoji="1" lang="en-US" altLang="zh-CN" sz="2400" b="1" dirty="0" smtClean="0">
                <a:latin typeface="Times New Roman" panose="02020603050405020304" pitchFamily="18" charset="0"/>
              </a:rPr>
              <a:t>`</a:t>
            </a:r>
            <a:r>
              <a:rPr kumimoji="1" lang="zh-CN" altLang="en-US" sz="2400" b="1" dirty="0" smtClean="0">
                <a:latin typeface="Times New Roman" panose="02020603050405020304" pitchFamily="18" charset="0"/>
              </a:rPr>
              <a:t>的</a:t>
            </a:r>
            <a:r>
              <a:rPr kumimoji="1" lang="zh-CN" altLang="en-US" sz="2400" b="1" dirty="0">
                <a:latin typeface="Times New Roman" panose="02020603050405020304" pitchFamily="18" charset="0"/>
              </a:rPr>
              <a:t>内部，且到角的两边距离相等的点，在这个角的平分线上。</a:t>
            </a:r>
            <a:endParaRPr kumimoji="1"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107524" name="Text Box 4"/>
          <p:cNvSpPr txBox="1">
            <a:spLocks noChangeArrowheads="1"/>
          </p:cNvSpPr>
          <p:nvPr/>
        </p:nvSpPr>
        <p:spPr bwMode="auto">
          <a:xfrm>
            <a:off x="735013" y="2307359"/>
            <a:ext cx="328006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</a:rPr>
              <a:t>、角平分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线</a:t>
            </a:r>
            <a:r>
              <a:rPr lang="en-US" altLang="zh-CN" sz="2400" b="1" dirty="0" smtClean="0">
                <a:solidFill>
                  <a:srgbClr val="0000FF"/>
                </a:solidFill>
              </a:rPr>
              <a:t>`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的</a:t>
            </a:r>
            <a:r>
              <a:rPr lang="zh-CN" altLang="en-US" sz="2400" b="1" dirty="0">
                <a:solidFill>
                  <a:srgbClr val="0000FF"/>
                </a:solidFill>
              </a:rPr>
              <a:t>判定：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107525" name="Text Box 5"/>
          <p:cNvSpPr txBox="1">
            <a:spLocks noChangeArrowheads="1"/>
          </p:cNvSpPr>
          <p:nvPr/>
        </p:nvSpPr>
        <p:spPr bwMode="auto">
          <a:xfrm>
            <a:off x="716396" y="3822556"/>
            <a:ext cx="467147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</a:rPr>
              <a:t>2</a:t>
            </a:r>
            <a:r>
              <a:rPr lang="zh-CN" altLang="en-US" sz="2400" b="1">
                <a:solidFill>
                  <a:srgbClr val="0000FF"/>
                </a:solidFill>
              </a:rPr>
              <a:t>、三角形角平分线的交点性质：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107526" name="Rectangle 6"/>
          <p:cNvSpPr>
            <a:spLocks noChangeArrowheads="1"/>
          </p:cNvSpPr>
          <p:nvPr/>
        </p:nvSpPr>
        <p:spPr bwMode="auto">
          <a:xfrm>
            <a:off x="847725" y="4148571"/>
            <a:ext cx="7272338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8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en-US" altLang="zh-CN" sz="48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r>
              <a:rPr lang="zh-CN" altLang="en-US" sz="2400" b="1" dirty="0">
                <a:latin typeface="Times New Roman" panose="02020603050405020304" pitchFamily="18" charset="0"/>
              </a:rPr>
              <a:t>三角形的三条角平分线交于一点。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107527" name="Text Box 7"/>
          <p:cNvSpPr txBox="1">
            <a:spLocks noChangeArrowheads="1"/>
          </p:cNvSpPr>
          <p:nvPr/>
        </p:nvSpPr>
        <p:spPr bwMode="auto">
          <a:xfrm>
            <a:off x="847725" y="5148263"/>
            <a:ext cx="436209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</a:rPr>
              <a:t>3</a:t>
            </a:r>
            <a:r>
              <a:rPr lang="zh-CN" altLang="en-US" sz="2400" b="1">
                <a:solidFill>
                  <a:srgbClr val="0000FF"/>
                </a:solidFill>
              </a:rPr>
              <a:t>、角的平分线的辅助线作法：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107528" name="Text Box 8"/>
          <p:cNvSpPr txBox="1">
            <a:spLocks noChangeArrowheads="1"/>
          </p:cNvSpPr>
          <p:nvPr/>
        </p:nvSpPr>
        <p:spPr bwMode="auto">
          <a:xfrm>
            <a:off x="1438275" y="5706197"/>
            <a:ext cx="564991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</a:rPr>
              <a:t>见角平分线就作两边垂线段。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7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7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7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7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3" grpId="0" autoUpdateAnimBg="0"/>
      <p:bldP spid="107524" grpId="0"/>
      <p:bldP spid="107525" grpId="0"/>
      <p:bldP spid="107526" grpId="0"/>
      <p:bldP spid="107527" grpId="0"/>
      <p:bldP spid="1075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250825" y="2789238"/>
            <a:ext cx="5616575" cy="3016250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>
            <a:spAutoFit/>
          </a:bodyPr>
          <a:lstStyle/>
          <a:p>
            <a:pPr algn="just" eaLnBrk="0" hangingPunct="0">
              <a:buClr>
                <a:srgbClr val="FFFF00"/>
              </a:buClr>
              <a:buFont typeface="Wingdings" panose="05000000000000000000" pitchFamily="2" charset="2"/>
              <a:buNone/>
            </a:pPr>
            <a:r>
              <a:rPr lang="en-US" altLang="zh-CN" sz="3200">
                <a:latin typeface="Times New Roman" panose="02020603050405020304" pitchFamily="18" charset="0"/>
              </a:rPr>
              <a:t>1</a:t>
            </a:r>
            <a:r>
              <a:rPr lang="zh-CN" altLang="en-US" sz="3200">
                <a:latin typeface="Times New Roman" panose="02020603050405020304" pitchFamily="18" charset="0"/>
              </a:rPr>
              <a:t>、如图，是一个角平分仪，其中</a:t>
            </a:r>
            <a:r>
              <a:rPr lang="en-US" altLang="zh-CN" sz="3200">
                <a:solidFill>
                  <a:srgbClr val="FFFF00"/>
                </a:solidFill>
                <a:latin typeface="Times New Roman" panose="02020603050405020304" pitchFamily="18" charset="0"/>
              </a:rPr>
              <a:t>AB=AD,BC=DC</a:t>
            </a:r>
            <a:r>
              <a:rPr lang="zh-CN" altLang="en-US" sz="3200">
                <a:latin typeface="Times New Roman" panose="02020603050405020304" pitchFamily="18" charset="0"/>
              </a:rPr>
              <a:t>。</a:t>
            </a:r>
            <a:endParaRPr lang="zh-CN" altLang="en-US" sz="3200">
              <a:latin typeface="Times New Roman" panose="02020603050405020304" pitchFamily="18" charset="0"/>
            </a:endParaRPr>
          </a:p>
          <a:p>
            <a:pPr algn="just" eaLnBrk="0" hangingPunct="0">
              <a:buFont typeface="Wingdings" panose="05000000000000000000" pitchFamily="2" charset="2"/>
              <a:buNone/>
            </a:pPr>
            <a:r>
              <a:rPr lang="zh-CN" altLang="en-US" sz="3200">
                <a:latin typeface="Times New Roman" panose="02020603050405020304" pitchFamily="18" charset="0"/>
              </a:rPr>
              <a:t>将点</a:t>
            </a:r>
            <a:r>
              <a:rPr lang="en-US" altLang="zh-CN" sz="3200">
                <a:latin typeface="Times New Roman" panose="02020603050405020304" pitchFamily="18" charset="0"/>
              </a:rPr>
              <a:t>A</a:t>
            </a:r>
            <a:r>
              <a:rPr lang="zh-CN" altLang="en-US" sz="3200">
                <a:latin typeface="Times New Roman" panose="02020603050405020304" pitchFamily="18" charset="0"/>
              </a:rPr>
              <a:t>放在角的顶点</a:t>
            </a:r>
            <a:r>
              <a:rPr lang="en-US" altLang="zh-CN" sz="3200">
                <a:latin typeface="Times New Roman" panose="02020603050405020304" pitchFamily="18" charset="0"/>
              </a:rPr>
              <a:t>,AB</a:t>
            </a:r>
            <a:r>
              <a:rPr lang="zh-CN" altLang="en-US" sz="3200">
                <a:latin typeface="Times New Roman" panose="02020603050405020304" pitchFamily="18" charset="0"/>
              </a:rPr>
              <a:t>和</a:t>
            </a:r>
            <a:r>
              <a:rPr lang="en-US" altLang="zh-CN" sz="3200">
                <a:latin typeface="Times New Roman" panose="02020603050405020304" pitchFamily="18" charset="0"/>
              </a:rPr>
              <a:t>AD</a:t>
            </a:r>
            <a:r>
              <a:rPr lang="zh-CN" altLang="en-US" sz="3200">
                <a:latin typeface="Times New Roman" panose="02020603050405020304" pitchFamily="18" charset="0"/>
              </a:rPr>
              <a:t>沿着角的两边放下</a:t>
            </a:r>
            <a:r>
              <a:rPr lang="en-US" altLang="zh-CN" sz="3200">
                <a:latin typeface="Times New Roman" panose="02020603050405020304" pitchFamily="18" charset="0"/>
              </a:rPr>
              <a:t>,</a:t>
            </a:r>
            <a:r>
              <a:rPr lang="zh-CN" altLang="en-US" sz="3200">
                <a:latin typeface="Times New Roman" panose="02020603050405020304" pitchFamily="18" charset="0"/>
              </a:rPr>
              <a:t>沿</a:t>
            </a:r>
            <a:r>
              <a:rPr lang="en-US" altLang="zh-CN" sz="3200">
                <a:latin typeface="Times New Roman" panose="02020603050405020304" pitchFamily="18" charset="0"/>
              </a:rPr>
              <a:t>AC</a:t>
            </a:r>
            <a:r>
              <a:rPr lang="zh-CN" altLang="en-US" sz="3200">
                <a:latin typeface="Times New Roman" panose="02020603050405020304" pitchFamily="18" charset="0"/>
              </a:rPr>
              <a:t>画一条射线</a:t>
            </a:r>
            <a:r>
              <a:rPr lang="en-US" altLang="zh-CN" sz="3200">
                <a:latin typeface="Times New Roman" panose="02020603050405020304" pitchFamily="18" charset="0"/>
              </a:rPr>
              <a:t>AE,AE</a:t>
            </a:r>
            <a:r>
              <a:rPr lang="zh-CN" altLang="en-US" sz="3200">
                <a:latin typeface="Times New Roman" panose="02020603050405020304" pitchFamily="18" charset="0"/>
              </a:rPr>
              <a:t>就是角平分线，你能说明它的道理吗</a:t>
            </a:r>
            <a:r>
              <a:rPr lang="en-US" altLang="zh-CN" sz="3200">
                <a:latin typeface="Times New Roman" panose="02020603050405020304" pitchFamily="18" charset="0"/>
              </a:rPr>
              <a:t>?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0" y="1066800"/>
            <a:ext cx="1800225" cy="504825"/>
            <a:chOff x="567" y="2160"/>
            <a:chExt cx="1269" cy="453"/>
          </a:xfrm>
        </p:grpSpPr>
        <p:sp>
          <p:nvSpPr>
            <p:cNvPr id="10255" name="Oval 4"/>
            <p:cNvSpPr>
              <a:spLocks noChangeArrowheads="1"/>
            </p:cNvSpPr>
            <p:nvPr/>
          </p:nvSpPr>
          <p:spPr bwMode="auto">
            <a:xfrm>
              <a:off x="567" y="2160"/>
              <a:ext cx="453" cy="453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r>
                <a:rPr lang="zh-CN" altLang="en-US" sz="2800"/>
                <a:t>活</a:t>
              </a:r>
              <a:endParaRPr lang="zh-CN" altLang="en-US" sz="2800"/>
            </a:p>
          </p:txBody>
        </p:sp>
        <p:sp>
          <p:nvSpPr>
            <p:cNvPr id="10256" name="Oval 5"/>
            <p:cNvSpPr>
              <a:spLocks noChangeArrowheads="1"/>
            </p:cNvSpPr>
            <p:nvPr/>
          </p:nvSpPr>
          <p:spPr bwMode="auto">
            <a:xfrm>
              <a:off x="975" y="2160"/>
              <a:ext cx="453" cy="453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r>
                <a:rPr lang="zh-CN" altLang="en-US" sz="2800"/>
                <a:t>动</a:t>
              </a:r>
              <a:endParaRPr lang="zh-CN" altLang="en-US" sz="2800"/>
            </a:p>
          </p:txBody>
        </p:sp>
        <p:sp>
          <p:nvSpPr>
            <p:cNvPr id="10257" name="Oval 6"/>
            <p:cNvSpPr>
              <a:spLocks noChangeArrowheads="1"/>
            </p:cNvSpPr>
            <p:nvPr/>
          </p:nvSpPr>
          <p:spPr bwMode="auto">
            <a:xfrm>
              <a:off x="1383" y="2160"/>
              <a:ext cx="453" cy="453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r>
                <a:rPr lang="en-US" altLang="zh-CN" sz="2800"/>
                <a:t>2</a:t>
              </a:r>
              <a:endParaRPr lang="en-US" altLang="zh-CN" sz="2800"/>
            </a:p>
          </p:txBody>
        </p:sp>
      </p:grpSp>
      <p:grpSp>
        <p:nvGrpSpPr>
          <p:cNvPr id="3" name="Group 22"/>
          <p:cNvGrpSpPr/>
          <p:nvPr/>
        </p:nvGrpSpPr>
        <p:grpSpPr bwMode="auto">
          <a:xfrm>
            <a:off x="5795963" y="1565275"/>
            <a:ext cx="2979737" cy="3552825"/>
            <a:chOff x="3742" y="1162"/>
            <a:chExt cx="1877" cy="2238"/>
          </a:xfrm>
        </p:grpSpPr>
        <p:sp>
          <p:nvSpPr>
            <p:cNvPr id="10249" name="Freeform 10"/>
            <p:cNvSpPr>
              <a:spLocks noChangeArrowheads="1"/>
            </p:cNvSpPr>
            <p:nvPr/>
          </p:nvSpPr>
          <p:spPr bwMode="auto">
            <a:xfrm>
              <a:off x="4105" y="1389"/>
              <a:ext cx="1270" cy="1100"/>
            </a:xfrm>
            <a:custGeom>
              <a:avLst/>
              <a:gdLst>
                <a:gd name="T0" fmla="*/ 0 w 1270"/>
                <a:gd name="T1" fmla="*/ 1100 h 1100"/>
                <a:gd name="T2" fmla="*/ 582 w 1270"/>
                <a:gd name="T3" fmla="*/ 0 h 1100"/>
                <a:gd name="T4" fmla="*/ 1270 w 1270"/>
                <a:gd name="T5" fmla="*/ 1099 h 1100"/>
                <a:gd name="T6" fmla="*/ 0 60000 65536"/>
                <a:gd name="T7" fmla="*/ 0 60000 65536"/>
                <a:gd name="T8" fmla="*/ 0 60000 65536"/>
                <a:gd name="T9" fmla="*/ 0 w 1270"/>
                <a:gd name="T10" fmla="*/ 0 h 1100"/>
                <a:gd name="T11" fmla="*/ 1270 w 1270"/>
                <a:gd name="T12" fmla="*/ 1100 h 11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70" h="1100">
                  <a:moveTo>
                    <a:pt x="0" y="1100"/>
                  </a:moveTo>
                  <a:lnTo>
                    <a:pt x="582" y="0"/>
                  </a:lnTo>
                  <a:lnTo>
                    <a:pt x="1270" y="1099"/>
                  </a:lnTo>
                </a:path>
              </a:pathLst>
            </a:custGeom>
            <a:noFill/>
            <a:ln w="76200">
              <a:solidFill>
                <a:srgbClr val="00FFFF"/>
              </a:solidFill>
              <a:miter lim="800000"/>
              <a:headEnd type="diamond" w="med" len="med"/>
              <a:tailEnd type="diamond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0" name="Freeform 11"/>
            <p:cNvSpPr>
              <a:spLocks noChangeArrowheads="1"/>
            </p:cNvSpPr>
            <p:nvPr/>
          </p:nvSpPr>
          <p:spPr bwMode="auto">
            <a:xfrm>
              <a:off x="4105" y="2477"/>
              <a:ext cx="1225" cy="635"/>
            </a:xfrm>
            <a:custGeom>
              <a:avLst/>
              <a:gdLst>
                <a:gd name="T0" fmla="*/ 0 w 816"/>
                <a:gd name="T1" fmla="*/ 0 h 705"/>
                <a:gd name="T2" fmla="*/ 3295 w 816"/>
                <a:gd name="T3" fmla="*/ 418 h 705"/>
                <a:gd name="T4" fmla="*/ 6223 w 816"/>
                <a:gd name="T5" fmla="*/ 1 h 705"/>
                <a:gd name="T6" fmla="*/ 0 60000 65536"/>
                <a:gd name="T7" fmla="*/ 0 60000 65536"/>
                <a:gd name="T8" fmla="*/ 0 60000 65536"/>
                <a:gd name="T9" fmla="*/ 0 w 816"/>
                <a:gd name="T10" fmla="*/ 0 h 705"/>
                <a:gd name="T11" fmla="*/ 816 w 816"/>
                <a:gd name="T12" fmla="*/ 705 h 70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16" h="705">
                  <a:moveTo>
                    <a:pt x="0" y="0"/>
                  </a:moveTo>
                  <a:lnTo>
                    <a:pt x="432" y="705"/>
                  </a:lnTo>
                  <a:lnTo>
                    <a:pt x="816" y="1"/>
                  </a:lnTo>
                </a:path>
              </a:pathLst>
            </a:custGeom>
            <a:noFill/>
            <a:ln w="76200">
              <a:solidFill>
                <a:srgbClr val="FF33CC"/>
              </a:solidFill>
              <a:miter lim="800000"/>
              <a:headEnd type="diamond" w="med" len="med"/>
              <a:tailEnd type="diamond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1" name="Rectangle 13"/>
            <p:cNvSpPr>
              <a:spLocks noChangeArrowheads="1"/>
            </p:cNvSpPr>
            <p:nvPr/>
          </p:nvSpPr>
          <p:spPr bwMode="auto">
            <a:xfrm>
              <a:off x="4740" y="1162"/>
              <a:ext cx="244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/>
                <a:t>A</a:t>
              </a:r>
              <a:endParaRPr lang="en-US" altLang="zh-CN" sz="2400"/>
            </a:p>
          </p:txBody>
        </p:sp>
        <p:sp>
          <p:nvSpPr>
            <p:cNvPr id="10252" name="Rectangle 14"/>
            <p:cNvSpPr>
              <a:spLocks noChangeArrowheads="1"/>
            </p:cNvSpPr>
            <p:nvPr/>
          </p:nvSpPr>
          <p:spPr bwMode="auto">
            <a:xfrm>
              <a:off x="3742" y="2432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/>
                <a:t>D</a:t>
              </a:r>
              <a:endParaRPr lang="en-US" altLang="zh-CN" sz="2400"/>
            </a:p>
          </p:txBody>
        </p:sp>
        <p:sp>
          <p:nvSpPr>
            <p:cNvPr id="10253" name="Rectangle 15"/>
            <p:cNvSpPr>
              <a:spLocks noChangeArrowheads="1"/>
            </p:cNvSpPr>
            <p:nvPr/>
          </p:nvSpPr>
          <p:spPr bwMode="auto">
            <a:xfrm>
              <a:off x="5375" y="2477"/>
              <a:ext cx="244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/>
                <a:t>B</a:t>
              </a:r>
              <a:endParaRPr lang="en-US" altLang="zh-CN" sz="2400"/>
            </a:p>
          </p:txBody>
        </p:sp>
        <p:sp>
          <p:nvSpPr>
            <p:cNvPr id="10254" name="Rectangle 16"/>
            <p:cNvSpPr>
              <a:spLocks noChangeArrowheads="1"/>
            </p:cNvSpPr>
            <p:nvPr/>
          </p:nvSpPr>
          <p:spPr bwMode="auto">
            <a:xfrm>
              <a:off x="4740" y="3112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/>
                <a:t>C</a:t>
              </a:r>
              <a:endParaRPr lang="en-US" altLang="zh-CN" sz="2400"/>
            </a:p>
          </p:txBody>
        </p:sp>
      </p:grpSp>
      <p:grpSp>
        <p:nvGrpSpPr>
          <p:cNvPr id="4" name="Group 23"/>
          <p:cNvGrpSpPr/>
          <p:nvPr/>
        </p:nvGrpSpPr>
        <p:grpSpPr bwMode="auto">
          <a:xfrm>
            <a:off x="7294563" y="1968500"/>
            <a:ext cx="603250" cy="3789363"/>
            <a:chOff x="3606" y="1933"/>
            <a:chExt cx="380" cy="2387"/>
          </a:xfrm>
        </p:grpSpPr>
        <p:sp>
          <p:nvSpPr>
            <p:cNvPr id="10247" name="Freeform 12"/>
            <p:cNvSpPr>
              <a:spLocks noChangeArrowheads="1"/>
            </p:cNvSpPr>
            <p:nvPr/>
          </p:nvSpPr>
          <p:spPr bwMode="auto">
            <a:xfrm>
              <a:off x="3606" y="1933"/>
              <a:ext cx="90" cy="2177"/>
            </a:xfrm>
            <a:custGeom>
              <a:avLst/>
              <a:gdLst>
                <a:gd name="T0" fmla="*/ 0 w 96"/>
                <a:gd name="T1" fmla="*/ 0 h 2193"/>
                <a:gd name="T2" fmla="*/ 69 w 96"/>
                <a:gd name="T3" fmla="*/ 2113 h 2193"/>
                <a:gd name="T4" fmla="*/ 0 60000 65536"/>
                <a:gd name="T5" fmla="*/ 0 60000 65536"/>
                <a:gd name="T6" fmla="*/ 0 w 96"/>
                <a:gd name="T7" fmla="*/ 0 h 2193"/>
                <a:gd name="T8" fmla="*/ 96 w 96"/>
                <a:gd name="T9" fmla="*/ 2193 h 219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6" h="2193">
                  <a:moveTo>
                    <a:pt x="0" y="0"/>
                  </a:moveTo>
                  <a:lnTo>
                    <a:pt x="96" y="2193"/>
                  </a:lnTo>
                </a:path>
              </a:pathLst>
            </a:custGeom>
            <a:noFill/>
            <a:ln w="22225">
              <a:solidFill>
                <a:schemeClr val="tx1"/>
              </a:solidFill>
              <a:round/>
              <a:headEnd type="oval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48" name="Text Box 17"/>
            <p:cNvSpPr txBox="1">
              <a:spLocks noChangeArrowheads="1"/>
            </p:cNvSpPr>
            <p:nvPr/>
          </p:nvSpPr>
          <p:spPr bwMode="auto">
            <a:xfrm>
              <a:off x="3742" y="4032"/>
              <a:ext cx="244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/>
                <a:t>E</a:t>
              </a:r>
              <a:endParaRPr lang="en-US" altLang="zh-CN" sz="2400"/>
            </a:p>
          </p:txBody>
        </p:sp>
      </p:grpSp>
      <p:sp>
        <p:nvSpPr>
          <p:cNvPr id="10246" name="Text Box 21"/>
          <p:cNvSpPr txBox="1">
            <a:spLocks noChangeArrowheads="1"/>
          </p:cNvSpPr>
          <p:nvPr/>
        </p:nvSpPr>
        <p:spPr bwMode="auto">
          <a:xfrm>
            <a:off x="381000" y="1752600"/>
            <a:ext cx="6480175" cy="946150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>
            <a:spAutoFit/>
          </a:bodyPr>
          <a:lstStyle/>
          <a:p>
            <a:pPr algn="just" eaLnBrk="0" hangingPunct="0"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</a:rPr>
              <a:t>         </a:t>
            </a:r>
            <a:r>
              <a:rPr lang="zh-CN" altLang="en-US" sz="2800">
                <a:latin typeface="Times New Roman" panose="02020603050405020304" pitchFamily="18" charset="0"/>
              </a:rPr>
              <a:t>如果前面活动中的纸片换成木板、钢板等没法折的角，又该怎么办呢？</a:t>
            </a:r>
            <a:endParaRPr lang="zh-CN" altLang="en-US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79388" y="1371600"/>
            <a:ext cx="8229600" cy="4525963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lnSpc>
                <a:spcPct val="80000"/>
              </a:lnSpc>
              <a:buClr>
                <a:srgbClr val="FFFF00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600" b="1" dirty="0" smtClean="0">
                <a:solidFill>
                  <a:schemeClr val="tx2"/>
                </a:solidFill>
              </a:rPr>
              <a:t>证明：</a:t>
            </a:r>
            <a:endParaRPr lang="zh-CN" altLang="en-US" sz="3600" b="1" dirty="0" smtClean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  <a:buClr>
                <a:srgbClr val="FFFF00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chemeClr val="tx2"/>
                </a:solidFill>
              </a:rPr>
              <a:t>       在△</a:t>
            </a:r>
            <a:r>
              <a:rPr lang="en-US" altLang="zh-CN" b="1" dirty="0" smtClean="0">
                <a:solidFill>
                  <a:schemeClr val="tx2"/>
                </a:solidFill>
              </a:rPr>
              <a:t>ACD</a:t>
            </a:r>
            <a:r>
              <a:rPr lang="zh-CN" altLang="en-US" b="1" dirty="0" smtClean="0">
                <a:solidFill>
                  <a:schemeClr val="tx2"/>
                </a:solidFill>
              </a:rPr>
              <a:t>和△</a:t>
            </a:r>
            <a:r>
              <a:rPr lang="en-US" altLang="zh-CN" b="1" dirty="0" smtClean="0">
                <a:solidFill>
                  <a:schemeClr val="tx2"/>
                </a:solidFill>
              </a:rPr>
              <a:t>ACB</a:t>
            </a:r>
            <a:r>
              <a:rPr lang="zh-CN" altLang="en-US" b="1" dirty="0" smtClean="0">
                <a:solidFill>
                  <a:schemeClr val="tx2"/>
                </a:solidFill>
              </a:rPr>
              <a:t>中</a:t>
            </a:r>
            <a:endParaRPr lang="zh-CN" altLang="en-US" b="1" dirty="0" smtClean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chemeClr val="tx2"/>
                </a:solidFill>
              </a:rPr>
              <a:t>              </a:t>
            </a:r>
            <a:r>
              <a:rPr lang="en-US" altLang="zh-CN" b="1" dirty="0" smtClean="0">
                <a:solidFill>
                  <a:schemeClr val="tx2"/>
                </a:solidFill>
              </a:rPr>
              <a:t>AD=AB</a:t>
            </a:r>
            <a:r>
              <a:rPr lang="zh-CN" altLang="en-US" b="1" dirty="0" smtClean="0">
                <a:solidFill>
                  <a:schemeClr val="tx2"/>
                </a:solidFill>
              </a:rPr>
              <a:t>（已知）</a:t>
            </a:r>
            <a:endParaRPr lang="zh-CN" altLang="en-US" b="1" dirty="0" smtClean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chemeClr val="tx2"/>
                </a:solidFill>
              </a:rPr>
              <a:t>              </a:t>
            </a:r>
            <a:r>
              <a:rPr lang="en-US" altLang="zh-CN" b="1" dirty="0" smtClean="0">
                <a:solidFill>
                  <a:schemeClr val="tx2"/>
                </a:solidFill>
              </a:rPr>
              <a:t>DC=BC</a:t>
            </a:r>
            <a:r>
              <a:rPr lang="zh-CN" altLang="en-US" b="1" dirty="0" smtClean="0">
                <a:solidFill>
                  <a:schemeClr val="tx2"/>
                </a:solidFill>
              </a:rPr>
              <a:t>（已知） </a:t>
            </a:r>
            <a:endParaRPr lang="zh-CN" altLang="en-US" b="1" dirty="0" smtClean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chemeClr val="tx2"/>
                </a:solidFill>
              </a:rPr>
              <a:t>              </a:t>
            </a:r>
            <a:r>
              <a:rPr lang="en-US" altLang="zh-CN" b="1" dirty="0" smtClean="0">
                <a:solidFill>
                  <a:schemeClr val="tx2"/>
                </a:solidFill>
              </a:rPr>
              <a:t>CA=CA</a:t>
            </a:r>
            <a:r>
              <a:rPr lang="zh-CN" altLang="en-US" b="1" dirty="0" smtClean="0">
                <a:solidFill>
                  <a:schemeClr val="tx2"/>
                </a:solidFill>
              </a:rPr>
              <a:t>（公共边）</a:t>
            </a:r>
            <a:endParaRPr lang="zh-CN" altLang="en-US" b="1" dirty="0" smtClean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chemeClr val="tx2"/>
                </a:solidFill>
              </a:rPr>
              <a:t>      ∴ △</a:t>
            </a:r>
            <a:r>
              <a:rPr lang="en-US" altLang="zh-CN" b="1" dirty="0" smtClean="0">
                <a:solidFill>
                  <a:schemeClr val="tx2"/>
                </a:solidFill>
              </a:rPr>
              <a:t>ACD≌ △ACB</a:t>
            </a:r>
            <a:r>
              <a:rPr lang="zh-CN" altLang="en-US" b="1" dirty="0" smtClean="0">
                <a:solidFill>
                  <a:schemeClr val="tx2"/>
                </a:solidFill>
              </a:rPr>
              <a:t>（</a:t>
            </a:r>
            <a:r>
              <a:rPr lang="en-US" altLang="zh-CN" b="1" dirty="0" smtClean="0">
                <a:solidFill>
                  <a:schemeClr val="tx2"/>
                </a:solidFill>
              </a:rPr>
              <a:t>SSS</a:t>
            </a:r>
            <a:r>
              <a:rPr lang="zh-CN" altLang="en-US" b="1" dirty="0" smtClean="0">
                <a:solidFill>
                  <a:schemeClr val="tx2"/>
                </a:solidFill>
              </a:rPr>
              <a:t>）</a:t>
            </a:r>
            <a:endParaRPr lang="zh-CN" altLang="en-US" b="1" dirty="0" smtClean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chemeClr val="tx2"/>
                </a:solidFill>
              </a:rPr>
              <a:t>      ∴∠</a:t>
            </a:r>
            <a:r>
              <a:rPr lang="en-US" altLang="zh-CN" b="1" dirty="0" smtClean="0">
                <a:solidFill>
                  <a:schemeClr val="tx2"/>
                </a:solidFill>
              </a:rPr>
              <a:t>CAD=∠CAB</a:t>
            </a:r>
            <a:r>
              <a:rPr lang="zh-CN" altLang="en-US" b="1" dirty="0" smtClean="0">
                <a:solidFill>
                  <a:schemeClr val="tx2"/>
                </a:solidFill>
              </a:rPr>
              <a:t>（全等三角形的                                    对应边相等）</a:t>
            </a:r>
            <a:endParaRPr lang="zh-CN" altLang="en-US" b="1" dirty="0" smtClean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chemeClr val="tx2"/>
                </a:solidFill>
              </a:rPr>
              <a:t>      ∴</a:t>
            </a:r>
            <a:r>
              <a:rPr lang="en-US" altLang="zh-CN" b="1" dirty="0" smtClean="0">
                <a:solidFill>
                  <a:schemeClr val="tx2"/>
                </a:solidFill>
              </a:rPr>
              <a:t>AC</a:t>
            </a:r>
            <a:r>
              <a:rPr lang="zh-CN" altLang="en-US" b="1" dirty="0" smtClean="0">
                <a:solidFill>
                  <a:schemeClr val="tx2"/>
                </a:solidFill>
              </a:rPr>
              <a:t>平分∠</a:t>
            </a:r>
            <a:r>
              <a:rPr lang="en-US" altLang="zh-CN" b="1" dirty="0" smtClean="0">
                <a:solidFill>
                  <a:schemeClr val="tx2"/>
                </a:solidFill>
              </a:rPr>
              <a:t>DAB</a:t>
            </a:r>
            <a:r>
              <a:rPr lang="zh-CN" altLang="en-US" b="1" dirty="0" smtClean="0">
                <a:solidFill>
                  <a:schemeClr val="tx2"/>
                </a:solidFill>
              </a:rPr>
              <a:t>（角平分线的定义）</a:t>
            </a:r>
            <a:endParaRPr lang="zh-CN" altLang="en-US" b="1" dirty="0" smtClean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zh-CN" altLang="en-US" b="1" dirty="0" smtClean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endParaRPr lang="en-US" altLang="zh-CN" dirty="0" smtClean="0">
              <a:solidFill>
                <a:schemeClr val="tx2"/>
              </a:solidFill>
            </a:endParaRPr>
          </a:p>
        </p:txBody>
      </p:sp>
      <p:grpSp>
        <p:nvGrpSpPr>
          <p:cNvPr id="3" name="Group 15"/>
          <p:cNvGrpSpPr/>
          <p:nvPr/>
        </p:nvGrpSpPr>
        <p:grpSpPr bwMode="auto">
          <a:xfrm>
            <a:off x="6480175" y="1155700"/>
            <a:ext cx="2663825" cy="4205288"/>
            <a:chOff x="3923" y="872"/>
            <a:chExt cx="1678" cy="2649"/>
          </a:xfrm>
        </p:grpSpPr>
        <p:grpSp>
          <p:nvGrpSpPr>
            <p:cNvPr id="4" name="Group 14"/>
            <p:cNvGrpSpPr/>
            <p:nvPr/>
          </p:nvGrpSpPr>
          <p:grpSpPr bwMode="auto">
            <a:xfrm>
              <a:off x="3923" y="872"/>
              <a:ext cx="1678" cy="2513"/>
              <a:chOff x="3687" y="872"/>
              <a:chExt cx="1678" cy="2513"/>
            </a:xfrm>
          </p:grpSpPr>
          <p:sp>
            <p:nvSpPr>
              <p:cNvPr id="11271" name="Freeform 5"/>
              <p:cNvSpPr>
                <a:spLocks noChangeArrowheads="1"/>
              </p:cNvSpPr>
              <p:nvPr/>
            </p:nvSpPr>
            <p:spPr bwMode="auto">
              <a:xfrm>
                <a:off x="3969" y="1162"/>
                <a:ext cx="1134" cy="1089"/>
              </a:xfrm>
              <a:custGeom>
                <a:avLst/>
                <a:gdLst>
                  <a:gd name="T0" fmla="*/ 0 w 1270"/>
                  <a:gd name="T1" fmla="*/ 1045 h 1100"/>
                  <a:gd name="T2" fmla="*/ 330 w 1270"/>
                  <a:gd name="T3" fmla="*/ 0 h 1100"/>
                  <a:gd name="T4" fmla="*/ 721 w 1270"/>
                  <a:gd name="T5" fmla="*/ 1044 h 1100"/>
                  <a:gd name="T6" fmla="*/ 0 60000 65536"/>
                  <a:gd name="T7" fmla="*/ 0 60000 65536"/>
                  <a:gd name="T8" fmla="*/ 0 60000 65536"/>
                  <a:gd name="T9" fmla="*/ 0 w 1270"/>
                  <a:gd name="T10" fmla="*/ 0 h 1100"/>
                  <a:gd name="T11" fmla="*/ 1270 w 1270"/>
                  <a:gd name="T12" fmla="*/ 1100 h 11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70" h="1100">
                    <a:moveTo>
                      <a:pt x="0" y="1100"/>
                    </a:moveTo>
                    <a:lnTo>
                      <a:pt x="582" y="0"/>
                    </a:lnTo>
                    <a:lnTo>
                      <a:pt x="1270" y="1099"/>
                    </a:lnTo>
                  </a:path>
                </a:pathLst>
              </a:custGeom>
              <a:noFill/>
              <a:ln w="76200">
                <a:solidFill>
                  <a:srgbClr val="00FFFF"/>
                </a:solidFill>
                <a:miter lim="800000"/>
                <a:headEnd type="diamond" w="med" len="med"/>
                <a:tailEnd type="diamond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2" name="Freeform 6"/>
              <p:cNvSpPr>
                <a:spLocks noChangeArrowheads="1"/>
              </p:cNvSpPr>
              <p:nvPr/>
            </p:nvSpPr>
            <p:spPr bwMode="auto">
              <a:xfrm>
                <a:off x="3969" y="2251"/>
                <a:ext cx="1134" cy="598"/>
              </a:xfrm>
              <a:custGeom>
                <a:avLst/>
                <a:gdLst>
                  <a:gd name="T0" fmla="*/ 0 w 816"/>
                  <a:gd name="T1" fmla="*/ 0 h 705"/>
                  <a:gd name="T2" fmla="*/ 2239 w 816"/>
                  <a:gd name="T3" fmla="*/ 310 h 705"/>
                  <a:gd name="T4" fmla="*/ 4229 w 816"/>
                  <a:gd name="T5" fmla="*/ 1 h 705"/>
                  <a:gd name="T6" fmla="*/ 0 60000 65536"/>
                  <a:gd name="T7" fmla="*/ 0 60000 65536"/>
                  <a:gd name="T8" fmla="*/ 0 60000 65536"/>
                  <a:gd name="T9" fmla="*/ 0 w 816"/>
                  <a:gd name="T10" fmla="*/ 0 h 705"/>
                  <a:gd name="T11" fmla="*/ 816 w 816"/>
                  <a:gd name="T12" fmla="*/ 705 h 70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16" h="705">
                    <a:moveTo>
                      <a:pt x="0" y="0"/>
                    </a:moveTo>
                    <a:lnTo>
                      <a:pt x="432" y="705"/>
                    </a:lnTo>
                    <a:lnTo>
                      <a:pt x="816" y="1"/>
                    </a:lnTo>
                  </a:path>
                </a:pathLst>
              </a:custGeom>
              <a:noFill/>
              <a:ln w="76200">
                <a:solidFill>
                  <a:srgbClr val="FF33CC"/>
                </a:solidFill>
                <a:miter lim="800000"/>
                <a:headEnd type="diamond" w="med" len="med"/>
                <a:tailEnd type="diamond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3" name="Freeform 7"/>
              <p:cNvSpPr>
                <a:spLocks noChangeArrowheads="1"/>
              </p:cNvSpPr>
              <p:nvPr/>
            </p:nvSpPr>
            <p:spPr bwMode="auto">
              <a:xfrm>
                <a:off x="4486" y="1207"/>
                <a:ext cx="108" cy="2178"/>
              </a:xfrm>
              <a:custGeom>
                <a:avLst/>
                <a:gdLst>
                  <a:gd name="T0" fmla="*/ 0 w 96"/>
                  <a:gd name="T1" fmla="*/ 0 h 2193"/>
                  <a:gd name="T2" fmla="*/ 172 w 96"/>
                  <a:gd name="T3" fmla="*/ 2118 h 2193"/>
                  <a:gd name="T4" fmla="*/ 0 60000 65536"/>
                  <a:gd name="T5" fmla="*/ 0 60000 65536"/>
                  <a:gd name="T6" fmla="*/ 0 w 96"/>
                  <a:gd name="T7" fmla="*/ 0 h 2193"/>
                  <a:gd name="T8" fmla="*/ 96 w 96"/>
                  <a:gd name="T9" fmla="*/ 2193 h 219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96" h="2193">
                    <a:moveTo>
                      <a:pt x="0" y="0"/>
                    </a:moveTo>
                    <a:lnTo>
                      <a:pt x="96" y="2193"/>
                    </a:lnTo>
                  </a:path>
                </a:pathLst>
              </a:custGeom>
              <a:solidFill>
                <a:srgbClr val="FFFF00"/>
              </a:solidFill>
              <a:ln w="22225">
                <a:solidFill>
                  <a:srgbClr val="00FF00"/>
                </a:solidFill>
                <a:round/>
                <a:headEnd type="oval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4" name="Rectangle 8"/>
              <p:cNvSpPr>
                <a:spLocks noChangeArrowheads="1"/>
              </p:cNvSpPr>
              <p:nvPr/>
            </p:nvSpPr>
            <p:spPr bwMode="auto">
              <a:xfrm>
                <a:off x="4377" y="872"/>
                <a:ext cx="244" cy="2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/>
                  <a:t>A</a:t>
                </a:r>
                <a:endParaRPr lang="en-US" altLang="zh-CN" sz="2400"/>
              </a:p>
            </p:txBody>
          </p:sp>
          <p:sp>
            <p:nvSpPr>
              <p:cNvPr id="11275" name="Rectangle 9"/>
              <p:cNvSpPr>
                <a:spLocks noChangeArrowheads="1"/>
              </p:cNvSpPr>
              <p:nvPr/>
            </p:nvSpPr>
            <p:spPr bwMode="auto">
              <a:xfrm>
                <a:off x="3687" y="2115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/>
                  <a:t>D</a:t>
                </a:r>
                <a:endParaRPr lang="en-US" altLang="zh-CN" sz="2400"/>
              </a:p>
            </p:txBody>
          </p:sp>
          <p:sp>
            <p:nvSpPr>
              <p:cNvPr id="11276" name="Rectangle 10"/>
              <p:cNvSpPr>
                <a:spLocks noChangeArrowheads="1"/>
              </p:cNvSpPr>
              <p:nvPr/>
            </p:nvSpPr>
            <p:spPr bwMode="auto">
              <a:xfrm>
                <a:off x="5121" y="2115"/>
                <a:ext cx="244" cy="2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/>
                  <a:t>B</a:t>
                </a:r>
                <a:endParaRPr lang="en-US" altLang="zh-CN" sz="2400"/>
              </a:p>
            </p:txBody>
          </p:sp>
          <p:sp>
            <p:nvSpPr>
              <p:cNvPr id="2" name="Rectangle 11"/>
              <p:cNvSpPr>
                <a:spLocks noChangeArrowheads="1"/>
              </p:cNvSpPr>
              <p:nvPr/>
            </p:nvSpPr>
            <p:spPr bwMode="auto">
              <a:xfrm>
                <a:off x="4531" y="2795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/>
                  <a:t>C</a:t>
                </a:r>
                <a:endParaRPr lang="en-US" altLang="zh-CN" sz="2400"/>
              </a:p>
            </p:txBody>
          </p:sp>
        </p:grpSp>
        <p:sp>
          <p:nvSpPr>
            <p:cNvPr id="11270" name="Text Box 12"/>
            <p:cNvSpPr txBox="1">
              <a:spLocks noChangeArrowheads="1"/>
            </p:cNvSpPr>
            <p:nvPr/>
          </p:nvSpPr>
          <p:spPr bwMode="auto">
            <a:xfrm>
              <a:off x="4813" y="3233"/>
              <a:ext cx="244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/>
                <a:t>E</a:t>
              </a:r>
              <a:endParaRPr lang="en-US" altLang="zh-CN" sz="2400"/>
            </a:p>
          </p:txBody>
        </p:sp>
      </p:grpSp>
      <p:sp>
        <p:nvSpPr>
          <p:cNvPr id="11277" name="AutoShape 13"/>
          <p:cNvSpPr/>
          <p:nvPr/>
        </p:nvSpPr>
        <p:spPr bwMode="auto">
          <a:xfrm>
            <a:off x="1893454" y="2250498"/>
            <a:ext cx="144463" cy="1079500"/>
          </a:xfrm>
          <a:prstGeom prst="leftBrace">
            <a:avLst>
              <a:gd name="adj1" fmla="val 62271"/>
              <a:gd name="adj2" fmla="val 50000"/>
            </a:avLst>
          </a:prstGeom>
          <a:noFill/>
          <a:ln w="31750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just" eaLnBrk="0" hangingPunct="0"/>
            <a:endParaRPr lang="zh-CN" altLang="en-US" sz="10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2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2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/>
          </p:cNvSpPr>
          <p:nvPr>
            <p:ph type="body" idx="4294967295"/>
          </p:nvPr>
        </p:nvSpPr>
        <p:spPr bwMode="auto">
          <a:xfrm>
            <a:off x="0" y="2514600"/>
            <a:ext cx="8915400" cy="107315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zh-CN" b="1" smtClean="0"/>
              <a:t>           </a:t>
            </a:r>
            <a:r>
              <a:rPr lang="zh-CN" altLang="en-US" b="1" smtClean="0"/>
              <a:t>根据角平分仪的制作原理怎样作一个角的平分线？（不用角平分仪或量角器）</a:t>
            </a:r>
            <a:endParaRPr lang="zh-CN" altLang="en-US" b="1" smtClean="0"/>
          </a:p>
        </p:txBody>
      </p:sp>
      <p:sp>
        <p:nvSpPr>
          <p:cNvPr id="12291" name="Text Box 7"/>
          <p:cNvSpPr txBox="1">
            <a:spLocks noChangeArrowheads="1"/>
          </p:cNvSpPr>
          <p:nvPr/>
        </p:nvSpPr>
        <p:spPr bwMode="auto">
          <a:xfrm>
            <a:off x="3924300" y="6043613"/>
            <a:ext cx="433388" cy="396875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>
            <a:spAutoFit/>
          </a:bodyPr>
          <a:lstStyle/>
          <a:p>
            <a:pPr algn="just" eaLnBrk="0" hangingPunct="0">
              <a:spcBef>
                <a:spcPct val="50000"/>
              </a:spcBef>
            </a:pPr>
            <a:r>
              <a:rPr lang="en-US" altLang="zh-CN" sz="2000">
                <a:latin typeface="Times New Roman" panose="02020603050405020304" pitchFamily="18" charset="0"/>
              </a:rPr>
              <a:t>O</a:t>
            </a:r>
            <a:endParaRPr lang="en-US" altLang="zh-CN" sz="2000">
              <a:latin typeface="Times New Roman" panose="02020603050405020304" pitchFamily="18" charset="0"/>
            </a:endParaRPr>
          </a:p>
        </p:txBody>
      </p:sp>
      <p:grpSp>
        <p:nvGrpSpPr>
          <p:cNvPr id="2" name="Group 67"/>
          <p:cNvGrpSpPr/>
          <p:nvPr/>
        </p:nvGrpSpPr>
        <p:grpSpPr bwMode="auto">
          <a:xfrm>
            <a:off x="4286250" y="3919538"/>
            <a:ext cx="2805113" cy="2449512"/>
            <a:chOff x="2700" y="2046"/>
            <a:chExt cx="1767" cy="1543"/>
          </a:xfrm>
        </p:grpSpPr>
        <p:sp>
          <p:nvSpPr>
            <p:cNvPr id="12319" name="Line 4"/>
            <p:cNvSpPr>
              <a:spLocks noChangeShapeType="1"/>
            </p:cNvSpPr>
            <p:nvPr/>
          </p:nvSpPr>
          <p:spPr bwMode="auto">
            <a:xfrm flipV="1">
              <a:off x="2700" y="2274"/>
              <a:ext cx="907" cy="122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0" name="Line 5"/>
            <p:cNvSpPr>
              <a:spLocks noChangeShapeType="1"/>
            </p:cNvSpPr>
            <p:nvPr/>
          </p:nvSpPr>
          <p:spPr bwMode="auto">
            <a:xfrm>
              <a:off x="2700" y="3498"/>
              <a:ext cx="149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1" name="Text Box 6"/>
            <p:cNvSpPr txBox="1">
              <a:spLocks noChangeArrowheads="1"/>
            </p:cNvSpPr>
            <p:nvPr/>
          </p:nvSpPr>
          <p:spPr bwMode="auto">
            <a:xfrm>
              <a:off x="3560" y="2046"/>
              <a:ext cx="272" cy="250"/>
            </a:xfrm>
            <a:prstGeom prst="rect">
              <a:avLst/>
            </a:prstGeom>
            <a:noFill/>
            <a:ln w="19050">
              <a:noFill/>
              <a:miter lim="800000"/>
            </a:ln>
          </p:spPr>
          <p:txBody>
            <a:bodyPr>
              <a:spAutoFit/>
            </a:bodyPr>
            <a:lstStyle/>
            <a:p>
              <a:pPr algn="just" eaLnBrk="0" hangingPunct="0">
                <a:spcBef>
                  <a:spcPct val="50000"/>
                </a:spcBef>
              </a:pPr>
              <a:r>
                <a:rPr lang="en-US" altLang="zh-CN" sz="2000">
                  <a:latin typeface="Times New Roman" panose="02020603050405020304" pitchFamily="18" charset="0"/>
                </a:rPr>
                <a:t>A</a:t>
              </a:r>
              <a:endParaRPr lang="en-US" altLang="zh-CN" sz="2000">
                <a:latin typeface="Times New Roman" panose="02020603050405020304" pitchFamily="18" charset="0"/>
              </a:endParaRPr>
            </a:p>
          </p:txBody>
        </p:sp>
        <p:sp>
          <p:nvSpPr>
            <p:cNvPr id="12322" name="Text Box 8"/>
            <p:cNvSpPr txBox="1">
              <a:spLocks noChangeArrowheads="1"/>
            </p:cNvSpPr>
            <p:nvPr/>
          </p:nvSpPr>
          <p:spPr bwMode="auto">
            <a:xfrm>
              <a:off x="4195" y="3339"/>
              <a:ext cx="272" cy="250"/>
            </a:xfrm>
            <a:prstGeom prst="rect">
              <a:avLst/>
            </a:prstGeom>
            <a:noFill/>
            <a:ln w="19050">
              <a:noFill/>
              <a:miter lim="800000"/>
            </a:ln>
          </p:spPr>
          <p:txBody>
            <a:bodyPr>
              <a:spAutoFit/>
            </a:bodyPr>
            <a:lstStyle/>
            <a:p>
              <a:pPr algn="just" eaLnBrk="0" hangingPunct="0">
                <a:spcBef>
                  <a:spcPct val="50000"/>
                </a:spcBef>
              </a:pPr>
              <a:r>
                <a:rPr lang="en-US" altLang="zh-CN" sz="2000">
                  <a:latin typeface="Times New Roman" panose="02020603050405020304" pitchFamily="18" charset="0"/>
                </a:rPr>
                <a:t>B</a:t>
              </a:r>
              <a:endParaRPr lang="en-US" altLang="zh-CN" sz="20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Group 71"/>
          <p:cNvGrpSpPr/>
          <p:nvPr/>
        </p:nvGrpSpPr>
        <p:grpSpPr bwMode="auto">
          <a:xfrm>
            <a:off x="6659563" y="4424363"/>
            <a:ext cx="504825" cy="900112"/>
            <a:chOff x="4195" y="2364"/>
            <a:chExt cx="318" cy="567"/>
          </a:xfrm>
        </p:grpSpPr>
        <p:sp>
          <p:nvSpPr>
            <p:cNvPr id="12316" name="Freeform 14"/>
            <p:cNvSpPr>
              <a:spLocks noChangeArrowheads="1"/>
            </p:cNvSpPr>
            <p:nvPr/>
          </p:nvSpPr>
          <p:spPr bwMode="auto">
            <a:xfrm>
              <a:off x="4195" y="2659"/>
              <a:ext cx="318" cy="172"/>
            </a:xfrm>
            <a:custGeom>
              <a:avLst/>
              <a:gdLst>
                <a:gd name="T0" fmla="*/ 0 w 273"/>
                <a:gd name="T1" fmla="*/ 0 h 136"/>
                <a:gd name="T2" fmla="*/ 390 w 273"/>
                <a:gd name="T3" fmla="*/ 145 h 136"/>
                <a:gd name="T4" fmla="*/ 585 w 273"/>
                <a:gd name="T5" fmla="*/ 441 h 136"/>
                <a:gd name="T6" fmla="*/ 0 60000 65536"/>
                <a:gd name="T7" fmla="*/ 0 60000 65536"/>
                <a:gd name="T8" fmla="*/ 0 60000 65536"/>
                <a:gd name="T9" fmla="*/ 0 w 273"/>
                <a:gd name="T10" fmla="*/ 0 h 136"/>
                <a:gd name="T11" fmla="*/ 273 w 273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3" h="136">
                  <a:moveTo>
                    <a:pt x="0" y="0"/>
                  </a:moveTo>
                  <a:cubicBezTo>
                    <a:pt x="68" y="11"/>
                    <a:pt x="136" y="22"/>
                    <a:pt x="182" y="45"/>
                  </a:cubicBezTo>
                  <a:cubicBezTo>
                    <a:pt x="228" y="68"/>
                    <a:pt x="250" y="102"/>
                    <a:pt x="273" y="136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7" name="Freeform 13"/>
            <p:cNvSpPr>
              <a:spLocks noChangeArrowheads="1"/>
            </p:cNvSpPr>
            <p:nvPr/>
          </p:nvSpPr>
          <p:spPr bwMode="auto">
            <a:xfrm>
              <a:off x="4332" y="2613"/>
              <a:ext cx="61" cy="318"/>
            </a:xfrm>
            <a:custGeom>
              <a:avLst/>
              <a:gdLst>
                <a:gd name="T0" fmla="*/ 101 w 52"/>
                <a:gd name="T1" fmla="*/ 0 h 181"/>
                <a:gd name="T2" fmla="*/ 101 w 52"/>
                <a:gd name="T3" fmla="*/ 1506 h 181"/>
                <a:gd name="T4" fmla="*/ 0 w 52"/>
                <a:gd name="T5" fmla="*/ 3031 h 181"/>
                <a:gd name="T6" fmla="*/ 0 60000 65536"/>
                <a:gd name="T7" fmla="*/ 0 60000 65536"/>
                <a:gd name="T8" fmla="*/ 0 60000 65536"/>
                <a:gd name="T9" fmla="*/ 0 w 52"/>
                <a:gd name="T10" fmla="*/ 0 h 181"/>
                <a:gd name="T11" fmla="*/ 52 w 52"/>
                <a:gd name="T12" fmla="*/ 181 h 18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" h="181">
                  <a:moveTo>
                    <a:pt x="45" y="0"/>
                  </a:moveTo>
                  <a:cubicBezTo>
                    <a:pt x="48" y="30"/>
                    <a:pt x="52" y="60"/>
                    <a:pt x="45" y="90"/>
                  </a:cubicBezTo>
                  <a:cubicBezTo>
                    <a:pt x="38" y="120"/>
                    <a:pt x="7" y="173"/>
                    <a:pt x="0" y="181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8" name="Text Box 16"/>
            <p:cNvSpPr txBox="1">
              <a:spLocks noChangeArrowheads="1"/>
            </p:cNvSpPr>
            <p:nvPr/>
          </p:nvSpPr>
          <p:spPr bwMode="auto">
            <a:xfrm>
              <a:off x="4195" y="2364"/>
              <a:ext cx="182" cy="250"/>
            </a:xfrm>
            <a:prstGeom prst="rect">
              <a:avLst/>
            </a:prstGeom>
            <a:noFill/>
            <a:ln w="19050">
              <a:noFill/>
              <a:miter lim="800000"/>
            </a:ln>
          </p:spPr>
          <p:txBody>
            <a:bodyPr>
              <a:spAutoFit/>
            </a:bodyPr>
            <a:lstStyle/>
            <a:p>
              <a:pPr algn="just" eaLnBrk="0" hangingPunct="0">
                <a:spcBef>
                  <a:spcPct val="50000"/>
                </a:spcBef>
              </a:pPr>
              <a:r>
                <a:rPr lang="en-US" altLang="zh-CN" sz="2000">
                  <a:latin typeface="Times New Roman" panose="02020603050405020304" pitchFamily="18" charset="0"/>
                </a:rPr>
                <a:t>C</a:t>
              </a:r>
              <a:endParaRPr lang="en-US" altLang="zh-CN" sz="20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" name="Group 66"/>
          <p:cNvGrpSpPr/>
          <p:nvPr/>
        </p:nvGrpSpPr>
        <p:grpSpPr bwMode="auto">
          <a:xfrm>
            <a:off x="4313238" y="4621213"/>
            <a:ext cx="3930650" cy="1581150"/>
            <a:chOff x="2717" y="2488"/>
            <a:chExt cx="2476" cy="996"/>
          </a:xfrm>
        </p:grpSpPr>
        <p:sp>
          <p:nvSpPr>
            <p:cNvPr id="12314" name="Line 15"/>
            <p:cNvSpPr>
              <a:spLocks noChangeShapeType="1"/>
            </p:cNvSpPr>
            <p:nvPr/>
          </p:nvSpPr>
          <p:spPr bwMode="auto">
            <a:xfrm flipV="1">
              <a:off x="2717" y="2488"/>
              <a:ext cx="2178" cy="9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5" name="Text Box 17"/>
            <p:cNvSpPr txBox="1">
              <a:spLocks noChangeArrowheads="1"/>
            </p:cNvSpPr>
            <p:nvPr/>
          </p:nvSpPr>
          <p:spPr bwMode="auto">
            <a:xfrm>
              <a:off x="4830" y="2500"/>
              <a:ext cx="363" cy="250"/>
            </a:xfrm>
            <a:prstGeom prst="rect">
              <a:avLst/>
            </a:prstGeom>
            <a:noFill/>
            <a:ln w="19050">
              <a:noFill/>
              <a:miter lim="800000"/>
            </a:ln>
          </p:spPr>
          <p:txBody>
            <a:bodyPr>
              <a:spAutoFit/>
            </a:bodyPr>
            <a:lstStyle/>
            <a:p>
              <a:pPr algn="just" eaLnBrk="0" hangingPunct="0">
                <a:spcBef>
                  <a:spcPct val="50000"/>
                </a:spcBef>
              </a:pPr>
              <a:r>
                <a:rPr lang="en-US" altLang="zh-CN" sz="2000">
                  <a:latin typeface="Times New Roman" panose="02020603050405020304" pitchFamily="18" charset="0"/>
                </a:rPr>
                <a:t>E</a:t>
              </a:r>
              <a:endParaRPr lang="en-US" altLang="zh-CN" sz="20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" name="Group 26"/>
          <p:cNvGrpSpPr/>
          <p:nvPr/>
        </p:nvGrpSpPr>
        <p:grpSpPr bwMode="auto">
          <a:xfrm>
            <a:off x="323850" y="1724025"/>
            <a:ext cx="1800225" cy="504825"/>
            <a:chOff x="567" y="2160"/>
            <a:chExt cx="1269" cy="453"/>
          </a:xfrm>
        </p:grpSpPr>
        <p:sp>
          <p:nvSpPr>
            <p:cNvPr id="12311" name="Oval 27"/>
            <p:cNvSpPr>
              <a:spLocks noChangeArrowheads="1"/>
            </p:cNvSpPr>
            <p:nvPr/>
          </p:nvSpPr>
          <p:spPr bwMode="auto">
            <a:xfrm>
              <a:off x="567" y="2160"/>
              <a:ext cx="453" cy="453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r>
                <a:rPr lang="zh-CN" altLang="en-US" sz="2800"/>
                <a:t>活</a:t>
              </a:r>
              <a:endParaRPr lang="zh-CN" altLang="en-US" sz="2800"/>
            </a:p>
          </p:txBody>
        </p:sp>
        <p:sp>
          <p:nvSpPr>
            <p:cNvPr id="12312" name="Oval 28"/>
            <p:cNvSpPr>
              <a:spLocks noChangeArrowheads="1"/>
            </p:cNvSpPr>
            <p:nvPr/>
          </p:nvSpPr>
          <p:spPr bwMode="auto">
            <a:xfrm>
              <a:off x="975" y="2160"/>
              <a:ext cx="453" cy="453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r>
                <a:rPr lang="zh-CN" altLang="en-US" sz="2800"/>
                <a:t>动</a:t>
              </a:r>
              <a:endParaRPr lang="zh-CN" altLang="en-US" sz="2800"/>
            </a:p>
          </p:txBody>
        </p:sp>
        <p:sp>
          <p:nvSpPr>
            <p:cNvPr id="12313" name="Oval 29"/>
            <p:cNvSpPr>
              <a:spLocks noChangeArrowheads="1"/>
            </p:cNvSpPr>
            <p:nvPr/>
          </p:nvSpPr>
          <p:spPr bwMode="auto">
            <a:xfrm>
              <a:off x="1383" y="2160"/>
              <a:ext cx="453" cy="453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r>
                <a:rPr lang="en-US" altLang="zh-CN" sz="2800"/>
                <a:t>3</a:t>
              </a:r>
              <a:endParaRPr lang="en-US" altLang="zh-CN" sz="2800"/>
            </a:p>
          </p:txBody>
        </p:sp>
      </p:grpSp>
      <p:sp>
        <p:nvSpPr>
          <p:cNvPr id="12296" name="Rectangle 46"/>
          <p:cNvSpPr>
            <a:spLocks noChangeArrowheads="1"/>
          </p:cNvSpPr>
          <p:nvPr/>
        </p:nvSpPr>
        <p:spPr bwMode="auto">
          <a:xfrm rot="-6837404">
            <a:off x="1414463" y="5110163"/>
            <a:ext cx="549275" cy="92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endParaRPr lang="zh-CN" altLang="zh-CN" sz="2400"/>
          </a:p>
        </p:txBody>
      </p:sp>
      <p:sp>
        <p:nvSpPr>
          <p:cNvPr id="12297" name="Rectangle 47"/>
          <p:cNvSpPr>
            <a:spLocks noChangeArrowheads="1"/>
          </p:cNvSpPr>
          <p:nvPr/>
        </p:nvSpPr>
        <p:spPr bwMode="auto">
          <a:xfrm rot="-6837404">
            <a:off x="3892550" y="5126038"/>
            <a:ext cx="5492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endParaRPr lang="zh-CN" altLang="zh-CN" sz="2400"/>
          </a:p>
        </p:txBody>
      </p:sp>
      <p:sp>
        <p:nvSpPr>
          <p:cNvPr id="25643" name="Freeform 43"/>
          <p:cNvSpPr>
            <a:spLocks noChangeArrowheads="1"/>
          </p:cNvSpPr>
          <p:nvPr/>
        </p:nvSpPr>
        <p:spPr bwMode="auto">
          <a:xfrm rot="-6837404">
            <a:off x="533400" y="4821238"/>
            <a:ext cx="1800225" cy="1727200"/>
          </a:xfrm>
          <a:custGeom>
            <a:avLst/>
            <a:gdLst>
              <a:gd name="T0" fmla="*/ 0 w 1270"/>
              <a:gd name="T1" fmla="*/ 2147483647 h 1100"/>
              <a:gd name="T2" fmla="*/ 2147483647 w 1270"/>
              <a:gd name="T3" fmla="*/ 0 h 1100"/>
              <a:gd name="T4" fmla="*/ 2147483647 w 1270"/>
              <a:gd name="T5" fmla="*/ 2147483647 h 1100"/>
              <a:gd name="T6" fmla="*/ 0 60000 65536"/>
              <a:gd name="T7" fmla="*/ 0 60000 65536"/>
              <a:gd name="T8" fmla="*/ 0 60000 65536"/>
              <a:gd name="T9" fmla="*/ 0 w 1270"/>
              <a:gd name="T10" fmla="*/ 0 h 1100"/>
              <a:gd name="T11" fmla="*/ 1270 w 1270"/>
              <a:gd name="T12" fmla="*/ 1100 h 11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70" h="1100">
                <a:moveTo>
                  <a:pt x="0" y="1100"/>
                </a:moveTo>
                <a:lnTo>
                  <a:pt x="582" y="0"/>
                </a:lnTo>
                <a:lnTo>
                  <a:pt x="1270" y="1099"/>
                </a:lnTo>
              </a:path>
            </a:pathLst>
          </a:custGeom>
          <a:noFill/>
          <a:ln w="76200">
            <a:solidFill>
              <a:srgbClr val="00FFFF"/>
            </a:solidFill>
            <a:miter lim="800000"/>
            <a:headEnd type="diamond" w="med" len="med"/>
            <a:tailEnd type="diamond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44" name="Freeform 44"/>
          <p:cNvSpPr>
            <a:spLocks noChangeArrowheads="1"/>
          </p:cNvSpPr>
          <p:nvPr/>
        </p:nvSpPr>
        <p:spPr bwMode="auto">
          <a:xfrm rot="-6837404">
            <a:off x="1757363" y="4665663"/>
            <a:ext cx="1800225" cy="949325"/>
          </a:xfrm>
          <a:custGeom>
            <a:avLst/>
            <a:gdLst>
              <a:gd name="T0" fmla="*/ 0 w 816"/>
              <a:gd name="T1" fmla="*/ 0 h 705"/>
              <a:gd name="T2" fmla="*/ 2147483647 w 816"/>
              <a:gd name="T3" fmla="*/ 2147483647 h 705"/>
              <a:gd name="T4" fmla="*/ 2147483647 w 816"/>
              <a:gd name="T5" fmla="*/ 2147483647 h 705"/>
              <a:gd name="T6" fmla="*/ 0 60000 65536"/>
              <a:gd name="T7" fmla="*/ 0 60000 65536"/>
              <a:gd name="T8" fmla="*/ 0 60000 65536"/>
              <a:gd name="T9" fmla="*/ 0 w 816"/>
              <a:gd name="T10" fmla="*/ 0 h 705"/>
              <a:gd name="T11" fmla="*/ 816 w 816"/>
              <a:gd name="T12" fmla="*/ 705 h 70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16" h="705">
                <a:moveTo>
                  <a:pt x="0" y="0"/>
                </a:moveTo>
                <a:lnTo>
                  <a:pt x="432" y="705"/>
                </a:lnTo>
                <a:lnTo>
                  <a:pt x="816" y="1"/>
                </a:lnTo>
              </a:path>
            </a:pathLst>
          </a:custGeom>
          <a:noFill/>
          <a:ln w="76200">
            <a:solidFill>
              <a:srgbClr val="FF33CC"/>
            </a:solidFill>
            <a:miter lim="800000"/>
            <a:headEnd type="diamond" w="med" len="med"/>
            <a:tailEnd type="diamond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0" name="Freeform 45"/>
          <p:cNvSpPr>
            <a:spLocks noChangeArrowheads="1"/>
          </p:cNvSpPr>
          <p:nvPr/>
        </p:nvSpPr>
        <p:spPr bwMode="auto">
          <a:xfrm rot="-6837404">
            <a:off x="2200276" y="3570287"/>
            <a:ext cx="171450" cy="3457575"/>
          </a:xfrm>
          <a:custGeom>
            <a:avLst/>
            <a:gdLst>
              <a:gd name="T0" fmla="*/ 0 w 96"/>
              <a:gd name="T1" fmla="*/ 0 h 2193"/>
              <a:gd name="T2" fmla="*/ 2147483647 w 96"/>
              <a:gd name="T3" fmla="*/ 2147483647 h 2193"/>
              <a:gd name="T4" fmla="*/ 0 60000 65536"/>
              <a:gd name="T5" fmla="*/ 0 60000 65536"/>
              <a:gd name="T6" fmla="*/ 0 w 96"/>
              <a:gd name="T7" fmla="*/ 0 h 2193"/>
              <a:gd name="T8" fmla="*/ 96 w 96"/>
              <a:gd name="T9" fmla="*/ 2193 h 219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6" h="2193">
                <a:moveTo>
                  <a:pt x="0" y="0"/>
                </a:moveTo>
                <a:lnTo>
                  <a:pt x="96" y="2193"/>
                </a:lnTo>
              </a:path>
            </a:pathLst>
          </a:custGeom>
          <a:solidFill>
            <a:srgbClr val="FFFF00"/>
          </a:solidFill>
          <a:ln w="22225">
            <a:solidFill>
              <a:srgbClr val="00FF00"/>
            </a:solidFill>
            <a:round/>
            <a:head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1" name="Text Box 51"/>
          <p:cNvSpPr txBox="1">
            <a:spLocks noChangeArrowheads="1"/>
          </p:cNvSpPr>
          <p:nvPr/>
        </p:nvSpPr>
        <p:spPr bwMode="auto">
          <a:xfrm>
            <a:off x="1546225" y="4100513"/>
            <a:ext cx="792163" cy="396875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>
            <a:spAutoFit/>
          </a:bodyPr>
          <a:lstStyle/>
          <a:p>
            <a:pPr algn="just" eaLnBrk="0" hangingPunct="0">
              <a:spcBef>
                <a:spcPct val="50000"/>
              </a:spcBef>
            </a:pPr>
            <a:r>
              <a:rPr lang="en-US" altLang="zh-CN" sz="2000">
                <a:latin typeface="Times New Roman" panose="02020603050405020304" pitchFamily="18" charset="0"/>
              </a:rPr>
              <a:t>N</a:t>
            </a:r>
            <a:endParaRPr lang="en-US" altLang="zh-CN" sz="2000">
              <a:latin typeface="Times New Roman" panose="02020603050405020304" pitchFamily="18" charset="0"/>
            </a:endParaRPr>
          </a:p>
        </p:txBody>
      </p:sp>
      <p:sp>
        <p:nvSpPr>
          <p:cNvPr id="12302" name="Text Box 52"/>
          <p:cNvSpPr txBox="1">
            <a:spLocks noChangeArrowheads="1"/>
          </p:cNvSpPr>
          <p:nvPr/>
        </p:nvSpPr>
        <p:spPr bwMode="auto">
          <a:xfrm>
            <a:off x="250825" y="5900738"/>
            <a:ext cx="503238" cy="396875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>
            <a:spAutoFit/>
          </a:bodyPr>
          <a:lstStyle/>
          <a:p>
            <a:pPr algn="just" eaLnBrk="0" hangingPunct="0">
              <a:spcBef>
                <a:spcPct val="50000"/>
              </a:spcBef>
            </a:pPr>
            <a:r>
              <a:rPr lang="en-US" altLang="zh-CN" sz="2000">
                <a:latin typeface="Times New Roman" panose="02020603050405020304" pitchFamily="18" charset="0"/>
              </a:rPr>
              <a:t>O</a:t>
            </a:r>
            <a:endParaRPr lang="en-US" altLang="zh-CN" sz="2000">
              <a:latin typeface="Times New Roman" panose="02020603050405020304" pitchFamily="18" charset="0"/>
            </a:endParaRPr>
          </a:p>
        </p:txBody>
      </p:sp>
      <p:sp>
        <p:nvSpPr>
          <p:cNvPr id="12303" name="Text Box 53"/>
          <p:cNvSpPr txBox="1">
            <a:spLocks noChangeArrowheads="1"/>
          </p:cNvSpPr>
          <p:nvPr/>
        </p:nvSpPr>
        <p:spPr bwMode="auto">
          <a:xfrm>
            <a:off x="2625725" y="6043613"/>
            <a:ext cx="792163" cy="396875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>
            <a:spAutoFit/>
          </a:bodyPr>
          <a:lstStyle/>
          <a:p>
            <a:pPr algn="just" eaLnBrk="0" hangingPunct="0">
              <a:spcBef>
                <a:spcPct val="50000"/>
              </a:spcBef>
            </a:pPr>
            <a:r>
              <a:rPr lang="en-US" altLang="zh-CN" sz="2000">
                <a:latin typeface="Times New Roman" panose="02020603050405020304" pitchFamily="18" charset="0"/>
              </a:rPr>
              <a:t>M</a:t>
            </a:r>
            <a:endParaRPr lang="en-US" altLang="zh-CN" sz="2000">
              <a:latin typeface="Times New Roman" panose="02020603050405020304" pitchFamily="18" charset="0"/>
            </a:endParaRPr>
          </a:p>
        </p:txBody>
      </p:sp>
      <p:sp>
        <p:nvSpPr>
          <p:cNvPr id="12304" name="Text Box 54"/>
          <p:cNvSpPr txBox="1">
            <a:spLocks noChangeArrowheads="1"/>
          </p:cNvSpPr>
          <p:nvPr/>
        </p:nvSpPr>
        <p:spPr bwMode="auto">
          <a:xfrm>
            <a:off x="3059113" y="4819650"/>
            <a:ext cx="863600" cy="396875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>
            <a:spAutoFit/>
          </a:bodyPr>
          <a:lstStyle/>
          <a:p>
            <a:pPr algn="just" eaLnBrk="0" hangingPunct="0">
              <a:spcBef>
                <a:spcPct val="50000"/>
              </a:spcBef>
            </a:pPr>
            <a:r>
              <a:rPr lang="en-US" altLang="zh-CN" sz="2000">
                <a:latin typeface="Times New Roman" panose="02020603050405020304" pitchFamily="18" charset="0"/>
              </a:rPr>
              <a:t>C</a:t>
            </a:r>
            <a:endParaRPr lang="en-US" altLang="zh-CN" sz="2000">
              <a:latin typeface="Times New Roman" panose="02020603050405020304" pitchFamily="18" charset="0"/>
            </a:endParaRPr>
          </a:p>
        </p:txBody>
      </p:sp>
      <p:sp>
        <p:nvSpPr>
          <p:cNvPr id="12305" name="Text Box 55"/>
          <p:cNvSpPr txBox="1">
            <a:spLocks noChangeArrowheads="1"/>
          </p:cNvSpPr>
          <p:nvPr/>
        </p:nvSpPr>
        <p:spPr bwMode="auto">
          <a:xfrm>
            <a:off x="3706813" y="4532313"/>
            <a:ext cx="647700" cy="396875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>
            <a:spAutoFit/>
          </a:bodyPr>
          <a:lstStyle/>
          <a:p>
            <a:pPr algn="just" eaLnBrk="0" hangingPunct="0">
              <a:spcBef>
                <a:spcPct val="50000"/>
              </a:spcBef>
            </a:pPr>
            <a:r>
              <a:rPr lang="en-US" altLang="zh-CN" sz="2000">
                <a:latin typeface="Times New Roman" panose="02020603050405020304" pitchFamily="18" charset="0"/>
              </a:rPr>
              <a:t>E</a:t>
            </a:r>
            <a:endParaRPr lang="en-US" altLang="zh-CN" sz="2000">
              <a:latin typeface="Times New Roman" panose="02020603050405020304" pitchFamily="18" charset="0"/>
            </a:endParaRPr>
          </a:p>
        </p:txBody>
      </p:sp>
      <p:grpSp>
        <p:nvGrpSpPr>
          <p:cNvPr id="6" name="Group 70"/>
          <p:cNvGrpSpPr/>
          <p:nvPr/>
        </p:nvGrpSpPr>
        <p:grpSpPr bwMode="auto">
          <a:xfrm>
            <a:off x="5076825" y="4387850"/>
            <a:ext cx="1295400" cy="2270125"/>
            <a:chOff x="3198" y="2341"/>
            <a:chExt cx="816" cy="1430"/>
          </a:xfrm>
        </p:grpSpPr>
        <p:sp>
          <p:nvSpPr>
            <p:cNvPr id="12308" name="Freeform 59"/>
            <p:cNvSpPr>
              <a:spLocks noChangeArrowheads="1"/>
            </p:cNvSpPr>
            <p:nvPr/>
          </p:nvSpPr>
          <p:spPr bwMode="auto">
            <a:xfrm>
              <a:off x="3424" y="2505"/>
              <a:ext cx="485" cy="998"/>
            </a:xfrm>
            <a:custGeom>
              <a:avLst/>
              <a:gdLst>
                <a:gd name="T0" fmla="*/ 0 w 485"/>
                <a:gd name="T1" fmla="*/ 0 h 998"/>
                <a:gd name="T2" fmla="*/ 409 w 485"/>
                <a:gd name="T3" fmla="*/ 408 h 998"/>
                <a:gd name="T4" fmla="*/ 454 w 485"/>
                <a:gd name="T5" fmla="*/ 998 h 998"/>
                <a:gd name="T6" fmla="*/ 0 60000 65536"/>
                <a:gd name="T7" fmla="*/ 0 60000 65536"/>
                <a:gd name="T8" fmla="*/ 0 60000 65536"/>
                <a:gd name="T9" fmla="*/ 0 w 485"/>
                <a:gd name="T10" fmla="*/ 0 h 998"/>
                <a:gd name="T11" fmla="*/ 485 w 485"/>
                <a:gd name="T12" fmla="*/ 998 h 99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5" h="998">
                  <a:moveTo>
                    <a:pt x="0" y="0"/>
                  </a:moveTo>
                  <a:cubicBezTo>
                    <a:pt x="166" y="121"/>
                    <a:pt x="333" y="242"/>
                    <a:pt x="409" y="408"/>
                  </a:cubicBezTo>
                  <a:cubicBezTo>
                    <a:pt x="485" y="574"/>
                    <a:pt x="447" y="900"/>
                    <a:pt x="454" y="998"/>
                  </a:cubicBezTo>
                </a:path>
              </a:pathLst>
            </a:cu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9" name="Text Box 68"/>
            <p:cNvSpPr txBox="1">
              <a:spLocks noChangeArrowheads="1"/>
            </p:cNvSpPr>
            <p:nvPr/>
          </p:nvSpPr>
          <p:spPr bwMode="auto">
            <a:xfrm>
              <a:off x="3198" y="2341"/>
              <a:ext cx="272" cy="250"/>
            </a:xfrm>
            <a:prstGeom prst="rect">
              <a:avLst/>
            </a:prstGeom>
            <a:noFill/>
            <a:ln w="19050">
              <a:noFill/>
              <a:miter lim="800000"/>
            </a:ln>
          </p:spPr>
          <p:txBody>
            <a:bodyPr>
              <a:spAutoFit/>
            </a:bodyPr>
            <a:lstStyle/>
            <a:p>
              <a:pPr algn="just" eaLnBrk="0" hangingPunct="0">
                <a:spcBef>
                  <a:spcPct val="50000"/>
                </a:spcBef>
              </a:pPr>
              <a:r>
                <a:rPr lang="en-US" altLang="zh-CN" sz="2000">
                  <a:latin typeface="Times New Roman" panose="02020603050405020304" pitchFamily="18" charset="0"/>
                </a:rPr>
                <a:t>N</a:t>
              </a:r>
              <a:endParaRPr lang="en-US" altLang="zh-CN" sz="2000">
                <a:latin typeface="Times New Roman" panose="02020603050405020304" pitchFamily="18" charset="0"/>
              </a:endParaRPr>
            </a:p>
          </p:txBody>
        </p:sp>
        <p:sp>
          <p:nvSpPr>
            <p:cNvPr id="12310" name="Text Box 69"/>
            <p:cNvSpPr txBox="1">
              <a:spLocks noChangeArrowheads="1"/>
            </p:cNvSpPr>
            <p:nvPr/>
          </p:nvSpPr>
          <p:spPr bwMode="auto">
            <a:xfrm>
              <a:off x="3742" y="3521"/>
              <a:ext cx="272" cy="250"/>
            </a:xfrm>
            <a:prstGeom prst="rect">
              <a:avLst/>
            </a:prstGeom>
            <a:noFill/>
            <a:ln w="19050">
              <a:noFill/>
              <a:miter lim="800000"/>
            </a:ln>
          </p:spPr>
          <p:txBody>
            <a:bodyPr>
              <a:spAutoFit/>
            </a:bodyPr>
            <a:lstStyle/>
            <a:p>
              <a:pPr algn="just" eaLnBrk="0" hangingPunct="0">
                <a:spcBef>
                  <a:spcPct val="50000"/>
                </a:spcBef>
              </a:pPr>
              <a:r>
                <a:rPr lang="en-US" altLang="zh-CN" sz="2000">
                  <a:latin typeface="Times New Roman" panose="02020603050405020304" pitchFamily="18" charset="0"/>
                </a:rPr>
                <a:t>M</a:t>
              </a:r>
              <a:endParaRPr lang="en-US" altLang="zh-CN" sz="2000">
                <a:latin typeface="Times New Roman" panose="02020603050405020304" pitchFamily="18" charset="0"/>
              </a:endParaRPr>
            </a:p>
          </p:txBody>
        </p:sp>
      </p:grpSp>
      <p:sp>
        <p:nvSpPr>
          <p:cNvPr id="12307" name="TextBox 36"/>
          <p:cNvSpPr txBox="1">
            <a:spLocks noChangeArrowheads="1"/>
          </p:cNvSpPr>
          <p:nvPr/>
        </p:nvSpPr>
        <p:spPr bwMode="auto">
          <a:xfrm>
            <a:off x="323850" y="931863"/>
            <a:ext cx="381635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0" hangingPunct="0"/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新知探究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56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56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56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56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43" grpId="0" animBg="1"/>
      <p:bldP spid="2564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652463" y="2079625"/>
            <a:ext cx="7704137" cy="4478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新宋体" panose="02010609030101010101" pitchFamily="49" charset="-122"/>
                <a:ea typeface="新宋体" panose="02010609030101010101" pitchFamily="49" charset="-122"/>
              </a:rPr>
              <a:t>1〉</a:t>
            </a:r>
            <a:r>
              <a:rPr lang="zh-CN" altLang="en-US" sz="3200">
                <a:latin typeface="新宋体" panose="02010609030101010101" pitchFamily="49" charset="-122"/>
                <a:ea typeface="新宋体" panose="02010609030101010101" pitchFamily="49" charset="-122"/>
              </a:rPr>
              <a:t>平分平角∠</a:t>
            </a:r>
            <a:r>
              <a:rPr lang="en-US" altLang="zh-CN" sz="3200">
                <a:latin typeface="新宋体" panose="02010609030101010101" pitchFamily="49" charset="-122"/>
                <a:ea typeface="新宋体" panose="02010609030101010101" pitchFamily="49" charset="-122"/>
              </a:rPr>
              <a:t>AOB</a:t>
            </a:r>
            <a:endParaRPr lang="en-US" altLang="zh-CN" sz="320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endParaRPr lang="en-US" altLang="zh-CN" sz="320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en-US" altLang="zh-CN" sz="3200">
                <a:latin typeface="新宋体" panose="02010609030101010101" pitchFamily="49" charset="-122"/>
                <a:ea typeface="新宋体" panose="02010609030101010101" pitchFamily="49" charset="-122"/>
              </a:rPr>
              <a:t>2〉</a:t>
            </a:r>
            <a:r>
              <a:rPr lang="zh-CN" altLang="en-US" sz="3200">
                <a:latin typeface="新宋体" panose="02010609030101010101" pitchFamily="49" charset="-122"/>
                <a:ea typeface="新宋体" panose="02010609030101010101" pitchFamily="49" charset="-122"/>
              </a:rPr>
              <a:t>通过上面的步骤，得到射线</a:t>
            </a:r>
            <a:r>
              <a:rPr lang="en-US" altLang="zh-CN" sz="3200">
                <a:latin typeface="新宋体" panose="02010609030101010101" pitchFamily="49" charset="-122"/>
                <a:ea typeface="新宋体" panose="02010609030101010101" pitchFamily="49" charset="-122"/>
              </a:rPr>
              <a:t>OC</a:t>
            </a:r>
            <a:r>
              <a:rPr lang="zh-CN" altLang="en-US" sz="3200">
                <a:latin typeface="新宋体" panose="02010609030101010101" pitchFamily="49" charset="-122"/>
                <a:ea typeface="新宋体" panose="02010609030101010101" pitchFamily="49" charset="-122"/>
              </a:rPr>
              <a:t>以后，把它反向延长得到直线</a:t>
            </a:r>
            <a:r>
              <a:rPr lang="en-US" altLang="zh-CN" sz="3200">
                <a:latin typeface="新宋体" panose="02010609030101010101" pitchFamily="49" charset="-122"/>
                <a:ea typeface="新宋体" panose="02010609030101010101" pitchFamily="49" charset="-122"/>
              </a:rPr>
              <a:t>CD</a:t>
            </a:r>
            <a:r>
              <a:rPr lang="zh-CN" altLang="en-US" sz="3200">
                <a:latin typeface="新宋体" panose="02010609030101010101" pitchFamily="49" charset="-122"/>
                <a:ea typeface="新宋体" panose="02010609030101010101" pitchFamily="49" charset="-122"/>
              </a:rPr>
              <a:t>，直线</a:t>
            </a:r>
            <a:r>
              <a:rPr lang="en-US" altLang="zh-CN" sz="3200">
                <a:latin typeface="新宋体" panose="02010609030101010101" pitchFamily="49" charset="-122"/>
                <a:ea typeface="新宋体" panose="02010609030101010101" pitchFamily="49" charset="-122"/>
              </a:rPr>
              <a:t>CD</a:t>
            </a:r>
            <a:r>
              <a:rPr lang="zh-CN" altLang="en-US" sz="3200">
                <a:latin typeface="新宋体" panose="02010609030101010101" pitchFamily="49" charset="-122"/>
                <a:ea typeface="新宋体" panose="02010609030101010101" pitchFamily="49" charset="-122"/>
              </a:rPr>
              <a:t>与直线</a:t>
            </a:r>
            <a:r>
              <a:rPr lang="en-US" altLang="zh-CN" sz="3200">
                <a:latin typeface="新宋体" panose="02010609030101010101" pitchFamily="49" charset="-122"/>
                <a:ea typeface="新宋体" panose="02010609030101010101" pitchFamily="49" charset="-122"/>
              </a:rPr>
              <a:t>AB</a:t>
            </a:r>
            <a:r>
              <a:rPr lang="zh-CN" altLang="en-US" sz="3200">
                <a:latin typeface="新宋体" panose="02010609030101010101" pitchFamily="49" charset="-122"/>
                <a:ea typeface="新宋体" panose="02010609030101010101" pitchFamily="49" charset="-122"/>
              </a:rPr>
              <a:t>是什么关系？</a:t>
            </a:r>
            <a:endParaRPr lang="zh-CN" altLang="en-US" sz="320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en-US" sz="3200"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endParaRPr lang="zh-CN" altLang="en-US" sz="320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en-US" altLang="zh-CN" sz="3200">
                <a:latin typeface="新宋体" panose="02010609030101010101" pitchFamily="49" charset="-122"/>
                <a:ea typeface="新宋体" panose="02010609030101010101" pitchFamily="49" charset="-122"/>
              </a:rPr>
              <a:t>3〉</a:t>
            </a:r>
            <a:r>
              <a:rPr lang="zh-CN" altLang="en-US" sz="3200">
                <a:latin typeface="新宋体" panose="02010609030101010101" pitchFamily="49" charset="-122"/>
                <a:ea typeface="新宋体" panose="02010609030101010101" pitchFamily="49" charset="-122"/>
              </a:rPr>
              <a:t>结论：作平角的平分线即可平分平角，由此也得到过直线上一点作这条直线的垂线的方法。</a:t>
            </a:r>
            <a:endParaRPr lang="zh-CN" altLang="en-US" sz="320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365125" y="1287463"/>
            <a:ext cx="1800225" cy="504825"/>
            <a:chOff x="567" y="2160"/>
            <a:chExt cx="1269" cy="453"/>
          </a:xfrm>
        </p:grpSpPr>
        <p:sp>
          <p:nvSpPr>
            <p:cNvPr id="13339" name="Oval 4"/>
            <p:cNvSpPr>
              <a:spLocks noChangeArrowheads="1"/>
            </p:cNvSpPr>
            <p:nvPr/>
          </p:nvSpPr>
          <p:spPr bwMode="auto">
            <a:xfrm>
              <a:off x="567" y="2160"/>
              <a:ext cx="453" cy="453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r>
                <a:rPr lang="zh-CN" altLang="en-US" sz="2800"/>
                <a:t>活</a:t>
              </a:r>
              <a:endParaRPr lang="zh-CN" altLang="en-US" sz="2800"/>
            </a:p>
          </p:txBody>
        </p:sp>
        <p:sp>
          <p:nvSpPr>
            <p:cNvPr id="13340" name="Oval 5"/>
            <p:cNvSpPr>
              <a:spLocks noChangeArrowheads="1"/>
            </p:cNvSpPr>
            <p:nvPr/>
          </p:nvSpPr>
          <p:spPr bwMode="auto">
            <a:xfrm>
              <a:off x="975" y="2160"/>
              <a:ext cx="453" cy="453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r>
                <a:rPr lang="zh-CN" altLang="en-US" sz="2800"/>
                <a:t>动</a:t>
              </a:r>
              <a:endParaRPr lang="zh-CN" altLang="en-US" sz="2800"/>
            </a:p>
          </p:txBody>
        </p:sp>
        <p:sp>
          <p:nvSpPr>
            <p:cNvPr id="13341" name="Oval 6"/>
            <p:cNvSpPr>
              <a:spLocks noChangeArrowheads="1"/>
            </p:cNvSpPr>
            <p:nvPr/>
          </p:nvSpPr>
          <p:spPr bwMode="auto">
            <a:xfrm>
              <a:off x="1383" y="2160"/>
              <a:ext cx="453" cy="453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r>
                <a:rPr lang="en-US" altLang="zh-CN" sz="2800"/>
                <a:t>4</a:t>
              </a:r>
              <a:endParaRPr lang="en-US" altLang="zh-CN" sz="2800"/>
            </a:p>
          </p:txBody>
        </p:sp>
      </p:grpSp>
      <p:sp>
        <p:nvSpPr>
          <p:cNvPr id="29712" name="Line 16"/>
          <p:cNvSpPr>
            <a:spLocks noChangeShapeType="1"/>
          </p:cNvSpPr>
          <p:nvPr/>
        </p:nvSpPr>
        <p:spPr bwMode="auto">
          <a:xfrm>
            <a:off x="3678238" y="6400800"/>
            <a:ext cx="4321175" cy="0"/>
          </a:xfrm>
          <a:prstGeom prst="line">
            <a:avLst/>
          </a:prstGeom>
          <a:noFill/>
          <a:ln w="50800">
            <a:solidFill>
              <a:srgbClr val="FF0000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" name="Group 23"/>
          <p:cNvGrpSpPr/>
          <p:nvPr/>
        </p:nvGrpSpPr>
        <p:grpSpPr bwMode="auto">
          <a:xfrm>
            <a:off x="4902200" y="2006600"/>
            <a:ext cx="3744913" cy="865188"/>
            <a:chOff x="3198" y="935"/>
            <a:chExt cx="2359" cy="545"/>
          </a:xfrm>
        </p:grpSpPr>
        <p:grpSp>
          <p:nvGrpSpPr>
            <p:cNvPr id="4" name="Group 19"/>
            <p:cNvGrpSpPr/>
            <p:nvPr/>
          </p:nvGrpSpPr>
          <p:grpSpPr bwMode="auto">
            <a:xfrm>
              <a:off x="3198" y="935"/>
              <a:ext cx="2359" cy="545"/>
              <a:chOff x="3198" y="935"/>
              <a:chExt cx="2359" cy="545"/>
            </a:xfrm>
          </p:grpSpPr>
          <p:grpSp>
            <p:nvGrpSpPr>
              <p:cNvPr id="5" name="Group 9"/>
              <p:cNvGrpSpPr/>
              <p:nvPr/>
            </p:nvGrpSpPr>
            <p:grpSpPr bwMode="auto">
              <a:xfrm>
                <a:off x="3198" y="1069"/>
                <a:ext cx="2359" cy="91"/>
                <a:chOff x="3061" y="1117"/>
                <a:chExt cx="2359" cy="91"/>
              </a:xfrm>
            </p:grpSpPr>
            <p:sp>
              <p:nvSpPr>
                <p:cNvPr id="13337" name="Line 10"/>
                <p:cNvSpPr>
                  <a:spLocks noChangeShapeType="1"/>
                </p:cNvSpPr>
                <p:nvPr/>
              </p:nvSpPr>
              <p:spPr bwMode="auto">
                <a:xfrm>
                  <a:off x="3061" y="1162"/>
                  <a:ext cx="2359" cy="0"/>
                </a:xfrm>
                <a:prstGeom prst="line">
                  <a:avLst/>
                </a:prstGeom>
                <a:noFill/>
                <a:ln w="349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38" name="Oval 11"/>
                <p:cNvSpPr>
                  <a:spLocks noChangeArrowheads="1"/>
                </p:cNvSpPr>
                <p:nvPr/>
              </p:nvSpPr>
              <p:spPr bwMode="auto">
                <a:xfrm>
                  <a:off x="4195" y="1117"/>
                  <a:ext cx="91" cy="91"/>
                </a:xfrm>
                <a:prstGeom prst="ellipse">
                  <a:avLst/>
                </a:prstGeom>
                <a:solidFill>
                  <a:schemeClr val="accent1"/>
                </a:solidFill>
                <a:ln w="19050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algn="just" eaLnBrk="0" hangingPunct="0"/>
                  <a:endParaRPr lang="zh-CN" altLang="en-US" sz="1000"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3333" name="Text Box 12"/>
              <p:cNvSpPr txBox="1">
                <a:spLocks noChangeArrowheads="1"/>
              </p:cNvSpPr>
              <p:nvPr/>
            </p:nvSpPr>
            <p:spPr bwMode="auto">
              <a:xfrm>
                <a:off x="5103" y="1113"/>
                <a:ext cx="408" cy="365"/>
              </a:xfrm>
              <a:prstGeom prst="rect">
                <a:avLst/>
              </a:prstGeom>
              <a:noFill/>
              <a:ln w="19050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just" eaLnBrk="0" hangingPunct="0">
                  <a:spcBef>
                    <a:spcPct val="50000"/>
                  </a:spcBef>
                </a:pPr>
                <a:r>
                  <a:rPr lang="en-US" altLang="zh-CN" sz="3200">
                    <a:solidFill>
                      <a:srgbClr val="FFFF00"/>
                    </a:solidFill>
                    <a:latin typeface="Times New Roman" panose="02020603050405020304" pitchFamily="18" charset="0"/>
                  </a:rPr>
                  <a:t>A</a:t>
                </a:r>
                <a:endParaRPr lang="en-US" altLang="zh-CN" sz="3200">
                  <a:solidFill>
                    <a:srgbClr val="FFFF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334" name="Text Box 13"/>
              <p:cNvSpPr txBox="1">
                <a:spLocks noChangeArrowheads="1"/>
              </p:cNvSpPr>
              <p:nvPr/>
            </p:nvSpPr>
            <p:spPr bwMode="auto">
              <a:xfrm>
                <a:off x="4195" y="1115"/>
                <a:ext cx="408" cy="365"/>
              </a:xfrm>
              <a:prstGeom prst="rect">
                <a:avLst/>
              </a:prstGeom>
              <a:noFill/>
              <a:ln w="19050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just" eaLnBrk="0" hangingPunct="0">
                  <a:spcBef>
                    <a:spcPct val="50000"/>
                  </a:spcBef>
                </a:pPr>
                <a:endParaRPr lang="zh-CN" altLang="zh-CN" sz="3200">
                  <a:solidFill>
                    <a:srgbClr val="FFFF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335" name="Text Box 14"/>
              <p:cNvSpPr txBox="1">
                <a:spLocks noChangeArrowheads="1"/>
              </p:cNvSpPr>
              <p:nvPr/>
            </p:nvSpPr>
            <p:spPr bwMode="auto">
              <a:xfrm>
                <a:off x="3334" y="1113"/>
                <a:ext cx="408" cy="365"/>
              </a:xfrm>
              <a:prstGeom prst="rect">
                <a:avLst/>
              </a:prstGeom>
              <a:noFill/>
              <a:ln w="19050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just" eaLnBrk="0" hangingPunct="0">
                  <a:spcBef>
                    <a:spcPct val="50000"/>
                  </a:spcBef>
                </a:pPr>
                <a:r>
                  <a:rPr lang="en-US" altLang="zh-CN" sz="3200">
                    <a:solidFill>
                      <a:srgbClr val="FFFF00"/>
                    </a:solidFill>
                    <a:latin typeface="Times New Roman" panose="02020603050405020304" pitchFamily="18" charset="0"/>
                  </a:rPr>
                  <a:t>B</a:t>
                </a:r>
                <a:endParaRPr lang="en-US" altLang="zh-CN" sz="3200">
                  <a:solidFill>
                    <a:srgbClr val="FFFF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336" name="Freeform 18"/>
              <p:cNvSpPr>
                <a:spLocks noChangeArrowheads="1"/>
              </p:cNvSpPr>
              <p:nvPr/>
            </p:nvSpPr>
            <p:spPr bwMode="auto">
              <a:xfrm>
                <a:off x="4105" y="935"/>
                <a:ext cx="543" cy="182"/>
              </a:xfrm>
              <a:custGeom>
                <a:avLst/>
                <a:gdLst>
                  <a:gd name="T0" fmla="*/ 0 w 589"/>
                  <a:gd name="T1" fmla="*/ 29 h 287"/>
                  <a:gd name="T2" fmla="*/ 30 w 589"/>
                  <a:gd name="T3" fmla="*/ 11 h 287"/>
                  <a:gd name="T4" fmla="*/ 151 w 589"/>
                  <a:gd name="T5" fmla="*/ 2 h 287"/>
                  <a:gd name="T6" fmla="*/ 242 w 589"/>
                  <a:gd name="T7" fmla="*/ 2 h 287"/>
                  <a:gd name="T8" fmla="*/ 332 w 589"/>
                  <a:gd name="T9" fmla="*/ 11 h 287"/>
                  <a:gd name="T10" fmla="*/ 393 w 589"/>
                  <a:gd name="T11" fmla="*/ 29 h 28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89"/>
                  <a:gd name="T19" fmla="*/ 0 h 287"/>
                  <a:gd name="T20" fmla="*/ 589 w 589"/>
                  <a:gd name="T21" fmla="*/ 287 h 28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89" h="287">
                    <a:moveTo>
                      <a:pt x="0" y="287"/>
                    </a:moveTo>
                    <a:cubicBezTo>
                      <a:pt x="3" y="218"/>
                      <a:pt x="7" y="150"/>
                      <a:pt x="45" y="105"/>
                    </a:cubicBezTo>
                    <a:cubicBezTo>
                      <a:pt x="83" y="60"/>
                      <a:pt x="174" y="30"/>
                      <a:pt x="227" y="15"/>
                    </a:cubicBezTo>
                    <a:cubicBezTo>
                      <a:pt x="280" y="0"/>
                      <a:pt x="318" y="0"/>
                      <a:pt x="363" y="15"/>
                    </a:cubicBezTo>
                    <a:cubicBezTo>
                      <a:pt x="408" y="30"/>
                      <a:pt x="461" y="60"/>
                      <a:pt x="499" y="105"/>
                    </a:cubicBezTo>
                    <a:cubicBezTo>
                      <a:pt x="537" y="150"/>
                      <a:pt x="563" y="218"/>
                      <a:pt x="589" y="287"/>
                    </a:cubicBezTo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3331" name="Text Box 22"/>
            <p:cNvSpPr txBox="1">
              <a:spLocks noChangeArrowheads="1"/>
            </p:cNvSpPr>
            <p:nvPr/>
          </p:nvSpPr>
          <p:spPr bwMode="auto">
            <a:xfrm>
              <a:off x="4105" y="1107"/>
              <a:ext cx="317" cy="327"/>
            </a:xfrm>
            <a:prstGeom prst="rect">
              <a:avLst/>
            </a:prstGeom>
            <a:noFill/>
            <a:ln w="19050">
              <a:noFill/>
              <a:miter lim="800000"/>
            </a:ln>
          </p:spPr>
          <p:txBody>
            <a:bodyPr>
              <a:spAutoFit/>
            </a:bodyPr>
            <a:lstStyle/>
            <a:p>
              <a:pPr algn="just" eaLnBrk="0" hangingPunct="0">
                <a:spcBef>
                  <a:spcPct val="50000"/>
                </a:spcBef>
              </a:pPr>
              <a:r>
                <a:rPr lang="en-US" altLang="zh-CN" sz="2800">
                  <a:solidFill>
                    <a:srgbClr val="FFFF00"/>
                  </a:solidFill>
                  <a:latin typeface="Times New Roman" panose="02020603050405020304" pitchFamily="18" charset="0"/>
                </a:rPr>
                <a:t>O</a:t>
              </a:r>
              <a:endParaRPr lang="en-US" altLang="zh-CN" sz="2800">
                <a:solidFill>
                  <a:srgbClr val="FFFF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" name="Group 32"/>
          <p:cNvGrpSpPr/>
          <p:nvPr/>
        </p:nvGrpSpPr>
        <p:grpSpPr bwMode="auto">
          <a:xfrm>
            <a:off x="5478463" y="2368550"/>
            <a:ext cx="2592387" cy="431800"/>
            <a:chOff x="3560" y="981"/>
            <a:chExt cx="1633" cy="272"/>
          </a:xfrm>
        </p:grpSpPr>
        <p:sp>
          <p:nvSpPr>
            <p:cNvPr id="13328" name="Freeform 25"/>
            <p:cNvSpPr>
              <a:spLocks noChangeArrowheads="1"/>
            </p:cNvSpPr>
            <p:nvPr/>
          </p:nvSpPr>
          <p:spPr bwMode="auto">
            <a:xfrm>
              <a:off x="5148" y="981"/>
              <a:ext cx="45" cy="272"/>
            </a:xfrm>
            <a:custGeom>
              <a:avLst/>
              <a:gdLst>
                <a:gd name="T0" fmla="*/ 0 w 45"/>
                <a:gd name="T1" fmla="*/ 0 h 272"/>
                <a:gd name="T2" fmla="*/ 45 w 45"/>
                <a:gd name="T3" fmla="*/ 136 h 272"/>
                <a:gd name="T4" fmla="*/ 0 w 45"/>
                <a:gd name="T5" fmla="*/ 272 h 272"/>
                <a:gd name="T6" fmla="*/ 0 60000 65536"/>
                <a:gd name="T7" fmla="*/ 0 60000 65536"/>
                <a:gd name="T8" fmla="*/ 0 60000 65536"/>
                <a:gd name="T9" fmla="*/ 0 w 45"/>
                <a:gd name="T10" fmla="*/ 0 h 272"/>
                <a:gd name="T11" fmla="*/ 45 w 45"/>
                <a:gd name="T12" fmla="*/ 272 h 27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5" h="272">
                  <a:moveTo>
                    <a:pt x="0" y="0"/>
                  </a:moveTo>
                  <a:cubicBezTo>
                    <a:pt x="22" y="45"/>
                    <a:pt x="45" y="91"/>
                    <a:pt x="45" y="136"/>
                  </a:cubicBezTo>
                  <a:cubicBezTo>
                    <a:pt x="45" y="181"/>
                    <a:pt x="7" y="249"/>
                    <a:pt x="0" y="272"/>
                  </a:cubicBezTo>
                </a:path>
              </a:pathLst>
            </a:custGeom>
            <a:noFill/>
            <a:ln w="19050">
              <a:solidFill>
                <a:srgbClr val="FF33CC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9" name="Freeform 26"/>
            <p:cNvSpPr>
              <a:spLocks noChangeArrowheads="1"/>
            </p:cNvSpPr>
            <p:nvPr/>
          </p:nvSpPr>
          <p:spPr bwMode="auto">
            <a:xfrm flipH="1">
              <a:off x="3560" y="981"/>
              <a:ext cx="46" cy="272"/>
            </a:xfrm>
            <a:custGeom>
              <a:avLst/>
              <a:gdLst>
                <a:gd name="T0" fmla="*/ 0 w 45"/>
                <a:gd name="T1" fmla="*/ 0 h 272"/>
                <a:gd name="T2" fmla="*/ 50 w 45"/>
                <a:gd name="T3" fmla="*/ 136 h 272"/>
                <a:gd name="T4" fmla="*/ 0 w 45"/>
                <a:gd name="T5" fmla="*/ 272 h 272"/>
                <a:gd name="T6" fmla="*/ 0 60000 65536"/>
                <a:gd name="T7" fmla="*/ 0 60000 65536"/>
                <a:gd name="T8" fmla="*/ 0 60000 65536"/>
                <a:gd name="T9" fmla="*/ 0 w 45"/>
                <a:gd name="T10" fmla="*/ 0 h 272"/>
                <a:gd name="T11" fmla="*/ 45 w 45"/>
                <a:gd name="T12" fmla="*/ 272 h 27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5" h="272">
                  <a:moveTo>
                    <a:pt x="0" y="0"/>
                  </a:moveTo>
                  <a:cubicBezTo>
                    <a:pt x="22" y="45"/>
                    <a:pt x="45" y="91"/>
                    <a:pt x="45" y="136"/>
                  </a:cubicBezTo>
                  <a:cubicBezTo>
                    <a:pt x="45" y="181"/>
                    <a:pt x="7" y="249"/>
                    <a:pt x="0" y="272"/>
                  </a:cubicBezTo>
                </a:path>
              </a:pathLst>
            </a:custGeom>
            <a:noFill/>
            <a:ln w="19050">
              <a:solidFill>
                <a:srgbClr val="FF33CC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Group 31"/>
          <p:cNvGrpSpPr/>
          <p:nvPr/>
        </p:nvGrpSpPr>
        <p:grpSpPr bwMode="auto">
          <a:xfrm>
            <a:off x="6629400" y="1143000"/>
            <a:ext cx="288925" cy="217488"/>
            <a:chOff x="4286" y="436"/>
            <a:chExt cx="182" cy="137"/>
          </a:xfrm>
        </p:grpSpPr>
        <p:sp>
          <p:nvSpPr>
            <p:cNvPr id="13326" name="Freeform 29"/>
            <p:cNvSpPr>
              <a:spLocks noChangeArrowheads="1"/>
            </p:cNvSpPr>
            <p:nvPr/>
          </p:nvSpPr>
          <p:spPr bwMode="auto">
            <a:xfrm>
              <a:off x="4286" y="436"/>
              <a:ext cx="182" cy="136"/>
            </a:xfrm>
            <a:custGeom>
              <a:avLst/>
              <a:gdLst>
                <a:gd name="T0" fmla="*/ 0 w 182"/>
                <a:gd name="T1" fmla="*/ 0 h 136"/>
                <a:gd name="T2" fmla="*/ 91 w 182"/>
                <a:gd name="T3" fmla="*/ 46 h 136"/>
                <a:gd name="T4" fmla="*/ 182 w 182"/>
                <a:gd name="T5" fmla="*/ 136 h 136"/>
                <a:gd name="T6" fmla="*/ 0 60000 65536"/>
                <a:gd name="T7" fmla="*/ 0 60000 65536"/>
                <a:gd name="T8" fmla="*/ 0 60000 65536"/>
                <a:gd name="T9" fmla="*/ 0 w 182"/>
                <a:gd name="T10" fmla="*/ 0 h 136"/>
                <a:gd name="T11" fmla="*/ 182 w 182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2" h="136">
                  <a:moveTo>
                    <a:pt x="0" y="0"/>
                  </a:moveTo>
                  <a:cubicBezTo>
                    <a:pt x="30" y="11"/>
                    <a:pt x="61" y="23"/>
                    <a:pt x="91" y="46"/>
                  </a:cubicBezTo>
                  <a:cubicBezTo>
                    <a:pt x="121" y="69"/>
                    <a:pt x="167" y="113"/>
                    <a:pt x="182" y="136"/>
                  </a:cubicBezTo>
                </a:path>
              </a:pathLst>
            </a:custGeom>
            <a:noFill/>
            <a:ln w="28575">
              <a:solidFill>
                <a:srgbClr val="FF33CC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7" name="Freeform 30"/>
            <p:cNvSpPr>
              <a:spLocks noChangeArrowheads="1"/>
            </p:cNvSpPr>
            <p:nvPr/>
          </p:nvSpPr>
          <p:spPr bwMode="auto">
            <a:xfrm flipH="1">
              <a:off x="4287" y="436"/>
              <a:ext cx="181" cy="137"/>
            </a:xfrm>
            <a:custGeom>
              <a:avLst/>
              <a:gdLst>
                <a:gd name="T0" fmla="*/ 0 w 182"/>
                <a:gd name="T1" fmla="*/ 0 h 136"/>
                <a:gd name="T2" fmla="*/ 91 w 182"/>
                <a:gd name="T3" fmla="*/ 46 h 136"/>
                <a:gd name="T4" fmla="*/ 177 w 182"/>
                <a:gd name="T5" fmla="*/ 141 h 136"/>
                <a:gd name="T6" fmla="*/ 0 60000 65536"/>
                <a:gd name="T7" fmla="*/ 0 60000 65536"/>
                <a:gd name="T8" fmla="*/ 0 60000 65536"/>
                <a:gd name="T9" fmla="*/ 0 w 182"/>
                <a:gd name="T10" fmla="*/ 0 h 136"/>
                <a:gd name="T11" fmla="*/ 182 w 182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2" h="136">
                  <a:moveTo>
                    <a:pt x="0" y="0"/>
                  </a:moveTo>
                  <a:cubicBezTo>
                    <a:pt x="30" y="11"/>
                    <a:pt x="61" y="23"/>
                    <a:pt x="91" y="46"/>
                  </a:cubicBezTo>
                  <a:cubicBezTo>
                    <a:pt x="121" y="69"/>
                    <a:pt x="167" y="113"/>
                    <a:pt x="182" y="136"/>
                  </a:cubicBezTo>
                </a:path>
              </a:pathLst>
            </a:custGeom>
            <a:noFill/>
            <a:ln w="28575">
              <a:solidFill>
                <a:srgbClr val="FF33CC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Group 35"/>
          <p:cNvGrpSpPr/>
          <p:nvPr/>
        </p:nvGrpSpPr>
        <p:grpSpPr bwMode="auto">
          <a:xfrm>
            <a:off x="6773863" y="927100"/>
            <a:ext cx="649287" cy="1368425"/>
            <a:chOff x="4377" y="255"/>
            <a:chExt cx="409" cy="862"/>
          </a:xfrm>
        </p:grpSpPr>
        <p:sp>
          <p:nvSpPr>
            <p:cNvPr id="13324" name="Line 20"/>
            <p:cNvSpPr>
              <a:spLocks noChangeShapeType="1"/>
            </p:cNvSpPr>
            <p:nvPr/>
          </p:nvSpPr>
          <p:spPr bwMode="auto">
            <a:xfrm flipV="1">
              <a:off x="4377" y="255"/>
              <a:ext cx="0" cy="86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5" name="Text Box 33"/>
            <p:cNvSpPr txBox="1">
              <a:spLocks noChangeArrowheads="1"/>
            </p:cNvSpPr>
            <p:nvPr/>
          </p:nvSpPr>
          <p:spPr bwMode="auto">
            <a:xfrm>
              <a:off x="4468" y="300"/>
              <a:ext cx="318" cy="327"/>
            </a:xfrm>
            <a:prstGeom prst="rect">
              <a:avLst/>
            </a:prstGeom>
            <a:noFill/>
            <a:ln w="19050">
              <a:noFill/>
              <a:miter lim="800000"/>
            </a:ln>
          </p:spPr>
          <p:txBody>
            <a:bodyPr>
              <a:spAutoFit/>
            </a:bodyPr>
            <a:lstStyle/>
            <a:p>
              <a:pPr algn="just" eaLnBrk="0" hangingPunct="0">
                <a:spcBef>
                  <a:spcPct val="50000"/>
                </a:spcBef>
              </a:pPr>
              <a:r>
                <a:rPr lang="en-US" altLang="zh-CN" sz="2800">
                  <a:solidFill>
                    <a:srgbClr val="FFFF00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sz="2800">
                <a:solidFill>
                  <a:srgbClr val="FFFF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9" name="Group 36"/>
          <p:cNvGrpSpPr/>
          <p:nvPr/>
        </p:nvGrpSpPr>
        <p:grpSpPr bwMode="auto">
          <a:xfrm>
            <a:off x="6773863" y="2295525"/>
            <a:ext cx="649287" cy="950913"/>
            <a:chOff x="4377" y="1117"/>
            <a:chExt cx="409" cy="599"/>
          </a:xfrm>
        </p:grpSpPr>
        <p:sp>
          <p:nvSpPr>
            <p:cNvPr id="13322" name="Line 21"/>
            <p:cNvSpPr>
              <a:spLocks noChangeShapeType="1"/>
            </p:cNvSpPr>
            <p:nvPr/>
          </p:nvSpPr>
          <p:spPr bwMode="auto">
            <a:xfrm flipV="1">
              <a:off x="4377" y="1117"/>
              <a:ext cx="0" cy="499"/>
            </a:xfrm>
            <a:prstGeom prst="line">
              <a:avLst/>
            </a:prstGeom>
            <a:noFill/>
            <a:ln w="38100">
              <a:solidFill>
                <a:srgbClr val="6633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3" name="Text Box 34"/>
            <p:cNvSpPr txBox="1">
              <a:spLocks noChangeArrowheads="1"/>
            </p:cNvSpPr>
            <p:nvPr/>
          </p:nvSpPr>
          <p:spPr bwMode="auto">
            <a:xfrm>
              <a:off x="4468" y="1389"/>
              <a:ext cx="318" cy="327"/>
            </a:xfrm>
            <a:prstGeom prst="rect">
              <a:avLst/>
            </a:prstGeom>
            <a:noFill/>
            <a:ln w="19050">
              <a:noFill/>
              <a:miter lim="800000"/>
            </a:ln>
          </p:spPr>
          <p:txBody>
            <a:bodyPr>
              <a:spAutoFit/>
            </a:bodyPr>
            <a:lstStyle/>
            <a:p>
              <a:pPr algn="just" eaLnBrk="0" hangingPunct="0">
                <a:spcBef>
                  <a:spcPct val="50000"/>
                </a:spcBef>
              </a:pPr>
              <a:r>
                <a:rPr lang="en-US" altLang="zh-CN" sz="2800">
                  <a:solidFill>
                    <a:srgbClr val="FFFF00"/>
                  </a:solidFill>
                  <a:latin typeface="Times New Roman" panose="02020603050405020304" pitchFamily="18" charset="0"/>
                </a:rPr>
                <a:t>D</a:t>
              </a:r>
              <a:endParaRPr lang="en-US" altLang="zh-CN" sz="2800">
                <a:solidFill>
                  <a:srgbClr val="FFFF00"/>
                </a:solidFill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879725" y="1143000"/>
            <a:ext cx="6264275" cy="6477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探究角平分线的性质</a:t>
            </a:r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8675" name="Rectangle 3"/>
          <p:cNvSpPr>
            <a:spLocks noGrp="1"/>
          </p:cNvSpPr>
          <p:nvPr>
            <p:ph type="body" idx="4294967295"/>
          </p:nvPr>
        </p:nvSpPr>
        <p:spPr bwMode="auto">
          <a:xfrm>
            <a:off x="0" y="2006600"/>
            <a:ext cx="9144000" cy="180022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zh-CN" b="1" smtClean="0"/>
              <a:t>     </a:t>
            </a:r>
            <a:r>
              <a:rPr lang="en-US" altLang="zh-CN" b="1" smtClean="0">
                <a:solidFill>
                  <a:srgbClr val="FFFF00"/>
                </a:solidFill>
              </a:rPr>
              <a:t>(1)</a:t>
            </a:r>
            <a:r>
              <a:rPr lang="zh-CN" altLang="en-US" b="1" smtClean="0">
                <a:solidFill>
                  <a:srgbClr val="FFFF00"/>
                </a:solidFill>
              </a:rPr>
              <a:t>实验</a:t>
            </a:r>
            <a:r>
              <a:rPr lang="zh-CN" altLang="en-US" b="1" smtClean="0"/>
              <a:t>：将∠</a:t>
            </a:r>
            <a:r>
              <a:rPr lang="en-US" altLang="zh-CN" b="1" smtClean="0"/>
              <a:t>AOB</a:t>
            </a:r>
            <a:r>
              <a:rPr lang="zh-CN" altLang="en-US" b="1" smtClean="0"/>
              <a:t>对折，再折出一个直角三角形（使第一条折痕为斜边），然后展开，观察两次折叠形成的三条折痕，你能得出什么结论？</a:t>
            </a:r>
            <a:endParaRPr lang="zh-CN" altLang="en-US" b="1" smtClean="0"/>
          </a:p>
        </p:txBody>
      </p:sp>
      <p:grpSp>
        <p:nvGrpSpPr>
          <p:cNvPr id="2" name="Group 4"/>
          <p:cNvGrpSpPr/>
          <p:nvPr/>
        </p:nvGrpSpPr>
        <p:grpSpPr bwMode="auto">
          <a:xfrm>
            <a:off x="395288" y="1143000"/>
            <a:ext cx="1800225" cy="504825"/>
            <a:chOff x="567" y="2160"/>
            <a:chExt cx="1269" cy="453"/>
          </a:xfrm>
        </p:grpSpPr>
        <p:sp>
          <p:nvSpPr>
            <p:cNvPr id="14343" name="Oval 5"/>
            <p:cNvSpPr>
              <a:spLocks noChangeArrowheads="1"/>
            </p:cNvSpPr>
            <p:nvPr/>
          </p:nvSpPr>
          <p:spPr bwMode="auto">
            <a:xfrm>
              <a:off x="567" y="2160"/>
              <a:ext cx="453" cy="453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r>
                <a:rPr lang="zh-CN" altLang="en-US" sz="2800"/>
                <a:t>活</a:t>
              </a:r>
              <a:endParaRPr lang="zh-CN" altLang="en-US" sz="2800"/>
            </a:p>
          </p:txBody>
        </p:sp>
        <p:sp>
          <p:nvSpPr>
            <p:cNvPr id="14344" name="Oval 6"/>
            <p:cNvSpPr>
              <a:spLocks noChangeArrowheads="1"/>
            </p:cNvSpPr>
            <p:nvPr/>
          </p:nvSpPr>
          <p:spPr bwMode="auto">
            <a:xfrm>
              <a:off x="975" y="2160"/>
              <a:ext cx="453" cy="453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r>
                <a:rPr lang="zh-CN" altLang="en-US" sz="2800"/>
                <a:t>动</a:t>
              </a:r>
              <a:endParaRPr lang="zh-CN" altLang="en-US" sz="2800"/>
            </a:p>
          </p:txBody>
        </p:sp>
        <p:sp>
          <p:nvSpPr>
            <p:cNvPr id="14345" name="Oval 7"/>
            <p:cNvSpPr>
              <a:spLocks noChangeArrowheads="1"/>
            </p:cNvSpPr>
            <p:nvPr/>
          </p:nvSpPr>
          <p:spPr bwMode="auto">
            <a:xfrm>
              <a:off x="1383" y="2160"/>
              <a:ext cx="453" cy="453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r>
                <a:rPr lang="en-US" altLang="zh-CN" sz="2800"/>
                <a:t>5</a:t>
              </a:r>
              <a:endParaRPr lang="en-US" altLang="zh-CN" sz="2800"/>
            </a:p>
          </p:txBody>
        </p:sp>
      </p:grpSp>
      <p:sp>
        <p:nvSpPr>
          <p:cNvPr id="28684" name="Text Box 12"/>
          <p:cNvSpPr txBox="1">
            <a:spLocks noChangeArrowheads="1"/>
          </p:cNvSpPr>
          <p:nvPr/>
        </p:nvSpPr>
        <p:spPr bwMode="auto">
          <a:xfrm>
            <a:off x="34925" y="5607050"/>
            <a:ext cx="8858250" cy="1077913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>
            <a:spAutoFit/>
          </a:bodyPr>
          <a:lstStyle/>
          <a:p>
            <a:pPr algn="just" eaLnBrk="0" hangingPunct="0">
              <a:spcBef>
                <a:spcPct val="50000"/>
              </a:spcBef>
            </a:pPr>
            <a:r>
              <a:rPr lang="en-US" altLang="zh-CN" sz="3200">
                <a:latin typeface="宋体" panose="02010600030101010101" pitchFamily="2" charset="-122"/>
              </a:rPr>
              <a:t>   </a:t>
            </a:r>
            <a:r>
              <a:rPr lang="en-US" altLang="zh-CN" sz="3200">
                <a:solidFill>
                  <a:srgbClr val="FFFF00"/>
                </a:solidFill>
                <a:latin typeface="宋体" panose="02010600030101010101" pitchFamily="2" charset="-122"/>
              </a:rPr>
              <a:t>(2)</a:t>
            </a:r>
            <a:r>
              <a:rPr lang="zh-CN" altLang="en-US" sz="3200">
                <a:solidFill>
                  <a:srgbClr val="FFFF00"/>
                </a:solidFill>
                <a:latin typeface="宋体" panose="02010600030101010101" pitchFamily="2" charset="-122"/>
              </a:rPr>
              <a:t>猜想</a:t>
            </a:r>
            <a:r>
              <a:rPr lang="en-US" altLang="zh-CN" sz="3200">
                <a:solidFill>
                  <a:srgbClr val="FFFF00"/>
                </a:solidFill>
                <a:latin typeface="宋体" panose="02010600030101010101" pitchFamily="2" charset="-122"/>
              </a:rPr>
              <a:t>:</a:t>
            </a:r>
            <a:r>
              <a:rPr lang="zh-CN" altLang="en-US" sz="3200">
                <a:latin typeface="宋体" panose="02010600030101010101" pitchFamily="2" charset="-122"/>
              </a:rPr>
              <a:t>角的平分线上的点到角的两边的距离相等</a:t>
            </a:r>
            <a:r>
              <a:rPr lang="en-US" altLang="zh-CN" sz="3200">
                <a:latin typeface="宋体" panose="02010600030101010101" pitchFamily="2" charset="-122"/>
              </a:rPr>
              <a:t>.</a:t>
            </a:r>
            <a:endParaRPr lang="en-US" altLang="zh-CN" sz="3200">
              <a:latin typeface="宋体" panose="02010600030101010101" pitchFamily="2" charset="-122"/>
            </a:endParaRPr>
          </a:p>
        </p:txBody>
      </p:sp>
      <p:pic>
        <p:nvPicPr>
          <p:cNvPr id="28686" name="Picture 14" descr="角平分线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4925" y="3709988"/>
            <a:ext cx="9109075" cy="153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/>
      <p:bldP spid="2868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4"/>
          <p:cNvSpPr>
            <a:spLocks noChangeArrowheads="1"/>
          </p:cNvSpPr>
          <p:nvPr/>
        </p:nvSpPr>
        <p:spPr bwMode="auto">
          <a:xfrm>
            <a:off x="381000" y="1066800"/>
            <a:ext cx="770413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  <a:sym typeface="仿宋_GB2312" pitchFamily="49" charset="-122"/>
              </a:rPr>
              <a:t>归纳：角平分线上的点到角的两边的距离相等</a:t>
            </a:r>
            <a:endParaRPr lang="zh-CN" altLang="en-US" b="1"/>
          </a:p>
        </p:txBody>
      </p:sp>
      <p:pic>
        <p:nvPicPr>
          <p:cNvPr id="15363" name="Picture 8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5113" y="3017838"/>
            <a:ext cx="4200525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8532" name="Text Box 9"/>
          <p:cNvSpPr>
            <a:spLocks noChangeArrowheads="1"/>
          </p:cNvSpPr>
          <p:nvPr/>
        </p:nvSpPr>
        <p:spPr bwMode="auto">
          <a:xfrm>
            <a:off x="514350" y="1692275"/>
            <a:ext cx="57150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  <a:sym typeface="仿宋_GB2312" pitchFamily="49" charset="-122"/>
              </a:rPr>
              <a:t>题设：一个点在一个角的平分线上</a:t>
            </a:r>
            <a:endParaRPr lang="zh-CN" altLang="en-US" b="1"/>
          </a:p>
        </p:txBody>
      </p:sp>
      <p:sp>
        <p:nvSpPr>
          <p:cNvPr id="278533" name="Text Box 10"/>
          <p:cNvSpPr>
            <a:spLocks noChangeArrowheads="1"/>
          </p:cNvSpPr>
          <p:nvPr/>
        </p:nvSpPr>
        <p:spPr bwMode="auto">
          <a:xfrm>
            <a:off x="514350" y="2097088"/>
            <a:ext cx="594360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  <a:sym typeface="仿宋_GB2312" pitchFamily="49" charset="-122"/>
              </a:rPr>
              <a:t>结论：它到角的两边的距离相等</a:t>
            </a:r>
            <a:endParaRPr lang="zh-CN" altLang="en-US" b="1"/>
          </a:p>
        </p:txBody>
      </p:sp>
      <p:sp>
        <p:nvSpPr>
          <p:cNvPr id="278534" name="Text Box 11"/>
          <p:cNvSpPr>
            <a:spLocks noChangeArrowheads="1"/>
          </p:cNvSpPr>
          <p:nvPr/>
        </p:nvSpPr>
        <p:spPr bwMode="auto">
          <a:xfrm>
            <a:off x="500063" y="2513013"/>
            <a:ext cx="8468446" cy="1373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ea typeface="仿宋_GB2312" pitchFamily="49" charset="-122"/>
              </a:rPr>
              <a:t>已知：</a:t>
            </a:r>
            <a:r>
              <a:rPr lang="en-US" altLang="zh-CN" sz="2800" b="1" i="1" dirty="0">
                <a:ea typeface="仿宋_GB2312" pitchFamily="49" charset="-122"/>
              </a:rPr>
              <a:t>OC</a:t>
            </a:r>
            <a:r>
              <a:rPr lang="zh-CN" altLang="en-US" sz="2800" b="1" dirty="0">
                <a:ea typeface="仿宋_GB2312" pitchFamily="49" charset="-122"/>
              </a:rPr>
              <a:t>是</a:t>
            </a:r>
            <a:r>
              <a:rPr lang="en-US" altLang="zh-CN" sz="2800" b="1" dirty="0">
                <a:ea typeface="仿宋_GB2312" pitchFamily="49" charset="-122"/>
              </a:rPr>
              <a:t>∠</a:t>
            </a:r>
            <a:r>
              <a:rPr lang="en-US" altLang="zh-CN" sz="2800" b="1" i="1" dirty="0">
                <a:ea typeface="仿宋_GB2312" pitchFamily="49" charset="-122"/>
              </a:rPr>
              <a:t>AOB</a:t>
            </a:r>
            <a:r>
              <a:rPr lang="zh-CN" altLang="en-US" sz="2800" b="1" dirty="0">
                <a:ea typeface="仿宋_GB2312" pitchFamily="49" charset="-122"/>
              </a:rPr>
              <a:t>的平分线，点</a:t>
            </a:r>
            <a:r>
              <a:rPr lang="en-US" altLang="zh-CN" sz="2800" b="1" i="1" dirty="0">
                <a:ea typeface="仿宋_GB2312" pitchFamily="49" charset="-122"/>
              </a:rPr>
              <a:t>P</a:t>
            </a:r>
            <a:r>
              <a:rPr lang="zh-CN" altLang="en-US" sz="2800" b="1" dirty="0">
                <a:ea typeface="仿宋_GB2312" pitchFamily="49" charset="-122"/>
              </a:rPr>
              <a:t>在</a:t>
            </a:r>
            <a:r>
              <a:rPr lang="en-US" altLang="zh-CN" sz="2800" b="1" i="1" dirty="0">
                <a:ea typeface="仿宋_GB2312" pitchFamily="49" charset="-122"/>
              </a:rPr>
              <a:t>OC</a:t>
            </a:r>
            <a:r>
              <a:rPr lang="zh-CN" altLang="en-US" sz="2800" b="1" dirty="0">
                <a:ea typeface="仿宋_GB2312" pitchFamily="49" charset="-122"/>
              </a:rPr>
              <a:t>上，</a:t>
            </a:r>
            <a:r>
              <a:rPr lang="en-US" altLang="zh-CN" sz="2800" b="1" i="1" dirty="0">
                <a:ea typeface="仿宋_GB2312" pitchFamily="49" charset="-122"/>
              </a:rPr>
              <a:t>PD</a:t>
            </a:r>
            <a:r>
              <a:rPr lang="en-US" altLang="zh-CN" sz="2800" b="1" dirty="0">
                <a:ea typeface="仿宋_GB2312" pitchFamily="49" charset="-122"/>
              </a:rPr>
              <a:t> ⊥</a:t>
            </a:r>
            <a:r>
              <a:rPr lang="en-US" altLang="zh-CN" sz="2800" b="1" i="1" dirty="0">
                <a:ea typeface="仿宋_GB2312" pitchFamily="49" charset="-122"/>
              </a:rPr>
              <a:t>OA</a:t>
            </a:r>
            <a:r>
              <a:rPr lang="en-US" altLang="zh-CN" sz="2800" b="1" dirty="0">
                <a:ea typeface="仿宋_GB2312" pitchFamily="49" charset="-122"/>
              </a:rPr>
              <a:t> </a:t>
            </a:r>
            <a:r>
              <a:rPr lang="zh-CN" altLang="en-US" sz="2800" b="1" dirty="0">
                <a:ea typeface="仿宋_GB2312" pitchFamily="49" charset="-122"/>
              </a:rPr>
              <a:t>，</a:t>
            </a:r>
            <a:r>
              <a:rPr lang="en-US" altLang="zh-CN" sz="2800" b="1" i="1" dirty="0">
                <a:ea typeface="仿宋_GB2312" pitchFamily="49" charset="-122"/>
              </a:rPr>
              <a:t>PE</a:t>
            </a:r>
            <a:r>
              <a:rPr lang="en-US" altLang="zh-CN" sz="2800" b="1" dirty="0">
                <a:ea typeface="仿宋_GB2312" pitchFamily="49" charset="-122"/>
              </a:rPr>
              <a:t> ⊥</a:t>
            </a:r>
            <a:r>
              <a:rPr lang="en-US" altLang="zh-CN" sz="2800" b="1" i="1" dirty="0">
                <a:ea typeface="仿宋_GB2312" pitchFamily="49" charset="-122"/>
              </a:rPr>
              <a:t>OB</a:t>
            </a:r>
            <a:r>
              <a:rPr lang="zh-CN" altLang="en-US" sz="2800" b="1" dirty="0">
                <a:ea typeface="仿宋_GB2312" pitchFamily="49" charset="-122"/>
              </a:rPr>
              <a:t>，垂足分别是</a:t>
            </a:r>
            <a:r>
              <a:rPr lang="en-US" altLang="zh-CN" sz="2800" b="1" i="1" dirty="0">
                <a:ea typeface="仿宋_GB2312" pitchFamily="49" charset="-122"/>
              </a:rPr>
              <a:t>D</a:t>
            </a:r>
            <a:r>
              <a:rPr lang="zh-CN" altLang="en-US" sz="2800" b="1" dirty="0">
                <a:ea typeface="仿宋_GB2312" pitchFamily="49" charset="-122"/>
              </a:rPr>
              <a:t>、</a:t>
            </a:r>
            <a:r>
              <a:rPr lang="en-US" altLang="zh-CN" sz="2800" b="1" i="1" dirty="0">
                <a:ea typeface="仿宋_GB2312" pitchFamily="49" charset="-122"/>
              </a:rPr>
              <a:t>E</a:t>
            </a:r>
            <a:r>
              <a:rPr lang="en-US" altLang="zh-CN" sz="2800" b="1" dirty="0">
                <a:ea typeface="仿宋_GB2312" pitchFamily="49" charset="-122"/>
              </a:rPr>
              <a:t>.</a:t>
            </a:r>
            <a:br>
              <a:rPr lang="zh-CN" altLang="en-US" sz="2800" b="1" dirty="0">
                <a:ea typeface="仿宋_GB2312" pitchFamily="49" charset="-122"/>
              </a:rPr>
            </a:br>
            <a:r>
              <a:rPr lang="zh-CN" altLang="en-US" sz="2800" b="1" dirty="0">
                <a:ea typeface="仿宋_GB2312" pitchFamily="49" charset="-122"/>
              </a:rPr>
              <a:t>求证：</a:t>
            </a:r>
            <a:r>
              <a:rPr lang="en-US" altLang="zh-CN" sz="2800" b="1" i="1" dirty="0">
                <a:ea typeface="仿宋_GB2312" pitchFamily="49" charset="-122"/>
              </a:rPr>
              <a:t>PD=PE</a:t>
            </a:r>
            <a:r>
              <a:rPr lang="en-US" altLang="zh-CN" sz="2800" b="1" dirty="0">
                <a:ea typeface="仿宋_GB2312" pitchFamily="49" charset="-122"/>
              </a:rPr>
              <a:t>.</a:t>
            </a:r>
            <a:endParaRPr lang="zh-CN" altLang="en-US" b="1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278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2" dur="1000"/>
                                        <p:tgtEl>
                                          <p:spTgt spid="278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>
                                      <p:cBhvr>
                                        <p:cTn id="17" dur="500"/>
                                        <p:tgtEl>
                                          <p:spTgt spid="278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8532" grpId="0" bldLvl="0"/>
      <p:bldP spid="278533" grpId="0" bldLvl="0"/>
      <p:bldP spid="278534" grpId="0" bldLvl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3470</Words>
  <Application>WPS 演示</Application>
  <PresentationFormat>全屏显示(4:3)</PresentationFormat>
  <Paragraphs>596</Paragraphs>
  <Slides>31</Slides>
  <Notes>7</Notes>
  <HiddenSlides>0</HiddenSlides>
  <MMClips>0</MMClips>
  <ScaleCrop>false</ScaleCrop>
  <HeadingPairs>
    <vt:vector size="8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31</vt:i4>
      </vt:variant>
    </vt:vector>
  </HeadingPairs>
  <TitlesOfParts>
    <vt:vector size="55" baseType="lpstr">
      <vt:lpstr>Arial</vt:lpstr>
      <vt:lpstr>宋体</vt:lpstr>
      <vt:lpstr>Wingdings</vt:lpstr>
      <vt:lpstr>华文新魏</vt:lpstr>
      <vt:lpstr>华文行楷</vt:lpstr>
      <vt:lpstr>华文楷体</vt:lpstr>
      <vt:lpstr>Times New Roman</vt:lpstr>
      <vt:lpstr>新宋体</vt:lpstr>
      <vt:lpstr>仿宋_GB2312</vt:lpstr>
      <vt:lpstr>华文中宋</vt:lpstr>
      <vt:lpstr>Calibri</vt:lpstr>
      <vt:lpstr>微软雅黑</vt:lpstr>
      <vt:lpstr>Arial Unicode MS</vt:lpstr>
      <vt:lpstr>方正隶书简体</vt:lpstr>
      <vt:lpstr>Symbol</vt:lpstr>
      <vt:lpstr>Franklin Gothic Book</vt:lpstr>
      <vt:lpstr>Tahoma</vt:lpstr>
      <vt:lpstr>黑体</vt:lpstr>
      <vt:lpstr>楷体_GB2312</vt:lpstr>
      <vt:lpstr>Calibri Light</vt:lpstr>
      <vt:lpstr>仿宋</vt:lpstr>
      <vt:lpstr>隶书</vt:lpstr>
      <vt:lpstr>Office 主题</vt:lpstr>
      <vt:lpstr>自定义设计方案</vt:lpstr>
      <vt:lpstr>PowerPoint 演示文稿</vt:lpstr>
      <vt:lpstr>PowerPoint 演示文稿</vt:lpstr>
      <vt:lpstr>          不利用工具，请你将一张用纸片做的角分成两个相等的角。你有什么办法？</vt:lpstr>
      <vt:lpstr>PowerPoint 演示文稿</vt:lpstr>
      <vt:lpstr>PowerPoint 演示文稿</vt:lpstr>
      <vt:lpstr>PowerPoint 演示文稿</vt:lpstr>
      <vt:lpstr>PowerPoint 演示文稿</vt:lpstr>
      <vt:lpstr>探究角平分线的性质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学习目标：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23</cp:revision>
  <dcterms:created xsi:type="dcterms:W3CDTF">2017-04-26T08:23:00Z</dcterms:created>
  <dcterms:modified xsi:type="dcterms:W3CDTF">2017-08-24T09:25:57Z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