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10"/>
  </p:notesMasterIdLst>
  <p:sldIdLst>
    <p:sldId id="256" r:id="rId4"/>
    <p:sldId id="274" r:id="rId5"/>
    <p:sldId id="262" r:id="rId6"/>
    <p:sldId id="263" r:id="rId7"/>
    <p:sldId id="264" r:id="rId8"/>
    <p:sldId id="265" r:id="rId9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963A"/>
    <a:srgbClr val="F286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-1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12F81-30C0-43B6-A204-0E52D8A8086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13337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860925"/>
            <a:ext cx="5683250" cy="4605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CD2C5-E254-4AE3-A1BA-2DB69C23E9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4D1D36B3-808C-48D8-89F9-BF7941D2E3C1}" type="slidenum">
              <a:rPr lang="en-US" altLang="zh-CN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  <p:sp>
        <p:nvSpPr>
          <p:cNvPr id="18435" name="Rectangle 7"/>
          <p:cNvSpPr txBox="1">
            <a:spLocks noGrp="1" noChangeArrowheads="1"/>
          </p:cNvSpPr>
          <p:nvPr/>
        </p:nvSpPr>
        <p:spPr bwMode="auto">
          <a:xfrm>
            <a:off x="4025636" y="9722882"/>
            <a:ext cx="3078427" cy="5117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9075" tIns="49538" rIns="99075" bIns="49538" anchor="b"/>
          <a:lstStyle/>
          <a:p>
            <a:pPr algn="r"/>
            <a:fld id="{264383E1-CCFB-4102-AEB0-390FC42EC79E}" type="slidenum">
              <a:rPr kumimoji="1" lang="en-US" altLang="zh-CN" sz="1300">
                <a:latin typeface="Times New Roman" panose="02020603050405020304" pitchFamily="18" charset="0"/>
              </a:rPr>
            </a:fld>
            <a:endParaRPr kumimoji="1" lang="en-US" altLang="zh-CN" sz="1300" dirty="0">
              <a:latin typeface="Times New Roman" panose="02020603050405020304" pitchFamily="18" charset="0"/>
            </a:endParaRPr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7209" y="4861441"/>
            <a:ext cx="5209646" cy="4605576"/>
          </a:xfrm>
          <a:noFill/>
        </p:spPr>
        <p:txBody>
          <a:bodyPr/>
          <a:lstStyle/>
          <a:p>
            <a:r>
              <a:rPr lang="zh-CN" altLang="en-US" smtClean="0"/>
              <a:t>学习目标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png"/><Relationship Id="rId12" Type="http://schemas.openxmlformats.org/officeDocument/2006/relationships/image" Target="../media/image2.png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image" Target="../media/image4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-10160" y="720725"/>
            <a:ext cx="9159240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1" name="图片 10" descr="万向logo-0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0795" y="506666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-10795" y="1757680"/>
            <a:ext cx="9159875" cy="322516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1" cstate="print"/>
          <a:stretch>
            <a:fillRect/>
          </a:stretch>
        </p:blipFill>
        <p:spPr>
          <a:xfrm rot="5400000">
            <a:off x="7614285" y="161290"/>
            <a:ext cx="601980" cy="421640"/>
          </a:xfrm>
          <a:prstGeom prst="rect">
            <a:avLst/>
          </a:prstGeom>
          <a:effectLst>
            <a:glow rad="139700">
              <a:schemeClr val="tx1">
                <a:lumMod val="75000"/>
                <a:lumOff val="25000"/>
                <a:alpha val="27000"/>
              </a:schemeClr>
            </a:glow>
            <a:outerShdw dir="5400000" sx="50000" sy="50000" algn="ctr" rotWithShape="0">
              <a:srgbClr val="000000">
                <a:alpha val="43000"/>
              </a:srgbClr>
            </a:outerShdw>
          </a:effectLst>
        </p:spPr>
      </p:pic>
      <p:sp>
        <p:nvSpPr>
          <p:cNvPr id="9" name="矩形 8"/>
          <p:cNvSpPr/>
          <p:nvPr userDrawn="1"/>
        </p:nvSpPr>
        <p:spPr>
          <a:xfrm>
            <a:off x="-10795" y="720725"/>
            <a:ext cx="9166225" cy="112395"/>
          </a:xfrm>
          <a:prstGeom prst="rect">
            <a:avLst/>
          </a:prstGeom>
          <a:solidFill>
            <a:srgbClr val="F496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328025" y="71120"/>
            <a:ext cx="601345" cy="581025"/>
          </a:xfrm>
          <a:prstGeom prst="rect">
            <a:avLst/>
          </a:prstGeom>
        </p:spPr>
      </p:pic>
      <p:pic>
        <p:nvPicPr>
          <p:cNvPr id="14" name="图片 13" descr="万向logo-02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581660" y="71755"/>
            <a:ext cx="890270" cy="648970"/>
          </a:xfrm>
          <a:prstGeom prst="rect">
            <a:avLst/>
          </a:prstGeom>
        </p:spPr>
      </p:pic>
      <p:sp>
        <p:nvSpPr>
          <p:cNvPr id="15" name="文本框 14"/>
          <p:cNvSpPr txBox="1"/>
          <p:nvPr userDrawn="1"/>
        </p:nvSpPr>
        <p:spPr>
          <a:xfrm>
            <a:off x="5383530" y="263525"/>
            <a:ext cx="2320925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4963A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《高效课时通》</a:t>
            </a:r>
            <a:endParaRPr lang="zh-CN" altLang="en-US" sz="2400" b="1">
              <a:solidFill>
                <a:srgbClr val="F4963A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7704455" y="51435"/>
            <a:ext cx="422275" cy="600710"/>
          </a:xfrm>
          <a:prstGeom prst="rect">
            <a:avLst/>
          </a:prstGeom>
          <a:effectLst>
            <a:glow rad="127000">
              <a:schemeClr val="tx1">
                <a:lumMod val="50000"/>
                <a:lumOff val="50000"/>
                <a:alpha val="87000"/>
              </a:schemeClr>
            </a:glo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0.png"/><Relationship Id="rId1" Type="http://schemas.openxmlformats.org/officeDocument/2006/relationships/oleObject" Target="../embeddings/oleObject10.bin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png"/><Relationship Id="rId1" Type="http://schemas.openxmlformats.org/officeDocument/2006/relationships/oleObject" Target="../embeddings/oleObject11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15.png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4.pn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3.png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2.png"/><Relationship Id="rId18" Type="http://schemas.openxmlformats.org/officeDocument/2006/relationships/vmlDrawing" Target="../drawings/vmlDrawing6.vml"/><Relationship Id="rId17" Type="http://schemas.openxmlformats.org/officeDocument/2006/relationships/slideLayout" Target="../slideLayouts/slideLayout17.xml"/><Relationship Id="rId16" Type="http://schemas.openxmlformats.org/officeDocument/2006/relationships/image" Target="../media/image19.png"/><Relationship Id="rId15" Type="http://schemas.openxmlformats.org/officeDocument/2006/relationships/oleObject" Target="../embeddings/oleObject19.bin"/><Relationship Id="rId14" Type="http://schemas.openxmlformats.org/officeDocument/2006/relationships/image" Target="../media/image18.png"/><Relationship Id="rId13" Type="http://schemas.openxmlformats.org/officeDocument/2006/relationships/oleObject" Target="../embeddings/oleObject18.bin"/><Relationship Id="rId12" Type="http://schemas.openxmlformats.org/officeDocument/2006/relationships/image" Target="../media/image17.png"/><Relationship Id="rId11" Type="http://schemas.openxmlformats.org/officeDocument/2006/relationships/oleObject" Target="../embeddings/oleObject17.bin"/><Relationship Id="rId10" Type="http://schemas.openxmlformats.org/officeDocument/2006/relationships/image" Target="../media/image16.png"/><Relationship Id="rId1" Type="http://schemas.openxmlformats.org/officeDocument/2006/relationships/oleObject" Target="../embeddings/oleObject12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0.png"/><Relationship Id="rId1" Type="http://schemas.openxmlformats.org/officeDocument/2006/relationships/oleObject" Target="../embeddings/oleObject20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oleObject" Target="../embeddings/oleObject6.bin"/><Relationship Id="rId7" Type="http://schemas.openxmlformats.org/officeDocument/2006/relationships/oleObject" Target="../embeddings/oleObject5.bin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image" Target="../media/image7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6.png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17.xml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slide" Target="slide1.xml"/><Relationship Id="rId3" Type="http://schemas.openxmlformats.org/officeDocument/2006/relationships/slide" Target="slide13.xml"/><Relationship Id="rId2" Type="http://schemas.openxmlformats.org/officeDocument/2006/relationships/slide" Target="slide3.xml"/><Relationship Id="rId1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8.png"/><Relationship Id="rId1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9.png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121"/>
          <p:cNvSpPr/>
          <p:nvPr/>
        </p:nvSpPr>
        <p:spPr>
          <a:xfrm>
            <a:off x="1619250" y="2027873"/>
            <a:ext cx="5905500" cy="122396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 algn="ctr">
              <a:buClrTx/>
            </a:pPr>
            <a:r>
              <a:rPr lang="zh-CN" altLang="en-US" sz="60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教学课件</a:t>
            </a:r>
            <a:endParaRPr lang="zh-CN" altLang="en-US" sz="60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5362" name="文本框 5122"/>
          <p:cNvSpPr txBox="1"/>
          <p:nvPr/>
        </p:nvSpPr>
        <p:spPr>
          <a:xfrm>
            <a:off x="701963" y="2605405"/>
            <a:ext cx="7313816" cy="22467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endParaRPr lang="en-US" altLang="zh-CN" sz="60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zh-CN" altLang="en-US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数学  </a:t>
            </a:r>
            <a:r>
              <a:rPr lang="zh-CN"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八</a:t>
            </a:r>
            <a:r>
              <a:rPr sz="40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年级上册  </a:t>
            </a:r>
            <a:r>
              <a:rPr lang="en-US" altLang="zh-CN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RJ</a:t>
            </a:r>
            <a:r>
              <a:rPr lang="zh-CN" altLang="en-US" sz="4000" b="1" dirty="0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版</a:t>
            </a:r>
            <a:endParaRPr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 indent="0" algn="ctr"/>
            <a:endParaRPr lang="en-US" altLang="zh-CN" sz="40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1027"/>
          <p:cNvSpPr txBox="1">
            <a:spLocks noChangeArrowheads="1"/>
          </p:cNvSpPr>
          <p:nvPr/>
        </p:nvSpPr>
        <p:spPr bwMode="auto">
          <a:xfrm>
            <a:off x="1752600" y="1143000"/>
            <a:ext cx="54435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找出下列全等三角形的对应边和对应角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4100" name="Text Box 1028"/>
          <p:cNvSpPr txBox="1">
            <a:spLocks noChangeArrowheads="1"/>
          </p:cNvSpPr>
          <p:nvPr/>
        </p:nvSpPr>
        <p:spPr bwMode="auto">
          <a:xfrm>
            <a:off x="3352800" y="5943600"/>
            <a:ext cx="26701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△ ABC ≌ △ DEF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4098" name="Object 1029"/>
          <p:cNvGraphicFramePr>
            <a:graphicFrameLocks noChangeAspect="1"/>
          </p:cNvGraphicFramePr>
          <p:nvPr/>
        </p:nvGraphicFramePr>
        <p:xfrm>
          <a:off x="228600" y="2057400"/>
          <a:ext cx="8534400" cy="316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BMP 图象" r:id="rId1" imgW="7219950" imgH="2676525" progId="PBrush">
                  <p:embed/>
                </p:oleObj>
              </mc:Choice>
              <mc:Fallback>
                <p:oleObj name="BMP 图象" r:id="rId1" imgW="7219950" imgH="2676525" progId="PBrush">
                  <p:embed/>
                  <p:pic>
                    <p:nvPicPr>
                      <p:cNvPr id="0" name="Object 102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8600" y="2057400"/>
                        <a:ext cx="8534400" cy="31654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072"/>
          <p:cNvGraphicFramePr>
            <a:graphicFrameLocks noChangeAspect="1"/>
          </p:cNvGraphicFramePr>
          <p:nvPr/>
        </p:nvGraphicFramePr>
        <p:xfrm>
          <a:off x="1295400" y="2057400"/>
          <a:ext cx="6057900" cy="3592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BMP 图象" r:id="rId1" imgW="3581400" imgH="2124075" progId="PBrush">
                  <p:embed/>
                </p:oleObj>
              </mc:Choice>
              <mc:Fallback>
                <p:oleObj name="BMP 图象" r:id="rId1" imgW="3581400" imgH="2124075" progId="PBrush">
                  <p:embed/>
                  <p:pic>
                    <p:nvPicPr>
                      <p:cNvPr id="0" name="Object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5400" y="2057400"/>
                        <a:ext cx="6057900" cy="35925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1027"/>
          <p:cNvSpPr txBox="1">
            <a:spLocks noChangeArrowheads="1"/>
          </p:cNvSpPr>
          <p:nvPr/>
        </p:nvSpPr>
        <p:spPr bwMode="auto">
          <a:xfrm>
            <a:off x="1447800" y="990600"/>
            <a:ext cx="54435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找出下列全等三角形的对应边和对应角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124" name="Text Box 1028"/>
          <p:cNvSpPr txBox="1">
            <a:spLocks noChangeArrowheads="1"/>
          </p:cNvSpPr>
          <p:nvPr/>
        </p:nvSpPr>
        <p:spPr bwMode="auto">
          <a:xfrm>
            <a:off x="3048000" y="5791200"/>
            <a:ext cx="26289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△ ABC ≌ △DCB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6" name="Object 1024"/>
          <p:cNvGraphicFramePr>
            <a:graphicFrameLocks noChangeAspect="1"/>
          </p:cNvGraphicFramePr>
          <p:nvPr/>
        </p:nvGraphicFramePr>
        <p:xfrm>
          <a:off x="674688" y="1931988"/>
          <a:ext cx="2820987" cy="266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BMP 图象" r:id="rId1" imgW="2019300" imgH="1933575" progId="PBrush">
                  <p:embed/>
                </p:oleObj>
              </mc:Choice>
              <mc:Fallback>
                <p:oleObj name="BMP 图象" r:id="rId1" imgW="2019300" imgH="1933575" progId="PBrush">
                  <p:embed/>
                  <p:pic>
                    <p:nvPicPr>
                      <p:cNvPr id="0" name="Object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4688" y="1931988"/>
                        <a:ext cx="2820987" cy="2668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7" name="Object 1025"/>
          <p:cNvGraphicFramePr>
            <a:graphicFrameLocks noChangeAspect="1"/>
          </p:cNvGraphicFramePr>
          <p:nvPr/>
        </p:nvGraphicFramePr>
        <p:xfrm>
          <a:off x="827088" y="1931988"/>
          <a:ext cx="2459037" cy="266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BMP 图象" r:id="rId3" imgW="1790700" imgH="1943100" progId="PBrush">
                  <p:embed/>
                </p:oleObj>
              </mc:Choice>
              <mc:Fallback>
                <p:oleObj name="BMP 图象" r:id="rId3" imgW="1790700" imgH="1943100" progId="PBrush">
                  <p:embed/>
                  <p:pic>
                    <p:nvPicPr>
                      <p:cNvPr id="0" name="Object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27088" y="1931988"/>
                        <a:ext cx="2459037" cy="2668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8" name="Object 1026"/>
          <p:cNvGraphicFramePr>
            <a:graphicFrameLocks noChangeAspect="1"/>
          </p:cNvGraphicFramePr>
          <p:nvPr/>
        </p:nvGraphicFramePr>
        <p:xfrm>
          <a:off x="827088" y="2008188"/>
          <a:ext cx="2501900" cy="259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BMP 图象" r:id="rId5" imgW="1857375" imgH="1924050" progId="PBrush">
                  <p:embed/>
                </p:oleObj>
              </mc:Choice>
              <mc:Fallback>
                <p:oleObj name="BMP 图象" r:id="rId5" imgW="1857375" imgH="1924050" progId="PBrush">
                  <p:embed/>
                  <p:pic>
                    <p:nvPicPr>
                      <p:cNvPr id="0" name="Object 1026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7088" y="2008188"/>
                        <a:ext cx="2501900" cy="25923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Object 1027"/>
          <p:cNvGraphicFramePr>
            <a:graphicFrameLocks noChangeAspect="1"/>
          </p:cNvGraphicFramePr>
          <p:nvPr/>
        </p:nvGraphicFramePr>
        <p:xfrm>
          <a:off x="827088" y="2008188"/>
          <a:ext cx="2413000" cy="2592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BMP 图象" r:id="rId7" imgW="1819275" imgH="1952625" progId="PBrush">
                  <p:embed/>
                </p:oleObj>
              </mc:Choice>
              <mc:Fallback>
                <p:oleObj name="BMP 图象" r:id="rId7" imgW="1819275" imgH="1952625" progId="PBrush">
                  <p:embed/>
                  <p:pic>
                    <p:nvPicPr>
                      <p:cNvPr id="0" name="Object 1027"/>
                      <p:cNvPicPr>
                        <a:picLocks noChangeAspect="1"/>
                      </p:cNvPicPr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27088" y="2008188"/>
                        <a:ext cx="2413000" cy="25923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4" name="Text Box 6"/>
          <p:cNvSpPr txBox="1">
            <a:spLocks noChangeArrowheads="1"/>
          </p:cNvSpPr>
          <p:nvPr/>
        </p:nvSpPr>
        <p:spPr bwMode="auto">
          <a:xfrm>
            <a:off x="460375" y="947738"/>
            <a:ext cx="63722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二、请指出下列全等三角形的对应边和对应角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6155" name="Text Box 7"/>
          <p:cNvSpPr txBox="1">
            <a:spLocks noChangeArrowheads="1"/>
          </p:cNvSpPr>
          <p:nvPr/>
        </p:nvSpPr>
        <p:spPr bwMode="auto">
          <a:xfrm>
            <a:off x="3773488" y="1452563"/>
            <a:ext cx="319405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1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△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ABE ≌ △ ACF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3629025" y="2028825"/>
            <a:ext cx="5105400" cy="1200150"/>
          </a:xfrm>
          <a:prstGeom prst="rect">
            <a:avLst/>
          </a:prstGeom>
          <a:solidFill>
            <a:srgbClr val="FF99FF"/>
          </a:solidFill>
          <a:ln w="9525">
            <a:solidFill>
              <a:srgbClr val="66FF33"/>
            </a:solidFill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对应角是： 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∠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、 ∠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ABE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ACF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、 ∠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AEB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AFC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；对应边是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AB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AC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、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AE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AF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、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BE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CF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4276725" y="3397250"/>
            <a:ext cx="32099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2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△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BCE ≌ △ CBF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39940" name="Object 1028"/>
          <p:cNvGraphicFramePr>
            <a:graphicFrameLocks noChangeAspect="1"/>
          </p:cNvGraphicFramePr>
          <p:nvPr/>
        </p:nvGraphicFramePr>
        <p:xfrm>
          <a:off x="750888" y="2008188"/>
          <a:ext cx="2563812" cy="2668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BMP 图象" r:id="rId9" imgW="1924050" imgH="2000250" progId="PBrush">
                  <p:embed/>
                </p:oleObj>
              </mc:Choice>
              <mc:Fallback>
                <p:oleObj name="BMP 图象" r:id="rId9" imgW="1924050" imgH="2000250" progId="PBrush">
                  <p:embed/>
                  <p:pic>
                    <p:nvPicPr>
                      <p:cNvPr id="0" name="Object 1028"/>
                      <p:cNvPicPr>
                        <a:picLocks noChangeAspect="1"/>
                      </p:cNvPicPr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50888" y="2008188"/>
                        <a:ext cx="2563812" cy="26685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1" name="Object 1029"/>
          <p:cNvGraphicFramePr>
            <a:graphicFrameLocks noChangeAspect="1"/>
          </p:cNvGraphicFramePr>
          <p:nvPr/>
        </p:nvGraphicFramePr>
        <p:xfrm>
          <a:off x="750888" y="1931988"/>
          <a:ext cx="2549525" cy="275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BMP 图象" r:id="rId11" imgW="1857375" imgH="2009775" progId="PBrush">
                  <p:embed/>
                </p:oleObj>
              </mc:Choice>
              <mc:Fallback>
                <p:oleObj name="BMP 图象" r:id="rId11" imgW="1857375" imgH="2009775" progId="PBrush">
                  <p:embed/>
                  <p:pic>
                    <p:nvPicPr>
                      <p:cNvPr id="0" name="Object 1029"/>
                      <p:cNvPicPr>
                        <a:picLocks noChangeAspect="1"/>
                      </p:cNvPicPr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0888" y="1931988"/>
                        <a:ext cx="2549525" cy="27590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2" name="Object 1030"/>
          <p:cNvGraphicFramePr>
            <a:graphicFrameLocks noChangeAspect="1"/>
          </p:cNvGraphicFramePr>
          <p:nvPr/>
        </p:nvGraphicFramePr>
        <p:xfrm>
          <a:off x="750888" y="1931988"/>
          <a:ext cx="2630487" cy="282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BMP 图象" r:id="rId13" imgW="1847850" imgH="1981200" progId="PBrush">
                  <p:embed/>
                </p:oleObj>
              </mc:Choice>
              <mc:Fallback>
                <p:oleObj name="BMP 图象" r:id="rId13" imgW="1847850" imgH="1981200" progId="PBrush">
                  <p:embed/>
                  <p:pic>
                    <p:nvPicPr>
                      <p:cNvPr id="0" name="Object 1030"/>
                      <p:cNvPicPr>
                        <a:picLocks noChangeAspect="1"/>
                      </p:cNvPicPr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0888" y="1931988"/>
                        <a:ext cx="2630487" cy="2820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4421188" y="4046538"/>
            <a:ext cx="4359275" cy="156845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对应角是：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BCE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CBF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BEC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CFB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CBE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BCF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。对应边是：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CB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BC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317500" y="4694238"/>
            <a:ext cx="32464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△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BOF ≌ △ COE</a:t>
            </a:r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39943" name="Object 1031"/>
          <p:cNvGraphicFramePr>
            <a:graphicFrameLocks noChangeAspect="1"/>
          </p:cNvGraphicFramePr>
          <p:nvPr/>
        </p:nvGraphicFramePr>
        <p:xfrm>
          <a:off x="533400" y="1524000"/>
          <a:ext cx="2714625" cy="2897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3" name="BMP 图象" r:id="rId15" imgW="1866900" imgH="1990725" progId="PBrush">
                  <p:embed/>
                </p:oleObj>
              </mc:Choice>
              <mc:Fallback>
                <p:oleObj name="BMP 图象" r:id="rId15" imgW="1866900" imgH="1990725" progId="PBrush">
                  <p:embed/>
                  <p:pic>
                    <p:nvPicPr>
                      <p:cNvPr id="0" name="Object 1031"/>
                      <p:cNvPicPr>
                        <a:picLocks noChangeAspect="1"/>
                      </p:cNvPicPr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33400" y="1524000"/>
                        <a:ext cx="2714625" cy="28971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246063" y="5126038"/>
            <a:ext cx="4054475" cy="156845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zh-CN" altLang="en-US" sz="2400">
                <a:latin typeface="Times New Roman" panose="02020603050405020304" pitchFamily="18" charset="0"/>
              </a:rPr>
              <a:t>对应角是</a:t>
            </a:r>
            <a:r>
              <a:rPr kumimoji="1" lang="en-US" altLang="zh-CN" sz="2400">
                <a:latin typeface="Times New Roman" panose="02020603050405020304" pitchFamily="18" charset="0"/>
              </a:rPr>
              <a:t>: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∠BOF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COE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BFO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CEO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 ∠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FOB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EOC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。对应边是：</a:t>
            </a:r>
            <a:r>
              <a:rPr kumimoji="1" lang="en-US" altLang="zh-CN" sz="2400" b="1">
                <a:latin typeface="Times New Roman" panose="02020603050405020304" pitchFamily="18" charset="0"/>
              </a:rPr>
              <a:t>OF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OE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</a:t>
            </a:r>
            <a:r>
              <a:rPr kumimoji="1" lang="en-US" altLang="zh-CN" sz="2400" b="1">
                <a:latin typeface="Times New Roman" panose="02020603050405020304" pitchFamily="18" charset="0"/>
              </a:rPr>
              <a:t>OB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OC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 autoUpdateAnimBg="0"/>
      <p:bldP spid="13332" grpId="0" autoUpdateAnimBg="0"/>
      <p:bldP spid="13336" grpId="0" animBg="1" autoUpdateAnimBg="0"/>
      <p:bldP spid="13337" grpId="0" autoUpdateAnimBg="0"/>
      <p:bldP spid="1334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60483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zh-CN" altLang="en-US" sz="3200" b="1">
                <a:latin typeface="Times New Roman" panose="02020603050405020304" pitchFamily="18" charset="0"/>
              </a:rPr>
              <a:t>例    如图已知△ </a:t>
            </a:r>
            <a:r>
              <a:rPr kumimoji="1" lang="en-US" altLang="zh-CN" sz="3200" b="1">
                <a:latin typeface="Times New Roman" panose="02020603050405020304" pitchFamily="18" charset="0"/>
              </a:rPr>
              <a:t>AOC ≌ △BOD</a:t>
            </a:r>
            <a:endParaRPr kumimoji="1" lang="en-US" altLang="zh-CN" sz="3200" b="1">
              <a:latin typeface="Times New Roman" panose="02020603050405020304" pitchFamily="18" charset="0"/>
            </a:endParaRPr>
          </a:p>
          <a:p>
            <a:r>
              <a:rPr kumimoji="1" lang="zh-CN" altLang="en-US" sz="3200" b="1">
                <a:latin typeface="Times New Roman" panose="02020603050405020304" pitchFamily="18" charset="0"/>
              </a:rPr>
              <a:t>求证：</a:t>
            </a:r>
            <a:r>
              <a:rPr kumimoji="1" lang="en-US" altLang="zh-CN" sz="3200" b="1">
                <a:latin typeface="Times New Roman" panose="02020603050405020304" pitchFamily="18" charset="0"/>
              </a:rPr>
              <a:t>AC∥BD</a:t>
            </a:r>
            <a:endParaRPr kumimoji="1" lang="en-US" altLang="zh-CN" sz="3200" b="1">
              <a:latin typeface="Times New Roman" panose="02020603050405020304" pitchFamily="18" charset="0"/>
            </a:endParaRPr>
          </a:p>
        </p:txBody>
      </p:sp>
      <p:graphicFrame>
        <p:nvGraphicFramePr>
          <p:cNvPr id="7170" name="Object 2048"/>
          <p:cNvGraphicFramePr>
            <a:graphicFrameLocks noChangeAspect="1"/>
          </p:cNvGraphicFramePr>
          <p:nvPr/>
        </p:nvGraphicFramePr>
        <p:xfrm>
          <a:off x="1938338" y="1905000"/>
          <a:ext cx="5376862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BMP 图象" r:id="rId1" imgW="4352925" imgH="2914650" progId="PBrush">
                  <p:embed/>
                </p:oleObj>
              </mc:Choice>
              <mc:Fallback>
                <p:oleObj name="BMP 图象" r:id="rId1" imgW="4352925" imgH="2914650" progId="PBrush">
                  <p:embed/>
                  <p:pic>
                    <p:nvPicPr>
                      <p:cNvPr id="0" name="Object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8338" y="1905000"/>
                        <a:ext cx="5376862" cy="3600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048000" y="990600"/>
            <a:ext cx="1831975" cy="584200"/>
          </a:xfrm>
          <a:prstGeom prst="rect">
            <a:avLst/>
          </a:prstGeom>
          <a:solidFill>
            <a:srgbClr val="FF99FF"/>
          </a:solidFill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3200" b="1">
                <a:latin typeface="Times New Roman" panose="02020603050405020304" pitchFamily="18" charset="0"/>
              </a:rPr>
              <a:t>课堂小结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055688" y="1630363"/>
            <a:ext cx="65262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1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、能够完全重合的两个三角形叫做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全等三角形</a:t>
            </a:r>
            <a:endParaRPr kumimoji="1" lang="zh-CN" altLang="en-US" sz="2400" b="1" u="sng">
              <a:latin typeface="Times New Roman" panose="02020603050405020304" pitchFamily="18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116013" y="2524125"/>
            <a:ext cx="18573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055688" y="2274888"/>
            <a:ext cx="59070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2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、全等三角形的对应边相等、对应角相等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039813" y="2925763"/>
            <a:ext cx="73310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、全等三角形用符号“</a:t>
            </a:r>
            <a:r>
              <a:rPr kumimoji="1" lang="zh-CN" altLang="en-US" sz="3200" b="1">
                <a:latin typeface="Times New Roman" panose="02020603050405020304" pitchFamily="18" charset="0"/>
              </a:rPr>
              <a:t>≌</a:t>
            </a:r>
            <a:r>
              <a:rPr kumimoji="1" lang="zh-CN" altLang="en-US" sz="2400" b="1">
                <a:latin typeface="Times New Roman" panose="02020603050405020304" pitchFamily="18" charset="0"/>
              </a:rPr>
              <a:t>”表示，且一般对应顶点写在对应位置上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1039813" y="3952875"/>
            <a:ext cx="7407275" cy="312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4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、在找全等三角形的对应元素时一般有以下规律：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</a:rPr>
              <a:t>在全等三角形中：有公共边的公共边是对应边；有公共角的公共角是对应角；有对顶角的对顶角是对应角；最大边（角）是对应边（角），最小边（角）是对应边（角）；对应边所对的角是对应角；对应边所夹的角是对应角；对应角所对的边是对应边；对应角所夹的边是对应边。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endParaRPr kumimoji="1" lang="en-US" altLang="zh-CN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557" grpId="0" autoUpdateAnimBg="0"/>
      <p:bldP spid="23558" grpId="0" autoUpdateAnimBg="0"/>
      <p:bldP spid="2355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/>
          <p:nvPr/>
        </p:nvSpPr>
        <p:spPr>
          <a:xfrm>
            <a:off x="957263" y="2357438"/>
            <a:ext cx="7229475" cy="163121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36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第十二章  全等三角形</a:t>
            </a:r>
            <a:endParaRPr lang="en-US" altLang="zh-CN" sz="3600" dirty="0" smtClea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endParaRPr lang="zh-CN" altLang="en-US" sz="36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lvl="0" indent="0" algn="ctr"/>
            <a:r>
              <a:rPr lang="en-US" altLang="zh-CN" sz="2800" dirty="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12.1  </a:t>
            </a:r>
            <a:r>
              <a:rPr lang="zh-CN" altLang="en-US" sz="2800" smtClean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全等三角形</a:t>
            </a:r>
            <a:endParaRPr lang="zh-CN" altLang="en-US" sz="2800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1371600" y="1066800"/>
            <a:ext cx="5753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同一张底片洗出的照片是能够完全重合的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pic>
        <p:nvPicPr>
          <p:cNvPr id="28685" name="Picture 13" descr="F:\图片\动物\0352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4400" y="1828800"/>
            <a:ext cx="33369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15" descr="F:\图片\动物\0352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09800" y="1828800"/>
            <a:ext cx="33369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8" name="Picture 16" descr="F:\图片\动物\0352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81200" y="1828800"/>
            <a:ext cx="33369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9" name="Picture 17" descr="F:\图片\动物\0352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048000" y="1828800"/>
            <a:ext cx="33369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F:\图片\动物\03524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00563" y="1844675"/>
            <a:ext cx="3336925" cy="250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5334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BMP 图象" r:id="rId1" imgW="2047875" imgH="1781175" progId="PBrush">
                  <p:embed/>
                </p:oleObj>
              </mc:Choice>
              <mc:Fallback>
                <p:oleObj name="BMP 图象" r:id="rId1" imgW="2047875" imgH="1781175" progId="PBrush">
                  <p:embed/>
                  <p:pic>
                    <p:nvPicPr>
                      <p:cNvPr id="0" name="Object 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3400" y="1600200"/>
                        <a:ext cx="3200400" cy="27828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CC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54864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BMP 图象" r:id="rId3" imgW="2047875" imgH="1781175" progId="PBrush">
                  <p:embed/>
                </p:oleObj>
              </mc:Choice>
              <mc:Fallback>
                <p:oleObj name="BMP 图象" r:id="rId3" imgW="2047875" imgH="1781175" progId="PBrush">
                  <p:embed/>
                  <p:pic>
                    <p:nvPicPr>
                      <p:cNvPr id="0" name="Object 6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86400" y="1600200"/>
                        <a:ext cx="3200400" cy="2782888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 w="9525" cap="flat" cmpd="sng">
                        <a:solidFill>
                          <a:srgbClr val="3333FF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16002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BMP 图象" r:id="rId5" imgW="2047875" imgH="1781175" progId="PBrush">
                  <p:embed/>
                </p:oleObj>
              </mc:Choice>
              <mc:Fallback>
                <p:oleObj name="BMP 图象" r:id="rId5" imgW="2047875" imgH="1781175" progId="PBrush">
                  <p:embed/>
                  <p:pic>
                    <p:nvPicPr>
                      <p:cNvPr id="0" name="Object 7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00200" y="1600200"/>
                        <a:ext cx="3200400" cy="27828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CC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25908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BMP 图象" r:id="rId6" imgW="2047875" imgH="1781175" progId="PBrush">
                  <p:embed/>
                </p:oleObj>
              </mc:Choice>
              <mc:Fallback>
                <p:oleObj name="BMP 图象" r:id="rId6" imgW="2047875" imgH="1781175" progId="PBrush">
                  <p:embed/>
                  <p:pic>
                    <p:nvPicPr>
                      <p:cNvPr id="0" name="Object 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90800" y="1600200"/>
                        <a:ext cx="3200400" cy="27828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CC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9"/>
          <p:cNvGraphicFramePr>
            <a:graphicFrameLocks noChangeAspect="1"/>
          </p:cNvGraphicFramePr>
          <p:nvPr/>
        </p:nvGraphicFramePr>
        <p:xfrm>
          <a:off x="35814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BMP 图象" r:id="rId7" imgW="2047875" imgH="1781175" progId="PBrush">
                  <p:embed/>
                </p:oleObj>
              </mc:Choice>
              <mc:Fallback>
                <p:oleObj name="BMP 图象" r:id="rId7" imgW="2047875" imgH="1781175" progId="PBrush">
                  <p:embed/>
                  <p:pic>
                    <p:nvPicPr>
                      <p:cNvPr id="0" name="Object 9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81400" y="1600200"/>
                        <a:ext cx="3200400" cy="27828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CC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44958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BMP 图象" r:id="rId8" imgW="2047875" imgH="1781175" progId="PBrush">
                  <p:embed/>
                </p:oleObj>
              </mc:Choice>
              <mc:Fallback>
                <p:oleObj name="BMP 图象" r:id="rId8" imgW="2047875" imgH="1781175" progId="PBrush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95800" y="1600200"/>
                        <a:ext cx="3200400" cy="27828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CC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5486400" y="1600200"/>
          <a:ext cx="3200400" cy="2782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BMP 图象" r:id="rId9" imgW="2047875" imgH="1781175" progId="PBrush">
                  <p:embed/>
                </p:oleObj>
              </mc:Choice>
              <mc:Fallback>
                <p:oleObj name="BMP 图象" r:id="rId9" imgW="2047875" imgH="1781175" progId="PBrush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86400" y="1600200"/>
                        <a:ext cx="3200400" cy="2782888"/>
                      </a:xfrm>
                      <a:prstGeom prst="rect">
                        <a:avLst/>
                      </a:prstGeom>
                      <a:noFill/>
                      <a:ln w="9525" cap="flat" cmpd="sng">
                        <a:solidFill>
                          <a:srgbClr val="CC33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1524000" y="5029200"/>
            <a:ext cx="60626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像这样能够完全重合的两个图形叫做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全等形</a:t>
            </a:r>
            <a:endParaRPr kumimoji="1" lang="zh-CN" altLang="en-US" sz="2400" b="1" u="sng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AutoShape 3">
            <a:hlinkClick r:id="rId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124200" y="1600200"/>
            <a:ext cx="2971800" cy="533400"/>
          </a:xfrm>
          <a:prstGeom prst="actionButtonBlank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wrap="none" lIns="91423" tIns="45712" rIns="91423" bIns="45712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</a:rPr>
              <a:t>学习目标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7652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124200" y="2514600"/>
            <a:ext cx="2971800" cy="533400"/>
          </a:xfrm>
          <a:prstGeom prst="actionButtonBlank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wrap="none" lIns="91423" tIns="45712" rIns="91423" bIns="45712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</a:rPr>
              <a:t>新知学习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7653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124200" y="3430588"/>
            <a:ext cx="2971800" cy="608012"/>
          </a:xfrm>
          <a:prstGeom prst="actionButtonBlank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wrap="none" lIns="91423" tIns="45712" rIns="91423" bIns="45712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</a:rPr>
              <a:t>巩固练习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7654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124200" y="4419600"/>
            <a:ext cx="2971800" cy="609600"/>
          </a:xfrm>
          <a:prstGeom prst="actionButtonBlank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wrap="none" lIns="91423" tIns="45712" rIns="91423" bIns="45712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</a:rPr>
              <a:t>课堂小结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7655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124200" y="5486400"/>
            <a:ext cx="2971800" cy="609600"/>
          </a:xfrm>
          <a:prstGeom prst="actionButtonBlank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 wrap="none" lIns="91423" tIns="45712" rIns="91423" bIns="45712" anchor="ctr"/>
          <a:lstStyle/>
          <a:p>
            <a:pPr algn="ctr"/>
            <a:r>
              <a:rPr kumimoji="1" lang="zh-CN" altLang="en-US" sz="2400" b="1">
                <a:latin typeface="Times New Roman" panose="02020603050405020304" pitchFamily="18" charset="0"/>
              </a:rPr>
              <a:t>达标测试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352800" y="914400"/>
            <a:ext cx="22447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3200" b="1">
                <a:latin typeface="Times New Roman" panose="02020603050405020304" pitchFamily="18" charset="0"/>
              </a:rPr>
              <a:t>全等三角形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 autoUpdateAnimBg="0"/>
      <p:bldP spid="27652" grpId="0" animBg="1" autoUpdateAnimBg="0"/>
      <p:bldP spid="27653" grpId="0" animBg="1" autoUpdateAnimBg="0"/>
      <p:bldP spid="27654" grpId="0" animBg="1" autoUpdateAnimBg="0"/>
      <p:bldP spid="27655" grpId="0" animBg="1" autoUpdateAnimBg="0"/>
      <p:bldP spid="2765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276600" y="908050"/>
            <a:ext cx="1627188" cy="52228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学习目标</a:t>
            </a:r>
            <a:endParaRPr kumimoji="1" lang="zh-CN" altLang="en-US" sz="2800" b="1">
              <a:solidFill>
                <a:srgbClr val="33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990600" y="1577975"/>
            <a:ext cx="74676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en-US" altLang="zh-CN" sz="3200" b="1">
                <a:latin typeface="Times New Roman" panose="02020603050405020304" pitchFamily="18" charset="0"/>
              </a:rPr>
              <a:t>1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、知道全等三角形的概念，并能说出它们的对应元素。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990600" y="2819400"/>
            <a:ext cx="7162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en-US" altLang="zh-CN" sz="3200" b="1">
                <a:latin typeface="Times New Roman" panose="02020603050405020304" pitchFamily="18" charset="0"/>
              </a:rPr>
              <a:t>2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、会按对应元素表示两个三角形全等。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90600" y="3810000"/>
            <a:ext cx="7167563" cy="1077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en-US" altLang="zh-CN" sz="3200" b="1">
                <a:latin typeface="Times New Roman" panose="02020603050405020304" pitchFamily="18" charset="0"/>
              </a:rPr>
              <a:t>3</a:t>
            </a:r>
            <a:r>
              <a:rPr kumimoji="1" lang="zh-CN" altLang="en-US" sz="3200" b="1">
                <a:latin typeface="Times New Roman" panose="02020603050405020304" pitchFamily="18" charset="0"/>
              </a:rPr>
              <a:t>、记住全等三角形对应边相等、对应角相等的性质。</a:t>
            </a:r>
            <a:endParaRPr kumimoji="1" lang="zh-CN" altLang="en-US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 autoUpdateAnimBg="0"/>
      <p:bldP spid="5123" grpId="0" autoUpdateAnimBg="0"/>
      <p:bldP spid="5124" grpId="0" autoUpdateAnimBg="0"/>
      <p:bldP spid="512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74650" y="2981325"/>
            <a:ext cx="860266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1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、观察上图中的全等三角形应表示为：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   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≌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    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374650" y="3362325"/>
            <a:ext cx="8093075" cy="2384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2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、根椐全等三角形的定义试想它们的对应边、对应角有什么关系？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         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</a:rPr>
              <a:t>        请完成下面填空：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</a:rPr>
              <a:t>                 ∵ △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ABC ≌ △ DEF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（已知）</a:t>
            </a:r>
            <a:endParaRPr kumimoji="1" lang="zh-CN" altLang="en-US" sz="2400" b="1">
              <a:latin typeface="Times New Roman" panose="02020603050405020304" pitchFamily="18" charset="0"/>
            </a:endParaRPr>
          </a:p>
          <a:p>
            <a:r>
              <a:rPr kumimoji="1" lang="zh-CN" altLang="en-US" sz="2400" b="1">
                <a:latin typeface="Times New Roman" panose="02020603050405020304" pitchFamily="18" charset="0"/>
              </a:rPr>
              <a:t>                 ∴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AB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DE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BC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EF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，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AC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DF</a:t>
            </a:r>
            <a:endParaRPr kumimoji="1" lang="en-US" altLang="zh-CN" sz="2400" b="1">
              <a:latin typeface="Times New Roman" panose="02020603050405020304" pitchFamily="18" charset="0"/>
            </a:endParaRPr>
          </a:p>
          <a:p>
            <a:r>
              <a:rPr kumimoji="1" lang="en-US" altLang="zh-CN" sz="2400" b="1">
                <a:latin typeface="Times New Roman" panose="02020603050405020304" pitchFamily="18" charset="0"/>
              </a:rPr>
              <a:t>                     ∠A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∠D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，∠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∠E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，∠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C 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∠F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。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98450" y="5592763"/>
            <a:ext cx="467042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latin typeface="Times New Roman" panose="02020603050405020304" pitchFamily="18" charset="0"/>
              </a:rPr>
              <a:t>3</a:t>
            </a:r>
            <a:r>
              <a:rPr kumimoji="1" lang="zh-CN" altLang="en-US" sz="2400" b="1">
                <a:latin typeface="Times New Roman" panose="02020603050405020304" pitchFamily="18" charset="0"/>
              </a:rPr>
              <a:t>、由此可得全等三角形的性质：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365250" y="6105525"/>
            <a:ext cx="6777038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3200" b="1">
                <a:solidFill>
                  <a:srgbClr val="CC3300"/>
                </a:solidFill>
                <a:latin typeface="Times New Roman" panose="02020603050405020304" pitchFamily="18" charset="0"/>
              </a:rPr>
              <a:t>全等三角形的对应边相等对应角相等</a:t>
            </a:r>
            <a:endParaRPr kumimoji="1" lang="zh-CN" altLang="en-US" sz="32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5632450" y="2905125"/>
            <a:ext cx="12049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△ ABC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7354888" y="2905125"/>
            <a:ext cx="1185862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△ DEF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2508250" y="481012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>
                <a:solidFill>
                  <a:srgbClr val="CC3300"/>
                </a:solidFill>
                <a:latin typeface="Times New Roman" panose="02020603050405020304" pitchFamily="18" charset="0"/>
              </a:rPr>
              <a:t>＝</a:t>
            </a:r>
            <a:endParaRPr kumimoji="1" lang="zh-CN" altLang="en-US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4262438" y="48101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>
                <a:solidFill>
                  <a:srgbClr val="CC3300"/>
                </a:solidFill>
                <a:latin typeface="Times New Roman" panose="02020603050405020304" pitchFamily="18" charset="0"/>
              </a:rPr>
              <a:t>＝</a:t>
            </a:r>
            <a:endParaRPr kumimoji="1" lang="zh-CN" altLang="en-US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5937250" y="48101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>
                <a:solidFill>
                  <a:srgbClr val="CC3300"/>
                </a:solidFill>
                <a:latin typeface="Times New Roman" panose="02020603050405020304" pitchFamily="18" charset="0"/>
              </a:rPr>
              <a:t>＝</a:t>
            </a:r>
            <a:endParaRPr kumimoji="1" lang="zh-CN" altLang="en-US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2660650" y="5191125"/>
            <a:ext cx="493713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>
                <a:solidFill>
                  <a:srgbClr val="CC3300"/>
                </a:solidFill>
                <a:latin typeface="Times New Roman" panose="02020603050405020304" pitchFamily="18" charset="0"/>
              </a:rPr>
              <a:t>＝</a:t>
            </a:r>
            <a:endParaRPr kumimoji="1" lang="zh-CN" altLang="en-US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4641850" y="51911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>
                <a:solidFill>
                  <a:srgbClr val="CC3300"/>
                </a:solidFill>
                <a:latin typeface="Times New Roman" panose="02020603050405020304" pitchFamily="18" charset="0"/>
              </a:rPr>
              <a:t>＝</a:t>
            </a:r>
            <a:endParaRPr kumimoji="1" lang="zh-CN" altLang="en-US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6669088" y="5191125"/>
            <a:ext cx="4921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>
                <a:solidFill>
                  <a:srgbClr val="CC3300"/>
                </a:solidFill>
                <a:latin typeface="Times New Roman" panose="02020603050405020304" pitchFamily="18" charset="0"/>
              </a:rPr>
              <a:t>＝</a:t>
            </a:r>
            <a:endParaRPr kumimoji="1" lang="zh-CN" altLang="en-US" sz="2400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2311" name="Object 23"/>
          <p:cNvGraphicFramePr>
            <a:graphicFrameLocks noChangeAspect="1"/>
          </p:cNvGraphicFramePr>
          <p:nvPr/>
        </p:nvGraphicFramePr>
        <p:xfrm>
          <a:off x="838200" y="914400"/>
          <a:ext cx="7151688" cy="210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BMP 图象" r:id="rId1" imgW="7153275" imgH="2705100" progId="PBrush">
                  <p:embed/>
                </p:oleObj>
              </mc:Choice>
              <mc:Fallback>
                <p:oleObj name="BMP 图象" r:id="rId1" imgW="7153275" imgH="2705100" progId="PBrush">
                  <p:embed/>
                  <p:pic>
                    <p:nvPicPr>
                      <p:cNvPr id="0" name="Object 23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8200" y="914400"/>
                        <a:ext cx="7151688" cy="21050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utoUpdateAnimBg="0"/>
      <p:bldP spid="12293" grpId="0" autoUpdateAnimBg="0"/>
      <p:bldP spid="12294" grpId="0" autoUpdateAnimBg="0"/>
      <p:bldP spid="12296" grpId="0" autoUpdateAnimBg="0"/>
      <p:bldP spid="12299" grpId="0" autoUpdateAnimBg="0"/>
      <p:bldP spid="12300" grpId="0" autoUpdateAnimBg="0"/>
      <p:bldP spid="12301" grpId="0" autoUpdateAnimBg="0"/>
      <p:bldP spid="12302" grpId="0" autoUpdateAnimBg="0"/>
      <p:bldP spid="12303" grpId="0" autoUpdateAnimBg="0"/>
      <p:bldP spid="12304" grpId="0" autoUpdateAnimBg="0"/>
      <p:bldP spid="12305" grpId="0" autoUpdateAnimBg="0"/>
      <p:bldP spid="1230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34"/>
          <p:cNvGrpSpPr/>
          <p:nvPr/>
        </p:nvGrpSpPr>
        <p:grpSpPr bwMode="auto">
          <a:xfrm>
            <a:off x="4724400" y="990600"/>
            <a:ext cx="4419600" cy="2941638"/>
            <a:chOff x="768" y="816"/>
            <a:chExt cx="2972" cy="1950"/>
          </a:xfrm>
        </p:grpSpPr>
        <p:grpSp>
          <p:nvGrpSpPr>
            <p:cNvPr id="3" name="Group 1029"/>
            <p:cNvGrpSpPr/>
            <p:nvPr/>
          </p:nvGrpSpPr>
          <p:grpSpPr bwMode="auto">
            <a:xfrm>
              <a:off x="1056" y="1200"/>
              <a:ext cx="2112" cy="1104"/>
              <a:chOff x="1296" y="1152"/>
              <a:chExt cx="2112" cy="1104"/>
            </a:xfrm>
          </p:grpSpPr>
          <p:sp>
            <p:nvSpPr>
              <p:cNvPr id="15376" name="Line 1026"/>
              <p:cNvSpPr>
                <a:spLocks noChangeShapeType="1"/>
              </p:cNvSpPr>
              <p:nvPr/>
            </p:nvSpPr>
            <p:spPr bwMode="auto">
              <a:xfrm flipV="1">
                <a:off x="1296" y="1152"/>
                <a:ext cx="1584" cy="110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7" name="Line 1027"/>
              <p:cNvSpPr>
                <a:spLocks noChangeShapeType="1"/>
              </p:cNvSpPr>
              <p:nvPr/>
            </p:nvSpPr>
            <p:spPr bwMode="auto">
              <a:xfrm>
                <a:off x="1344" y="2256"/>
                <a:ext cx="206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8" name="Line 1028"/>
              <p:cNvSpPr>
                <a:spLocks noChangeShapeType="1"/>
              </p:cNvSpPr>
              <p:nvPr/>
            </p:nvSpPr>
            <p:spPr bwMode="auto">
              <a:xfrm>
                <a:off x="2880" y="1152"/>
                <a:ext cx="528" cy="110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73" name="Text Box 1030"/>
            <p:cNvSpPr txBox="1">
              <a:spLocks noChangeArrowheads="1"/>
            </p:cNvSpPr>
            <p:nvPr/>
          </p:nvSpPr>
          <p:spPr bwMode="auto">
            <a:xfrm>
              <a:off x="2160" y="816"/>
              <a:ext cx="496" cy="5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4400" b="1">
                  <a:latin typeface="Times New Roman" panose="02020603050405020304" pitchFamily="18" charset="0"/>
                </a:rPr>
                <a:t>A’</a:t>
              </a:r>
              <a:endParaRPr kumimoji="1" lang="en-US" altLang="zh-CN" sz="4400" b="1">
                <a:latin typeface="Times New Roman" panose="02020603050405020304" pitchFamily="18" charset="0"/>
              </a:endParaRPr>
            </a:p>
          </p:txBody>
        </p:sp>
        <p:sp>
          <p:nvSpPr>
            <p:cNvPr id="15374" name="Text Box 1032"/>
            <p:cNvSpPr txBox="1">
              <a:spLocks noChangeArrowheads="1"/>
            </p:cNvSpPr>
            <p:nvPr/>
          </p:nvSpPr>
          <p:spPr bwMode="auto">
            <a:xfrm>
              <a:off x="768" y="2256"/>
              <a:ext cx="504" cy="5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4400" b="1">
                  <a:latin typeface="Times New Roman" panose="02020603050405020304" pitchFamily="18" charset="0"/>
                </a:rPr>
                <a:t>B’</a:t>
              </a:r>
              <a:endParaRPr kumimoji="1" lang="en-US" altLang="zh-CN" sz="4400" b="1">
                <a:latin typeface="Times New Roman" panose="02020603050405020304" pitchFamily="18" charset="0"/>
              </a:endParaRPr>
            </a:p>
          </p:txBody>
        </p:sp>
        <p:sp>
          <p:nvSpPr>
            <p:cNvPr id="15375" name="Text Box 1033"/>
            <p:cNvSpPr txBox="1">
              <a:spLocks noChangeArrowheads="1"/>
            </p:cNvSpPr>
            <p:nvPr/>
          </p:nvSpPr>
          <p:spPr bwMode="auto">
            <a:xfrm>
              <a:off x="3216" y="2256"/>
              <a:ext cx="524" cy="5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4400" b="1">
                  <a:latin typeface="Times New Roman" panose="02020603050405020304" pitchFamily="18" charset="0"/>
                </a:rPr>
                <a:t>C’</a:t>
              </a:r>
              <a:endParaRPr kumimoji="1" lang="en-US" altLang="zh-CN" sz="4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Group 1035"/>
          <p:cNvGrpSpPr/>
          <p:nvPr/>
        </p:nvGrpSpPr>
        <p:grpSpPr bwMode="auto">
          <a:xfrm>
            <a:off x="374650" y="1052513"/>
            <a:ext cx="4144963" cy="2843212"/>
            <a:chOff x="768" y="816"/>
            <a:chExt cx="2856" cy="1975"/>
          </a:xfrm>
        </p:grpSpPr>
        <p:grpSp>
          <p:nvGrpSpPr>
            <p:cNvPr id="5" name="Group 1036"/>
            <p:cNvGrpSpPr/>
            <p:nvPr/>
          </p:nvGrpSpPr>
          <p:grpSpPr bwMode="auto">
            <a:xfrm>
              <a:off x="1056" y="1200"/>
              <a:ext cx="2112" cy="1104"/>
              <a:chOff x="1296" y="1152"/>
              <a:chExt cx="2112" cy="1104"/>
            </a:xfrm>
          </p:grpSpPr>
          <p:sp>
            <p:nvSpPr>
              <p:cNvPr id="15369" name="Line 1037"/>
              <p:cNvSpPr>
                <a:spLocks noChangeShapeType="1"/>
              </p:cNvSpPr>
              <p:nvPr/>
            </p:nvSpPr>
            <p:spPr bwMode="auto">
              <a:xfrm flipV="1">
                <a:off x="1296" y="1152"/>
                <a:ext cx="1584" cy="110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Line 1038"/>
              <p:cNvSpPr>
                <a:spLocks noChangeShapeType="1"/>
              </p:cNvSpPr>
              <p:nvPr/>
            </p:nvSpPr>
            <p:spPr bwMode="auto">
              <a:xfrm>
                <a:off x="1344" y="2256"/>
                <a:ext cx="2064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1" name="Line 1039"/>
              <p:cNvSpPr>
                <a:spLocks noChangeShapeType="1"/>
              </p:cNvSpPr>
              <p:nvPr/>
            </p:nvSpPr>
            <p:spPr bwMode="auto">
              <a:xfrm>
                <a:off x="2880" y="1152"/>
                <a:ext cx="528" cy="110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6" name="Text Box 1040"/>
            <p:cNvSpPr txBox="1">
              <a:spLocks noChangeArrowheads="1"/>
            </p:cNvSpPr>
            <p:nvPr/>
          </p:nvSpPr>
          <p:spPr bwMode="auto">
            <a:xfrm>
              <a:off x="2159" y="816"/>
              <a:ext cx="408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4400" b="1">
                  <a:latin typeface="Times New Roman" panose="02020603050405020304" pitchFamily="18" charset="0"/>
                </a:rPr>
                <a:t>A</a:t>
              </a:r>
              <a:endParaRPr kumimoji="1" lang="en-US" altLang="zh-CN" sz="4400" b="1">
                <a:latin typeface="Times New Roman" panose="02020603050405020304" pitchFamily="18" charset="0"/>
              </a:endParaRPr>
            </a:p>
          </p:txBody>
        </p:sp>
        <p:sp>
          <p:nvSpPr>
            <p:cNvPr id="15367" name="Text Box 1041"/>
            <p:cNvSpPr txBox="1">
              <a:spLocks noChangeArrowheads="1"/>
            </p:cNvSpPr>
            <p:nvPr/>
          </p:nvSpPr>
          <p:spPr bwMode="auto">
            <a:xfrm>
              <a:off x="768" y="2256"/>
              <a:ext cx="387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4400" b="1">
                  <a:latin typeface="Times New Roman" panose="02020603050405020304" pitchFamily="18" charset="0"/>
                </a:rPr>
                <a:t>B</a:t>
              </a:r>
              <a:endParaRPr kumimoji="1" lang="en-US" altLang="zh-CN" sz="4400" b="1">
                <a:latin typeface="Times New Roman" panose="02020603050405020304" pitchFamily="18" charset="0"/>
              </a:endParaRPr>
            </a:p>
          </p:txBody>
        </p:sp>
        <p:sp>
          <p:nvSpPr>
            <p:cNvPr id="15368" name="Text Box 1042"/>
            <p:cNvSpPr txBox="1">
              <a:spLocks noChangeArrowheads="1"/>
            </p:cNvSpPr>
            <p:nvPr/>
          </p:nvSpPr>
          <p:spPr bwMode="auto">
            <a:xfrm>
              <a:off x="3216" y="2255"/>
              <a:ext cx="408" cy="5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4400" b="1">
                  <a:latin typeface="Times New Roman" panose="02020603050405020304" pitchFamily="18" charset="0"/>
                </a:rPr>
                <a:t>C</a:t>
              </a:r>
              <a:endParaRPr kumimoji="1" lang="en-US" altLang="zh-CN" sz="4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5364" name="Text Box 1043"/>
          <p:cNvSpPr txBox="1">
            <a:spLocks noChangeArrowheads="1"/>
          </p:cNvSpPr>
          <p:nvPr/>
        </p:nvSpPr>
        <p:spPr bwMode="auto">
          <a:xfrm>
            <a:off x="603250" y="4421188"/>
            <a:ext cx="7772400" cy="2646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zh-CN" altLang="en-US" sz="3200" b="1">
                <a:latin typeface="Times New Roman" panose="02020603050405020304" pitchFamily="18" charset="0"/>
              </a:rPr>
              <a:t>另外我们还可以根据边或角的大小来判断对应边与对应角 （如上图） 。即最大边（角）是对应边（角）；最小边（角）是对应边（角）。</a:t>
            </a:r>
            <a:endParaRPr kumimoji="1" lang="zh-CN" altLang="en-US" sz="3200" b="1">
              <a:latin typeface="Times New Roman" panose="02020603050405020304" pitchFamily="18" charset="0"/>
            </a:endParaRPr>
          </a:p>
          <a:p>
            <a:endParaRPr kumimoji="1" lang="en-US" altLang="zh-CN" sz="32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600200" y="1066800"/>
            <a:ext cx="63722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一、请指出下列全等三角形的对应边和对应角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graphicFrame>
        <p:nvGraphicFramePr>
          <p:cNvPr id="37888" name="Object 2048"/>
          <p:cNvGraphicFramePr>
            <a:graphicFrameLocks noChangeAspect="1"/>
          </p:cNvGraphicFramePr>
          <p:nvPr/>
        </p:nvGraphicFramePr>
        <p:xfrm>
          <a:off x="1981200" y="1752600"/>
          <a:ext cx="5295900" cy="297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BMP 图象" r:id="rId1" imgW="3124200" imgH="1752600" progId="PBrush">
                  <p:embed/>
                </p:oleObj>
              </mc:Choice>
              <mc:Fallback>
                <p:oleObj name="BMP 图象" r:id="rId1" imgW="3124200" imgH="1752600" progId="PBrush">
                  <p:embed/>
                  <p:pic>
                    <p:nvPicPr>
                      <p:cNvPr id="0" name="Object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81200" y="1752600"/>
                        <a:ext cx="5295900" cy="29702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990600" y="4876800"/>
            <a:ext cx="763587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23" tIns="45712" rIns="91423" bIns="45712">
            <a:spAutoFit/>
          </a:bodyPr>
          <a:lstStyle/>
          <a:p>
            <a:r>
              <a:rPr kumimoji="1" lang="zh-CN" altLang="en-US" sz="2400" b="1">
                <a:latin typeface="Times New Roman" panose="02020603050405020304" pitchFamily="18" charset="0"/>
              </a:rPr>
              <a:t>如上图中△ 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ABD ≌ △CDB</a:t>
            </a:r>
            <a:r>
              <a:rPr kumimoji="1" lang="zh-CN" altLang="en-US" sz="2400" b="1">
                <a:latin typeface="Times New Roman" panose="02020603050405020304" pitchFamily="18" charset="0"/>
              </a:rPr>
              <a:t>则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AB=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AD=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</a:t>
            </a:r>
            <a:r>
              <a:rPr kumimoji="1" lang="en-US" altLang="zh-CN" sz="2400" b="1">
                <a:latin typeface="Times New Roman" panose="02020603050405020304" pitchFamily="18" charset="0"/>
              </a:rPr>
              <a:t>BD=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</a:t>
            </a:r>
            <a:r>
              <a:rPr kumimoji="1" lang="zh-CN" altLang="en-US" sz="2400" b="1" u="sng">
                <a:latin typeface="Times New Roman" panose="02020603050405020304" pitchFamily="18" charset="0"/>
              </a:rPr>
              <a:t>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ABD=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ADB=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 ∠</a:t>
            </a:r>
            <a:r>
              <a:rPr kumimoji="1" lang="en-US" altLang="zh-CN" sz="2400" b="1">
                <a:latin typeface="Times New Roman" panose="02020603050405020304" pitchFamily="18" charset="0"/>
              </a:rPr>
              <a:t>A=</a:t>
            </a:r>
            <a:r>
              <a:rPr kumimoji="1" lang="en-US" altLang="zh-CN" sz="2400" b="1" u="sng">
                <a:latin typeface="Times New Roman" panose="02020603050405020304" pitchFamily="18" charset="0"/>
              </a:rPr>
              <a:t>             </a:t>
            </a:r>
            <a:r>
              <a:rPr kumimoji="1" lang="zh-CN" altLang="en-US" sz="2400" b="1">
                <a:latin typeface="Times New Roman" panose="02020603050405020304" pitchFamily="18" charset="0"/>
              </a:rPr>
              <a:t>； </a:t>
            </a:r>
            <a:endParaRPr kumimoji="1"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5715000" y="4800600"/>
            <a:ext cx="63023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CD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7391400" y="4800600"/>
            <a:ext cx="6127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BC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905000" y="5181600"/>
            <a:ext cx="6127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DB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4114800" y="5181600"/>
            <a:ext cx="11445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∠BDC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6705600" y="5257800"/>
            <a:ext cx="1144588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∠DBC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828800" y="5562600"/>
            <a:ext cx="71755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3" tIns="45712" rIns="91423" bIns="45712">
            <a:spAutoFit/>
          </a:bodyPr>
          <a:lstStyle/>
          <a:p>
            <a:r>
              <a:rPr kumimoji="1" lang="en-US" altLang="zh-CN" sz="2400" b="1">
                <a:solidFill>
                  <a:srgbClr val="CC3300"/>
                </a:solidFill>
                <a:latin typeface="Times New Roman" panose="02020603050405020304" pitchFamily="18" charset="0"/>
              </a:rPr>
              <a:t>∠C</a:t>
            </a:r>
            <a:endParaRPr kumimoji="1" lang="en-US" altLang="zh-CN" sz="2400" b="1">
              <a:solidFill>
                <a:srgbClr val="CC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utoUpdateAnimBg="0"/>
      <p:bldP spid="16389" grpId="0" autoUpdateAnimBg="0"/>
      <p:bldP spid="16390" grpId="0" autoUpdateAnimBg="0"/>
      <p:bldP spid="16391" grpId="0" autoUpdateAnimBg="0"/>
      <p:bldP spid="16392" grpId="0" autoUpdateAnimBg="0"/>
      <p:bldP spid="16395" grpId="0" autoUpdateAnimBg="0"/>
      <p:bldP spid="16396" grpId="0" autoUpdateAnimBg="0"/>
      <p:bldP spid="16397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1268</Words>
  <Application>WPS 演示</Application>
  <PresentationFormat>全屏显示(4:3)</PresentationFormat>
  <Paragraphs>129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20</vt:i4>
      </vt:variant>
      <vt:variant>
        <vt:lpstr>幻灯片标题</vt:lpstr>
      </vt:variant>
      <vt:variant>
        <vt:i4>14</vt:i4>
      </vt:variant>
    </vt:vector>
  </HeadingPairs>
  <TitlesOfParts>
    <vt:vector size="47" baseType="lpstr">
      <vt:lpstr>Arial</vt:lpstr>
      <vt:lpstr>宋体</vt:lpstr>
      <vt:lpstr>Wingdings</vt:lpstr>
      <vt:lpstr>华文新魏</vt:lpstr>
      <vt:lpstr>华文行楷</vt:lpstr>
      <vt:lpstr>华文楷体</vt:lpstr>
      <vt:lpstr>Times New Roman</vt:lpstr>
      <vt:lpstr>Calibri</vt:lpstr>
      <vt:lpstr>微软雅黑</vt:lpstr>
      <vt:lpstr>Arial Unicode MS</vt:lpstr>
      <vt:lpstr>Calibri Light</vt:lpstr>
      <vt:lpstr>Office 主题</vt:lpstr>
      <vt:lpstr>自定义设计方案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2017-04-26T08:23:00Z</dcterms:created>
  <dcterms:modified xsi:type="dcterms:W3CDTF">2017-08-24T09:24:24Z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