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7"/>
  </p:notesMasterIdLst>
  <p:sldIdLst>
    <p:sldId id="256" r:id="rId4"/>
    <p:sldId id="289" r:id="rId5"/>
    <p:sldId id="262" r:id="rId6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ABD55E-B86E-49AE-8BD3-CEB315A243B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EEA72-A67B-4363-8825-026C931501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4022347" y="9719328"/>
            <a:ext cx="3078427" cy="5117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9075" tIns="49538" rIns="99075" bIns="49538" anchor="b"/>
          <a:lstStyle/>
          <a:p>
            <a:pPr algn="r"/>
            <a:fld id="{F271C985-E6F9-4449-A87F-BD2A1D679752}" type="slidenum">
              <a:rPr lang="en-US" altLang="zh-CN" sz="1300"/>
            </a:fld>
            <a:endParaRPr lang="en-US" altLang="zh-CN" sz="1300" dirty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367" y="765820"/>
            <a:ext cx="4736042" cy="3837980"/>
          </a:xfrm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763" y="4859665"/>
            <a:ext cx="5683250" cy="4605576"/>
          </a:xfrm>
          <a:noFill/>
        </p:spPr>
        <p:txBody>
          <a:bodyPr/>
          <a:lstStyle/>
          <a:p>
            <a:pPr eaLnBrk="1" hangingPunct="1"/>
            <a:r>
              <a:rPr lang="en-US" altLang="zh-CN" smtClean="0"/>
              <a:t>www.czsx.com.cn</a:t>
            </a:r>
            <a:endParaRPr lang="en-US" altLang="zh-CN" smtClean="0"/>
          </a:p>
          <a:p>
            <a:pPr eaLnBrk="1" hangingPunct="1"/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83D10B9-5E14-4EE9-A088-03C68345D09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1BC7132-DD81-44C7-95AE-8833677AA0B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8" Type="http://schemas.openxmlformats.org/officeDocument/2006/relationships/theme" Target="../theme/theme2.xml"/><Relationship Id="rId17" Type="http://schemas.openxmlformats.org/officeDocument/2006/relationships/image" Target="../media/image3.png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image" Target="../media/image4.jpeg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7.xml"/><Relationship Id="rId1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7.x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.bin"/><Relationship Id="rId2" Type="http://schemas.openxmlformats.org/officeDocument/2006/relationships/image" Target="../media/image15.GIF"/><Relationship Id="rId1" Type="http://schemas.openxmlformats.org/officeDocument/2006/relationships/image" Target="../media/image14.GI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7.wmf"/><Relationship Id="rId1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8.GI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8.png"/><Relationship Id="rId1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9.png"/><Relationship Id="rId1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066800" y="2286000"/>
            <a:ext cx="6896100" cy="1114425"/>
          </a:xfrm>
          <a:prstGeom prst="rect">
            <a:avLst/>
          </a:prstGeom>
          <a:solidFill>
            <a:srgbClr val="FFFFCC"/>
          </a:solidFill>
          <a:ln w="28575">
            <a:solidFill>
              <a:srgbClr val="CCFFFF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两边及其夹角分别相等的两个三角形全等</a:t>
            </a:r>
            <a:r>
              <a:rPr lang="en-US" altLang="zh-CN" sz="26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600" dirty="0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可简写成“边角边”或“</a:t>
            </a:r>
            <a:r>
              <a:rPr lang="en-US" altLang="zh-CN" sz="2600" dirty="0"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SAS</a:t>
            </a:r>
            <a:r>
              <a:rPr lang="en-US" altLang="zh-CN" sz="2600" dirty="0">
                <a:latin typeface="黑体" panose="02010609060101010101" pitchFamily="2" charset="-122"/>
                <a:ea typeface="黑体" panose="02010609060101010101" pitchFamily="2" charset="-122"/>
              </a:rPr>
              <a:t>”).</a:t>
            </a:r>
            <a:endParaRPr lang="en-US" altLang="zh-CN" sz="2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90600" y="3733800"/>
            <a:ext cx="6457950" cy="9794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kumimoji="1" lang="en-US" altLang="zh-CN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S </a:t>
            </a:r>
            <a:r>
              <a:rPr kumimoji="1" lang="en-US" altLang="zh-CN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——</a:t>
            </a:r>
            <a:r>
              <a:rPr kumimoji="1" lang="zh-CN" altLang="en-US" sz="36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边</a:t>
            </a:r>
            <a:r>
              <a:rPr kumimoji="1" lang="zh-CN" altLang="en-US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     </a:t>
            </a:r>
            <a:r>
              <a:rPr kumimoji="1" lang="en-US" altLang="zh-CN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A</a:t>
            </a:r>
            <a:r>
              <a:rPr kumimoji="1" lang="en-US" altLang="zh-CN" sz="36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——</a:t>
            </a:r>
            <a:r>
              <a:rPr kumimoji="1" lang="zh-CN" altLang="en-US" sz="3600" dirty="0">
                <a:solidFill>
                  <a:srgbClr val="5AD23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角</a:t>
            </a:r>
            <a:endParaRPr kumimoji="1" lang="zh-CN" altLang="en-US" sz="3600" dirty="0">
              <a:solidFill>
                <a:srgbClr val="5AD23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152400" y="914400"/>
            <a:ext cx="1835150" cy="1200150"/>
            <a:chOff x="930" y="822"/>
            <a:chExt cx="1292" cy="845"/>
          </a:xfrm>
        </p:grpSpPr>
        <p:sp>
          <p:nvSpPr>
            <p:cNvPr id="9" name="Oval 20"/>
            <p:cNvSpPr>
              <a:spLocks noChangeArrowheads="1"/>
            </p:cNvSpPr>
            <p:nvPr/>
          </p:nvSpPr>
          <p:spPr bwMode="auto">
            <a:xfrm>
              <a:off x="1048" y="1417"/>
              <a:ext cx="947" cy="2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>
              <a:prstShdw prst="shdw17" dist="17961" dir="2700000">
                <a:schemeClr val="folHlink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17415" name="Text Box 21"/>
            <p:cNvSpPr txBox="1">
              <a:spLocks noChangeArrowheads="1"/>
            </p:cNvSpPr>
            <p:nvPr/>
          </p:nvSpPr>
          <p:spPr bwMode="auto">
            <a:xfrm>
              <a:off x="1451" y="1259"/>
              <a:ext cx="771" cy="4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2" charset="-122"/>
                </a:rPr>
                <a:t>结论</a:t>
              </a:r>
              <a:endParaRPr lang="zh-CN" altLang="en-US" sz="3200" b="1">
                <a:ea typeface="黑体" panose="02010609060101010101" pitchFamily="2" charset="-122"/>
              </a:endParaRPr>
            </a:p>
          </p:txBody>
        </p:sp>
        <p:pic>
          <p:nvPicPr>
            <p:cNvPr id="17416" name="Picture 22" descr="MCj04382490000[1]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930" y="822"/>
              <a:ext cx="743" cy="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85800" y="4724400"/>
            <a:ext cx="7924800" cy="1611313"/>
          </a:xfrm>
          <a:prstGeom prst="rect">
            <a:avLst/>
          </a:prstGeom>
          <a:solidFill>
            <a:srgbClr val="FFFFCC"/>
          </a:solidFill>
          <a:ln w="28575">
            <a:solidFill>
              <a:srgbClr val="CCFFFF"/>
            </a:solidFill>
            <a:miter lim="800000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6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注意：</a:t>
            </a: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两边和其中一边的对角分别相等的两个三角形    </a:t>
            </a:r>
            <a:r>
              <a:rPr lang="zh-CN" altLang="en-US" sz="26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不一定全等</a:t>
            </a:r>
            <a:r>
              <a:rPr lang="en-US" altLang="zh-CN" sz="2600" dirty="0">
                <a:latin typeface="黑体" panose="02010609060101010101" pitchFamily="2" charset="-122"/>
                <a:ea typeface="黑体" panose="02010609060101010101" pitchFamily="2" charset="-122"/>
              </a:rPr>
              <a:t>.(</a:t>
            </a: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即没有“</a:t>
            </a:r>
            <a:r>
              <a:rPr lang="zh-CN" altLang="en-US" sz="2600" dirty="0">
                <a:solidFill>
                  <a:srgbClr val="CC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边边角</a:t>
            </a: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”或“</a:t>
            </a:r>
            <a:r>
              <a:rPr lang="en-US" altLang="zh-CN" sz="2600" dirty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SSA</a:t>
            </a:r>
            <a:r>
              <a:rPr lang="en-US" altLang="zh-CN" sz="2600" dirty="0"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2600" dirty="0">
                <a:latin typeface="黑体" panose="02010609060101010101" pitchFamily="2" charset="-122"/>
                <a:ea typeface="黑体" panose="02010609060101010101" pitchFamily="2" charset="-122"/>
              </a:rPr>
              <a:t>这种判定定理</a:t>
            </a:r>
            <a:r>
              <a:rPr lang="en-US" altLang="zh-CN" sz="2600" dirty="0">
                <a:latin typeface="黑体" panose="02010609060101010101" pitchFamily="2" charset="-122"/>
                <a:ea typeface="黑体" panose="02010609060101010101" pitchFamily="2" charset="-122"/>
              </a:rPr>
              <a:t>).</a:t>
            </a:r>
            <a:endParaRPr lang="en-US" altLang="zh-CN" sz="2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nimBg="1"/>
      <p:bldP spid="7" grpId="0" autoUpdateAnimBg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38200" y="2286000"/>
            <a:ext cx="7620000" cy="1052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>
                <a:solidFill>
                  <a:srgbClr val="FF6600"/>
                </a:solidFill>
                <a:ea typeface="黑体" panose="02010609060101010101" pitchFamily="2" charset="-122"/>
              </a:rPr>
              <a:t>例</a:t>
            </a:r>
            <a:r>
              <a:rPr lang="en-US" altLang="zh-CN" sz="2600">
                <a:solidFill>
                  <a:srgbClr val="FF6600"/>
                </a:solidFill>
                <a:ea typeface="黑体" panose="02010609060101010101" pitchFamily="2" charset="-122"/>
              </a:rPr>
              <a:t>2</a:t>
            </a:r>
            <a:r>
              <a:rPr lang="en-US" altLang="zh-CN" sz="2600">
                <a:ea typeface="黑体" panose="02010609060101010101" pitchFamily="2" charset="-122"/>
              </a:rPr>
              <a:t>  </a:t>
            </a:r>
            <a:r>
              <a:rPr lang="zh-CN" altLang="en-US" sz="2600">
                <a:ea typeface="黑体" panose="02010609060101010101" pitchFamily="2" charset="-122"/>
              </a:rPr>
              <a:t>已知：如图</a:t>
            </a:r>
            <a:r>
              <a:rPr lang="en-US" altLang="zh-CN" sz="2600">
                <a:ea typeface="黑体" panose="02010609060101010101" pitchFamily="2" charset="-122"/>
              </a:rPr>
              <a:t>2-42</a:t>
            </a:r>
            <a:r>
              <a:rPr lang="en-US" altLang="zh-CN" sz="260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sz="2600" i="1">
                <a:ea typeface="黑体" panose="02010609060101010101" pitchFamily="2" charset="-122"/>
              </a:rPr>
              <a:t>AB</a:t>
            </a:r>
            <a:r>
              <a:rPr lang="zh-CN" altLang="en-US" sz="2600">
                <a:ea typeface="黑体" panose="02010609060101010101" pitchFamily="2" charset="-122"/>
              </a:rPr>
              <a:t>和</a:t>
            </a:r>
            <a:r>
              <a:rPr lang="en-US" altLang="zh-CN" sz="2600" i="1">
                <a:ea typeface="黑体" panose="02010609060101010101" pitchFamily="2" charset="-122"/>
              </a:rPr>
              <a:t>CD</a:t>
            </a:r>
            <a:r>
              <a:rPr lang="zh-CN" altLang="en-US" sz="2600">
                <a:ea typeface="黑体" panose="02010609060101010101" pitchFamily="2" charset="-122"/>
              </a:rPr>
              <a:t>相交于点</a:t>
            </a:r>
            <a:r>
              <a:rPr lang="en-US" altLang="zh-CN" sz="2600" i="1">
                <a:ea typeface="黑体" panose="02010609060101010101" pitchFamily="2" charset="-122"/>
              </a:rPr>
              <a:t>O</a:t>
            </a:r>
            <a:r>
              <a:rPr lang="en-US" altLang="zh-CN" sz="260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2600">
                <a:ea typeface="黑体" panose="02010609060101010101" pitchFamily="2" charset="-122"/>
              </a:rPr>
              <a:t>且</a:t>
            </a:r>
            <a:r>
              <a:rPr lang="en-US" altLang="zh-CN" sz="2600" i="1">
                <a:ea typeface="黑体" panose="02010609060101010101" pitchFamily="2" charset="-122"/>
              </a:rPr>
              <a:t>AO=BO</a:t>
            </a:r>
            <a:r>
              <a:rPr lang="en-US" altLang="zh-CN" sz="2600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endParaRPr lang="zh-CN" altLang="en-US" sz="26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600" i="1">
                <a:ea typeface="黑体" panose="02010609060101010101" pitchFamily="2" charset="-122"/>
              </a:rPr>
              <a:t>         </a:t>
            </a:r>
            <a:r>
              <a:rPr lang="en-US" altLang="zh-CN" sz="2600" i="1">
                <a:ea typeface="黑体" panose="02010609060101010101" pitchFamily="2" charset="-122"/>
              </a:rPr>
              <a:t>CO=DO</a:t>
            </a:r>
            <a:r>
              <a:rPr lang="en-US" altLang="zh-CN" sz="2600">
                <a:ea typeface="黑体" panose="02010609060101010101" pitchFamily="2" charset="-122"/>
              </a:rPr>
              <a:t>.</a:t>
            </a:r>
            <a:r>
              <a:rPr lang="zh-CN" altLang="en-US" sz="2600">
                <a:ea typeface="黑体" panose="02010609060101010101" pitchFamily="2" charset="-122"/>
              </a:rPr>
              <a:t>求证：</a:t>
            </a:r>
            <a:r>
              <a:rPr lang="zh-CN" altLang="en-US"/>
              <a:t>△</a:t>
            </a:r>
            <a:r>
              <a:rPr lang="en-US" altLang="zh-CN" sz="2600" i="1">
                <a:ea typeface="黑体" panose="02010609060101010101" pitchFamily="2" charset="-122"/>
              </a:rPr>
              <a:t>ACO</a:t>
            </a:r>
            <a:r>
              <a:rPr lang="en-US" altLang="zh-CN" sz="2400"/>
              <a:t>≌</a:t>
            </a:r>
            <a:r>
              <a:rPr lang="en-US" altLang="zh-CN"/>
              <a:t>△</a:t>
            </a:r>
            <a:r>
              <a:rPr lang="en-US" altLang="zh-CN" sz="2600" i="1">
                <a:ea typeface="黑体" panose="02010609060101010101" pitchFamily="2" charset="-122"/>
              </a:rPr>
              <a:t>BDO</a:t>
            </a:r>
            <a:r>
              <a:rPr lang="en-US" altLang="zh-CN" sz="2600">
                <a:ea typeface="黑体" panose="02010609060101010101" pitchFamily="2" charset="-122"/>
              </a:rPr>
              <a:t>.</a:t>
            </a:r>
            <a:endParaRPr lang="en-US" altLang="zh-CN" sz="2600">
              <a:ea typeface="黑体" panose="02010609060101010101" pitchFamily="2" charset="-122"/>
            </a:endParaRPr>
          </a:p>
        </p:txBody>
      </p:sp>
      <p:sp>
        <p:nvSpPr>
          <p:cNvPr id="22543" name="AutoShape 15"/>
          <p:cNvSpPr>
            <a:spLocks noChangeArrowheads="1"/>
          </p:cNvSpPr>
          <p:nvPr/>
        </p:nvSpPr>
        <p:spPr bwMode="auto">
          <a:xfrm flipH="1" flipV="1">
            <a:off x="6019800" y="1654175"/>
            <a:ext cx="1905000" cy="414338"/>
          </a:xfrm>
          <a:prstGeom prst="wedgeRoundRectCallout">
            <a:avLst>
              <a:gd name="adj1" fmla="val 10537"/>
              <a:gd name="adj2" fmla="val -130847"/>
              <a:gd name="adj3" fmla="val 16667"/>
            </a:avLst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rot="10800000" anchor="ctr"/>
          <a:lstStyle/>
          <a:p>
            <a:pPr>
              <a:lnSpc>
                <a:spcPct val="11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2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边角边</a:t>
            </a:r>
            <a:r>
              <a:rPr lang="en-US" altLang="zh-CN" sz="23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2300" b="1" dirty="0">
              <a:solidFill>
                <a:schemeClr val="hlink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pic>
        <p:nvPicPr>
          <p:cNvPr id="18436" name="Picture 19" descr="CXH337A_复制 [转换]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19800" y="4343400"/>
            <a:ext cx="3292475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Rectangle 20"/>
          <p:cNvSpPr>
            <a:spLocks noChangeArrowheads="1"/>
          </p:cNvSpPr>
          <p:nvPr/>
        </p:nvSpPr>
        <p:spPr bwMode="auto">
          <a:xfrm>
            <a:off x="6096000" y="4397375"/>
            <a:ext cx="1938338" cy="531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</a:rPr>
              <a:t>图</a:t>
            </a:r>
            <a:r>
              <a:rPr lang="en-US" altLang="zh-CN" b="1">
                <a:ea typeface="黑体" panose="02010609060101010101" pitchFamily="2" charset="-122"/>
                <a:cs typeface="Times New Roman" panose="02020603050405020304" pitchFamily="18" charset="0"/>
              </a:rPr>
              <a:t>2-42</a:t>
            </a:r>
            <a:endParaRPr lang="en-US" altLang="zh-CN" b="1"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2"/>
          <p:cNvGrpSpPr/>
          <p:nvPr/>
        </p:nvGrpSpPr>
        <p:grpSpPr bwMode="auto">
          <a:xfrm>
            <a:off x="242888" y="968375"/>
            <a:ext cx="1662112" cy="1466850"/>
            <a:chOff x="2251" y="1607"/>
            <a:chExt cx="1305" cy="1152"/>
          </a:xfrm>
        </p:grpSpPr>
        <p:pic>
          <p:nvPicPr>
            <p:cNvPr id="18444" name="Picture 3" descr="MCj0433847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251" y="1607"/>
              <a:ext cx="1152" cy="1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5" name="Text Box 4"/>
            <p:cNvSpPr txBox="1">
              <a:spLocks noChangeArrowheads="1"/>
            </p:cNvSpPr>
            <p:nvPr/>
          </p:nvSpPr>
          <p:spPr bwMode="auto">
            <a:xfrm rot="355841">
              <a:off x="2784" y="1888"/>
              <a:ext cx="772" cy="7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ea typeface="黑体" panose="02010609060101010101" pitchFamily="2" charset="-122"/>
                </a:rPr>
                <a:t>举</a:t>
              </a:r>
              <a:endParaRPr lang="zh-CN" altLang="en-US" sz="2800" b="1">
                <a:ea typeface="黑体" panose="02010609060101010101" pitchFamily="2" charset="-122"/>
              </a:endParaRPr>
            </a:p>
            <a:p>
              <a:r>
                <a:rPr lang="zh-CN" altLang="en-US" sz="2800" b="1">
                  <a:ea typeface="黑体" panose="02010609060101010101" pitchFamily="2" charset="-122"/>
                </a:rPr>
                <a:t>例</a:t>
              </a:r>
              <a:endParaRPr lang="zh-CN" altLang="en-US" sz="2800" b="1">
                <a:ea typeface="黑体" panose="02010609060101010101" pitchFamily="2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838200" y="3635375"/>
            <a:ext cx="5935663" cy="2301875"/>
            <a:chOff x="838200" y="2743200"/>
            <a:chExt cx="5935662" cy="2301875"/>
          </a:xfrm>
        </p:grpSpPr>
        <p:grpSp>
          <p:nvGrpSpPr>
            <p:cNvPr id="4" name="Group 21"/>
            <p:cNvGrpSpPr/>
            <p:nvPr/>
          </p:nvGrpSpPr>
          <p:grpSpPr bwMode="auto">
            <a:xfrm>
              <a:off x="838200" y="2743200"/>
              <a:ext cx="5935662" cy="2301875"/>
              <a:chOff x="629" y="1862"/>
              <a:chExt cx="3739" cy="1450"/>
            </a:xfrm>
          </p:grpSpPr>
          <p:sp>
            <p:nvSpPr>
              <p:cNvPr id="18442" name="Text Box 7"/>
              <p:cNvSpPr txBox="1">
                <a:spLocks noChangeArrowheads="1"/>
              </p:cNvSpPr>
              <p:nvPr/>
            </p:nvSpPr>
            <p:spPr bwMode="auto">
              <a:xfrm>
                <a:off x="629" y="1862"/>
                <a:ext cx="907" cy="44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zh-CN" altLang="en-US">
                    <a:solidFill>
                      <a:srgbClr val="00CC00"/>
                    </a:solidFill>
                    <a:ea typeface="黑体" panose="02010609060101010101" pitchFamily="2" charset="-122"/>
                    <a:cs typeface="Times New Roman" panose="02020603050405020304" pitchFamily="18" charset="0"/>
                  </a:rPr>
                  <a:t>证明：</a:t>
                </a:r>
                <a:endParaRPr lang="zh-CN" altLang="en-US">
                  <a:solidFill>
                    <a:srgbClr val="00CC00"/>
                  </a:solidFill>
                  <a:ea typeface="黑体" panose="0201060906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43" name="Rectangle 8"/>
              <p:cNvSpPr>
                <a:spLocks noChangeArrowheads="1"/>
              </p:cNvSpPr>
              <p:nvPr/>
            </p:nvSpPr>
            <p:spPr bwMode="auto">
              <a:xfrm>
                <a:off x="1253" y="1989"/>
                <a:ext cx="3115" cy="132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en-US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i="1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ACO</a:t>
                </a: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和</a:t>
                </a:r>
                <a:r>
                  <a:rPr lang="zh-CN" altLang="en-US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i="1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BDO</a:t>
                </a: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中</a:t>
                </a:r>
                <a:r>
                  <a:rPr lang="en-US" altLang="zh-CN" sz="240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2400" i="1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AO</a:t>
                </a:r>
                <a:r>
                  <a:rPr lang="en-US" altLang="zh-CN" sz="2400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i="1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BO</a:t>
                </a:r>
                <a:r>
                  <a:rPr lang="en-US" altLang="zh-CN" sz="240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en-US" sz="2400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400" i="1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AOC</a:t>
                </a:r>
                <a:r>
                  <a:rPr lang="en-US" altLang="zh-CN" sz="2400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en-US" sz="2400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∠</a:t>
                </a:r>
                <a:r>
                  <a:rPr lang="en-US" altLang="zh-CN" sz="2400" i="1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BOD</a:t>
                </a:r>
                <a:r>
                  <a:rPr lang="zh-CN" altLang="en-US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对顶角相等</a:t>
                </a:r>
                <a:r>
                  <a:rPr lang="zh-CN" altLang="en-US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40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2400" i="1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CO=DO</a:t>
                </a:r>
                <a:r>
                  <a:rPr lang="en-US" altLang="zh-CN" sz="240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,</a:t>
                </a:r>
                <a:endParaRPr lang="zh-CN" altLang="en-US" sz="2400"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2400">
                    <a:latin typeface="黑体" panose="02010609060101010101" pitchFamily="2" charset="-122"/>
                    <a:ea typeface="黑体" panose="02010609060101010101" pitchFamily="2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en-US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i="1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ACO</a:t>
                </a:r>
                <a:r>
                  <a:rPr lang="en-US" altLang="en-US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≌</a:t>
                </a:r>
                <a:r>
                  <a:rPr lang="en-US" altLang="zh-CN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i="1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BDO</a:t>
                </a:r>
                <a:r>
                  <a:rPr lang="zh-CN" altLang="en-US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400">
                    <a:solidFill>
                      <a:srgbClr val="FF0000"/>
                    </a:solidFill>
                    <a:ea typeface="华文楷体" panose="02010600040101010101" pitchFamily="2" charset="-122"/>
                    <a:cs typeface="Times New Roman" panose="02020603050405020304" pitchFamily="18" charset="0"/>
                  </a:rPr>
                  <a:t>SAS</a:t>
                </a:r>
                <a:r>
                  <a:rPr lang="zh-CN" altLang="en-US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400">
                    <a:ea typeface="华文楷体" panose="02010600040101010101" pitchFamily="2" charset="-122"/>
                    <a:cs typeface="Times New Roman" panose="02020603050405020304" pitchFamily="18" charset="0"/>
                  </a:rPr>
                  <a:t>.</a:t>
                </a:r>
                <a:endParaRPr lang="zh-CN" altLang="en-US" sz="2400">
                  <a:ea typeface="华文楷体" panose="0201060004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441" name="左大括号 12"/>
            <p:cNvSpPr/>
            <p:nvPr/>
          </p:nvSpPr>
          <p:spPr bwMode="auto">
            <a:xfrm>
              <a:off x="1752600" y="3505200"/>
              <a:ext cx="152400" cy="990600"/>
            </a:xfrm>
            <a:prstGeom prst="leftBrace">
              <a:avLst>
                <a:gd name="adj1" fmla="val 8336"/>
                <a:gd name="adj2" fmla="val 50000"/>
              </a:avLst>
            </a:prstGeom>
            <a:noFill/>
            <a:ln w="28575" algn="ctr">
              <a:solidFill>
                <a:schemeClr val="accent1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3" grpId="0" animBg="1"/>
      <p:bldP spid="2254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42938" y="2279650"/>
            <a:ext cx="785812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9A3D0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全等三角形的判定 SSS</a:t>
            </a:r>
            <a:endParaRPr lang="zh-CN" altLang="en-US" sz="4800" b="1">
              <a:solidFill>
                <a:srgbClr val="9A3D0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>
            <a:spLocks noChangeArrowheads="1"/>
          </p:cNvSpPr>
          <p:nvPr/>
        </p:nvSpPr>
        <p:spPr bwMode="auto">
          <a:xfrm>
            <a:off x="158750" y="1806575"/>
            <a:ext cx="8670925" cy="2309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600"/>
              <a:t>1</a:t>
            </a:r>
            <a:r>
              <a:rPr lang="zh-CN" altLang="en-US" sz="3600"/>
              <a:t>．掌握三角形全等的“边边边”定理．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/>
              <a:t>．了解三角形的稳定性．</a:t>
            </a:r>
            <a:endParaRPr lang="zh-CN" altLang="en-US" sz="3600" b="1"/>
          </a:p>
          <a:p>
            <a:r>
              <a:rPr lang="en-US" altLang="zh-CN" sz="3600"/>
              <a:t>3</a:t>
            </a:r>
            <a:r>
              <a:rPr lang="zh-CN" altLang="en-US" sz="3600"/>
              <a:t>．经历探索三角形全等条件的过程，体会利用操作</a:t>
            </a:r>
            <a:r>
              <a:rPr lang="zh-CN" altLang="en-US" sz="3600" b="1"/>
              <a:t>、</a:t>
            </a:r>
            <a:r>
              <a:rPr lang="zh-CN" altLang="en-US" sz="3600"/>
              <a:t>归纳获得数学结论的过程．</a:t>
            </a:r>
            <a:r>
              <a:rPr lang="zh-CN" altLang="en-US" sz="3600" b="1"/>
              <a:t> 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1447800" y="5029200"/>
            <a:ext cx="66294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①AB=DE      ② BC=EF     ③ CA=FD    ④ ∠A= ∠D  ⑤ ∠B=∠E ⑥ ∠C= ∠F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838200" y="2895600"/>
            <a:ext cx="3352800" cy="2043113"/>
            <a:chOff x="0" y="0"/>
            <a:chExt cx="2112" cy="1287"/>
          </a:xfrm>
        </p:grpSpPr>
        <p:sp>
          <p:nvSpPr>
            <p:cNvPr id="21518" name="Line 4"/>
            <p:cNvSpPr>
              <a:spLocks noChangeShapeType="1"/>
            </p:cNvSpPr>
            <p:nvPr/>
          </p:nvSpPr>
          <p:spPr bwMode="auto">
            <a:xfrm flipH="1">
              <a:off x="336" y="240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9" name="Line 5"/>
            <p:cNvSpPr>
              <a:spLocks noChangeShapeType="1"/>
            </p:cNvSpPr>
            <p:nvPr/>
          </p:nvSpPr>
          <p:spPr bwMode="auto">
            <a:xfrm>
              <a:off x="336" y="1008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0" name="Line 6"/>
            <p:cNvSpPr>
              <a:spLocks noChangeShapeType="1"/>
            </p:cNvSpPr>
            <p:nvPr/>
          </p:nvSpPr>
          <p:spPr bwMode="auto">
            <a:xfrm>
              <a:off x="768" y="240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1" name="Text Box 7"/>
            <p:cNvSpPr txBox="1">
              <a:spLocks noChangeArrowheads="1"/>
            </p:cNvSpPr>
            <p:nvPr/>
          </p:nvSpPr>
          <p:spPr bwMode="auto">
            <a:xfrm>
              <a:off x="528" y="0"/>
              <a:ext cx="38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/>
                <a:t>A</a:t>
              </a:r>
              <a:endParaRPr lang="en-US" altLang="zh-CN" sz="2800"/>
            </a:p>
          </p:txBody>
        </p:sp>
        <p:sp>
          <p:nvSpPr>
            <p:cNvPr id="21522" name="Text Box 8"/>
            <p:cNvSpPr txBox="1">
              <a:spLocks noChangeArrowheads="1"/>
            </p:cNvSpPr>
            <p:nvPr/>
          </p:nvSpPr>
          <p:spPr bwMode="auto">
            <a:xfrm>
              <a:off x="0" y="960"/>
              <a:ext cx="57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/>
                <a:t>B</a:t>
              </a:r>
              <a:endParaRPr lang="en-US" altLang="zh-CN" sz="2800"/>
            </a:p>
          </p:txBody>
        </p:sp>
        <p:sp>
          <p:nvSpPr>
            <p:cNvPr id="21523" name="Text Box 9"/>
            <p:cNvSpPr txBox="1">
              <a:spLocks noChangeArrowheads="1"/>
            </p:cNvSpPr>
            <p:nvPr/>
          </p:nvSpPr>
          <p:spPr bwMode="auto">
            <a:xfrm>
              <a:off x="1632" y="960"/>
              <a:ext cx="48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/>
                <a:t>C</a:t>
              </a:r>
              <a:endParaRPr lang="en-US" altLang="zh-CN" sz="2800"/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4495800" y="2971800"/>
            <a:ext cx="3352800" cy="2043113"/>
            <a:chOff x="0" y="0"/>
            <a:chExt cx="2112" cy="1287"/>
          </a:xfrm>
        </p:grpSpPr>
        <p:sp>
          <p:nvSpPr>
            <p:cNvPr id="21512" name="Line 11"/>
            <p:cNvSpPr>
              <a:spLocks noChangeShapeType="1"/>
            </p:cNvSpPr>
            <p:nvPr/>
          </p:nvSpPr>
          <p:spPr bwMode="auto">
            <a:xfrm flipH="1">
              <a:off x="336" y="240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3" name="Line 12"/>
            <p:cNvSpPr>
              <a:spLocks noChangeShapeType="1"/>
            </p:cNvSpPr>
            <p:nvPr/>
          </p:nvSpPr>
          <p:spPr bwMode="auto">
            <a:xfrm>
              <a:off x="336" y="1008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4" name="Line 13"/>
            <p:cNvSpPr>
              <a:spLocks noChangeShapeType="1"/>
            </p:cNvSpPr>
            <p:nvPr/>
          </p:nvSpPr>
          <p:spPr bwMode="auto">
            <a:xfrm>
              <a:off x="768" y="240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15" name="Text Box 14"/>
            <p:cNvSpPr txBox="1">
              <a:spLocks noChangeArrowheads="1"/>
            </p:cNvSpPr>
            <p:nvPr/>
          </p:nvSpPr>
          <p:spPr bwMode="auto">
            <a:xfrm>
              <a:off x="528" y="0"/>
              <a:ext cx="38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/>
                <a:t>D</a:t>
              </a:r>
              <a:endParaRPr lang="en-US" altLang="zh-CN" sz="2800"/>
            </a:p>
          </p:txBody>
        </p:sp>
        <p:sp>
          <p:nvSpPr>
            <p:cNvPr id="21516" name="Text Box 15"/>
            <p:cNvSpPr txBox="1">
              <a:spLocks noChangeArrowheads="1"/>
            </p:cNvSpPr>
            <p:nvPr/>
          </p:nvSpPr>
          <p:spPr bwMode="auto">
            <a:xfrm>
              <a:off x="0" y="960"/>
              <a:ext cx="57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/>
                <a:t>E</a:t>
              </a:r>
              <a:endParaRPr lang="en-US" altLang="zh-CN" sz="2800"/>
            </a:p>
          </p:txBody>
        </p:sp>
        <p:sp>
          <p:nvSpPr>
            <p:cNvPr id="21517" name="Text Box 16"/>
            <p:cNvSpPr txBox="1">
              <a:spLocks noChangeArrowheads="1"/>
            </p:cNvSpPr>
            <p:nvPr/>
          </p:nvSpPr>
          <p:spPr bwMode="auto">
            <a:xfrm>
              <a:off x="1632" y="960"/>
              <a:ext cx="48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/>
                <a:t>F</a:t>
              </a:r>
              <a:endParaRPr lang="en-US" altLang="zh-CN" sz="2800"/>
            </a:p>
          </p:txBody>
        </p:sp>
      </p:grpSp>
      <p:sp>
        <p:nvSpPr>
          <p:cNvPr id="21509" name="Text Box 17"/>
          <p:cNvSpPr txBox="1">
            <a:spLocks noChangeArrowheads="1"/>
          </p:cNvSpPr>
          <p:nvPr/>
        </p:nvSpPr>
        <p:spPr bwMode="auto">
          <a:xfrm>
            <a:off x="611188" y="981075"/>
            <a:ext cx="61722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   1</a:t>
            </a:r>
            <a:r>
              <a:rPr lang="zh-CN" altLang="en-US" sz="2800" b="1"/>
              <a:t>、 什么叫全等三角形？</a:t>
            </a:r>
            <a:endParaRPr lang="zh-CN" altLang="en-US" sz="2800" b="1"/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971550" y="1557338"/>
            <a:ext cx="71294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/>
              <a:t>能够重合</a:t>
            </a:r>
            <a:r>
              <a:rPr lang="zh-CN" altLang="en-US" sz="2800" b="1"/>
              <a:t>的两个三角形叫 全等三角形。</a:t>
            </a:r>
            <a:endParaRPr lang="zh-CN" altLang="en-US" sz="2800" b="1"/>
          </a:p>
        </p:txBody>
      </p:sp>
      <p:sp>
        <p:nvSpPr>
          <p:cNvPr id="21511" name="Text Box 19"/>
          <p:cNvSpPr txBox="1">
            <a:spLocks noChangeArrowheads="1"/>
          </p:cNvSpPr>
          <p:nvPr/>
        </p:nvSpPr>
        <p:spPr bwMode="auto">
          <a:xfrm>
            <a:off x="971550" y="2133600"/>
            <a:ext cx="70866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/>
              <a:t>2</a:t>
            </a:r>
            <a:r>
              <a:rPr lang="zh-CN" altLang="en-US" sz="2800" b="1"/>
              <a:t>、 全等三角形有什么性质？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 build="p"/>
      <p:bldP spid="513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403350" y="838200"/>
            <a:ext cx="3352800" cy="1981200"/>
            <a:chOff x="0" y="0"/>
            <a:chExt cx="2112" cy="1248"/>
          </a:xfrm>
        </p:grpSpPr>
        <p:sp>
          <p:nvSpPr>
            <p:cNvPr id="22546" name="Line 3"/>
            <p:cNvSpPr>
              <a:spLocks noChangeShapeType="1"/>
            </p:cNvSpPr>
            <p:nvPr/>
          </p:nvSpPr>
          <p:spPr bwMode="auto">
            <a:xfrm flipH="1">
              <a:off x="336" y="240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7" name="Line 4"/>
            <p:cNvSpPr>
              <a:spLocks noChangeShapeType="1"/>
            </p:cNvSpPr>
            <p:nvPr/>
          </p:nvSpPr>
          <p:spPr bwMode="auto">
            <a:xfrm>
              <a:off x="336" y="1008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8" name="Line 5"/>
            <p:cNvSpPr>
              <a:spLocks noChangeShapeType="1"/>
            </p:cNvSpPr>
            <p:nvPr/>
          </p:nvSpPr>
          <p:spPr bwMode="auto">
            <a:xfrm>
              <a:off x="768" y="240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9" name="Text Box 6"/>
            <p:cNvSpPr txBox="1">
              <a:spLocks noChangeArrowheads="1"/>
            </p:cNvSpPr>
            <p:nvPr/>
          </p:nvSpPr>
          <p:spPr bwMode="auto">
            <a:xfrm>
              <a:off x="528" y="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A</a:t>
              </a:r>
              <a:endParaRPr lang="en-US" altLang="zh-CN" sz="2400"/>
            </a:p>
          </p:txBody>
        </p:sp>
        <p:sp>
          <p:nvSpPr>
            <p:cNvPr id="22550" name="Text Box 7"/>
            <p:cNvSpPr txBox="1">
              <a:spLocks noChangeArrowheads="1"/>
            </p:cNvSpPr>
            <p:nvPr/>
          </p:nvSpPr>
          <p:spPr bwMode="auto">
            <a:xfrm>
              <a:off x="0" y="96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B</a:t>
              </a:r>
              <a:endParaRPr lang="en-US" altLang="zh-CN" sz="2400"/>
            </a:p>
          </p:txBody>
        </p:sp>
        <p:sp>
          <p:nvSpPr>
            <p:cNvPr id="22551" name="Text Box 8"/>
            <p:cNvSpPr txBox="1">
              <a:spLocks noChangeArrowheads="1"/>
            </p:cNvSpPr>
            <p:nvPr/>
          </p:nvSpPr>
          <p:spPr bwMode="auto">
            <a:xfrm>
              <a:off x="1632" y="960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C</a:t>
              </a:r>
              <a:endParaRPr lang="en-US" altLang="zh-CN" sz="2400"/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4643438" y="838200"/>
            <a:ext cx="3352800" cy="1981200"/>
            <a:chOff x="0" y="0"/>
            <a:chExt cx="2112" cy="1248"/>
          </a:xfrm>
        </p:grpSpPr>
        <p:sp>
          <p:nvSpPr>
            <p:cNvPr id="22540" name="Line 10"/>
            <p:cNvSpPr>
              <a:spLocks noChangeShapeType="1"/>
            </p:cNvSpPr>
            <p:nvPr/>
          </p:nvSpPr>
          <p:spPr bwMode="auto">
            <a:xfrm flipH="1">
              <a:off x="336" y="240"/>
              <a:ext cx="432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1" name="Line 11"/>
            <p:cNvSpPr>
              <a:spLocks noChangeShapeType="1"/>
            </p:cNvSpPr>
            <p:nvPr/>
          </p:nvSpPr>
          <p:spPr bwMode="auto">
            <a:xfrm>
              <a:off x="336" y="1008"/>
              <a:ext cx="14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2" name="Line 12"/>
            <p:cNvSpPr>
              <a:spLocks noChangeShapeType="1"/>
            </p:cNvSpPr>
            <p:nvPr/>
          </p:nvSpPr>
          <p:spPr bwMode="auto">
            <a:xfrm>
              <a:off x="768" y="240"/>
              <a:ext cx="1056" cy="7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3" name="Text Box 13"/>
            <p:cNvSpPr txBox="1">
              <a:spLocks noChangeArrowheads="1"/>
            </p:cNvSpPr>
            <p:nvPr/>
          </p:nvSpPr>
          <p:spPr bwMode="auto">
            <a:xfrm>
              <a:off x="528" y="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D</a:t>
              </a:r>
              <a:endParaRPr lang="en-US" altLang="zh-CN" sz="2400"/>
            </a:p>
          </p:txBody>
        </p:sp>
        <p:sp>
          <p:nvSpPr>
            <p:cNvPr id="22544" name="Text Box 14"/>
            <p:cNvSpPr txBox="1">
              <a:spLocks noChangeArrowheads="1"/>
            </p:cNvSpPr>
            <p:nvPr/>
          </p:nvSpPr>
          <p:spPr bwMode="auto">
            <a:xfrm>
              <a:off x="0" y="96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E</a:t>
              </a:r>
              <a:endParaRPr lang="en-US" altLang="zh-CN" sz="2400"/>
            </a:p>
          </p:txBody>
        </p:sp>
        <p:sp>
          <p:nvSpPr>
            <p:cNvPr id="22545" name="Text Box 15"/>
            <p:cNvSpPr txBox="1">
              <a:spLocks noChangeArrowheads="1"/>
            </p:cNvSpPr>
            <p:nvPr/>
          </p:nvSpPr>
          <p:spPr bwMode="auto">
            <a:xfrm>
              <a:off x="1632" y="960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F</a:t>
              </a:r>
              <a:endParaRPr lang="en-US" altLang="zh-CN" sz="2400"/>
            </a:p>
          </p:txBody>
        </p:sp>
      </p:grpSp>
      <p:sp>
        <p:nvSpPr>
          <p:cNvPr id="22532" name="Rectangle 16"/>
          <p:cNvSpPr>
            <a:spLocks noChangeArrowheads="1"/>
          </p:cNvSpPr>
          <p:nvPr/>
        </p:nvSpPr>
        <p:spPr bwMode="auto">
          <a:xfrm>
            <a:off x="827088" y="2709863"/>
            <a:ext cx="2089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①AB=DE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2533" name="Rectangle 17"/>
          <p:cNvSpPr>
            <a:spLocks noChangeArrowheads="1"/>
          </p:cNvSpPr>
          <p:nvPr/>
        </p:nvSpPr>
        <p:spPr bwMode="auto">
          <a:xfrm>
            <a:off x="5626100" y="2606675"/>
            <a:ext cx="26177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③ CA=FD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2534" name="Rectangle 18"/>
          <p:cNvSpPr>
            <a:spLocks noChangeArrowheads="1"/>
          </p:cNvSpPr>
          <p:nvPr/>
        </p:nvSpPr>
        <p:spPr bwMode="auto">
          <a:xfrm>
            <a:off x="3059113" y="2638425"/>
            <a:ext cx="22320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② BC=EF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2535" name="Rectangle 19"/>
          <p:cNvSpPr>
            <a:spLocks noChangeArrowheads="1"/>
          </p:cNvSpPr>
          <p:nvPr/>
        </p:nvSpPr>
        <p:spPr bwMode="auto">
          <a:xfrm>
            <a:off x="755650" y="3357563"/>
            <a:ext cx="23034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④ ∠A= ∠D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2536" name="Rectangle 20"/>
          <p:cNvSpPr>
            <a:spLocks noChangeArrowheads="1"/>
          </p:cNvSpPr>
          <p:nvPr/>
        </p:nvSpPr>
        <p:spPr bwMode="auto">
          <a:xfrm>
            <a:off x="3132138" y="3357563"/>
            <a:ext cx="24479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⑤ ∠B=∠E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2537" name="Rectangle 21"/>
          <p:cNvSpPr>
            <a:spLocks noChangeArrowheads="1"/>
          </p:cNvSpPr>
          <p:nvPr/>
        </p:nvSpPr>
        <p:spPr bwMode="auto">
          <a:xfrm>
            <a:off x="5580063" y="3357563"/>
            <a:ext cx="29654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⑥ ∠C= ∠F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2538" name="Text Box 22"/>
          <p:cNvSpPr txBox="1">
            <a:spLocks noChangeArrowheads="1"/>
          </p:cNvSpPr>
          <p:nvPr/>
        </p:nvSpPr>
        <p:spPr bwMode="auto">
          <a:xfrm>
            <a:off x="179388" y="4870450"/>
            <a:ext cx="8964612" cy="228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1.</a:t>
            </a:r>
            <a:r>
              <a:rPr lang="zh-CN" altLang="en-US" sz="3200" b="1"/>
              <a:t>满足这六个条件可以保证</a:t>
            </a:r>
            <a:r>
              <a:rPr lang="zh-CN" altLang="en-US" sz="3200" b="1">
                <a:solidFill>
                  <a:schemeClr val="accent2"/>
                </a:solidFill>
              </a:rPr>
              <a:t>△</a:t>
            </a:r>
            <a:r>
              <a:rPr lang="en-US" altLang="zh-CN" sz="3200" b="1">
                <a:solidFill>
                  <a:schemeClr val="accent2"/>
                </a:solidFill>
              </a:rPr>
              <a:t>ABC ≌△ DEF</a:t>
            </a:r>
            <a:r>
              <a:rPr lang="zh-CN" altLang="en-US" sz="3200" b="1">
                <a:solidFill>
                  <a:schemeClr val="accent2"/>
                </a:solidFill>
              </a:rPr>
              <a:t>吗？</a:t>
            </a:r>
            <a:endParaRPr lang="zh-CN" altLang="en-US" sz="3200" b="1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3200" b="1"/>
              <a:t>2.</a:t>
            </a:r>
            <a:r>
              <a:rPr lang="zh-CN" altLang="en-US" sz="3200" b="1"/>
              <a:t>如果只满足这些条件中的一部分</a:t>
            </a:r>
            <a:r>
              <a:rPr lang="en-US" altLang="zh-CN" sz="3200" b="1"/>
              <a:t>,</a:t>
            </a:r>
            <a:r>
              <a:rPr lang="zh-CN" altLang="en-US" sz="3200" b="1"/>
              <a:t>那么能保证</a:t>
            </a:r>
            <a:r>
              <a:rPr lang="zh-CN" altLang="en-US" sz="3200" b="1">
                <a:solidFill>
                  <a:schemeClr val="accent2"/>
                </a:solidFill>
              </a:rPr>
              <a:t>△</a:t>
            </a:r>
            <a:r>
              <a:rPr lang="en-US" altLang="zh-CN" sz="3200" b="1">
                <a:solidFill>
                  <a:schemeClr val="accent2"/>
                </a:solidFill>
              </a:rPr>
              <a:t>ABC ≌△ DEF</a:t>
            </a:r>
            <a:r>
              <a:rPr lang="zh-CN" altLang="en-US" sz="3200" b="1"/>
              <a:t>吗</a:t>
            </a:r>
            <a:r>
              <a:rPr lang="en-US" altLang="zh-CN" sz="3200" b="1">
                <a:solidFill>
                  <a:schemeClr val="accent2"/>
                </a:solidFill>
              </a:rPr>
              <a:t>?</a:t>
            </a:r>
            <a:endParaRPr lang="en-US" altLang="zh-CN" sz="3200" b="1">
              <a:solidFill>
                <a:schemeClr val="accent2"/>
              </a:solidFill>
            </a:endParaRPr>
          </a:p>
        </p:txBody>
      </p:sp>
      <p:sp>
        <p:nvSpPr>
          <p:cNvPr id="22539" name="Text Box 23"/>
          <p:cNvSpPr txBox="1">
            <a:spLocks noChangeArrowheads="1"/>
          </p:cNvSpPr>
          <p:nvPr/>
        </p:nvSpPr>
        <p:spPr bwMode="auto">
          <a:xfrm>
            <a:off x="179388" y="4078288"/>
            <a:ext cx="26638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思考：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225550" y="3408363"/>
            <a:ext cx="4248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ea typeface="华文新魏" panose="02010800040101010101" pitchFamily="2" charset="-122"/>
                <a:cs typeface="华文新魏" panose="02010800040101010101" pitchFamily="2" charset="-122"/>
                <a:hlinkClick r:id="rId1" action="ppaction://hlinksldjump"/>
              </a:rPr>
              <a:t>①</a:t>
            </a:r>
            <a:r>
              <a:rPr lang="zh-CN" altLang="en-US" sz="3600" b="1">
                <a:solidFill>
                  <a:schemeClr val="tx2"/>
                </a:solidFill>
                <a:ea typeface="华文新魏" panose="02010800040101010101" pitchFamily="2" charset="-122"/>
                <a:cs typeface="华文新魏" panose="02010800040101010101" pitchFamily="2" charset="-122"/>
                <a:hlinkClick r:id="rId1" action="ppaction://hlinksldjump"/>
              </a:rPr>
              <a:t>三角</a:t>
            </a:r>
            <a:r>
              <a:rPr lang="zh-CN" altLang="en-US" sz="3600" b="1">
                <a:solidFill>
                  <a:schemeClr val="tx2"/>
                </a:solidFill>
                <a:ea typeface="华文新魏" panose="02010800040101010101" pitchFamily="2" charset="-122"/>
                <a:cs typeface="华文新魏" panose="02010800040101010101" pitchFamily="2" charset="-122"/>
              </a:rPr>
              <a:t>；</a:t>
            </a:r>
            <a:endParaRPr lang="zh-CN" altLang="en-US" sz="3600" b="1">
              <a:solidFill>
                <a:schemeClr val="tx2"/>
              </a:solidFill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225550" y="4273550"/>
            <a:ext cx="4248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ea typeface="华文新魏" panose="02010800040101010101" pitchFamily="2" charset="-122"/>
                <a:cs typeface="华文新魏" panose="02010800040101010101" pitchFamily="2" charset="-122"/>
              </a:rPr>
              <a:t>②</a:t>
            </a:r>
            <a:r>
              <a:rPr lang="zh-CN" altLang="en-US" sz="3600" b="1">
                <a:solidFill>
                  <a:schemeClr val="tx2"/>
                </a:solidFill>
                <a:ea typeface="华文新魏" panose="02010800040101010101" pitchFamily="2" charset="-122"/>
                <a:cs typeface="华文新魏" panose="02010800040101010101" pitchFamily="2" charset="-122"/>
              </a:rPr>
              <a:t>三边；</a:t>
            </a:r>
            <a:endParaRPr lang="zh-CN" altLang="en-US" sz="3600" b="1">
              <a:solidFill>
                <a:schemeClr val="tx2"/>
              </a:solidFill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296988" y="5208588"/>
            <a:ext cx="4248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ea typeface="华文新魏" panose="02010800040101010101" pitchFamily="2" charset="-122"/>
                <a:cs typeface="华文新魏" panose="02010800040101010101" pitchFamily="2" charset="-122"/>
              </a:rPr>
              <a:t>③</a:t>
            </a:r>
            <a:r>
              <a:rPr lang="zh-CN" altLang="en-US" sz="3600" b="1">
                <a:solidFill>
                  <a:schemeClr val="tx2"/>
                </a:solidFill>
                <a:ea typeface="华文新魏" panose="02010800040101010101" pitchFamily="2" charset="-122"/>
                <a:cs typeface="华文新魏" panose="02010800040101010101" pitchFamily="2" charset="-122"/>
              </a:rPr>
              <a:t>两边一角；</a:t>
            </a:r>
            <a:endParaRPr lang="zh-CN" altLang="en-US" sz="3600" b="1">
              <a:solidFill>
                <a:schemeClr val="tx2"/>
              </a:solidFill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296988" y="6216650"/>
            <a:ext cx="4248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600" b="1">
                <a:solidFill>
                  <a:schemeClr val="tx2"/>
                </a:solidFill>
                <a:ea typeface="华文新魏" panose="02010800040101010101" pitchFamily="2" charset="-122"/>
                <a:cs typeface="华文新魏" panose="02010800040101010101" pitchFamily="2" charset="-122"/>
              </a:rPr>
              <a:t>④</a:t>
            </a:r>
            <a:r>
              <a:rPr lang="zh-CN" altLang="en-US" sz="3600" b="1">
                <a:solidFill>
                  <a:schemeClr val="tx2"/>
                </a:solidFill>
                <a:ea typeface="华文新魏" panose="02010800040101010101" pitchFamily="2" charset="-122"/>
                <a:cs typeface="华文新魏" panose="02010800040101010101" pitchFamily="2" charset="-122"/>
              </a:rPr>
              <a:t>两角一边。</a:t>
            </a:r>
            <a:endParaRPr lang="zh-CN" altLang="en-US" sz="3600" b="1">
              <a:solidFill>
                <a:schemeClr val="tx2"/>
              </a:solidFill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0" y="1897063"/>
            <a:ext cx="8353425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tx2"/>
                </a:solidFill>
              </a:rPr>
              <a:t>    3.</a:t>
            </a:r>
            <a:r>
              <a:rPr lang="zh-CN" altLang="en-US" sz="4000" b="1">
                <a:solidFill>
                  <a:schemeClr val="tx2"/>
                </a:solidFill>
              </a:rPr>
              <a:t>如果满足</a:t>
            </a:r>
            <a:r>
              <a:rPr lang="zh-CN" altLang="en-US" sz="4000" b="1">
                <a:solidFill>
                  <a:srgbClr val="FF0000"/>
                </a:solidFill>
              </a:rPr>
              <a:t>三个</a:t>
            </a:r>
            <a:r>
              <a:rPr lang="zh-CN" altLang="en-US" sz="4000" b="1">
                <a:solidFill>
                  <a:schemeClr val="tx2"/>
                </a:solidFill>
              </a:rPr>
              <a:t>条件，你能说出有哪几种可能的情况？</a:t>
            </a:r>
            <a:endParaRPr lang="zh-CN" altLang="en-US" sz="4000">
              <a:solidFill>
                <a:schemeClr val="tx2"/>
              </a:solidFill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60363" y="889000"/>
            <a:ext cx="792480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楷体_GB2312" pitchFamily="49" charset="-122"/>
              </a:rPr>
              <a:t>探索三角形全等的条件</a:t>
            </a:r>
            <a:endParaRPr lang="zh-CN" altLang="en-US" sz="480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  <p:bldP spid="7172" grpId="0" autoUpdateAnimBg="0"/>
      <p:bldP spid="717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41300" y="1514475"/>
            <a:ext cx="8135938" cy="1223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已知两个三角形的三个内角分别为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30°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60°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90°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它们一定全等吗？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 rot="5400000">
            <a:off x="6253163" y="2846388"/>
            <a:ext cx="1368425" cy="2016125"/>
            <a:chOff x="0" y="0"/>
            <a:chExt cx="862" cy="1270"/>
          </a:xfrm>
        </p:grpSpPr>
        <p:sp>
          <p:nvSpPr>
            <p:cNvPr id="24585" name="AutoShape 4"/>
            <p:cNvSpPr>
              <a:spLocks noChangeArrowheads="1"/>
            </p:cNvSpPr>
            <p:nvPr/>
          </p:nvSpPr>
          <p:spPr bwMode="auto">
            <a:xfrm>
              <a:off x="0" y="0"/>
              <a:ext cx="862" cy="1270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6" name="AutoShape 5"/>
            <p:cNvSpPr>
              <a:spLocks noChangeArrowheads="1"/>
            </p:cNvSpPr>
            <p:nvPr/>
          </p:nvSpPr>
          <p:spPr bwMode="auto">
            <a:xfrm>
              <a:off x="91" y="317"/>
              <a:ext cx="544" cy="816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/>
          <p:nvPr/>
        </p:nvGrpSpPr>
        <p:grpSpPr bwMode="auto">
          <a:xfrm rot="5400000">
            <a:off x="1285081" y="2270919"/>
            <a:ext cx="2663825" cy="3887788"/>
            <a:chOff x="0" y="0"/>
            <a:chExt cx="1678" cy="2449"/>
          </a:xfrm>
        </p:grpSpPr>
        <p:sp>
          <p:nvSpPr>
            <p:cNvPr id="24583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1678" cy="2449"/>
            </a:xfrm>
            <a:prstGeom prst="rtTriangl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4" name="AutoShape 8"/>
            <p:cNvSpPr>
              <a:spLocks noChangeArrowheads="1"/>
            </p:cNvSpPr>
            <p:nvPr/>
          </p:nvSpPr>
          <p:spPr bwMode="auto">
            <a:xfrm>
              <a:off x="181" y="589"/>
              <a:ext cx="1134" cy="1678"/>
            </a:xfrm>
            <a:prstGeom prst="rtTriangl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</a:ln>
          </p:spPr>
          <p:txBody>
            <a:bodyPr rot="10800000" vert="eaVert"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41300" y="5546725"/>
            <a:ext cx="8424863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　　这说明有三个角对应相等的两个三角形</a:t>
            </a:r>
            <a:endParaRPr lang="zh-CN" altLang="en-US" sz="3200" b="1"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ea typeface="楷体_GB2312" pitchFamily="49" charset="-122"/>
              </a:rPr>
              <a:t>不一定全等</a:t>
            </a:r>
            <a:endParaRPr lang="zh-CN" altLang="en-US" sz="3200" b="1">
              <a:ea typeface="楷体_GB2312" pitchFamily="49" charset="-122"/>
            </a:endParaRPr>
          </a:p>
        </p:txBody>
      </p:sp>
      <p:sp>
        <p:nvSpPr>
          <p:cNvPr id="24582" name="Rectangle 10"/>
          <p:cNvSpPr>
            <a:spLocks noChangeArrowheads="1"/>
          </p:cNvSpPr>
          <p:nvPr/>
        </p:nvSpPr>
        <p:spPr bwMode="auto">
          <a:xfrm>
            <a:off x="457200" y="793750"/>
            <a:ext cx="259238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3300"/>
                </a:solidFill>
                <a:ea typeface="楷体_GB2312" pitchFamily="49" charset="-122"/>
              </a:rPr>
              <a:t>⑴</a:t>
            </a:r>
            <a:r>
              <a:rPr lang="zh-CN" altLang="en-US" sz="3600" b="1">
                <a:solidFill>
                  <a:srgbClr val="FF3300"/>
                </a:solidFill>
                <a:ea typeface="楷体_GB2312" pitchFamily="49" charset="-122"/>
              </a:rPr>
              <a:t>三个角</a:t>
            </a:r>
            <a:endParaRPr lang="zh-CN" altLang="en-US" sz="3600" b="1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468313" y="1338263"/>
            <a:ext cx="8675687" cy="1152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已知两个三角形的三条边都分别为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3cm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4cm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6cm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。它们一定全等吗？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2700338" y="5153025"/>
            <a:ext cx="3816350" cy="1585913"/>
            <a:chOff x="0" y="0"/>
            <a:chExt cx="2404" cy="999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0" y="0"/>
              <a:ext cx="2404" cy="727"/>
              <a:chOff x="0" y="0"/>
              <a:chExt cx="2404" cy="727"/>
            </a:xfrm>
          </p:grpSpPr>
          <p:grpSp>
            <p:nvGrpSpPr>
              <p:cNvPr id="4" name="Group 5"/>
              <p:cNvGrpSpPr/>
              <p:nvPr/>
            </p:nvGrpSpPr>
            <p:grpSpPr bwMode="auto">
              <a:xfrm>
                <a:off x="0" y="0"/>
                <a:ext cx="2087" cy="727"/>
                <a:chOff x="0" y="0"/>
                <a:chExt cx="2087" cy="727"/>
              </a:xfrm>
            </p:grpSpPr>
            <p:sp>
              <p:nvSpPr>
                <p:cNvPr id="25673" name="Line 6"/>
                <p:cNvSpPr>
                  <a:spLocks noChangeShapeType="1"/>
                </p:cNvSpPr>
                <p:nvPr/>
              </p:nvSpPr>
              <p:spPr bwMode="auto">
                <a:xfrm rot="5400000">
                  <a:off x="294" y="-294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74" name="Line 7"/>
                <p:cNvSpPr>
                  <a:spLocks noChangeShapeType="1"/>
                </p:cNvSpPr>
                <p:nvPr/>
              </p:nvSpPr>
              <p:spPr bwMode="auto">
                <a:xfrm>
                  <a:off x="0" y="726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75" name="Line 8"/>
                <p:cNvSpPr>
                  <a:spLocks noChangeShapeType="1"/>
                </p:cNvSpPr>
                <p:nvPr/>
              </p:nvSpPr>
              <p:spPr bwMode="auto">
                <a:xfrm>
                  <a:off x="1315" y="0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71" name="Text Box 9"/>
              <p:cNvSpPr txBox="1">
                <a:spLocks noChangeArrowheads="1"/>
              </p:cNvSpPr>
              <p:nvPr/>
            </p:nvSpPr>
            <p:spPr bwMode="auto">
              <a:xfrm>
                <a:off x="1678" y="137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/>
                  <a:t>3cm</a:t>
                </a:r>
                <a:endParaRPr lang="en-US" altLang="zh-CN" sz="2800" b="1"/>
              </a:p>
            </p:txBody>
          </p:sp>
          <p:sp>
            <p:nvSpPr>
              <p:cNvPr id="25672" name="Text Box 10"/>
              <p:cNvSpPr txBox="1">
                <a:spLocks noChangeArrowheads="1"/>
              </p:cNvSpPr>
              <p:nvPr/>
            </p:nvSpPr>
            <p:spPr bwMode="auto">
              <a:xfrm>
                <a:off x="90" y="137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/>
                  <a:t>4cm</a:t>
                </a:r>
                <a:endParaRPr lang="en-US" altLang="zh-CN" sz="2800" b="1"/>
              </a:p>
            </p:txBody>
          </p:sp>
        </p:grpSp>
        <p:sp>
          <p:nvSpPr>
            <p:cNvPr id="25669" name="Text Box 11"/>
            <p:cNvSpPr txBox="1">
              <a:spLocks noChangeArrowheads="1"/>
            </p:cNvSpPr>
            <p:nvPr/>
          </p:nvSpPr>
          <p:spPr bwMode="auto">
            <a:xfrm>
              <a:off x="771" y="672"/>
              <a:ext cx="72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6cm</a:t>
              </a:r>
              <a:endParaRPr lang="en-US" altLang="zh-CN" sz="2800" b="1"/>
            </a:p>
          </p:txBody>
        </p:sp>
      </p:grpSp>
      <p:grpSp>
        <p:nvGrpSpPr>
          <p:cNvPr id="5" name="Group 12"/>
          <p:cNvGrpSpPr/>
          <p:nvPr/>
        </p:nvGrpSpPr>
        <p:grpSpPr bwMode="auto">
          <a:xfrm>
            <a:off x="0" y="1985963"/>
            <a:ext cx="2987675" cy="3313112"/>
            <a:chOff x="0" y="0"/>
            <a:chExt cx="1882" cy="2087"/>
          </a:xfrm>
        </p:grpSpPr>
        <p:sp>
          <p:nvSpPr>
            <p:cNvPr id="25660" name="Text Box 13"/>
            <p:cNvSpPr txBox="1">
              <a:spLocks noChangeArrowheads="1"/>
            </p:cNvSpPr>
            <p:nvPr/>
          </p:nvSpPr>
          <p:spPr bwMode="auto">
            <a:xfrm>
              <a:off x="0" y="1225"/>
              <a:ext cx="72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4cm</a:t>
              </a:r>
              <a:endParaRPr lang="en-US" altLang="zh-CN" sz="2800" b="1"/>
            </a:p>
          </p:txBody>
        </p:sp>
        <p:grpSp>
          <p:nvGrpSpPr>
            <p:cNvPr id="6" name="Group 14"/>
            <p:cNvGrpSpPr/>
            <p:nvPr/>
          </p:nvGrpSpPr>
          <p:grpSpPr bwMode="auto">
            <a:xfrm>
              <a:off x="429" y="0"/>
              <a:ext cx="1453" cy="2087"/>
              <a:chOff x="0" y="0"/>
              <a:chExt cx="1453" cy="2087"/>
            </a:xfrm>
          </p:grpSpPr>
          <p:grpSp>
            <p:nvGrpSpPr>
              <p:cNvPr id="7" name="Group 15"/>
              <p:cNvGrpSpPr/>
              <p:nvPr/>
            </p:nvGrpSpPr>
            <p:grpSpPr bwMode="auto">
              <a:xfrm rot="-3823240">
                <a:off x="-680" y="680"/>
                <a:ext cx="2087" cy="727"/>
                <a:chOff x="0" y="0"/>
                <a:chExt cx="2087" cy="727"/>
              </a:xfrm>
            </p:grpSpPr>
            <p:sp>
              <p:nvSpPr>
                <p:cNvPr id="25665" name="Line 16"/>
                <p:cNvSpPr>
                  <a:spLocks noChangeShapeType="1"/>
                </p:cNvSpPr>
                <p:nvPr/>
              </p:nvSpPr>
              <p:spPr bwMode="auto">
                <a:xfrm rot="5400000">
                  <a:off x="294" y="-294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66" name="Line 17"/>
                <p:cNvSpPr>
                  <a:spLocks noChangeShapeType="1"/>
                </p:cNvSpPr>
                <p:nvPr/>
              </p:nvSpPr>
              <p:spPr bwMode="auto">
                <a:xfrm>
                  <a:off x="0" y="726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67" name="Line 18"/>
                <p:cNvSpPr>
                  <a:spLocks noChangeShapeType="1"/>
                </p:cNvSpPr>
                <p:nvPr/>
              </p:nvSpPr>
              <p:spPr bwMode="auto">
                <a:xfrm>
                  <a:off x="1315" y="0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63" name="Text Box 19"/>
              <p:cNvSpPr txBox="1">
                <a:spLocks noChangeArrowheads="1"/>
              </p:cNvSpPr>
              <p:nvPr/>
            </p:nvSpPr>
            <p:spPr bwMode="auto">
              <a:xfrm>
                <a:off x="727" y="1134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/>
                  <a:t>6cm</a:t>
                </a:r>
                <a:endParaRPr lang="en-US" altLang="zh-CN" sz="2800" b="1"/>
              </a:p>
            </p:txBody>
          </p:sp>
          <p:sp>
            <p:nvSpPr>
              <p:cNvPr id="25664" name="Text Box 20"/>
              <p:cNvSpPr txBox="1">
                <a:spLocks noChangeArrowheads="1"/>
              </p:cNvSpPr>
              <p:nvPr/>
            </p:nvSpPr>
            <p:spPr bwMode="auto">
              <a:xfrm>
                <a:off x="319" y="81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/>
                  <a:t>3cm</a:t>
                </a:r>
                <a:endParaRPr lang="en-US" altLang="zh-CN" sz="2800" b="1"/>
              </a:p>
            </p:txBody>
          </p:sp>
        </p:grpSp>
      </p:grpSp>
      <p:grpSp>
        <p:nvGrpSpPr>
          <p:cNvPr id="8" name="Group 21"/>
          <p:cNvGrpSpPr/>
          <p:nvPr/>
        </p:nvGrpSpPr>
        <p:grpSpPr bwMode="auto">
          <a:xfrm>
            <a:off x="6408738" y="2273300"/>
            <a:ext cx="2735262" cy="3313113"/>
            <a:chOff x="0" y="0"/>
            <a:chExt cx="1723" cy="2087"/>
          </a:xfrm>
        </p:grpSpPr>
        <p:grpSp>
          <p:nvGrpSpPr>
            <p:cNvPr id="9" name="Group 22"/>
            <p:cNvGrpSpPr/>
            <p:nvPr/>
          </p:nvGrpSpPr>
          <p:grpSpPr bwMode="auto">
            <a:xfrm>
              <a:off x="0" y="0"/>
              <a:ext cx="1723" cy="2087"/>
              <a:chOff x="0" y="0"/>
              <a:chExt cx="1723" cy="2087"/>
            </a:xfrm>
          </p:grpSpPr>
          <p:sp>
            <p:nvSpPr>
              <p:cNvPr id="25654" name="Text Box 23"/>
              <p:cNvSpPr txBox="1">
                <a:spLocks noChangeArrowheads="1"/>
              </p:cNvSpPr>
              <p:nvPr/>
            </p:nvSpPr>
            <p:spPr bwMode="auto">
              <a:xfrm>
                <a:off x="0" y="635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/>
                  <a:t>6cm</a:t>
                </a:r>
                <a:endParaRPr lang="en-US" altLang="zh-CN" sz="2800" b="1"/>
              </a:p>
            </p:txBody>
          </p:sp>
          <p:grpSp>
            <p:nvGrpSpPr>
              <p:cNvPr id="10" name="Group 24"/>
              <p:cNvGrpSpPr/>
              <p:nvPr/>
            </p:nvGrpSpPr>
            <p:grpSpPr bwMode="auto">
              <a:xfrm rot="6961268">
                <a:off x="-182" y="680"/>
                <a:ext cx="2087" cy="727"/>
                <a:chOff x="0" y="0"/>
                <a:chExt cx="2087" cy="727"/>
              </a:xfrm>
            </p:grpSpPr>
            <p:sp>
              <p:nvSpPr>
                <p:cNvPr id="25657" name="Line 25"/>
                <p:cNvSpPr>
                  <a:spLocks noChangeShapeType="1"/>
                </p:cNvSpPr>
                <p:nvPr/>
              </p:nvSpPr>
              <p:spPr bwMode="auto">
                <a:xfrm rot="5400000">
                  <a:off x="294" y="-294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8" name="Line 26"/>
                <p:cNvSpPr>
                  <a:spLocks noChangeShapeType="1"/>
                </p:cNvSpPr>
                <p:nvPr/>
              </p:nvSpPr>
              <p:spPr bwMode="auto">
                <a:xfrm>
                  <a:off x="0" y="726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9" name="Line 27"/>
                <p:cNvSpPr>
                  <a:spLocks noChangeShapeType="1"/>
                </p:cNvSpPr>
                <p:nvPr/>
              </p:nvSpPr>
              <p:spPr bwMode="auto">
                <a:xfrm>
                  <a:off x="1315" y="0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56" name="Text Box 28"/>
              <p:cNvSpPr txBox="1">
                <a:spLocks noChangeArrowheads="1"/>
              </p:cNvSpPr>
              <p:nvPr/>
            </p:nvSpPr>
            <p:spPr bwMode="auto">
              <a:xfrm>
                <a:off x="997" y="635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/>
                  <a:t>4cm</a:t>
                </a:r>
                <a:endParaRPr lang="en-US" altLang="zh-CN" sz="2800" b="1"/>
              </a:p>
            </p:txBody>
          </p:sp>
        </p:grpSp>
        <p:sp>
          <p:nvSpPr>
            <p:cNvPr id="25653" name="Text Box 29"/>
            <p:cNvSpPr txBox="1">
              <a:spLocks noChangeArrowheads="1"/>
            </p:cNvSpPr>
            <p:nvPr/>
          </p:nvSpPr>
          <p:spPr bwMode="auto">
            <a:xfrm>
              <a:off x="408" y="1579"/>
              <a:ext cx="72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/>
                <a:t>3cm</a:t>
              </a:r>
              <a:endParaRPr lang="en-US" altLang="zh-CN" sz="2800" b="1"/>
            </a:p>
          </p:txBody>
        </p:sp>
      </p:grpSp>
      <p:grpSp>
        <p:nvGrpSpPr>
          <p:cNvPr id="11" name="Group 30"/>
          <p:cNvGrpSpPr/>
          <p:nvPr/>
        </p:nvGrpSpPr>
        <p:grpSpPr bwMode="auto">
          <a:xfrm rot="1800000">
            <a:off x="1905000" y="2643188"/>
            <a:ext cx="2987675" cy="3313112"/>
            <a:chOff x="0" y="0"/>
            <a:chExt cx="1882" cy="2087"/>
          </a:xfrm>
        </p:grpSpPr>
        <p:sp>
          <p:nvSpPr>
            <p:cNvPr id="25644" name="Text Box 31"/>
            <p:cNvSpPr txBox="1">
              <a:spLocks noChangeArrowheads="1"/>
            </p:cNvSpPr>
            <p:nvPr/>
          </p:nvSpPr>
          <p:spPr bwMode="auto">
            <a:xfrm>
              <a:off x="0" y="1225"/>
              <a:ext cx="72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800" b="1"/>
            </a:p>
          </p:txBody>
        </p:sp>
        <p:grpSp>
          <p:nvGrpSpPr>
            <p:cNvPr id="12" name="Group 32"/>
            <p:cNvGrpSpPr/>
            <p:nvPr/>
          </p:nvGrpSpPr>
          <p:grpSpPr bwMode="auto">
            <a:xfrm>
              <a:off x="429" y="0"/>
              <a:ext cx="1453" cy="2087"/>
              <a:chOff x="0" y="0"/>
              <a:chExt cx="1453" cy="2087"/>
            </a:xfrm>
          </p:grpSpPr>
          <p:grpSp>
            <p:nvGrpSpPr>
              <p:cNvPr id="13" name="Group 33"/>
              <p:cNvGrpSpPr/>
              <p:nvPr/>
            </p:nvGrpSpPr>
            <p:grpSpPr bwMode="auto">
              <a:xfrm rot="-3823240">
                <a:off x="-680" y="680"/>
                <a:ext cx="2087" cy="727"/>
                <a:chOff x="0" y="0"/>
                <a:chExt cx="2087" cy="727"/>
              </a:xfrm>
            </p:grpSpPr>
            <p:sp>
              <p:nvSpPr>
                <p:cNvPr id="25649" name="Line 34"/>
                <p:cNvSpPr>
                  <a:spLocks noChangeShapeType="1"/>
                </p:cNvSpPr>
                <p:nvPr/>
              </p:nvSpPr>
              <p:spPr bwMode="auto">
                <a:xfrm rot="5400000">
                  <a:off x="294" y="-294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0" name="Line 35"/>
                <p:cNvSpPr>
                  <a:spLocks noChangeShapeType="1"/>
                </p:cNvSpPr>
                <p:nvPr/>
              </p:nvSpPr>
              <p:spPr bwMode="auto">
                <a:xfrm>
                  <a:off x="0" y="726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1" name="Line 36"/>
                <p:cNvSpPr>
                  <a:spLocks noChangeShapeType="1"/>
                </p:cNvSpPr>
                <p:nvPr/>
              </p:nvSpPr>
              <p:spPr bwMode="auto">
                <a:xfrm>
                  <a:off x="1315" y="0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47" name="Text Box 37"/>
              <p:cNvSpPr txBox="1">
                <a:spLocks noChangeArrowheads="1"/>
              </p:cNvSpPr>
              <p:nvPr/>
            </p:nvSpPr>
            <p:spPr bwMode="auto">
              <a:xfrm>
                <a:off x="727" y="1134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  <p:sp>
            <p:nvSpPr>
              <p:cNvPr id="25648" name="Text Box 38"/>
              <p:cNvSpPr txBox="1">
                <a:spLocks noChangeArrowheads="1"/>
              </p:cNvSpPr>
              <p:nvPr/>
            </p:nvSpPr>
            <p:spPr bwMode="auto">
              <a:xfrm>
                <a:off x="319" y="81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</p:grpSp>
      </p:grpSp>
      <p:grpSp>
        <p:nvGrpSpPr>
          <p:cNvPr id="14" name="Group 39"/>
          <p:cNvGrpSpPr/>
          <p:nvPr/>
        </p:nvGrpSpPr>
        <p:grpSpPr bwMode="auto">
          <a:xfrm rot="900000">
            <a:off x="1066800" y="2338388"/>
            <a:ext cx="2987675" cy="3313112"/>
            <a:chOff x="0" y="0"/>
            <a:chExt cx="1882" cy="2087"/>
          </a:xfrm>
        </p:grpSpPr>
        <p:sp>
          <p:nvSpPr>
            <p:cNvPr id="25636" name="Text Box 40"/>
            <p:cNvSpPr txBox="1">
              <a:spLocks noChangeArrowheads="1"/>
            </p:cNvSpPr>
            <p:nvPr/>
          </p:nvSpPr>
          <p:spPr bwMode="auto">
            <a:xfrm>
              <a:off x="0" y="1225"/>
              <a:ext cx="72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800" b="1"/>
            </a:p>
          </p:txBody>
        </p:sp>
        <p:grpSp>
          <p:nvGrpSpPr>
            <p:cNvPr id="15" name="Group 41"/>
            <p:cNvGrpSpPr/>
            <p:nvPr/>
          </p:nvGrpSpPr>
          <p:grpSpPr bwMode="auto">
            <a:xfrm>
              <a:off x="429" y="0"/>
              <a:ext cx="1453" cy="2087"/>
              <a:chOff x="0" y="0"/>
              <a:chExt cx="1453" cy="2087"/>
            </a:xfrm>
          </p:grpSpPr>
          <p:grpSp>
            <p:nvGrpSpPr>
              <p:cNvPr id="16" name="Group 42"/>
              <p:cNvGrpSpPr/>
              <p:nvPr/>
            </p:nvGrpSpPr>
            <p:grpSpPr bwMode="auto">
              <a:xfrm rot="-3823240">
                <a:off x="-680" y="680"/>
                <a:ext cx="2087" cy="727"/>
                <a:chOff x="0" y="0"/>
                <a:chExt cx="2087" cy="727"/>
              </a:xfrm>
            </p:grpSpPr>
            <p:sp>
              <p:nvSpPr>
                <p:cNvPr id="25641" name="Line 43"/>
                <p:cNvSpPr>
                  <a:spLocks noChangeShapeType="1"/>
                </p:cNvSpPr>
                <p:nvPr/>
              </p:nvSpPr>
              <p:spPr bwMode="auto">
                <a:xfrm rot="5400000">
                  <a:off x="294" y="-294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2" name="Line 44"/>
                <p:cNvSpPr>
                  <a:spLocks noChangeShapeType="1"/>
                </p:cNvSpPr>
                <p:nvPr/>
              </p:nvSpPr>
              <p:spPr bwMode="auto">
                <a:xfrm>
                  <a:off x="0" y="726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3" name="Line 45"/>
                <p:cNvSpPr>
                  <a:spLocks noChangeShapeType="1"/>
                </p:cNvSpPr>
                <p:nvPr/>
              </p:nvSpPr>
              <p:spPr bwMode="auto">
                <a:xfrm>
                  <a:off x="1315" y="0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39" name="Text Box 46"/>
              <p:cNvSpPr txBox="1">
                <a:spLocks noChangeArrowheads="1"/>
              </p:cNvSpPr>
              <p:nvPr/>
            </p:nvSpPr>
            <p:spPr bwMode="auto">
              <a:xfrm>
                <a:off x="727" y="1134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  <p:sp>
            <p:nvSpPr>
              <p:cNvPr id="25640" name="Text Box 47"/>
              <p:cNvSpPr txBox="1">
                <a:spLocks noChangeArrowheads="1"/>
              </p:cNvSpPr>
              <p:nvPr/>
            </p:nvSpPr>
            <p:spPr bwMode="auto">
              <a:xfrm>
                <a:off x="319" y="81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</p:grpSp>
      </p:grpSp>
      <p:grpSp>
        <p:nvGrpSpPr>
          <p:cNvPr id="17" name="Group 48"/>
          <p:cNvGrpSpPr/>
          <p:nvPr/>
        </p:nvGrpSpPr>
        <p:grpSpPr bwMode="auto">
          <a:xfrm rot="600000">
            <a:off x="533400" y="2262188"/>
            <a:ext cx="2987675" cy="3313112"/>
            <a:chOff x="0" y="0"/>
            <a:chExt cx="1882" cy="2087"/>
          </a:xfrm>
        </p:grpSpPr>
        <p:sp>
          <p:nvSpPr>
            <p:cNvPr id="25628" name="Text Box 49"/>
            <p:cNvSpPr txBox="1">
              <a:spLocks noChangeArrowheads="1"/>
            </p:cNvSpPr>
            <p:nvPr/>
          </p:nvSpPr>
          <p:spPr bwMode="auto">
            <a:xfrm>
              <a:off x="0" y="1225"/>
              <a:ext cx="72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800" b="1"/>
            </a:p>
          </p:txBody>
        </p:sp>
        <p:grpSp>
          <p:nvGrpSpPr>
            <p:cNvPr id="18" name="Group 50"/>
            <p:cNvGrpSpPr/>
            <p:nvPr/>
          </p:nvGrpSpPr>
          <p:grpSpPr bwMode="auto">
            <a:xfrm>
              <a:off x="429" y="0"/>
              <a:ext cx="1453" cy="2087"/>
              <a:chOff x="0" y="0"/>
              <a:chExt cx="1453" cy="2087"/>
            </a:xfrm>
          </p:grpSpPr>
          <p:grpSp>
            <p:nvGrpSpPr>
              <p:cNvPr id="19" name="Group 51"/>
              <p:cNvGrpSpPr/>
              <p:nvPr/>
            </p:nvGrpSpPr>
            <p:grpSpPr bwMode="auto">
              <a:xfrm rot="-3823240">
                <a:off x="-680" y="680"/>
                <a:ext cx="2087" cy="727"/>
                <a:chOff x="0" y="0"/>
                <a:chExt cx="2087" cy="727"/>
              </a:xfrm>
            </p:grpSpPr>
            <p:sp>
              <p:nvSpPr>
                <p:cNvPr id="25633" name="Line 52"/>
                <p:cNvSpPr>
                  <a:spLocks noChangeShapeType="1"/>
                </p:cNvSpPr>
                <p:nvPr/>
              </p:nvSpPr>
              <p:spPr bwMode="auto">
                <a:xfrm rot="5400000">
                  <a:off x="294" y="-294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34" name="Line 53"/>
                <p:cNvSpPr>
                  <a:spLocks noChangeShapeType="1"/>
                </p:cNvSpPr>
                <p:nvPr/>
              </p:nvSpPr>
              <p:spPr bwMode="auto">
                <a:xfrm>
                  <a:off x="0" y="726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35" name="Line 54"/>
                <p:cNvSpPr>
                  <a:spLocks noChangeShapeType="1"/>
                </p:cNvSpPr>
                <p:nvPr/>
              </p:nvSpPr>
              <p:spPr bwMode="auto">
                <a:xfrm>
                  <a:off x="1315" y="0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31" name="Text Box 55"/>
              <p:cNvSpPr txBox="1">
                <a:spLocks noChangeArrowheads="1"/>
              </p:cNvSpPr>
              <p:nvPr/>
            </p:nvSpPr>
            <p:spPr bwMode="auto">
              <a:xfrm>
                <a:off x="727" y="1134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  <p:sp>
            <p:nvSpPr>
              <p:cNvPr id="25632" name="Text Box 56"/>
              <p:cNvSpPr txBox="1">
                <a:spLocks noChangeArrowheads="1"/>
              </p:cNvSpPr>
              <p:nvPr/>
            </p:nvSpPr>
            <p:spPr bwMode="auto">
              <a:xfrm>
                <a:off x="319" y="81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</p:grpSp>
      </p:grpSp>
      <p:grpSp>
        <p:nvGrpSpPr>
          <p:cNvPr id="20" name="Group 57"/>
          <p:cNvGrpSpPr/>
          <p:nvPr/>
        </p:nvGrpSpPr>
        <p:grpSpPr bwMode="auto">
          <a:xfrm rot="3600000">
            <a:off x="2601119" y="3471069"/>
            <a:ext cx="2987675" cy="3313113"/>
            <a:chOff x="0" y="0"/>
            <a:chExt cx="1882" cy="2087"/>
          </a:xfrm>
        </p:grpSpPr>
        <p:sp>
          <p:nvSpPr>
            <p:cNvPr id="25620" name="Text Box 58"/>
            <p:cNvSpPr txBox="1">
              <a:spLocks noChangeArrowheads="1"/>
            </p:cNvSpPr>
            <p:nvPr/>
          </p:nvSpPr>
          <p:spPr bwMode="auto">
            <a:xfrm>
              <a:off x="0" y="1225"/>
              <a:ext cx="72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800" b="1"/>
            </a:p>
          </p:txBody>
        </p:sp>
        <p:grpSp>
          <p:nvGrpSpPr>
            <p:cNvPr id="21" name="Group 59"/>
            <p:cNvGrpSpPr/>
            <p:nvPr/>
          </p:nvGrpSpPr>
          <p:grpSpPr bwMode="auto">
            <a:xfrm>
              <a:off x="429" y="0"/>
              <a:ext cx="1453" cy="2087"/>
              <a:chOff x="0" y="0"/>
              <a:chExt cx="1453" cy="2087"/>
            </a:xfrm>
          </p:grpSpPr>
          <p:grpSp>
            <p:nvGrpSpPr>
              <p:cNvPr id="22" name="Group 60"/>
              <p:cNvGrpSpPr/>
              <p:nvPr/>
            </p:nvGrpSpPr>
            <p:grpSpPr bwMode="auto">
              <a:xfrm rot="-3823240">
                <a:off x="-680" y="680"/>
                <a:ext cx="2087" cy="727"/>
                <a:chOff x="0" y="0"/>
                <a:chExt cx="2087" cy="727"/>
              </a:xfrm>
            </p:grpSpPr>
            <p:sp>
              <p:nvSpPr>
                <p:cNvPr id="25625" name="Line 61"/>
                <p:cNvSpPr>
                  <a:spLocks noChangeShapeType="1"/>
                </p:cNvSpPr>
                <p:nvPr/>
              </p:nvSpPr>
              <p:spPr bwMode="auto">
                <a:xfrm rot="5400000">
                  <a:off x="294" y="-294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26" name="Line 62"/>
                <p:cNvSpPr>
                  <a:spLocks noChangeShapeType="1"/>
                </p:cNvSpPr>
                <p:nvPr/>
              </p:nvSpPr>
              <p:spPr bwMode="auto">
                <a:xfrm>
                  <a:off x="0" y="726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27" name="Line 63"/>
                <p:cNvSpPr>
                  <a:spLocks noChangeShapeType="1"/>
                </p:cNvSpPr>
                <p:nvPr/>
              </p:nvSpPr>
              <p:spPr bwMode="auto">
                <a:xfrm>
                  <a:off x="1315" y="0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23" name="Text Box 64"/>
              <p:cNvSpPr txBox="1">
                <a:spLocks noChangeArrowheads="1"/>
              </p:cNvSpPr>
              <p:nvPr/>
            </p:nvSpPr>
            <p:spPr bwMode="auto">
              <a:xfrm>
                <a:off x="727" y="1134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  <p:sp>
            <p:nvSpPr>
              <p:cNvPr id="25624" name="Text Box 65"/>
              <p:cNvSpPr txBox="1">
                <a:spLocks noChangeArrowheads="1"/>
              </p:cNvSpPr>
              <p:nvPr/>
            </p:nvSpPr>
            <p:spPr bwMode="auto">
              <a:xfrm>
                <a:off x="319" y="81"/>
                <a:ext cx="72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</p:grpSp>
      </p:grpSp>
      <p:grpSp>
        <p:nvGrpSpPr>
          <p:cNvPr id="23" name="Group 66"/>
          <p:cNvGrpSpPr/>
          <p:nvPr/>
        </p:nvGrpSpPr>
        <p:grpSpPr bwMode="auto">
          <a:xfrm rot="3900000">
            <a:off x="3155950" y="4033838"/>
            <a:ext cx="2446338" cy="3313112"/>
            <a:chOff x="0" y="0"/>
            <a:chExt cx="1541" cy="2087"/>
          </a:xfrm>
        </p:grpSpPr>
        <p:sp>
          <p:nvSpPr>
            <p:cNvPr id="25612" name="Text Box 67"/>
            <p:cNvSpPr txBox="1">
              <a:spLocks noChangeArrowheads="1"/>
            </p:cNvSpPr>
            <p:nvPr/>
          </p:nvSpPr>
          <p:spPr bwMode="auto">
            <a:xfrm>
              <a:off x="0" y="1227"/>
              <a:ext cx="385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rot="10800000" vert="eaVert"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en-US" sz="2800" b="1"/>
            </a:p>
          </p:txBody>
        </p:sp>
        <p:grpSp>
          <p:nvGrpSpPr>
            <p:cNvPr id="24" name="Group 68"/>
            <p:cNvGrpSpPr/>
            <p:nvPr/>
          </p:nvGrpSpPr>
          <p:grpSpPr bwMode="auto">
            <a:xfrm>
              <a:off x="432" y="0"/>
              <a:ext cx="1109" cy="2087"/>
              <a:chOff x="0" y="0"/>
              <a:chExt cx="1109" cy="2087"/>
            </a:xfrm>
          </p:grpSpPr>
          <p:grpSp>
            <p:nvGrpSpPr>
              <p:cNvPr id="25" name="Group 69"/>
              <p:cNvGrpSpPr/>
              <p:nvPr/>
            </p:nvGrpSpPr>
            <p:grpSpPr bwMode="auto">
              <a:xfrm rot="-3823240">
                <a:off x="-680" y="680"/>
                <a:ext cx="2087" cy="727"/>
                <a:chOff x="0" y="0"/>
                <a:chExt cx="2087" cy="727"/>
              </a:xfrm>
            </p:grpSpPr>
            <p:sp>
              <p:nvSpPr>
                <p:cNvPr id="25617" name="Line 70"/>
                <p:cNvSpPr>
                  <a:spLocks noChangeShapeType="1"/>
                </p:cNvSpPr>
                <p:nvPr/>
              </p:nvSpPr>
              <p:spPr bwMode="auto">
                <a:xfrm rot="5400000">
                  <a:off x="294" y="-294"/>
                  <a:ext cx="727" cy="131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18" name="Line 71"/>
                <p:cNvSpPr>
                  <a:spLocks noChangeShapeType="1"/>
                </p:cNvSpPr>
                <p:nvPr/>
              </p:nvSpPr>
              <p:spPr bwMode="auto">
                <a:xfrm>
                  <a:off x="0" y="726"/>
                  <a:ext cx="2087" cy="0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19" name="Line 72"/>
                <p:cNvSpPr>
                  <a:spLocks noChangeShapeType="1"/>
                </p:cNvSpPr>
                <p:nvPr/>
              </p:nvSpPr>
              <p:spPr bwMode="auto">
                <a:xfrm>
                  <a:off x="1315" y="0"/>
                  <a:ext cx="770" cy="725"/>
                </a:xfrm>
                <a:prstGeom prst="line">
                  <a:avLst/>
                </a:prstGeom>
                <a:noFill/>
                <a:ln w="38100">
                  <a:solidFill>
                    <a:srgbClr val="FF66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15" name="Text Box 73"/>
              <p:cNvSpPr txBox="1">
                <a:spLocks noChangeArrowheads="1"/>
              </p:cNvSpPr>
              <p:nvPr/>
            </p:nvSpPr>
            <p:spPr bwMode="auto">
              <a:xfrm>
                <a:off x="724" y="1138"/>
                <a:ext cx="38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rot="10800000" vert="eaVer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  <p:sp>
            <p:nvSpPr>
              <p:cNvPr id="25616" name="Text Box 74"/>
              <p:cNvSpPr txBox="1">
                <a:spLocks noChangeArrowheads="1"/>
              </p:cNvSpPr>
              <p:nvPr/>
            </p:nvSpPr>
            <p:spPr bwMode="auto">
              <a:xfrm>
                <a:off x="316" y="83"/>
                <a:ext cx="385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rot="10800000" vert="eaVer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sz="2800" b="1"/>
              </a:p>
            </p:txBody>
          </p:sp>
        </p:grpSp>
      </p:grpSp>
      <p:sp>
        <p:nvSpPr>
          <p:cNvPr id="25611" name="Rectangle 75"/>
          <p:cNvSpPr>
            <a:spLocks noChangeArrowheads="1"/>
          </p:cNvSpPr>
          <p:nvPr/>
        </p:nvSpPr>
        <p:spPr bwMode="auto">
          <a:xfrm>
            <a:off x="395288" y="762000"/>
            <a:ext cx="20415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3300"/>
                </a:solidFill>
                <a:ea typeface="楷体_GB2312" pitchFamily="49" charset="-122"/>
              </a:rPr>
              <a:t>⑵</a:t>
            </a:r>
            <a:r>
              <a:rPr lang="zh-CN" altLang="en-US" sz="3600" b="1">
                <a:solidFill>
                  <a:srgbClr val="FF3300"/>
                </a:solidFill>
                <a:ea typeface="楷体_GB2312" pitchFamily="49" charset="-122"/>
              </a:rPr>
              <a:t>三条边</a:t>
            </a:r>
            <a:endParaRPr lang="zh-CN" altLang="en-US" sz="3600" b="1">
              <a:solidFill>
                <a:srgbClr val="FF33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066800" y="685800"/>
            <a:ext cx="7315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400">
              <a:latin typeface="Verdana" panose="020B0604030504040204" pitchFamily="34" charset="0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838200" y="1828800"/>
            <a:ext cx="80010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Verdana" panose="020B0604030504040204" pitchFamily="34" charset="0"/>
              </a:rPr>
              <a:t>问题：</a:t>
            </a:r>
            <a:r>
              <a:rPr lang="zh-CN" altLang="en-US" sz="3200" b="1">
                <a:latin typeface="Verdana" panose="020B0604030504040204" pitchFamily="34" charset="0"/>
              </a:rPr>
              <a:t>把你画的三角形与其他同学所画的三</a:t>
            </a:r>
            <a:endParaRPr lang="zh-CN" altLang="en-US" sz="3200" b="1"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Verdana" panose="020B0604030504040204" pitchFamily="34" charset="0"/>
              </a:rPr>
              <a:t>角形进行比较，它们能够互相重合吗？</a:t>
            </a:r>
            <a:endParaRPr lang="zh-CN" altLang="en-US" sz="3200" b="1">
              <a:latin typeface="Verdana" panose="020B0604030504040204" pitchFamily="34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914400" y="3810000"/>
            <a:ext cx="7924800" cy="2225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Verdana" panose="020B0604030504040204" pitchFamily="34" charset="0"/>
              </a:rPr>
              <a:t>三角形全等的条件：</a:t>
            </a:r>
            <a:endParaRPr lang="zh-CN" altLang="en-US" sz="4000" b="1">
              <a:solidFill>
                <a:srgbClr val="3333FF"/>
              </a:solidFill>
              <a:latin typeface="Verdana" panose="020B060403050404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3333FF"/>
                </a:solidFill>
                <a:latin typeface="Verdana" panose="020B0604030504040204" pitchFamily="34" charset="0"/>
              </a:rPr>
              <a:t>     </a:t>
            </a:r>
            <a:r>
              <a:rPr lang="zh-CN" altLang="en-US" sz="4000" b="1">
                <a:solidFill>
                  <a:srgbClr val="D80000"/>
                </a:solidFill>
                <a:latin typeface="Verdana" panose="020B0604030504040204" pitchFamily="34" charset="0"/>
              </a:rPr>
              <a:t>三边对应相等的两个三角形全等（简写成</a:t>
            </a:r>
            <a:r>
              <a:rPr lang="zh-CN" altLang="en-US" sz="4000" b="1">
                <a:solidFill>
                  <a:srgbClr val="D8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4000" b="1">
                <a:solidFill>
                  <a:srgbClr val="D80000"/>
                </a:solidFill>
                <a:latin typeface="Verdana" panose="020B0604030504040204" pitchFamily="34" charset="0"/>
              </a:rPr>
              <a:t>边边边</a:t>
            </a:r>
            <a:r>
              <a:rPr lang="zh-CN" altLang="en-US" sz="4000" b="1">
                <a:solidFill>
                  <a:srgbClr val="D8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>
                <a:solidFill>
                  <a:srgbClr val="D80000"/>
                </a:solidFill>
                <a:latin typeface="Verdana" panose="020B0604030504040204" pitchFamily="34" charset="0"/>
              </a:rPr>
              <a:t>或</a:t>
            </a:r>
            <a:r>
              <a:rPr lang="zh-CN" altLang="en-US" sz="4000" b="1">
                <a:solidFill>
                  <a:srgbClr val="D8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4000" b="1">
                <a:solidFill>
                  <a:srgbClr val="D80000"/>
                </a:solidFill>
                <a:latin typeface="Verdana" panose="020B0604030504040204" pitchFamily="34" charset="0"/>
              </a:rPr>
              <a:t>SSS</a:t>
            </a:r>
            <a:r>
              <a:rPr lang="en-US" altLang="zh-CN" sz="4000" b="1">
                <a:solidFill>
                  <a:srgbClr val="D8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4000" b="1">
                <a:solidFill>
                  <a:srgbClr val="D80000"/>
                </a:solidFill>
                <a:latin typeface="Verdana" panose="020B0604030504040204" pitchFamily="34" charset="0"/>
              </a:rPr>
              <a:t>）</a:t>
            </a:r>
            <a:endParaRPr lang="zh-CN" altLang="en-US" sz="4000" b="1">
              <a:solidFill>
                <a:srgbClr val="D80000"/>
              </a:solidFill>
              <a:latin typeface="Verdana" panose="020B0604030504040204" pitchFamily="34" charset="0"/>
            </a:endParaRPr>
          </a:p>
        </p:txBody>
      </p:sp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457200" y="914400"/>
            <a:ext cx="7924800" cy="823913"/>
          </a:xfrm>
          <a:prstGeom prst="rect">
            <a:avLst/>
          </a:prstGeom>
          <a:noFill/>
          <a:ln w="9525">
            <a:noFill/>
            <a:beve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楷体_GB2312" pitchFamily="49" charset="-122"/>
              </a:rPr>
              <a:t>探索三角形全等的条件</a:t>
            </a:r>
            <a:endParaRPr lang="zh-CN" altLang="en-US" sz="480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第十二章  全等三角形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12.2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三角形全等的判定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838200" y="2057400"/>
            <a:ext cx="5276850" cy="1801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证明：∵</a:t>
            </a:r>
            <a:r>
              <a:rPr lang="en-US" altLang="zh-CN" sz="2800" b="1">
                <a:solidFill>
                  <a:srgbClr val="FF0000"/>
                </a:solidFill>
              </a:rPr>
              <a:t>BD=CE</a:t>
            </a:r>
            <a:endParaRPr lang="en-US" altLang="zh-CN" sz="28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</a:rPr>
              <a:t>            ∴ </a:t>
            </a:r>
            <a:r>
              <a:rPr lang="en-US" altLang="zh-CN" sz="2800" b="1">
                <a:solidFill>
                  <a:srgbClr val="FF0000"/>
                </a:solidFill>
              </a:rPr>
              <a:t>BD-ED=CE-ED</a:t>
            </a:r>
            <a:r>
              <a:rPr lang="zh-CN" altLang="en-US" sz="2800" b="1">
                <a:solidFill>
                  <a:srgbClr val="FF0000"/>
                </a:solidFill>
              </a:rPr>
              <a:t>，</a:t>
            </a:r>
            <a:endParaRPr lang="zh-CN" altLang="en-US" sz="28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</a:rPr>
              <a:t>                即</a:t>
            </a:r>
            <a:r>
              <a:rPr lang="en-US" altLang="zh-CN" sz="2800" b="1">
                <a:solidFill>
                  <a:srgbClr val="FF0000"/>
                </a:solidFill>
              </a:rPr>
              <a:t>BE=CD</a:t>
            </a:r>
            <a:r>
              <a:rPr lang="zh-CN" altLang="en-US" sz="2800" b="1">
                <a:solidFill>
                  <a:srgbClr val="FF0000"/>
                </a:solidFill>
              </a:rPr>
              <a:t>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6096000" y="1066800"/>
            <a:ext cx="2895600" cy="2209800"/>
            <a:chOff x="0" y="0"/>
            <a:chExt cx="1824" cy="1392"/>
          </a:xfrm>
        </p:grpSpPr>
        <p:sp>
          <p:nvSpPr>
            <p:cNvPr id="27656" name="Text Box 4"/>
            <p:cNvSpPr txBox="1">
              <a:spLocks noChangeArrowheads="1"/>
            </p:cNvSpPr>
            <p:nvPr/>
          </p:nvSpPr>
          <p:spPr bwMode="auto">
            <a:xfrm>
              <a:off x="1200" y="110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C</a:t>
              </a:r>
              <a:endParaRPr lang="en-US" altLang="zh-CN" sz="2400"/>
            </a:p>
          </p:txBody>
        </p:sp>
        <p:sp>
          <p:nvSpPr>
            <p:cNvPr id="27657" name="Line 5"/>
            <p:cNvSpPr>
              <a:spLocks noChangeShapeType="1"/>
            </p:cNvSpPr>
            <p:nvPr/>
          </p:nvSpPr>
          <p:spPr bwMode="auto">
            <a:xfrm flipV="1">
              <a:off x="384" y="240"/>
              <a:ext cx="624" cy="8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8" name="Line 6"/>
            <p:cNvSpPr>
              <a:spLocks noChangeShapeType="1"/>
            </p:cNvSpPr>
            <p:nvPr/>
          </p:nvSpPr>
          <p:spPr bwMode="auto">
            <a:xfrm>
              <a:off x="1008" y="240"/>
              <a:ext cx="480" cy="864"/>
            </a:xfrm>
            <a:prstGeom prst="line">
              <a:avLst/>
            </a:prstGeom>
            <a:noFill/>
            <a:ln w="9525">
              <a:solidFill>
                <a:srgbClr val="0099CC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59" name="Line 7"/>
            <p:cNvSpPr>
              <a:spLocks noChangeShapeType="1"/>
            </p:cNvSpPr>
            <p:nvPr/>
          </p:nvSpPr>
          <p:spPr bwMode="auto">
            <a:xfrm flipH="1">
              <a:off x="720" y="240"/>
              <a:ext cx="288" cy="864"/>
            </a:xfrm>
            <a:prstGeom prst="line">
              <a:avLst/>
            </a:prstGeom>
            <a:noFill/>
            <a:ln w="9525">
              <a:solidFill>
                <a:srgbClr val="0099CC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0" name="Line 8"/>
            <p:cNvSpPr>
              <a:spLocks noChangeShapeType="1"/>
            </p:cNvSpPr>
            <p:nvPr/>
          </p:nvSpPr>
          <p:spPr bwMode="auto">
            <a:xfrm>
              <a:off x="1008" y="240"/>
              <a:ext cx="144" cy="8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1" name="Text Box 9"/>
            <p:cNvSpPr txBox="1">
              <a:spLocks noChangeArrowheads="1"/>
            </p:cNvSpPr>
            <p:nvPr/>
          </p:nvSpPr>
          <p:spPr bwMode="auto">
            <a:xfrm>
              <a:off x="768" y="0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A</a:t>
              </a:r>
              <a:endParaRPr lang="en-US" altLang="zh-CN" sz="2400"/>
            </a:p>
          </p:txBody>
        </p:sp>
        <p:sp>
          <p:nvSpPr>
            <p:cNvPr id="27662" name="Text Box 10"/>
            <p:cNvSpPr txBox="1">
              <a:spLocks noChangeArrowheads="1"/>
            </p:cNvSpPr>
            <p:nvPr/>
          </p:nvSpPr>
          <p:spPr bwMode="auto">
            <a:xfrm>
              <a:off x="0" y="960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B</a:t>
              </a:r>
              <a:endParaRPr lang="en-US" altLang="zh-CN" sz="2400"/>
            </a:p>
          </p:txBody>
        </p:sp>
        <p:sp>
          <p:nvSpPr>
            <p:cNvPr id="27663" name="Text Box 11"/>
            <p:cNvSpPr txBox="1">
              <a:spLocks noChangeArrowheads="1"/>
            </p:cNvSpPr>
            <p:nvPr/>
          </p:nvSpPr>
          <p:spPr bwMode="auto">
            <a:xfrm>
              <a:off x="720" y="1104"/>
              <a:ext cx="720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D</a:t>
              </a:r>
              <a:endParaRPr lang="en-US" altLang="zh-CN" sz="2400"/>
            </a:p>
          </p:txBody>
        </p:sp>
        <p:sp>
          <p:nvSpPr>
            <p:cNvPr id="27664" name="Text Box 12"/>
            <p:cNvSpPr txBox="1">
              <a:spLocks noChangeArrowheads="1"/>
            </p:cNvSpPr>
            <p:nvPr/>
          </p:nvSpPr>
          <p:spPr bwMode="auto">
            <a:xfrm>
              <a:off x="432" y="1104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/>
                <a:t>E</a:t>
              </a:r>
              <a:endParaRPr lang="en-US" altLang="zh-CN" sz="2400"/>
            </a:p>
          </p:txBody>
        </p:sp>
        <p:sp>
          <p:nvSpPr>
            <p:cNvPr id="27665" name="Line 13"/>
            <p:cNvSpPr>
              <a:spLocks noChangeShapeType="1"/>
            </p:cNvSpPr>
            <p:nvPr/>
          </p:nvSpPr>
          <p:spPr bwMode="auto">
            <a:xfrm>
              <a:off x="384" y="1104"/>
              <a:ext cx="76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6" name="Line 14"/>
            <p:cNvSpPr>
              <a:spLocks noChangeShapeType="1"/>
            </p:cNvSpPr>
            <p:nvPr/>
          </p:nvSpPr>
          <p:spPr bwMode="auto">
            <a:xfrm>
              <a:off x="720" y="1104"/>
              <a:ext cx="768" cy="0"/>
            </a:xfrm>
            <a:prstGeom prst="line">
              <a:avLst/>
            </a:prstGeom>
            <a:noFill/>
            <a:ln w="9525">
              <a:solidFill>
                <a:srgbClr val="0099CC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5"/>
          <p:cNvGrpSpPr/>
          <p:nvPr/>
        </p:nvGrpSpPr>
        <p:grpSpPr bwMode="auto">
          <a:xfrm>
            <a:off x="533400" y="3683000"/>
            <a:ext cx="6696075" cy="3175000"/>
            <a:chOff x="-81" y="121"/>
            <a:chExt cx="3600" cy="2100"/>
          </a:xfrm>
        </p:grpSpPr>
        <p:sp>
          <p:nvSpPr>
            <p:cNvPr id="27654" name="Text Box 16"/>
            <p:cNvSpPr txBox="1">
              <a:spLocks noChangeArrowheads="1"/>
            </p:cNvSpPr>
            <p:nvPr/>
          </p:nvSpPr>
          <p:spPr bwMode="auto">
            <a:xfrm>
              <a:off x="-81" y="121"/>
              <a:ext cx="3600" cy="21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00"/>
                  </a:solidFill>
                </a:rPr>
                <a:t>在</a:t>
              </a:r>
              <a:r>
                <a:rPr lang="en-US" sz="2800" b="1">
                  <a:solidFill>
                    <a:schemeClr val="tx2"/>
                  </a:solidFill>
                </a:rPr>
                <a:t>△</a:t>
              </a:r>
              <a:r>
                <a:rPr lang="en-US" altLang="zh-CN" sz="2800" b="1">
                  <a:solidFill>
                    <a:srgbClr val="FF0000"/>
                  </a:solidFill>
                </a:rPr>
                <a:t>AEB</a:t>
              </a:r>
              <a:r>
                <a:rPr lang="zh-CN" altLang="en-US" sz="2800" b="1">
                  <a:solidFill>
                    <a:srgbClr val="FF0000"/>
                  </a:solidFill>
                </a:rPr>
                <a:t>和</a:t>
              </a:r>
              <a:r>
                <a:rPr lang="en-US" sz="2800" b="1">
                  <a:solidFill>
                    <a:schemeClr val="tx2"/>
                  </a:solidFill>
                </a:rPr>
                <a:t>△</a:t>
              </a:r>
              <a:r>
                <a:rPr lang="en-US" altLang="zh-CN" sz="2800" b="1">
                  <a:solidFill>
                    <a:srgbClr val="FF0000"/>
                  </a:solidFill>
                </a:rPr>
                <a:t>ADC</a:t>
              </a:r>
              <a:r>
                <a:rPr lang="zh-CN" altLang="en-US" sz="2800" b="1">
                  <a:solidFill>
                    <a:srgbClr val="FF0000"/>
                  </a:solidFill>
                </a:rPr>
                <a:t>中，</a:t>
              </a:r>
              <a:endParaRPr lang="zh-CN" altLang="en-US" sz="2800" b="1">
                <a:solidFill>
                  <a:srgbClr val="FF0000"/>
                </a:solidFill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</a:rPr>
                <a:t>AB=AC</a:t>
              </a:r>
              <a:endParaRPr lang="en-US" altLang="zh-CN" sz="2800" b="1">
                <a:solidFill>
                  <a:srgbClr val="FF0000"/>
                </a:solidFill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</a:rPr>
                <a:t>AE=AD</a:t>
              </a:r>
              <a:endParaRPr lang="en-US" altLang="zh-CN" sz="2800" b="1">
                <a:solidFill>
                  <a:srgbClr val="FF0000"/>
                </a:solidFill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</a:rPr>
                <a:t>BE=CD</a:t>
              </a:r>
              <a:endParaRPr lang="en-US" altLang="zh-CN" sz="2800" b="1">
                <a:solidFill>
                  <a:srgbClr val="FF0000"/>
                </a:solidFill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FF0000"/>
                  </a:solidFill>
                </a:rPr>
                <a:t>∴  △AEB ≌ △ ADC  </a:t>
              </a:r>
              <a:r>
                <a:rPr lang="en-US" altLang="zh-CN" sz="3200" b="1">
                  <a:solidFill>
                    <a:srgbClr val="FF0000"/>
                  </a:solidFill>
                </a:rPr>
                <a:t>(sss)</a:t>
              </a:r>
              <a:endParaRPr lang="en-US" altLang="zh-CN" sz="3200" b="1">
                <a:solidFill>
                  <a:srgbClr val="FF0000"/>
                </a:solidFill>
              </a:endParaRPr>
            </a:p>
          </p:txBody>
        </p:sp>
        <p:sp>
          <p:nvSpPr>
            <p:cNvPr id="27655" name="AutoShape 17"/>
            <p:cNvSpPr/>
            <p:nvPr/>
          </p:nvSpPr>
          <p:spPr bwMode="auto">
            <a:xfrm>
              <a:off x="1134" y="545"/>
              <a:ext cx="90" cy="953"/>
            </a:xfrm>
            <a:prstGeom prst="leftBrace">
              <a:avLst>
                <a:gd name="adj1" fmla="val 88241"/>
                <a:gd name="adj2" fmla="val 52356"/>
              </a:avLst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27653" name="Text Box 18"/>
          <p:cNvSpPr txBox="1">
            <a:spLocks noChangeArrowheads="1"/>
          </p:cNvSpPr>
          <p:nvPr/>
        </p:nvSpPr>
        <p:spPr bwMode="auto">
          <a:xfrm>
            <a:off x="0" y="914400"/>
            <a:ext cx="7239000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如图，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AB=AC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AE=AD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BD=CE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，求证：△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AEB ≌ △ADC</a:t>
            </a: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0" y="882650"/>
            <a:ext cx="3581400" cy="685800"/>
            <a:chOff x="0" y="0"/>
            <a:chExt cx="2256" cy="432"/>
          </a:xfrm>
        </p:grpSpPr>
        <p:sp>
          <p:nvSpPr>
            <p:cNvPr id="1050" name="Rectangle 3"/>
            <p:cNvSpPr>
              <a:spLocks noChangeArrowheads="1"/>
            </p:cNvSpPr>
            <p:nvPr/>
          </p:nvSpPr>
          <p:spPr bwMode="auto">
            <a:xfrm>
              <a:off x="0" y="30"/>
              <a:ext cx="1488" cy="389"/>
            </a:xfrm>
            <a:prstGeom prst="rect">
              <a:avLst/>
            </a:prstGeom>
            <a:gradFill rotWithShape="0">
              <a:gsLst>
                <a:gs pos="0">
                  <a:srgbClr val="FFCC99"/>
                </a:gs>
                <a:gs pos="100000">
                  <a:srgbClr val="FFFFFF"/>
                </a:gs>
              </a:gsLst>
              <a:path path="shape">
                <a:fillToRect l="50000" t="50000" r="50000" b="50000"/>
              </a:path>
            </a:gradFill>
            <a:ln w="38100">
              <a:solidFill>
                <a:srgbClr val="CC0000"/>
              </a:solidFill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3200" b="1">
                  <a:ea typeface="隶书" panose="02010509060101010101" charset="-122"/>
                  <a:cs typeface="隶书" panose="02010509060101010101" charset="-122"/>
                </a:rPr>
                <a:t>    </a:t>
              </a:r>
              <a:r>
                <a:rPr lang="zh-CN" altLang="en-US" sz="2400" b="1">
                  <a:ea typeface="隶书" panose="02010509060101010101" charset="-122"/>
                  <a:cs typeface="隶书" panose="02010509060101010101" charset="-122"/>
                </a:rPr>
                <a:t>当堂测试</a:t>
              </a:r>
              <a:endParaRPr lang="zh-CN" altLang="en-US" sz="2400" b="1" baseline="-25000">
                <a:ea typeface="隶书" panose="02010509060101010101" charset="-122"/>
                <a:cs typeface="隶书" panose="02010509060101010101" charset="-122"/>
              </a:endParaRPr>
            </a:p>
          </p:txBody>
        </p:sp>
        <p:sp>
          <p:nvSpPr>
            <p:cNvPr id="14340" name="Rectangle 4" descr="PE03255_"/>
            <p:cNvSpPr>
              <a:spLocks noChangeArrowheads="1"/>
            </p:cNvSpPr>
            <p:nvPr/>
          </p:nvSpPr>
          <p:spPr bwMode="auto">
            <a:xfrm>
              <a:off x="1248" y="24"/>
              <a:ext cx="183" cy="312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Che" panose="02030609000101010101" pitchFamily="49" charset="-127"/>
              </a:endParaRPr>
            </a:p>
          </p:txBody>
        </p:sp>
        <p:pic>
          <p:nvPicPr>
            <p:cNvPr id="1052" name="Picture 5" descr="67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488" y="0"/>
              <a:ext cx="768" cy="4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3" name="Picture 6" descr="gif003[1]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96"/>
              <a:ext cx="336" cy="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29" name="Text Box 7" descr="底色1"/>
          <p:cNvSpPr txBox="1">
            <a:spLocks noChangeArrowheads="1"/>
          </p:cNvSpPr>
          <p:nvPr/>
        </p:nvSpPr>
        <p:spPr bwMode="auto">
          <a:xfrm>
            <a:off x="250825" y="1603375"/>
            <a:ext cx="85344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9900"/>
                </a:solidFill>
              </a:rPr>
              <a:t>如图，已知</a:t>
            </a:r>
            <a:r>
              <a:rPr lang="en-US" altLang="zh-CN" sz="2800" b="1">
                <a:solidFill>
                  <a:srgbClr val="009900"/>
                </a:solidFill>
              </a:rPr>
              <a:t>AB=CD</a:t>
            </a:r>
            <a:r>
              <a:rPr lang="zh-CN" altLang="en-US" sz="2800" b="1">
                <a:solidFill>
                  <a:srgbClr val="009900"/>
                </a:solidFill>
              </a:rPr>
              <a:t>，</a:t>
            </a:r>
            <a:r>
              <a:rPr lang="en-US" altLang="zh-CN" sz="2800" b="1">
                <a:solidFill>
                  <a:srgbClr val="009900"/>
                </a:solidFill>
              </a:rPr>
              <a:t>AD=CB</a:t>
            </a:r>
            <a:r>
              <a:rPr lang="zh-CN" altLang="en-US" sz="2800" b="1">
                <a:solidFill>
                  <a:srgbClr val="009900"/>
                </a:solidFill>
              </a:rPr>
              <a:t>，</a:t>
            </a:r>
            <a:r>
              <a:rPr lang="en-US" altLang="zh-CN" sz="2800" b="1">
                <a:solidFill>
                  <a:srgbClr val="009900"/>
                </a:solidFill>
              </a:rPr>
              <a:t>E</a:t>
            </a:r>
            <a:r>
              <a:rPr lang="zh-CN" altLang="en-US" sz="2800" b="1">
                <a:solidFill>
                  <a:srgbClr val="009900"/>
                </a:solidFill>
              </a:rPr>
              <a:t>、</a:t>
            </a:r>
            <a:r>
              <a:rPr lang="en-US" altLang="zh-CN" sz="2800" b="1">
                <a:solidFill>
                  <a:srgbClr val="009900"/>
                </a:solidFill>
              </a:rPr>
              <a:t>F</a:t>
            </a:r>
            <a:r>
              <a:rPr lang="zh-CN" altLang="en-US" sz="2800" b="1">
                <a:solidFill>
                  <a:srgbClr val="009900"/>
                </a:solidFill>
              </a:rPr>
              <a:t>分别是</a:t>
            </a:r>
            <a:r>
              <a:rPr lang="en-US" altLang="zh-CN" sz="2800" b="1">
                <a:solidFill>
                  <a:srgbClr val="009900"/>
                </a:solidFill>
              </a:rPr>
              <a:t>AB</a:t>
            </a:r>
            <a:r>
              <a:rPr lang="zh-CN" altLang="en-US" sz="2800" b="1">
                <a:solidFill>
                  <a:srgbClr val="009900"/>
                </a:solidFill>
              </a:rPr>
              <a:t>，</a:t>
            </a:r>
            <a:r>
              <a:rPr lang="en-US" altLang="zh-CN" sz="2800" b="1">
                <a:solidFill>
                  <a:srgbClr val="009900"/>
                </a:solidFill>
              </a:rPr>
              <a:t>CD</a:t>
            </a:r>
            <a:r>
              <a:rPr lang="zh-CN" altLang="en-US" sz="2800" b="1">
                <a:solidFill>
                  <a:srgbClr val="009900"/>
                </a:solidFill>
              </a:rPr>
              <a:t>的中点，且</a:t>
            </a:r>
            <a:r>
              <a:rPr lang="en-US" altLang="zh-CN" sz="2800" b="1">
                <a:solidFill>
                  <a:srgbClr val="009900"/>
                </a:solidFill>
              </a:rPr>
              <a:t>DE=BF.</a:t>
            </a:r>
            <a:endParaRPr lang="en-US" altLang="zh-CN" sz="2800" b="1">
              <a:solidFill>
                <a:srgbClr val="009900"/>
              </a:solidFill>
            </a:endParaRPr>
          </a:p>
        </p:txBody>
      </p:sp>
      <p:sp>
        <p:nvSpPr>
          <p:cNvPr id="1030" name="Text Box 8" descr="底色1"/>
          <p:cNvSpPr txBox="1">
            <a:spLocks noChangeArrowheads="1"/>
          </p:cNvSpPr>
          <p:nvPr/>
        </p:nvSpPr>
        <p:spPr bwMode="auto">
          <a:xfrm>
            <a:off x="323850" y="2538413"/>
            <a:ext cx="77771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9900"/>
                </a:solidFill>
              </a:rPr>
              <a:t>求证：①△</a:t>
            </a:r>
            <a:r>
              <a:rPr lang="en-US" altLang="zh-CN" sz="2800" b="1">
                <a:solidFill>
                  <a:srgbClr val="009900"/>
                </a:solidFill>
              </a:rPr>
              <a:t>ADE≌△CBF,②∠A=∠C</a:t>
            </a:r>
            <a:endParaRPr lang="en-US" altLang="zh-CN" sz="2800" b="1">
              <a:solidFill>
                <a:srgbClr val="009900"/>
              </a:solidFill>
            </a:endParaRPr>
          </a:p>
        </p:txBody>
      </p:sp>
      <p:grpSp>
        <p:nvGrpSpPr>
          <p:cNvPr id="3" name="Group 9"/>
          <p:cNvGrpSpPr/>
          <p:nvPr/>
        </p:nvGrpSpPr>
        <p:grpSpPr bwMode="auto">
          <a:xfrm>
            <a:off x="6477000" y="3043238"/>
            <a:ext cx="2667000" cy="1738312"/>
            <a:chOff x="0" y="0"/>
            <a:chExt cx="1680" cy="1095"/>
          </a:xfrm>
        </p:grpSpPr>
        <p:grpSp>
          <p:nvGrpSpPr>
            <p:cNvPr id="4" name="Group 10"/>
            <p:cNvGrpSpPr/>
            <p:nvPr/>
          </p:nvGrpSpPr>
          <p:grpSpPr bwMode="auto">
            <a:xfrm>
              <a:off x="144" y="240"/>
              <a:ext cx="1392" cy="528"/>
              <a:chOff x="0" y="0"/>
              <a:chExt cx="1392" cy="528"/>
            </a:xfrm>
          </p:grpSpPr>
          <p:sp>
            <p:nvSpPr>
              <p:cNvPr id="1044" name="Line 11"/>
              <p:cNvSpPr>
                <a:spLocks noChangeShapeType="1"/>
              </p:cNvSpPr>
              <p:nvPr/>
            </p:nvSpPr>
            <p:spPr bwMode="auto">
              <a:xfrm>
                <a:off x="0" y="0"/>
                <a:ext cx="1104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5" name="Line 12"/>
              <p:cNvSpPr>
                <a:spLocks noChangeShapeType="1"/>
              </p:cNvSpPr>
              <p:nvPr/>
            </p:nvSpPr>
            <p:spPr bwMode="auto">
              <a:xfrm>
                <a:off x="288" y="528"/>
                <a:ext cx="1104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6" name="Line 13"/>
              <p:cNvSpPr>
                <a:spLocks noChangeShapeType="1"/>
              </p:cNvSpPr>
              <p:nvPr/>
            </p:nvSpPr>
            <p:spPr bwMode="auto">
              <a:xfrm>
                <a:off x="0" y="0"/>
                <a:ext cx="288" cy="52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7" name="Line 14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288" cy="52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8" name="Line 15"/>
              <p:cNvSpPr>
                <a:spLocks noChangeShapeType="1"/>
              </p:cNvSpPr>
              <p:nvPr/>
            </p:nvSpPr>
            <p:spPr bwMode="auto">
              <a:xfrm>
                <a:off x="0" y="0"/>
                <a:ext cx="864" cy="52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49" name="Line 16"/>
              <p:cNvSpPr>
                <a:spLocks noChangeShapeType="1"/>
              </p:cNvSpPr>
              <p:nvPr/>
            </p:nvSpPr>
            <p:spPr bwMode="auto">
              <a:xfrm>
                <a:off x="528" y="0"/>
                <a:ext cx="864" cy="528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38" name="Text Box 17" descr="底色1"/>
            <p:cNvSpPr txBox="1">
              <a:spLocks noChangeArrowheads="1"/>
            </p:cNvSpPr>
            <p:nvPr/>
          </p:nvSpPr>
          <p:spPr bwMode="auto">
            <a:xfrm>
              <a:off x="240" y="720"/>
              <a:ext cx="33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</a:rPr>
                <a:t>A</a:t>
              </a:r>
              <a:endParaRPr lang="en-US" altLang="zh-CN" sz="2800" b="1">
                <a:solidFill>
                  <a:srgbClr val="0000FF"/>
                </a:solidFill>
              </a:endParaRPr>
            </a:p>
          </p:txBody>
        </p:sp>
        <p:sp>
          <p:nvSpPr>
            <p:cNvPr id="1039" name="Text Box 18" descr="底色1"/>
            <p:cNvSpPr txBox="1">
              <a:spLocks noChangeArrowheads="1"/>
            </p:cNvSpPr>
            <p:nvPr/>
          </p:nvSpPr>
          <p:spPr bwMode="auto">
            <a:xfrm>
              <a:off x="0" y="0"/>
              <a:ext cx="33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</a:rPr>
                <a:t>D</a:t>
              </a:r>
              <a:endParaRPr lang="en-US" altLang="zh-CN" sz="2800" b="1">
                <a:solidFill>
                  <a:srgbClr val="0000FF"/>
                </a:solidFill>
              </a:endParaRPr>
            </a:p>
          </p:txBody>
        </p:sp>
        <p:sp>
          <p:nvSpPr>
            <p:cNvPr id="1040" name="Text Box 19" descr="底色1"/>
            <p:cNvSpPr txBox="1">
              <a:spLocks noChangeArrowheads="1"/>
            </p:cNvSpPr>
            <p:nvPr/>
          </p:nvSpPr>
          <p:spPr bwMode="auto">
            <a:xfrm>
              <a:off x="1344" y="720"/>
              <a:ext cx="33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</a:rPr>
                <a:t>B</a:t>
              </a:r>
              <a:endParaRPr lang="en-US" altLang="zh-CN" sz="2800" b="1">
                <a:solidFill>
                  <a:srgbClr val="0000FF"/>
                </a:solidFill>
              </a:endParaRPr>
            </a:p>
          </p:txBody>
        </p:sp>
        <p:sp>
          <p:nvSpPr>
            <p:cNvPr id="1041" name="Text Box 20" descr="底色1"/>
            <p:cNvSpPr txBox="1">
              <a:spLocks noChangeArrowheads="1"/>
            </p:cNvSpPr>
            <p:nvPr/>
          </p:nvSpPr>
          <p:spPr bwMode="auto">
            <a:xfrm>
              <a:off x="1104" y="0"/>
              <a:ext cx="33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</a:rPr>
                <a:t>C</a:t>
              </a:r>
              <a:endParaRPr lang="en-US" altLang="zh-CN" sz="2800" b="1">
                <a:solidFill>
                  <a:srgbClr val="0000FF"/>
                </a:solidFill>
              </a:endParaRPr>
            </a:p>
          </p:txBody>
        </p:sp>
        <p:sp>
          <p:nvSpPr>
            <p:cNvPr id="1042" name="Text Box 21" descr="底色1"/>
            <p:cNvSpPr txBox="1">
              <a:spLocks noChangeArrowheads="1"/>
            </p:cNvSpPr>
            <p:nvPr/>
          </p:nvSpPr>
          <p:spPr bwMode="auto">
            <a:xfrm>
              <a:off x="528" y="0"/>
              <a:ext cx="33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</a:rPr>
                <a:t>F</a:t>
              </a:r>
              <a:endParaRPr lang="en-US" altLang="zh-CN" sz="2800" b="1">
                <a:solidFill>
                  <a:srgbClr val="0000FF"/>
                </a:solidFill>
              </a:endParaRPr>
            </a:p>
          </p:txBody>
        </p:sp>
        <p:sp>
          <p:nvSpPr>
            <p:cNvPr id="1043" name="Text Box 22" descr="底色1"/>
            <p:cNvSpPr txBox="1">
              <a:spLocks noChangeArrowheads="1"/>
            </p:cNvSpPr>
            <p:nvPr/>
          </p:nvSpPr>
          <p:spPr bwMode="auto">
            <a:xfrm>
              <a:off x="816" y="768"/>
              <a:ext cx="33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</a:rPr>
                <a:t>E</a:t>
              </a:r>
              <a:endParaRPr lang="en-US" altLang="zh-CN" sz="2800" b="1">
                <a:solidFill>
                  <a:srgbClr val="0000FF"/>
                </a:solidFill>
              </a:endParaRPr>
            </a:p>
          </p:txBody>
        </p:sp>
      </p:grp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3995738" y="4914900"/>
            <a:ext cx="3960812" cy="1160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</a:rPr>
              <a:t>∴△ADE≌△CBF</a:t>
            </a:r>
            <a:endParaRPr lang="en-US" altLang="zh-CN" sz="2800" b="1">
              <a:solidFill>
                <a:schemeClr val="tx2"/>
              </a:solidFill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</a:rPr>
              <a:t>∴∠A=∠C</a:t>
            </a:r>
            <a:endParaRPr lang="en-US" altLang="zh-CN" sz="2800" b="1">
              <a:solidFill>
                <a:schemeClr val="tx2"/>
              </a:solidFill>
            </a:endParaRPr>
          </a:p>
        </p:txBody>
      </p:sp>
      <p:grpSp>
        <p:nvGrpSpPr>
          <p:cNvPr id="5" name="Group 24"/>
          <p:cNvGrpSpPr/>
          <p:nvPr/>
        </p:nvGrpSpPr>
        <p:grpSpPr bwMode="auto">
          <a:xfrm>
            <a:off x="95250" y="3136900"/>
            <a:ext cx="6696075" cy="3743325"/>
            <a:chOff x="0" y="0"/>
            <a:chExt cx="4218" cy="2358"/>
          </a:xfrm>
        </p:grpSpPr>
        <p:grpSp>
          <p:nvGrpSpPr>
            <p:cNvPr id="6" name="Group 25"/>
            <p:cNvGrpSpPr/>
            <p:nvPr/>
          </p:nvGrpSpPr>
          <p:grpSpPr bwMode="auto">
            <a:xfrm>
              <a:off x="0" y="0"/>
              <a:ext cx="4218" cy="2358"/>
              <a:chOff x="0" y="0"/>
              <a:chExt cx="4218" cy="2358"/>
            </a:xfrm>
          </p:grpSpPr>
          <p:sp>
            <p:nvSpPr>
              <p:cNvPr id="1035" name="Text Box 26"/>
              <p:cNvSpPr txBox="1">
                <a:spLocks noChangeArrowheads="1"/>
              </p:cNvSpPr>
              <p:nvPr/>
            </p:nvSpPr>
            <p:spPr bwMode="auto">
              <a:xfrm>
                <a:off x="90" y="0"/>
                <a:ext cx="4128" cy="235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2"/>
                    </a:solidFill>
                  </a:rPr>
                  <a:t>证明</a:t>
                </a:r>
                <a:r>
                  <a:rPr lang="en-US" altLang="zh-CN" sz="2400" b="1">
                    <a:solidFill>
                      <a:schemeClr val="tx2"/>
                    </a:solidFill>
                  </a:rPr>
                  <a:t>:∵</a:t>
                </a:r>
                <a:r>
                  <a:rPr lang="zh-CN" altLang="en-US" sz="2400" b="1">
                    <a:solidFill>
                      <a:schemeClr val="tx2"/>
                    </a:solidFill>
                  </a:rPr>
                  <a:t>点</a:t>
                </a:r>
                <a:r>
                  <a:rPr lang="en-US" altLang="zh-CN" sz="2400" b="1">
                    <a:solidFill>
                      <a:schemeClr val="tx2"/>
                    </a:solidFill>
                  </a:rPr>
                  <a:t>E,F</a:t>
                </a:r>
                <a:r>
                  <a:rPr lang="zh-CN" altLang="en-US" sz="2400" b="1">
                    <a:solidFill>
                      <a:schemeClr val="tx2"/>
                    </a:solidFill>
                  </a:rPr>
                  <a:t>分别是</a:t>
                </a:r>
                <a:r>
                  <a:rPr lang="en-US" altLang="zh-CN" sz="2400" b="1">
                    <a:solidFill>
                      <a:schemeClr val="tx2"/>
                    </a:solidFill>
                  </a:rPr>
                  <a:t>AB,CD</a:t>
                </a:r>
                <a:r>
                  <a:rPr lang="zh-CN" altLang="en-US" sz="2400" b="1">
                    <a:solidFill>
                      <a:schemeClr val="tx2"/>
                    </a:solidFill>
                  </a:rPr>
                  <a:t>的中点</a:t>
                </a:r>
                <a:endParaRPr lang="zh-CN" altLang="en-US" sz="2400" b="1">
                  <a:solidFill>
                    <a:schemeClr val="tx2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2"/>
                    </a:solidFill>
                  </a:rPr>
                  <a:t>∴</a:t>
                </a:r>
                <a:r>
                  <a:rPr lang="en-US" altLang="zh-CN" sz="2400" b="1">
                    <a:solidFill>
                      <a:schemeClr val="tx2"/>
                    </a:solidFill>
                  </a:rPr>
                  <a:t>AE=      AB,  CF =    CD</a:t>
                </a:r>
                <a:endParaRPr lang="en-US" altLang="zh-CN" sz="2400" b="1">
                  <a:solidFill>
                    <a:schemeClr val="tx2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chemeClr val="tx2"/>
                    </a:solidFill>
                  </a:rPr>
                  <a:t>∵AB=CD    ∴AE=CF</a:t>
                </a:r>
                <a:endParaRPr lang="en-US" altLang="zh-CN" sz="2400" b="1">
                  <a:solidFill>
                    <a:schemeClr val="tx2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2"/>
                    </a:solidFill>
                  </a:rPr>
                  <a:t>在△</a:t>
                </a:r>
                <a:r>
                  <a:rPr lang="en-US" altLang="zh-CN" sz="2400" b="1">
                    <a:solidFill>
                      <a:schemeClr val="tx2"/>
                    </a:solidFill>
                  </a:rPr>
                  <a:t>ADE</a:t>
                </a:r>
                <a:r>
                  <a:rPr lang="zh-CN" altLang="en-US" sz="2400" b="1">
                    <a:solidFill>
                      <a:schemeClr val="tx2"/>
                    </a:solidFill>
                  </a:rPr>
                  <a:t>与△</a:t>
                </a:r>
                <a:r>
                  <a:rPr lang="en-US" altLang="zh-CN" sz="2400" b="1">
                    <a:solidFill>
                      <a:schemeClr val="tx2"/>
                    </a:solidFill>
                  </a:rPr>
                  <a:t>CBF</a:t>
                </a:r>
                <a:r>
                  <a:rPr lang="zh-CN" altLang="en-US" sz="2400" b="1">
                    <a:solidFill>
                      <a:schemeClr val="tx2"/>
                    </a:solidFill>
                  </a:rPr>
                  <a:t>中</a:t>
                </a:r>
                <a:endParaRPr lang="zh-CN" altLang="en-US" sz="2400" b="1">
                  <a:solidFill>
                    <a:schemeClr val="tx2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2400" b="1">
                    <a:solidFill>
                      <a:schemeClr val="tx2"/>
                    </a:solidFill>
                  </a:rPr>
                  <a:t> </a:t>
                </a:r>
                <a:r>
                  <a:rPr lang="en-US" altLang="zh-CN" sz="2400" b="1">
                    <a:solidFill>
                      <a:schemeClr val="tx2"/>
                    </a:solidFill>
                  </a:rPr>
                  <a:t>AE=CF</a:t>
                </a:r>
                <a:endParaRPr lang="en-US" altLang="zh-CN" sz="2400" b="1">
                  <a:solidFill>
                    <a:schemeClr val="tx2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chemeClr val="tx2"/>
                    </a:solidFill>
                  </a:rPr>
                  <a:t>AD=CB</a:t>
                </a:r>
                <a:endParaRPr lang="en-US" altLang="zh-CN" sz="2400" b="1">
                  <a:solidFill>
                    <a:schemeClr val="tx2"/>
                  </a:solidFill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chemeClr val="tx2"/>
                    </a:solidFill>
                  </a:rPr>
                  <a:t>DE=BF</a:t>
                </a:r>
                <a:endParaRPr lang="en-US" altLang="zh-CN" sz="2800" b="1">
                  <a:solidFill>
                    <a:schemeClr val="tx2"/>
                  </a:solidFill>
                </a:endParaRPr>
              </a:p>
            </p:txBody>
          </p:sp>
          <p:sp>
            <p:nvSpPr>
              <p:cNvPr id="1036" name="AutoShape 27"/>
              <p:cNvSpPr/>
              <p:nvPr/>
            </p:nvSpPr>
            <p:spPr bwMode="auto">
              <a:xfrm>
                <a:off x="0" y="1497"/>
                <a:ext cx="158" cy="771"/>
              </a:xfrm>
              <a:prstGeom prst="leftBrace">
                <a:avLst>
                  <a:gd name="adj1" fmla="val 40665"/>
                  <a:gd name="adj2" fmla="val 50000"/>
                </a:avLst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aphicFrame>
          <p:nvGraphicFramePr>
            <p:cNvPr id="1026" name="Object 2"/>
            <p:cNvGraphicFramePr>
              <a:graphicFrameLocks noChangeAspect="1"/>
            </p:cNvGraphicFramePr>
            <p:nvPr/>
          </p:nvGraphicFramePr>
          <p:xfrm>
            <a:off x="669" y="181"/>
            <a:ext cx="245" cy="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" r:id="rId3" imgW="3657600" imgH="9448800" progId="Equation.DSMT4">
                    <p:embed/>
                  </p:oleObj>
                </mc:Choice>
                <mc:Fallback>
                  <p:oleObj name="" r:id="rId3" imgW="3657600" imgH="9448800" progId="Equation.DSMT4">
                    <p:embed/>
                    <p:pic>
                      <p:nvPicPr>
                        <p:cNvPr id="0" name="Object 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69" y="181"/>
                          <a:ext cx="245" cy="59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7" name="Object 3"/>
            <p:cNvGraphicFramePr>
              <a:graphicFrameLocks noChangeAspect="1"/>
            </p:cNvGraphicFramePr>
            <p:nvPr/>
          </p:nvGraphicFramePr>
          <p:xfrm>
            <a:off x="1570" y="181"/>
            <a:ext cx="245" cy="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" r:id="rId5" imgW="3657600" imgH="9448800" progId="Equation.DSMT4">
                    <p:embed/>
                  </p:oleObj>
                </mc:Choice>
                <mc:Fallback>
                  <p:oleObj name="" r:id="rId5" imgW="3657600" imgH="9448800" progId="Equation.DSMT4">
                    <p:embed/>
                    <p:pic>
                      <p:nvPicPr>
                        <p:cNvPr id="0" name="Object 3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570" y="181"/>
                          <a:ext cx="245" cy="59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1447800" y="2133600"/>
            <a:ext cx="7391400" cy="3232150"/>
            <a:chOff x="0" y="0"/>
            <a:chExt cx="4656" cy="2036"/>
          </a:xfrm>
        </p:grpSpPr>
        <p:sp>
          <p:nvSpPr>
            <p:cNvPr id="28676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2592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Verdana" panose="020B0604030504040204" pitchFamily="34" charset="0"/>
                </a:rPr>
                <a:t>1</a:t>
              </a:r>
              <a:r>
                <a:rPr lang="zh-CN" altLang="en-US" sz="2800" b="1">
                  <a:latin typeface="Verdana" panose="020B0604030504040204" pitchFamily="34" charset="0"/>
                </a:rPr>
                <a:t>、三角形全等的条件</a:t>
              </a:r>
              <a:endParaRPr lang="zh-CN" altLang="en-US" sz="2800" b="1">
                <a:latin typeface="Verdana" panose="020B0604030504040204" pitchFamily="34" charset="0"/>
              </a:endParaRPr>
            </a:p>
          </p:txBody>
        </p:sp>
        <p:sp>
          <p:nvSpPr>
            <p:cNvPr id="28677" name="Text Box 4"/>
            <p:cNvSpPr txBox="1">
              <a:spLocks noChangeArrowheads="1"/>
            </p:cNvSpPr>
            <p:nvPr/>
          </p:nvSpPr>
          <p:spPr bwMode="auto">
            <a:xfrm>
              <a:off x="0" y="480"/>
              <a:ext cx="436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Verdana" panose="020B0604030504040204" pitchFamily="34" charset="0"/>
                </a:rPr>
                <a:t>2</a:t>
              </a:r>
              <a:r>
                <a:rPr lang="zh-CN" altLang="en-US" sz="2800" b="1">
                  <a:latin typeface="Verdana" panose="020B0604030504040204" pitchFamily="34" charset="0"/>
                </a:rPr>
                <a:t>、三角形稳定性在实际生活中的应用</a:t>
              </a:r>
              <a:endParaRPr lang="zh-CN" altLang="en-US" sz="2800" b="1">
                <a:latin typeface="Verdana" panose="020B0604030504040204" pitchFamily="34" charset="0"/>
              </a:endParaRPr>
            </a:p>
          </p:txBody>
        </p:sp>
        <p:sp>
          <p:nvSpPr>
            <p:cNvPr id="28678" name="Text Box 5"/>
            <p:cNvSpPr txBox="1">
              <a:spLocks noChangeArrowheads="1"/>
            </p:cNvSpPr>
            <p:nvPr/>
          </p:nvSpPr>
          <p:spPr bwMode="auto">
            <a:xfrm>
              <a:off x="0" y="960"/>
              <a:ext cx="412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Verdana" panose="020B0604030504040204" pitchFamily="34" charset="0"/>
                </a:rPr>
                <a:t>3</a:t>
              </a:r>
              <a:r>
                <a:rPr lang="zh-CN" altLang="en-US" sz="2800" b="1">
                  <a:latin typeface="Verdana" panose="020B0604030504040204" pitchFamily="34" charset="0"/>
                </a:rPr>
                <a:t>、会使用</a:t>
              </a:r>
              <a:r>
                <a:rPr lang="zh-CN" altLang="en-US" sz="2800" b="1">
                  <a:latin typeface="Times New Roman" panose="02020603050405020304" pitchFamily="18" charset="0"/>
                </a:rPr>
                <a:t>“</a:t>
              </a:r>
              <a:r>
                <a:rPr lang="en-US" altLang="zh-CN" sz="2800" b="1">
                  <a:latin typeface="Verdana" panose="020B0604030504040204" pitchFamily="34" charset="0"/>
                </a:rPr>
                <a:t>SSS</a:t>
              </a:r>
              <a:r>
                <a:rPr lang="en-US" altLang="zh-CN" sz="2800" b="1">
                  <a:latin typeface="Times New Roman" panose="02020603050405020304" pitchFamily="18" charset="0"/>
                </a:rPr>
                <a:t>”</a:t>
              </a:r>
              <a:r>
                <a:rPr lang="zh-CN" altLang="en-US" sz="2800" b="1">
                  <a:latin typeface="Verdana" panose="020B0604030504040204" pitchFamily="34" charset="0"/>
                </a:rPr>
                <a:t>判定两三角形全等</a:t>
              </a:r>
              <a:endParaRPr lang="zh-CN" altLang="en-US" sz="2800" b="1">
                <a:latin typeface="Verdana" panose="020B0604030504040204" pitchFamily="34" charset="0"/>
              </a:endParaRPr>
            </a:p>
          </p:txBody>
        </p:sp>
        <p:sp>
          <p:nvSpPr>
            <p:cNvPr id="28679" name="Text Box 6"/>
            <p:cNvSpPr txBox="1">
              <a:spLocks noChangeArrowheads="1"/>
            </p:cNvSpPr>
            <p:nvPr/>
          </p:nvSpPr>
          <p:spPr bwMode="auto">
            <a:xfrm>
              <a:off x="0" y="1440"/>
              <a:ext cx="4656" cy="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Verdana" panose="020B0604030504040204" pitchFamily="34" charset="0"/>
                </a:rPr>
                <a:t>4</a:t>
              </a:r>
              <a:r>
                <a:rPr lang="zh-CN" altLang="en-US" sz="2800" b="1">
                  <a:latin typeface="Verdana" panose="020B0604030504040204" pitchFamily="34" charset="0"/>
                </a:rPr>
                <a:t>、掌握角平分线的尺规作图，以及能写简单的作法</a:t>
              </a:r>
              <a:endParaRPr lang="zh-CN" altLang="en-US" sz="2800" b="1">
                <a:latin typeface="Verdana" panose="020B0604030504040204" pitchFamily="34" charset="0"/>
              </a:endParaRPr>
            </a:p>
          </p:txBody>
        </p:sp>
      </p:grpSp>
      <p:sp>
        <p:nvSpPr>
          <p:cNvPr id="28675" name="WordArt 7"/>
          <p:cNvSpPr>
            <a:spLocks noChangeArrowheads="1" noChangeShapeType="1"/>
          </p:cNvSpPr>
          <p:nvPr/>
        </p:nvSpPr>
        <p:spPr bwMode="auto">
          <a:xfrm>
            <a:off x="1143000" y="914400"/>
            <a:ext cx="6172200" cy="1219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bevel/>
                </a:ln>
                <a:solidFill>
                  <a:schemeClr val="hlin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今天你有哪些收获？</a:t>
            </a:r>
            <a:endParaRPr lang="zh-CN" altLang="en-US" sz="3600" kern="10">
              <a:ln w="9525">
                <a:solidFill>
                  <a:srgbClr val="000000"/>
                </a:solidFill>
                <a:bevel/>
              </a:ln>
              <a:solidFill>
                <a:schemeClr val="hlin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1260475" y="1701800"/>
            <a:ext cx="7273925" cy="100647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0066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60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全等三角形的判定</a:t>
            </a:r>
            <a:endParaRPr lang="zh-CN" altLang="en-US" sz="60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0" y="4343400"/>
            <a:ext cx="9144000" cy="2114550"/>
            <a:chOff x="0" y="0"/>
            <a:chExt cx="5541" cy="1332"/>
          </a:xfrm>
        </p:grpSpPr>
        <p:graphicFrame>
          <p:nvGraphicFramePr>
            <p:cNvPr id="2050" name="Object 2"/>
            <p:cNvGraphicFramePr>
              <a:graphicFrameLocks noChangeAspect="1"/>
            </p:cNvGraphicFramePr>
            <p:nvPr/>
          </p:nvGraphicFramePr>
          <p:xfrm>
            <a:off x="0" y="0"/>
            <a:ext cx="2064" cy="13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49" name="" r:id="rId1" imgW="19316700" imgH="13935075" progId="">
                    <p:embed/>
                  </p:oleObj>
                </mc:Choice>
                <mc:Fallback>
                  <p:oleObj name="" r:id="rId1" imgW="19316700" imgH="13935075" progId="">
                    <p:embed/>
                    <p:pic>
                      <p:nvPicPr>
                        <p:cNvPr id="0" name="Object 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0" y="0"/>
                          <a:ext cx="2064" cy="133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" name="Group 5"/>
            <p:cNvGrpSpPr/>
            <p:nvPr/>
          </p:nvGrpSpPr>
          <p:grpSpPr bwMode="auto">
            <a:xfrm>
              <a:off x="4241" y="335"/>
              <a:ext cx="1300" cy="878"/>
              <a:chOff x="0" y="0"/>
              <a:chExt cx="1300" cy="878"/>
            </a:xfrm>
          </p:grpSpPr>
          <p:sp>
            <p:nvSpPr>
              <p:cNvPr id="3078" name="AutoShape 6"/>
              <p:cNvSpPr>
                <a:spLocks noChangeArrowheads="1"/>
              </p:cNvSpPr>
              <p:nvPr/>
            </p:nvSpPr>
            <p:spPr bwMode="auto">
              <a:xfrm rot="20940000">
                <a:off x="0" y="478"/>
                <a:ext cx="288" cy="288"/>
              </a:xfrm>
              <a:prstGeom prst="star5">
                <a:avLst/>
              </a:prstGeom>
              <a:gradFill rotWithShape="1">
                <a:gsLst>
                  <a:gs pos="0">
                    <a:srgbClr val="3333FF"/>
                  </a:gs>
                  <a:gs pos="100000">
                    <a:srgbClr val="3333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3079" name="AutoShape 7"/>
              <p:cNvSpPr>
                <a:spLocks noChangeArrowheads="1"/>
              </p:cNvSpPr>
              <p:nvPr/>
            </p:nvSpPr>
            <p:spPr bwMode="auto">
              <a:xfrm>
                <a:off x="417" y="182"/>
                <a:ext cx="266" cy="264"/>
              </a:xfrm>
              <a:prstGeom prst="star5">
                <a:avLst/>
              </a:prstGeom>
              <a:gradFill rotWithShape="0">
                <a:gsLst>
                  <a:gs pos="0">
                    <a:srgbClr val="3333FF"/>
                  </a:gs>
                  <a:gs pos="100000">
                    <a:srgbClr val="3333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3080" name="AutoShape 8"/>
              <p:cNvSpPr>
                <a:spLocks noChangeArrowheads="1"/>
              </p:cNvSpPr>
              <p:nvPr/>
            </p:nvSpPr>
            <p:spPr bwMode="auto">
              <a:xfrm rot="1320000">
                <a:off x="871" y="0"/>
                <a:ext cx="384" cy="384"/>
              </a:xfrm>
              <a:prstGeom prst="star5">
                <a:avLst/>
              </a:prstGeom>
              <a:gradFill rotWithShape="0">
                <a:gsLst>
                  <a:gs pos="0">
                    <a:srgbClr val="3333FF"/>
                  </a:gs>
                  <a:gs pos="100000">
                    <a:srgbClr val="3333FF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3081" name="AutoShape 9"/>
              <p:cNvSpPr>
                <a:spLocks noChangeArrowheads="1"/>
              </p:cNvSpPr>
              <p:nvPr/>
            </p:nvSpPr>
            <p:spPr bwMode="auto">
              <a:xfrm>
                <a:off x="450" y="288"/>
                <a:ext cx="264" cy="264"/>
              </a:xfrm>
              <a:prstGeom prst="star5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3082" name="AutoShape 10"/>
              <p:cNvSpPr>
                <a:spLocks noChangeArrowheads="1"/>
              </p:cNvSpPr>
              <p:nvPr/>
            </p:nvSpPr>
            <p:spPr bwMode="auto">
              <a:xfrm rot="1320000">
                <a:off x="916" y="182"/>
                <a:ext cx="384" cy="384"/>
              </a:xfrm>
              <a:prstGeom prst="star5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3083" name="AutoShape 11"/>
              <p:cNvSpPr>
                <a:spLocks noChangeArrowheads="1"/>
              </p:cNvSpPr>
              <p:nvPr/>
            </p:nvSpPr>
            <p:spPr bwMode="auto">
              <a:xfrm rot="20940000">
                <a:off x="54" y="590"/>
                <a:ext cx="288" cy="288"/>
              </a:xfrm>
              <a:prstGeom prst="star5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FFFF00">
                      <a:gamma/>
                      <a:shade val="46275"/>
                      <a:invGamma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miter lim="800000"/>
              </a:ln>
              <a:effectLst/>
            </p:spPr>
            <p:txBody>
              <a:bodyPr wrap="none" lIns="92075" tIns="46038" rIns="92075" bIns="46038"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053" name="Line 12"/>
          <p:cNvSpPr>
            <a:spLocks noChangeShapeType="1"/>
          </p:cNvSpPr>
          <p:nvPr/>
        </p:nvSpPr>
        <p:spPr bwMode="auto">
          <a:xfrm>
            <a:off x="2916238" y="3357563"/>
            <a:ext cx="2087562" cy="0"/>
          </a:xfrm>
          <a:prstGeom prst="line">
            <a:avLst/>
          </a:prstGeom>
          <a:noFill/>
          <a:ln w="38100">
            <a:solidFill>
              <a:srgbClr val="9933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Text Box 13"/>
          <p:cNvSpPr txBox="1">
            <a:spLocks noChangeArrowheads="1"/>
          </p:cNvSpPr>
          <p:nvPr/>
        </p:nvSpPr>
        <p:spPr bwMode="auto">
          <a:xfrm>
            <a:off x="5076825" y="3068638"/>
            <a:ext cx="22320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400" b="1">
                <a:solidFill>
                  <a:srgbClr val="800000"/>
                </a:solidFill>
              </a:rPr>
              <a:t>AAS</a:t>
            </a:r>
            <a:endParaRPr lang="en-US" altLang="zh-CN" sz="44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Line 5"/>
          <p:cNvSpPr>
            <a:spLocks noChangeShapeType="1"/>
          </p:cNvSpPr>
          <p:nvPr/>
        </p:nvSpPr>
        <p:spPr bwMode="auto">
          <a:xfrm>
            <a:off x="1658938" y="3657600"/>
            <a:ext cx="936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1"/>
          <p:cNvGrpSpPr/>
          <p:nvPr/>
        </p:nvGrpSpPr>
        <p:grpSpPr bwMode="auto">
          <a:xfrm>
            <a:off x="1658938" y="2074863"/>
            <a:ext cx="1584325" cy="1584325"/>
            <a:chOff x="1020" y="981"/>
            <a:chExt cx="998" cy="998"/>
          </a:xfrm>
        </p:grpSpPr>
        <p:sp>
          <p:nvSpPr>
            <p:cNvPr id="29714" name="Line 4"/>
            <p:cNvSpPr>
              <a:spLocks noChangeShapeType="1"/>
            </p:cNvSpPr>
            <p:nvPr/>
          </p:nvSpPr>
          <p:spPr bwMode="auto">
            <a:xfrm flipH="1">
              <a:off x="1020" y="981"/>
              <a:ext cx="998" cy="99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Line 6"/>
            <p:cNvSpPr>
              <a:spLocks noChangeShapeType="1"/>
            </p:cNvSpPr>
            <p:nvPr/>
          </p:nvSpPr>
          <p:spPr bwMode="auto">
            <a:xfrm flipH="1">
              <a:off x="1610" y="981"/>
              <a:ext cx="408" cy="99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0"/>
          <p:cNvGrpSpPr/>
          <p:nvPr/>
        </p:nvGrpSpPr>
        <p:grpSpPr bwMode="auto">
          <a:xfrm>
            <a:off x="4179888" y="2146300"/>
            <a:ext cx="2305050" cy="1584325"/>
            <a:chOff x="2200" y="981"/>
            <a:chExt cx="1452" cy="998"/>
          </a:xfrm>
        </p:grpSpPr>
        <p:sp>
          <p:nvSpPr>
            <p:cNvPr id="29712" name="Line 7"/>
            <p:cNvSpPr>
              <a:spLocks noChangeShapeType="1"/>
            </p:cNvSpPr>
            <p:nvPr/>
          </p:nvSpPr>
          <p:spPr bwMode="auto">
            <a:xfrm flipH="1">
              <a:off x="2200" y="981"/>
              <a:ext cx="998" cy="99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Line 8"/>
            <p:cNvSpPr>
              <a:spLocks noChangeShapeType="1"/>
            </p:cNvSpPr>
            <p:nvPr/>
          </p:nvSpPr>
          <p:spPr bwMode="auto">
            <a:xfrm>
              <a:off x="3198" y="981"/>
              <a:ext cx="454" cy="99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1" name="Line 9"/>
          <p:cNvSpPr>
            <a:spLocks noChangeShapeType="1"/>
          </p:cNvSpPr>
          <p:nvPr/>
        </p:nvSpPr>
        <p:spPr bwMode="auto">
          <a:xfrm>
            <a:off x="4179888" y="3730625"/>
            <a:ext cx="23034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702" name="Text Box 13"/>
          <p:cNvSpPr txBox="1">
            <a:spLocks noChangeArrowheads="1"/>
          </p:cNvSpPr>
          <p:nvPr/>
        </p:nvSpPr>
        <p:spPr bwMode="auto">
          <a:xfrm>
            <a:off x="1082675" y="3946525"/>
            <a:ext cx="633571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两边分别相等且其一组等边的对角相等的两个三角形不一定全等</a:t>
            </a:r>
            <a:endParaRPr lang="zh-CN" altLang="en-US" sz="2800"/>
          </a:p>
        </p:txBody>
      </p:sp>
      <p:sp>
        <p:nvSpPr>
          <p:cNvPr id="29703" name="Text Box 14"/>
          <p:cNvSpPr txBox="1">
            <a:spLocks noChangeArrowheads="1"/>
          </p:cNvSpPr>
          <p:nvPr/>
        </p:nvSpPr>
        <p:spPr bwMode="auto">
          <a:xfrm>
            <a:off x="1801813" y="2649538"/>
            <a:ext cx="865187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3cm</a:t>
            </a:r>
            <a:endParaRPr lang="en-US" altLang="zh-CN"/>
          </a:p>
        </p:txBody>
      </p:sp>
      <p:sp>
        <p:nvSpPr>
          <p:cNvPr id="29704" name="Text Box 15"/>
          <p:cNvSpPr txBox="1">
            <a:spLocks noChangeArrowheads="1"/>
          </p:cNvSpPr>
          <p:nvPr/>
        </p:nvSpPr>
        <p:spPr bwMode="auto">
          <a:xfrm>
            <a:off x="2954338" y="2722563"/>
            <a:ext cx="865187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2.5cm</a:t>
            </a:r>
            <a:endParaRPr lang="en-US" altLang="zh-CN"/>
          </a:p>
        </p:txBody>
      </p:sp>
      <p:sp>
        <p:nvSpPr>
          <p:cNvPr id="29705" name="Text Box 16"/>
          <p:cNvSpPr txBox="1">
            <a:spLocks noChangeArrowheads="1"/>
          </p:cNvSpPr>
          <p:nvPr/>
        </p:nvSpPr>
        <p:spPr bwMode="auto">
          <a:xfrm>
            <a:off x="6051550" y="2506663"/>
            <a:ext cx="865188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2.5cm</a:t>
            </a:r>
            <a:endParaRPr lang="en-US" altLang="zh-CN"/>
          </a:p>
        </p:txBody>
      </p:sp>
      <p:sp>
        <p:nvSpPr>
          <p:cNvPr id="29706" name="Text Box 17"/>
          <p:cNvSpPr txBox="1">
            <a:spLocks noChangeArrowheads="1"/>
          </p:cNvSpPr>
          <p:nvPr/>
        </p:nvSpPr>
        <p:spPr bwMode="auto">
          <a:xfrm>
            <a:off x="4322763" y="2649538"/>
            <a:ext cx="865187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3cm</a:t>
            </a:r>
            <a:endParaRPr lang="en-US" altLang="zh-CN"/>
          </a:p>
        </p:txBody>
      </p:sp>
      <p:sp>
        <p:nvSpPr>
          <p:cNvPr id="29707" name="Text Box 18"/>
          <p:cNvSpPr txBox="1">
            <a:spLocks noChangeArrowheads="1"/>
          </p:cNvSpPr>
          <p:nvPr/>
        </p:nvSpPr>
        <p:spPr bwMode="auto">
          <a:xfrm>
            <a:off x="1803400" y="3298825"/>
            <a:ext cx="86360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45°</a:t>
            </a:r>
            <a:endParaRPr lang="en-US" altLang="zh-CN"/>
          </a:p>
        </p:txBody>
      </p:sp>
      <p:sp>
        <p:nvSpPr>
          <p:cNvPr id="29708" name="Text Box 19"/>
          <p:cNvSpPr txBox="1">
            <a:spLocks noChangeArrowheads="1"/>
          </p:cNvSpPr>
          <p:nvPr/>
        </p:nvSpPr>
        <p:spPr bwMode="auto">
          <a:xfrm>
            <a:off x="4538663" y="3370263"/>
            <a:ext cx="863600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/>
              <a:t>45°</a:t>
            </a:r>
            <a:endParaRPr lang="en-US" altLang="zh-CN"/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1874838" y="5026025"/>
            <a:ext cx="36734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两角一夹边</a:t>
            </a:r>
            <a:r>
              <a:rPr lang="en-US" altLang="zh-CN" sz="2800"/>
              <a:t>(ASA)</a:t>
            </a:r>
            <a:endParaRPr lang="en-US" altLang="zh-CN" sz="2800"/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1874838" y="5746750"/>
            <a:ext cx="36734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两角一对边</a:t>
            </a:r>
            <a:r>
              <a:rPr lang="en-US" altLang="zh-CN" sz="2800"/>
              <a:t>(AAS)</a:t>
            </a:r>
            <a:r>
              <a:rPr lang="en-US" altLang="zh-CN" sz="2800">
                <a:solidFill>
                  <a:srgbClr val="FF0000"/>
                </a:solidFill>
              </a:rPr>
              <a:t>?</a:t>
            </a:r>
            <a:endParaRPr lang="en-US" altLang="zh-CN" sz="2800">
              <a:solidFill>
                <a:srgbClr val="FF0000"/>
              </a:solidFill>
            </a:endParaRPr>
          </a:p>
        </p:txBody>
      </p:sp>
      <p:sp>
        <p:nvSpPr>
          <p:cNvPr id="29711" name="Text Box 23"/>
          <p:cNvSpPr txBox="1">
            <a:spLocks noChangeArrowheads="1"/>
          </p:cNvSpPr>
          <p:nvPr/>
        </p:nvSpPr>
        <p:spPr bwMode="auto">
          <a:xfrm>
            <a:off x="2667000" y="1066800"/>
            <a:ext cx="3313113" cy="831850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charset="-122"/>
                <a:cs typeface="隶书" panose="02010509060101010101" charset="-122"/>
              </a:rPr>
              <a:t>  引入新课</a:t>
            </a:r>
            <a:endParaRPr lang="en-US" altLang="zh-CN" sz="4800" b="1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7" grpId="0"/>
      <p:bldP spid="1435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2592388" y="1219200"/>
            <a:ext cx="3888975" cy="1368425"/>
            <a:chOff x="0" y="0"/>
            <a:chExt cx="1881" cy="586"/>
          </a:xfrm>
        </p:grpSpPr>
        <p:grpSp>
          <p:nvGrpSpPr>
            <p:cNvPr id="3" name="Group 3"/>
            <p:cNvGrpSpPr/>
            <p:nvPr/>
          </p:nvGrpSpPr>
          <p:grpSpPr bwMode="auto">
            <a:xfrm>
              <a:off x="0" y="0"/>
              <a:ext cx="1680" cy="586"/>
              <a:chOff x="0" y="0"/>
              <a:chExt cx="4176" cy="593"/>
            </a:xfrm>
          </p:grpSpPr>
          <p:sp>
            <p:nvSpPr>
              <p:cNvPr id="30727" name="AutoShape 4"/>
              <p:cNvSpPr>
                <a:spLocks noChangeArrowheads="1"/>
              </p:cNvSpPr>
              <p:nvPr/>
            </p:nvSpPr>
            <p:spPr bwMode="auto">
              <a:xfrm>
                <a:off x="0" y="65"/>
                <a:ext cx="4080" cy="528"/>
              </a:xfrm>
              <a:prstGeom prst="horizontalScroll">
                <a:avLst>
                  <a:gd name="adj" fmla="val 12500"/>
                </a:avLst>
              </a:prstGeom>
              <a:gradFill rotWithShape="0">
                <a:gsLst>
                  <a:gs pos="0">
                    <a:srgbClr val="FFEDED"/>
                  </a:gs>
                  <a:gs pos="100000">
                    <a:srgbClr val="FFFFF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rgbClr val="000099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25" name="Text Box 5"/>
              <p:cNvSpPr txBox="1">
                <a:spLocks noChangeArrowheads="1"/>
              </p:cNvSpPr>
              <p:nvPr/>
            </p:nvSpPr>
            <p:spPr bwMode="auto">
              <a:xfrm>
                <a:off x="48" y="0"/>
                <a:ext cx="4128" cy="37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endParaRPr lang="zh-CN" altLang="en-US" sz="3200" b="1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幼圆" panose="02010509060101010101" pitchFamily="1" charset="-122"/>
                </a:endParaRPr>
              </a:p>
            </p:txBody>
          </p:sp>
        </p:grpSp>
        <p:pic>
          <p:nvPicPr>
            <p:cNvPr id="30725" name="Picture 6" descr="打开书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672" y="144"/>
              <a:ext cx="396" cy="3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6" name="Text Box 7"/>
            <p:cNvSpPr txBox="1">
              <a:spLocks noChangeArrowheads="1"/>
            </p:cNvSpPr>
            <p:nvPr/>
          </p:nvSpPr>
          <p:spPr bwMode="auto">
            <a:xfrm>
              <a:off x="153" y="182"/>
              <a:ext cx="1728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>
                  <a:solidFill>
                    <a:srgbClr val="FF0000"/>
                  </a:solidFill>
                  <a:ea typeface="隶书" panose="02010509060101010101" charset="-122"/>
                  <a:cs typeface="隶书" panose="02010509060101010101" charset="-122"/>
                </a:rPr>
                <a:t>学习         目标</a:t>
              </a:r>
              <a:endParaRPr lang="zh-CN" altLang="en-US" sz="3600">
                <a:solidFill>
                  <a:srgbClr val="FF0000"/>
                </a:solidFill>
                <a:ea typeface="隶书" panose="02010509060101010101" charset="-122"/>
                <a:cs typeface="隶书" panose="02010509060101010101" charset="-122"/>
              </a:endParaRPr>
            </a:p>
          </p:txBody>
        </p:sp>
      </p:grpSp>
      <p:sp>
        <p:nvSpPr>
          <p:cNvPr id="30723" name="Rectangle 8"/>
          <p:cNvSpPr>
            <a:spLocks noChangeArrowheads="1"/>
          </p:cNvSpPr>
          <p:nvPr/>
        </p:nvSpPr>
        <p:spPr bwMode="auto">
          <a:xfrm>
            <a:off x="0" y="3698875"/>
            <a:ext cx="8353425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en-US" altLang="zh-CN" sz="3600"/>
              <a:t>1</a:t>
            </a:r>
            <a:r>
              <a:rPr lang="zh-CN" altLang="en-US" sz="3600"/>
              <a:t>．掌握三角形全等的“</a:t>
            </a:r>
            <a:r>
              <a:rPr lang="zh-CN" altLang="en-US" sz="3600" b="1">
                <a:solidFill>
                  <a:srgbClr val="800000"/>
                </a:solidFill>
              </a:rPr>
              <a:t>角角边</a:t>
            </a:r>
            <a:r>
              <a:rPr lang="zh-CN" altLang="en-US" sz="3600"/>
              <a:t>”定理．</a:t>
            </a:r>
            <a:endParaRPr lang="zh-CN" altLang="en-US" sz="3600"/>
          </a:p>
          <a:p>
            <a:r>
              <a:rPr lang="en-US" altLang="zh-CN" sz="3600"/>
              <a:t>2</a:t>
            </a:r>
            <a:r>
              <a:rPr lang="zh-CN" altLang="en-US" sz="3600"/>
              <a:t>．能根据条件选择合适的判定进行推理论证。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447675" y="2074863"/>
            <a:ext cx="7970838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△ABC与△DEF中，AB=DE, ∠A= ∠D, ∠C= ∠F.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2247900" y="3009900"/>
            <a:ext cx="2484438" cy="1897063"/>
            <a:chOff x="0" y="0"/>
            <a:chExt cx="1565" cy="1195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90" y="227"/>
              <a:ext cx="1225" cy="726"/>
              <a:chOff x="0" y="0"/>
              <a:chExt cx="1225" cy="726"/>
            </a:xfrm>
          </p:grpSpPr>
          <p:sp>
            <p:nvSpPr>
              <p:cNvPr id="31767" name="Line 5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953" cy="72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8" name="Line 6"/>
              <p:cNvSpPr>
                <a:spLocks noChangeShapeType="1"/>
              </p:cNvSpPr>
              <p:nvPr/>
            </p:nvSpPr>
            <p:spPr bwMode="auto">
              <a:xfrm>
                <a:off x="0" y="726"/>
                <a:ext cx="1225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9" name="Line 7"/>
              <p:cNvSpPr>
                <a:spLocks noChangeShapeType="1"/>
              </p:cNvSpPr>
              <p:nvPr/>
            </p:nvSpPr>
            <p:spPr bwMode="auto">
              <a:xfrm>
                <a:off x="953" y="0"/>
                <a:ext cx="272" cy="72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1764" name="Text Box 8"/>
            <p:cNvSpPr txBox="1">
              <a:spLocks noChangeArrowheads="1"/>
            </p:cNvSpPr>
            <p:nvPr/>
          </p:nvSpPr>
          <p:spPr bwMode="auto">
            <a:xfrm>
              <a:off x="884" y="0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C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31765" name="Text Box 9"/>
            <p:cNvSpPr txBox="1">
              <a:spLocks noChangeArrowheads="1"/>
            </p:cNvSpPr>
            <p:nvPr/>
          </p:nvSpPr>
          <p:spPr bwMode="auto">
            <a:xfrm>
              <a:off x="0" y="907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A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31766" name="Text Box 10"/>
            <p:cNvSpPr txBox="1">
              <a:spLocks noChangeArrowheads="1"/>
            </p:cNvSpPr>
            <p:nvPr/>
          </p:nvSpPr>
          <p:spPr bwMode="auto">
            <a:xfrm>
              <a:off x="1247" y="862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B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2"/>
          <p:cNvGrpSpPr/>
          <p:nvPr/>
        </p:nvGrpSpPr>
        <p:grpSpPr bwMode="auto">
          <a:xfrm>
            <a:off x="5559425" y="3009900"/>
            <a:ext cx="2484438" cy="1897063"/>
            <a:chOff x="0" y="0"/>
            <a:chExt cx="1565" cy="1195"/>
          </a:xfrm>
        </p:grpSpPr>
        <p:grpSp>
          <p:nvGrpSpPr>
            <p:cNvPr id="5" name="Group 13"/>
            <p:cNvGrpSpPr/>
            <p:nvPr/>
          </p:nvGrpSpPr>
          <p:grpSpPr bwMode="auto">
            <a:xfrm>
              <a:off x="90" y="227"/>
              <a:ext cx="1225" cy="726"/>
              <a:chOff x="0" y="0"/>
              <a:chExt cx="1225" cy="726"/>
            </a:xfrm>
          </p:grpSpPr>
          <p:sp>
            <p:nvSpPr>
              <p:cNvPr id="31760" name="Line 1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953" cy="72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1" name="Line 15"/>
              <p:cNvSpPr>
                <a:spLocks noChangeShapeType="1"/>
              </p:cNvSpPr>
              <p:nvPr/>
            </p:nvSpPr>
            <p:spPr bwMode="auto">
              <a:xfrm>
                <a:off x="0" y="726"/>
                <a:ext cx="1225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762" name="Line 16"/>
              <p:cNvSpPr>
                <a:spLocks noChangeShapeType="1"/>
              </p:cNvSpPr>
              <p:nvPr/>
            </p:nvSpPr>
            <p:spPr bwMode="auto">
              <a:xfrm>
                <a:off x="953" y="0"/>
                <a:ext cx="272" cy="72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1757" name="Text Box 17"/>
            <p:cNvSpPr txBox="1">
              <a:spLocks noChangeArrowheads="1"/>
            </p:cNvSpPr>
            <p:nvPr/>
          </p:nvSpPr>
          <p:spPr bwMode="auto">
            <a:xfrm>
              <a:off x="884" y="0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</a:rPr>
                <a:t>Ｆ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31758" name="Text Box 18"/>
            <p:cNvSpPr txBox="1">
              <a:spLocks noChangeArrowheads="1"/>
            </p:cNvSpPr>
            <p:nvPr/>
          </p:nvSpPr>
          <p:spPr bwMode="auto">
            <a:xfrm>
              <a:off x="0" y="907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</a:rPr>
                <a:t>Ｄ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31759" name="Text Box 19"/>
            <p:cNvSpPr txBox="1">
              <a:spLocks noChangeArrowheads="1"/>
            </p:cNvSpPr>
            <p:nvPr/>
          </p:nvSpPr>
          <p:spPr bwMode="auto">
            <a:xfrm>
              <a:off x="1247" y="862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</a:rPr>
                <a:t>Ｅ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16404" name="Line 20"/>
          <p:cNvSpPr>
            <a:spLocks noChangeShapeType="1"/>
          </p:cNvSpPr>
          <p:nvPr/>
        </p:nvSpPr>
        <p:spPr bwMode="auto">
          <a:xfrm>
            <a:off x="3400425" y="4378325"/>
            <a:ext cx="142875" cy="28892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Line 21"/>
          <p:cNvSpPr>
            <a:spLocks noChangeShapeType="1"/>
          </p:cNvSpPr>
          <p:nvPr/>
        </p:nvSpPr>
        <p:spPr bwMode="auto">
          <a:xfrm>
            <a:off x="6783388" y="4378325"/>
            <a:ext cx="142875" cy="28892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6" name="Freeform 22"/>
          <p:cNvSpPr/>
          <p:nvPr/>
        </p:nvSpPr>
        <p:spPr bwMode="auto">
          <a:xfrm>
            <a:off x="2751138" y="4306888"/>
            <a:ext cx="73025" cy="215900"/>
          </a:xfrm>
          <a:custGeom>
            <a:avLst/>
            <a:gdLst>
              <a:gd name="T0" fmla="*/ 0 w 46"/>
              <a:gd name="T1" fmla="*/ 0 h 136"/>
              <a:gd name="T2" fmla="*/ 73025 w 46"/>
              <a:gd name="T3" fmla="*/ 215900 h 136"/>
              <a:gd name="T4" fmla="*/ 0 60000 65536"/>
              <a:gd name="T5" fmla="*/ 0 60000 65536"/>
              <a:gd name="T6" fmla="*/ 0 w 46"/>
              <a:gd name="T7" fmla="*/ 0 h 136"/>
              <a:gd name="T8" fmla="*/ 46 w 46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" h="136">
                <a:moveTo>
                  <a:pt x="0" y="0"/>
                </a:moveTo>
                <a:cubicBezTo>
                  <a:pt x="19" y="56"/>
                  <a:pt x="38" y="113"/>
                  <a:pt x="46" y="136"/>
                </a:cubicBezTo>
              </a:path>
            </a:pathLst>
          </a:custGeom>
          <a:noFill/>
          <a:ln w="25400" cmpd="sng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7" name="Freeform 23"/>
          <p:cNvSpPr/>
          <p:nvPr/>
        </p:nvSpPr>
        <p:spPr bwMode="auto">
          <a:xfrm>
            <a:off x="6064250" y="4233863"/>
            <a:ext cx="73025" cy="215900"/>
          </a:xfrm>
          <a:custGeom>
            <a:avLst/>
            <a:gdLst>
              <a:gd name="T0" fmla="*/ 0 w 46"/>
              <a:gd name="T1" fmla="*/ 0 h 136"/>
              <a:gd name="T2" fmla="*/ 73025 w 46"/>
              <a:gd name="T3" fmla="*/ 215900 h 136"/>
              <a:gd name="T4" fmla="*/ 0 60000 65536"/>
              <a:gd name="T5" fmla="*/ 0 60000 65536"/>
              <a:gd name="T6" fmla="*/ 0 w 46"/>
              <a:gd name="T7" fmla="*/ 0 h 136"/>
              <a:gd name="T8" fmla="*/ 46 w 46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" h="136">
                <a:moveTo>
                  <a:pt x="0" y="0"/>
                </a:moveTo>
                <a:cubicBezTo>
                  <a:pt x="19" y="56"/>
                  <a:pt x="38" y="113"/>
                  <a:pt x="46" y="136"/>
                </a:cubicBezTo>
              </a:path>
            </a:pathLst>
          </a:custGeom>
          <a:noFill/>
          <a:ln w="25400" cmpd="sng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8" name="Freeform 24"/>
          <p:cNvSpPr/>
          <p:nvPr/>
        </p:nvSpPr>
        <p:spPr bwMode="auto">
          <a:xfrm rot="-4080000">
            <a:off x="3836988" y="3417887"/>
            <a:ext cx="76200" cy="434975"/>
          </a:xfrm>
          <a:custGeom>
            <a:avLst/>
            <a:gdLst>
              <a:gd name="T0" fmla="*/ 76200 w 105"/>
              <a:gd name="T1" fmla="*/ 0 h 182"/>
              <a:gd name="T2" fmla="*/ 10886 w 105"/>
              <a:gd name="T3" fmla="*/ 217488 h 182"/>
              <a:gd name="T4" fmla="*/ 10886 w 105"/>
              <a:gd name="T5" fmla="*/ 434975 h 182"/>
              <a:gd name="T6" fmla="*/ 0 60000 65536"/>
              <a:gd name="T7" fmla="*/ 0 60000 65536"/>
              <a:gd name="T8" fmla="*/ 0 60000 65536"/>
              <a:gd name="T9" fmla="*/ 0 w 105"/>
              <a:gd name="T10" fmla="*/ 0 h 182"/>
              <a:gd name="T11" fmla="*/ 105 w 105"/>
              <a:gd name="T12" fmla="*/ 182 h 1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5" h="182">
                <a:moveTo>
                  <a:pt x="105" y="0"/>
                </a:moveTo>
                <a:cubicBezTo>
                  <a:pt x="67" y="30"/>
                  <a:pt x="30" y="61"/>
                  <a:pt x="15" y="91"/>
                </a:cubicBezTo>
                <a:cubicBezTo>
                  <a:pt x="0" y="121"/>
                  <a:pt x="7" y="151"/>
                  <a:pt x="15" y="182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9" name="Freeform 25"/>
          <p:cNvSpPr/>
          <p:nvPr/>
        </p:nvSpPr>
        <p:spPr bwMode="auto">
          <a:xfrm rot="-5040000">
            <a:off x="7133432" y="3453606"/>
            <a:ext cx="166688" cy="288925"/>
          </a:xfrm>
          <a:custGeom>
            <a:avLst/>
            <a:gdLst>
              <a:gd name="T0" fmla="*/ 166688 w 105"/>
              <a:gd name="T1" fmla="*/ 0 h 182"/>
              <a:gd name="T2" fmla="*/ 23813 w 105"/>
              <a:gd name="T3" fmla="*/ 144463 h 182"/>
              <a:gd name="T4" fmla="*/ 23813 w 105"/>
              <a:gd name="T5" fmla="*/ 288925 h 182"/>
              <a:gd name="T6" fmla="*/ 0 60000 65536"/>
              <a:gd name="T7" fmla="*/ 0 60000 65536"/>
              <a:gd name="T8" fmla="*/ 0 60000 65536"/>
              <a:gd name="T9" fmla="*/ 0 w 105"/>
              <a:gd name="T10" fmla="*/ 0 h 182"/>
              <a:gd name="T11" fmla="*/ 105 w 105"/>
              <a:gd name="T12" fmla="*/ 182 h 1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5" h="182">
                <a:moveTo>
                  <a:pt x="105" y="0"/>
                </a:moveTo>
                <a:cubicBezTo>
                  <a:pt x="67" y="30"/>
                  <a:pt x="30" y="61"/>
                  <a:pt x="15" y="91"/>
                </a:cubicBezTo>
                <a:cubicBezTo>
                  <a:pt x="0" y="121"/>
                  <a:pt x="7" y="151"/>
                  <a:pt x="15" y="182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5" name="Text Box 26"/>
          <p:cNvSpPr txBox="1">
            <a:spLocks noChangeArrowheads="1"/>
          </p:cNvSpPr>
          <p:nvPr/>
        </p:nvSpPr>
        <p:spPr bwMode="auto">
          <a:xfrm>
            <a:off x="2895600" y="1066800"/>
            <a:ext cx="3527425" cy="831850"/>
          </a:xfrm>
          <a:prstGeom prst="rect">
            <a:avLst/>
          </a:prstGeom>
          <a:noFill/>
          <a:ln w="9525">
            <a:solidFill>
              <a:srgbClr val="FF66FF"/>
            </a:solidFill>
            <a:bevel/>
          </a:ln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charset="-122"/>
                <a:cs typeface="隶书" panose="02010509060101010101" charset="-122"/>
              </a:rPr>
              <a:t>预习反馈</a:t>
            </a:r>
            <a:endParaRPr lang="zh-CN" altLang="en-US" sz="4800" b="1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charset="-122"/>
              <a:cs typeface="隶书" panose="020105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404" grpId="0" animBg="1"/>
      <p:bldP spid="16405" grpId="0" animBg="1"/>
      <p:bldP spid="16406" grpId="0" animBg="1"/>
      <p:bldP spid="16407" grpId="0" animBg="1"/>
      <p:bldP spid="16408" grpId="0" animBg="1"/>
      <p:bldP spid="1640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2057400" y="2354263"/>
            <a:ext cx="2484438" cy="1897062"/>
            <a:chOff x="0" y="0"/>
            <a:chExt cx="1565" cy="1195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90" y="227"/>
              <a:ext cx="1225" cy="726"/>
              <a:chOff x="0" y="0"/>
              <a:chExt cx="1225" cy="726"/>
            </a:xfrm>
          </p:grpSpPr>
          <p:sp>
            <p:nvSpPr>
              <p:cNvPr id="32796" name="Line 5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953" cy="72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7" name="Line 6"/>
              <p:cNvSpPr>
                <a:spLocks noChangeShapeType="1"/>
              </p:cNvSpPr>
              <p:nvPr/>
            </p:nvSpPr>
            <p:spPr bwMode="auto">
              <a:xfrm>
                <a:off x="0" y="726"/>
                <a:ext cx="1225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8" name="Line 7"/>
              <p:cNvSpPr>
                <a:spLocks noChangeShapeType="1"/>
              </p:cNvSpPr>
              <p:nvPr/>
            </p:nvSpPr>
            <p:spPr bwMode="auto">
              <a:xfrm>
                <a:off x="953" y="0"/>
                <a:ext cx="272" cy="72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2793" name="Text Box 8"/>
            <p:cNvSpPr txBox="1">
              <a:spLocks noChangeArrowheads="1"/>
            </p:cNvSpPr>
            <p:nvPr/>
          </p:nvSpPr>
          <p:spPr bwMode="auto">
            <a:xfrm>
              <a:off x="884" y="0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C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32794" name="Text Box 9"/>
            <p:cNvSpPr txBox="1">
              <a:spLocks noChangeArrowheads="1"/>
            </p:cNvSpPr>
            <p:nvPr/>
          </p:nvSpPr>
          <p:spPr bwMode="auto">
            <a:xfrm>
              <a:off x="0" y="907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A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32795" name="Text Box 10"/>
            <p:cNvSpPr txBox="1">
              <a:spLocks noChangeArrowheads="1"/>
            </p:cNvSpPr>
            <p:nvPr/>
          </p:nvSpPr>
          <p:spPr bwMode="auto">
            <a:xfrm>
              <a:off x="1247" y="862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B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32771" name="Text Box 11"/>
          <p:cNvSpPr txBox="1">
            <a:spLocks noChangeArrowheads="1"/>
          </p:cNvSpPr>
          <p:nvPr/>
        </p:nvSpPr>
        <p:spPr bwMode="auto">
          <a:xfrm>
            <a:off x="228600" y="1524000"/>
            <a:ext cx="8296275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角角边公理</a:t>
            </a:r>
            <a:r>
              <a:rPr lang="zh-CN" altLang="en-US" sz="3200" b="1">
                <a:latin typeface="Times New Roman" panose="02020603050405020304" pitchFamily="18" charset="0"/>
              </a:rPr>
              <a:t>:两角分别相等及其中一组等角的对边也相等的两个三角形全等.(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AAS</a:t>
            </a:r>
            <a:r>
              <a:rPr lang="zh-CN" altLang="en-US" sz="3200" b="1">
                <a:latin typeface="Times New Roman" panose="02020603050405020304" pitchFamily="18" charset="0"/>
              </a:rPr>
              <a:t>)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4" name="Group 12"/>
          <p:cNvGrpSpPr/>
          <p:nvPr/>
        </p:nvGrpSpPr>
        <p:grpSpPr bwMode="auto">
          <a:xfrm>
            <a:off x="5368925" y="2354263"/>
            <a:ext cx="2484438" cy="1897062"/>
            <a:chOff x="0" y="0"/>
            <a:chExt cx="1565" cy="1195"/>
          </a:xfrm>
        </p:grpSpPr>
        <p:grpSp>
          <p:nvGrpSpPr>
            <p:cNvPr id="5" name="Group 13"/>
            <p:cNvGrpSpPr/>
            <p:nvPr/>
          </p:nvGrpSpPr>
          <p:grpSpPr bwMode="auto">
            <a:xfrm>
              <a:off x="90" y="227"/>
              <a:ext cx="1225" cy="726"/>
              <a:chOff x="0" y="0"/>
              <a:chExt cx="1225" cy="726"/>
            </a:xfrm>
          </p:grpSpPr>
          <p:sp>
            <p:nvSpPr>
              <p:cNvPr id="32789" name="Line 14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953" cy="72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0" name="Line 15"/>
              <p:cNvSpPr>
                <a:spLocks noChangeShapeType="1"/>
              </p:cNvSpPr>
              <p:nvPr/>
            </p:nvSpPr>
            <p:spPr bwMode="auto">
              <a:xfrm>
                <a:off x="0" y="726"/>
                <a:ext cx="1225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791" name="Line 16"/>
              <p:cNvSpPr>
                <a:spLocks noChangeShapeType="1"/>
              </p:cNvSpPr>
              <p:nvPr/>
            </p:nvSpPr>
            <p:spPr bwMode="auto">
              <a:xfrm>
                <a:off x="953" y="0"/>
                <a:ext cx="272" cy="726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2786" name="Text Box 17"/>
            <p:cNvSpPr txBox="1">
              <a:spLocks noChangeArrowheads="1"/>
            </p:cNvSpPr>
            <p:nvPr/>
          </p:nvSpPr>
          <p:spPr bwMode="auto">
            <a:xfrm>
              <a:off x="884" y="0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</a:rPr>
                <a:t>Ｆ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32787" name="Text Box 18"/>
            <p:cNvSpPr txBox="1">
              <a:spLocks noChangeArrowheads="1"/>
            </p:cNvSpPr>
            <p:nvPr/>
          </p:nvSpPr>
          <p:spPr bwMode="auto">
            <a:xfrm>
              <a:off x="0" y="907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</a:rPr>
                <a:t>Ｄ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32788" name="Text Box 19"/>
            <p:cNvSpPr txBox="1">
              <a:spLocks noChangeArrowheads="1"/>
            </p:cNvSpPr>
            <p:nvPr/>
          </p:nvSpPr>
          <p:spPr bwMode="auto">
            <a:xfrm>
              <a:off x="1247" y="862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>
                  <a:latin typeface="Times New Roman" panose="02020603050405020304" pitchFamily="18" charset="0"/>
                </a:rPr>
                <a:t>Ｅ</a:t>
              </a:r>
              <a:endParaRPr lang="zh-CN" altLang="en-US" sz="2400">
                <a:latin typeface="Times New Roman" panose="02020603050405020304" pitchFamily="18" charset="0"/>
              </a:endParaRPr>
            </a:p>
          </p:txBody>
        </p:sp>
      </p:grpSp>
      <p:sp>
        <p:nvSpPr>
          <p:cNvPr id="7188" name="Line 20"/>
          <p:cNvSpPr>
            <a:spLocks noChangeShapeType="1"/>
          </p:cNvSpPr>
          <p:nvPr/>
        </p:nvSpPr>
        <p:spPr bwMode="auto">
          <a:xfrm>
            <a:off x="3209925" y="3722688"/>
            <a:ext cx="142875" cy="28892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89" name="Line 21"/>
          <p:cNvSpPr>
            <a:spLocks noChangeShapeType="1"/>
          </p:cNvSpPr>
          <p:nvPr/>
        </p:nvSpPr>
        <p:spPr bwMode="auto">
          <a:xfrm>
            <a:off x="6592888" y="3722688"/>
            <a:ext cx="142875" cy="288925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0" name="Freeform 22"/>
          <p:cNvSpPr/>
          <p:nvPr/>
        </p:nvSpPr>
        <p:spPr bwMode="auto">
          <a:xfrm>
            <a:off x="2560638" y="3651250"/>
            <a:ext cx="73025" cy="215900"/>
          </a:xfrm>
          <a:custGeom>
            <a:avLst/>
            <a:gdLst>
              <a:gd name="T0" fmla="*/ 0 w 46"/>
              <a:gd name="T1" fmla="*/ 0 h 136"/>
              <a:gd name="T2" fmla="*/ 73025 w 46"/>
              <a:gd name="T3" fmla="*/ 215900 h 136"/>
              <a:gd name="T4" fmla="*/ 0 60000 65536"/>
              <a:gd name="T5" fmla="*/ 0 60000 65536"/>
              <a:gd name="T6" fmla="*/ 0 w 46"/>
              <a:gd name="T7" fmla="*/ 0 h 136"/>
              <a:gd name="T8" fmla="*/ 46 w 46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" h="136">
                <a:moveTo>
                  <a:pt x="0" y="0"/>
                </a:moveTo>
                <a:cubicBezTo>
                  <a:pt x="19" y="56"/>
                  <a:pt x="38" y="113"/>
                  <a:pt x="46" y="136"/>
                </a:cubicBezTo>
              </a:path>
            </a:pathLst>
          </a:custGeom>
          <a:noFill/>
          <a:ln w="25400" cmpd="sng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1" name="Freeform 23"/>
          <p:cNvSpPr/>
          <p:nvPr/>
        </p:nvSpPr>
        <p:spPr bwMode="auto">
          <a:xfrm>
            <a:off x="5873750" y="3578225"/>
            <a:ext cx="73025" cy="215900"/>
          </a:xfrm>
          <a:custGeom>
            <a:avLst/>
            <a:gdLst>
              <a:gd name="T0" fmla="*/ 0 w 46"/>
              <a:gd name="T1" fmla="*/ 0 h 136"/>
              <a:gd name="T2" fmla="*/ 73025 w 46"/>
              <a:gd name="T3" fmla="*/ 215900 h 136"/>
              <a:gd name="T4" fmla="*/ 0 60000 65536"/>
              <a:gd name="T5" fmla="*/ 0 60000 65536"/>
              <a:gd name="T6" fmla="*/ 0 w 46"/>
              <a:gd name="T7" fmla="*/ 0 h 136"/>
              <a:gd name="T8" fmla="*/ 46 w 46"/>
              <a:gd name="T9" fmla="*/ 136 h 1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6" h="136">
                <a:moveTo>
                  <a:pt x="0" y="0"/>
                </a:moveTo>
                <a:cubicBezTo>
                  <a:pt x="19" y="56"/>
                  <a:pt x="38" y="113"/>
                  <a:pt x="46" y="136"/>
                </a:cubicBezTo>
              </a:path>
            </a:pathLst>
          </a:custGeom>
          <a:noFill/>
          <a:ln w="25400" cmpd="sng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2" name="Freeform 24"/>
          <p:cNvSpPr/>
          <p:nvPr/>
        </p:nvSpPr>
        <p:spPr bwMode="auto">
          <a:xfrm rot="-4080000">
            <a:off x="3646488" y="2762250"/>
            <a:ext cx="76200" cy="434975"/>
          </a:xfrm>
          <a:custGeom>
            <a:avLst/>
            <a:gdLst>
              <a:gd name="T0" fmla="*/ 76200 w 105"/>
              <a:gd name="T1" fmla="*/ 0 h 182"/>
              <a:gd name="T2" fmla="*/ 10886 w 105"/>
              <a:gd name="T3" fmla="*/ 217488 h 182"/>
              <a:gd name="T4" fmla="*/ 10886 w 105"/>
              <a:gd name="T5" fmla="*/ 434975 h 182"/>
              <a:gd name="T6" fmla="*/ 0 60000 65536"/>
              <a:gd name="T7" fmla="*/ 0 60000 65536"/>
              <a:gd name="T8" fmla="*/ 0 60000 65536"/>
              <a:gd name="T9" fmla="*/ 0 w 105"/>
              <a:gd name="T10" fmla="*/ 0 h 182"/>
              <a:gd name="T11" fmla="*/ 105 w 105"/>
              <a:gd name="T12" fmla="*/ 182 h 1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5" h="182">
                <a:moveTo>
                  <a:pt x="105" y="0"/>
                </a:moveTo>
                <a:cubicBezTo>
                  <a:pt x="67" y="30"/>
                  <a:pt x="30" y="61"/>
                  <a:pt x="15" y="91"/>
                </a:cubicBezTo>
                <a:cubicBezTo>
                  <a:pt x="0" y="121"/>
                  <a:pt x="7" y="151"/>
                  <a:pt x="15" y="182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93" name="Freeform 25"/>
          <p:cNvSpPr/>
          <p:nvPr/>
        </p:nvSpPr>
        <p:spPr bwMode="auto">
          <a:xfrm rot="-5040000">
            <a:off x="6942932" y="2797969"/>
            <a:ext cx="166687" cy="288925"/>
          </a:xfrm>
          <a:custGeom>
            <a:avLst/>
            <a:gdLst>
              <a:gd name="T0" fmla="*/ 166687 w 105"/>
              <a:gd name="T1" fmla="*/ 0 h 182"/>
              <a:gd name="T2" fmla="*/ 23812 w 105"/>
              <a:gd name="T3" fmla="*/ 144463 h 182"/>
              <a:gd name="T4" fmla="*/ 23812 w 105"/>
              <a:gd name="T5" fmla="*/ 288925 h 182"/>
              <a:gd name="T6" fmla="*/ 0 60000 65536"/>
              <a:gd name="T7" fmla="*/ 0 60000 65536"/>
              <a:gd name="T8" fmla="*/ 0 60000 65536"/>
              <a:gd name="T9" fmla="*/ 0 w 105"/>
              <a:gd name="T10" fmla="*/ 0 h 182"/>
              <a:gd name="T11" fmla="*/ 105 w 105"/>
              <a:gd name="T12" fmla="*/ 182 h 18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05" h="182">
                <a:moveTo>
                  <a:pt x="105" y="0"/>
                </a:moveTo>
                <a:cubicBezTo>
                  <a:pt x="67" y="30"/>
                  <a:pt x="30" y="61"/>
                  <a:pt x="15" y="91"/>
                </a:cubicBezTo>
                <a:cubicBezTo>
                  <a:pt x="0" y="121"/>
                  <a:pt x="7" y="151"/>
                  <a:pt x="15" y="182"/>
                </a:cubicBezTo>
              </a:path>
            </a:pathLst>
          </a:custGeom>
          <a:noFill/>
          <a:ln w="25400" cmpd="sng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79" name="Text Box 26"/>
          <p:cNvSpPr txBox="1">
            <a:spLocks noChangeArrowheads="1"/>
          </p:cNvSpPr>
          <p:nvPr/>
        </p:nvSpPr>
        <p:spPr bwMode="auto">
          <a:xfrm>
            <a:off x="2362200" y="838200"/>
            <a:ext cx="2743200" cy="708025"/>
          </a:xfrm>
          <a:prstGeom prst="rect">
            <a:avLst/>
          </a:prstGeom>
          <a:noFill/>
          <a:ln w="9525">
            <a:solidFill>
              <a:srgbClr val="FF66FF"/>
            </a:solidFill>
            <a:beve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charset="-122"/>
                <a:cs typeface="隶书" panose="02010509060101010101" charset="-122"/>
              </a:rPr>
              <a:t>   </a:t>
            </a:r>
            <a:r>
              <a:rPr lang="zh-CN" altLang="en-US" sz="3600" b="1">
                <a:solidFill>
                  <a:srgbClr val="800000"/>
                </a:solidFill>
                <a:latin typeface="Times New Roman" panose="02020603050405020304" pitchFamily="18" charset="0"/>
                <a:ea typeface="隶书" panose="02010509060101010101" charset="-122"/>
                <a:cs typeface="隶书" panose="02010509060101010101" charset="-122"/>
              </a:rPr>
              <a:t>预习反馈</a:t>
            </a:r>
            <a:endParaRPr lang="zh-CN" altLang="en-US" sz="3600" b="1">
              <a:solidFill>
                <a:srgbClr val="800000"/>
              </a:solidFill>
              <a:latin typeface="Times New Roman" panose="02020603050405020304" pitchFamily="18" charset="0"/>
              <a:ea typeface="隶书" panose="02010509060101010101" charset="-122"/>
              <a:cs typeface="隶书" panose="02010509060101010101" charset="-122"/>
            </a:endParaRPr>
          </a:p>
        </p:txBody>
      </p:sp>
      <p:grpSp>
        <p:nvGrpSpPr>
          <p:cNvPr id="6" name="Group 30"/>
          <p:cNvGrpSpPr/>
          <p:nvPr/>
        </p:nvGrpSpPr>
        <p:grpSpPr bwMode="auto">
          <a:xfrm>
            <a:off x="544513" y="4083050"/>
            <a:ext cx="8599487" cy="2774950"/>
            <a:chOff x="385" y="2387"/>
            <a:chExt cx="5417" cy="1748"/>
          </a:xfrm>
        </p:grpSpPr>
        <p:grpSp>
          <p:nvGrpSpPr>
            <p:cNvPr id="7" name="Group 28"/>
            <p:cNvGrpSpPr/>
            <p:nvPr/>
          </p:nvGrpSpPr>
          <p:grpSpPr bwMode="auto">
            <a:xfrm>
              <a:off x="385" y="2387"/>
              <a:ext cx="2816" cy="1748"/>
              <a:chOff x="385" y="2387"/>
              <a:chExt cx="2816" cy="1748"/>
            </a:xfrm>
          </p:grpSpPr>
          <p:sp>
            <p:nvSpPr>
              <p:cNvPr id="32783" name="Text Box 2"/>
              <p:cNvSpPr txBox="1">
                <a:spLocks noChangeArrowheads="1"/>
              </p:cNvSpPr>
              <p:nvPr/>
            </p:nvSpPr>
            <p:spPr bwMode="auto">
              <a:xfrm>
                <a:off x="570" y="2387"/>
                <a:ext cx="2631" cy="17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△ABC与△DEF中，</a:t>
                </a:r>
                <a:endParaRPr lang="en-US" altLang="zh-CN" sz="3200" b="1">
                  <a:latin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AB=DE, </a:t>
                </a:r>
                <a:endParaRPr lang="en-US" altLang="zh-CN" sz="3200" b="1">
                  <a:latin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∠A= ∠D, </a:t>
                </a:r>
                <a:endParaRPr lang="en-US" altLang="zh-CN" sz="3200" b="1">
                  <a:latin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latin typeface="Times New Roman" panose="02020603050405020304" pitchFamily="18" charset="0"/>
                  </a:rPr>
                  <a:t>∠C= ∠F.</a:t>
                </a:r>
                <a:endParaRPr lang="zh-CN" altLang="en-US" sz="3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2784" name="AutoShape 27"/>
              <p:cNvSpPr/>
              <p:nvPr/>
            </p:nvSpPr>
            <p:spPr bwMode="auto">
              <a:xfrm>
                <a:off x="385" y="3022"/>
                <a:ext cx="182" cy="862"/>
              </a:xfrm>
              <a:prstGeom prst="leftBrace">
                <a:avLst>
                  <a:gd name="adj1" fmla="val 39469"/>
                  <a:gd name="adj2" fmla="val 47907"/>
                </a:avLst>
              </a:prstGeom>
              <a:noFill/>
              <a:ln w="50800">
                <a:solidFill>
                  <a:srgbClr val="0000FF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82" name="Rectangle 29"/>
            <p:cNvSpPr>
              <a:spLocks noChangeArrowheads="1"/>
            </p:cNvSpPr>
            <p:nvPr/>
          </p:nvSpPr>
          <p:spPr bwMode="auto">
            <a:xfrm>
              <a:off x="2064" y="3612"/>
              <a:ext cx="3738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sz="3600" b="1"/>
                <a:t> ∴△</a:t>
              </a:r>
              <a:r>
                <a:rPr lang="en-US" altLang="zh-CN" sz="3600" b="1"/>
                <a:t>ABC≌△DEF</a:t>
              </a:r>
              <a:r>
                <a:rPr lang="zh-CN" altLang="en-US" sz="3600" b="1"/>
                <a:t>（</a:t>
              </a:r>
              <a:r>
                <a:rPr lang="en-US" altLang="zh-CN" sz="3600" b="1"/>
                <a:t>AAS</a:t>
              </a:r>
              <a:r>
                <a:rPr lang="zh-CN" altLang="en-US" sz="3600" b="1"/>
                <a:t>）</a:t>
              </a:r>
              <a:endParaRPr lang="zh-CN" altLang="en-US" sz="3600" b="1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8" grpId="0" animBg="1"/>
      <p:bldP spid="7189" grpId="0" animBg="1"/>
      <p:bldP spid="7190" grpId="0" animBg="1"/>
      <p:bldP spid="7191" grpId="0" animBg="1"/>
      <p:bldP spid="7192" grpId="0" animBg="1"/>
      <p:bldP spid="719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625" name="Group 97"/>
          <p:cNvGraphicFramePr>
            <a:graphicFrameLocks noGrp="1"/>
          </p:cNvGraphicFramePr>
          <p:nvPr>
            <p:ph idx="1"/>
          </p:nvPr>
        </p:nvGraphicFramePr>
        <p:xfrm>
          <a:off x="228600" y="1066800"/>
          <a:ext cx="8686800" cy="5470525"/>
        </p:xfrm>
        <a:graphic>
          <a:graphicData uri="http://schemas.openxmlformats.org/drawingml/2006/table">
            <a:tbl>
              <a:tblPr/>
              <a:tblGrid>
                <a:gridCol w="1212545"/>
                <a:gridCol w="4263466"/>
                <a:gridCol w="3210561"/>
              </a:tblGrid>
              <a:tr h="61036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全等三角形的判定方法</a:t>
                      </a:r>
                      <a:endParaRPr kumimoji="0" lang="zh-CN" altLang="en-US" sz="3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</a:tr>
              <a:tr h="1383295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边角边</a:t>
                      </a:r>
                      <a:endParaRPr kumimoji="0" lang="zh-CN" altLang="en-US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SAS</a:t>
                      </a:r>
                      <a:endParaRPr kumimoji="0" lang="en-US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有两边和它们的夹角对应相等的两个三角形全等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43982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角边角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ASA</a:t>
                      </a:r>
                      <a:endParaRPr kumimoji="0" lang="en-US" altLang="zh-CN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角角边</a:t>
                      </a:r>
                      <a:endParaRPr kumimoji="0" lang="zh-CN" altLang="en-US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AAS</a:t>
                      </a:r>
                      <a:endParaRPr kumimoji="0" lang="en-US" altLang="zh-CN" sz="2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有两角和它们的夹边对应相等的两个三角形全等</a:t>
                      </a:r>
                      <a:r>
                        <a:rPr kumimoji="0" lang="en-US" altLang="zh-CN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.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两角分别相等及其中一组等角的对边也相等的两个三角形全等</a:t>
                      </a:r>
                      <a:endParaRPr kumimoji="0" lang="en-US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10" name="Line 19"/>
          <p:cNvSpPr>
            <a:spLocks noChangeShapeType="1"/>
          </p:cNvSpPr>
          <p:nvPr/>
        </p:nvSpPr>
        <p:spPr bwMode="auto">
          <a:xfrm flipH="1">
            <a:off x="6592888" y="3427413"/>
            <a:ext cx="0" cy="144462"/>
          </a:xfrm>
          <a:prstGeom prst="line">
            <a:avLst/>
          </a:prstGeom>
          <a:noFill/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1" name="Arc 71"/>
          <p:cNvSpPr/>
          <p:nvPr/>
        </p:nvSpPr>
        <p:spPr bwMode="auto">
          <a:xfrm>
            <a:off x="7923213" y="4003675"/>
            <a:ext cx="142875" cy="71438"/>
          </a:xfrm>
          <a:custGeom>
            <a:avLst/>
            <a:gdLst>
              <a:gd name="T0" fmla="*/ 0 w 21600"/>
              <a:gd name="T1" fmla="*/ 0 h 21600"/>
              <a:gd name="T2" fmla="*/ 945059 w 21600"/>
              <a:gd name="T3" fmla="*/ 236268 h 21600"/>
              <a:gd name="T4" fmla="*/ 0 w 21600"/>
              <a:gd name="T5" fmla="*/ 236268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FF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75"/>
          <p:cNvGrpSpPr/>
          <p:nvPr/>
        </p:nvGrpSpPr>
        <p:grpSpPr bwMode="auto">
          <a:xfrm>
            <a:off x="6196013" y="2203450"/>
            <a:ext cx="703262" cy="936625"/>
            <a:chOff x="0" y="0"/>
            <a:chExt cx="443" cy="590"/>
          </a:xfrm>
        </p:grpSpPr>
        <p:grpSp>
          <p:nvGrpSpPr>
            <p:cNvPr id="3" name="Group 76"/>
            <p:cNvGrpSpPr/>
            <p:nvPr/>
          </p:nvGrpSpPr>
          <p:grpSpPr bwMode="auto">
            <a:xfrm>
              <a:off x="0" y="0"/>
              <a:ext cx="443" cy="544"/>
              <a:chOff x="0" y="0"/>
              <a:chExt cx="443" cy="544"/>
            </a:xfrm>
          </p:grpSpPr>
          <p:sp>
            <p:nvSpPr>
              <p:cNvPr id="33858" name="Line 77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63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9" name="Line 78"/>
              <p:cNvSpPr>
                <a:spLocks noChangeShapeType="1"/>
              </p:cNvSpPr>
              <p:nvPr/>
            </p:nvSpPr>
            <p:spPr bwMode="auto">
              <a:xfrm>
                <a:off x="18" y="544"/>
                <a:ext cx="4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60" name="Line 79"/>
              <p:cNvSpPr>
                <a:spLocks noChangeShapeType="1"/>
              </p:cNvSpPr>
              <p:nvPr/>
            </p:nvSpPr>
            <p:spPr bwMode="auto">
              <a:xfrm>
                <a:off x="353" y="0"/>
                <a:ext cx="90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54" name="Line 80"/>
            <p:cNvSpPr>
              <a:spLocks noChangeShapeType="1"/>
            </p:cNvSpPr>
            <p:nvPr/>
          </p:nvSpPr>
          <p:spPr bwMode="auto">
            <a:xfrm>
              <a:off x="227" y="499"/>
              <a:ext cx="0" cy="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5" name="Line 81"/>
            <p:cNvSpPr>
              <a:spLocks noChangeShapeType="1"/>
            </p:cNvSpPr>
            <p:nvPr/>
          </p:nvSpPr>
          <p:spPr bwMode="auto">
            <a:xfrm>
              <a:off x="181" y="499"/>
              <a:ext cx="0" cy="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6" name="Line 82"/>
            <p:cNvSpPr>
              <a:spLocks noChangeShapeType="1"/>
            </p:cNvSpPr>
            <p:nvPr/>
          </p:nvSpPr>
          <p:spPr bwMode="auto">
            <a:xfrm>
              <a:off x="91" y="272"/>
              <a:ext cx="9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57" name="Arc 83"/>
            <p:cNvSpPr/>
            <p:nvPr/>
          </p:nvSpPr>
          <p:spPr bwMode="auto">
            <a:xfrm>
              <a:off x="45" y="454"/>
              <a:ext cx="45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84"/>
          <p:cNvGrpSpPr/>
          <p:nvPr/>
        </p:nvGrpSpPr>
        <p:grpSpPr bwMode="auto">
          <a:xfrm>
            <a:off x="7275513" y="2203450"/>
            <a:ext cx="703262" cy="936625"/>
            <a:chOff x="0" y="0"/>
            <a:chExt cx="443" cy="590"/>
          </a:xfrm>
        </p:grpSpPr>
        <p:grpSp>
          <p:nvGrpSpPr>
            <p:cNvPr id="5" name="Group 85"/>
            <p:cNvGrpSpPr/>
            <p:nvPr/>
          </p:nvGrpSpPr>
          <p:grpSpPr bwMode="auto">
            <a:xfrm>
              <a:off x="0" y="0"/>
              <a:ext cx="443" cy="544"/>
              <a:chOff x="0" y="0"/>
              <a:chExt cx="443" cy="544"/>
            </a:xfrm>
          </p:grpSpPr>
          <p:sp>
            <p:nvSpPr>
              <p:cNvPr id="33850" name="Line 86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63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1" name="Line 87"/>
              <p:cNvSpPr>
                <a:spLocks noChangeShapeType="1"/>
              </p:cNvSpPr>
              <p:nvPr/>
            </p:nvSpPr>
            <p:spPr bwMode="auto">
              <a:xfrm>
                <a:off x="18" y="544"/>
                <a:ext cx="4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52" name="Line 88"/>
              <p:cNvSpPr>
                <a:spLocks noChangeShapeType="1"/>
              </p:cNvSpPr>
              <p:nvPr/>
            </p:nvSpPr>
            <p:spPr bwMode="auto">
              <a:xfrm>
                <a:off x="353" y="0"/>
                <a:ext cx="90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46" name="Line 89"/>
            <p:cNvSpPr>
              <a:spLocks noChangeShapeType="1"/>
            </p:cNvSpPr>
            <p:nvPr/>
          </p:nvSpPr>
          <p:spPr bwMode="auto">
            <a:xfrm>
              <a:off x="227" y="499"/>
              <a:ext cx="0" cy="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7" name="Line 90"/>
            <p:cNvSpPr>
              <a:spLocks noChangeShapeType="1"/>
            </p:cNvSpPr>
            <p:nvPr/>
          </p:nvSpPr>
          <p:spPr bwMode="auto">
            <a:xfrm>
              <a:off x="181" y="499"/>
              <a:ext cx="0" cy="9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8" name="Line 91"/>
            <p:cNvSpPr>
              <a:spLocks noChangeShapeType="1"/>
            </p:cNvSpPr>
            <p:nvPr/>
          </p:nvSpPr>
          <p:spPr bwMode="auto">
            <a:xfrm>
              <a:off x="91" y="272"/>
              <a:ext cx="9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9" name="Arc 92"/>
            <p:cNvSpPr/>
            <p:nvPr/>
          </p:nvSpPr>
          <p:spPr bwMode="auto">
            <a:xfrm>
              <a:off x="45" y="454"/>
              <a:ext cx="45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814" name="Line 96"/>
          <p:cNvSpPr>
            <a:spLocks noChangeShapeType="1"/>
          </p:cNvSpPr>
          <p:nvPr/>
        </p:nvSpPr>
        <p:spPr bwMode="auto">
          <a:xfrm>
            <a:off x="434975" y="5083175"/>
            <a:ext cx="79930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Group 116"/>
          <p:cNvGrpSpPr/>
          <p:nvPr/>
        </p:nvGrpSpPr>
        <p:grpSpPr bwMode="auto">
          <a:xfrm>
            <a:off x="6338888" y="3859213"/>
            <a:ext cx="703262" cy="865187"/>
            <a:chOff x="4059" y="2205"/>
            <a:chExt cx="443" cy="545"/>
          </a:xfrm>
        </p:grpSpPr>
        <p:sp>
          <p:nvSpPr>
            <p:cNvPr id="33838" name="Arc 74"/>
            <p:cNvSpPr/>
            <p:nvPr/>
          </p:nvSpPr>
          <p:spPr bwMode="auto">
            <a:xfrm flipV="1">
              <a:off x="4331" y="2341"/>
              <a:ext cx="91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00FF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7" name="Group 99"/>
            <p:cNvGrpSpPr/>
            <p:nvPr/>
          </p:nvGrpSpPr>
          <p:grpSpPr bwMode="auto">
            <a:xfrm>
              <a:off x="4059" y="2205"/>
              <a:ext cx="443" cy="544"/>
              <a:chOff x="0" y="0"/>
              <a:chExt cx="443" cy="544"/>
            </a:xfrm>
          </p:grpSpPr>
          <p:sp>
            <p:nvSpPr>
              <p:cNvPr id="33842" name="Line 10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63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3" name="Line 101"/>
              <p:cNvSpPr>
                <a:spLocks noChangeShapeType="1"/>
              </p:cNvSpPr>
              <p:nvPr/>
            </p:nvSpPr>
            <p:spPr bwMode="auto">
              <a:xfrm>
                <a:off x="18" y="544"/>
                <a:ext cx="4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4" name="Line 102"/>
              <p:cNvSpPr>
                <a:spLocks noChangeShapeType="1"/>
              </p:cNvSpPr>
              <p:nvPr/>
            </p:nvSpPr>
            <p:spPr bwMode="auto">
              <a:xfrm>
                <a:off x="353" y="0"/>
                <a:ext cx="90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40" name="Line 105"/>
            <p:cNvSpPr>
              <a:spLocks noChangeShapeType="1"/>
            </p:cNvSpPr>
            <p:nvPr/>
          </p:nvSpPr>
          <p:spPr bwMode="auto">
            <a:xfrm>
              <a:off x="4150" y="2477"/>
              <a:ext cx="9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41" name="Arc 106"/>
            <p:cNvSpPr/>
            <p:nvPr/>
          </p:nvSpPr>
          <p:spPr bwMode="auto">
            <a:xfrm>
              <a:off x="4104" y="2659"/>
              <a:ext cx="45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" name="Group 108"/>
          <p:cNvGrpSpPr/>
          <p:nvPr/>
        </p:nvGrpSpPr>
        <p:grpSpPr bwMode="auto">
          <a:xfrm>
            <a:off x="7491413" y="3787775"/>
            <a:ext cx="703262" cy="863600"/>
            <a:chOff x="0" y="0"/>
            <a:chExt cx="443" cy="544"/>
          </a:xfrm>
        </p:grpSpPr>
        <p:sp>
          <p:nvSpPr>
            <p:cNvPr id="33835" name="Line 109"/>
            <p:cNvSpPr>
              <a:spLocks noChangeShapeType="1"/>
            </p:cNvSpPr>
            <p:nvPr/>
          </p:nvSpPr>
          <p:spPr bwMode="auto">
            <a:xfrm flipH="1">
              <a:off x="0" y="0"/>
              <a:ext cx="363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6" name="Line 110"/>
            <p:cNvSpPr>
              <a:spLocks noChangeShapeType="1"/>
            </p:cNvSpPr>
            <p:nvPr/>
          </p:nvSpPr>
          <p:spPr bwMode="auto">
            <a:xfrm>
              <a:off x="18" y="544"/>
              <a:ext cx="4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7" name="Line 111"/>
            <p:cNvSpPr>
              <a:spLocks noChangeShapeType="1"/>
            </p:cNvSpPr>
            <p:nvPr/>
          </p:nvSpPr>
          <p:spPr bwMode="auto">
            <a:xfrm>
              <a:off x="353" y="0"/>
              <a:ext cx="90" cy="5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17" name="Line 114"/>
          <p:cNvSpPr>
            <a:spLocks noChangeShapeType="1"/>
          </p:cNvSpPr>
          <p:nvPr/>
        </p:nvSpPr>
        <p:spPr bwMode="auto">
          <a:xfrm>
            <a:off x="7635875" y="4219575"/>
            <a:ext cx="142875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818" name="Arc 115"/>
          <p:cNvSpPr/>
          <p:nvPr/>
        </p:nvSpPr>
        <p:spPr bwMode="auto">
          <a:xfrm>
            <a:off x="7562850" y="4508500"/>
            <a:ext cx="71438" cy="144463"/>
          </a:xfrm>
          <a:custGeom>
            <a:avLst/>
            <a:gdLst>
              <a:gd name="T0" fmla="*/ 0 w 21600"/>
              <a:gd name="T1" fmla="*/ 0 h 21600"/>
              <a:gd name="T2" fmla="*/ 236268 w 21600"/>
              <a:gd name="T3" fmla="*/ 966183 h 21600"/>
              <a:gd name="T4" fmla="*/ 0 w 21600"/>
              <a:gd name="T5" fmla="*/ 966183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FF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19" name="Arc 118"/>
          <p:cNvSpPr/>
          <p:nvPr/>
        </p:nvSpPr>
        <p:spPr bwMode="auto">
          <a:xfrm flipH="1">
            <a:off x="6629400" y="6165850"/>
            <a:ext cx="142875" cy="142875"/>
          </a:xfrm>
          <a:custGeom>
            <a:avLst/>
            <a:gdLst>
              <a:gd name="T0" fmla="*/ 0 w 21600"/>
              <a:gd name="T1" fmla="*/ 0 h 21600"/>
              <a:gd name="T2" fmla="*/ 945059 w 21600"/>
              <a:gd name="T3" fmla="*/ 945059 h 21600"/>
              <a:gd name="T4" fmla="*/ 0 w 21600"/>
              <a:gd name="T5" fmla="*/ 945059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0000FF"/>
          </a:solidFill>
          <a:ln w="9525">
            <a:noFill/>
            <a:round/>
          </a:ln>
        </p:spPr>
        <p:txBody>
          <a:bodyPr wrap="none" anchor="ctr"/>
          <a:lstStyle/>
          <a:p>
            <a:pPr algn="ctr"/>
            <a:r>
              <a:rPr lang="zh-CN" altLang="en-US"/>
              <a:t>        </a:t>
            </a:r>
            <a:endParaRPr lang="zh-CN" altLang="en-US"/>
          </a:p>
        </p:txBody>
      </p:sp>
      <p:grpSp>
        <p:nvGrpSpPr>
          <p:cNvPr id="9" name="Group 133"/>
          <p:cNvGrpSpPr/>
          <p:nvPr/>
        </p:nvGrpSpPr>
        <p:grpSpPr bwMode="auto">
          <a:xfrm>
            <a:off x="6051550" y="5443538"/>
            <a:ext cx="703263" cy="865187"/>
            <a:chOff x="3923" y="3203"/>
            <a:chExt cx="443" cy="545"/>
          </a:xfrm>
        </p:grpSpPr>
        <p:grpSp>
          <p:nvGrpSpPr>
            <p:cNvPr id="10" name="Group 119"/>
            <p:cNvGrpSpPr/>
            <p:nvPr/>
          </p:nvGrpSpPr>
          <p:grpSpPr bwMode="auto">
            <a:xfrm>
              <a:off x="3923" y="3203"/>
              <a:ext cx="443" cy="544"/>
              <a:chOff x="0" y="0"/>
              <a:chExt cx="443" cy="544"/>
            </a:xfrm>
          </p:grpSpPr>
          <p:sp>
            <p:nvSpPr>
              <p:cNvPr id="33832" name="Line 120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63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3" name="Line 121"/>
              <p:cNvSpPr>
                <a:spLocks noChangeShapeType="1"/>
              </p:cNvSpPr>
              <p:nvPr/>
            </p:nvSpPr>
            <p:spPr bwMode="auto">
              <a:xfrm>
                <a:off x="18" y="544"/>
                <a:ext cx="4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34" name="Line 122"/>
              <p:cNvSpPr>
                <a:spLocks noChangeShapeType="1"/>
              </p:cNvSpPr>
              <p:nvPr/>
            </p:nvSpPr>
            <p:spPr bwMode="auto">
              <a:xfrm>
                <a:off x="353" y="0"/>
                <a:ext cx="90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30" name="Line 123"/>
            <p:cNvSpPr>
              <a:spLocks noChangeShapeType="1"/>
            </p:cNvSpPr>
            <p:nvPr/>
          </p:nvSpPr>
          <p:spPr bwMode="auto">
            <a:xfrm>
              <a:off x="4060" y="3475"/>
              <a:ext cx="9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31" name="Arc 124"/>
            <p:cNvSpPr/>
            <p:nvPr/>
          </p:nvSpPr>
          <p:spPr bwMode="auto">
            <a:xfrm>
              <a:off x="4014" y="3657"/>
              <a:ext cx="45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34"/>
          <p:cNvGrpSpPr/>
          <p:nvPr/>
        </p:nvGrpSpPr>
        <p:grpSpPr bwMode="auto">
          <a:xfrm>
            <a:off x="7219950" y="5443538"/>
            <a:ext cx="703263" cy="865187"/>
            <a:chOff x="3923" y="3203"/>
            <a:chExt cx="443" cy="545"/>
          </a:xfrm>
        </p:grpSpPr>
        <p:grpSp>
          <p:nvGrpSpPr>
            <p:cNvPr id="12" name="Group 135"/>
            <p:cNvGrpSpPr/>
            <p:nvPr/>
          </p:nvGrpSpPr>
          <p:grpSpPr bwMode="auto">
            <a:xfrm>
              <a:off x="3923" y="3203"/>
              <a:ext cx="443" cy="544"/>
              <a:chOff x="0" y="0"/>
              <a:chExt cx="443" cy="544"/>
            </a:xfrm>
          </p:grpSpPr>
          <p:sp>
            <p:nvSpPr>
              <p:cNvPr id="33826" name="Line 136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363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7" name="Line 137"/>
              <p:cNvSpPr>
                <a:spLocks noChangeShapeType="1"/>
              </p:cNvSpPr>
              <p:nvPr/>
            </p:nvSpPr>
            <p:spPr bwMode="auto">
              <a:xfrm>
                <a:off x="18" y="544"/>
                <a:ext cx="40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28" name="Line 138"/>
              <p:cNvSpPr>
                <a:spLocks noChangeShapeType="1"/>
              </p:cNvSpPr>
              <p:nvPr/>
            </p:nvSpPr>
            <p:spPr bwMode="auto">
              <a:xfrm>
                <a:off x="353" y="0"/>
                <a:ext cx="90" cy="5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3824" name="Line 139"/>
            <p:cNvSpPr>
              <a:spLocks noChangeShapeType="1"/>
            </p:cNvSpPr>
            <p:nvPr/>
          </p:nvSpPr>
          <p:spPr bwMode="auto">
            <a:xfrm>
              <a:off x="4060" y="3475"/>
              <a:ext cx="9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5" name="Arc 140"/>
            <p:cNvSpPr/>
            <p:nvPr/>
          </p:nvSpPr>
          <p:spPr bwMode="auto">
            <a:xfrm>
              <a:off x="4014" y="3657"/>
              <a:ext cx="45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FF00"/>
            </a:soli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822" name="Freeform 141"/>
          <p:cNvSpPr/>
          <p:nvPr/>
        </p:nvSpPr>
        <p:spPr bwMode="auto">
          <a:xfrm>
            <a:off x="7794625" y="6164263"/>
            <a:ext cx="87313" cy="153987"/>
          </a:xfrm>
          <a:custGeom>
            <a:avLst/>
            <a:gdLst>
              <a:gd name="T0" fmla="*/ 87313 w 55"/>
              <a:gd name="T1" fmla="*/ 0 h 97"/>
              <a:gd name="T2" fmla="*/ 0 w 55"/>
              <a:gd name="T3" fmla="*/ 122237 h 97"/>
              <a:gd name="T4" fmla="*/ 11113 w 55"/>
              <a:gd name="T5" fmla="*/ 153987 h 97"/>
              <a:gd name="T6" fmla="*/ 0 60000 65536"/>
              <a:gd name="T7" fmla="*/ 0 60000 65536"/>
              <a:gd name="T8" fmla="*/ 0 60000 65536"/>
              <a:gd name="T9" fmla="*/ 0 w 55"/>
              <a:gd name="T10" fmla="*/ 0 h 97"/>
              <a:gd name="T11" fmla="*/ 55 w 55"/>
              <a:gd name="T12" fmla="*/ 97 h 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5" h="97">
                <a:moveTo>
                  <a:pt x="55" y="0"/>
                </a:moveTo>
                <a:cubicBezTo>
                  <a:pt x="6" y="13"/>
                  <a:pt x="14" y="34"/>
                  <a:pt x="0" y="77"/>
                </a:cubicBezTo>
                <a:cubicBezTo>
                  <a:pt x="2" y="84"/>
                  <a:pt x="7" y="97"/>
                  <a:pt x="7" y="97"/>
                </a:cubicBezTo>
              </a:path>
            </a:pathLst>
          </a:custGeom>
          <a:noFill/>
          <a:ln w="25400" cmpd="sng">
            <a:solidFill>
              <a:srgbClr val="0000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WordArt 3"/>
          <p:cNvSpPr>
            <a:spLocks noChangeArrowheads="1" noChangeShapeType="1" noTextEdit="1"/>
          </p:cNvSpPr>
          <p:nvPr/>
        </p:nvSpPr>
        <p:spPr bwMode="auto">
          <a:xfrm>
            <a:off x="381000" y="990600"/>
            <a:ext cx="167640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思考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1039813" y="3929063"/>
            <a:ext cx="28162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ahoma" panose="020B0604030504040204" pitchFamily="34" charset="0"/>
              </a:rPr>
              <a:t>(2) </a:t>
            </a:r>
            <a:r>
              <a:rPr lang="zh-CN" altLang="en-US" sz="3600" b="1">
                <a:solidFill>
                  <a:srgbClr val="0000FF"/>
                </a:solidFill>
                <a:latin typeface="Tahoma" panose="020B0604030504040204" pitchFamily="34" charset="0"/>
              </a:rPr>
              <a:t>三条边</a:t>
            </a:r>
            <a:endParaRPr lang="zh-CN" altLang="en-US" sz="3600" b="1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60421" name="Rectangle 5"/>
          <p:cNvSpPr>
            <a:spLocks noChangeArrowheads="1"/>
          </p:cNvSpPr>
          <p:nvPr/>
        </p:nvSpPr>
        <p:spPr bwMode="auto">
          <a:xfrm>
            <a:off x="973138" y="3276600"/>
            <a:ext cx="25622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ahoma" panose="020B0604030504040204" pitchFamily="34" charset="0"/>
              </a:rPr>
              <a:t>(1) </a:t>
            </a:r>
            <a:r>
              <a:rPr lang="zh-CN" altLang="en-US" sz="3600" b="1">
                <a:solidFill>
                  <a:srgbClr val="0000FF"/>
                </a:solidFill>
                <a:latin typeface="Tahoma" panose="020B0604030504040204" pitchFamily="34" charset="0"/>
              </a:rPr>
              <a:t>三个角</a:t>
            </a:r>
            <a:endParaRPr lang="zh-CN" altLang="en-US" sz="3600" b="1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987425" y="4670425"/>
            <a:ext cx="315595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ahoma" panose="020B0604030504040204" pitchFamily="34" charset="0"/>
              </a:rPr>
              <a:t>(3) </a:t>
            </a:r>
            <a:r>
              <a:rPr lang="zh-CN" altLang="en-US" sz="3600" b="1">
                <a:solidFill>
                  <a:srgbClr val="0000FF"/>
                </a:solidFill>
                <a:latin typeface="Tahoma" panose="020B0604030504040204" pitchFamily="34" charset="0"/>
              </a:rPr>
              <a:t>两边一角</a:t>
            </a:r>
            <a:endParaRPr lang="zh-CN" altLang="en-US" sz="3600" b="1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1047750" y="5503863"/>
            <a:ext cx="3313113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FF"/>
                </a:solidFill>
                <a:latin typeface="Tahoma" panose="020B0604030504040204" pitchFamily="34" charset="0"/>
              </a:rPr>
              <a:t>(4) </a:t>
            </a:r>
            <a:r>
              <a:rPr lang="zh-CN" altLang="en-US" sz="3600" b="1">
                <a:solidFill>
                  <a:srgbClr val="0000FF"/>
                </a:solidFill>
                <a:latin typeface="Tahoma" panose="020B0604030504040204" pitchFamily="34" charset="0"/>
              </a:rPr>
              <a:t>两角一边</a:t>
            </a:r>
            <a:endParaRPr lang="zh-CN" altLang="en-US" sz="3600" b="1">
              <a:solidFill>
                <a:srgbClr val="0000FF"/>
              </a:solidFill>
              <a:latin typeface="Tahoma" panose="020B0604030504040204" pitchFamily="34" charset="0"/>
            </a:endParaRPr>
          </a:p>
        </p:txBody>
      </p:sp>
      <p:sp>
        <p:nvSpPr>
          <p:cNvPr id="10247" name="Rectangle 8"/>
          <p:cNvSpPr>
            <a:spLocks noChangeArrowheads="1"/>
          </p:cNvSpPr>
          <p:nvPr/>
        </p:nvSpPr>
        <p:spPr bwMode="auto">
          <a:xfrm>
            <a:off x="228600" y="1905000"/>
            <a:ext cx="8524875" cy="11176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/>
              <a:t>        当两个三角形满足六个条件中的三个时，有四种情况</a:t>
            </a:r>
            <a:r>
              <a:rPr lang="en-US" altLang="zh-CN" sz="2800" b="1"/>
              <a:t>:</a:t>
            </a:r>
            <a:endParaRPr lang="en-US" altLang="zh-CN" sz="2800" b="1"/>
          </a:p>
        </p:txBody>
      </p:sp>
      <p:sp>
        <p:nvSpPr>
          <p:cNvPr id="60425" name="Rectangle 9"/>
          <p:cNvSpPr>
            <a:spLocks noChangeArrowheads="1"/>
          </p:cNvSpPr>
          <p:nvPr/>
        </p:nvSpPr>
        <p:spPr bwMode="auto">
          <a:xfrm>
            <a:off x="3856038" y="3960813"/>
            <a:ext cx="1050925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3600" b="1">
                <a:solidFill>
                  <a:srgbClr val="FF0000"/>
                </a:solidFill>
                <a:latin typeface="Tahoma" panose="020B0604030504040204" pitchFamily="34" charset="0"/>
              </a:rPr>
              <a:t>SSS</a:t>
            </a:r>
            <a:endParaRPr kumimoji="1" lang="en-US" altLang="zh-CN" sz="36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3851275" y="3332163"/>
            <a:ext cx="1255713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ahoma" panose="020B0604030504040204" pitchFamily="34" charset="0"/>
              </a:rPr>
              <a:t>不能</a:t>
            </a:r>
            <a:r>
              <a:rPr kumimoji="1" lang="en-US" altLang="zh-CN" sz="3600" b="1">
                <a:solidFill>
                  <a:srgbClr val="FF0000"/>
                </a:solidFill>
                <a:latin typeface="Tahoma" panose="020B0604030504040204" pitchFamily="34" charset="0"/>
              </a:rPr>
              <a:t>!</a:t>
            </a:r>
            <a:endParaRPr kumimoji="1" lang="en-US" altLang="zh-CN" sz="36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60427" name="Rectangle 11"/>
          <p:cNvSpPr>
            <a:spLocks noChangeArrowheads="1"/>
          </p:cNvSpPr>
          <p:nvPr/>
        </p:nvSpPr>
        <p:spPr bwMode="auto">
          <a:xfrm>
            <a:off x="4360863" y="4679950"/>
            <a:ext cx="442912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en-US" altLang="zh-CN" sz="3600" b="1">
                <a:solidFill>
                  <a:srgbClr val="FF0000"/>
                </a:solidFill>
                <a:latin typeface="Tahoma" panose="020B0604030504040204" pitchFamily="34" charset="0"/>
              </a:rPr>
              <a:t>?</a:t>
            </a:r>
            <a:endParaRPr kumimoji="1" lang="en-US" altLang="zh-CN" sz="3600" b="1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0"/>
      <p:bldP spid="60422" grpId="0"/>
      <p:bldP spid="60423" grpId="0"/>
      <p:bldP spid="60425" grpId="0"/>
      <p:bldP spid="60426" grpId="0"/>
      <p:bldP spid="604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228600" y="920750"/>
            <a:ext cx="60721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000000"/>
                </a:solidFill>
                <a:ea typeface="黑体" panose="02010609060101010101" pitchFamily="2" charset="-122"/>
              </a:rPr>
              <a:t>继续探讨三角形全等的条件：</a:t>
            </a:r>
            <a:endParaRPr kumimoji="1" lang="zh-CN" altLang="en-US" sz="3200" b="1">
              <a:solidFill>
                <a:srgbClr val="000000"/>
              </a:solidFill>
              <a:ea typeface="黑体" panose="02010609060101010101" pitchFamily="2" charset="-122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5651500" y="920750"/>
            <a:ext cx="25923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ea typeface="黑体" panose="02010609060101010101" pitchFamily="2" charset="-122"/>
              </a:rPr>
              <a:t>两边一角</a:t>
            </a:r>
            <a:endParaRPr kumimoji="1" lang="zh-CN" altLang="en-US" sz="3200" b="1">
              <a:solidFill>
                <a:srgbClr val="FF3300"/>
              </a:solidFill>
              <a:ea typeface="黑体" panose="02010609060101010101" pitchFamily="2" charset="-122"/>
            </a:endParaRP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395288" y="1571625"/>
            <a:ext cx="780415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ea typeface="黑体" panose="02010609060101010101" pitchFamily="2" charset="-122"/>
              </a:rPr>
              <a:t>思考：已知一个三角形的两条边和一个角，那么这两条边</a:t>
            </a:r>
            <a:endParaRPr kumimoji="1" lang="zh-CN" altLang="en-US" sz="2400" b="1">
              <a:ea typeface="黑体" panose="02010609060101010101" pitchFamily="2" charset="-122"/>
            </a:endParaRPr>
          </a:p>
          <a:p>
            <a:r>
              <a:rPr kumimoji="1" lang="zh-CN" altLang="en-US" sz="2400" b="1">
                <a:ea typeface="黑体" panose="02010609060101010101" pitchFamily="2" charset="-122"/>
              </a:rPr>
              <a:t>与这一个角的位置上有几种可能性呢？</a:t>
            </a:r>
            <a:endParaRPr kumimoji="1" lang="zh-CN" altLang="en-US" sz="2400" b="1">
              <a:ea typeface="黑体" panose="02010609060101010101" pitchFamily="2" charset="-122"/>
            </a:endParaRPr>
          </a:p>
        </p:txBody>
      </p:sp>
      <p:grpSp>
        <p:nvGrpSpPr>
          <p:cNvPr id="2" name="Group 5"/>
          <p:cNvGrpSpPr/>
          <p:nvPr/>
        </p:nvGrpSpPr>
        <p:grpSpPr bwMode="auto">
          <a:xfrm>
            <a:off x="830263" y="2287588"/>
            <a:ext cx="3208337" cy="2438400"/>
            <a:chOff x="3600" y="1632"/>
            <a:chExt cx="2021" cy="1536"/>
          </a:xfrm>
        </p:grpSpPr>
        <p:sp>
          <p:nvSpPr>
            <p:cNvPr id="11290" name="AutoShape 6"/>
            <p:cNvSpPr>
              <a:spLocks noChangeArrowheads="1"/>
            </p:cNvSpPr>
            <p:nvPr/>
          </p:nvSpPr>
          <p:spPr bwMode="auto">
            <a:xfrm>
              <a:off x="3888" y="1968"/>
              <a:ext cx="1440" cy="960"/>
            </a:xfrm>
            <a:prstGeom prst="triangle">
              <a:avLst>
                <a:gd name="adj" fmla="val 74264"/>
              </a:avLst>
            </a:prstGeom>
            <a:solidFill>
              <a:schemeClr val="accent1"/>
            </a:solidFill>
            <a:ln w="444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1" name="Text Box 7"/>
            <p:cNvSpPr txBox="1">
              <a:spLocks noChangeArrowheads="1"/>
            </p:cNvSpPr>
            <p:nvPr/>
          </p:nvSpPr>
          <p:spPr bwMode="auto">
            <a:xfrm>
              <a:off x="4848" y="1632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solidFill>
                    <a:srgbClr val="009900"/>
                  </a:solidFill>
                </a:rPr>
                <a:t>A</a:t>
              </a:r>
              <a:endParaRPr kumimoji="1" lang="en-US" altLang="zh-CN" sz="2400" b="1">
                <a:solidFill>
                  <a:srgbClr val="009900"/>
                </a:solidFill>
              </a:endParaRPr>
            </a:p>
          </p:txBody>
        </p:sp>
        <p:sp>
          <p:nvSpPr>
            <p:cNvPr id="11292" name="Text Box 8"/>
            <p:cNvSpPr txBox="1">
              <a:spLocks noChangeArrowheads="1"/>
            </p:cNvSpPr>
            <p:nvPr/>
          </p:nvSpPr>
          <p:spPr bwMode="auto">
            <a:xfrm>
              <a:off x="3600" y="2880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solidFill>
                    <a:srgbClr val="009900"/>
                  </a:solidFill>
                </a:rPr>
                <a:t>B</a:t>
              </a:r>
              <a:endParaRPr kumimoji="1" lang="en-US" altLang="zh-CN" sz="2400" b="1">
                <a:solidFill>
                  <a:srgbClr val="009900"/>
                </a:solidFill>
              </a:endParaRPr>
            </a:p>
          </p:txBody>
        </p:sp>
        <p:sp>
          <p:nvSpPr>
            <p:cNvPr id="11293" name="Text Box 9"/>
            <p:cNvSpPr txBox="1">
              <a:spLocks noChangeArrowheads="1"/>
            </p:cNvSpPr>
            <p:nvPr/>
          </p:nvSpPr>
          <p:spPr bwMode="auto">
            <a:xfrm>
              <a:off x="5366" y="285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solidFill>
                    <a:srgbClr val="009900"/>
                  </a:solidFill>
                </a:rPr>
                <a:t>C</a:t>
              </a:r>
              <a:endParaRPr kumimoji="1" lang="en-US" altLang="zh-CN" sz="2400" b="1">
                <a:solidFill>
                  <a:srgbClr val="009900"/>
                </a:solidFill>
              </a:endParaRPr>
            </a:p>
          </p:txBody>
        </p:sp>
      </p:grpSp>
      <p:sp>
        <p:nvSpPr>
          <p:cNvPr id="63498" name="AutoShape 10"/>
          <p:cNvSpPr>
            <a:spLocks noChangeArrowheads="1"/>
          </p:cNvSpPr>
          <p:nvPr/>
        </p:nvSpPr>
        <p:spPr bwMode="auto">
          <a:xfrm>
            <a:off x="2366963" y="2798763"/>
            <a:ext cx="838200" cy="533400"/>
          </a:xfrm>
          <a:prstGeom prst="triangle">
            <a:avLst>
              <a:gd name="adj" fmla="val 73676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499" name="Line 11"/>
          <p:cNvSpPr>
            <a:spLocks noChangeShapeType="1"/>
          </p:cNvSpPr>
          <p:nvPr/>
        </p:nvSpPr>
        <p:spPr bwMode="auto">
          <a:xfrm>
            <a:off x="2963863" y="2820988"/>
            <a:ext cx="609600" cy="1524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3500" name="Line 12"/>
          <p:cNvSpPr>
            <a:spLocks noChangeShapeType="1"/>
          </p:cNvSpPr>
          <p:nvPr/>
        </p:nvSpPr>
        <p:spPr bwMode="auto">
          <a:xfrm flipV="1">
            <a:off x="1287463" y="2820988"/>
            <a:ext cx="1676400" cy="1524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</a:ln>
        </p:spPr>
        <p:txBody>
          <a:bodyPr wrap="none"/>
          <a:lstStyle/>
          <a:p>
            <a:endParaRPr lang="zh-CN" altLang="en-US"/>
          </a:p>
        </p:txBody>
      </p:sp>
      <p:sp>
        <p:nvSpPr>
          <p:cNvPr id="63501" name="AutoShape 13"/>
          <p:cNvSpPr>
            <a:spLocks noChangeArrowheads="1"/>
          </p:cNvSpPr>
          <p:nvPr/>
        </p:nvSpPr>
        <p:spPr bwMode="auto">
          <a:xfrm>
            <a:off x="3268663" y="3663950"/>
            <a:ext cx="304800" cy="68580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502" name="AutoShape 14"/>
          <p:cNvSpPr>
            <a:spLocks noChangeArrowheads="1"/>
          </p:cNvSpPr>
          <p:nvPr/>
        </p:nvSpPr>
        <p:spPr bwMode="auto">
          <a:xfrm rot="-5423407">
            <a:off x="1325563" y="3697288"/>
            <a:ext cx="609600" cy="685800"/>
          </a:xfrm>
          <a:prstGeom prst="rtTriangl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15"/>
          <p:cNvGrpSpPr/>
          <p:nvPr/>
        </p:nvGrpSpPr>
        <p:grpSpPr bwMode="auto">
          <a:xfrm>
            <a:off x="4716463" y="2363788"/>
            <a:ext cx="3208337" cy="2438400"/>
            <a:chOff x="2976" y="1296"/>
            <a:chExt cx="2021" cy="1536"/>
          </a:xfrm>
        </p:grpSpPr>
        <p:grpSp>
          <p:nvGrpSpPr>
            <p:cNvPr id="4" name="Group 16"/>
            <p:cNvGrpSpPr/>
            <p:nvPr/>
          </p:nvGrpSpPr>
          <p:grpSpPr bwMode="auto">
            <a:xfrm>
              <a:off x="2976" y="1296"/>
              <a:ext cx="2021" cy="1536"/>
              <a:chOff x="3600" y="1632"/>
              <a:chExt cx="2021" cy="1536"/>
            </a:xfrm>
          </p:grpSpPr>
          <p:sp>
            <p:nvSpPr>
              <p:cNvPr id="11286" name="AutoShape 17"/>
              <p:cNvSpPr>
                <a:spLocks noChangeArrowheads="1"/>
              </p:cNvSpPr>
              <p:nvPr/>
            </p:nvSpPr>
            <p:spPr bwMode="auto">
              <a:xfrm>
                <a:off x="3888" y="1968"/>
                <a:ext cx="1440" cy="960"/>
              </a:xfrm>
              <a:prstGeom prst="triangle">
                <a:avLst>
                  <a:gd name="adj" fmla="val 74264"/>
                </a:avLst>
              </a:prstGeom>
              <a:solidFill>
                <a:schemeClr val="accent1"/>
              </a:solidFill>
              <a:ln w="44450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287" name="Text Box 18"/>
              <p:cNvSpPr txBox="1">
                <a:spLocks noChangeArrowheads="1"/>
              </p:cNvSpPr>
              <p:nvPr/>
            </p:nvSpPr>
            <p:spPr bwMode="auto">
              <a:xfrm>
                <a:off x="4848" y="1632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400" b="1">
                    <a:solidFill>
                      <a:srgbClr val="009900"/>
                    </a:solidFill>
                  </a:rPr>
                  <a:t>A</a:t>
                </a:r>
                <a:endParaRPr kumimoji="1" lang="en-US" altLang="zh-CN" sz="2400" b="1">
                  <a:solidFill>
                    <a:srgbClr val="009900"/>
                  </a:solidFill>
                </a:endParaRPr>
              </a:p>
            </p:txBody>
          </p:sp>
          <p:sp>
            <p:nvSpPr>
              <p:cNvPr id="11288" name="Text Box 19"/>
              <p:cNvSpPr txBox="1">
                <a:spLocks noChangeArrowheads="1"/>
              </p:cNvSpPr>
              <p:nvPr/>
            </p:nvSpPr>
            <p:spPr bwMode="auto">
              <a:xfrm>
                <a:off x="3600" y="2880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400" b="1">
                    <a:solidFill>
                      <a:srgbClr val="009900"/>
                    </a:solidFill>
                  </a:rPr>
                  <a:t>B</a:t>
                </a:r>
                <a:endParaRPr kumimoji="1" lang="en-US" altLang="zh-CN" sz="2400" b="1">
                  <a:solidFill>
                    <a:srgbClr val="009900"/>
                  </a:solidFill>
                </a:endParaRPr>
              </a:p>
            </p:txBody>
          </p:sp>
          <p:sp>
            <p:nvSpPr>
              <p:cNvPr id="11289" name="Text Box 20"/>
              <p:cNvSpPr txBox="1">
                <a:spLocks noChangeArrowheads="1"/>
              </p:cNvSpPr>
              <p:nvPr/>
            </p:nvSpPr>
            <p:spPr bwMode="auto">
              <a:xfrm>
                <a:off x="5366" y="2858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400" b="1">
                    <a:solidFill>
                      <a:srgbClr val="009900"/>
                    </a:solidFill>
                  </a:rPr>
                  <a:t>C</a:t>
                </a:r>
                <a:endParaRPr kumimoji="1" lang="en-US" altLang="zh-CN" sz="2400" b="1">
                  <a:solidFill>
                    <a:srgbClr val="009900"/>
                  </a:solidFill>
                </a:endParaRPr>
              </a:p>
            </p:txBody>
          </p:sp>
        </p:grpSp>
        <p:sp>
          <p:nvSpPr>
            <p:cNvPr id="11283" name="Line 21"/>
            <p:cNvSpPr>
              <a:spLocks noChangeShapeType="1"/>
            </p:cNvSpPr>
            <p:nvPr/>
          </p:nvSpPr>
          <p:spPr bwMode="auto">
            <a:xfrm flipV="1">
              <a:off x="3264" y="1632"/>
              <a:ext cx="1056" cy="96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4" name="Line 22"/>
            <p:cNvSpPr>
              <a:spLocks noChangeShapeType="1"/>
            </p:cNvSpPr>
            <p:nvPr/>
          </p:nvSpPr>
          <p:spPr bwMode="auto">
            <a:xfrm>
              <a:off x="4320" y="1632"/>
              <a:ext cx="384" cy="96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</a:ln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1285" name="AutoShape 23"/>
            <p:cNvSpPr>
              <a:spLocks noChangeArrowheads="1"/>
            </p:cNvSpPr>
            <p:nvPr/>
          </p:nvSpPr>
          <p:spPr bwMode="auto">
            <a:xfrm rot="-5423407">
              <a:off x="3288" y="2184"/>
              <a:ext cx="384" cy="432"/>
            </a:xfrm>
            <a:prstGeom prst="rtTriangl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3512" name="Text Box 24"/>
          <p:cNvSpPr txBox="1">
            <a:spLocks noChangeArrowheads="1"/>
          </p:cNvSpPr>
          <p:nvPr/>
        </p:nvSpPr>
        <p:spPr bwMode="auto">
          <a:xfrm>
            <a:off x="1971675" y="4527550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009900"/>
                </a:solidFill>
              </a:rPr>
              <a:t>图一</a:t>
            </a:r>
            <a:endParaRPr kumimoji="1" lang="zh-CN" altLang="en-US" sz="2400" b="1">
              <a:solidFill>
                <a:srgbClr val="009900"/>
              </a:solidFill>
            </a:endParaRPr>
          </a:p>
        </p:txBody>
      </p:sp>
      <p:sp>
        <p:nvSpPr>
          <p:cNvPr id="63513" name="Text Box 25"/>
          <p:cNvSpPr txBox="1">
            <a:spLocks noChangeArrowheads="1"/>
          </p:cNvSpPr>
          <p:nvPr/>
        </p:nvSpPr>
        <p:spPr bwMode="auto">
          <a:xfrm>
            <a:off x="6003925" y="4527550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009900"/>
                </a:solidFill>
              </a:rPr>
              <a:t>图二</a:t>
            </a:r>
            <a:endParaRPr kumimoji="1" lang="zh-CN" altLang="en-US" sz="2400" b="1">
              <a:solidFill>
                <a:srgbClr val="009900"/>
              </a:solidFill>
            </a:endParaRPr>
          </a:p>
        </p:txBody>
      </p:sp>
      <p:sp>
        <p:nvSpPr>
          <p:cNvPr id="63514" name="Text Box 26"/>
          <p:cNvSpPr txBox="1">
            <a:spLocks noChangeArrowheads="1"/>
          </p:cNvSpPr>
          <p:nvPr/>
        </p:nvSpPr>
        <p:spPr bwMode="auto">
          <a:xfrm>
            <a:off x="539750" y="4956175"/>
            <a:ext cx="26654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在图一中， ∠</a:t>
            </a:r>
            <a:r>
              <a:rPr kumimoji="1"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endParaRPr kumimoji="1"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515" name="Rectangle 27"/>
          <p:cNvSpPr>
            <a:spLocks noChangeArrowheads="1"/>
          </p:cNvSpPr>
          <p:nvPr/>
        </p:nvSpPr>
        <p:spPr bwMode="auto">
          <a:xfrm>
            <a:off x="609600" y="5472113"/>
            <a:ext cx="333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kumimoji="1"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AB</a:t>
            </a:r>
            <a:r>
              <a: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kumimoji="1" lang="en-US" altLang="zh-CN" sz="2400" b="1">
                <a:latin typeface="黑体" panose="02010609060101010101" pitchFamily="2" charset="-122"/>
                <a:ea typeface="黑体" panose="02010609060101010101" pitchFamily="2" charset="-122"/>
              </a:rPr>
              <a:t>AC</a:t>
            </a:r>
            <a:r>
              <a: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kumimoji="1" lang="zh-CN" altLang="en-US" sz="24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夹角，</a:t>
            </a:r>
            <a:endParaRPr kumimoji="1" lang="zh-CN" altLang="en-US" sz="24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3516" name="Text Box 28"/>
          <p:cNvSpPr txBox="1">
            <a:spLocks noChangeArrowheads="1"/>
          </p:cNvSpPr>
          <p:nvPr/>
        </p:nvSpPr>
        <p:spPr bwMode="auto">
          <a:xfrm>
            <a:off x="468313" y="6035675"/>
            <a:ext cx="3341687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ea typeface="黑体" panose="02010609060101010101" pitchFamily="2" charset="-122"/>
              </a:rPr>
              <a:t>符合图一的条件，</a:t>
            </a:r>
            <a:r>
              <a:rPr kumimoji="1" lang="zh-CN" altLang="en-US" sz="2400" b="1"/>
              <a:t>它可称为</a:t>
            </a:r>
            <a:r>
              <a:rPr kumimoji="1" lang="zh-CN" altLang="en-US" sz="2400" b="1">
                <a:solidFill>
                  <a:srgbClr val="FF3300"/>
                </a:solidFill>
              </a:rPr>
              <a:t>“两边及其夹角”。</a:t>
            </a:r>
            <a:endParaRPr kumimoji="1" lang="zh-CN" altLang="en-US" sz="2400" b="1">
              <a:solidFill>
                <a:srgbClr val="FF3300"/>
              </a:solidFill>
            </a:endParaRPr>
          </a:p>
        </p:txBody>
      </p:sp>
      <p:sp>
        <p:nvSpPr>
          <p:cNvPr id="63517" name="Text Box 29"/>
          <p:cNvSpPr txBox="1">
            <a:spLocks noChangeArrowheads="1"/>
          </p:cNvSpPr>
          <p:nvPr/>
        </p:nvSpPr>
        <p:spPr bwMode="auto">
          <a:xfrm>
            <a:off x="4572000" y="5172075"/>
            <a:ext cx="424815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符合图二的条件， 通常</a:t>
            </a:r>
            <a:endParaRPr kumimoji="1"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kumimoji="1"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说成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kumimoji="1" lang="zh-CN" altLang="en-US" sz="2400" b="1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两边和其中一边的对角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kumimoji="1" lang="zh-CN" altLang="en-US" sz="2400" b="1">
              <a:solidFill>
                <a:srgbClr val="FF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3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63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63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utoUpdateAnimBg="0"/>
      <p:bldP spid="63491" grpId="0" autoUpdateAnimBg="0"/>
      <p:bldP spid="63492" grpId="0" autoUpdateAnimBg="0"/>
      <p:bldP spid="63498" grpId="0" animBg="1"/>
      <p:bldP spid="63499" grpId="0" animBg="1"/>
      <p:bldP spid="63500" grpId="0" animBg="1"/>
      <p:bldP spid="63501" grpId="0" animBg="1"/>
      <p:bldP spid="63502" grpId="0" animBg="1"/>
      <p:bldP spid="63512" grpId="0" autoUpdateAnimBg="0"/>
      <p:bldP spid="63513" grpId="0" autoUpdateAnimBg="0"/>
      <p:bldP spid="63514" grpId="0" autoUpdateAnimBg="0"/>
      <p:bldP spid="63515" grpId="0" autoUpdateAnimBg="0"/>
      <p:bldP spid="63516" grpId="0" autoUpdateAnimBg="0"/>
      <p:bldP spid="6351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304800" y="1066800"/>
            <a:ext cx="2162175" cy="1011238"/>
            <a:chOff x="226" y="346"/>
            <a:chExt cx="1362" cy="637"/>
          </a:xfrm>
        </p:grpSpPr>
        <p:sp>
          <p:nvSpPr>
            <p:cNvPr id="13316" name="Oval 4"/>
            <p:cNvSpPr>
              <a:spLocks noChangeArrowheads="1"/>
            </p:cNvSpPr>
            <p:nvPr/>
          </p:nvSpPr>
          <p:spPr bwMode="auto">
            <a:xfrm>
              <a:off x="506" y="791"/>
              <a:ext cx="1037" cy="192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>
              <a:prstShdw prst="shdw17" dist="17961" dir="2700000">
                <a:schemeClr val="folHlink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pic>
          <p:nvPicPr>
            <p:cNvPr id="12295" name="Picture 5" descr="MCj02810300000[1]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6" y="346"/>
              <a:ext cx="726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6" name="Text Box 6"/>
            <p:cNvSpPr txBox="1">
              <a:spLocks noChangeArrowheads="1"/>
            </p:cNvSpPr>
            <p:nvPr/>
          </p:nvSpPr>
          <p:spPr bwMode="auto">
            <a:xfrm>
              <a:off x="938" y="561"/>
              <a:ext cx="65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2" charset="-122"/>
                </a:rPr>
                <a:t>探究</a:t>
              </a:r>
              <a:endParaRPr lang="zh-CN" altLang="en-US" sz="3200" b="1">
                <a:ea typeface="黑体" panose="02010609060101010101" pitchFamily="2" charset="-122"/>
              </a:endParaRPr>
            </a:p>
          </p:txBody>
        </p:sp>
      </p:grp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714375" y="2230438"/>
            <a:ext cx="7543800" cy="1092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en-US" altLang="zh-CN">
                <a:ea typeface="黑体" panose="02010609060101010101" pitchFamily="2" charset="-122"/>
              </a:rPr>
              <a:t>      </a:t>
            </a:r>
            <a:r>
              <a:rPr lang="zh-CN" altLang="en-US">
                <a:ea typeface="黑体" panose="02010609060101010101" pitchFamily="2" charset="-122"/>
              </a:rPr>
              <a:t>       在纸上的不同位置分别画一个三角形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>
                <a:ea typeface="黑体" panose="02010609060101010101" pitchFamily="2" charset="-122"/>
              </a:rPr>
              <a:t>它的一个角为</a:t>
            </a:r>
            <a:r>
              <a:rPr lang="en-US" altLang="zh-CN">
                <a:ea typeface="黑体" panose="02010609060101010101" pitchFamily="2" charset="-122"/>
              </a:rPr>
              <a:t>50°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>
                <a:ea typeface="黑体" panose="02010609060101010101" pitchFamily="2" charset="-122"/>
              </a:rPr>
              <a:t>夹这个角的两边分别为</a:t>
            </a:r>
            <a:r>
              <a:rPr lang="en-US" altLang="zh-CN">
                <a:ea typeface="黑体" panose="02010609060101010101" pitchFamily="2" charset="-122"/>
              </a:rPr>
              <a:t>2</a:t>
            </a:r>
            <a:r>
              <a:rPr lang="en-US" altLang="zh-CN" i="1">
                <a:ea typeface="黑体" panose="02010609060101010101" pitchFamily="2" charset="-122"/>
              </a:rPr>
              <a:t>cm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>
                <a:ea typeface="黑体" panose="02010609060101010101" pitchFamily="2" charset="-122"/>
              </a:rPr>
              <a:t>2.5</a:t>
            </a:r>
            <a:r>
              <a:rPr lang="en-US" altLang="zh-CN" i="1">
                <a:ea typeface="黑体" panose="02010609060101010101" pitchFamily="2" charset="-122"/>
              </a:rPr>
              <a:t>cm</a:t>
            </a:r>
            <a:r>
              <a:rPr lang="en-US" altLang="zh-CN">
                <a:ea typeface="黑体" panose="02010609060101010101" pitchFamily="2" charset="-122"/>
              </a:rPr>
              <a:t>.</a:t>
            </a:r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628775" y="3449638"/>
            <a:ext cx="6629400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ea typeface="黑体" panose="02010609060101010101" pitchFamily="2" charset="-122"/>
              </a:rPr>
              <a:t>将这两个三角形叠在一起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>
                <a:ea typeface="黑体" panose="02010609060101010101" pitchFamily="2" charset="-122"/>
              </a:rPr>
              <a:t>它们完全重合吗？</a:t>
            </a:r>
            <a:endParaRPr lang="zh-CN" altLang="en-US"/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733550" y="4341813"/>
            <a:ext cx="3709988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>
                <a:ea typeface="黑体" panose="02010609060101010101" pitchFamily="2" charset="-122"/>
              </a:rPr>
              <a:t>由此你能得到什么结论？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152400" y="914400"/>
            <a:ext cx="2162175" cy="1011238"/>
            <a:chOff x="226" y="346"/>
            <a:chExt cx="1362" cy="637"/>
          </a:xfrm>
        </p:grpSpPr>
        <p:sp>
          <p:nvSpPr>
            <p:cNvPr id="2" name="Oval 4"/>
            <p:cNvSpPr>
              <a:spLocks noChangeArrowheads="1"/>
            </p:cNvSpPr>
            <p:nvPr/>
          </p:nvSpPr>
          <p:spPr bwMode="auto">
            <a:xfrm>
              <a:off x="506" y="791"/>
              <a:ext cx="1037" cy="192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>
              <a:prstShdw prst="shdw17" dist="17961" dir="2700000">
                <a:schemeClr val="folHlink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pic>
          <p:nvPicPr>
            <p:cNvPr id="13324" name="Picture 5" descr="MCj02810300000[1]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6" y="346"/>
              <a:ext cx="726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5" name="Text Box 6"/>
            <p:cNvSpPr txBox="1">
              <a:spLocks noChangeArrowheads="1"/>
            </p:cNvSpPr>
            <p:nvPr/>
          </p:nvSpPr>
          <p:spPr bwMode="auto">
            <a:xfrm>
              <a:off x="938" y="561"/>
              <a:ext cx="65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2" charset="-122"/>
                </a:rPr>
                <a:t>探究</a:t>
              </a:r>
              <a:endParaRPr lang="zh-CN" altLang="en-US" sz="3200" b="1">
                <a:ea typeface="黑体" panose="02010609060101010101" pitchFamily="2" charset="-122"/>
              </a:endParaRPr>
            </a:p>
          </p:txBody>
        </p:sp>
      </p:grp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561975" y="2001838"/>
            <a:ext cx="1059180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在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zh-CN" altLang="en-US">
                <a:ea typeface="黑体" panose="02010609060101010101" pitchFamily="2" charset="-122"/>
              </a:rPr>
              <a:t>和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latin typeface="Ebrima" panose="02000000000000000000"/>
                <a:ea typeface="黑体" panose="02010609060101010101" pitchFamily="2" charset="-122"/>
                <a:cs typeface="Ebrima" panose="02000000000000000000"/>
              </a:rPr>
              <a:t> </a:t>
            </a:r>
            <a:r>
              <a:rPr lang="zh-CN" altLang="en-US">
                <a:ea typeface="黑体" panose="02010609060101010101" pitchFamily="2" charset="-122"/>
              </a:rPr>
              <a:t>中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>
                <a:ea typeface="黑体" panose="02010609060101010101" pitchFamily="2" charset="-122"/>
              </a:rPr>
              <a:t>∠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zh-CN" altLang="en-US">
                <a:ea typeface="黑体" panose="02010609060101010101" pitchFamily="2" charset="-122"/>
              </a:rPr>
              <a:t>∠</a:t>
            </a:r>
            <a:r>
              <a:rPr lang="en-US" altLang="zh-CN" i="1">
                <a:ea typeface="黑体" panose="02010609060101010101" pitchFamily="2" charset="-122"/>
              </a:rPr>
              <a:t> 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ea typeface="黑体" panose="02010609060101010101" pitchFamily="2" charset="-122"/>
              </a:rPr>
              <a:t> 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i="1">
                <a:ea typeface="黑体" panose="02010609060101010101" pitchFamily="2" charset="-122"/>
              </a:rPr>
              <a:t>AB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i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i="1">
                <a:ea typeface="黑体" panose="02010609060101010101" pitchFamily="2" charset="-122"/>
              </a:rPr>
              <a:t>BC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ea typeface="黑体" panose="02010609060101010101" pitchFamily="2" charset="-122"/>
              </a:rPr>
              <a:t> </a:t>
            </a:r>
            <a:r>
              <a:rPr lang="en-US" altLang="zh-CN">
                <a:ea typeface="黑体" panose="02010609060101010101" pitchFamily="2" charset="-122"/>
              </a:rPr>
              <a:t>.</a:t>
            </a:r>
            <a:endParaRPr lang="zh-CN" altLang="en-US">
              <a:ea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                </a:t>
            </a:r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3316" name="Text Box 2"/>
          <p:cNvSpPr txBox="1">
            <a:spLocks noChangeArrowheads="1"/>
          </p:cNvSpPr>
          <p:nvPr/>
        </p:nvSpPr>
        <p:spPr bwMode="auto">
          <a:xfrm>
            <a:off x="485775" y="2662238"/>
            <a:ext cx="1059180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en-US" altLang="zh-CN">
                <a:ea typeface="黑体" panose="02010609060101010101" pitchFamily="2" charset="-122"/>
              </a:rPr>
              <a:t>(1)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zh-CN" altLang="en-US">
                <a:ea typeface="黑体" panose="02010609060101010101" pitchFamily="2" charset="-122"/>
              </a:rPr>
              <a:t>和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latin typeface="Ebrima" panose="02000000000000000000"/>
                <a:ea typeface="黑体" panose="02010609060101010101" pitchFamily="2" charset="-122"/>
                <a:cs typeface="Ebrima" panose="02000000000000000000"/>
              </a:rPr>
              <a:t> </a:t>
            </a:r>
            <a:r>
              <a:rPr lang="zh-CN" altLang="en-US">
                <a:ea typeface="黑体" panose="02010609060101010101" pitchFamily="2" charset="-122"/>
              </a:rPr>
              <a:t>的位置关系如图</a:t>
            </a:r>
            <a:r>
              <a:rPr lang="en-US" altLang="zh-CN">
                <a:ea typeface="黑体" panose="02010609060101010101" pitchFamily="2" charset="-122"/>
              </a:rPr>
              <a:t>2-38.</a:t>
            </a:r>
            <a:endParaRPr lang="zh-CN" altLang="en-US">
              <a:ea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                </a:t>
            </a:r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3317" name="TextBox 40"/>
          <p:cNvSpPr txBox="1">
            <a:spLocks noChangeArrowheads="1"/>
          </p:cNvSpPr>
          <p:nvPr/>
        </p:nvSpPr>
        <p:spPr bwMode="auto">
          <a:xfrm>
            <a:off x="4067175" y="5888038"/>
            <a:ext cx="13716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图</a:t>
            </a:r>
            <a:r>
              <a:rPr lang="en-US" altLang="zh-CN"/>
              <a:t>2-38</a:t>
            </a:r>
            <a:endParaRPr lang="zh-CN" altLang="en-US"/>
          </a:p>
        </p:txBody>
      </p:sp>
      <p:pic>
        <p:nvPicPr>
          <p:cNvPr id="13318" name="Picture 15" descr="3-33_复制 [转换]"/>
          <p:cNvPicPr>
            <a:picLocks noChangeAspect="1" noChangeArrowheads="1"/>
          </p:cNvPicPr>
          <p:nvPr/>
        </p:nvPicPr>
        <p:blipFill>
          <a:blip r:embed="rId2" cstate="print"/>
          <a:srcRect l="62569" t="11111" r="3079"/>
          <a:stretch>
            <a:fillRect/>
          </a:stretch>
        </p:blipFill>
        <p:spPr bwMode="auto">
          <a:xfrm>
            <a:off x="5514975" y="4030663"/>
            <a:ext cx="2133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9" name="矩形 59"/>
          <p:cNvSpPr>
            <a:spLocks noChangeArrowheads="1"/>
          </p:cNvSpPr>
          <p:nvPr/>
        </p:nvSpPr>
        <p:spPr bwMode="auto">
          <a:xfrm>
            <a:off x="6134100" y="3678238"/>
            <a:ext cx="393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1700" b="1" i="1">
                <a:ea typeface="黑体" panose="02010609060101010101" pitchFamily="2" charset="-122"/>
              </a:rPr>
              <a:t>A</a:t>
            </a:r>
            <a:r>
              <a:rPr lang="en-US" altLang="zh-CN" sz="1700" b="1">
                <a:latin typeface="Ebrima" panose="02000000000000000000"/>
              </a:rPr>
              <a:t>’</a:t>
            </a:r>
            <a:endParaRPr lang="zh-CN" altLang="en-US" sz="1700"/>
          </a:p>
        </p:txBody>
      </p:sp>
      <p:sp>
        <p:nvSpPr>
          <p:cNvPr id="13320" name="矩形 60"/>
          <p:cNvSpPr>
            <a:spLocks noChangeArrowheads="1"/>
          </p:cNvSpPr>
          <p:nvPr/>
        </p:nvSpPr>
        <p:spPr bwMode="auto">
          <a:xfrm>
            <a:off x="5295900" y="4859338"/>
            <a:ext cx="39211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1700" b="1" i="1">
                <a:ea typeface="黑体" panose="02010609060101010101" pitchFamily="2" charset="-122"/>
              </a:rPr>
              <a:t>B</a:t>
            </a:r>
            <a:r>
              <a:rPr lang="en-US" altLang="zh-CN" sz="1700" b="1">
                <a:latin typeface="Ebrima" panose="02000000000000000000"/>
              </a:rPr>
              <a:t>’</a:t>
            </a:r>
            <a:endParaRPr lang="zh-CN" altLang="en-US" sz="1700"/>
          </a:p>
        </p:txBody>
      </p:sp>
      <p:sp>
        <p:nvSpPr>
          <p:cNvPr id="13321" name="矩形 61"/>
          <p:cNvSpPr>
            <a:spLocks noChangeArrowheads="1"/>
          </p:cNvSpPr>
          <p:nvPr/>
        </p:nvSpPr>
        <p:spPr bwMode="auto">
          <a:xfrm>
            <a:off x="7496175" y="4821238"/>
            <a:ext cx="3937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1700" b="1" i="1">
                <a:ea typeface="黑体" panose="02010609060101010101" pitchFamily="2" charset="-122"/>
              </a:rPr>
              <a:t>C</a:t>
            </a:r>
            <a:r>
              <a:rPr lang="en-US" altLang="zh-CN" sz="1700" b="1">
                <a:latin typeface="Ebrima" panose="02000000000000000000"/>
              </a:rPr>
              <a:t>’</a:t>
            </a:r>
            <a:endParaRPr lang="zh-CN" altLang="en-US" sz="1700"/>
          </a:p>
        </p:txBody>
      </p:sp>
      <p:pic>
        <p:nvPicPr>
          <p:cNvPr id="58" name="Picture 15" descr="3-33_复制 [转换]"/>
          <p:cNvPicPr>
            <a:picLocks noChangeAspect="1" noChangeArrowheads="1"/>
          </p:cNvPicPr>
          <p:nvPr/>
        </p:nvPicPr>
        <p:blipFill>
          <a:blip r:embed="rId3" cstate="print"/>
          <a:srcRect r="54607"/>
          <a:stretch>
            <a:fillRect/>
          </a:stretch>
        </p:blipFill>
        <p:spPr bwMode="auto">
          <a:xfrm>
            <a:off x="1638300" y="3906838"/>
            <a:ext cx="2819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7.77778E-6 L 0.40834 -7.77778E-6 " pathEditMode="relative" ptsTypes="AA">
                                      <p:cBhvr>
                                        <p:cTn id="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381000" y="838200"/>
            <a:ext cx="2162175" cy="1011238"/>
            <a:chOff x="226" y="346"/>
            <a:chExt cx="1362" cy="637"/>
          </a:xfrm>
        </p:grpSpPr>
        <p:sp>
          <p:nvSpPr>
            <p:cNvPr id="13316" name="Oval 4"/>
            <p:cNvSpPr>
              <a:spLocks noChangeArrowheads="1"/>
            </p:cNvSpPr>
            <p:nvPr/>
          </p:nvSpPr>
          <p:spPr bwMode="auto">
            <a:xfrm>
              <a:off x="506" y="791"/>
              <a:ext cx="1037" cy="192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>
              <a:prstShdw prst="shdw17" dist="17961" dir="2700000">
                <a:schemeClr val="folHlink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pic>
          <p:nvPicPr>
            <p:cNvPr id="14344" name="Picture 5" descr="MCj02810300000[1]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6" y="346"/>
              <a:ext cx="726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5" name="Text Box 6"/>
            <p:cNvSpPr txBox="1">
              <a:spLocks noChangeArrowheads="1"/>
            </p:cNvSpPr>
            <p:nvPr/>
          </p:nvSpPr>
          <p:spPr bwMode="auto">
            <a:xfrm>
              <a:off x="938" y="561"/>
              <a:ext cx="65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2" charset="-122"/>
                </a:rPr>
                <a:t>探究</a:t>
              </a:r>
              <a:endParaRPr lang="zh-CN" altLang="en-US" sz="3200" b="1">
                <a:ea typeface="黑体" panose="02010609060101010101" pitchFamily="2" charset="-122"/>
              </a:endParaRPr>
            </a:p>
          </p:txBody>
        </p:sp>
      </p:grp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714375" y="2586038"/>
            <a:ext cx="1059180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en-US" altLang="zh-CN">
                <a:ea typeface="黑体" panose="02010609060101010101" pitchFamily="2" charset="-122"/>
              </a:rPr>
              <a:t>(2)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zh-CN" altLang="en-US">
                <a:ea typeface="黑体" panose="02010609060101010101" pitchFamily="2" charset="-122"/>
              </a:rPr>
              <a:t>和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latin typeface="Ebrima" panose="02000000000000000000"/>
                <a:ea typeface="黑体" panose="02010609060101010101" pitchFamily="2" charset="-122"/>
                <a:cs typeface="Ebrima" panose="02000000000000000000"/>
              </a:rPr>
              <a:t> </a:t>
            </a:r>
            <a:r>
              <a:rPr lang="zh-CN" altLang="en-US">
                <a:ea typeface="黑体" panose="02010609060101010101" pitchFamily="2" charset="-122"/>
              </a:rPr>
              <a:t>的位置关系如图</a:t>
            </a:r>
            <a:r>
              <a:rPr lang="en-US" altLang="zh-CN">
                <a:ea typeface="黑体" panose="02010609060101010101" pitchFamily="2" charset="-122"/>
              </a:rPr>
              <a:t>2-39.</a:t>
            </a:r>
            <a:endParaRPr lang="zh-CN" altLang="en-US">
              <a:ea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                </a:t>
            </a:r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4340" name="TextBox 40"/>
          <p:cNvSpPr txBox="1">
            <a:spLocks noChangeArrowheads="1"/>
          </p:cNvSpPr>
          <p:nvPr/>
        </p:nvSpPr>
        <p:spPr bwMode="auto">
          <a:xfrm>
            <a:off x="4295775" y="5811838"/>
            <a:ext cx="1371600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图</a:t>
            </a:r>
            <a:r>
              <a:rPr lang="en-US" altLang="zh-CN"/>
              <a:t>2-39</a:t>
            </a:r>
            <a:endParaRPr lang="zh-CN" altLang="en-US"/>
          </a:p>
        </p:txBody>
      </p:sp>
      <p:pic>
        <p:nvPicPr>
          <p:cNvPr id="14341" name="Picture 37" descr="3-30-31_复制 [转换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775" y="3771900"/>
            <a:ext cx="3124200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2"/>
          <p:cNvSpPr txBox="1">
            <a:spLocks noChangeArrowheads="1"/>
          </p:cNvSpPr>
          <p:nvPr/>
        </p:nvSpPr>
        <p:spPr bwMode="auto">
          <a:xfrm>
            <a:off x="790575" y="1925638"/>
            <a:ext cx="1059180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在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zh-CN" altLang="en-US">
                <a:ea typeface="黑体" panose="02010609060101010101" pitchFamily="2" charset="-122"/>
              </a:rPr>
              <a:t>和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latin typeface="Ebrima" panose="02000000000000000000"/>
                <a:ea typeface="黑体" panose="02010609060101010101" pitchFamily="2" charset="-122"/>
                <a:cs typeface="Ebrima" panose="02000000000000000000"/>
              </a:rPr>
              <a:t> </a:t>
            </a:r>
            <a:r>
              <a:rPr lang="zh-CN" altLang="en-US">
                <a:ea typeface="黑体" panose="02010609060101010101" pitchFamily="2" charset="-122"/>
              </a:rPr>
              <a:t>中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>
                <a:ea typeface="黑体" panose="02010609060101010101" pitchFamily="2" charset="-122"/>
              </a:rPr>
              <a:t>∠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zh-CN" altLang="en-US">
                <a:ea typeface="黑体" panose="02010609060101010101" pitchFamily="2" charset="-122"/>
              </a:rPr>
              <a:t>∠</a:t>
            </a:r>
            <a:r>
              <a:rPr lang="en-US" altLang="zh-CN" i="1">
                <a:ea typeface="黑体" panose="02010609060101010101" pitchFamily="2" charset="-122"/>
              </a:rPr>
              <a:t> 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ea typeface="黑体" panose="02010609060101010101" pitchFamily="2" charset="-122"/>
              </a:rPr>
              <a:t> 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i="1">
                <a:ea typeface="黑体" panose="02010609060101010101" pitchFamily="2" charset="-122"/>
              </a:rPr>
              <a:t>AB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i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i="1">
                <a:ea typeface="黑体" panose="02010609060101010101" pitchFamily="2" charset="-122"/>
              </a:rPr>
              <a:t>BC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ea typeface="黑体" panose="02010609060101010101" pitchFamily="2" charset="-122"/>
              </a:rPr>
              <a:t> </a:t>
            </a:r>
            <a:r>
              <a:rPr lang="en-US" altLang="zh-CN">
                <a:ea typeface="黑体" panose="02010609060101010101" pitchFamily="2" charset="-122"/>
              </a:rPr>
              <a:t>.</a:t>
            </a:r>
            <a:endParaRPr lang="zh-CN" altLang="en-US">
              <a:ea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                </a:t>
            </a:r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304800" y="914400"/>
            <a:ext cx="2162175" cy="1011238"/>
            <a:chOff x="226" y="346"/>
            <a:chExt cx="1362" cy="637"/>
          </a:xfrm>
        </p:grpSpPr>
        <p:sp>
          <p:nvSpPr>
            <p:cNvPr id="13316" name="Oval 4"/>
            <p:cNvSpPr>
              <a:spLocks noChangeArrowheads="1"/>
            </p:cNvSpPr>
            <p:nvPr/>
          </p:nvSpPr>
          <p:spPr bwMode="auto">
            <a:xfrm>
              <a:off x="506" y="791"/>
              <a:ext cx="1037" cy="192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>
              <a:prstShdw prst="shdw17" dist="17961" dir="2700000">
                <a:schemeClr val="folHlink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pic>
          <p:nvPicPr>
            <p:cNvPr id="15369" name="Picture 5" descr="MCj02810300000[1]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6" y="346"/>
              <a:ext cx="726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0" name="Text Box 6"/>
            <p:cNvSpPr txBox="1">
              <a:spLocks noChangeArrowheads="1"/>
            </p:cNvSpPr>
            <p:nvPr/>
          </p:nvSpPr>
          <p:spPr bwMode="auto">
            <a:xfrm>
              <a:off x="938" y="561"/>
              <a:ext cx="65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2" charset="-122"/>
                </a:rPr>
                <a:t>探究</a:t>
              </a:r>
              <a:endParaRPr lang="zh-CN" altLang="en-US" sz="3200" b="1">
                <a:ea typeface="黑体" panose="02010609060101010101" pitchFamily="2" charset="-122"/>
              </a:endParaRPr>
            </a:p>
          </p:txBody>
        </p:sp>
      </p:grp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638175" y="2662238"/>
            <a:ext cx="1059180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en-US" altLang="zh-CN">
                <a:ea typeface="黑体" panose="02010609060101010101" pitchFamily="2" charset="-122"/>
              </a:rPr>
              <a:t>(3)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zh-CN" altLang="en-US">
                <a:ea typeface="黑体" panose="02010609060101010101" pitchFamily="2" charset="-122"/>
              </a:rPr>
              <a:t>和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latin typeface="Ebrima" panose="02000000000000000000"/>
                <a:ea typeface="黑体" panose="02010609060101010101" pitchFamily="2" charset="-122"/>
                <a:cs typeface="Ebrima" panose="02000000000000000000"/>
              </a:rPr>
              <a:t> </a:t>
            </a:r>
            <a:r>
              <a:rPr lang="zh-CN" altLang="en-US">
                <a:ea typeface="黑体" panose="02010609060101010101" pitchFamily="2" charset="-122"/>
              </a:rPr>
              <a:t>的位置关系如图</a:t>
            </a:r>
            <a:r>
              <a:rPr lang="en-US" altLang="zh-CN">
                <a:ea typeface="黑体" panose="02010609060101010101" pitchFamily="2" charset="-122"/>
              </a:rPr>
              <a:t>2-40.</a:t>
            </a:r>
            <a:endParaRPr lang="zh-CN" altLang="en-US">
              <a:ea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                </a:t>
            </a:r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5364" name="TextBox 40"/>
          <p:cNvSpPr txBox="1">
            <a:spLocks noChangeArrowheads="1"/>
          </p:cNvSpPr>
          <p:nvPr/>
        </p:nvSpPr>
        <p:spPr bwMode="auto">
          <a:xfrm>
            <a:off x="4219575" y="5888038"/>
            <a:ext cx="1371600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图</a:t>
            </a:r>
            <a:r>
              <a:rPr lang="en-US" altLang="zh-CN"/>
              <a:t>2-40</a:t>
            </a:r>
            <a:endParaRPr lang="zh-CN" altLang="en-US"/>
          </a:p>
        </p:txBody>
      </p:sp>
      <p:pic>
        <p:nvPicPr>
          <p:cNvPr id="15365" name="Picture 27" descr="3-32_复制 [转换]"/>
          <p:cNvPicPr>
            <a:picLocks noChangeAspect="1" noChangeArrowheads="1"/>
          </p:cNvPicPr>
          <p:nvPr/>
        </p:nvPicPr>
        <p:blipFill>
          <a:blip r:embed="rId2" cstate="print"/>
          <a:srcRect l="60020"/>
          <a:stretch>
            <a:fillRect/>
          </a:stretch>
        </p:blipFill>
        <p:spPr bwMode="auto">
          <a:xfrm>
            <a:off x="5362575" y="3973513"/>
            <a:ext cx="24368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7" descr="3-32_复制 [转换]"/>
          <p:cNvPicPr>
            <a:picLocks noChangeAspect="1" noChangeArrowheads="1"/>
          </p:cNvPicPr>
          <p:nvPr/>
        </p:nvPicPr>
        <p:blipFill>
          <a:blip r:embed="rId2" cstate="print"/>
          <a:srcRect r="53735"/>
          <a:stretch>
            <a:fillRect/>
          </a:stretch>
        </p:blipFill>
        <p:spPr bwMode="auto">
          <a:xfrm>
            <a:off x="1704975" y="3906838"/>
            <a:ext cx="2819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Text Box 2"/>
          <p:cNvSpPr txBox="1">
            <a:spLocks noChangeArrowheads="1"/>
          </p:cNvSpPr>
          <p:nvPr/>
        </p:nvSpPr>
        <p:spPr bwMode="auto">
          <a:xfrm>
            <a:off x="714375" y="2001838"/>
            <a:ext cx="1059180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在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zh-CN" altLang="en-US">
                <a:ea typeface="黑体" panose="02010609060101010101" pitchFamily="2" charset="-122"/>
              </a:rPr>
              <a:t>和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latin typeface="Ebrima" panose="02000000000000000000"/>
                <a:ea typeface="黑体" panose="02010609060101010101" pitchFamily="2" charset="-122"/>
                <a:cs typeface="Ebrima" panose="02000000000000000000"/>
              </a:rPr>
              <a:t> </a:t>
            </a:r>
            <a:r>
              <a:rPr lang="zh-CN" altLang="en-US">
                <a:ea typeface="黑体" panose="02010609060101010101" pitchFamily="2" charset="-122"/>
              </a:rPr>
              <a:t>中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>
                <a:ea typeface="黑体" panose="02010609060101010101" pitchFamily="2" charset="-122"/>
              </a:rPr>
              <a:t>∠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zh-CN" altLang="en-US">
                <a:ea typeface="黑体" panose="02010609060101010101" pitchFamily="2" charset="-122"/>
              </a:rPr>
              <a:t>∠</a:t>
            </a:r>
            <a:r>
              <a:rPr lang="en-US" altLang="zh-CN" i="1">
                <a:ea typeface="黑体" panose="02010609060101010101" pitchFamily="2" charset="-122"/>
              </a:rPr>
              <a:t> 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ea typeface="黑体" panose="02010609060101010101" pitchFamily="2" charset="-122"/>
              </a:rPr>
              <a:t> 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i="1">
                <a:ea typeface="黑体" panose="02010609060101010101" pitchFamily="2" charset="-122"/>
              </a:rPr>
              <a:t>AB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i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i="1">
                <a:ea typeface="黑体" panose="02010609060101010101" pitchFamily="2" charset="-122"/>
              </a:rPr>
              <a:t>BC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ea typeface="黑体" panose="02010609060101010101" pitchFamily="2" charset="-122"/>
              </a:rPr>
              <a:t> </a:t>
            </a:r>
            <a:r>
              <a:rPr lang="en-US" altLang="zh-CN">
                <a:ea typeface="黑体" panose="02010609060101010101" pitchFamily="2" charset="-122"/>
              </a:rPr>
              <a:t>.</a:t>
            </a:r>
            <a:endParaRPr lang="zh-CN" altLang="en-US">
              <a:ea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                </a:t>
            </a:r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33333E-6 L 0.41667 0.01112 " pathEditMode="relative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 bwMode="auto">
          <a:xfrm>
            <a:off x="228600" y="990600"/>
            <a:ext cx="2162175" cy="1011238"/>
            <a:chOff x="226" y="346"/>
            <a:chExt cx="1362" cy="637"/>
          </a:xfrm>
        </p:grpSpPr>
        <p:sp>
          <p:nvSpPr>
            <p:cNvPr id="2" name="Oval 4"/>
            <p:cNvSpPr>
              <a:spLocks noChangeArrowheads="1"/>
            </p:cNvSpPr>
            <p:nvPr/>
          </p:nvSpPr>
          <p:spPr bwMode="auto">
            <a:xfrm>
              <a:off x="506" y="791"/>
              <a:ext cx="1037" cy="192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</a:ln>
            <a:effectLst>
              <a:prstShdw prst="shdw17" dist="17961" dir="2700000">
                <a:schemeClr val="folHlink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pic>
          <p:nvPicPr>
            <p:cNvPr id="16401" name="Picture 5" descr="MCj02810300000[1]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6" y="346"/>
              <a:ext cx="726" cy="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2" name="Text Box 6"/>
            <p:cNvSpPr txBox="1">
              <a:spLocks noChangeArrowheads="1"/>
            </p:cNvSpPr>
            <p:nvPr/>
          </p:nvSpPr>
          <p:spPr bwMode="auto">
            <a:xfrm>
              <a:off x="938" y="561"/>
              <a:ext cx="65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200" b="1">
                  <a:ea typeface="黑体" panose="02010609060101010101" pitchFamily="2" charset="-122"/>
                </a:rPr>
                <a:t>探究</a:t>
              </a:r>
              <a:endParaRPr lang="zh-CN" altLang="en-US" sz="3200" b="1">
                <a:ea typeface="黑体" panose="02010609060101010101" pitchFamily="2" charset="-122"/>
              </a:endParaRPr>
            </a:p>
          </p:txBody>
        </p:sp>
      </p:grp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561975" y="2738438"/>
            <a:ext cx="1059180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en-US" altLang="zh-CN">
                <a:ea typeface="黑体" panose="02010609060101010101" pitchFamily="2" charset="-122"/>
              </a:rPr>
              <a:t>(4)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zh-CN" altLang="en-US">
                <a:ea typeface="黑体" panose="02010609060101010101" pitchFamily="2" charset="-122"/>
              </a:rPr>
              <a:t>和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latin typeface="Ebrima" panose="02000000000000000000"/>
                <a:ea typeface="黑体" panose="02010609060101010101" pitchFamily="2" charset="-122"/>
                <a:cs typeface="Ebrima" panose="02000000000000000000"/>
              </a:rPr>
              <a:t> </a:t>
            </a:r>
            <a:r>
              <a:rPr lang="zh-CN" altLang="en-US">
                <a:ea typeface="黑体" panose="02010609060101010101" pitchFamily="2" charset="-122"/>
              </a:rPr>
              <a:t>的位置关系如图</a:t>
            </a:r>
            <a:r>
              <a:rPr lang="en-US" altLang="zh-CN">
                <a:ea typeface="黑体" panose="02010609060101010101" pitchFamily="2" charset="-122"/>
              </a:rPr>
              <a:t>2-41.</a:t>
            </a:r>
            <a:endParaRPr lang="zh-CN" altLang="en-US">
              <a:ea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                </a:t>
            </a:r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6388" name="TextBox 40"/>
          <p:cNvSpPr txBox="1">
            <a:spLocks noChangeArrowheads="1"/>
          </p:cNvSpPr>
          <p:nvPr/>
        </p:nvSpPr>
        <p:spPr bwMode="auto">
          <a:xfrm>
            <a:off x="4143375" y="5964238"/>
            <a:ext cx="1371600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图</a:t>
            </a:r>
            <a:r>
              <a:rPr lang="en-US" altLang="zh-CN"/>
              <a:t>2-41</a:t>
            </a:r>
            <a:endParaRPr lang="zh-CN" altLang="en-US"/>
          </a:p>
        </p:txBody>
      </p:sp>
      <p:pic>
        <p:nvPicPr>
          <p:cNvPr id="16389" name="Picture 27" descr="3-32_复制 [转换]"/>
          <p:cNvPicPr>
            <a:picLocks noChangeAspect="1" noChangeArrowheads="1"/>
          </p:cNvPicPr>
          <p:nvPr/>
        </p:nvPicPr>
        <p:blipFill>
          <a:blip r:embed="rId2" cstate="print"/>
          <a:srcRect l="60020"/>
          <a:stretch>
            <a:fillRect/>
          </a:stretch>
        </p:blipFill>
        <p:spPr bwMode="auto">
          <a:xfrm>
            <a:off x="5470525" y="3197225"/>
            <a:ext cx="24368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7" descr="3-32_复制 [转换]"/>
          <p:cNvPicPr>
            <a:picLocks noChangeAspect="1" noChangeArrowheads="1"/>
          </p:cNvPicPr>
          <p:nvPr/>
        </p:nvPicPr>
        <p:blipFill>
          <a:blip r:embed="rId3" cstate="print"/>
          <a:srcRect l="2538" r="63701" b="17282"/>
          <a:stretch>
            <a:fillRect/>
          </a:stretch>
        </p:blipFill>
        <p:spPr bwMode="auto">
          <a:xfrm>
            <a:off x="1933575" y="4462463"/>
            <a:ext cx="20574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矩形 20"/>
          <p:cNvSpPr>
            <a:spLocks noChangeArrowheads="1"/>
          </p:cNvSpPr>
          <p:nvPr/>
        </p:nvSpPr>
        <p:spPr bwMode="auto">
          <a:xfrm>
            <a:off x="3781425" y="4364038"/>
            <a:ext cx="490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700" b="1" i="1">
                <a:ea typeface="黑体" panose="02010609060101010101" pitchFamily="2" charset="-122"/>
              </a:rPr>
              <a:t>C</a:t>
            </a:r>
            <a:endParaRPr lang="zh-CN" altLang="en-US" sz="1700"/>
          </a:p>
        </p:txBody>
      </p:sp>
      <p:sp>
        <p:nvSpPr>
          <p:cNvPr id="16392" name="矩形 21"/>
          <p:cNvSpPr>
            <a:spLocks noChangeArrowheads="1"/>
          </p:cNvSpPr>
          <p:nvPr/>
        </p:nvSpPr>
        <p:spPr bwMode="auto">
          <a:xfrm>
            <a:off x="2390775" y="5430838"/>
            <a:ext cx="330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1700" b="1" i="1">
                <a:ea typeface="黑体" panose="02010609060101010101" pitchFamily="2" charset="-122"/>
              </a:rPr>
              <a:t>A</a:t>
            </a:r>
            <a:endParaRPr lang="zh-CN" altLang="en-US" sz="1700"/>
          </a:p>
        </p:txBody>
      </p:sp>
      <p:sp>
        <p:nvSpPr>
          <p:cNvPr id="16393" name="矩形 22"/>
          <p:cNvSpPr>
            <a:spLocks noChangeArrowheads="1"/>
          </p:cNvSpPr>
          <p:nvPr/>
        </p:nvSpPr>
        <p:spPr bwMode="auto">
          <a:xfrm>
            <a:off x="1704975" y="4416425"/>
            <a:ext cx="330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1700" b="1" i="1">
                <a:ea typeface="黑体" panose="02010609060101010101" pitchFamily="2" charset="-122"/>
              </a:rPr>
              <a:t>B</a:t>
            </a:r>
            <a:endParaRPr lang="zh-CN" altLang="en-US" sz="1700"/>
          </a:p>
        </p:txBody>
      </p:sp>
      <p:grpSp>
        <p:nvGrpSpPr>
          <p:cNvPr id="4" name="组合 20"/>
          <p:cNvGrpSpPr/>
          <p:nvPr/>
        </p:nvGrpSpPr>
        <p:grpSpPr bwMode="auto">
          <a:xfrm>
            <a:off x="1657350" y="3121025"/>
            <a:ext cx="2638425" cy="1547813"/>
            <a:chOff x="1476375" y="2262188"/>
            <a:chExt cx="2638425" cy="1547812"/>
          </a:xfrm>
        </p:grpSpPr>
        <p:pic>
          <p:nvPicPr>
            <p:cNvPr id="16396" name="Picture 27" descr="3-32_复制 [转换]"/>
            <p:cNvPicPr>
              <a:picLocks noChangeAspect="1" noChangeArrowheads="1"/>
            </p:cNvPicPr>
            <p:nvPr/>
          </p:nvPicPr>
          <p:blipFill>
            <a:blip r:embed="rId2" cstate="print"/>
            <a:srcRect l="2501" t="15788" r="63737"/>
            <a:stretch>
              <a:fillRect/>
            </a:stretch>
          </p:blipFill>
          <p:spPr bwMode="auto">
            <a:xfrm>
              <a:off x="1752600" y="2590800"/>
              <a:ext cx="2057400" cy="1219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7" name="矩形 23"/>
            <p:cNvSpPr>
              <a:spLocks noChangeArrowheads="1"/>
            </p:cNvSpPr>
            <p:nvPr/>
          </p:nvSpPr>
          <p:spPr bwMode="auto">
            <a:xfrm>
              <a:off x="2351088" y="2262188"/>
              <a:ext cx="515937" cy="457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1700" b="1" i="1">
                  <a:ea typeface="黑体" panose="02010609060101010101" pitchFamily="2" charset="-122"/>
                </a:rPr>
                <a:t>A</a:t>
              </a:r>
              <a:r>
                <a:rPr lang="en-US" altLang="zh-CN" sz="1700" b="1">
                  <a:latin typeface="Ebrima" panose="02000000000000000000"/>
                </a:rPr>
                <a:t> ’’</a:t>
              </a:r>
              <a:endParaRPr lang="zh-CN" altLang="en-US" sz="1700"/>
            </a:p>
          </p:txBody>
        </p:sp>
        <p:sp>
          <p:nvSpPr>
            <p:cNvPr id="16398" name="矩形 24"/>
            <p:cNvSpPr>
              <a:spLocks noChangeArrowheads="1"/>
            </p:cNvSpPr>
            <p:nvPr/>
          </p:nvSpPr>
          <p:spPr bwMode="auto">
            <a:xfrm>
              <a:off x="1476375" y="3319463"/>
              <a:ext cx="515938" cy="457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1700" b="1" i="1">
                  <a:ea typeface="黑体" panose="02010609060101010101" pitchFamily="2" charset="-122"/>
                </a:rPr>
                <a:t>B</a:t>
              </a:r>
              <a:r>
                <a:rPr lang="en-US" altLang="zh-CN" sz="1700" b="1">
                  <a:latin typeface="Ebrima" panose="02000000000000000000"/>
                </a:rPr>
                <a:t> ’’</a:t>
              </a:r>
              <a:endParaRPr lang="zh-CN" altLang="en-US" sz="1700"/>
            </a:p>
          </p:txBody>
        </p:sp>
        <p:sp>
          <p:nvSpPr>
            <p:cNvPr id="16399" name="矩形 25"/>
            <p:cNvSpPr>
              <a:spLocks noChangeArrowheads="1"/>
            </p:cNvSpPr>
            <p:nvPr/>
          </p:nvSpPr>
          <p:spPr bwMode="auto">
            <a:xfrm>
              <a:off x="3624263" y="3328988"/>
              <a:ext cx="490537" cy="4572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700" b="1" i="1">
                  <a:ea typeface="黑体" panose="02010609060101010101" pitchFamily="2" charset="-122"/>
                </a:rPr>
                <a:t>C</a:t>
              </a:r>
              <a:r>
                <a:rPr lang="en-US" altLang="zh-CN" sz="1700" b="1">
                  <a:latin typeface="Ebrima" panose="02000000000000000000"/>
                </a:rPr>
                <a:t>’’</a:t>
              </a:r>
              <a:endParaRPr lang="zh-CN" altLang="en-US" sz="1700"/>
            </a:p>
          </p:txBody>
        </p:sp>
      </p:grpSp>
      <p:sp>
        <p:nvSpPr>
          <p:cNvPr id="16395" name="Text Box 2"/>
          <p:cNvSpPr txBox="1">
            <a:spLocks noChangeArrowheads="1"/>
          </p:cNvSpPr>
          <p:nvPr/>
        </p:nvSpPr>
        <p:spPr bwMode="auto">
          <a:xfrm>
            <a:off x="638175" y="2078038"/>
            <a:ext cx="10591800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在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zh-CN" altLang="en-US">
                <a:ea typeface="黑体" panose="02010609060101010101" pitchFamily="2" charset="-122"/>
              </a:rPr>
              <a:t>和</a:t>
            </a:r>
            <a:r>
              <a:rPr lang="zh-CN" altLang="en-US"/>
              <a:t>△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latin typeface="Ebrima" panose="02000000000000000000"/>
                <a:ea typeface="黑体" panose="02010609060101010101" pitchFamily="2" charset="-122"/>
                <a:cs typeface="Ebrima" panose="02000000000000000000"/>
              </a:rPr>
              <a:t> </a:t>
            </a:r>
            <a:r>
              <a:rPr lang="zh-CN" altLang="en-US">
                <a:ea typeface="黑体" panose="02010609060101010101" pitchFamily="2" charset="-122"/>
              </a:rPr>
              <a:t>中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>
                <a:ea typeface="黑体" panose="02010609060101010101" pitchFamily="2" charset="-122"/>
              </a:rPr>
              <a:t>∠</a:t>
            </a:r>
            <a:r>
              <a:rPr lang="en-US" altLang="zh-CN" i="1">
                <a:ea typeface="黑体" panose="02010609060101010101" pitchFamily="2" charset="-122"/>
              </a:rPr>
              <a:t>ABC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zh-CN" altLang="en-US">
                <a:ea typeface="黑体" panose="02010609060101010101" pitchFamily="2" charset="-122"/>
              </a:rPr>
              <a:t>∠</a:t>
            </a:r>
            <a:r>
              <a:rPr lang="en-US" altLang="zh-CN" i="1">
                <a:ea typeface="黑体" panose="02010609060101010101" pitchFamily="2" charset="-122"/>
              </a:rPr>
              <a:t> 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ea typeface="黑体" panose="02010609060101010101" pitchFamily="2" charset="-122"/>
              </a:rPr>
              <a:t> 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i="1">
                <a:ea typeface="黑体" panose="02010609060101010101" pitchFamily="2" charset="-122"/>
              </a:rPr>
              <a:t>AB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en-US" altLang="zh-CN" i="1">
                <a:ea typeface="黑体" panose="02010609060101010101" pitchFamily="2" charset="-122"/>
              </a:rPr>
              <a:t>A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en-US" altLang="zh-CN" i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i="1">
                <a:ea typeface="黑体" panose="02010609060101010101" pitchFamily="2" charset="-122"/>
              </a:rPr>
              <a:t>BC</a:t>
            </a:r>
            <a:r>
              <a:rPr lang="en-US" altLang="zh-CN">
                <a:ea typeface="黑体" panose="02010609060101010101" pitchFamily="2" charset="-122"/>
              </a:rPr>
              <a:t>=</a:t>
            </a:r>
            <a:r>
              <a:rPr lang="en-US" altLang="zh-CN" i="1">
                <a:ea typeface="黑体" panose="02010609060101010101" pitchFamily="2" charset="-122"/>
              </a:rPr>
              <a:t>B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en-US" altLang="zh-CN" i="1">
                <a:ea typeface="黑体" panose="02010609060101010101" pitchFamily="2" charset="-122"/>
              </a:rPr>
              <a:t>C</a:t>
            </a:r>
            <a:r>
              <a:rPr lang="en-US" altLang="zh-CN">
                <a:latin typeface="Ebrima" panose="02000000000000000000"/>
              </a:rPr>
              <a:t>’</a:t>
            </a:r>
            <a:r>
              <a:rPr lang="zh-CN" altLang="en-US">
                <a:ea typeface="黑体" panose="02010609060101010101" pitchFamily="2" charset="-122"/>
              </a:rPr>
              <a:t> </a:t>
            </a:r>
            <a:r>
              <a:rPr lang="en-US" altLang="zh-CN">
                <a:ea typeface="黑体" panose="02010609060101010101" pitchFamily="2" charset="-122"/>
              </a:rPr>
              <a:t>.</a:t>
            </a:r>
            <a:endParaRPr lang="zh-CN" altLang="en-US">
              <a:ea typeface="黑体" panose="02010609060101010101" pitchFamily="2" charset="-122"/>
            </a:endParaRPr>
          </a:p>
          <a:p>
            <a:pPr marL="342900" indent="-342900">
              <a:lnSpc>
                <a:spcPct val="130000"/>
              </a:lnSpc>
            </a:pPr>
            <a:r>
              <a:rPr lang="zh-CN" altLang="en-US">
                <a:ea typeface="黑体" panose="02010609060101010101" pitchFamily="2" charset="-122"/>
              </a:rPr>
              <a:t>                </a:t>
            </a:r>
            <a:endParaRPr lang="zh-CN" altLang="en-US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7048E-6 L 0.41666 -1.17048E-6 " pathEditMode="relative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2474</Words>
  <Application>WPS 演示</Application>
  <PresentationFormat>全屏显示(4:3)</PresentationFormat>
  <Paragraphs>412</Paragraphs>
  <Slides>28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52" baseType="lpstr">
      <vt:lpstr>Arial</vt:lpstr>
      <vt:lpstr>宋体</vt:lpstr>
      <vt:lpstr>Wingdings</vt:lpstr>
      <vt:lpstr>华文新魏</vt:lpstr>
      <vt:lpstr>华文行楷</vt:lpstr>
      <vt:lpstr>华文楷体</vt:lpstr>
      <vt:lpstr>Tahoma</vt:lpstr>
      <vt:lpstr>黑体</vt:lpstr>
      <vt:lpstr>Times New Roman</vt:lpstr>
      <vt:lpstr>Ebrima</vt:lpstr>
      <vt:lpstr>Calibri</vt:lpstr>
      <vt:lpstr>微软雅黑</vt:lpstr>
      <vt:lpstr>Arial Unicode MS</vt:lpstr>
      <vt:lpstr>楷体_GB2312</vt:lpstr>
      <vt:lpstr>Verdana</vt:lpstr>
      <vt:lpstr>隶书</vt:lpstr>
      <vt:lpstr>BatangChe</vt:lpstr>
      <vt:lpstr>幼圆</vt:lpstr>
      <vt:lpstr>Calibri Light</vt:lpstr>
      <vt:lpstr>新宋体</vt:lpstr>
      <vt:lpstr>Office 主题</vt:lpstr>
      <vt:lpstr>自定义设计方案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2017-04-26T08:23:00Z</dcterms:created>
  <dcterms:modified xsi:type="dcterms:W3CDTF">2017-08-24T09:25:14Z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