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9"/>
  </p:notesMasterIdLst>
  <p:sldIdLst>
    <p:sldId id="256" r:id="rId3"/>
    <p:sldId id="27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5C4CF-12A3-41EC-BCB6-30441BF4BBD6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BEBFF-F725-455F-AAEF-80FDF735A2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F18B834C-66BB-4C80-99A6-34B3CE6A23A4}" type="slidenum">
              <a:rPr lang="en-US" altLang="zh-CN" smtClean="0">
                <a:latin typeface="Arial" charset="0"/>
              </a:rPr>
              <a:pPr>
                <a:buFont typeface="Arial" charset="0"/>
                <a:buNone/>
              </a:pPr>
              <a:t>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50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21509" name="灯片编号占位符 3"/>
          <p:cNvSpPr txBox="1">
            <a:spLocks noGrp="1"/>
          </p:cNvSpPr>
          <p:nvPr/>
        </p:nvSpPr>
        <p:spPr bwMode="auto">
          <a:xfrm>
            <a:off x="4023992" y="9721106"/>
            <a:ext cx="3078427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75" tIns="49538" rIns="99075" bIns="49538" anchor="b"/>
          <a:lstStyle/>
          <a:p>
            <a:pPr algn="r"/>
            <a:fld id="{2F8622A8-8843-44CC-875C-7A1C4617CCAA}" type="slidenum">
              <a:rPr kumimoji="1" lang="en-US" altLang="zh-CN" sz="1300">
                <a:latin typeface="Times New Roman" pitchFamily="18" charset="0"/>
              </a:rPr>
              <a:pPr algn="r"/>
              <a:t>4</a:t>
            </a:fld>
            <a:endParaRPr kumimoji="1" lang="en-US" altLang="zh-CN" sz="1300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52600" y="914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第二种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0" y="914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第三种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486400" y="1219200"/>
            <a:ext cx="3124200" cy="3733800"/>
            <a:chOff x="3360" y="1296"/>
            <a:chExt cx="1968" cy="2352"/>
          </a:xfrm>
        </p:grpSpPr>
        <p:sp>
          <p:nvSpPr>
            <p:cNvPr id="13335" name="AutoShape 6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3336" name="Text Box 7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3337" name="Text Box 8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3338" name="Text Box 9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7086600" y="1828800"/>
            <a:ext cx="0" cy="27432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934200" y="4572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609600" y="1295400"/>
            <a:ext cx="3124200" cy="3733800"/>
            <a:chOff x="3360" y="1296"/>
            <a:chExt cx="1968" cy="2352"/>
          </a:xfrm>
        </p:grpSpPr>
        <p:sp>
          <p:nvSpPr>
            <p:cNvPr id="13331" name="AutoShape 16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3332" name="Text Box 17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3333" name="Text Box 18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3334" name="Text Box 19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2057400" y="4648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477000" y="4419600"/>
            <a:ext cx="1143000" cy="304800"/>
            <a:chOff x="4080" y="2592"/>
            <a:chExt cx="720" cy="192"/>
          </a:xfrm>
        </p:grpSpPr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080" y="2592"/>
              <a:ext cx="96" cy="192"/>
              <a:chOff x="4080" y="2592"/>
              <a:chExt cx="96" cy="192"/>
            </a:xfrm>
          </p:grpSpPr>
          <p:sp>
            <p:nvSpPr>
              <p:cNvPr id="13329" name="Line 35"/>
              <p:cNvSpPr>
                <a:spLocks noChangeShapeType="1"/>
              </p:cNvSpPr>
              <p:nvPr/>
            </p:nvSpPr>
            <p:spPr bwMode="auto">
              <a:xfrm>
                <a:off x="4080" y="259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0" name="Line 36"/>
              <p:cNvSpPr>
                <a:spLocks noChangeShapeType="1"/>
              </p:cNvSpPr>
              <p:nvPr/>
            </p:nvSpPr>
            <p:spPr bwMode="auto">
              <a:xfrm>
                <a:off x="4176" y="259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7" name="Line 37"/>
            <p:cNvSpPr>
              <a:spLocks noChangeShapeType="1"/>
            </p:cNvSpPr>
            <p:nvPr/>
          </p:nvSpPr>
          <p:spPr bwMode="auto">
            <a:xfrm>
              <a:off x="4704" y="259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8" name="Line 38"/>
            <p:cNvSpPr>
              <a:spLocks noChangeShapeType="1"/>
            </p:cNvSpPr>
            <p:nvPr/>
          </p:nvSpPr>
          <p:spPr bwMode="auto">
            <a:xfrm>
              <a:off x="4800" y="259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2209800" y="1905000"/>
            <a:ext cx="0" cy="27432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8" name="Text Box 42"/>
          <p:cNvSpPr txBox="1">
            <a:spLocks noChangeArrowheads="1"/>
          </p:cNvSpPr>
          <p:nvPr/>
        </p:nvSpPr>
        <p:spPr bwMode="auto">
          <a:xfrm>
            <a:off x="1752600" y="41910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  <a:ea typeface="PMingLiU" pitchFamily="18" charset="-120"/>
              </a:rPr>
              <a:t>┌</a:t>
            </a:r>
            <a:endParaRPr kumimoji="1" lang="en-US" altLang="zh-CN" sz="2800">
              <a:latin typeface="Times New Roman" pitchFamily="18" charset="0"/>
            </a:endParaRPr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1066800" y="5486400"/>
            <a:ext cx="2895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  <a:ea typeface="MingLiU" pitchFamily="49" charset="-120"/>
              </a:rPr>
              <a:t>作△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  <a:ea typeface="MingLiU" pitchFamily="49" charset="-120"/>
              </a:rPr>
              <a:t>ABC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的高线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AD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，垂直底边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BC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于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D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5867400" y="5410200"/>
            <a:ext cx="297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  <a:ea typeface="MingLiU" pitchFamily="49" charset="-120"/>
              </a:rPr>
              <a:t>作△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  <a:ea typeface="MingLiU" pitchFamily="49" charset="-120"/>
              </a:rPr>
              <a:t>ABC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的中线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AD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，交底边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BC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于</a:t>
            </a:r>
            <a:r>
              <a:rPr kumimoji="1" lang="en-US" altLang="zh-CN" sz="2400">
                <a:solidFill>
                  <a:srgbClr val="0033CC"/>
                </a:solidFill>
                <a:latin typeface="Times New Roman" pitchFamily="18" charset="0"/>
              </a:rPr>
              <a:t>D</a:t>
            </a:r>
            <a:r>
              <a:rPr kumimoji="1" lang="zh-CN" altLang="en-US" sz="2400">
                <a:solidFill>
                  <a:srgbClr val="0033CC"/>
                </a:solidFill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14347" grpId="0" autoUpdateAnimBg="0"/>
      <p:bldP spid="14357" grpId="0" autoUpdateAnimBg="0"/>
      <p:bldP spid="14356" grpId="0" animBg="1"/>
      <p:bldP spid="14378" grpId="0" autoUpdateAnimBg="0"/>
      <p:bldP spid="14380" grpId="0" autoUpdateAnimBg="0"/>
      <p:bldP spid="1438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14400" y="4724400"/>
            <a:ext cx="2438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  <a:ea typeface="MingLiU" pitchFamily="49" charset="-120"/>
              </a:rPr>
              <a:t>∵AB=AC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  <a:ea typeface="MingLiU" pitchFamily="49" charset="-120"/>
              </a:rPr>
              <a:t>∴∠B=∠C</a:t>
            </a:r>
            <a:endParaRPr kumimoji="1" lang="en-US" altLang="zh-CN" sz="32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2209800" y="990600"/>
            <a:ext cx="411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定理的三种表示形式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09600" y="2438400"/>
            <a:ext cx="40894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等腰三角形的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两个底角相等</a:t>
            </a:r>
            <a:r>
              <a:rPr kumimoji="1" lang="zh-CN" altLang="en-US" sz="4000">
                <a:latin typeface="Times New Roman" pitchFamily="18" charset="0"/>
              </a:rPr>
              <a:t>。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57200" y="19050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1</a:t>
            </a:r>
            <a:r>
              <a:rPr kumimoji="1" lang="zh-CN" altLang="en-US" sz="2400">
                <a:latin typeface="Times New Roman" pitchFamily="18" charset="0"/>
              </a:rPr>
              <a:t>、文字语言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81000" y="41910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2</a:t>
            </a:r>
            <a:r>
              <a:rPr kumimoji="1" lang="zh-CN" altLang="en-US" sz="2400">
                <a:latin typeface="Times New Roman" pitchFamily="18" charset="0"/>
              </a:rPr>
              <a:t>、符号语言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181600" y="18288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3</a:t>
            </a:r>
            <a:r>
              <a:rPr kumimoji="1" lang="zh-CN" altLang="en-US" sz="2400">
                <a:latin typeface="Times New Roman" pitchFamily="18" charset="0"/>
              </a:rPr>
              <a:t>、图形语言</a:t>
            </a: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514600"/>
            <a:ext cx="2498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animBg="1"/>
      <p:bldP spid="6148" grpId="0" autoUpdateAnimBg="0"/>
      <p:bldP spid="6149" grpId="0" autoUpdateAnimBg="0"/>
      <p:bldP spid="6150" grpId="0" autoUpdateAnimBg="0"/>
      <p:bldP spid="615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905000" y="1538288"/>
            <a:ext cx="5486400" cy="15541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等腰三角形的顶角平分线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底边上的中线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底边上的高互相重合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1000" y="1568450"/>
            <a:ext cx="1447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黑体" pitchFamily="2" charset="-122"/>
              </a:rPr>
              <a:t>性质</a:t>
            </a:r>
            <a:r>
              <a:rPr lang="en-US" altLang="zh-CN" sz="3200">
                <a:latin typeface="Times New Roman" pitchFamily="18" charset="0"/>
                <a:ea typeface="黑体" pitchFamily="2" charset="-122"/>
              </a:rPr>
              <a:t>2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94063" y="2465388"/>
            <a:ext cx="2133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(</a:t>
            </a: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三线合一</a:t>
            </a:r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)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90600" y="6338888"/>
            <a:ext cx="5562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∴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BD=CD,∠ADB=∠ADC=90°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715000" y="2528888"/>
            <a:ext cx="3124200" cy="3733800"/>
            <a:chOff x="3360" y="1296"/>
            <a:chExt cx="1968" cy="2352"/>
          </a:xfrm>
        </p:grpSpPr>
        <p:sp>
          <p:nvSpPr>
            <p:cNvPr id="15375" name="AutoShape 8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5376" name="Text Box 9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5377" name="Text Box 10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5378" name="Text Box 11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7315200" y="3138488"/>
            <a:ext cx="0" cy="27432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162800" y="58816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7010400" y="35956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1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315200" y="35956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2</a:t>
            </a:r>
          </a:p>
        </p:txBody>
      </p:sp>
      <p:sp>
        <p:nvSpPr>
          <p:cNvPr id="7185" name="WordArt 17"/>
          <p:cNvSpPr>
            <a:spLocks noChangeArrowheads="1" noChangeShapeType="1" noTextEdit="1"/>
          </p:cNvSpPr>
          <p:nvPr/>
        </p:nvSpPr>
        <p:spPr bwMode="auto">
          <a:xfrm>
            <a:off x="3962400" y="990600"/>
            <a:ext cx="11811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291000"/>
                    </a:gs>
                    <a:gs pos="50000">
                      <a:srgbClr val="FF6600"/>
                    </a:gs>
                    <a:gs pos="100000">
                      <a:srgbClr val="2910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结论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33400" y="3062288"/>
            <a:ext cx="5943600" cy="3232149"/>
            <a:chOff x="384" y="1296"/>
            <a:chExt cx="3744" cy="2036"/>
          </a:xfrm>
        </p:grpSpPr>
        <p:sp>
          <p:nvSpPr>
            <p:cNvPr id="15373" name="Text Box 5"/>
            <p:cNvSpPr txBox="1">
              <a:spLocks noChangeArrowheads="1"/>
            </p:cNvSpPr>
            <p:nvPr/>
          </p:nvSpPr>
          <p:spPr bwMode="auto">
            <a:xfrm>
              <a:off x="384" y="1296"/>
              <a:ext cx="3744" cy="203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证明：作顶角的平分线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AD.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      </a:t>
              </a: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在△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BAD</a:t>
              </a: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和△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CAD</a:t>
              </a: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中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   </a:t>
              </a:r>
              <a:r>
                <a:rPr lang="en-US" altLang="zh-CN" sz="2400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AB=AC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  </a:t>
              </a:r>
              <a:r>
                <a:rPr lang="en-US" altLang="zh-CN" sz="2400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∠1=∠2,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   </a:t>
              </a:r>
              <a:r>
                <a:rPr lang="en-US" altLang="zh-CN" sz="2400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AD=AD</a:t>
              </a: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     ∴△BAD≌△CAD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itchFamily="18" charset="0"/>
                </a:rPr>
                <a:t>          </a:t>
              </a:r>
              <a:endParaRPr lang="en-US" altLang="zh-CN" sz="2400" b="1" dirty="0">
                <a:solidFill>
                  <a:srgbClr val="FF6600"/>
                </a:solidFill>
                <a:latin typeface="Times New Roman" pitchFamily="18" charset="0"/>
              </a:endParaRPr>
            </a:p>
          </p:txBody>
        </p:sp>
        <p:sp>
          <p:nvSpPr>
            <p:cNvPr id="15374" name="AutoShape 18"/>
            <p:cNvSpPr>
              <a:spLocks/>
            </p:cNvSpPr>
            <p:nvPr/>
          </p:nvSpPr>
          <p:spPr bwMode="auto">
            <a:xfrm>
              <a:off x="1104" y="2112"/>
              <a:ext cx="96" cy="672"/>
            </a:xfrm>
            <a:prstGeom prst="leftBrace">
              <a:avLst>
                <a:gd name="adj1" fmla="val 58333"/>
                <a:gd name="adj2" fmla="val 50000"/>
              </a:avLst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4" grpId="0" autoUpdateAnimBg="0"/>
      <p:bldP spid="7180" grpId="0" animBg="1"/>
      <p:bldP spid="7181" grpId="0" autoUpdateAnimBg="0"/>
      <p:bldP spid="7182" grpId="0" autoUpdateAnimBg="0"/>
      <p:bldP spid="7183" grpId="0" autoUpdateAnimBg="0"/>
      <p:bldP spid="71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533506" y="914466"/>
            <a:ext cx="942975" cy="4571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itchFamily="34" charset="0"/>
              <a:buNone/>
              <a:defRPr/>
            </a:pPr>
            <a:r>
              <a:rPr kumimoji="1"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练习</a:t>
            </a:r>
            <a:r>
              <a:rPr kumimoji="1"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</a:t>
            </a:r>
            <a:endParaRPr kumimoji="1"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52400" y="1600200"/>
            <a:ext cx="8610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    </a:t>
            </a:r>
            <a:r>
              <a:rPr kumimoji="1" lang="zh-CN" altLang="en-US" sz="2400">
                <a:latin typeface="Times New Roman" pitchFamily="18" charset="0"/>
              </a:rPr>
              <a:t>根据等腰三角形的性质定理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和推论，在</a:t>
            </a:r>
            <a:r>
              <a:rPr kumimoji="1" lang="zh-CN" altLang="en-US" sz="2400">
                <a:latin typeface="Times New Roman" pitchFamily="18" charset="0"/>
                <a:ea typeface="MingLiU" pitchFamily="49" charset="-120"/>
              </a:rPr>
              <a:t>△</a:t>
            </a:r>
            <a:r>
              <a:rPr kumimoji="1" lang="en-US" altLang="zh-CN" sz="2400">
                <a:latin typeface="Times New Roman" pitchFamily="18" charset="0"/>
              </a:rPr>
              <a:t>ABC</a:t>
            </a:r>
            <a:r>
              <a:rPr kumimoji="1" lang="zh-CN" altLang="en-US" sz="2400">
                <a:latin typeface="Times New Roman" pitchFamily="18" charset="0"/>
              </a:rPr>
              <a:t>中，</a:t>
            </a:r>
            <a:r>
              <a:rPr kumimoji="1" lang="en-US" altLang="zh-CN" sz="2400">
                <a:latin typeface="Times New Roman" pitchFamily="18" charset="0"/>
              </a:rPr>
              <a:t>AB=AC</a:t>
            </a:r>
            <a:r>
              <a:rPr kumimoji="1" lang="zh-CN" altLang="en-US" sz="2400">
                <a:latin typeface="Times New Roman" pitchFamily="18" charset="0"/>
              </a:rPr>
              <a:t>时，</a:t>
            </a:r>
          </a:p>
        </p:txBody>
      </p:sp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914400" y="2743200"/>
            <a:ext cx="4953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76250" algn="just"/>
            <a:r>
              <a:rPr kumimoji="1" lang="en-US" altLang="zh-CN" sz="2400">
                <a:latin typeface="Times New Roman" pitchFamily="18" charset="0"/>
              </a:rPr>
              <a:t>(1)∵AD⊥BC,</a:t>
            </a:r>
          </a:p>
          <a:p>
            <a:pPr indent="476250" algn="just" eaLnBrk="0" hangingPunct="0"/>
            <a:r>
              <a:rPr kumimoji="1" lang="en-US" altLang="zh-CN" sz="2400">
                <a:latin typeface="Times New Roman" pitchFamily="18" charset="0"/>
              </a:rPr>
              <a:t>     ∴∠</a:t>
            </a:r>
            <a:r>
              <a:rPr kumimoji="1" lang="en-US" altLang="zh-CN" sz="2400" u="sng">
                <a:latin typeface="Times New Roman" pitchFamily="18" charset="0"/>
              </a:rPr>
              <a:t>             </a:t>
            </a:r>
            <a:r>
              <a:rPr kumimoji="1" lang="en-US" altLang="zh-CN" sz="2400">
                <a:latin typeface="Times New Roman" pitchFamily="18" charset="0"/>
              </a:rPr>
              <a:t>=∠</a:t>
            </a:r>
            <a:r>
              <a:rPr kumimoji="1" lang="en-US" altLang="zh-CN" sz="2400" u="sng">
                <a:latin typeface="Times New Roman" pitchFamily="18" charset="0"/>
              </a:rPr>
              <a:t>           </a:t>
            </a:r>
            <a:r>
              <a:rPr kumimoji="1" lang="en-US" altLang="zh-CN" sz="2400">
                <a:latin typeface="Times New Roman" pitchFamily="18" charset="0"/>
              </a:rPr>
              <a:t>,</a:t>
            </a:r>
          </a:p>
          <a:p>
            <a:pPr indent="476250" algn="just" eaLnBrk="0" hangingPunct="0"/>
            <a:r>
              <a:rPr kumimoji="1" lang="en-US" altLang="zh-CN" sz="2400">
                <a:latin typeface="Times New Roman" pitchFamily="18" charset="0"/>
              </a:rPr>
              <a:t>          </a:t>
            </a:r>
            <a:r>
              <a:rPr kumimoji="1" lang="en-US" altLang="zh-CN" sz="2400" u="sng">
                <a:latin typeface="Times New Roman" pitchFamily="18" charset="0"/>
              </a:rPr>
              <a:t>            </a:t>
            </a:r>
            <a:r>
              <a:rPr kumimoji="1" lang="en-US" altLang="zh-CN" sz="2400">
                <a:latin typeface="Times New Roman" pitchFamily="18" charset="0"/>
              </a:rPr>
              <a:t>=</a:t>
            </a:r>
            <a:r>
              <a:rPr kumimoji="1" lang="en-US" altLang="zh-CN" sz="2400" u="sng">
                <a:latin typeface="Times New Roman" pitchFamily="18" charset="0"/>
              </a:rPr>
              <a:t>              </a:t>
            </a:r>
            <a:r>
              <a:rPr kumimoji="1" lang="en-US" altLang="zh-CN" sz="2400">
                <a:latin typeface="Times New Roman" pitchFamily="18" charset="0"/>
              </a:rPr>
              <a:t>; </a:t>
            </a:r>
          </a:p>
          <a:p>
            <a:pPr indent="476250" algn="just" eaLnBrk="0" hangingPunct="0"/>
            <a:r>
              <a:rPr kumimoji="1" lang="en-US" altLang="zh-CN" sz="2400">
                <a:latin typeface="Times New Roman" pitchFamily="18" charset="0"/>
              </a:rPr>
              <a:t>(2)∵AD</a:t>
            </a:r>
            <a:r>
              <a:rPr kumimoji="1" lang="zh-CN" altLang="en-US" sz="2400">
                <a:latin typeface="Times New Roman" pitchFamily="18" charset="0"/>
              </a:rPr>
              <a:t>是中线，</a:t>
            </a:r>
          </a:p>
          <a:p>
            <a:pPr indent="476250" algn="just" eaLnBrk="0" hangingPunct="0"/>
            <a:r>
              <a:rPr kumimoji="1" lang="zh-CN" altLang="en-US" sz="2400">
                <a:latin typeface="Times New Roman" pitchFamily="18" charset="0"/>
              </a:rPr>
              <a:t>    ∴</a:t>
            </a:r>
            <a:r>
              <a:rPr kumimoji="1" lang="zh-CN" altLang="en-US" sz="2400" u="sng">
                <a:latin typeface="Times New Roman" pitchFamily="18" charset="0"/>
              </a:rPr>
              <a:t>          </a:t>
            </a:r>
            <a:r>
              <a:rPr kumimoji="1" lang="zh-CN" altLang="en-US" sz="2400">
                <a:latin typeface="Times New Roman" pitchFamily="18" charset="0"/>
              </a:rPr>
              <a:t>⊥</a:t>
            </a:r>
            <a:r>
              <a:rPr kumimoji="1" lang="zh-CN" altLang="en-US" sz="2400" u="sng">
                <a:latin typeface="Times New Roman" pitchFamily="18" charset="0"/>
              </a:rPr>
              <a:t>          </a:t>
            </a:r>
            <a:r>
              <a:rPr kumimoji="1" lang="zh-CN" altLang="en-US" sz="2400">
                <a:latin typeface="Times New Roman" pitchFamily="18" charset="0"/>
              </a:rPr>
              <a:t>，</a:t>
            </a:r>
          </a:p>
          <a:p>
            <a:pPr indent="476250" algn="just" eaLnBrk="0" hangingPunct="0"/>
            <a:r>
              <a:rPr kumimoji="1" lang="zh-CN" altLang="en-US" sz="2400">
                <a:latin typeface="Times New Roman" pitchFamily="18" charset="0"/>
              </a:rPr>
              <a:t>       ∠</a:t>
            </a:r>
            <a:r>
              <a:rPr kumimoji="1" lang="zh-CN" altLang="en-US" sz="2400" u="sng">
                <a:latin typeface="Times New Roman" pitchFamily="18" charset="0"/>
              </a:rPr>
              <a:t>          </a:t>
            </a:r>
            <a:r>
              <a:rPr kumimoji="1" lang="en-US" altLang="zh-CN" sz="2400">
                <a:latin typeface="Times New Roman" pitchFamily="18" charset="0"/>
              </a:rPr>
              <a:t>=∠</a:t>
            </a:r>
            <a:r>
              <a:rPr kumimoji="1" lang="en-US" altLang="zh-CN" sz="2400" u="sng">
                <a:latin typeface="Times New Roman" pitchFamily="18" charset="0"/>
              </a:rPr>
              <a:t>          </a:t>
            </a:r>
            <a:r>
              <a:rPr kumimoji="1" lang="zh-CN" altLang="en-US" sz="2400">
                <a:latin typeface="Times New Roman" pitchFamily="18" charset="0"/>
              </a:rPr>
              <a:t>；</a:t>
            </a:r>
          </a:p>
          <a:p>
            <a:pPr indent="476250" algn="just" eaLnBrk="0" hangingPunct="0"/>
            <a:r>
              <a:rPr kumimoji="1" lang="zh-CN" altLang="en-US" sz="2400">
                <a:latin typeface="Times New Roman" pitchFamily="18" charset="0"/>
              </a:rPr>
              <a:t>（</a:t>
            </a:r>
            <a:r>
              <a:rPr kumimoji="1" lang="en-US" altLang="zh-CN" sz="2400">
                <a:latin typeface="Times New Roman" pitchFamily="18" charset="0"/>
              </a:rPr>
              <a:t>3</a:t>
            </a:r>
            <a:r>
              <a:rPr kumimoji="1" lang="zh-CN" altLang="en-US" sz="2400">
                <a:latin typeface="Times New Roman" pitchFamily="18" charset="0"/>
              </a:rPr>
              <a:t>）∵</a:t>
            </a:r>
            <a:r>
              <a:rPr kumimoji="1" lang="en-US" altLang="zh-CN" sz="2400">
                <a:latin typeface="Times New Roman" pitchFamily="18" charset="0"/>
              </a:rPr>
              <a:t>AD</a:t>
            </a:r>
            <a:r>
              <a:rPr kumimoji="1" lang="zh-CN" altLang="en-US" sz="2400">
                <a:latin typeface="Times New Roman" pitchFamily="18" charset="0"/>
              </a:rPr>
              <a:t>是角平分线，</a:t>
            </a:r>
          </a:p>
          <a:p>
            <a:pPr indent="476250" algn="just" eaLnBrk="0" hangingPunct="0"/>
            <a:r>
              <a:rPr kumimoji="1" lang="zh-CN" altLang="en-US" sz="2400">
                <a:latin typeface="Times New Roman" pitchFamily="18" charset="0"/>
              </a:rPr>
              <a:t>          ∴</a:t>
            </a:r>
            <a:r>
              <a:rPr kumimoji="1" lang="zh-CN" altLang="en-US" sz="2400" u="sng">
                <a:latin typeface="Times New Roman" pitchFamily="18" charset="0"/>
              </a:rPr>
              <a:t>        </a:t>
            </a:r>
            <a:r>
              <a:rPr kumimoji="1" lang="zh-CN" altLang="en-US" sz="2400">
                <a:latin typeface="Times New Roman" pitchFamily="18" charset="0"/>
              </a:rPr>
              <a:t>⊥</a:t>
            </a:r>
            <a:r>
              <a:rPr kumimoji="1" lang="zh-CN" altLang="en-US" sz="2400" u="sng">
                <a:latin typeface="Times New Roman" pitchFamily="18" charset="0"/>
              </a:rPr>
              <a:t>         </a:t>
            </a:r>
            <a:r>
              <a:rPr kumimoji="1" lang="zh-CN" altLang="en-US" sz="2400">
                <a:latin typeface="Times New Roman" pitchFamily="18" charset="0"/>
              </a:rPr>
              <a:t>，   </a:t>
            </a:r>
          </a:p>
          <a:p>
            <a:pPr indent="476250" algn="just" eaLnBrk="0" hangingPunct="0"/>
            <a:r>
              <a:rPr kumimoji="1" lang="zh-CN" altLang="en-US" sz="2400">
                <a:latin typeface="Times New Roman" pitchFamily="18" charset="0"/>
              </a:rPr>
              <a:t>            </a:t>
            </a:r>
            <a:r>
              <a:rPr kumimoji="1" lang="zh-CN" altLang="en-US" sz="2400" u="sng">
                <a:latin typeface="Times New Roman" pitchFamily="18" charset="0"/>
              </a:rPr>
              <a:t>           </a:t>
            </a:r>
            <a:r>
              <a:rPr kumimoji="1" lang="en-US" altLang="zh-CN" sz="2400">
                <a:latin typeface="Times New Roman" pitchFamily="18" charset="0"/>
              </a:rPr>
              <a:t>=</a:t>
            </a:r>
            <a:r>
              <a:rPr kumimoji="1" lang="en-US" altLang="zh-CN" sz="2400" u="sng">
                <a:latin typeface="Times New Roman" pitchFamily="18" charset="0"/>
              </a:rPr>
              <a:t>           </a:t>
            </a:r>
            <a:r>
              <a:rPr kumimoji="1" lang="zh-CN" altLang="en-US" sz="2400">
                <a:latin typeface="Times New Roman" pitchFamily="18" charset="0"/>
              </a:rPr>
              <a:t>。</a:t>
            </a:r>
          </a:p>
          <a:p>
            <a:pPr indent="476250" eaLnBrk="0" hangingPunct="0"/>
            <a:endParaRPr kumimoji="1" lang="en-US" altLang="zh-CN" sz="2400">
              <a:latin typeface="Times New Roman" pitchFamily="18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486400" y="1752600"/>
            <a:ext cx="3124200" cy="3886200"/>
            <a:chOff x="3456" y="384"/>
            <a:chExt cx="1968" cy="2448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56" y="384"/>
              <a:ext cx="1968" cy="2352"/>
              <a:chOff x="3360" y="1296"/>
              <a:chExt cx="1968" cy="2352"/>
            </a:xfrm>
          </p:grpSpPr>
          <p:sp>
            <p:nvSpPr>
              <p:cNvPr id="16405" name="AutoShape 8"/>
              <p:cNvSpPr>
                <a:spLocks noChangeArrowheads="1"/>
              </p:cNvSpPr>
              <p:nvPr/>
            </p:nvSpPr>
            <p:spPr bwMode="auto">
              <a:xfrm>
                <a:off x="3648" y="1632"/>
                <a:ext cx="1440" cy="1776"/>
              </a:xfrm>
              <a:prstGeom prst="triangle">
                <a:avLst>
                  <a:gd name="adj" fmla="val 50000"/>
                </a:avLst>
              </a:prstGeom>
              <a:noFill/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6406" name="Text Box 9"/>
              <p:cNvSpPr txBox="1">
                <a:spLocks noChangeArrowheads="1"/>
              </p:cNvSpPr>
              <p:nvPr/>
            </p:nvSpPr>
            <p:spPr bwMode="auto">
              <a:xfrm>
                <a:off x="4224" y="1296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16407" name="Text Box 10"/>
              <p:cNvSpPr txBox="1">
                <a:spLocks noChangeArrowheads="1"/>
              </p:cNvSpPr>
              <p:nvPr/>
            </p:nvSpPr>
            <p:spPr bwMode="auto">
              <a:xfrm>
                <a:off x="3360" y="3360"/>
                <a:ext cx="33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16408" name="Text Box 11"/>
              <p:cNvSpPr txBox="1">
                <a:spLocks noChangeArrowheads="1"/>
              </p:cNvSpPr>
              <p:nvPr/>
            </p:nvSpPr>
            <p:spPr bwMode="auto">
              <a:xfrm>
                <a:off x="5040" y="3360"/>
                <a:ext cx="2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C</a:t>
                </a:r>
              </a:p>
            </p:txBody>
          </p:sp>
        </p:grpSp>
        <p:sp>
          <p:nvSpPr>
            <p:cNvPr id="16403" name="Line 12"/>
            <p:cNvSpPr>
              <a:spLocks noChangeShapeType="1"/>
            </p:cNvSpPr>
            <p:nvPr/>
          </p:nvSpPr>
          <p:spPr bwMode="auto">
            <a:xfrm>
              <a:off x="4464" y="768"/>
              <a:ext cx="0" cy="172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Text Box 13"/>
            <p:cNvSpPr txBox="1">
              <a:spLocks noChangeArrowheads="1"/>
            </p:cNvSpPr>
            <p:nvPr/>
          </p:nvSpPr>
          <p:spPr bwMode="auto">
            <a:xfrm>
              <a:off x="4368" y="2544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D</a:t>
              </a:r>
            </a:p>
          </p:txBody>
        </p:sp>
      </p:grp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2438400" y="2986088"/>
            <a:ext cx="137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BAD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848100" y="3005138"/>
            <a:ext cx="137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CAD</a:t>
            </a: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2438400" y="3367088"/>
            <a:ext cx="76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BD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3505200" y="5576888"/>
            <a:ext cx="91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CD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2209800" y="44958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BAD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3429000" y="44958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CAD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2209800" y="41148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AD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3048000" y="4114800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BC</a:t>
            </a: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2514600" y="5195888"/>
            <a:ext cx="91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AD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3429000" y="5195888"/>
            <a:ext cx="76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BC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2514600" y="5576888"/>
            <a:ext cx="76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BD</a:t>
            </a: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3581400" y="3367088"/>
            <a:ext cx="91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6600"/>
                </a:solidFill>
                <a:latin typeface="Times New Roman" pitchFamily="18" charset="0"/>
              </a:rPr>
              <a:t>CD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utoUpdateAnimBg="0"/>
      <p:bldP spid="10256" grpId="0" autoUpdateAnimBg="0"/>
      <p:bldP spid="10258" grpId="0" autoUpdateAnimBg="0"/>
      <p:bldP spid="10259" grpId="0" autoUpdateAnimBg="0"/>
      <p:bldP spid="10260" grpId="0" autoUpdateAnimBg="0"/>
      <p:bldP spid="10261" grpId="0" autoUpdateAnimBg="0"/>
      <p:bldP spid="10262" grpId="0" autoUpdateAnimBg="0"/>
      <p:bldP spid="10263" grpId="0" autoUpdateAnimBg="0"/>
      <p:bldP spid="10264" grpId="0" autoUpdateAnimBg="0"/>
      <p:bldP spid="10265" grpId="0" autoUpdateAnimBg="0"/>
      <p:bldP spid="10266" grpId="0" autoUpdateAnimBg="0"/>
      <p:bldP spid="1026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xfrm>
            <a:off x="369888" y="1535113"/>
            <a:ext cx="8229600" cy="6237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如图，在△</a:t>
            </a:r>
            <a:r>
              <a:rPr lang="en-US" altLang="zh-CN" sz="2400" smtClean="0"/>
              <a:t>ABC</a:t>
            </a:r>
            <a:r>
              <a:rPr lang="zh-CN" altLang="en-US" sz="2400" smtClean="0"/>
              <a:t>中，</a:t>
            </a:r>
            <a:r>
              <a:rPr lang="en-US" altLang="zh-CN" sz="2400" smtClean="0"/>
              <a:t>AB=AC</a:t>
            </a:r>
            <a:r>
              <a:rPr lang="zh-CN" altLang="en-US" sz="2400" smtClean="0"/>
              <a:t>，点</a:t>
            </a:r>
            <a:r>
              <a:rPr lang="en-US" altLang="zh-CN" sz="2400" smtClean="0"/>
              <a:t>D</a:t>
            </a:r>
            <a:r>
              <a:rPr lang="zh-CN" altLang="en-US" sz="2400" smtClean="0"/>
              <a:t>在</a:t>
            </a:r>
            <a:r>
              <a:rPr lang="en-US" altLang="zh-CN" sz="2400" smtClean="0"/>
              <a:t>AC</a:t>
            </a:r>
            <a:r>
              <a:rPr lang="zh-CN" altLang="en-US" sz="2400" smtClean="0"/>
              <a:t>上，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且   </a:t>
            </a:r>
            <a:r>
              <a:rPr lang="en-US" altLang="zh-CN" sz="2400" smtClean="0"/>
              <a:t>BD=BC=AD.</a:t>
            </a:r>
            <a:r>
              <a:rPr lang="zh-CN" altLang="en-US" sz="2400" smtClean="0"/>
              <a:t>求△</a:t>
            </a:r>
            <a:r>
              <a:rPr lang="en-US" altLang="zh-CN" sz="2400" smtClean="0"/>
              <a:t>ABC</a:t>
            </a:r>
            <a:r>
              <a:rPr lang="zh-CN" altLang="en-US" sz="2400" smtClean="0"/>
              <a:t>各角的度数</a:t>
            </a:r>
            <a:r>
              <a:rPr lang="en-US" altLang="zh-CN" sz="2400" smtClean="0"/>
              <a:t>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1600" smtClean="0"/>
              <a:t> </a:t>
            </a:r>
            <a:r>
              <a:rPr lang="zh-CN" altLang="en-US" sz="2400" smtClean="0"/>
              <a:t>解：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          ∵</a:t>
            </a:r>
            <a:r>
              <a:rPr lang="en-US" altLang="zh-CN" sz="2400" smtClean="0"/>
              <a:t>AB=AC</a:t>
            </a:r>
            <a:r>
              <a:rPr lang="zh-CN" altLang="en-US" sz="2400" smtClean="0"/>
              <a:t>， </a:t>
            </a:r>
            <a:r>
              <a:rPr lang="en-US" altLang="zh-CN" sz="2400" smtClean="0"/>
              <a:t>BD=BC=AD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2400" smtClean="0"/>
              <a:t>          ∴∠ABC=∠C=∠BDC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2400" smtClean="0"/>
              <a:t>             ∠A=∠ABD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设∠</a:t>
            </a:r>
            <a:r>
              <a:rPr lang="en-US" altLang="zh-CN" sz="2400" smtClean="0"/>
              <a:t>A=x,</a:t>
            </a:r>
            <a:r>
              <a:rPr lang="zh-CN" altLang="en-US" sz="2400" smtClean="0"/>
              <a:t>则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               ∠</a:t>
            </a:r>
            <a:r>
              <a:rPr lang="en-US" altLang="zh-CN" sz="2400" smtClean="0"/>
              <a:t>BDC=∠A+∠ABD=2x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从而∠</a:t>
            </a:r>
            <a:r>
              <a:rPr lang="en-US" altLang="zh-CN" sz="2400" smtClean="0"/>
              <a:t>ABC=∠C=∠BDC=2x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400" smtClean="0"/>
              <a:t>于是在△</a:t>
            </a:r>
            <a:r>
              <a:rPr lang="en-US" altLang="zh-CN" sz="2400" smtClean="0"/>
              <a:t>ABC</a:t>
            </a:r>
            <a:r>
              <a:rPr lang="zh-CN" altLang="en-US" sz="2400" smtClean="0"/>
              <a:t>中，有                         ∠</a:t>
            </a:r>
            <a:r>
              <a:rPr lang="en-US" altLang="zh-CN" sz="2400" smtClean="0"/>
              <a:t>A+∠ABC+∠C=x+2x+2x=180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2400" smtClean="0"/>
              <a:t>  </a:t>
            </a:r>
            <a:r>
              <a:rPr lang="zh-CN" altLang="en-US" sz="2400" smtClean="0"/>
              <a:t>解得</a:t>
            </a:r>
            <a:r>
              <a:rPr lang="en-US" altLang="zh-CN" sz="2400" smtClean="0"/>
              <a:t>x=36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2400" smtClean="0"/>
              <a:t>  </a:t>
            </a:r>
            <a:r>
              <a:rPr lang="zh-CN" altLang="en-US" sz="2400" smtClean="0"/>
              <a:t>在△</a:t>
            </a:r>
            <a:r>
              <a:rPr lang="en-US" altLang="zh-CN" sz="2400" smtClean="0"/>
              <a:t>ABC</a:t>
            </a:r>
            <a:r>
              <a:rPr lang="zh-CN" altLang="en-US" sz="2400" smtClean="0"/>
              <a:t>中，∠</a:t>
            </a:r>
            <a:r>
              <a:rPr lang="en-US" altLang="zh-CN" sz="2400" smtClean="0"/>
              <a:t>A=36, ∠ABC=∠C=72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81000" y="914400"/>
            <a:ext cx="2303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3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例题讲解</a:t>
            </a:r>
          </a:p>
        </p:txBody>
      </p:sp>
      <p:pic>
        <p:nvPicPr>
          <p:cNvPr id="33797" name="Picture 5" descr="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0238" y="2039938"/>
            <a:ext cx="22320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557463" y="1346200"/>
            <a:ext cx="1800225" cy="5191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i="1">
                <a:solidFill>
                  <a:srgbClr val="CC0000"/>
                </a:solidFill>
                <a:latin typeface="Garamond" pitchFamily="18" charset="0"/>
              </a:rPr>
              <a:t>练一练</a:t>
            </a:r>
          </a:p>
        </p:txBody>
      </p:sp>
      <p:pic>
        <p:nvPicPr>
          <p:cNvPr id="34821" name="Picture 5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914400"/>
            <a:ext cx="15541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117600" y="2498725"/>
            <a:ext cx="78819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/>
              <a:t>1</a:t>
            </a:r>
            <a:r>
              <a:rPr lang="zh-CN" altLang="en-US" sz="2400"/>
              <a:t>、</a:t>
            </a:r>
            <a:r>
              <a:rPr lang="zh-CN" altLang="en-US" sz="2800" b="1">
                <a:solidFill>
                  <a:srgbClr val="CC0000"/>
                </a:solidFill>
              </a:rPr>
              <a:t>等腰三角形的一个角是</a:t>
            </a:r>
            <a:r>
              <a:rPr lang="en-US" altLang="zh-CN" sz="2800" b="1">
                <a:solidFill>
                  <a:srgbClr val="CC0000"/>
                </a:solidFill>
              </a:rPr>
              <a:t>40</a:t>
            </a:r>
            <a:r>
              <a:rPr lang="zh-CN" altLang="en-US" sz="2800" b="1">
                <a:solidFill>
                  <a:srgbClr val="CC0000"/>
                </a:solidFill>
              </a:rPr>
              <a:t>度，它的另外两个</a:t>
            </a:r>
          </a:p>
          <a:p>
            <a:pPr eaLnBrk="0" hangingPunct="0"/>
            <a:r>
              <a:rPr lang="zh-CN" altLang="en-US" sz="2800" b="1">
                <a:solidFill>
                  <a:srgbClr val="CC0000"/>
                </a:solidFill>
              </a:rPr>
              <a:t>角的度数是多少呢？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046163" y="3578225"/>
            <a:ext cx="80978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/>
              <a:t>2</a:t>
            </a:r>
            <a:r>
              <a:rPr lang="zh-CN" altLang="en-US" sz="2400"/>
              <a:t>、</a:t>
            </a:r>
            <a:r>
              <a:rPr lang="zh-CN" altLang="en-US" sz="2800" b="1">
                <a:solidFill>
                  <a:srgbClr val="CC0000"/>
                </a:solidFill>
              </a:rPr>
              <a:t>等腰三角形的一个角是</a:t>
            </a:r>
            <a:r>
              <a:rPr lang="en-US" altLang="zh-CN" sz="2800" b="1">
                <a:solidFill>
                  <a:srgbClr val="CC0000"/>
                </a:solidFill>
              </a:rPr>
              <a:t>100</a:t>
            </a:r>
            <a:r>
              <a:rPr lang="zh-CN" altLang="en-US" sz="2800" b="1">
                <a:solidFill>
                  <a:srgbClr val="CC0000"/>
                </a:solidFill>
              </a:rPr>
              <a:t>度，它的另外两个</a:t>
            </a:r>
          </a:p>
          <a:p>
            <a:pPr eaLnBrk="0" hangingPunct="0"/>
            <a:r>
              <a:rPr lang="zh-CN" altLang="en-US" sz="2800" b="1">
                <a:solidFill>
                  <a:srgbClr val="CC0000"/>
                </a:solidFill>
              </a:rPr>
              <a:t>角的度数是多少呢？</a:t>
            </a:r>
            <a:endParaRPr lang="zh-CN" altLang="en-US" sz="2800" b="1"/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1673225" y="5024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1117600" y="4822825"/>
            <a:ext cx="76327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400" b="1"/>
              <a:t>3</a:t>
            </a:r>
            <a:r>
              <a:rPr kumimoji="1" lang="zh-CN" altLang="en-US" sz="2400" b="1"/>
              <a:t>、</a:t>
            </a:r>
            <a:r>
              <a:rPr kumimoji="1" lang="zh-CN" altLang="en-US" sz="3200" b="1">
                <a:solidFill>
                  <a:srgbClr val="CC0000"/>
                </a:solidFill>
              </a:rPr>
              <a:t>等腰三角形的底边长为</a:t>
            </a:r>
            <a:r>
              <a:rPr kumimoji="1" lang="en-US" altLang="zh-CN" sz="3200" b="1">
                <a:solidFill>
                  <a:srgbClr val="CC0000"/>
                </a:solidFill>
              </a:rPr>
              <a:t>7cm</a:t>
            </a:r>
            <a:r>
              <a:rPr kumimoji="1" lang="zh-CN" altLang="en-US" sz="3200" b="1">
                <a:solidFill>
                  <a:srgbClr val="CC0000"/>
                </a:solidFill>
              </a:rPr>
              <a:t>，一腰长的中线把周长分为两部分，其差为</a:t>
            </a:r>
            <a:r>
              <a:rPr kumimoji="1" lang="en-US" altLang="zh-CN" sz="3200" b="1">
                <a:solidFill>
                  <a:srgbClr val="CC0000"/>
                </a:solidFill>
              </a:rPr>
              <a:t>3cm</a:t>
            </a:r>
            <a:r>
              <a:rPr kumimoji="1" lang="zh-CN" altLang="en-US" sz="3200" b="1">
                <a:solidFill>
                  <a:srgbClr val="CC0000"/>
                </a:solidFill>
              </a:rPr>
              <a:t>，则等腰三角形的腰长为多少？</a:t>
            </a:r>
            <a:endParaRPr lang="zh-CN" altLang="en-US" sz="240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3278188" y="2290763"/>
            <a:ext cx="51847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3200" b="1">
                <a:solidFill>
                  <a:schemeClr val="hlink"/>
                </a:solidFill>
              </a:rPr>
              <a:t>概念：有两条边相等的三角形是等腰三角形</a:t>
            </a: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4194175" y="3952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4410075" y="41687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4625975" y="43846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992582" y="3659188"/>
            <a:ext cx="6003636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kumimoji="1" lang="zh-CN" altLang="en-US" sz="2800" b="1" dirty="0">
                <a:solidFill>
                  <a:schemeClr val="hlink"/>
                </a:solidFill>
              </a:rPr>
              <a:t>等腰三角形是轴对称图形，顶角平分线（或底边中线或底边上的高线）所在直线是它的对称轴</a:t>
            </a:r>
            <a:r>
              <a:rPr kumimoji="1" lang="en-US" altLang="zh-CN" sz="2800" b="1" dirty="0">
                <a:solidFill>
                  <a:schemeClr val="hlink"/>
                </a:solidFill>
              </a:rPr>
              <a:t>.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80975" y="3298825"/>
            <a:ext cx="2678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400" b="1">
                <a:solidFill>
                  <a:schemeClr val="hlink"/>
                </a:solidFill>
              </a:rPr>
              <a:t>1.  </a:t>
            </a:r>
            <a:r>
              <a:rPr kumimoji="1" lang="zh-CN" altLang="en-US" sz="2800" b="1">
                <a:solidFill>
                  <a:schemeClr val="hlink"/>
                </a:solidFill>
              </a:rPr>
              <a:t>等腰三角形</a:t>
            </a:r>
          </a:p>
        </p:txBody>
      </p:sp>
      <p:sp>
        <p:nvSpPr>
          <p:cNvPr id="19464" name="Text Box 12"/>
          <p:cNvSpPr txBox="1">
            <a:spLocks noChangeArrowheads="1"/>
          </p:cNvSpPr>
          <p:nvPr/>
        </p:nvSpPr>
        <p:spPr bwMode="auto">
          <a:xfrm>
            <a:off x="2932113" y="3397250"/>
            <a:ext cx="458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46093" name="AutoShape 13"/>
          <p:cNvSpPr>
            <a:spLocks/>
          </p:cNvSpPr>
          <p:nvPr/>
        </p:nvSpPr>
        <p:spPr bwMode="auto">
          <a:xfrm>
            <a:off x="2773363" y="2867025"/>
            <a:ext cx="304800" cy="1524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228600" y="5099050"/>
            <a:ext cx="85947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800" b="1">
                <a:solidFill>
                  <a:schemeClr val="hlink"/>
                </a:solidFill>
              </a:rPr>
              <a:t>2.  </a:t>
            </a:r>
            <a:r>
              <a:rPr kumimoji="1" lang="zh-CN" altLang="en-US" sz="2800" b="1">
                <a:solidFill>
                  <a:schemeClr val="hlink"/>
                </a:solidFill>
              </a:rPr>
              <a:t>能根据等腰三角形的概念与性质求等腰三角形的边长、周长及其知道一角求其他两角</a:t>
            </a:r>
          </a:p>
          <a:p>
            <a:pPr eaLnBrk="0" hangingPunct="0"/>
            <a:endParaRPr lang="en-US" altLang="zh-CN" sz="3600">
              <a:solidFill>
                <a:schemeClr val="hlink"/>
              </a:solidFill>
            </a:endParaRPr>
          </a:p>
        </p:txBody>
      </p:sp>
      <p:sp>
        <p:nvSpPr>
          <p:cNvPr id="46095" name="Oval 15"/>
          <p:cNvSpPr>
            <a:spLocks noChangeArrowheads="1"/>
          </p:cNvSpPr>
          <p:nvPr/>
        </p:nvSpPr>
        <p:spPr bwMode="auto">
          <a:xfrm>
            <a:off x="685800" y="1066800"/>
            <a:ext cx="2303463" cy="93662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3200" b="1" i="1">
                <a:solidFill>
                  <a:srgbClr val="FFFFFF"/>
                </a:solidFill>
              </a:rPr>
              <a:t>小结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90" grpId="0"/>
      <p:bldP spid="46091" grpId="0"/>
      <p:bldP spid="46093" grpId="0" animBg="1"/>
      <p:bldP spid="46094" grpId="0"/>
      <p:bldP spid="460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第十三章  轴对</a:t>
            </a:r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称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13.3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等腰三角形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143000" y="1524000"/>
            <a:ext cx="17907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复习提问？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57200" y="2743200"/>
            <a:ext cx="617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、等腰三角形的定义</a:t>
            </a:r>
            <a:r>
              <a:rPr kumimoji="1" lang="en-US" altLang="zh-CN" sz="440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019800" y="3048000"/>
            <a:ext cx="3124200" cy="3733800"/>
            <a:chOff x="3360" y="1296"/>
            <a:chExt cx="1968" cy="2352"/>
          </a:xfrm>
        </p:grpSpPr>
        <p:sp>
          <p:nvSpPr>
            <p:cNvPr id="6153" name="AutoShape 5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6154" name="Text Box 6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6155" name="Text Box 7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156" name="Text Box 8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7620000" y="3581400"/>
            <a:ext cx="0" cy="28194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7467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57200" y="3962400"/>
            <a:ext cx="6934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、等腰三角形是不是轴对称图形</a:t>
            </a:r>
            <a:r>
              <a:rPr lang="en-US" altLang="zh-CN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52" name="Picture 21" descr="C:\Program Files\Microsoft Office\Clipart\standard\stddir2\DD01034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990600"/>
            <a:ext cx="3733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utoUpdateAnimBg="0"/>
      <p:bldP spid="3087" grpId="0" animBg="1"/>
      <p:bldP spid="3088" grpId="0" autoUpdateAnimBg="0"/>
      <p:bldP spid="309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:\Program Files\Microsoft Office\Clipart\standard\stddir2\DD01034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838200"/>
            <a:ext cx="2971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914400" y="1143000"/>
            <a:ext cx="152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探究</a:t>
            </a:r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685800" y="2209800"/>
            <a:ext cx="73723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如图</a:t>
            </a:r>
            <a:r>
              <a:rPr kumimoji="1" lang="en-US" altLang="zh-CN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kumimoji="1" lang="zh-CN" altLang="en-US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把一张长方形的纸按图中虚线对折</a:t>
            </a:r>
            <a:r>
              <a:rPr kumimoji="1" lang="en-US" altLang="zh-CN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kumimoji="1" lang="zh-CN" altLang="en-US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将三角形部分剪下展开</a:t>
            </a:r>
            <a:r>
              <a:rPr kumimoji="1" lang="en-US" altLang="zh-CN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,</a:t>
            </a:r>
            <a:r>
              <a:rPr kumimoji="1" lang="zh-CN" altLang="en-US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得到的三角形有什么特点</a:t>
            </a:r>
            <a:r>
              <a:rPr kumimoji="1" lang="en-US" altLang="zh-CN" sz="400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?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990600" y="4191000"/>
            <a:ext cx="1285875" cy="24288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cxnSp>
        <p:nvCxnSpPr>
          <p:cNvPr id="7174" name="直接连接符 7"/>
          <p:cNvCxnSpPr>
            <a:cxnSpLocks noChangeShapeType="1"/>
            <a:stCxn id="7173" idx="1"/>
            <a:endCxn id="7173" idx="3"/>
          </p:cNvCxnSpPr>
          <p:nvPr/>
        </p:nvCxnSpPr>
        <p:spPr bwMode="auto">
          <a:xfrm>
            <a:off x="990600" y="5405438"/>
            <a:ext cx="12858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3" name="剪去单角的矩形 12"/>
          <p:cNvSpPr/>
          <p:nvPr/>
        </p:nvSpPr>
        <p:spPr bwMode="auto">
          <a:xfrm>
            <a:off x="3271838" y="5243513"/>
            <a:ext cx="1143000" cy="1357312"/>
          </a:xfrm>
          <a:prstGeom prst="snip1Rect">
            <a:avLst>
              <a:gd name="adj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7176" name="直角三角形 14"/>
          <p:cNvSpPr>
            <a:spLocks noChangeArrowheads="1"/>
          </p:cNvSpPr>
          <p:nvPr/>
        </p:nvSpPr>
        <p:spPr bwMode="auto">
          <a:xfrm rot="10800000">
            <a:off x="3843338" y="5243513"/>
            <a:ext cx="571500" cy="571500"/>
          </a:xfrm>
          <a:prstGeom prst="rtTriangl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77" name="等腰三角形 15"/>
          <p:cNvSpPr>
            <a:spLocks noChangeArrowheads="1"/>
          </p:cNvSpPr>
          <p:nvPr/>
        </p:nvSpPr>
        <p:spPr bwMode="auto">
          <a:xfrm rot="-5400000">
            <a:off x="6057900" y="5172075"/>
            <a:ext cx="857250" cy="85725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cxnSp>
        <p:nvCxnSpPr>
          <p:cNvPr id="7178" name="直接连接符 17"/>
          <p:cNvCxnSpPr>
            <a:cxnSpLocks noChangeShapeType="1"/>
            <a:stCxn id="7177" idx="0"/>
            <a:endCxn id="7177" idx="3"/>
          </p:cNvCxnSpPr>
          <p:nvPr/>
        </p:nvCxnSpPr>
        <p:spPr bwMode="auto">
          <a:xfrm rot="10800000" flipH="1">
            <a:off x="6057900" y="5600700"/>
            <a:ext cx="85725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4129088" y="5529263"/>
            <a:ext cx="857250" cy="714375"/>
            <a:chOff x="5143507" y="5572140"/>
            <a:chExt cx="857253" cy="714380"/>
          </a:xfrm>
        </p:grpSpPr>
        <p:sp>
          <p:nvSpPr>
            <p:cNvPr id="7180" name="斜纹 21"/>
            <p:cNvSpPr>
              <a:spLocks noChangeArrowheads="1"/>
            </p:cNvSpPr>
            <p:nvPr/>
          </p:nvSpPr>
          <p:spPr bwMode="auto">
            <a:xfrm rot="-5400000">
              <a:off x="5179226" y="5536421"/>
              <a:ext cx="357189" cy="428627"/>
            </a:xfrm>
            <a:custGeom>
              <a:avLst/>
              <a:gdLst>
                <a:gd name="T0" fmla="*/ 178595 w 357189"/>
                <a:gd name="T1" fmla="*/ 214314 h 428627"/>
                <a:gd name="T2" fmla="*/ 0 w 357189"/>
                <a:gd name="T3" fmla="*/ 321470 h 428627"/>
                <a:gd name="T4" fmla="*/ 89297 w 357189"/>
                <a:gd name="T5" fmla="*/ 107157 h 428627"/>
                <a:gd name="T6" fmla="*/ 267892 w 357189"/>
                <a:gd name="T7" fmla="*/ 0 h 428627"/>
                <a:gd name="T8" fmla="*/ 0 60000 65536"/>
                <a:gd name="T9" fmla="*/ 11796480 60000 65536"/>
                <a:gd name="T10" fmla="*/ 11796480 60000 65536"/>
                <a:gd name="T11" fmla="*/ 17694720 60000 65536"/>
                <a:gd name="T12" fmla="*/ 0 w 357189"/>
                <a:gd name="T13" fmla="*/ 0 h 428627"/>
                <a:gd name="T14" fmla="*/ 267892 w 357189"/>
                <a:gd name="T15" fmla="*/ 321470 h 4286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7189" h="428627">
                  <a:moveTo>
                    <a:pt x="0" y="214314"/>
                  </a:moveTo>
                  <a:lnTo>
                    <a:pt x="178595" y="0"/>
                  </a:lnTo>
                  <a:lnTo>
                    <a:pt x="357189" y="0"/>
                  </a:lnTo>
                  <a:lnTo>
                    <a:pt x="0" y="428627"/>
                  </a:lnTo>
                  <a:close/>
                </a:path>
              </a:pathLst>
            </a:custGeom>
            <a:solidFill>
              <a:srgbClr val="F2F2F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vert="eaVert"/>
            <a:lstStyle/>
            <a:p>
              <a:endParaRPr lang="zh-CN" altLang="en-US"/>
            </a:p>
          </p:txBody>
        </p:sp>
        <p:sp>
          <p:nvSpPr>
            <p:cNvPr id="23" name="禁止符 22"/>
            <p:cNvSpPr/>
            <p:nvPr/>
          </p:nvSpPr>
          <p:spPr bwMode="auto">
            <a:xfrm>
              <a:off x="5357820" y="5786453"/>
              <a:ext cx="642940" cy="500067"/>
            </a:xfrm>
            <a:prstGeom prst="noSmoking">
              <a:avLst/>
            </a:prstGeom>
            <a:solidFill>
              <a:srgbClr val="FF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kumimoji="1" lang="zh-CN" altLang="en-US" sz="2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1"/>
          <p:cNvSpPr txBox="1">
            <a:spLocks noChangeArrowheads="1"/>
          </p:cNvSpPr>
          <p:nvPr/>
        </p:nvSpPr>
        <p:spPr bwMode="auto">
          <a:xfrm flipH="1">
            <a:off x="5235575" y="2362200"/>
            <a:ext cx="2284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latin typeface="Garamond" pitchFamily="18" charset="0"/>
            </a:endParaRP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3922713" y="2282825"/>
            <a:ext cx="432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腰</a:t>
            </a:r>
            <a:r>
              <a:rPr kumimoji="1" lang="en-US" altLang="zh-CN" sz="3600" b="1">
                <a:solidFill>
                  <a:srgbClr val="800000"/>
                </a:solidFill>
              </a:rPr>
              <a:t>—</a:t>
            </a:r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相等的两边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3848100" y="3076575"/>
            <a:ext cx="453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底</a:t>
            </a:r>
            <a:r>
              <a:rPr kumimoji="1" lang="en-US" altLang="zh-CN" sz="3600" b="1">
                <a:solidFill>
                  <a:srgbClr val="800000"/>
                </a:solidFill>
              </a:rPr>
              <a:t>—</a:t>
            </a:r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除腰外的一边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4064000" y="3797300"/>
            <a:ext cx="396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顶角</a:t>
            </a:r>
            <a:r>
              <a:rPr kumimoji="1" lang="en-US" altLang="zh-CN" sz="3600" b="1">
                <a:solidFill>
                  <a:srgbClr val="800000"/>
                </a:solidFill>
              </a:rPr>
              <a:t>—</a:t>
            </a:r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两腰的夹角</a:t>
            </a: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4135438" y="4732338"/>
            <a:ext cx="4598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底角</a:t>
            </a:r>
            <a:r>
              <a:rPr kumimoji="1" lang="en-US" altLang="zh-CN" sz="3600" b="1">
                <a:solidFill>
                  <a:srgbClr val="800000"/>
                </a:solidFill>
              </a:rPr>
              <a:t>—</a:t>
            </a:r>
            <a:r>
              <a:rPr kumimoji="1" lang="zh-CN" altLang="en-US" sz="3600" b="1">
                <a:solidFill>
                  <a:srgbClr val="800000"/>
                </a:solidFill>
                <a:latin typeface="Garamond" pitchFamily="18" charset="0"/>
              </a:rPr>
              <a:t>腰与底的夹角</a:t>
            </a:r>
          </a:p>
        </p:txBody>
      </p:sp>
      <p:pic>
        <p:nvPicPr>
          <p:cNvPr id="17434" name="Picture 26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438400"/>
            <a:ext cx="30099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2209800" y="762000"/>
            <a:ext cx="64119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Garamond" pitchFamily="18" charset="0"/>
              </a:rPr>
              <a:t>有两边相等的三角形叫做等腰三角形。</a:t>
            </a:r>
          </a:p>
          <a:p>
            <a:r>
              <a:rPr kumimoji="1" lang="en-US" altLang="zh-CN" sz="3200" b="1">
                <a:solidFill>
                  <a:srgbClr val="FF3300"/>
                </a:solidFill>
                <a:latin typeface="Garamond" pitchFamily="18" charset="0"/>
              </a:rPr>
              <a:t>(</a:t>
            </a:r>
            <a:r>
              <a:rPr kumimoji="1" lang="zh-CN" altLang="en-US" sz="3200" b="1">
                <a:solidFill>
                  <a:srgbClr val="FF3300"/>
                </a:solidFill>
                <a:latin typeface="Garamond" pitchFamily="18" charset="0"/>
              </a:rPr>
              <a:t>如</a:t>
            </a:r>
            <a:r>
              <a:rPr kumimoji="1" lang="en-US" altLang="zh-CN" sz="3200" b="1">
                <a:solidFill>
                  <a:schemeClr val="hlink"/>
                </a:solidFill>
                <a:latin typeface="Garamond" pitchFamily="18" charset="0"/>
              </a:rPr>
              <a:t>AB=AC</a:t>
            </a:r>
            <a:r>
              <a:rPr kumimoji="1" lang="zh-CN" altLang="en-US" sz="3200" b="1">
                <a:solidFill>
                  <a:schemeClr val="hlink"/>
                </a:solidFill>
                <a:latin typeface="Garamond" pitchFamily="18" charset="0"/>
              </a:rPr>
              <a:t>， </a:t>
            </a:r>
            <a:r>
              <a:rPr lang="zh-CN" altLang="en-US" sz="2400">
                <a:solidFill>
                  <a:schemeClr val="hlink"/>
                </a:solidFill>
              </a:rPr>
              <a:t>△</a:t>
            </a:r>
            <a:r>
              <a:rPr kumimoji="1" lang="en-US" altLang="zh-CN" sz="3200" b="1">
                <a:solidFill>
                  <a:schemeClr val="hlink"/>
                </a:solidFill>
                <a:latin typeface="Garamond" pitchFamily="18" charset="0"/>
              </a:rPr>
              <a:t>ABC</a:t>
            </a:r>
            <a:r>
              <a:rPr kumimoji="1" lang="zh-CN" altLang="en-US" sz="3200" b="1">
                <a:solidFill>
                  <a:schemeClr val="hlink"/>
                </a:solidFill>
                <a:latin typeface="Garamond" pitchFamily="18" charset="0"/>
              </a:rPr>
              <a:t>为等腰三角形</a:t>
            </a:r>
            <a:r>
              <a:rPr kumimoji="1" lang="en-US" altLang="zh-CN" sz="3200" b="1">
                <a:solidFill>
                  <a:srgbClr val="FF3300"/>
                </a:solidFill>
                <a:latin typeface="Garamond" pitchFamily="18" charset="0"/>
              </a:rPr>
              <a:t>)</a:t>
            </a: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228600" y="990600"/>
            <a:ext cx="15843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i="1">
                <a:solidFill>
                  <a:srgbClr val="FF3300"/>
                </a:solidFill>
                <a:latin typeface="Garamond" pitchFamily="18" charset="0"/>
              </a:rPr>
              <a:t>概念：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0" grpId="0"/>
      <p:bldP spid="17431" grpId="0"/>
      <p:bldP spid="17432" grpId="0"/>
      <p:bldP spid="17433" grpId="0"/>
      <p:bldP spid="17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图片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10668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052638" y="1392238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i="1">
                <a:solidFill>
                  <a:srgbClr val="000000"/>
                </a:solidFill>
                <a:latin typeface="Garamond" pitchFamily="18" charset="0"/>
              </a:rPr>
              <a:t>想一想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73138" y="2257425"/>
            <a:ext cx="7880350" cy="528638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Garamond" pitchFamily="18" charset="0"/>
              </a:rPr>
              <a:t>1</a:t>
            </a:r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、上面剪出的等腰三角形是轴对称图形吗？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973138" y="2976563"/>
            <a:ext cx="8027987" cy="95567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Garamond" pitchFamily="18" charset="0"/>
              </a:rPr>
              <a:t>2</a:t>
            </a:r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、把剪出的等腰三角形</a:t>
            </a:r>
            <a:r>
              <a:rPr lang="en-US" altLang="zh-CN" sz="2800">
                <a:solidFill>
                  <a:srgbClr val="CC0000"/>
                </a:solidFill>
                <a:latin typeface="Garamond" pitchFamily="18" charset="0"/>
              </a:rPr>
              <a:t>ABC</a:t>
            </a:r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沿折痕对折，找出</a:t>
            </a:r>
          </a:p>
          <a:p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其中重合的线段和角。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973138" y="4273550"/>
            <a:ext cx="8485187" cy="95567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Garamond" pitchFamily="18" charset="0"/>
              </a:rPr>
              <a:t>3</a:t>
            </a:r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、由这些重合的线段和角，你能发现等腰三角</a:t>
            </a:r>
          </a:p>
          <a:p>
            <a:r>
              <a:rPr lang="zh-CN" altLang="en-US" sz="2800">
                <a:solidFill>
                  <a:srgbClr val="CC0000"/>
                </a:solidFill>
                <a:latin typeface="Garamond" pitchFamily="18" charset="0"/>
              </a:rPr>
              <a:t>形的哪些性质呢？说一说你的猜想</a:t>
            </a:r>
            <a:r>
              <a:rPr lang="zh-CN" altLang="en-US" sz="2400">
                <a:solidFill>
                  <a:srgbClr val="CC0000"/>
                </a:solidFill>
                <a:latin typeface="Garamond" pitchFamily="18" charset="0"/>
              </a:rPr>
              <a:t>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0" animBg="1"/>
      <p:bldP spid="225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019800" y="2286000"/>
            <a:ext cx="3124200" cy="3733800"/>
            <a:chOff x="3360" y="1296"/>
            <a:chExt cx="1968" cy="2352"/>
          </a:xfrm>
        </p:grpSpPr>
        <p:sp>
          <p:nvSpPr>
            <p:cNvPr id="10249" name="AutoShape 5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0250" name="Text Box 6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0251" name="Text Box 7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0252" name="Text Box 8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7620000" y="2819400"/>
            <a:ext cx="0" cy="28194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7467600" y="5638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sp>
        <p:nvSpPr>
          <p:cNvPr id="10245" name="TextBox 13"/>
          <p:cNvSpPr txBox="1">
            <a:spLocks noChangeArrowheads="1"/>
          </p:cNvSpPr>
          <p:nvPr/>
        </p:nvSpPr>
        <p:spPr bwMode="auto">
          <a:xfrm>
            <a:off x="928688" y="1785938"/>
            <a:ext cx="4357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重合的角：</a:t>
            </a:r>
          </a:p>
        </p:txBody>
      </p:sp>
      <p:sp>
        <p:nvSpPr>
          <p:cNvPr id="10246" name="TextBox 14"/>
          <p:cNvSpPr txBox="1">
            <a:spLocks noChangeArrowheads="1"/>
          </p:cNvSpPr>
          <p:nvPr/>
        </p:nvSpPr>
        <p:spPr bwMode="auto">
          <a:xfrm>
            <a:off x="928688" y="3643313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重合的边：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57313" y="2571750"/>
            <a:ext cx="5572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∠</a:t>
            </a:r>
            <a:r>
              <a:rPr lang="en-US" altLang="zh-CN"/>
              <a:t>B= ∠C</a:t>
            </a:r>
            <a:r>
              <a:rPr lang="zh-CN" altLang="en-US"/>
              <a:t>，</a:t>
            </a:r>
            <a:r>
              <a:rPr lang="en-US" altLang="zh-CN"/>
              <a:t> ∠BAD=∠ CAD</a:t>
            </a:r>
            <a:r>
              <a:rPr lang="zh-CN" altLang="en-US"/>
              <a:t>，</a:t>
            </a:r>
            <a:r>
              <a:rPr lang="en-US" altLang="zh-CN"/>
              <a:t>∠ADB=∠ADC   </a:t>
            </a:r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85875" y="4643438"/>
            <a:ext cx="4500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AB=AC</a:t>
            </a:r>
            <a:r>
              <a:rPr lang="zh-CN" altLang="en-US"/>
              <a:t>，</a:t>
            </a:r>
            <a:r>
              <a:rPr lang="en-US" altLang="zh-CN"/>
              <a:t>BD=CD</a:t>
            </a:r>
            <a:r>
              <a:rPr lang="zh-CN" altLang="en-US"/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7" grpId="0" animBg="1"/>
      <p:bldP spid="3088" grpId="0" autoUpdateAnimBg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1752600"/>
            <a:ext cx="80772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性质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等腰三角形的两个底角相等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（简写为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等边对等角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性质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等腰三角形的顶角平分线、底边上的中线、底边上的高线相互重合。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（简称为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三线合一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eaLnBrk="1" hangingPunct="1">
              <a:buFont typeface="Arial" charset="0"/>
              <a:buNone/>
            </a:pPr>
            <a:r>
              <a:rPr lang="zh-CN" altLang="en-US" smtClean="0"/>
              <a:t>  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3400" y="1066800"/>
            <a:ext cx="596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C0000"/>
                </a:solidFill>
                <a:latin typeface="Garamond" pitchFamily="18" charset="0"/>
              </a:rPr>
              <a:t>我们可以发现等腰三角形的性质</a:t>
            </a:r>
            <a:r>
              <a:rPr lang="en-US" altLang="zh-CN" sz="3200">
                <a:solidFill>
                  <a:srgbClr val="CC0000"/>
                </a:solidFill>
                <a:latin typeface="Garamond" pitchFamily="18" charset="0"/>
              </a:rPr>
              <a:t>: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38125" y="1635125"/>
            <a:ext cx="5694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已知：如图，△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ABC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中，</a:t>
            </a:r>
            <a:r>
              <a:rPr kumimoji="1" lang="en-US" altLang="zh-CN" sz="28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AB=AC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09563" y="2138363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求证：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∠</a:t>
            </a:r>
            <a:r>
              <a:rPr kumimoji="1"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B=∠C</a:t>
            </a:r>
            <a:endParaRPr kumimoji="1"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256213" y="1119188"/>
            <a:ext cx="3124200" cy="3733800"/>
            <a:chOff x="3360" y="1296"/>
            <a:chExt cx="1968" cy="2352"/>
          </a:xfrm>
        </p:grpSpPr>
        <p:sp>
          <p:nvSpPr>
            <p:cNvPr id="12303" name="AutoShape 7"/>
            <p:cNvSpPr>
              <a:spLocks noChangeArrowheads="1"/>
            </p:cNvSpPr>
            <p:nvPr/>
          </p:nvSpPr>
          <p:spPr bwMode="auto">
            <a:xfrm>
              <a:off x="3648" y="1632"/>
              <a:ext cx="1440" cy="1776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2304" name="Text Box 8"/>
            <p:cNvSpPr txBox="1">
              <a:spLocks noChangeArrowheads="1"/>
            </p:cNvSpPr>
            <p:nvPr/>
          </p:nvSpPr>
          <p:spPr bwMode="auto">
            <a:xfrm>
              <a:off x="4224" y="12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2305" name="Text Box 9"/>
            <p:cNvSpPr txBox="1">
              <a:spLocks noChangeArrowheads="1"/>
            </p:cNvSpPr>
            <p:nvPr/>
          </p:nvSpPr>
          <p:spPr bwMode="auto">
            <a:xfrm>
              <a:off x="3360" y="336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2306" name="Text Box 10"/>
            <p:cNvSpPr txBox="1">
              <a:spLocks noChangeArrowheads="1"/>
            </p:cNvSpPr>
            <p:nvPr/>
          </p:nvSpPr>
          <p:spPr bwMode="auto">
            <a:xfrm>
              <a:off x="5040" y="336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6856413" y="1728788"/>
            <a:ext cx="0" cy="2743200"/>
          </a:xfrm>
          <a:prstGeom prst="line">
            <a:avLst/>
          </a:prstGeom>
          <a:noFill/>
          <a:ln w="158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704013" y="44719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551613" y="218598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1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6856413" y="21859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2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09563" y="2714625"/>
            <a:ext cx="5400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证明：作顶角的角平分线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AD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1173163" y="3290888"/>
            <a:ext cx="3733800" cy="2530475"/>
            <a:chOff x="720" y="1325"/>
            <a:chExt cx="2352" cy="1594"/>
          </a:xfrm>
        </p:grpSpPr>
        <p:sp>
          <p:nvSpPr>
            <p:cNvPr id="12301" name="Rectangle 17"/>
            <p:cNvSpPr>
              <a:spLocks noChangeArrowheads="1"/>
            </p:cNvSpPr>
            <p:nvPr/>
          </p:nvSpPr>
          <p:spPr bwMode="auto">
            <a:xfrm>
              <a:off x="720" y="1325"/>
              <a:ext cx="2352" cy="1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266700" algn="just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在△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BAD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和△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CAD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中，</a:t>
              </a:r>
            </a:p>
            <a:p>
              <a:pPr indent="266700" algn="just" eaLnBrk="0" hangingPunct="0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AB=AC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（已知）</a:t>
              </a:r>
            </a:p>
            <a:p>
              <a:pPr indent="266700" algn="just" eaLnBrk="0" hangingPunct="0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    ∠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1=∠2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（辅助线作法）</a:t>
              </a:r>
            </a:p>
            <a:p>
              <a:pPr indent="266700" algn="just" eaLnBrk="0" hangingPunct="0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AD=AD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（公共边）</a:t>
              </a:r>
            </a:p>
            <a:p>
              <a:pPr indent="266700" algn="just" eaLnBrk="0" hangingPunct="0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∴△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BAD≌△CAD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SAS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）</a:t>
              </a:r>
            </a:p>
            <a:p>
              <a:pPr indent="266700" algn="just" eaLnBrk="0" hangingPunct="0"/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∴∠</a:t>
              </a:r>
              <a:r>
                <a:rPr kumimoji="1" lang="en-US" altLang="zh-CN" sz="2000" b="1" dirty="0">
                  <a:latin typeface="楷体_GB2312" pitchFamily="49" charset="-122"/>
                  <a:ea typeface="楷体_GB2312" pitchFamily="49" charset="-122"/>
                </a:rPr>
                <a:t>B=∠C</a:t>
              </a:r>
              <a:r>
                <a:rPr kumimoji="1" lang="zh-CN" altLang="en-US" sz="2000" b="1" dirty="0">
                  <a:latin typeface="楷体_GB2312" pitchFamily="49" charset="-122"/>
                  <a:ea typeface="楷体_GB2312" pitchFamily="49" charset="-122"/>
                </a:rPr>
                <a:t>（全等三角形的对应角相等）</a:t>
              </a:r>
            </a:p>
            <a:p>
              <a:pPr indent="266700" eaLnBrk="0" hangingPunct="0"/>
              <a:endParaRPr kumimoji="1"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302" name="AutoShape 19"/>
            <p:cNvSpPr>
              <a:spLocks/>
            </p:cNvSpPr>
            <p:nvPr/>
          </p:nvSpPr>
          <p:spPr bwMode="auto">
            <a:xfrm>
              <a:off x="1027" y="1566"/>
              <a:ext cx="240" cy="528"/>
            </a:xfrm>
            <a:prstGeom prst="leftBrace">
              <a:avLst>
                <a:gd name="adj1" fmla="val 183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596900" y="5883275"/>
            <a:ext cx="5562600" cy="701675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66FFFF"/>
                </a:solidFill>
                <a:latin typeface="Times New Roman" pitchFamily="18" charset="0"/>
              </a:rPr>
              <a:t>你还有其他的方法吗？</a:t>
            </a:r>
          </a:p>
        </p:txBody>
      </p:sp>
      <p:sp>
        <p:nvSpPr>
          <p:cNvPr id="12300" name="Text Box 18"/>
          <p:cNvSpPr txBox="1">
            <a:spLocks noChangeArrowheads="1"/>
          </p:cNvSpPr>
          <p:nvPr/>
        </p:nvSpPr>
        <p:spPr bwMode="auto">
          <a:xfrm>
            <a:off x="381000" y="914400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定理证明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5" grpId="0" autoUpdateAnimBg="0"/>
      <p:bldP spid="5131" grpId="0" animBg="1"/>
      <p:bldP spid="5132" grpId="0" autoUpdateAnimBg="0"/>
      <p:bldP spid="5133" grpId="0" autoUpdateAnimBg="0"/>
      <p:bldP spid="5134" grpId="0" autoUpdateAnimBg="0"/>
      <p:bldP spid="5135" grpId="0" autoUpdateAnimBg="0"/>
      <p:bldP spid="5141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1112</Words>
  <Application>Microsoft Office PowerPoint</Application>
  <PresentationFormat>全屏显示(4:3)</PresentationFormat>
  <Paragraphs>152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xbany</cp:lastModifiedBy>
  <cp:revision>13</cp:revision>
  <dcterms:created xsi:type="dcterms:W3CDTF">2017-04-26T08:23:00Z</dcterms:created>
  <dcterms:modified xsi:type="dcterms:W3CDTF">2017-07-31T03:17:34Z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