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74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sp>
        <p:nvSpPr>
          <p:cNvPr id="263171" name="Text Box 16"/>
          <p:cNvSpPr txBox="1">
            <a:spLocks noChangeArrowheads="1"/>
          </p:cNvSpPr>
          <p:nvPr/>
        </p:nvSpPr>
        <p:spPr bwMode="auto">
          <a:xfrm>
            <a:off x="228600" y="1143000"/>
            <a:ext cx="85693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　　经过线段中点并且垂直于这条线段的直线，叫做这条线段的垂直平分线．  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5003800" y="3284538"/>
            <a:ext cx="4046538" cy="3497262"/>
            <a:chOff x="0" y="0"/>
            <a:chExt cx="2549" cy="2203"/>
          </a:xfrm>
        </p:grpSpPr>
        <p:pic>
          <p:nvPicPr>
            <p:cNvPr id="13318" name="Picture 5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9" y="237"/>
              <a:ext cx="1951" cy="1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Rectangle 6"/>
            <p:cNvSpPr>
              <a:spLocks noChangeArrowheads="1"/>
            </p:cNvSpPr>
            <p:nvPr/>
          </p:nvSpPr>
          <p:spPr bwMode="auto">
            <a:xfrm>
              <a:off x="352" y="208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3320" name="Rectangle 7"/>
            <p:cNvSpPr>
              <a:spLocks noChangeArrowheads="1"/>
            </p:cNvSpPr>
            <p:nvPr/>
          </p:nvSpPr>
          <p:spPr bwMode="auto">
            <a:xfrm>
              <a:off x="0" y="1184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3321" name="Rectangle 8"/>
            <p:cNvSpPr>
              <a:spLocks noChangeArrowheads="1"/>
            </p:cNvSpPr>
            <p:nvPr/>
          </p:nvSpPr>
          <p:spPr bwMode="auto">
            <a:xfrm>
              <a:off x="576" y="1728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3322" name="Rectangle 9"/>
            <p:cNvSpPr>
              <a:spLocks noChangeArrowheads="1"/>
            </p:cNvSpPr>
            <p:nvPr/>
          </p:nvSpPr>
          <p:spPr bwMode="auto">
            <a:xfrm>
              <a:off x="1016" y="0"/>
              <a:ext cx="303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M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3323" name="Rectangle 10"/>
            <p:cNvSpPr>
              <a:spLocks noChangeArrowheads="1"/>
            </p:cNvSpPr>
            <p:nvPr/>
          </p:nvSpPr>
          <p:spPr bwMode="auto">
            <a:xfrm>
              <a:off x="1032" y="1876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N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3324" name="Rectangle 11"/>
            <p:cNvSpPr>
              <a:spLocks noChangeArrowheads="1"/>
            </p:cNvSpPr>
            <p:nvPr/>
          </p:nvSpPr>
          <p:spPr bwMode="auto">
            <a:xfrm>
              <a:off x="920" y="508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P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3325" name="Rectangle 12"/>
            <p:cNvSpPr>
              <a:spLocks noChangeArrowheads="1"/>
            </p:cNvSpPr>
            <p:nvPr/>
          </p:nvSpPr>
          <p:spPr bwMode="auto">
            <a:xfrm>
              <a:off x="1752" y="208"/>
              <a:ext cx="477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13326" name="Rectangle 13"/>
            <p:cNvSpPr>
              <a:spLocks noChangeArrowheads="1"/>
            </p:cNvSpPr>
            <p:nvPr/>
          </p:nvSpPr>
          <p:spPr bwMode="auto">
            <a:xfrm>
              <a:off x="2072" y="1184"/>
              <a:ext cx="477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13327" name="Rectangle 14"/>
            <p:cNvSpPr>
              <a:spLocks noChangeArrowheads="1"/>
            </p:cNvSpPr>
            <p:nvPr/>
          </p:nvSpPr>
          <p:spPr bwMode="auto">
            <a:xfrm>
              <a:off x="1480" y="1728"/>
              <a:ext cx="489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</p:grpSp>
      <p:sp>
        <p:nvSpPr>
          <p:cNvPr id="263183" name="Text Box 16"/>
          <p:cNvSpPr txBox="1">
            <a:spLocks noChangeArrowheads="1"/>
          </p:cNvSpPr>
          <p:nvPr/>
        </p:nvSpPr>
        <p:spPr bwMode="auto">
          <a:xfrm>
            <a:off x="304800" y="2438400"/>
            <a:ext cx="4724400" cy="4143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成轴对称的两个图形的性质：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如果两个图形关于某条直线对称，那么对称轴是任何一对对应点所连线段的垂直平分线．</a:t>
            </a:r>
            <a:endParaRPr lang="zh-CN" alt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轴对称图形的对称轴，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是任何一对对应点所连线段的垂直平分线．</a:t>
            </a:r>
            <a:endParaRPr lang="zh-CN" alt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3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3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3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63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63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63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63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3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3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263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63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63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63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3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3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-22225" y="62071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sp>
        <p:nvSpPr>
          <p:cNvPr id="264195" name="Rectangle 17"/>
          <p:cNvSpPr>
            <a:spLocks noChangeArrowheads="1"/>
          </p:cNvSpPr>
          <p:nvPr/>
        </p:nvSpPr>
        <p:spPr bwMode="auto">
          <a:xfrm>
            <a:off x="661988" y="954088"/>
            <a:ext cx="8280400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　如图，△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ABC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和△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A′B′C′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关于直线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MN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对称，点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A′,B′,C′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分别是点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，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，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的对称点，线段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AA′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，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BB′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，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CC′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与直线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MN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有什么关系？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4837113" y="2825750"/>
            <a:ext cx="4046537" cy="3497263"/>
            <a:chOff x="0" y="0"/>
            <a:chExt cx="2549" cy="2203"/>
          </a:xfrm>
        </p:grpSpPr>
        <p:pic>
          <p:nvPicPr>
            <p:cNvPr id="14346" name="Picture 5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9" y="237"/>
              <a:ext cx="1951" cy="1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7" name="Rectangle 6"/>
            <p:cNvSpPr>
              <a:spLocks noChangeArrowheads="1"/>
            </p:cNvSpPr>
            <p:nvPr/>
          </p:nvSpPr>
          <p:spPr bwMode="auto">
            <a:xfrm>
              <a:off x="352" y="208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4348" name="Rectangle 7"/>
            <p:cNvSpPr>
              <a:spLocks noChangeArrowheads="1"/>
            </p:cNvSpPr>
            <p:nvPr/>
          </p:nvSpPr>
          <p:spPr bwMode="auto">
            <a:xfrm>
              <a:off x="0" y="1184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4349" name="Rectangle 8"/>
            <p:cNvSpPr>
              <a:spLocks noChangeArrowheads="1"/>
            </p:cNvSpPr>
            <p:nvPr/>
          </p:nvSpPr>
          <p:spPr bwMode="auto">
            <a:xfrm>
              <a:off x="576" y="1728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4350" name="Rectangle 9"/>
            <p:cNvSpPr>
              <a:spLocks noChangeArrowheads="1"/>
            </p:cNvSpPr>
            <p:nvPr/>
          </p:nvSpPr>
          <p:spPr bwMode="auto">
            <a:xfrm>
              <a:off x="1016" y="0"/>
              <a:ext cx="303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M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4351" name="Rectangle 10"/>
            <p:cNvSpPr>
              <a:spLocks noChangeArrowheads="1"/>
            </p:cNvSpPr>
            <p:nvPr/>
          </p:nvSpPr>
          <p:spPr bwMode="auto">
            <a:xfrm>
              <a:off x="1032" y="1876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N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4352" name="Rectangle 11"/>
            <p:cNvSpPr>
              <a:spLocks noChangeArrowheads="1"/>
            </p:cNvSpPr>
            <p:nvPr/>
          </p:nvSpPr>
          <p:spPr bwMode="auto">
            <a:xfrm>
              <a:off x="920" y="508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P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4353" name="Rectangle 12"/>
            <p:cNvSpPr>
              <a:spLocks noChangeArrowheads="1"/>
            </p:cNvSpPr>
            <p:nvPr/>
          </p:nvSpPr>
          <p:spPr bwMode="auto">
            <a:xfrm>
              <a:off x="1752" y="208"/>
              <a:ext cx="477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14354" name="Rectangle 13"/>
            <p:cNvSpPr>
              <a:spLocks noChangeArrowheads="1"/>
            </p:cNvSpPr>
            <p:nvPr/>
          </p:nvSpPr>
          <p:spPr bwMode="auto">
            <a:xfrm>
              <a:off x="2072" y="1184"/>
              <a:ext cx="477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14355" name="Rectangle 14"/>
            <p:cNvSpPr>
              <a:spLocks noChangeArrowheads="1"/>
            </p:cNvSpPr>
            <p:nvPr/>
          </p:nvSpPr>
          <p:spPr bwMode="auto">
            <a:xfrm>
              <a:off x="1480" y="1728"/>
              <a:ext cx="489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C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</p:grpSp>
      <p:sp>
        <p:nvSpPr>
          <p:cNvPr id="14341" name="WordArt 15"/>
          <p:cNvSpPr>
            <a:spLocks noChangeArrowheads="1" noChangeShapeType="1" noTextEdit="1"/>
          </p:cNvSpPr>
          <p:nvPr/>
        </p:nvSpPr>
        <p:spPr bwMode="auto">
          <a:xfrm rot="5400000">
            <a:off x="-85725" y="1304925"/>
            <a:ext cx="93345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208" name="Rectangle 16"/>
          <p:cNvSpPr>
            <a:spLocks noChangeArrowheads="1"/>
          </p:cNvSpPr>
          <p:nvPr/>
        </p:nvSpPr>
        <p:spPr bwMode="auto">
          <a:xfrm>
            <a:off x="228600" y="2393950"/>
            <a:ext cx="4364038" cy="1800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点</a:t>
            </a: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， </a:t>
            </a: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A′,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是对称点，</a:t>
            </a:r>
            <a:endParaRPr lang="zh-CN" alt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将△</a:t>
            </a: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ABC 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或△</a:t>
            </a: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A′B′C′</a:t>
            </a:r>
            <a:endParaRPr lang="en-US" altLang="zh-CN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沿</a:t>
            </a: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MN 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折叠后，点</a:t>
            </a: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和 </a:t>
            </a: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′</a:t>
            </a:r>
            <a:endParaRPr lang="en-US" altLang="zh-CN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重合</a:t>
            </a:r>
            <a:r>
              <a:rPr lang="en-US" altLang="zh-CN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,</a:t>
            </a:r>
            <a:endParaRPr lang="en-US" altLang="zh-CN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4209" name="Text Box 17"/>
          <p:cNvSpPr txBox="1">
            <a:spLocks noChangeArrowheads="1"/>
          </p:cNvSpPr>
          <p:nvPr/>
        </p:nvSpPr>
        <p:spPr bwMode="auto">
          <a:xfrm>
            <a:off x="228600" y="4327525"/>
            <a:ext cx="4465638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∴AP=P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A′, </a:t>
            </a:r>
            <a:endParaRPr lang="en-US" altLang="zh-CN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∠MPA=∠MP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A′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=90°.</a:t>
            </a:r>
            <a:endParaRPr lang="en-US" altLang="zh-CN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4210" name="Text Box 18"/>
          <p:cNvSpPr txBox="1">
            <a:spLocks noChangeArrowheads="1"/>
          </p:cNvSpPr>
          <p:nvPr/>
        </p:nvSpPr>
        <p:spPr bwMode="auto">
          <a:xfrm>
            <a:off x="373063" y="5762625"/>
            <a:ext cx="482441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即  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MN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垂直平分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AA′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4211" name="Text Box 19"/>
          <p:cNvSpPr txBox="1">
            <a:spLocks noChangeArrowheads="1"/>
          </p:cNvSpPr>
          <p:nvPr/>
        </p:nvSpPr>
        <p:spPr bwMode="auto">
          <a:xfrm>
            <a:off x="301625" y="6338888"/>
            <a:ext cx="65532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同理  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MN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垂直平分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BB′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，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CC′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.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4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4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4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4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208" grpId="0"/>
      <p:bldP spid="264209" grpId="0"/>
      <p:bldP spid="264210" grpId="0"/>
      <p:bldP spid="2642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17"/>
          <p:cNvSpPr>
            <a:spLocks noChangeArrowheads="1"/>
          </p:cNvSpPr>
          <p:nvPr/>
        </p:nvSpPr>
        <p:spPr bwMode="auto">
          <a:xfrm>
            <a:off x="533400" y="1676400"/>
            <a:ext cx="81026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下图是一个轴对称图形，你能发现什么结论？能说明理由吗？</a:t>
            </a: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5743575" y="2586038"/>
            <a:ext cx="3297238" cy="3500437"/>
            <a:chOff x="0" y="0"/>
            <a:chExt cx="2077" cy="2205"/>
          </a:xfrm>
        </p:grpSpPr>
        <p:pic>
          <p:nvPicPr>
            <p:cNvPr id="15365" name="Picture 4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4" y="256"/>
              <a:ext cx="1466" cy="1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6" name="Rectangle 5"/>
            <p:cNvSpPr>
              <a:spLocks noChangeArrowheads="1"/>
            </p:cNvSpPr>
            <p:nvPr/>
          </p:nvSpPr>
          <p:spPr bwMode="auto">
            <a:xfrm>
              <a:off x="0" y="856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5367" name="Rectangle 6"/>
            <p:cNvSpPr>
              <a:spLocks noChangeArrowheads="1"/>
            </p:cNvSpPr>
            <p:nvPr/>
          </p:nvSpPr>
          <p:spPr bwMode="auto">
            <a:xfrm>
              <a:off x="256" y="1640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5368" name="Rectangle 7"/>
            <p:cNvSpPr>
              <a:spLocks noChangeArrowheads="1"/>
            </p:cNvSpPr>
            <p:nvPr/>
          </p:nvSpPr>
          <p:spPr bwMode="auto">
            <a:xfrm>
              <a:off x="848" y="0"/>
              <a:ext cx="178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l</a:t>
              </a:r>
              <a:endParaRPr lang="en-US" altLang="zh-CN" sz="2800" i="1">
                <a:latin typeface="Times New Roman" panose="02020603050405020304" pitchFamily="18" charset="0"/>
              </a:endParaRPr>
            </a:p>
          </p:txBody>
        </p:sp>
        <p:sp>
          <p:nvSpPr>
            <p:cNvPr id="15369" name="Rectangle 8"/>
            <p:cNvSpPr>
              <a:spLocks noChangeArrowheads="1"/>
            </p:cNvSpPr>
            <p:nvPr/>
          </p:nvSpPr>
          <p:spPr bwMode="auto">
            <a:xfrm>
              <a:off x="1600" y="856"/>
              <a:ext cx="477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A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15370" name="Rectangle 9"/>
            <p:cNvSpPr>
              <a:spLocks noChangeArrowheads="1"/>
            </p:cNvSpPr>
            <p:nvPr/>
          </p:nvSpPr>
          <p:spPr bwMode="auto">
            <a:xfrm>
              <a:off x="1344" y="1640"/>
              <a:ext cx="477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</a:rPr>
                <a:t>B</a:t>
              </a:r>
              <a:r>
                <a:rPr lang="en-US" altLang="zh-CN" sz="2800" b="1">
                  <a:latin typeface="宋体" panose="02010600030101010101" pitchFamily="2" charset="-122"/>
                </a:rPr>
                <a:t>′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</p:grpSp>
      <p:sp>
        <p:nvSpPr>
          <p:cNvPr id="15364" name="WordArt 10"/>
          <p:cNvSpPr>
            <a:spLocks noChangeArrowheads="1" noChangeShapeType="1" noTextEdit="1"/>
          </p:cNvSpPr>
          <p:nvPr/>
        </p:nvSpPr>
        <p:spPr bwMode="auto">
          <a:xfrm rot="5400000">
            <a:off x="-9525" y="1152525"/>
            <a:ext cx="93345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227013" y="4598988"/>
            <a:ext cx="8804275" cy="1682750"/>
            <a:chOff x="0" y="0"/>
            <a:chExt cx="5546" cy="1060"/>
          </a:xfrm>
        </p:grpSpPr>
        <p:pic>
          <p:nvPicPr>
            <p:cNvPr id="16389" name="Picture 3" descr="06003016##对称图形实例（1）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0"/>
              <a:ext cx="1287" cy="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0" name="Picture 4" descr="06003017##对称图形实例（2）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74" y="65"/>
              <a:ext cx="1155" cy="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1" name="Picture 5" descr="06003018##对称图形实例（3）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45" y="0"/>
              <a:ext cx="777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2" name="Picture 6" descr="06003019##对称图形实例（4）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26" y="88"/>
              <a:ext cx="1196" cy="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3" name="Picture 7" descr="06003020##对称图形实例（5）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22" y="72"/>
              <a:ext cx="924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248" name="Rectangle 17"/>
          <p:cNvSpPr>
            <a:spLocks noChangeArrowheads="1"/>
          </p:cNvSpPr>
          <p:nvPr/>
        </p:nvSpPr>
        <p:spPr bwMode="auto">
          <a:xfrm>
            <a:off x="366713" y="2379663"/>
            <a:ext cx="8583612" cy="1103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练习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如图所示的每个图形是轴对称图形吗？如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果是，指出它的对称轴．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6388" name="WordArt 9"/>
          <p:cNvSpPr>
            <a:spLocks noChangeArrowheads="1" noChangeShapeType="1" noTextEdit="1"/>
          </p:cNvSpPr>
          <p:nvPr/>
        </p:nvSpPr>
        <p:spPr bwMode="auto">
          <a:xfrm>
            <a:off x="381000" y="1371600"/>
            <a:ext cx="1866900" cy="528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课堂练习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0000FF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7"/>
          <p:cNvSpPr>
            <a:spLocks noChangeArrowheads="1"/>
          </p:cNvSpPr>
          <p:nvPr/>
        </p:nvSpPr>
        <p:spPr bwMode="auto">
          <a:xfrm>
            <a:off x="258763" y="2043113"/>
            <a:ext cx="8836025" cy="1433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　练习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如图所示的每幅图形中的两个图案是轴对称的吗？如果是，试着找出它们的对称轴，并找出一对对称点．</a:t>
            </a:r>
            <a:r>
              <a:rPr 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88900" y="4530725"/>
            <a:ext cx="9144000" cy="2200275"/>
            <a:chOff x="0" y="0"/>
            <a:chExt cx="5528" cy="1330"/>
          </a:xfrm>
        </p:grpSpPr>
        <p:pic>
          <p:nvPicPr>
            <p:cNvPr id="17413" name="Picture 4" descr="06003021##图案（1）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702" cy="1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4" name="Picture 5" descr="06003022##图案（2）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98" y="67"/>
              <a:ext cx="2163" cy="1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5" name="Picture 6" descr="06003023##图案（3）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15" y="67"/>
              <a:ext cx="2113" cy="1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412" name="WordArt 7"/>
          <p:cNvSpPr>
            <a:spLocks noChangeArrowheads="1" noChangeShapeType="1" noTextEdit="1"/>
          </p:cNvSpPr>
          <p:nvPr/>
        </p:nvSpPr>
        <p:spPr bwMode="auto">
          <a:xfrm>
            <a:off x="381000" y="1066800"/>
            <a:ext cx="1866900" cy="528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课堂练习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0000FF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第十三章  轴对称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13.1 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轴对称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0" y="500063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6147" name="Rectangle 1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sp>
        <p:nvSpPr>
          <p:cNvPr id="256004" name="内容占位符 2"/>
          <p:cNvSpPr>
            <a:spLocks noChangeArrowheads="1"/>
          </p:cNvSpPr>
          <p:nvPr/>
        </p:nvSpPr>
        <p:spPr bwMode="auto">
          <a:xfrm>
            <a:off x="152400" y="1752600"/>
            <a:ext cx="8604250" cy="1655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对称现象无处不在，从自然景观到艺术作品，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从建筑物到交通标志，甚至日常生活用品，都可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以找到对称的例子，对称给我们带来美的感受！ 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altLang="zh-CN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256005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644900"/>
            <a:ext cx="84201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228600" y="990600"/>
            <a:ext cx="158432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引言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Text Box 6"/>
          <p:cNvSpPr txBox="1">
            <a:spLocks noChangeArrowheads="1"/>
          </p:cNvSpPr>
          <p:nvPr/>
        </p:nvSpPr>
        <p:spPr bwMode="auto">
          <a:xfrm>
            <a:off x="184150" y="1447800"/>
            <a:ext cx="8959850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问题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如图，把一张纸对折，剪出一个图案（折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痕处不要完全剪断），再打开这张对折的纸，就得到了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美丽的窗花．观察得到的窗花，你能发现它们有什么共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同的特点吗？ 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257027" name="Picture 3" descr="05803007##剪纸（1）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3135313"/>
            <a:ext cx="261937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28" name="Picture 4" descr="05803008##剪纸（2）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12875" y="5299075"/>
            <a:ext cx="2139950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29" name="Picture 5" descr="05803009##剪纸（3）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83250" y="2959100"/>
            <a:ext cx="2620963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0" name="Picture 6" descr="05803010##剪纸（4）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56275" y="5211763"/>
            <a:ext cx="26209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>
            <a:off x="0" y="990600"/>
            <a:ext cx="20129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探索新知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52613" y="2970213"/>
            <a:ext cx="4630737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1613" y="2970213"/>
            <a:ext cx="258445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8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6713" y="2971800"/>
            <a:ext cx="24066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8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1613" y="2900363"/>
            <a:ext cx="267017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8054" name="Freeform 6"/>
          <p:cNvSpPr/>
          <p:nvPr/>
        </p:nvSpPr>
        <p:spPr bwMode="auto">
          <a:xfrm>
            <a:off x="4027488" y="2830513"/>
            <a:ext cx="11112" cy="4318000"/>
          </a:xfrm>
          <a:custGeom>
            <a:avLst/>
            <a:gdLst>
              <a:gd name="T0" fmla="*/ 7 w 7"/>
              <a:gd name="T1" fmla="*/ 2720 h 2720"/>
              <a:gd name="T2" fmla="*/ 0 w 7"/>
              <a:gd name="T3" fmla="*/ 0 h 2720"/>
              <a:gd name="T4" fmla="*/ 0 60000 65536"/>
              <a:gd name="T5" fmla="*/ 0 60000 65536"/>
              <a:gd name="T6" fmla="*/ 0 w 7"/>
              <a:gd name="T7" fmla="*/ 0 h 2720"/>
              <a:gd name="T8" fmla="*/ 7 w 7"/>
              <a:gd name="T9" fmla="*/ 2720 h 2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" h="2720">
                <a:moveTo>
                  <a:pt x="7" y="2720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rgbClr val="FF00FF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 rot="5400000">
            <a:off x="-576262" y="1490662"/>
            <a:ext cx="1728788" cy="5762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请观察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8056" name="Rectangle 17"/>
          <p:cNvSpPr>
            <a:spLocks noChangeArrowheads="1"/>
          </p:cNvSpPr>
          <p:nvPr/>
        </p:nvSpPr>
        <p:spPr bwMode="auto">
          <a:xfrm>
            <a:off x="609600" y="838200"/>
            <a:ext cx="8388350" cy="186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如果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一个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平面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图形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沿一条直线折叠，直线两旁的部分能够互相重合，这个图形就叫做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轴对称图形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，这条直线就是它的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对称轴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．这时，我们也说这个图形关于这条直线（成轴）对称</a:t>
            </a:r>
            <a:r>
              <a:rPr lang="zh-CN" altLang="en-US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．</a:t>
            </a:r>
            <a:endParaRPr lang="zh-CN" altLang="en-US" sz="32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58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4" grpId="0" animBg="1"/>
      <p:bldP spid="258054" grpId="1" animBg="1"/>
      <p:bldP spid="2580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828800" y="2209800"/>
            <a:ext cx="609600" cy="1676400"/>
            <a:chOff x="1152" y="1680"/>
            <a:chExt cx="384" cy="1056"/>
          </a:xfrm>
        </p:grpSpPr>
        <p:sp>
          <p:nvSpPr>
            <p:cNvPr id="9291" name="Line 3"/>
            <p:cNvSpPr>
              <a:spLocks noChangeShapeType="1"/>
            </p:cNvSpPr>
            <p:nvPr/>
          </p:nvSpPr>
          <p:spPr bwMode="auto">
            <a:xfrm>
              <a:off x="1536" y="1680"/>
              <a:ext cx="0" cy="1056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92" name="Line 4"/>
            <p:cNvSpPr>
              <a:spLocks noChangeShapeType="1"/>
            </p:cNvSpPr>
            <p:nvPr/>
          </p:nvSpPr>
          <p:spPr bwMode="auto">
            <a:xfrm>
              <a:off x="1152" y="1680"/>
              <a:ext cx="384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93" name="Line 5"/>
            <p:cNvSpPr>
              <a:spLocks noChangeShapeType="1"/>
            </p:cNvSpPr>
            <p:nvPr/>
          </p:nvSpPr>
          <p:spPr bwMode="auto">
            <a:xfrm>
              <a:off x="1152" y="2208"/>
              <a:ext cx="384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94" name="Line 6"/>
            <p:cNvSpPr>
              <a:spLocks noChangeShapeType="1"/>
            </p:cNvSpPr>
            <p:nvPr/>
          </p:nvSpPr>
          <p:spPr bwMode="auto">
            <a:xfrm>
              <a:off x="1152" y="2736"/>
              <a:ext cx="384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7924800" y="1773238"/>
            <a:ext cx="762000" cy="2286000"/>
            <a:chOff x="4992" y="1200"/>
            <a:chExt cx="480" cy="1440"/>
          </a:xfrm>
        </p:grpSpPr>
        <p:sp>
          <p:nvSpPr>
            <p:cNvPr id="9287" name="Line 8"/>
            <p:cNvSpPr>
              <a:spLocks noChangeShapeType="1"/>
            </p:cNvSpPr>
            <p:nvPr/>
          </p:nvSpPr>
          <p:spPr bwMode="auto">
            <a:xfrm>
              <a:off x="4992" y="1200"/>
              <a:ext cx="0" cy="144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88" name="Line 9"/>
            <p:cNvSpPr>
              <a:spLocks noChangeShapeType="1"/>
            </p:cNvSpPr>
            <p:nvPr/>
          </p:nvSpPr>
          <p:spPr bwMode="auto">
            <a:xfrm>
              <a:off x="4992" y="1584"/>
              <a:ext cx="432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89" name="Line 10"/>
            <p:cNvSpPr>
              <a:spLocks noChangeShapeType="1"/>
            </p:cNvSpPr>
            <p:nvPr/>
          </p:nvSpPr>
          <p:spPr bwMode="auto">
            <a:xfrm>
              <a:off x="4992" y="1872"/>
              <a:ext cx="384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90" name="Line 11"/>
            <p:cNvSpPr>
              <a:spLocks noChangeShapeType="1"/>
            </p:cNvSpPr>
            <p:nvPr/>
          </p:nvSpPr>
          <p:spPr bwMode="auto">
            <a:xfrm>
              <a:off x="4992" y="2256"/>
              <a:ext cx="480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Group 12"/>
          <p:cNvGrpSpPr/>
          <p:nvPr/>
        </p:nvGrpSpPr>
        <p:grpSpPr bwMode="auto">
          <a:xfrm>
            <a:off x="1752600" y="4191000"/>
            <a:ext cx="1143000" cy="2514600"/>
            <a:chOff x="1344" y="2640"/>
            <a:chExt cx="720" cy="1584"/>
          </a:xfrm>
        </p:grpSpPr>
        <p:sp>
          <p:nvSpPr>
            <p:cNvPr id="9280" name="Line 13"/>
            <p:cNvSpPr>
              <a:spLocks noChangeShapeType="1"/>
            </p:cNvSpPr>
            <p:nvPr/>
          </p:nvSpPr>
          <p:spPr bwMode="auto">
            <a:xfrm>
              <a:off x="1680" y="2640"/>
              <a:ext cx="0" cy="576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81" name="Line 14"/>
            <p:cNvSpPr>
              <a:spLocks noChangeShapeType="1"/>
            </p:cNvSpPr>
            <p:nvPr/>
          </p:nvSpPr>
          <p:spPr bwMode="auto">
            <a:xfrm>
              <a:off x="1968" y="3360"/>
              <a:ext cx="0" cy="864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82" name="Line 15"/>
            <p:cNvSpPr>
              <a:spLocks noChangeShapeType="1"/>
            </p:cNvSpPr>
            <p:nvPr/>
          </p:nvSpPr>
          <p:spPr bwMode="auto">
            <a:xfrm>
              <a:off x="1344" y="3360"/>
              <a:ext cx="0" cy="816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83" name="Line 16"/>
            <p:cNvSpPr>
              <a:spLocks noChangeShapeType="1"/>
            </p:cNvSpPr>
            <p:nvPr/>
          </p:nvSpPr>
          <p:spPr bwMode="auto">
            <a:xfrm>
              <a:off x="1344" y="3024"/>
              <a:ext cx="720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84" name="Line 17"/>
            <p:cNvSpPr>
              <a:spLocks noChangeShapeType="1"/>
            </p:cNvSpPr>
            <p:nvPr/>
          </p:nvSpPr>
          <p:spPr bwMode="auto">
            <a:xfrm>
              <a:off x="1344" y="3360"/>
              <a:ext cx="624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85" name="Line 18"/>
            <p:cNvSpPr>
              <a:spLocks noChangeShapeType="1"/>
            </p:cNvSpPr>
            <p:nvPr/>
          </p:nvSpPr>
          <p:spPr bwMode="auto">
            <a:xfrm>
              <a:off x="1344" y="3792"/>
              <a:ext cx="624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86" name="Line 19"/>
            <p:cNvSpPr>
              <a:spLocks noChangeShapeType="1"/>
            </p:cNvSpPr>
            <p:nvPr/>
          </p:nvSpPr>
          <p:spPr bwMode="auto">
            <a:xfrm>
              <a:off x="1344" y="4176"/>
              <a:ext cx="624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Group 20"/>
          <p:cNvGrpSpPr/>
          <p:nvPr/>
        </p:nvGrpSpPr>
        <p:grpSpPr bwMode="auto">
          <a:xfrm>
            <a:off x="4800600" y="4572000"/>
            <a:ext cx="1066800" cy="2057400"/>
            <a:chOff x="3216" y="2928"/>
            <a:chExt cx="672" cy="1296"/>
          </a:xfrm>
        </p:grpSpPr>
        <p:grpSp>
          <p:nvGrpSpPr>
            <p:cNvPr id="6" name="Group 21"/>
            <p:cNvGrpSpPr/>
            <p:nvPr/>
          </p:nvGrpSpPr>
          <p:grpSpPr bwMode="auto">
            <a:xfrm>
              <a:off x="3312" y="3648"/>
              <a:ext cx="576" cy="576"/>
              <a:chOff x="3120" y="3312"/>
              <a:chExt cx="576" cy="576"/>
            </a:xfrm>
          </p:grpSpPr>
          <p:sp>
            <p:nvSpPr>
              <p:cNvPr id="9276" name="Line 22"/>
              <p:cNvSpPr>
                <a:spLocks noChangeShapeType="1"/>
              </p:cNvSpPr>
              <p:nvPr/>
            </p:nvSpPr>
            <p:spPr bwMode="auto">
              <a:xfrm>
                <a:off x="3120" y="3312"/>
                <a:ext cx="0" cy="576"/>
              </a:xfrm>
              <a:prstGeom prst="line">
                <a:avLst/>
              </a:prstGeom>
              <a:noFill/>
              <a:ln w="76200">
                <a:solidFill>
                  <a:srgbClr val="FF33CC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77" name="Line 23"/>
              <p:cNvSpPr>
                <a:spLocks noChangeShapeType="1"/>
              </p:cNvSpPr>
              <p:nvPr/>
            </p:nvSpPr>
            <p:spPr bwMode="auto">
              <a:xfrm>
                <a:off x="3120" y="3312"/>
                <a:ext cx="576" cy="0"/>
              </a:xfrm>
              <a:prstGeom prst="line">
                <a:avLst/>
              </a:prstGeom>
              <a:noFill/>
              <a:ln w="76200">
                <a:solidFill>
                  <a:srgbClr val="FF33CC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78" name="Line 24"/>
              <p:cNvSpPr>
                <a:spLocks noChangeShapeType="1"/>
              </p:cNvSpPr>
              <p:nvPr/>
            </p:nvSpPr>
            <p:spPr bwMode="auto">
              <a:xfrm>
                <a:off x="3696" y="3312"/>
                <a:ext cx="0" cy="576"/>
              </a:xfrm>
              <a:prstGeom prst="line">
                <a:avLst/>
              </a:prstGeom>
              <a:noFill/>
              <a:ln w="76200">
                <a:solidFill>
                  <a:srgbClr val="FF33CC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79" name="Line 25"/>
              <p:cNvSpPr>
                <a:spLocks noChangeShapeType="1"/>
              </p:cNvSpPr>
              <p:nvPr/>
            </p:nvSpPr>
            <p:spPr bwMode="auto">
              <a:xfrm>
                <a:off x="3120" y="3840"/>
                <a:ext cx="576" cy="0"/>
              </a:xfrm>
              <a:prstGeom prst="line">
                <a:avLst/>
              </a:prstGeom>
              <a:noFill/>
              <a:ln w="76200">
                <a:solidFill>
                  <a:srgbClr val="FF33CC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Group 26"/>
            <p:cNvGrpSpPr/>
            <p:nvPr/>
          </p:nvGrpSpPr>
          <p:grpSpPr bwMode="auto">
            <a:xfrm>
              <a:off x="3216" y="2928"/>
              <a:ext cx="336" cy="576"/>
              <a:chOff x="3216" y="2928"/>
              <a:chExt cx="336" cy="576"/>
            </a:xfrm>
          </p:grpSpPr>
          <p:sp>
            <p:nvSpPr>
              <p:cNvPr id="9273" name="Line 27"/>
              <p:cNvSpPr>
                <a:spLocks noChangeShapeType="1"/>
              </p:cNvSpPr>
              <p:nvPr/>
            </p:nvSpPr>
            <p:spPr bwMode="auto">
              <a:xfrm>
                <a:off x="3552" y="2928"/>
                <a:ext cx="0" cy="576"/>
              </a:xfrm>
              <a:prstGeom prst="line">
                <a:avLst/>
              </a:prstGeom>
              <a:noFill/>
              <a:ln w="76200">
                <a:solidFill>
                  <a:srgbClr val="FF33CC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74" name="Line 28"/>
              <p:cNvSpPr>
                <a:spLocks noChangeShapeType="1"/>
              </p:cNvSpPr>
              <p:nvPr/>
            </p:nvSpPr>
            <p:spPr bwMode="auto">
              <a:xfrm>
                <a:off x="3216" y="2928"/>
                <a:ext cx="336" cy="0"/>
              </a:xfrm>
              <a:prstGeom prst="line">
                <a:avLst/>
              </a:prstGeom>
              <a:noFill/>
              <a:ln w="76200">
                <a:solidFill>
                  <a:srgbClr val="FF33CC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75" name="Line 29"/>
              <p:cNvSpPr>
                <a:spLocks noChangeShapeType="1"/>
              </p:cNvSpPr>
              <p:nvPr/>
            </p:nvSpPr>
            <p:spPr bwMode="auto">
              <a:xfrm>
                <a:off x="3216" y="3456"/>
                <a:ext cx="336" cy="0"/>
              </a:xfrm>
              <a:prstGeom prst="line">
                <a:avLst/>
              </a:prstGeom>
              <a:noFill/>
              <a:ln w="76200">
                <a:solidFill>
                  <a:srgbClr val="FF33CC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Group 30"/>
          <p:cNvGrpSpPr/>
          <p:nvPr/>
        </p:nvGrpSpPr>
        <p:grpSpPr bwMode="auto">
          <a:xfrm>
            <a:off x="7772400" y="4191000"/>
            <a:ext cx="990600" cy="2667000"/>
            <a:chOff x="4896" y="2640"/>
            <a:chExt cx="624" cy="1680"/>
          </a:xfrm>
        </p:grpSpPr>
        <p:grpSp>
          <p:nvGrpSpPr>
            <p:cNvPr id="9" name="Group 31"/>
            <p:cNvGrpSpPr/>
            <p:nvPr/>
          </p:nvGrpSpPr>
          <p:grpSpPr bwMode="auto">
            <a:xfrm>
              <a:off x="4896" y="2640"/>
              <a:ext cx="624" cy="1680"/>
              <a:chOff x="4896" y="2640"/>
              <a:chExt cx="624" cy="1680"/>
            </a:xfrm>
          </p:grpSpPr>
          <p:sp>
            <p:nvSpPr>
              <p:cNvPr id="9268" name="Line 32"/>
              <p:cNvSpPr>
                <a:spLocks noChangeShapeType="1"/>
              </p:cNvSpPr>
              <p:nvPr/>
            </p:nvSpPr>
            <p:spPr bwMode="auto">
              <a:xfrm>
                <a:off x="4944" y="3216"/>
                <a:ext cx="576" cy="960"/>
              </a:xfrm>
              <a:prstGeom prst="line">
                <a:avLst/>
              </a:prstGeom>
              <a:noFill/>
              <a:ln w="76200">
                <a:solidFill>
                  <a:srgbClr val="FF33CC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69" name="Line 33"/>
              <p:cNvSpPr>
                <a:spLocks noChangeShapeType="1"/>
              </p:cNvSpPr>
              <p:nvPr/>
            </p:nvSpPr>
            <p:spPr bwMode="auto">
              <a:xfrm>
                <a:off x="4896" y="2640"/>
                <a:ext cx="0" cy="1680"/>
              </a:xfrm>
              <a:prstGeom prst="line">
                <a:avLst/>
              </a:prstGeom>
              <a:noFill/>
              <a:ln w="76200">
                <a:solidFill>
                  <a:srgbClr val="FF33CC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70" name="Line 34"/>
              <p:cNvSpPr>
                <a:spLocks noChangeShapeType="1"/>
              </p:cNvSpPr>
              <p:nvPr/>
            </p:nvSpPr>
            <p:spPr bwMode="auto">
              <a:xfrm>
                <a:off x="4896" y="3216"/>
                <a:ext cx="576" cy="0"/>
              </a:xfrm>
              <a:prstGeom prst="line">
                <a:avLst/>
              </a:prstGeom>
              <a:noFill/>
              <a:ln w="76200">
                <a:solidFill>
                  <a:srgbClr val="FF33CC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267" name="Line 35"/>
            <p:cNvSpPr>
              <a:spLocks noChangeShapeType="1"/>
            </p:cNvSpPr>
            <p:nvPr/>
          </p:nvSpPr>
          <p:spPr bwMode="auto">
            <a:xfrm>
              <a:off x="4896" y="3984"/>
              <a:ext cx="384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Group 36"/>
          <p:cNvGrpSpPr/>
          <p:nvPr/>
        </p:nvGrpSpPr>
        <p:grpSpPr bwMode="auto">
          <a:xfrm>
            <a:off x="684213" y="1752600"/>
            <a:ext cx="7086600" cy="5105400"/>
            <a:chOff x="432" y="1104"/>
            <a:chExt cx="4464" cy="3216"/>
          </a:xfrm>
        </p:grpSpPr>
        <p:grpSp>
          <p:nvGrpSpPr>
            <p:cNvPr id="11" name="Group 37"/>
            <p:cNvGrpSpPr/>
            <p:nvPr/>
          </p:nvGrpSpPr>
          <p:grpSpPr bwMode="auto">
            <a:xfrm>
              <a:off x="816" y="1392"/>
              <a:ext cx="336" cy="1104"/>
              <a:chOff x="816" y="1680"/>
              <a:chExt cx="336" cy="1104"/>
            </a:xfrm>
          </p:grpSpPr>
          <p:sp>
            <p:nvSpPr>
              <p:cNvPr id="9262" name="Line 38"/>
              <p:cNvSpPr>
                <a:spLocks noChangeShapeType="1"/>
              </p:cNvSpPr>
              <p:nvPr/>
            </p:nvSpPr>
            <p:spPr bwMode="auto">
              <a:xfrm>
                <a:off x="816" y="1680"/>
                <a:ext cx="0" cy="110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63" name="Line 39"/>
              <p:cNvSpPr>
                <a:spLocks noChangeShapeType="1"/>
              </p:cNvSpPr>
              <p:nvPr/>
            </p:nvSpPr>
            <p:spPr bwMode="auto">
              <a:xfrm>
                <a:off x="816" y="1680"/>
                <a:ext cx="33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64" name="Line 40"/>
              <p:cNvSpPr>
                <a:spLocks noChangeShapeType="1"/>
              </p:cNvSpPr>
              <p:nvPr/>
            </p:nvSpPr>
            <p:spPr bwMode="auto">
              <a:xfrm flipV="1">
                <a:off x="816" y="2736"/>
                <a:ext cx="33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65" name="Line 41"/>
              <p:cNvSpPr>
                <a:spLocks noChangeShapeType="1"/>
              </p:cNvSpPr>
              <p:nvPr/>
            </p:nvSpPr>
            <p:spPr bwMode="auto">
              <a:xfrm>
                <a:off x="816" y="2208"/>
                <a:ext cx="33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Group 42"/>
            <p:cNvGrpSpPr/>
            <p:nvPr/>
          </p:nvGrpSpPr>
          <p:grpSpPr bwMode="auto">
            <a:xfrm>
              <a:off x="4176" y="1104"/>
              <a:ext cx="480" cy="1440"/>
              <a:chOff x="4176" y="1200"/>
              <a:chExt cx="480" cy="1440"/>
            </a:xfrm>
          </p:grpSpPr>
          <p:sp>
            <p:nvSpPr>
              <p:cNvPr id="9258" name="Line 43"/>
              <p:cNvSpPr>
                <a:spLocks noChangeShapeType="1"/>
              </p:cNvSpPr>
              <p:nvPr/>
            </p:nvSpPr>
            <p:spPr bwMode="auto">
              <a:xfrm>
                <a:off x="4656" y="1200"/>
                <a:ext cx="0" cy="14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59" name="Line 44"/>
              <p:cNvSpPr>
                <a:spLocks noChangeShapeType="1"/>
              </p:cNvSpPr>
              <p:nvPr/>
            </p:nvSpPr>
            <p:spPr bwMode="auto">
              <a:xfrm>
                <a:off x="4224" y="1584"/>
                <a:ext cx="43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60" name="Line 45"/>
              <p:cNvSpPr>
                <a:spLocks noChangeShapeType="1"/>
              </p:cNvSpPr>
              <p:nvPr/>
            </p:nvSpPr>
            <p:spPr bwMode="auto">
              <a:xfrm>
                <a:off x="4272" y="1920"/>
                <a:ext cx="384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61" name="Line 46"/>
              <p:cNvSpPr>
                <a:spLocks noChangeShapeType="1"/>
              </p:cNvSpPr>
              <p:nvPr/>
            </p:nvSpPr>
            <p:spPr bwMode="auto">
              <a:xfrm>
                <a:off x="4176" y="2304"/>
                <a:ext cx="480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47"/>
            <p:cNvGrpSpPr/>
            <p:nvPr/>
          </p:nvGrpSpPr>
          <p:grpSpPr bwMode="auto">
            <a:xfrm>
              <a:off x="432" y="2640"/>
              <a:ext cx="672" cy="1584"/>
              <a:chOff x="672" y="2640"/>
              <a:chExt cx="672" cy="1584"/>
            </a:xfrm>
          </p:grpSpPr>
          <p:sp>
            <p:nvSpPr>
              <p:cNvPr id="9251" name="Line 48"/>
              <p:cNvSpPr>
                <a:spLocks noChangeShapeType="1"/>
              </p:cNvSpPr>
              <p:nvPr/>
            </p:nvSpPr>
            <p:spPr bwMode="auto">
              <a:xfrm>
                <a:off x="672" y="3024"/>
                <a:ext cx="67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52" name="Line 49"/>
              <p:cNvSpPr>
                <a:spLocks noChangeShapeType="1"/>
              </p:cNvSpPr>
              <p:nvPr/>
            </p:nvSpPr>
            <p:spPr bwMode="auto">
              <a:xfrm>
                <a:off x="1104" y="2640"/>
                <a:ext cx="0" cy="62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53" name="Line 50"/>
              <p:cNvSpPr>
                <a:spLocks noChangeShapeType="1"/>
              </p:cNvSpPr>
              <p:nvPr/>
            </p:nvSpPr>
            <p:spPr bwMode="auto">
              <a:xfrm>
                <a:off x="768" y="3360"/>
                <a:ext cx="0" cy="86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54" name="Line 51"/>
              <p:cNvSpPr>
                <a:spLocks noChangeShapeType="1"/>
              </p:cNvSpPr>
              <p:nvPr/>
            </p:nvSpPr>
            <p:spPr bwMode="auto">
              <a:xfrm>
                <a:off x="768" y="3360"/>
                <a:ext cx="57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55" name="Line 52"/>
              <p:cNvSpPr>
                <a:spLocks noChangeShapeType="1"/>
              </p:cNvSpPr>
              <p:nvPr/>
            </p:nvSpPr>
            <p:spPr bwMode="auto">
              <a:xfrm>
                <a:off x="768" y="4176"/>
                <a:ext cx="57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56" name="Line 53"/>
              <p:cNvSpPr>
                <a:spLocks noChangeShapeType="1"/>
              </p:cNvSpPr>
              <p:nvPr/>
            </p:nvSpPr>
            <p:spPr bwMode="auto">
              <a:xfrm>
                <a:off x="768" y="3792"/>
                <a:ext cx="57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57" name="Line 54"/>
              <p:cNvSpPr>
                <a:spLocks noChangeShapeType="1"/>
              </p:cNvSpPr>
              <p:nvPr/>
            </p:nvSpPr>
            <p:spPr bwMode="auto">
              <a:xfrm>
                <a:off x="1344" y="3360"/>
                <a:ext cx="0" cy="816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Group 55"/>
            <p:cNvGrpSpPr/>
            <p:nvPr/>
          </p:nvGrpSpPr>
          <p:grpSpPr bwMode="auto">
            <a:xfrm>
              <a:off x="2352" y="2880"/>
              <a:ext cx="672" cy="1296"/>
              <a:chOff x="2544" y="2928"/>
              <a:chExt cx="672" cy="1296"/>
            </a:xfrm>
          </p:grpSpPr>
          <p:grpSp>
            <p:nvGrpSpPr>
              <p:cNvPr id="15" name="Group 56"/>
              <p:cNvGrpSpPr/>
              <p:nvPr/>
            </p:nvGrpSpPr>
            <p:grpSpPr bwMode="auto">
              <a:xfrm>
                <a:off x="2880" y="2928"/>
                <a:ext cx="336" cy="576"/>
                <a:chOff x="2880" y="2928"/>
                <a:chExt cx="336" cy="576"/>
              </a:xfrm>
            </p:grpSpPr>
            <p:sp>
              <p:nvSpPr>
                <p:cNvPr id="9248" name="Line 57"/>
                <p:cNvSpPr>
                  <a:spLocks noChangeShapeType="1"/>
                </p:cNvSpPr>
                <p:nvPr/>
              </p:nvSpPr>
              <p:spPr bwMode="auto">
                <a:xfrm>
                  <a:off x="2880" y="2928"/>
                  <a:ext cx="0" cy="576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49" name="Line 58"/>
                <p:cNvSpPr>
                  <a:spLocks noChangeShapeType="1"/>
                </p:cNvSpPr>
                <p:nvPr/>
              </p:nvSpPr>
              <p:spPr bwMode="auto">
                <a:xfrm>
                  <a:off x="2880" y="2928"/>
                  <a:ext cx="336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50" name="Line 59"/>
                <p:cNvSpPr>
                  <a:spLocks noChangeShapeType="1"/>
                </p:cNvSpPr>
                <p:nvPr/>
              </p:nvSpPr>
              <p:spPr bwMode="auto">
                <a:xfrm>
                  <a:off x="2880" y="3446"/>
                  <a:ext cx="336" cy="1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Group 60"/>
              <p:cNvGrpSpPr/>
              <p:nvPr/>
            </p:nvGrpSpPr>
            <p:grpSpPr bwMode="auto">
              <a:xfrm>
                <a:off x="2544" y="3648"/>
                <a:ext cx="576" cy="576"/>
                <a:chOff x="3120" y="3312"/>
                <a:chExt cx="576" cy="576"/>
              </a:xfrm>
            </p:grpSpPr>
            <p:sp>
              <p:nvSpPr>
                <p:cNvPr id="9244" name="Line 61"/>
                <p:cNvSpPr>
                  <a:spLocks noChangeShapeType="1"/>
                </p:cNvSpPr>
                <p:nvPr/>
              </p:nvSpPr>
              <p:spPr bwMode="auto">
                <a:xfrm>
                  <a:off x="3120" y="3312"/>
                  <a:ext cx="0" cy="576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45" name="Line 62"/>
                <p:cNvSpPr>
                  <a:spLocks noChangeShapeType="1"/>
                </p:cNvSpPr>
                <p:nvPr/>
              </p:nvSpPr>
              <p:spPr bwMode="auto">
                <a:xfrm>
                  <a:off x="3120" y="3312"/>
                  <a:ext cx="576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46" name="Line 63"/>
                <p:cNvSpPr>
                  <a:spLocks noChangeShapeType="1"/>
                </p:cNvSpPr>
                <p:nvPr/>
              </p:nvSpPr>
              <p:spPr bwMode="auto">
                <a:xfrm>
                  <a:off x="3696" y="3312"/>
                  <a:ext cx="0" cy="576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47" name="Line 64"/>
                <p:cNvSpPr>
                  <a:spLocks noChangeShapeType="1"/>
                </p:cNvSpPr>
                <p:nvPr/>
              </p:nvSpPr>
              <p:spPr bwMode="auto">
                <a:xfrm>
                  <a:off x="3120" y="3840"/>
                  <a:ext cx="576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</a:ln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" name="Group 65"/>
            <p:cNvGrpSpPr/>
            <p:nvPr/>
          </p:nvGrpSpPr>
          <p:grpSpPr bwMode="auto">
            <a:xfrm>
              <a:off x="4272" y="2640"/>
              <a:ext cx="624" cy="1680"/>
              <a:chOff x="4272" y="2640"/>
              <a:chExt cx="624" cy="1680"/>
            </a:xfrm>
          </p:grpSpPr>
          <p:sp>
            <p:nvSpPr>
              <p:cNvPr id="9238" name="Line 66"/>
              <p:cNvSpPr>
                <a:spLocks noChangeShapeType="1"/>
              </p:cNvSpPr>
              <p:nvPr/>
            </p:nvSpPr>
            <p:spPr bwMode="auto">
              <a:xfrm>
                <a:off x="4320" y="3216"/>
                <a:ext cx="57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39" name="Line 67"/>
              <p:cNvSpPr>
                <a:spLocks noChangeShapeType="1"/>
              </p:cNvSpPr>
              <p:nvPr/>
            </p:nvSpPr>
            <p:spPr bwMode="auto">
              <a:xfrm>
                <a:off x="4896" y="2640"/>
                <a:ext cx="0" cy="168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40" name="Line 68"/>
              <p:cNvSpPr>
                <a:spLocks noChangeShapeType="1"/>
              </p:cNvSpPr>
              <p:nvPr/>
            </p:nvSpPr>
            <p:spPr bwMode="auto">
              <a:xfrm flipH="1">
                <a:off x="4272" y="3216"/>
                <a:ext cx="576" cy="96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41" name="Line 69"/>
              <p:cNvSpPr>
                <a:spLocks noChangeShapeType="1"/>
              </p:cNvSpPr>
              <p:nvPr/>
            </p:nvSpPr>
            <p:spPr bwMode="auto">
              <a:xfrm>
                <a:off x="4512" y="3984"/>
                <a:ext cx="384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Group 70"/>
            <p:cNvGrpSpPr/>
            <p:nvPr/>
          </p:nvGrpSpPr>
          <p:grpSpPr bwMode="auto">
            <a:xfrm>
              <a:off x="2160" y="1392"/>
              <a:ext cx="1248" cy="432"/>
              <a:chOff x="864" y="1584"/>
              <a:chExt cx="1248" cy="432"/>
            </a:xfrm>
          </p:grpSpPr>
          <p:sp>
            <p:nvSpPr>
              <p:cNvPr id="9235" name="Line 71"/>
              <p:cNvSpPr>
                <a:spLocks noChangeShapeType="1"/>
              </p:cNvSpPr>
              <p:nvPr/>
            </p:nvSpPr>
            <p:spPr bwMode="auto">
              <a:xfrm>
                <a:off x="1488" y="1584"/>
                <a:ext cx="0" cy="432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36" name="Line 72"/>
              <p:cNvSpPr>
                <a:spLocks noChangeShapeType="1"/>
              </p:cNvSpPr>
              <p:nvPr/>
            </p:nvSpPr>
            <p:spPr bwMode="auto">
              <a:xfrm flipV="1">
                <a:off x="864" y="1584"/>
                <a:ext cx="624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37" name="Line 73"/>
              <p:cNvSpPr>
                <a:spLocks noChangeShapeType="1"/>
              </p:cNvSpPr>
              <p:nvPr/>
            </p:nvSpPr>
            <p:spPr bwMode="auto">
              <a:xfrm flipV="1">
                <a:off x="1488" y="1584"/>
                <a:ext cx="624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Group 74"/>
          <p:cNvGrpSpPr/>
          <p:nvPr/>
        </p:nvGrpSpPr>
        <p:grpSpPr bwMode="auto">
          <a:xfrm>
            <a:off x="3429000" y="2882900"/>
            <a:ext cx="1981200" cy="762000"/>
            <a:chOff x="864" y="2016"/>
            <a:chExt cx="1248" cy="480"/>
          </a:xfrm>
        </p:grpSpPr>
        <p:sp>
          <p:nvSpPr>
            <p:cNvPr id="9226" name="Line 75"/>
            <p:cNvSpPr>
              <a:spLocks noChangeShapeType="1"/>
            </p:cNvSpPr>
            <p:nvPr/>
          </p:nvSpPr>
          <p:spPr bwMode="auto">
            <a:xfrm flipV="1">
              <a:off x="864" y="2496"/>
              <a:ext cx="624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27" name="Line 76"/>
            <p:cNvSpPr>
              <a:spLocks noChangeShapeType="1"/>
            </p:cNvSpPr>
            <p:nvPr/>
          </p:nvSpPr>
          <p:spPr bwMode="auto">
            <a:xfrm flipV="1">
              <a:off x="1488" y="2496"/>
              <a:ext cx="624" cy="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9228" name="Line 77"/>
            <p:cNvSpPr>
              <a:spLocks noChangeShapeType="1"/>
            </p:cNvSpPr>
            <p:nvPr/>
          </p:nvSpPr>
          <p:spPr bwMode="auto">
            <a:xfrm>
              <a:off x="1488" y="2016"/>
              <a:ext cx="0" cy="480"/>
            </a:xfrm>
            <a:prstGeom prst="line">
              <a:avLst/>
            </a:prstGeom>
            <a:noFill/>
            <a:ln w="76200">
              <a:solidFill>
                <a:srgbClr val="FF33CC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59150" name="Text Box 78"/>
          <p:cNvSpPr txBox="1">
            <a:spLocks noChangeArrowheads="1"/>
          </p:cNvSpPr>
          <p:nvPr/>
        </p:nvSpPr>
        <p:spPr bwMode="auto">
          <a:xfrm>
            <a:off x="304800" y="762000"/>
            <a:ext cx="8424863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猜字游戏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: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在艺术字中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有些汉字是轴对称的，你能猜一猜下列是哪些字的一半吗？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0" y="1317625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0" y="8175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sp>
        <p:nvSpPr>
          <p:cNvPr id="10244" name="Rectangle 10"/>
          <p:cNvSpPr>
            <a:spLocks noChangeArrowheads="1"/>
          </p:cNvSpPr>
          <p:nvPr/>
        </p:nvSpPr>
        <p:spPr bwMode="auto">
          <a:xfrm>
            <a:off x="0" y="8175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sp>
        <p:nvSpPr>
          <p:cNvPr id="260101" name="Text Box 38"/>
          <p:cNvSpPr txBox="1">
            <a:spLocks noChangeArrowheads="1"/>
          </p:cNvSpPr>
          <p:nvPr/>
        </p:nvSpPr>
        <p:spPr bwMode="auto">
          <a:xfrm>
            <a:off x="107950" y="5399088"/>
            <a:ext cx="8959850" cy="1458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共同特征：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每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一对图形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沿着虚线折叠，左边的图形都能与右边的图形重合．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0102" name="Text Box 17"/>
          <p:cNvSpPr txBox="1">
            <a:spLocks noChangeArrowheads="1"/>
          </p:cNvSpPr>
          <p:nvPr/>
        </p:nvSpPr>
        <p:spPr bwMode="auto">
          <a:xfrm>
            <a:off x="914400" y="1366838"/>
            <a:ext cx="8050213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问题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观察下面每对图形（如图），你能类比前面的内容概括出它们的共同特征吗？ </a:t>
            </a:r>
            <a:endParaRPr lang="en-US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684213" y="3022600"/>
            <a:ext cx="8172450" cy="2036763"/>
            <a:chOff x="0" y="0"/>
            <a:chExt cx="5532" cy="1379"/>
          </a:xfrm>
        </p:grpSpPr>
        <p:pic>
          <p:nvPicPr>
            <p:cNvPr id="10249" name="Picture 8" descr="05903011##图形（1）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E3F4FC"/>
                </a:clrFrom>
                <a:clrTo>
                  <a:srgbClr val="E3F4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242" cy="1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0" name="Picture 9" descr="05903012##图形（2）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E3F6FD"/>
                </a:clrFrom>
                <a:clrTo>
                  <a:srgbClr val="E3F6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5" y="256"/>
              <a:ext cx="1965" cy="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1" name="Picture 10" descr="05903013##图形（3）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E2F4FE"/>
                </a:clrFrom>
                <a:clrTo>
                  <a:srgbClr val="E2F4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94" y="0"/>
              <a:ext cx="2238" cy="1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48" name="WordArt 11"/>
          <p:cNvSpPr>
            <a:spLocks noChangeArrowheads="1" noChangeShapeType="1" noTextEdit="1"/>
          </p:cNvSpPr>
          <p:nvPr/>
        </p:nvSpPr>
        <p:spPr bwMode="auto">
          <a:xfrm rot="5400000">
            <a:off x="66675" y="1381125"/>
            <a:ext cx="93345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26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6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6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6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60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60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60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6810375" y="3789363"/>
            <a:ext cx="1587500" cy="1714500"/>
            <a:chOff x="2379" y="1298"/>
            <a:chExt cx="1000" cy="1080"/>
          </a:xfrm>
        </p:grpSpPr>
        <p:sp>
          <p:nvSpPr>
            <p:cNvPr id="11298" name="AutoShape 3"/>
            <p:cNvSpPr>
              <a:spLocks noChangeArrowheads="1"/>
            </p:cNvSpPr>
            <p:nvPr/>
          </p:nvSpPr>
          <p:spPr bwMode="auto">
            <a:xfrm rot="19217239" flipH="1">
              <a:off x="2619" y="1298"/>
              <a:ext cx="760" cy="1041"/>
            </a:xfrm>
            <a:prstGeom prst="pentag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9" name="Line 4"/>
            <p:cNvSpPr>
              <a:spLocks noChangeShapeType="1"/>
            </p:cNvSpPr>
            <p:nvPr/>
          </p:nvSpPr>
          <p:spPr bwMode="auto">
            <a:xfrm flipH="1">
              <a:off x="2392" y="1432"/>
              <a:ext cx="272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Line 5"/>
            <p:cNvSpPr>
              <a:spLocks noChangeShapeType="1"/>
            </p:cNvSpPr>
            <p:nvPr/>
          </p:nvSpPr>
          <p:spPr bwMode="auto">
            <a:xfrm flipH="1">
              <a:off x="2392" y="1977"/>
              <a:ext cx="227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Line 6"/>
            <p:cNvSpPr>
              <a:spLocks noChangeShapeType="1"/>
            </p:cNvSpPr>
            <p:nvPr/>
          </p:nvSpPr>
          <p:spPr bwMode="auto">
            <a:xfrm flipH="1">
              <a:off x="2379" y="2378"/>
              <a:ext cx="771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1127" name="plant"/>
          <p:cNvSpPr>
            <a:spLocks noEditPoints="1" noChangeArrowheads="1"/>
          </p:cNvSpPr>
          <p:nvPr/>
        </p:nvSpPr>
        <p:spPr bwMode="auto">
          <a:xfrm>
            <a:off x="755650" y="3716338"/>
            <a:ext cx="1809750" cy="18097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noFill/>
          <a:ln w="9525">
            <a:noFill/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" name="Group 8"/>
          <p:cNvGrpSpPr/>
          <p:nvPr/>
        </p:nvGrpSpPr>
        <p:grpSpPr bwMode="auto">
          <a:xfrm>
            <a:off x="5219700" y="3789363"/>
            <a:ext cx="1587500" cy="1714500"/>
            <a:chOff x="1394" y="1300"/>
            <a:chExt cx="1000" cy="1080"/>
          </a:xfrm>
        </p:grpSpPr>
        <p:sp>
          <p:nvSpPr>
            <p:cNvPr id="11294" name="AutoShape 9"/>
            <p:cNvSpPr>
              <a:spLocks noChangeArrowheads="1"/>
            </p:cNvSpPr>
            <p:nvPr/>
          </p:nvSpPr>
          <p:spPr bwMode="auto">
            <a:xfrm rot="2382761">
              <a:off x="1394" y="1300"/>
              <a:ext cx="760" cy="1041"/>
            </a:xfrm>
            <a:prstGeom prst="pentag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5" name="Line 10"/>
            <p:cNvSpPr>
              <a:spLocks noChangeShapeType="1"/>
            </p:cNvSpPr>
            <p:nvPr/>
          </p:nvSpPr>
          <p:spPr bwMode="auto">
            <a:xfrm>
              <a:off x="2109" y="1421"/>
              <a:ext cx="272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6" name="Line 11"/>
            <p:cNvSpPr>
              <a:spLocks noChangeShapeType="1"/>
            </p:cNvSpPr>
            <p:nvPr/>
          </p:nvSpPr>
          <p:spPr bwMode="auto">
            <a:xfrm>
              <a:off x="2154" y="1979"/>
              <a:ext cx="227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7" name="Line 12"/>
            <p:cNvSpPr>
              <a:spLocks noChangeShapeType="1"/>
            </p:cNvSpPr>
            <p:nvPr/>
          </p:nvSpPr>
          <p:spPr bwMode="auto">
            <a:xfrm>
              <a:off x="1623" y="2380"/>
              <a:ext cx="771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9" name="Line 13"/>
          <p:cNvSpPr>
            <a:spLocks noChangeShapeType="1"/>
          </p:cNvSpPr>
          <p:nvPr/>
        </p:nvSpPr>
        <p:spPr bwMode="auto">
          <a:xfrm>
            <a:off x="6804025" y="3357563"/>
            <a:ext cx="0" cy="2592387"/>
          </a:xfrm>
          <a:prstGeom prst="line">
            <a:avLst/>
          </a:prstGeom>
          <a:noFill/>
          <a:ln w="28575">
            <a:solidFill>
              <a:srgbClr val="FF00FF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4"/>
          <p:cNvGrpSpPr/>
          <p:nvPr/>
        </p:nvGrpSpPr>
        <p:grpSpPr bwMode="auto">
          <a:xfrm>
            <a:off x="6804025" y="3778250"/>
            <a:ext cx="1587500" cy="1714500"/>
            <a:chOff x="2379" y="1298"/>
            <a:chExt cx="1000" cy="1080"/>
          </a:xfrm>
        </p:grpSpPr>
        <p:sp>
          <p:nvSpPr>
            <p:cNvPr id="11290" name="AutoShape 15"/>
            <p:cNvSpPr>
              <a:spLocks noChangeArrowheads="1"/>
            </p:cNvSpPr>
            <p:nvPr/>
          </p:nvSpPr>
          <p:spPr bwMode="auto">
            <a:xfrm rot="19217239" flipH="1">
              <a:off x="2619" y="1298"/>
              <a:ext cx="760" cy="1041"/>
            </a:xfrm>
            <a:prstGeom prst="pentag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1" name="Line 16"/>
            <p:cNvSpPr>
              <a:spLocks noChangeShapeType="1"/>
            </p:cNvSpPr>
            <p:nvPr/>
          </p:nvSpPr>
          <p:spPr bwMode="auto">
            <a:xfrm flipH="1">
              <a:off x="2392" y="1432"/>
              <a:ext cx="272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2" name="Line 17"/>
            <p:cNvSpPr>
              <a:spLocks noChangeShapeType="1"/>
            </p:cNvSpPr>
            <p:nvPr/>
          </p:nvSpPr>
          <p:spPr bwMode="auto">
            <a:xfrm flipH="1">
              <a:off x="2392" y="1977"/>
              <a:ext cx="227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3" name="Line 18"/>
            <p:cNvSpPr>
              <a:spLocks noChangeShapeType="1"/>
            </p:cNvSpPr>
            <p:nvPr/>
          </p:nvSpPr>
          <p:spPr bwMode="auto">
            <a:xfrm flipH="1">
              <a:off x="2379" y="2378"/>
              <a:ext cx="771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1139" name="Text Box 19"/>
          <p:cNvSpPr txBox="1">
            <a:spLocks noChangeArrowheads="1"/>
          </p:cNvSpPr>
          <p:nvPr/>
        </p:nvSpPr>
        <p:spPr bwMode="auto">
          <a:xfrm>
            <a:off x="7092950" y="3500438"/>
            <a:ext cx="10795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A′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1140" name="Text Box 20"/>
          <p:cNvSpPr txBox="1">
            <a:spLocks noChangeArrowheads="1"/>
          </p:cNvSpPr>
          <p:nvPr/>
        </p:nvSpPr>
        <p:spPr bwMode="auto">
          <a:xfrm>
            <a:off x="6084888" y="3500438"/>
            <a:ext cx="433387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1141" name="Text Box 21"/>
          <p:cNvSpPr txBox="1">
            <a:spLocks noChangeArrowheads="1"/>
          </p:cNvSpPr>
          <p:nvPr/>
        </p:nvSpPr>
        <p:spPr bwMode="auto">
          <a:xfrm>
            <a:off x="6011863" y="4508500"/>
            <a:ext cx="433387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1142" name="Text Box 22"/>
          <p:cNvSpPr txBox="1">
            <a:spLocks noChangeArrowheads="1"/>
          </p:cNvSpPr>
          <p:nvPr/>
        </p:nvSpPr>
        <p:spPr bwMode="auto">
          <a:xfrm>
            <a:off x="5435600" y="5373688"/>
            <a:ext cx="43338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1143" name="Text Box 23"/>
          <p:cNvSpPr txBox="1">
            <a:spLocks noChangeArrowheads="1"/>
          </p:cNvSpPr>
          <p:nvPr/>
        </p:nvSpPr>
        <p:spPr bwMode="auto">
          <a:xfrm>
            <a:off x="7235825" y="4437063"/>
            <a:ext cx="7921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B′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1144" name="Text Box 24"/>
          <p:cNvSpPr txBox="1">
            <a:spLocks noChangeArrowheads="1"/>
          </p:cNvSpPr>
          <p:nvPr/>
        </p:nvSpPr>
        <p:spPr bwMode="auto">
          <a:xfrm>
            <a:off x="7885113" y="5373688"/>
            <a:ext cx="1008062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C′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1145" name="plant"/>
          <p:cNvSpPr>
            <a:spLocks noEditPoints="1" noChangeArrowheads="1"/>
          </p:cNvSpPr>
          <p:nvPr/>
        </p:nvSpPr>
        <p:spPr bwMode="auto">
          <a:xfrm flipH="1">
            <a:off x="2700338" y="3716338"/>
            <a:ext cx="1809750" cy="18097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noFill/>
          <a:ln w="9525">
            <a:noFill/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61146" name="plant"/>
          <p:cNvSpPr>
            <a:spLocks noEditPoints="1" noChangeArrowheads="1"/>
          </p:cNvSpPr>
          <p:nvPr/>
        </p:nvSpPr>
        <p:spPr bwMode="auto">
          <a:xfrm flipH="1">
            <a:off x="2700338" y="3716338"/>
            <a:ext cx="1809750" cy="18097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noFill/>
          <a:ln w="9525">
            <a:noFill/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79" name="Line 27"/>
          <p:cNvSpPr>
            <a:spLocks noChangeShapeType="1"/>
          </p:cNvSpPr>
          <p:nvPr/>
        </p:nvSpPr>
        <p:spPr bwMode="auto">
          <a:xfrm>
            <a:off x="2644775" y="3644900"/>
            <a:ext cx="0" cy="2447925"/>
          </a:xfrm>
          <a:prstGeom prst="line">
            <a:avLst/>
          </a:prstGeom>
          <a:noFill/>
          <a:ln w="25400">
            <a:solidFill>
              <a:srgbClr val="FF00FF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0" name="WordArt 28"/>
          <p:cNvSpPr>
            <a:spLocks noChangeArrowheads="1" noChangeShapeType="1" noTextEdit="1"/>
          </p:cNvSpPr>
          <p:nvPr/>
        </p:nvSpPr>
        <p:spPr bwMode="auto">
          <a:xfrm rot="5400000">
            <a:off x="-423862" y="1566862"/>
            <a:ext cx="1728788" cy="5762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请观察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149" name="Rectangle 17"/>
          <p:cNvSpPr>
            <a:spLocks noChangeArrowheads="1"/>
          </p:cNvSpPr>
          <p:nvPr/>
        </p:nvSpPr>
        <p:spPr bwMode="auto">
          <a:xfrm>
            <a:off x="838200" y="838200"/>
            <a:ext cx="5211763" cy="2740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把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一个图形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沿着某一条直线折叠，如果它能够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与另一个图形重合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，那么就说这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两个图形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关于这条直线（成轴）对称，这条直线叫做对称轴，折叠后重合的点是对应点，叫做对称点．</a:t>
            </a:r>
            <a:r>
              <a:rPr lang="zh-CN" altLang="en-US" sz="32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1150" name="AutoShape 30"/>
          <p:cNvSpPr>
            <a:spLocks noChangeArrowheads="1"/>
          </p:cNvSpPr>
          <p:nvPr/>
        </p:nvSpPr>
        <p:spPr bwMode="auto">
          <a:xfrm>
            <a:off x="3924300" y="6021388"/>
            <a:ext cx="1871663" cy="609600"/>
          </a:xfrm>
          <a:prstGeom prst="wedgeEllipseCallout">
            <a:avLst>
              <a:gd name="adj1" fmla="val 101995"/>
              <a:gd name="adj2" fmla="val -77083"/>
            </a:avLst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对称轴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1151" name="Oval 31"/>
          <p:cNvSpPr>
            <a:spLocks noChangeArrowheads="1"/>
          </p:cNvSpPr>
          <p:nvPr/>
        </p:nvSpPr>
        <p:spPr bwMode="auto">
          <a:xfrm>
            <a:off x="7235825" y="3944938"/>
            <a:ext cx="53975" cy="53975"/>
          </a:xfrm>
          <a:prstGeom prst="ellipse">
            <a:avLst/>
          </a:prstGeom>
          <a:noFill/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1152" name="Oval 32"/>
          <p:cNvSpPr>
            <a:spLocks noChangeArrowheads="1"/>
          </p:cNvSpPr>
          <p:nvPr/>
        </p:nvSpPr>
        <p:spPr bwMode="auto">
          <a:xfrm>
            <a:off x="6311900" y="3956050"/>
            <a:ext cx="53975" cy="53975"/>
          </a:xfrm>
          <a:prstGeom prst="ellipse">
            <a:avLst/>
          </a:prstGeom>
          <a:noFill/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" name="Group 33"/>
          <p:cNvGrpSpPr/>
          <p:nvPr/>
        </p:nvGrpSpPr>
        <p:grpSpPr bwMode="auto">
          <a:xfrm>
            <a:off x="7164388" y="2349500"/>
            <a:ext cx="1584325" cy="896938"/>
            <a:chOff x="4513" y="1480"/>
            <a:chExt cx="998" cy="565"/>
          </a:xfrm>
        </p:grpSpPr>
        <p:grpSp>
          <p:nvGrpSpPr>
            <p:cNvPr id="6" name="Group 34"/>
            <p:cNvGrpSpPr/>
            <p:nvPr/>
          </p:nvGrpSpPr>
          <p:grpSpPr bwMode="auto">
            <a:xfrm>
              <a:off x="4513" y="1480"/>
              <a:ext cx="998" cy="565"/>
              <a:chOff x="4513" y="1480"/>
              <a:chExt cx="998" cy="565"/>
            </a:xfrm>
          </p:grpSpPr>
          <p:sp>
            <p:nvSpPr>
              <p:cNvPr id="11288" name="AutoShape 35"/>
              <p:cNvSpPr>
                <a:spLocks noChangeArrowheads="1"/>
              </p:cNvSpPr>
              <p:nvPr/>
            </p:nvSpPr>
            <p:spPr bwMode="auto">
              <a:xfrm>
                <a:off x="4604" y="1570"/>
                <a:ext cx="861" cy="475"/>
              </a:xfrm>
              <a:prstGeom prst="wedgeEllipseCallout">
                <a:avLst>
                  <a:gd name="adj1" fmla="val -116088"/>
                  <a:gd name="adj2" fmla="val 136106"/>
                </a:avLst>
              </a:prstGeom>
              <a:solidFill>
                <a:srgbClr val="CC99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algn="ctr"/>
                <a:endParaRPr lang="zh-CN" altLang="zh-CN"/>
              </a:p>
            </p:txBody>
          </p:sp>
          <p:sp>
            <p:nvSpPr>
              <p:cNvPr id="11289" name="AutoShape 36"/>
              <p:cNvSpPr>
                <a:spLocks noChangeArrowheads="1"/>
              </p:cNvSpPr>
              <p:nvPr/>
            </p:nvSpPr>
            <p:spPr bwMode="auto">
              <a:xfrm>
                <a:off x="4513" y="1480"/>
                <a:ext cx="998" cy="565"/>
              </a:xfrm>
              <a:prstGeom prst="wedgeEllipseCallout">
                <a:avLst>
                  <a:gd name="adj1" fmla="val -38676"/>
                  <a:gd name="adj2" fmla="val 119204"/>
                </a:avLst>
              </a:prstGeom>
              <a:solidFill>
                <a:srgbClr val="CC99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261157" name="Text Box 37"/>
            <p:cNvSpPr txBox="1">
              <a:spLocks noChangeArrowheads="1"/>
            </p:cNvSpPr>
            <p:nvPr/>
          </p:nvSpPr>
          <p:spPr bwMode="auto">
            <a:xfrm>
              <a:off x="4604" y="1570"/>
              <a:ext cx="791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对称点</a:t>
              </a:r>
              <a:endPara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1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1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6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6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61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61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6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6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261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61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261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61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1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1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39" grpId="0" autoUpdateAnimBg="0"/>
      <p:bldP spid="261143" grpId="0" autoUpdateAnimBg="0"/>
      <p:bldP spid="261144" grpId="0" autoUpdateAnimBg="0"/>
      <p:bldP spid="261149" grpId="0"/>
      <p:bldP spid="261150" grpId="0"/>
      <p:bldP spid="261151" grpId="0" animBg="1"/>
      <p:bldP spid="2611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075238" y="3789363"/>
            <a:ext cx="1587500" cy="1714500"/>
            <a:chOff x="1394" y="1300"/>
            <a:chExt cx="1000" cy="1080"/>
          </a:xfrm>
        </p:grpSpPr>
        <p:sp>
          <p:nvSpPr>
            <p:cNvPr id="12308" name="AutoShape 3"/>
            <p:cNvSpPr>
              <a:spLocks noChangeArrowheads="1"/>
            </p:cNvSpPr>
            <p:nvPr/>
          </p:nvSpPr>
          <p:spPr bwMode="auto">
            <a:xfrm rot="2382761">
              <a:off x="1394" y="1300"/>
              <a:ext cx="760" cy="1041"/>
            </a:xfrm>
            <a:prstGeom prst="pentag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9" name="Line 4"/>
            <p:cNvSpPr>
              <a:spLocks noChangeShapeType="1"/>
            </p:cNvSpPr>
            <p:nvPr/>
          </p:nvSpPr>
          <p:spPr bwMode="auto">
            <a:xfrm>
              <a:off x="2109" y="1421"/>
              <a:ext cx="272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Line 5"/>
            <p:cNvSpPr>
              <a:spLocks noChangeShapeType="1"/>
            </p:cNvSpPr>
            <p:nvPr/>
          </p:nvSpPr>
          <p:spPr bwMode="auto">
            <a:xfrm>
              <a:off x="2154" y="1979"/>
              <a:ext cx="227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1" name="Line 6"/>
            <p:cNvSpPr>
              <a:spLocks noChangeShapeType="1"/>
            </p:cNvSpPr>
            <p:nvPr/>
          </p:nvSpPr>
          <p:spPr bwMode="auto">
            <a:xfrm>
              <a:off x="1623" y="2380"/>
              <a:ext cx="771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2151" name="Line 7"/>
          <p:cNvSpPr>
            <a:spLocks noChangeShapeType="1"/>
          </p:cNvSpPr>
          <p:nvPr/>
        </p:nvSpPr>
        <p:spPr bwMode="auto">
          <a:xfrm>
            <a:off x="6659563" y="3357563"/>
            <a:ext cx="0" cy="2592387"/>
          </a:xfrm>
          <a:prstGeom prst="line">
            <a:avLst/>
          </a:prstGeom>
          <a:noFill/>
          <a:ln w="28575">
            <a:solidFill>
              <a:srgbClr val="FF00FF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8"/>
          <p:cNvGrpSpPr/>
          <p:nvPr/>
        </p:nvGrpSpPr>
        <p:grpSpPr bwMode="auto">
          <a:xfrm>
            <a:off x="6659563" y="3778250"/>
            <a:ext cx="1587500" cy="1714500"/>
            <a:chOff x="2379" y="1298"/>
            <a:chExt cx="1000" cy="1080"/>
          </a:xfrm>
        </p:grpSpPr>
        <p:sp>
          <p:nvSpPr>
            <p:cNvPr id="12304" name="AutoShape 9"/>
            <p:cNvSpPr>
              <a:spLocks noChangeArrowheads="1"/>
            </p:cNvSpPr>
            <p:nvPr/>
          </p:nvSpPr>
          <p:spPr bwMode="auto">
            <a:xfrm rot="19217239" flipH="1">
              <a:off x="2619" y="1298"/>
              <a:ext cx="760" cy="1041"/>
            </a:xfrm>
            <a:prstGeom prst="pentag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5" name="Line 10"/>
            <p:cNvSpPr>
              <a:spLocks noChangeShapeType="1"/>
            </p:cNvSpPr>
            <p:nvPr/>
          </p:nvSpPr>
          <p:spPr bwMode="auto">
            <a:xfrm flipH="1">
              <a:off x="2392" y="1432"/>
              <a:ext cx="272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Line 11"/>
            <p:cNvSpPr>
              <a:spLocks noChangeShapeType="1"/>
            </p:cNvSpPr>
            <p:nvPr/>
          </p:nvSpPr>
          <p:spPr bwMode="auto">
            <a:xfrm flipH="1">
              <a:off x="2392" y="1977"/>
              <a:ext cx="227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Line 12"/>
            <p:cNvSpPr>
              <a:spLocks noChangeShapeType="1"/>
            </p:cNvSpPr>
            <p:nvPr/>
          </p:nvSpPr>
          <p:spPr bwMode="auto">
            <a:xfrm flipH="1">
              <a:off x="2379" y="2378"/>
              <a:ext cx="771" cy="0"/>
            </a:xfrm>
            <a:prstGeom prst="line">
              <a:avLst/>
            </a:prstGeom>
            <a:noFill/>
            <a:ln w="19050" cap="rnd">
              <a:solidFill>
                <a:srgbClr val="FF00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2157" name="Text Box 13"/>
          <p:cNvSpPr txBox="1">
            <a:spLocks noChangeArrowheads="1"/>
          </p:cNvSpPr>
          <p:nvPr/>
        </p:nvSpPr>
        <p:spPr bwMode="auto">
          <a:xfrm>
            <a:off x="6948488" y="3500438"/>
            <a:ext cx="10795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A′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2158" name="Text Box 14"/>
          <p:cNvSpPr txBox="1">
            <a:spLocks noChangeArrowheads="1"/>
          </p:cNvSpPr>
          <p:nvPr/>
        </p:nvSpPr>
        <p:spPr bwMode="auto">
          <a:xfrm>
            <a:off x="5940425" y="3500438"/>
            <a:ext cx="43338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2159" name="Text Box 15"/>
          <p:cNvSpPr txBox="1">
            <a:spLocks noChangeArrowheads="1"/>
          </p:cNvSpPr>
          <p:nvPr/>
        </p:nvSpPr>
        <p:spPr bwMode="auto">
          <a:xfrm>
            <a:off x="5867400" y="4508500"/>
            <a:ext cx="4333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2160" name="Text Box 16"/>
          <p:cNvSpPr txBox="1">
            <a:spLocks noChangeArrowheads="1"/>
          </p:cNvSpPr>
          <p:nvPr/>
        </p:nvSpPr>
        <p:spPr bwMode="auto">
          <a:xfrm>
            <a:off x="5291138" y="5373688"/>
            <a:ext cx="433387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2161" name="Text Box 17"/>
          <p:cNvSpPr txBox="1">
            <a:spLocks noChangeArrowheads="1"/>
          </p:cNvSpPr>
          <p:nvPr/>
        </p:nvSpPr>
        <p:spPr bwMode="auto">
          <a:xfrm>
            <a:off x="7091363" y="4437063"/>
            <a:ext cx="792162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B′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62162" name="Text Box 18"/>
          <p:cNvSpPr txBox="1">
            <a:spLocks noChangeArrowheads="1"/>
          </p:cNvSpPr>
          <p:nvPr/>
        </p:nvSpPr>
        <p:spPr bwMode="auto">
          <a:xfrm>
            <a:off x="7740650" y="5373688"/>
            <a:ext cx="10080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C′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299" name="WordArt 19"/>
          <p:cNvSpPr>
            <a:spLocks noChangeArrowheads="1" noChangeShapeType="1" noTextEdit="1"/>
          </p:cNvSpPr>
          <p:nvPr/>
        </p:nvSpPr>
        <p:spPr bwMode="auto">
          <a:xfrm rot="5400000">
            <a:off x="-85725" y="1152525"/>
            <a:ext cx="93345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2164" name="矩形 1"/>
          <p:cNvSpPr>
            <a:spLocks noChangeArrowheads="1"/>
          </p:cNvSpPr>
          <p:nvPr/>
        </p:nvSpPr>
        <p:spPr bwMode="auto">
          <a:xfrm>
            <a:off x="179388" y="3357563"/>
            <a:ext cx="4321175" cy="3167062"/>
          </a:xfrm>
          <a:prstGeom prst="rect">
            <a:avLst/>
          </a:prstGeom>
          <a:noFill/>
          <a:ln w="25400">
            <a:noFill/>
            <a:prstDash val="sysDash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两者的联系：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　把成轴对称的两个图形看成一个整体，它就是一个轴对称图形．把一个轴对称图形沿对称轴分成两个图形，这两个图形关于这条轴对称． </a:t>
            </a:r>
            <a:endParaRPr lang="zh-CN" alt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2165" name="Text Box 4"/>
          <p:cNvSpPr txBox="1">
            <a:spLocks noChangeArrowheads="1"/>
          </p:cNvSpPr>
          <p:nvPr/>
        </p:nvSpPr>
        <p:spPr bwMode="auto">
          <a:xfrm>
            <a:off x="609600" y="838200"/>
            <a:ext cx="3892550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　成轴对称的两个图形全等吗？如果把一个轴对称图形沿对称轴分成两个图形，这两个图形全等吗？   这两个图形对称吗？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62166" name="Picture 22" descr="05803009##剪纸（3）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1196975"/>
            <a:ext cx="3024188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2167" name="Line 23"/>
          <p:cNvSpPr>
            <a:spLocks noChangeShapeType="1"/>
          </p:cNvSpPr>
          <p:nvPr/>
        </p:nvSpPr>
        <p:spPr bwMode="auto">
          <a:xfrm>
            <a:off x="5662613" y="1125538"/>
            <a:ext cx="0" cy="2303462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2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2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2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2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2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2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2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2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2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2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6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51" grpId="0" animBg="1"/>
      <p:bldP spid="262157" grpId="0"/>
      <p:bldP spid="262158" grpId="0"/>
      <p:bldP spid="262159" grpId="0"/>
      <p:bldP spid="262160" grpId="0"/>
      <p:bldP spid="262161" grpId="0"/>
      <p:bldP spid="262162" grpId="0"/>
      <p:bldP spid="262164" grpId="0"/>
      <p:bldP spid="26216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1103</Words>
  <Application>WPS 演示</Application>
  <PresentationFormat>全屏显示(4:3)</PresentationFormat>
  <Paragraphs>156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Times New Roman</vt:lpstr>
      <vt:lpstr>微软雅黑</vt:lpstr>
      <vt:lpstr>Arial Unicode MS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2017-04-26T08:23:00Z</dcterms:created>
  <dcterms:modified xsi:type="dcterms:W3CDTF">2017-08-24T09:26:21Z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