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0"/>
  </p:notesMasterIdLst>
  <p:sldIdLst>
    <p:sldId id="256" r:id="rId4"/>
    <p:sldId id="281" r:id="rId5"/>
    <p:sldId id="262" r:id="rId6"/>
    <p:sldId id="263" r:id="rId7"/>
    <p:sldId id="264" r:id="rId8"/>
    <p:sldId id="265" r:id="rId9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889CC0-FAC8-4F7B-92EF-DE9C29B268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D1E37-C4CA-417C-B3E8-CAFF0BE513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83CDA412-83F3-4BE6-B890-4E2F0A4B3A85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911029-A5DE-4D21-9F5C-2879D20737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7A6293-8EFD-4A7C-87AD-775E48B6750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7" Type="http://schemas.openxmlformats.org/officeDocument/2006/relationships/theme" Target="../theme/theme2.xml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7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7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audio" Target="../media/audio3.wav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audio" Target="../media/audio2.wav"/><Relationship Id="rId3" Type="http://schemas.openxmlformats.org/officeDocument/2006/relationships/audio" Target="../media/audio4.wav"/><Relationship Id="rId2" Type="http://schemas.openxmlformats.org/officeDocument/2006/relationships/image" Target="../media/image14.wmf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audio" Target="../media/audio8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7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3.wav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0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0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47"/>
          <p:cNvGrpSpPr/>
          <p:nvPr/>
        </p:nvGrpSpPr>
        <p:grpSpPr bwMode="auto">
          <a:xfrm>
            <a:off x="4356100" y="2806700"/>
            <a:ext cx="4787900" cy="4051300"/>
            <a:chOff x="1428" y="1656"/>
            <a:chExt cx="3016" cy="2552"/>
          </a:xfrm>
        </p:grpSpPr>
        <p:grpSp>
          <p:nvGrpSpPr>
            <p:cNvPr id="3" name="组合 4495"/>
            <p:cNvGrpSpPr/>
            <p:nvPr/>
          </p:nvGrpSpPr>
          <p:grpSpPr bwMode="auto">
            <a:xfrm>
              <a:off x="1428" y="1656"/>
              <a:ext cx="3016" cy="2552"/>
              <a:chOff x="1428" y="1656"/>
              <a:chExt cx="3016" cy="2552"/>
            </a:xfrm>
          </p:grpSpPr>
          <p:sp>
            <p:nvSpPr>
              <p:cNvPr id="16416" name="直接连接符 4496"/>
              <p:cNvSpPr>
                <a:spLocks noChangeShapeType="1"/>
              </p:cNvSpPr>
              <p:nvPr/>
            </p:nvSpPr>
            <p:spPr bwMode="auto">
              <a:xfrm>
                <a:off x="1492" y="3208"/>
                <a:ext cx="268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7" name="直接连接符 4497"/>
              <p:cNvSpPr>
                <a:spLocks noChangeShapeType="1"/>
              </p:cNvSpPr>
              <p:nvPr/>
            </p:nvSpPr>
            <p:spPr bwMode="auto">
              <a:xfrm>
                <a:off x="1436" y="3409"/>
                <a:ext cx="2736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8" name="直接连接符 4498"/>
              <p:cNvSpPr>
                <a:spLocks noChangeShapeType="1"/>
              </p:cNvSpPr>
              <p:nvPr/>
            </p:nvSpPr>
            <p:spPr bwMode="auto">
              <a:xfrm>
                <a:off x="1484" y="3610"/>
                <a:ext cx="2696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9" name="直接连接符 4499"/>
              <p:cNvSpPr>
                <a:spLocks noChangeShapeType="1"/>
              </p:cNvSpPr>
              <p:nvPr/>
            </p:nvSpPr>
            <p:spPr bwMode="auto">
              <a:xfrm>
                <a:off x="1444" y="3811"/>
                <a:ext cx="275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0" name="直接连接符 4500"/>
              <p:cNvSpPr>
                <a:spLocks noChangeShapeType="1"/>
              </p:cNvSpPr>
              <p:nvPr/>
            </p:nvSpPr>
            <p:spPr bwMode="auto">
              <a:xfrm>
                <a:off x="1428" y="4012"/>
                <a:ext cx="2776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1" name="直接连接符 4501"/>
              <p:cNvSpPr>
                <a:spLocks noChangeShapeType="1"/>
              </p:cNvSpPr>
              <p:nvPr/>
            </p:nvSpPr>
            <p:spPr bwMode="auto">
              <a:xfrm>
                <a:off x="1471" y="2011"/>
                <a:ext cx="2696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2" name="直接连接符 4502"/>
              <p:cNvSpPr>
                <a:spLocks noChangeShapeType="1"/>
              </p:cNvSpPr>
              <p:nvPr/>
            </p:nvSpPr>
            <p:spPr bwMode="auto">
              <a:xfrm>
                <a:off x="1487" y="2212"/>
                <a:ext cx="266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3" name="直接连接符 4503"/>
              <p:cNvSpPr>
                <a:spLocks noChangeShapeType="1"/>
              </p:cNvSpPr>
              <p:nvPr/>
            </p:nvSpPr>
            <p:spPr bwMode="auto">
              <a:xfrm>
                <a:off x="1495" y="2413"/>
                <a:ext cx="26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4" name="直接连接符 4504"/>
              <p:cNvSpPr>
                <a:spLocks noChangeShapeType="1"/>
              </p:cNvSpPr>
              <p:nvPr/>
            </p:nvSpPr>
            <p:spPr bwMode="auto">
              <a:xfrm>
                <a:off x="1471" y="2614"/>
                <a:ext cx="2680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5" name="直接连接符 4505"/>
              <p:cNvSpPr>
                <a:spLocks noChangeShapeType="1"/>
              </p:cNvSpPr>
              <p:nvPr/>
            </p:nvSpPr>
            <p:spPr bwMode="auto">
              <a:xfrm>
                <a:off x="1447" y="2815"/>
                <a:ext cx="276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6" name="直接连接符 4506"/>
              <p:cNvSpPr>
                <a:spLocks noChangeShapeType="1"/>
              </p:cNvSpPr>
              <p:nvPr/>
            </p:nvSpPr>
            <p:spPr bwMode="auto">
              <a:xfrm>
                <a:off x="1832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7" name="直接连接符 4507"/>
              <p:cNvSpPr>
                <a:spLocks noChangeShapeType="1"/>
              </p:cNvSpPr>
              <p:nvPr/>
            </p:nvSpPr>
            <p:spPr bwMode="auto">
              <a:xfrm>
                <a:off x="2031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8" name="直接连接符 4508"/>
              <p:cNvSpPr>
                <a:spLocks noChangeShapeType="1"/>
              </p:cNvSpPr>
              <p:nvPr/>
            </p:nvSpPr>
            <p:spPr bwMode="auto">
              <a:xfrm>
                <a:off x="2230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9" name="直接连接符 4509"/>
              <p:cNvSpPr>
                <a:spLocks noChangeShapeType="1"/>
              </p:cNvSpPr>
              <p:nvPr/>
            </p:nvSpPr>
            <p:spPr bwMode="auto">
              <a:xfrm>
                <a:off x="2429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0" name="直接连接符 4510"/>
              <p:cNvSpPr>
                <a:spLocks noChangeShapeType="1"/>
              </p:cNvSpPr>
              <p:nvPr/>
            </p:nvSpPr>
            <p:spPr bwMode="auto">
              <a:xfrm>
                <a:off x="2628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1" name="直接连接符 4511"/>
              <p:cNvSpPr>
                <a:spLocks noChangeShapeType="1"/>
              </p:cNvSpPr>
              <p:nvPr/>
            </p:nvSpPr>
            <p:spPr bwMode="auto">
              <a:xfrm>
                <a:off x="3035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2" name="直接连接符 4512"/>
              <p:cNvSpPr>
                <a:spLocks noChangeShapeType="1"/>
              </p:cNvSpPr>
              <p:nvPr/>
            </p:nvSpPr>
            <p:spPr bwMode="auto">
              <a:xfrm>
                <a:off x="3234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3" name="直接连接符 4513"/>
              <p:cNvSpPr>
                <a:spLocks noChangeShapeType="1"/>
              </p:cNvSpPr>
              <p:nvPr/>
            </p:nvSpPr>
            <p:spPr bwMode="auto">
              <a:xfrm>
                <a:off x="3433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4" name="直接连接符 4514"/>
              <p:cNvSpPr>
                <a:spLocks noChangeShapeType="1"/>
              </p:cNvSpPr>
              <p:nvPr/>
            </p:nvSpPr>
            <p:spPr bwMode="auto">
              <a:xfrm>
                <a:off x="3632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5" name="直接连接符 4515"/>
              <p:cNvSpPr>
                <a:spLocks noChangeShapeType="1"/>
              </p:cNvSpPr>
              <p:nvPr/>
            </p:nvSpPr>
            <p:spPr bwMode="auto">
              <a:xfrm>
                <a:off x="3831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6" name="直接连接符 4516"/>
              <p:cNvSpPr>
                <a:spLocks noChangeShapeType="1"/>
              </p:cNvSpPr>
              <p:nvPr/>
            </p:nvSpPr>
            <p:spPr bwMode="auto">
              <a:xfrm>
                <a:off x="1448" y="3016"/>
                <a:ext cx="28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7" name="直接连接符 4517"/>
              <p:cNvSpPr>
                <a:spLocks noChangeShapeType="1"/>
              </p:cNvSpPr>
              <p:nvPr/>
            </p:nvSpPr>
            <p:spPr bwMode="auto">
              <a:xfrm flipV="1">
                <a:off x="2832" y="1792"/>
                <a:ext cx="0" cy="24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8" name="矩形 4518"/>
              <p:cNvSpPr>
                <a:spLocks noChangeArrowheads="1"/>
              </p:cNvSpPr>
              <p:nvPr/>
            </p:nvSpPr>
            <p:spPr bwMode="auto">
              <a:xfrm>
                <a:off x="4229" y="2837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x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39" name="矩形 4519"/>
              <p:cNvSpPr>
                <a:spLocks noChangeArrowheads="1"/>
              </p:cNvSpPr>
              <p:nvPr/>
            </p:nvSpPr>
            <p:spPr bwMode="auto">
              <a:xfrm>
                <a:off x="2616" y="1656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y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40" name="矩形 4520"/>
              <p:cNvSpPr>
                <a:spLocks noChangeArrowheads="1"/>
              </p:cNvSpPr>
              <p:nvPr/>
            </p:nvSpPr>
            <p:spPr bwMode="auto">
              <a:xfrm>
                <a:off x="2936" y="2967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41" name="矩形 4521"/>
              <p:cNvSpPr>
                <a:spLocks noChangeArrowheads="1"/>
              </p:cNvSpPr>
              <p:nvPr/>
            </p:nvSpPr>
            <p:spPr bwMode="auto">
              <a:xfrm>
                <a:off x="2659" y="2690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42" name="矩形 4522"/>
              <p:cNvSpPr>
                <a:spLocks noChangeArrowheads="1"/>
              </p:cNvSpPr>
              <p:nvPr/>
            </p:nvSpPr>
            <p:spPr bwMode="auto">
              <a:xfrm>
                <a:off x="2584" y="2952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O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43" name="直接连接符 4523"/>
              <p:cNvSpPr>
                <a:spLocks noChangeShapeType="1"/>
              </p:cNvSpPr>
              <p:nvPr/>
            </p:nvSpPr>
            <p:spPr bwMode="auto">
              <a:xfrm>
                <a:off x="1627" y="1895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4" name="直接连接符 4524"/>
              <p:cNvSpPr>
                <a:spLocks noChangeShapeType="1"/>
              </p:cNvSpPr>
              <p:nvPr/>
            </p:nvSpPr>
            <p:spPr bwMode="auto">
              <a:xfrm>
                <a:off x="4034" y="192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组合 4525"/>
            <p:cNvGrpSpPr/>
            <p:nvPr/>
          </p:nvGrpSpPr>
          <p:grpSpPr bwMode="auto">
            <a:xfrm>
              <a:off x="1472" y="2320"/>
              <a:ext cx="2307" cy="1719"/>
              <a:chOff x="1472" y="2320"/>
              <a:chExt cx="2307" cy="1719"/>
            </a:xfrm>
          </p:grpSpPr>
          <p:sp>
            <p:nvSpPr>
              <p:cNvPr id="16406" name="椭圆 4526"/>
              <p:cNvSpPr>
                <a:spLocks noChangeArrowheads="1"/>
              </p:cNvSpPr>
              <p:nvPr/>
            </p:nvSpPr>
            <p:spPr bwMode="auto">
              <a:xfrm flipV="1">
                <a:off x="3208" y="3582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椭圆 4527"/>
              <p:cNvSpPr>
                <a:spLocks noChangeArrowheads="1"/>
              </p:cNvSpPr>
              <p:nvPr/>
            </p:nvSpPr>
            <p:spPr bwMode="auto">
              <a:xfrm flipV="1">
                <a:off x="2600" y="25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椭圆 4528"/>
              <p:cNvSpPr>
                <a:spLocks noChangeArrowheads="1"/>
              </p:cNvSpPr>
              <p:nvPr/>
            </p:nvSpPr>
            <p:spPr bwMode="auto">
              <a:xfrm flipV="1">
                <a:off x="2910" y="27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椭圆 4529"/>
              <p:cNvSpPr>
                <a:spLocks noChangeArrowheads="1"/>
              </p:cNvSpPr>
              <p:nvPr/>
            </p:nvSpPr>
            <p:spPr bwMode="auto">
              <a:xfrm flipV="1">
                <a:off x="3614" y="29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椭圆 4530"/>
              <p:cNvSpPr>
                <a:spLocks noChangeArrowheads="1"/>
              </p:cNvSpPr>
              <p:nvPr/>
            </p:nvSpPr>
            <p:spPr bwMode="auto">
              <a:xfrm flipV="1">
                <a:off x="1598" y="39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矩形 4531"/>
              <p:cNvSpPr>
                <a:spLocks noChangeArrowheads="1"/>
              </p:cNvSpPr>
              <p:nvPr/>
            </p:nvSpPr>
            <p:spPr bwMode="auto">
              <a:xfrm>
                <a:off x="3077" y="3565"/>
                <a:ext cx="253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12" name="矩形 4532"/>
              <p:cNvSpPr>
                <a:spLocks noChangeArrowheads="1"/>
              </p:cNvSpPr>
              <p:nvPr/>
            </p:nvSpPr>
            <p:spPr bwMode="auto">
              <a:xfrm>
                <a:off x="2512" y="2320"/>
                <a:ext cx="253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13" name="矩形 4533"/>
              <p:cNvSpPr>
                <a:spLocks noChangeArrowheads="1"/>
              </p:cNvSpPr>
              <p:nvPr/>
            </p:nvSpPr>
            <p:spPr bwMode="auto">
              <a:xfrm>
                <a:off x="1472" y="3712"/>
                <a:ext cx="26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14" name="矩形 4534"/>
              <p:cNvSpPr>
                <a:spLocks noChangeArrowheads="1"/>
              </p:cNvSpPr>
              <p:nvPr/>
            </p:nvSpPr>
            <p:spPr bwMode="auto">
              <a:xfrm>
                <a:off x="2931" y="2643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15" name="矩形 4535"/>
              <p:cNvSpPr>
                <a:spLocks noChangeArrowheads="1"/>
              </p:cNvSpPr>
              <p:nvPr/>
            </p:nvSpPr>
            <p:spPr bwMode="auto">
              <a:xfrm>
                <a:off x="3526" y="2718"/>
                <a:ext cx="253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" name="组合 4536"/>
            <p:cNvGrpSpPr/>
            <p:nvPr/>
          </p:nvGrpSpPr>
          <p:grpSpPr bwMode="auto">
            <a:xfrm>
              <a:off x="1926" y="2328"/>
              <a:ext cx="2436" cy="1707"/>
              <a:chOff x="1926" y="2328"/>
              <a:chExt cx="2436" cy="1707"/>
            </a:xfrm>
          </p:grpSpPr>
          <p:sp>
            <p:nvSpPr>
              <p:cNvPr id="16396" name="椭圆 4537"/>
              <p:cNvSpPr>
                <a:spLocks noChangeArrowheads="1"/>
              </p:cNvSpPr>
              <p:nvPr/>
            </p:nvSpPr>
            <p:spPr bwMode="auto">
              <a:xfrm flipV="1">
                <a:off x="3019" y="2585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7" name="椭圆 4538"/>
              <p:cNvSpPr>
                <a:spLocks noChangeArrowheads="1"/>
              </p:cNvSpPr>
              <p:nvPr/>
            </p:nvSpPr>
            <p:spPr bwMode="auto">
              <a:xfrm flipV="1">
                <a:off x="4011" y="3985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8" name="椭圆 4539"/>
              <p:cNvSpPr>
                <a:spLocks noChangeArrowheads="1"/>
              </p:cNvSpPr>
              <p:nvPr/>
            </p:nvSpPr>
            <p:spPr bwMode="auto">
              <a:xfrm flipV="1">
                <a:off x="2713" y="2793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9" name="椭圆 4540"/>
              <p:cNvSpPr>
                <a:spLocks noChangeArrowheads="1"/>
              </p:cNvSpPr>
              <p:nvPr/>
            </p:nvSpPr>
            <p:spPr bwMode="auto">
              <a:xfrm flipV="1">
                <a:off x="2009" y="2993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0" name="椭圆 4541"/>
              <p:cNvSpPr>
                <a:spLocks noChangeArrowheads="1"/>
              </p:cNvSpPr>
              <p:nvPr/>
            </p:nvSpPr>
            <p:spPr bwMode="auto">
              <a:xfrm flipV="1">
                <a:off x="2401" y="3585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1" name="矩形 4542"/>
              <p:cNvSpPr>
                <a:spLocks noChangeArrowheads="1"/>
              </p:cNvSpPr>
              <p:nvPr/>
            </p:nvSpPr>
            <p:spPr bwMode="auto">
              <a:xfrm>
                <a:off x="2274" y="3565"/>
                <a:ext cx="591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>
                    <a:latin typeface="宋体" panose="02010600030101010101" pitchFamily="2" charset="-122"/>
                  </a:rPr>
                  <a:t>〞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 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6402" name="矩形 4543"/>
              <p:cNvSpPr>
                <a:spLocks noChangeArrowheads="1"/>
              </p:cNvSpPr>
              <p:nvPr/>
            </p:nvSpPr>
            <p:spPr bwMode="auto">
              <a:xfrm>
                <a:off x="2925" y="2328"/>
                <a:ext cx="591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>
                    <a:latin typeface="宋体" panose="02010600030101010101" pitchFamily="2" charset="-122"/>
                  </a:rPr>
                  <a:t>〞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 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6403" name="矩形 4544"/>
              <p:cNvSpPr>
                <a:spLocks noChangeArrowheads="1"/>
              </p:cNvSpPr>
              <p:nvPr/>
            </p:nvSpPr>
            <p:spPr bwMode="auto">
              <a:xfrm>
                <a:off x="3872" y="3708"/>
                <a:ext cx="49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800" b="1">
                    <a:latin typeface="宋体" panose="02010600030101010101" pitchFamily="2" charset="-122"/>
                  </a:rPr>
                  <a:t>〞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6404" name="矩形 4545"/>
              <p:cNvSpPr>
                <a:spLocks noChangeArrowheads="1"/>
              </p:cNvSpPr>
              <p:nvPr/>
            </p:nvSpPr>
            <p:spPr bwMode="auto">
              <a:xfrm>
                <a:off x="2451" y="2638"/>
                <a:ext cx="79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>
                    <a:latin typeface="宋体" panose="02010600030101010101" pitchFamily="2" charset="-122"/>
                  </a:rPr>
                  <a:t>〞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6405" name="矩形 4546"/>
              <p:cNvSpPr>
                <a:spLocks noChangeArrowheads="1"/>
              </p:cNvSpPr>
              <p:nvPr/>
            </p:nvSpPr>
            <p:spPr bwMode="auto">
              <a:xfrm>
                <a:off x="1926" y="2729"/>
                <a:ext cx="591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en-US" sz="2800" b="1">
                    <a:latin typeface="宋体" panose="02010600030101010101" pitchFamily="2" charset="-122"/>
                  </a:rPr>
                  <a:t>〞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 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16387" name="Rectangle 51"/>
          <p:cNvSpPr>
            <a:spLocks noChangeArrowheads="1"/>
          </p:cNvSpPr>
          <p:nvPr/>
        </p:nvSpPr>
        <p:spPr bwMode="auto">
          <a:xfrm>
            <a:off x="152400" y="2971800"/>
            <a:ext cx="4608513" cy="103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关于</a:t>
            </a:r>
            <a:r>
              <a:rPr lang="en-US" altLang="zh-CN" sz="2800" i="1">
                <a:latin typeface="Times New Roman" panose="02020603050405020304" pitchFamily="18" charset="0"/>
              </a:rPr>
              <a:t>y </a:t>
            </a:r>
            <a:r>
              <a:rPr lang="zh-CN" altLang="en-US" sz="2800" b="1">
                <a:latin typeface="宋体" panose="02010600030101010101" pitchFamily="2" charset="-122"/>
              </a:rPr>
              <a:t>轴对称的每对对称点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的坐标变化规律：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21" name="矩形 4120"/>
          <p:cNvSpPr>
            <a:spLocks noChangeArrowheads="1"/>
          </p:cNvSpPr>
          <p:nvPr/>
        </p:nvSpPr>
        <p:spPr bwMode="auto">
          <a:xfrm>
            <a:off x="0" y="3962400"/>
            <a:ext cx="4686300" cy="154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关于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轴对称的每对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对称点的</a:t>
            </a:r>
            <a:r>
              <a:rPr lang="zh-CN" altLang="en-US" sz="2800" b="1">
                <a:solidFill>
                  <a:srgbClr val="0000FF"/>
                </a:solidFill>
              </a:rPr>
              <a:t>纵坐标相等，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横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坐标互为相反数。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6389" name="图片 454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676400"/>
            <a:ext cx="88074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矩形 4550"/>
          <p:cNvSpPr>
            <a:spLocks noChangeArrowheads="1" noChangeShapeType="1" noTextEdit="1"/>
          </p:cNvSpPr>
          <p:nvPr/>
        </p:nvSpPr>
        <p:spPr bwMode="auto">
          <a:xfrm>
            <a:off x="304800" y="914400"/>
            <a:ext cx="287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9525">
                  <a:noFill/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发现规律：</a:t>
            </a:r>
            <a:endParaRPr lang="zh-CN" altLang="en-US" sz="5400" b="1" kern="10">
              <a:ln w="9525">
                <a:noFill/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52" name="矩形 4551"/>
          <p:cNvSpPr>
            <a:spLocks noChangeArrowheads="1"/>
          </p:cNvSpPr>
          <p:nvPr/>
        </p:nvSpPr>
        <p:spPr bwMode="auto">
          <a:xfrm>
            <a:off x="0" y="5459413"/>
            <a:ext cx="433804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   </a:t>
            </a:r>
            <a:r>
              <a:rPr lang="zh-CN" altLang="en-US" sz="2800" b="1" smtClean="0">
                <a:solidFill>
                  <a:srgbClr val="FF0000"/>
                </a:solidFill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</a:rPr>
              <a:t>点</a:t>
            </a:r>
            <a:r>
              <a:rPr lang="zh-CN" altLang="en-US" sz="2800" b="1" dirty="0">
                <a:solidFill>
                  <a:srgbClr val="CC00CC"/>
                </a:solidFill>
              </a:rPr>
              <a:t>（</a:t>
            </a:r>
            <a:r>
              <a:rPr lang="en-US" altLang="zh-CN" sz="2800" b="1" i="1" dirty="0">
                <a:solidFill>
                  <a:srgbClr val="CC00CC"/>
                </a:solidFill>
              </a:rPr>
              <a:t>x</a:t>
            </a:r>
            <a:r>
              <a:rPr lang="zh-CN" altLang="en-US" sz="2800" b="1" dirty="0">
                <a:solidFill>
                  <a:srgbClr val="CC00CC"/>
                </a:solidFill>
              </a:rPr>
              <a:t>，</a:t>
            </a:r>
            <a:r>
              <a:rPr lang="en-US" altLang="zh-CN" sz="2800" b="1" i="1" dirty="0">
                <a:solidFill>
                  <a:srgbClr val="CC00CC"/>
                </a:solidFill>
              </a:rPr>
              <a:t>y</a:t>
            </a:r>
            <a:r>
              <a:rPr lang="zh-CN" altLang="en-US" sz="2800" b="1" dirty="0">
                <a:solidFill>
                  <a:srgbClr val="CC00CC"/>
                </a:solidFill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</a:rPr>
              <a:t>关于</a:t>
            </a:r>
            <a:r>
              <a:rPr lang="en-US" altLang="zh-CN" sz="2800" b="1" i="1" dirty="0">
                <a:solidFill>
                  <a:srgbClr val="FF0000"/>
                </a:solidFill>
              </a:rPr>
              <a:t>y </a:t>
            </a:r>
            <a:r>
              <a:rPr lang="zh-CN" altLang="en-US" sz="2800" b="1" dirty="0">
                <a:solidFill>
                  <a:srgbClr val="FF0000"/>
                </a:solidFill>
              </a:rPr>
              <a:t>轴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对称 的点的坐标为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CC00CC"/>
                </a:solidFill>
              </a:rPr>
              <a:t>（</a:t>
            </a:r>
            <a:r>
              <a:rPr lang="en-US" altLang="zh-CN" sz="2800" b="1" dirty="0">
                <a:solidFill>
                  <a:srgbClr val="CC00CC"/>
                </a:solidFill>
              </a:rPr>
              <a:t>___</a:t>
            </a:r>
            <a:r>
              <a:rPr lang="zh-CN" altLang="en-US" sz="2800" b="1" dirty="0">
                <a:solidFill>
                  <a:srgbClr val="CC00CC"/>
                </a:solidFill>
              </a:rPr>
              <a:t>，</a:t>
            </a:r>
            <a:r>
              <a:rPr lang="en-US" altLang="zh-CN" sz="2800" b="1" dirty="0">
                <a:solidFill>
                  <a:srgbClr val="CC00CC"/>
                </a:solidFill>
              </a:rPr>
              <a:t>____</a:t>
            </a:r>
            <a:r>
              <a:rPr lang="zh-CN" altLang="en-US" sz="2800" b="1" dirty="0">
                <a:solidFill>
                  <a:srgbClr val="CC00CC"/>
                </a:solidFill>
              </a:rPr>
              <a:t>）</a:t>
            </a:r>
            <a:endParaRPr lang="zh-CN" altLang="en-US" sz="2800" b="1" dirty="0">
              <a:solidFill>
                <a:srgbClr val="CC00CC"/>
              </a:solidFill>
            </a:endParaRPr>
          </a:p>
        </p:txBody>
      </p:sp>
      <p:sp>
        <p:nvSpPr>
          <p:cNvPr id="4553" name="矩形 4552"/>
          <p:cNvSpPr>
            <a:spLocks noChangeArrowheads="1"/>
          </p:cNvSpPr>
          <p:nvPr/>
        </p:nvSpPr>
        <p:spPr bwMode="auto">
          <a:xfrm>
            <a:off x="254000" y="6280150"/>
            <a:ext cx="1860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>
                <a:solidFill>
                  <a:srgbClr val="CC00CC"/>
                </a:solidFill>
                <a:latin typeface="Times New Roman" panose="02020603050405020304" pitchFamily="18" charset="0"/>
              </a:rPr>
              <a:t>  -</a:t>
            </a:r>
            <a:r>
              <a:rPr lang="en-US" altLang="zh-CN" sz="2800" b="1" i="1">
                <a:solidFill>
                  <a:srgbClr val="CC00CC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i="1">
                <a:solidFill>
                  <a:srgbClr val="CC00CC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800" b="1" i="1">
                <a:solidFill>
                  <a:srgbClr val="CC00CC"/>
                </a:solidFill>
              </a:rPr>
              <a:t>y</a:t>
            </a:r>
            <a:endParaRPr lang="zh-CN" altLang="en-US" sz="2800" b="1" i="1">
              <a:solidFill>
                <a:srgbClr val="CC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1" grpId="0"/>
      <p:bldP spid="4552" grpId="0"/>
      <p:bldP spid="45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95263" y="2268538"/>
            <a:ext cx="8939212" cy="1582737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zh-CN" altLang="en-US" sz="2400" b="1" smtClean="0">
                <a:latin typeface="Times New Roman" panose="02020603050405020304" pitchFamily="18" charset="0"/>
              </a:rPr>
              <a:t>　　练习</a:t>
            </a:r>
            <a:r>
              <a:rPr lang="en-US" altLang="zh-CN" sz="2400" b="1" smtClean="0">
                <a:latin typeface="Times New Roman" panose="02020603050405020304" pitchFamily="18" charset="0"/>
              </a:rPr>
              <a:t>1</a:t>
            </a:r>
            <a:r>
              <a:rPr lang="zh-CN" altLang="en-US" sz="2400" b="1" smtClean="0">
                <a:latin typeface="宋体" panose="02010600030101010101" pitchFamily="2" charset="-122"/>
              </a:rPr>
              <a:t>　分别写出下列各点关于</a:t>
            </a:r>
            <a:r>
              <a:rPr lang="en-US" altLang="zh-CN" sz="2400" b="1" i="1" smtClean="0">
                <a:latin typeface="Times New Roman" panose="02020603050405020304" pitchFamily="18" charset="0"/>
              </a:rPr>
              <a:t>x </a:t>
            </a:r>
            <a:r>
              <a:rPr lang="zh-CN" altLang="en-US" sz="2400" b="1" smtClean="0">
                <a:latin typeface="宋体" panose="02010600030101010101" pitchFamily="2" charset="-122"/>
              </a:rPr>
              <a:t>轴和</a:t>
            </a:r>
            <a:r>
              <a:rPr lang="en-US" altLang="zh-CN" sz="2400" b="1" i="1" smtClean="0">
                <a:latin typeface="Times New Roman" panose="02020603050405020304" pitchFamily="18" charset="0"/>
              </a:rPr>
              <a:t>y </a:t>
            </a:r>
            <a:r>
              <a:rPr lang="zh-CN" altLang="en-US" sz="2400" b="1" smtClean="0">
                <a:latin typeface="宋体" panose="02010600030101010101" pitchFamily="2" charset="-122"/>
              </a:rPr>
              <a:t>轴对称的点  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zh-CN" altLang="en-US" sz="2400" b="1" smtClean="0">
                <a:latin typeface="宋体" panose="02010600030101010101" pitchFamily="2" charset="-122"/>
              </a:rPr>
              <a:t>的坐标：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zh-CN" altLang="en-US" sz="2400" b="1" smtClean="0">
                <a:latin typeface="宋体" panose="02010600030101010101" pitchFamily="2" charset="-122"/>
              </a:rPr>
              <a:t>（</a:t>
            </a:r>
            <a:r>
              <a:rPr lang="en-US" altLang="zh-CN" sz="2400" b="1" smtClean="0">
                <a:latin typeface="宋体" panose="02010600030101010101" pitchFamily="2" charset="-122"/>
              </a:rPr>
              <a:t>-</a:t>
            </a:r>
            <a:r>
              <a:rPr lang="en-US" altLang="zh-CN" sz="2400" b="1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smtClean="0">
                <a:latin typeface="宋体" panose="02010600030101010101" pitchFamily="2" charset="-122"/>
              </a:rPr>
              <a:t>，</a:t>
            </a:r>
            <a:r>
              <a:rPr lang="en-US" altLang="zh-CN" sz="2400" b="1" smtClean="0">
                <a:latin typeface="Times New Roman" panose="02020603050405020304" pitchFamily="18" charset="0"/>
              </a:rPr>
              <a:t>6</a:t>
            </a:r>
            <a:r>
              <a:rPr lang="zh-CN" altLang="en-US" sz="2400" b="1" smtClean="0">
                <a:latin typeface="宋体" panose="02010600030101010101" pitchFamily="2" charset="-122"/>
              </a:rPr>
              <a:t>），（</a:t>
            </a:r>
            <a:r>
              <a:rPr lang="en-US" altLang="zh-CN" sz="2400" b="1" smtClean="0">
                <a:latin typeface="Times New Roman" panose="02020603050405020304" pitchFamily="18" charset="0"/>
              </a:rPr>
              <a:t>1</a:t>
            </a:r>
            <a:r>
              <a:rPr lang="zh-CN" altLang="en-US" sz="2400" b="1" smtClean="0">
                <a:latin typeface="宋体" panose="02010600030101010101" pitchFamily="2" charset="-122"/>
              </a:rPr>
              <a:t>，</a:t>
            </a:r>
            <a:r>
              <a:rPr lang="en-US" altLang="zh-CN" sz="2400" b="1" smtClean="0">
                <a:latin typeface="宋体" panose="02010600030101010101" pitchFamily="2" charset="-122"/>
              </a:rPr>
              <a:t>-</a:t>
            </a:r>
            <a:r>
              <a:rPr lang="en-US" altLang="zh-CN" sz="2400" b="1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smtClean="0">
                <a:latin typeface="宋体" panose="02010600030101010101" pitchFamily="2" charset="-122"/>
              </a:rPr>
              <a:t>），（</a:t>
            </a:r>
            <a:r>
              <a:rPr lang="en-US" altLang="zh-CN" sz="2400" b="1" smtClean="0">
                <a:latin typeface="宋体" panose="02010600030101010101" pitchFamily="2" charset="-122"/>
              </a:rPr>
              <a:t>-</a:t>
            </a:r>
            <a:r>
              <a:rPr lang="en-US" altLang="zh-CN" sz="2400" b="1" smtClean="0">
                <a:latin typeface="Times New Roman" panose="02020603050405020304" pitchFamily="18" charset="0"/>
              </a:rPr>
              <a:t>1</a:t>
            </a:r>
            <a:r>
              <a:rPr lang="zh-CN" altLang="en-US" sz="2400" b="1" smtClean="0">
                <a:latin typeface="宋体" panose="02010600030101010101" pitchFamily="2" charset="-122"/>
              </a:rPr>
              <a:t>，</a:t>
            </a:r>
            <a:r>
              <a:rPr lang="en-US" altLang="zh-CN" sz="2400" b="1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smtClean="0">
                <a:latin typeface="宋体" panose="02010600030101010101" pitchFamily="2" charset="-122"/>
              </a:rPr>
              <a:t>），（</a:t>
            </a:r>
            <a:r>
              <a:rPr lang="en-US" altLang="zh-CN" sz="2400" b="1" smtClean="0">
                <a:latin typeface="宋体" panose="02010600030101010101" pitchFamily="2" charset="-122"/>
              </a:rPr>
              <a:t>-</a:t>
            </a:r>
            <a:r>
              <a:rPr lang="en-US" altLang="zh-CN" sz="2400" b="1" smtClean="0">
                <a:latin typeface="Times New Roman" panose="02020603050405020304" pitchFamily="18" charset="0"/>
              </a:rPr>
              <a:t>4</a:t>
            </a:r>
            <a:r>
              <a:rPr lang="zh-CN" altLang="en-US" sz="2400" b="1" smtClean="0">
                <a:latin typeface="宋体" panose="02010600030101010101" pitchFamily="2" charset="-122"/>
              </a:rPr>
              <a:t>，</a:t>
            </a:r>
            <a:r>
              <a:rPr lang="en-US" altLang="zh-CN" sz="2400" b="1" smtClean="0">
                <a:latin typeface="宋体" panose="02010600030101010101" pitchFamily="2" charset="-122"/>
              </a:rPr>
              <a:t>-</a:t>
            </a:r>
            <a:r>
              <a:rPr lang="en-US" altLang="zh-CN" sz="2400" b="1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smtClean="0">
                <a:latin typeface="宋体" panose="02010600030101010101" pitchFamily="2" charset="-122"/>
              </a:rPr>
              <a:t>），（</a:t>
            </a:r>
            <a:r>
              <a:rPr lang="en-US" altLang="zh-CN" sz="2400" b="1" smtClean="0">
                <a:latin typeface="Times New Roman" panose="02020603050405020304" pitchFamily="18" charset="0"/>
              </a:rPr>
              <a:t>1</a:t>
            </a:r>
            <a:r>
              <a:rPr lang="zh-CN" altLang="en-US" sz="2400" b="1" smtClean="0">
                <a:latin typeface="宋体" panose="02010600030101010101" pitchFamily="2" charset="-122"/>
              </a:rPr>
              <a:t>，</a:t>
            </a:r>
            <a:r>
              <a:rPr lang="en-US" altLang="zh-CN" sz="2400" b="1" smtClean="0">
                <a:latin typeface="Times New Roman" panose="02020603050405020304" pitchFamily="18" charset="0"/>
              </a:rPr>
              <a:t>0</a:t>
            </a:r>
            <a:r>
              <a:rPr lang="zh-CN" altLang="en-US" sz="2400" b="1" smtClean="0">
                <a:latin typeface="宋体" panose="02010600030101010101" pitchFamily="2" charset="-122"/>
              </a:rPr>
              <a:t>） </a:t>
            </a:r>
            <a:endParaRPr lang="zh-CN" altLang="en-US" sz="2400" b="1" smtClean="0">
              <a:latin typeface="宋体" panose="02010600030101010101" pitchFamily="2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33363" y="4071938"/>
            <a:ext cx="9825037" cy="2209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　　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解：</a:t>
            </a:r>
            <a:r>
              <a:rPr lang="zh-CN" altLang="en-US" sz="2400" b="1">
                <a:latin typeface="宋体" panose="02010600030101010101" pitchFamily="2" charset="-122"/>
              </a:rPr>
              <a:t>关于</a:t>
            </a:r>
            <a:r>
              <a:rPr lang="en-US" altLang="zh-CN" sz="2400" b="1" i="1">
                <a:latin typeface="Times New Roman" panose="02020603050405020304" pitchFamily="18" charset="0"/>
              </a:rPr>
              <a:t>x </a:t>
            </a:r>
            <a:r>
              <a:rPr lang="zh-CN" altLang="en-US" sz="2400" b="1">
                <a:latin typeface="宋体" panose="02010600030101010101" pitchFamily="2" charset="-122"/>
              </a:rPr>
              <a:t>轴对称的点的坐标：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 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 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 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　　　　关于</a:t>
            </a:r>
            <a:r>
              <a:rPr lang="en-US" altLang="zh-CN" sz="2400" b="1" i="1">
                <a:latin typeface="Times New Roman" panose="02020603050405020304" pitchFamily="18" charset="0"/>
              </a:rPr>
              <a:t>y </a:t>
            </a:r>
            <a:r>
              <a:rPr lang="zh-CN" altLang="en-US" sz="2400" b="1">
                <a:latin typeface="宋体" panose="02010600030101010101" pitchFamily="2" charset="-122"/>
              </a:rPr>
              <a:t>轴对称的点的坐标：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400" b="1">
                <a:latin typeface="宋体" panose="02010600030101010101" pitchFamily="2" charset="-122"/>
              </a:rPr>
              <a:t> ．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7412" name="矩形 6"/>
          <p:cNvSpPr>
            <a:spLocks noChangeArrowheads="1"/>
          </p:cNvSpPr>
          <p:nvPr/>
        </p:nvSpPr>
        <p:spPr bwMode="auto">
          <a:xfrm>
            <a:off x="228600" y="1295400"/>
            <a:ext cx="1952625" cy="652463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课堂练习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204788" y="2035175"/>
            <a:ext cx="8939212" cy="2547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练习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　已知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与点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点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关于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轴对称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点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关于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轴对称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=______.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5" name="矩形 6"/>
          <p:cNvSpPr>
            <a:spLocks noChangeArrowheads="1"/>
          </p:cNvSpPr>
          <p:nvPr/>
        </p:nvSpPr>
        <p:spPr bwMode="auto">
          <a:xfrm>
            <a:off x="228600" y="1066800"/>
            <a:ext cx="1952625" cy="652463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课堂练习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839075" y="2481263"/>
            <a:ext cx="7159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7780338" y="3001963"/>
            <a:ext cx="9207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0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281738" y="2447925"/>
            <a:ext cx="6397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261100" y="3019425"/>
            <a:ext cx="666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6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59" name="Rectangle 98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0" name="Rectangle 100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1" name="Rectangle 102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2" name="Rectangle 104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3" name="Rectangle 106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4" name="矩形 6"/>
          <p:cNvSpPr>
            <a:spLocks noChangeArrowheads="1"/>
          </p:cNvSpPr>
          <p:nvPr/>
        </p:nvSpPr>
        <p:spPr bwMode="auto">
          <a:xfrm>
            <a:off x="228600" y="1066800"/>
            <a:ext cx="3679825" cy="652463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运用变化规律作图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5" name="矩形 5149"/>
          <p:cNvSpPr>
            <a:spLocks noChangeArrowheads="1"/>
          </p:cNvSpPr>
          <p:nvPr/>
        </p:nvSpPr>
        <p:spPr bwMode="auto">
          <a:xfrm>
            <a:off x="0" y="2133600"/>
            <a:ext cx="9291638" cy="2570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例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如图，四边形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的四个顶点的坐标分别为 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分别画出与四边形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关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轴对称的图形．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5260"/>
          <p:cNvGrpSpPr/>
          <p:nvPr/>
        </p:nvGrpSpPr>
        <p:grpSpPr bwMode="auto">
          <a:xfrm>
            <a:off x="4565650" y="2413000"/>
            <a:ext cx="4432300" cy="4051300"/>
            <a:chOff x="2876" y="1520"/>
            <a:chExt cx="2792" cy="2552"/>
          </a:xfrm>
        </p:grpSpPr>
        <p:grpSp>
          <p:nvGrpSpPr>
            <p:cNvPr id="3" name="组合 5230"/>
            <p:cNvGrpSpPr/>
            <p:nvPr/>
          </p:nvGrpSpPr>
          <p:grpSpPr bwMode="auto">
            <a:xfrm>
              <a:off x="2876" y="1520"/>
              <a:ext cx="2792" cy="2552"/>
              <a:chOff x="1428" y="1656"/>
              <a:chExt cx="2792" cy="2552"/>
            </a:xfrm>
          </p:grpSpPr>
          <p:sp>
            <p:nvSpPr>
              <p:cNvPr id="19473" name="直接连接符 5231"/>
              <p:cNvSpPr>
                <a:spLocks noChangeShapeType="1"/>
              </p:cNvSpPr>
              <p:nvPr/>
            </p:nvSpPr>
            <p:spPr bwMode="auto">
              <a:xfrm>
                <a:off x="1492" y="3208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直接连接符 5232"/>
              <p:cNvSpPr>
                <a:spLocks noChangeShapeType="1"/>
              </p:cNvSpPr>
              <p:nvPr/>
            </p:nvSpPr>
            <p:spPr bwMode="auto">
              <a:xfrm>
                <a:off x="1436" y="3409"/>
                <a:ext cx="2480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5" name="直接连接符 5233"/>
              <p:cNvSpPr>
                <a:spLocks noChangeShapeType="1"/>
              </p:cNvSpPr>
              <p:nvPr/>
            </p:nvSpPr>
            <p:spPr bwMode="auto">
              <a:xfrm>
                <a:off x="1484" y="3610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6" name="直接连接符 5234"/>
              <p:cNvSpPr>
                <a:spLocks noChangeShapeType="1"/>
              </p:cNvSpPr>
              <p:nvPr/>
            </p:nvSpPr>
            <p:spPr bwMode="auto">
              <a:xfrm>
                <a:off x="1444" y="3811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7" name="直接连接符 5235"/>
              <p:cNvSpPr>
                <a:spLocks noChangeShapeType="1"/>
              </p:cNvSpPr>
              <p:nvPr/>
            </p:nvSpPr>
            <p:spPr bwMode="auto">
              <a:xfrm>
                <a:off x="1428" y="4012"/>
                <a:ext cx="248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8" name="直接连接符 5236"/>
              <p:cNvSpPr>
                <a:spLocks noChangeShapeType="1"/>
              </p:cNvSpPr>
              <p:nvPr/>
            </p:nvSpPr>
            <p:spPr bwMode="auto">
              <a:xfrm>
                <a:off x="1471" y="2011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9" name="直接连接符 5237"/>
              <p:cNvSpPr>
                <a:spLocks noChangeShapeType="1"/>
              </p:cNvSpPr>
              <p:nvPr/>
            </p:nvSpPr>
            <p:spPr bwMode="auto">
              <a:xfrm>
                <a:off x="1487" y="2212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0" name="直接连接符 5238"/>
              <p:cNvSpPr>
                <a:spLocks noChangeShapeType="1"/>
              </p:cNvSpPr>
              <p:nvPr/>
            </p:nvSpPr>
            <p:spPr bwMode="auto">
              <a:xfrm>
                <a:off x="1495" y="2413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1" name="直接连接符 5239"/>
              <p:cNvSpPr>
                <a:spLocks noChangeShapeType="1"/>
              </p:cNvSpPr>
              <p:nvPr/>
            </p:nvSpPr>
            <p:spPr bwMode="auto">
              <a:xfrm>
                <a:off x="1471" y="2614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2" name="直接连接符 5240"/>
              <p:cNvSpPr>
                <a:spLocks noChangeShapeType="1"/>
              </p:cNvSpPr>
              <p:nvPr/>
            </p:nvSpPr>
            <p:spPr bwMode="auto">
              <a:xfrm>
                <a:off x="1447" y="2815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直接连接符 5241"/>
              <p:cNvSpPr>
                <a:spLocks noChangeShapeType="1"/>
              </p:cNvSpPr>
              <p:nvPr/>
            </p:nvSpPr>
            <p:spPr bwMode="auto">
              <a:xfrm>
                <a:off x="1832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4" name="直接连接符 5242"/>
              <p:cNvSpPr>
                <a:spLocks noChangeShapeType="1"/>
              </p:cNvSpPr>
              <p:nvPr/>
            </p:nvSpPr>
            <p:spPr bwMode="auto">
              <a:xfrm>
                <a:off x="2031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5" name="直接连接符 5243"/>
              <p:cNvSpPr>
                <a:spLocks noChangeShapeType="1"/>
              </p:cNvSpPr>
              <p:nvPr/>
            </p:nvSpPr>
            <p:spPr bwMode="auto">
              <a:xfrm>
                <a:off x="2230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6" name="直接连接符 5244"/>
              <p:cNvSpPr>
                <a:spLocks noChangeShapeType="1"/>
              </p:cNvSpPr>
              <p:nvPr/>
            </p:nvSpPr>
            <p:spPr bwMode="auto">
              <a:xfrm>
                <a:off x="2429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7" name="直接连接符 5245"/>
              <p:cNvSpPr>
                <a:spLocks noChangeShapeType="1"/>
              </p:cNvSpPr>
              <p:nvPr/>
            </p:nvSpPr>
            <p:spPr bwMode="auto">
              <a:xfrm>
                <a:off x="2628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8" name="直接连接符 5246"/>
              <p:cNvSpPr>
                <a:spLocks noChangeShapeType="1"/>
              </p:cNvSpPr>
              <p:nvPr/>
            </p:nvSpPr>
            <p:spPr bwMode="auto">
              <a:xfrm>
                <a:off x="3035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9" name="直接连接符 5247"/>
              <p:cNvSpPr>
                <a:spLocks noChangeShapeType="1"/>
              </p:cNvSpPr>
              <p:nvPr/>
            </p:nvSpPr>
            <p:spPr bwMode="auto">
              <a:xfrm>
                <a:off x="3234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0" name="直接连接符 5248"/>
              <p:cNvSpPr>
                <a:spLocks noChangeShapeType="1"/>
              </p:cNvSpPr>
              <p:nvPr/>
            </p:nvSpPr>
            <p:spPr bwMode="auto">
              <a:xfrm>
                <a:off x="3433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1" name="直接连接符 5249"/>
              <p:cNvSpPr>
                <a:spLocks noChangeShapeType="1"/>
              </p:cNvSpPr>
              <p:nvPr/>
            </p:nvSpPr>
            <p:spPr bwMode="auto">
              <a:xfrm>
                <a:off x="3632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2" name="直接连接符 5250"/>
              <p:cNvSpPr>
                <a:spLocks noChangeShapeType="1"/>
              </p:cNvSpPr>
              <p:nvPr/>
            </p:nvSpPr>
            <p:spPr bwMode="auto">
              <a:xfrm>
                <a:off x="3831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3" name="直接连接符 5251"/>
              <p:cNvSpPr>
                <a:spLocks noChangeShapeType="1"/>
              </p:cNvSpPr>
              <p:nvPr/>
            </p:nvSpPr>
            <p:spPr bwMode="auto">
              <a:xfrm>
                <a:off x="1448" y="3016"/>
                <a:ext cx="25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4" name="直接连接符 5252"/>
              <p:cNvSpPr>
                <a:spLocks noChangeShapeType="1"/>
              </p:cNvSpPr>
              <p:nvPr/>
            </p:nvSpPr>
            <p:spPr bwMode="auto">
              <a:xfrm flipV="1">
                <a:off x="2832" y="1792"/>
                <a:ext cx="0" cy="24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5" name="矩形 5253"/>
              <p:cNvSpPr>
                <a:spLocks noChangeArrowheads="1"/>
              </p:cNvSpPr>
              <p:nvPr/>
            </p:nvSpPr>
            <p:spPr bwMode="auto">
              <a:xfrm>
                <a:off x="4005" y="2837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x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96" name="矩形 5254"/>
              <p:cNvSpPr>
                <a:spLocks noChangeArrowheads="1"/>
              </p:cNvSpPr>
              <p:nvPr/>
            </p:nvSpPr>
            <p:spPr bwMode="auto">
              <a:xfrm>
                <a:off x="2616" y="1656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y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97" name="矩形 5255"/>
              <p:cNvSpPr>
                <a:spLocks noChangeArrowheads="1"/>
              </p:cNvSpPr>
              <p:nvPr/>
            </p:nvSpPr>
            <p:spPr bwMode="auto">
              <a:xfrm>
                <a:off x="2936" y="2967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98" name="矩形 5256"/>
              <p:cNvSpPr>
                <a:spLocks noChangeArrowheads="1"/>
              </p:cNvSpPr>
              <p:nvPr/>
            </p:nvSpPr>
            <p:spPr bwMode="auto">
              <a:xfrm>
                <a:off x="2659" y="2690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99" name="矩形 5257"/>
              <p:cNvSpPr>
                <a:spLocks noChangeArrowheads="1"/>
              </p:cNvSpPr>
              <p:nvPr/>
            </p:nvSpPr>
            <p:spPr bwMode="auto">
              <a:xfrm>
                <a:off x="2584" y="2952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O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500" name="直接连接符 5258"/>
              <p:cNvSpPr>
                <a:spLocks noChangeShapeType="1"/>
              </p:cNvSpPr>
              <p:nvPr/>
            </p:nvSpPr>
            <p:spPr bwMode="auto">
              <a:xfrm>
                <a:off x="1627" y="1895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468" name="图片 5185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1" y="1876"/>
              <a:ext cx="734" cy="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9" name="矩形 5188"/>
            <p:cNvSpPr>
              <a:spLocks noChangeArrowheads="1"/>
            </p:cNvSpPr>
            <p:nvPr/>
          </p:nvSpPr>
          <p:spPr bwMode="auto">
            <a:xfrm>
              <a:off x="3170" y="2605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70" name="矩形 5189"/>
            <p:cNvSpPr>
              <a:spLocks noChangeArrowheads="1"/>
            </p:cNvSpPr>
            <p:nvPr/>
          </p:nvSpPr>
          <p:spPr bwMode="auto">
            <a:xfrm>
              <a:off x="3725" y="2616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71" name="矩形 5190"/>
            <p:cNvSpPr>
              <a:spLocks noChangeArrowheads="1"/>
            </p:cNvSpPr>
            <p:nvPr/>
          </p:nvSpPr>
          <p:spPr bwMode="auto">
            <a:xfrm>
              <a:off x="3728" y="1587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72" name="矩形 5191"/>
            <p:cNvSpPr>
              <a:spLocks noChangeArrowheads="1"/>
            </p:cNvSpPr>
            <p:nvPr/>
          </p:nvSpPr>
          <p:spPr bwMode="auto">
            <a:xfrm>
              <a:off x="3163" y="178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6065"/>
          <p:cNvGrpSpPr/>
          <p:nvPr/>
        </p:nvGrpSpPr>
        <p:grpSpPr bwMode="auto">
          <a:xfrm>
            <a:off x="4565650" y="2413000"/>
            <a:ext cx="4432300" cy="4051300"/>
            <a:chOff x="2876" y="1520"/>
            <a:chExt cx="2792" cy="2552"/>
          </a:xfrm>
        </p:grpSpPr>
        <p:grpSp>
          <p:nvGrpSpPr>
            <p:cNvPr id="3" name="组合 36066"/>
            <p:cNvGrpSpPr/>
            <p:nvPr/>
          </p:nvGrpSpPr>
          <p:grpSpPr bwMode="auto">
            <a:xfrm>
              <a:off x="2876" y="1520"/>
              <a:ext cx="2792" cy="2552"/>
              <a:chOff x="1428" y="1656"/>
              <a:chExt cx="2792" cy="2552"/>
            </a:xfrm>
          </p:grpSpPr>
          <p:sp>
            <p:nvSpPr>
              <p:cNvPr id="20508" name="直接连接符 36067"/>
              <p:cNvSpPr>
                <a:spLocks noChangeShapeType="1"/>
              </p:cNvSpPr>
              <p:nvPr/>
            </p:nvSpPr>
            <p:spPr bwMode="auto">
              <a:xfrm>
                <a:off x="1492" y="3208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9" name="直接连接符 36068"/>
              <p:cNvSpPr>
                <a:spLocks noChangeShapeType="1"/>
              </p:cNvSpPr>
              <p:nvPr/>
            </p:nvSpPr>
            <p:spPr bwMode="auto">
              <a:xfrm>
                <a:off x="1436" y="3409"/>
                <a:ext cx="2480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0" name="直接连接符 36069"/>
              <p:cNvSpPr>
                <a:spLocks noChangeShapeType="1"/>
              </p:cNvSpPr>
              <p:nvPr/>
            </p:nvSpPr>
            <p:spPr bwMode="auto">
              <a:xfrm>
                <a:off x="1484" y="3610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直接连接符 36070"/>
              <p:cNvSpPr>
                <a:spLocks noChangeShapeType="1"/>
              </p:cNvSpPr>
              <p:nvPr/>
            </p:nvSpPr>
            <p:spPr bwMode="auto">
              <a:xfrm>
                <a:off x="1444" y="3811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直接连接符 36071"/>
              <p:cNvSpPr>
                <a:spLocks noChangeShapeType="1"/>
              </p:cNvSpPr>
              <p:nvPr/>
            </p:nvSpPr>
            <p:spPr bwMode="auto">
              <a:xfrm>
                <a:off x="1428" y="4012"/>
                <a:ext cx="248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直接连接符 36072"/>
              <p:cNvSpPr>
                <a:spLocks noChangeShapeType="1"/>
              </p:cNvSpPr>
              <p:nvPr/>
            </p:nvSpPr>
            <p:spPr bwMode="auto">
              <a:xfrm>
                <a:off x="1471" y="2011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直接连接符 36073"/>
              <p:cNvSpPr>
                <a:spLocks noChangeShapeType="1"/>
              </p:cNvSpPr>
              <p:nvPr/>
            </p:nvSpPr>
            <p:spPr bwMode="auto">
              <a:xfrm>
                <a:off x="1487" y="2212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直接连接符 36074"/>
              <p:cNvSpPr>
                <a:spLocks noChangeShapeType="1"/>
              </p:cNvSpPr>
              <p:nvPr/>
            </p:nvSpPr>
            <p:spPr bwMode="auto">
              <a:xfrm>
                <a:off x="1495" y="2413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直接连接符 36075"/>
              <p:cNvSpPr>
                <a:spLocks noChangeShapeType="1"/>
              </p:cNvSpPr>
              <p:nvPr/>
            </p:nvSpPr>
            <p:spPr bwMode="auto">
              <a:xfrm>
                <a:off x="1471" y="2614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7" name="直接连接符 36076"/>
              <p:cNvSpPr>
                <a:spLocks noChangeShapeType="1"/>
              </p:cNvSpPr>
              <p:nvPr/>
            </p:nvSpPr>
            <p:spPr bwMode="auto">
              <a:xfrm>
                <a:off x="1447" y="2815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8" name="直接连接符 36077"/>
              <p:cNvSpPr>
                <a:spLocks noChangeShapeType="1"/>
              </p:cNvSpPr>
              <p:nvPr/>
            </p:nvSpPr>
            <p:spPr bwMode="auto">
              <a:xfrm>
                <a:off x="1832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9" name="直接连接符 36078"/>
              <p:cNvSpPr>
                <a:spLocks noChangeShapeType="1"/>
              </p:cNvSpPr>
              <p:nvPr/>
            </p:nvSpPr>
            <p:spPr bwMode="auto">
              <a:xfrm>
                <a:off x="2031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0" name="直接连接符 36079"/>
              <p:cNvSpPr>
                <a:spLocks noChangeShapeType="1"/>
              </p:cNvSpPr>
              <p:nvPr/>
            </p:nvSpPr>
            <p:spPr bwMode="auto">
              <a:xfrm>
                <a:off x="2230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1" name="直接连接符 36080"/>
              <p:cNvSpPr>
                <a:spLocks noChangeShapeType="1"/>
              </p:cNvSpPr>
              <p:nvPr/>
            </p:nvSpPr>
            <p:spPr bwMode="auto">
              <a:xfrm>
                <a:off x="2429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2" name="直接连接符 36081"/>
              <p:cNvSpPr>
                <a:spLocks noChangeShapeType="1"/>
              </p:cNvSpPr>
              <p:nvPr/>
            </p:nvSpPr>
            <p:spPr bwMode="auto">
              <a:xfrm>
                <a:off x="2628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3" name="直接连接符 36082"/>
              <p:cNvSpPr>
                <a:spLocks noChangeShapeType="1"/>
              </p:cNvSpPr>
              <p:nvPr/>
            </p:nvSpPr>
            <p:spPr bwMode="auto">
              <a:xfrm>
                <a:off x="3035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4" name="直接连接符 36083"/>
              <p:cNvSpPr>
                <a:spLocks noChangeShapeType="1"/>
              </p:cNvSpPr>
              <p:nvPr/>
            </p:nvSpPr>
            <p:spPr bwMode="auto">
              <a:xfrm>
                <a:off x="3234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5" name="直接连接符 36084"/>
              <p:cNvSpPr>
                <a:spLocks noChangeShapeType="1"/>
              </p:cNvSpPr>
              <p:nvPr/>
            </p:nvSpPr>
            <p:spPr bwMode="auto">
              <a:xfrm>
                <a:off x="3433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6" name="直接连接符 36085"/>
              <p:cNvSpPr>
                <a:spLocks noChangeShapeType="1"/>
              </p:cNvSpPr>
              <p:nvPr/>
            </p:nvSpPr>
            <p:spPr bwMode="auto">
              <a:xfrm>
                <a:off x="3632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7" name="直接连接符 36086"/>
              <p:cNvSpPr>
                <a:spLocks noChangeShapeType="1"/>
              </p:cNvSpPr>
              <p:nvPr/>
            </p:nvSpPr>
            <p:spPr bwMode="auto">
              <a:xfrm>
                <a:off x="3831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8" name="直接连接符 36087"/>
              <p:cNvSpPr>
                <a:spLocks noChangeShapeType="1"/>
              </p:cNvSpPr>
              <p:nvPr/>
            </p:nvSpPr>
            <p:spPr bwMode="auto">
              <a:xfrm>
                <a:off x="1448" y="3016"/>
                <a:ext cx="25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9" name="直接连接符 36088"/>
              <p:cNvSpPr>
                <a:spLocks noChangeShapeType="1"/>
              </p:cNvSpPr>
              <p:nvPr/>
            </p:nvSpPr>
            <p:spPr bwMode="auto">
              <a:xfrm flipV="1">
                <a:off x="2832" y="1792"/>
                <a:ext cx="0" cy="24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0" name="矩形 36089"/>
              <p:cNvSpPr>
                <a:spLocks noChangeArrowheads="1"/>
              </p:cNvSpPr>
              <p:nvPr/>
            </p:nvSpPr>
            <p:spPr bwMode="auto">
              <a:xfrm>
                <a:off x="4005" y="2837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x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1" name="矩形 36090"/>
              <p:cNvSpPr>
                <a:spLocks noChangeArrowheads="1"/>
              </p:cNvSpPr>
              <p:nvPr/>
            </p:nvSpPr>
            <p:spPr bwMode="auto">
              <a:xfrm>
                <a:off x="2616" y="1656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y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2" name="矩形 36091"/>
              <p:cNvSpPr>
                <a:spLocks noChangeArrowheads="1"/>
              </p:cNvSpPr>
              <p:nvPr/>
            </p:nvSpPr>
            <p:spPr bwMode="auto">
              <a:xfrm>
                <a:off x="2936" y="2967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3" name="矩形 36092"/>
              <p:cNvSpPr>
                <a:spLocks noChangeArrowheads="1"/>
              </p:cNvSpPr>
              <p:nvPr/>
            </p:nvSpPr>
            <p:spPr bwMode="auto">
              <a:xfrm>
                <a:off x="2659" y="2690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4" name="矩形 36093"/>
              <p:cNvSpPr>
                <a:spLocks noChangeArrowheads="1"/>
              </p:cNvSpPr>
              <p:nvPr/>
            </p:nvSpPr>
            <p:spPr bwMode="auto">
              <a:xfrm>
                <a:off x="2584" y="2952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O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5" name="直接连接符 36094"/>
              <p:cNvSpPr>
                <a:spLocks noChangeShapeType="1"/>
              </p:cNvSpPr>
              <p:nvPr/>
            </p:nvSpPr>
            <p:spPr bwMode="auto">
              <a:xfrm>
                <a:off x="1627" y="1895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503" name="图片 36095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1" y="1876"/>
              <a:ext cx="734" cy="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4" name="矩形 36096"/>
            <p:cNvSpPr>
              <a:spLocks noChangeArrowheads="1"/>
            </p:cNvSpPr>
            <p:nvPr/>
          </p:nvSpPr>
          <p:spPr bwMode="auto">
            <a:xfrm>
              <a:off x="3170" y="2605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5" name="矩形 36097"/>
            <p:cNvSpPr>
              <a:spLocks noChangeArrowheads="1"/>
            </p:cNvSpPr>
            <p:nvPr/>
          </p:nvSpPr>
          <p:spPr bwMode="auto">
            <a:xfrm>
              <a:off x="3725" y="2616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6" name="矩形 36098"/>
            <p:cNvSpPr>
              <a:spLocks noChangeArrowheads="1"/>
            </p:cNvSpPr>
            <p:nvPr/>
          </p:nvSpPr>
          <p:spPr bwMode="auto">
            <a:xfrm>
              <a:off x="3728" y="1587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7" name="矩形 36099"/>
            <p:cNvSpPr>
              <a:spLocks noChangeArrowheads="1"/>
            </p:cNvSpPr>
            <p:nvPr/>
          </p:nvSpPr>
          <p:spPr bwMode="auto">
            <a:xfrm>
              <a:off x="3163" y="178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483" name="Text Box 20"/>
          <p:cNvSpPr txBox="1">
            <a:spLocks noChangeArrowheads="1"/>
          </p:cNvSpPr>
          <p:nvPr/>
        </p:nvSpPr>
        <p:spPr bwMode="auto">
          <a:xfrm>
            <a:off x="152400" y="2057400"/>
            <a:ext cx="9574213" cy="4621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解：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点（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轴对称的点的坐标为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），因此四边形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的顶点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轴对称的点分别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为：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zh-CN" sz="2800" b="1">
                <a:latin typeface="宋体" panose="02010600030101010101" pitchFamily="2" charset="-122"/>
              </a:rPr>
              <a:t>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865" name="Text Box 18"/>
          <p:cNvSpPr txBox="1">
            <a:spLocks noChangeArrowheads="1"/>
          </p:cNvSpPr>
          <p:nvPr/>
        </p:nvSpPr>
        <p:spPr bwMode="auto">
          <a:xfrm>
            <a:off x="1295400" y="5638800"/>
            <a:ext cx="18176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2          5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67" name="Text Box 21"/>
          <p:cNvSpPr txBox="1">
            <a:spLocks noChangeArrowheads="1"/>
          </p:cNvSpPr>
          <p:nvPr/>
        </p:nvSpPr>
        <p:spPr bwMode="auto">
          <a:xfrm>
            <a:off x="1295400" y="4572000"/>
            <a:ext cx="16732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5          1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68" name="Text Box 22"/>
          <p:cNvSpPr txBox="1">
            <a:spLocks noChangeArrowheads="1"/>
          </p:cNvSpPr>
          <p:nvPr/>
        </p:nvSpPr>
        <p:spPr bwMode="auto">
          <a:xfrm>
            <a:off x="1371600" y="5105400"/>
            <a:ext cx="21129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2          1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69" name="Text Box 23"/>
          <p:cNvSpPr txBox="1">
            <a:spLocks noChangeArrowheads="1"/>
          </p:cNvSpPr>
          <p:nvPr/>
        </p:nvSpPr>
        <p:spPr bwMode="auto">
          <a:xfrm>
            <a:off x="1371600" y="6172200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5          4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5955"/>
          <p:cNvGrpSpPr/>
          <p:nvPr/>
        </p:nvGrpSpPr>
        <p:grpSpPr bwMode="auto">
          <a:xfrm>
            <a:off x="8093075" y="4135438"/>
            <a:ext cx="757238" cy="519112"/>
            <a:chOff x="5026" y="2621"/>
            <a:chExt cx="477" cy="327"/>
          </a:xfrm>
        </p:grpSpPr>
        <p:sp>
          <p:nvSpPr>
            <p:cNvPr id="20500" name="椭圆 35947"/>
            <p:cNvSpPr>
              <a:spLocks noChangeArrowheads="1"/>
            </p:cNvSpPr>
            <p:nvPr/>
          </p:nvSpPr>
          <p:spPr bwMode="auto">
            <a:xfrm>
              <a:off x="5179" y="2675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矩形 35950"/>
            <p:cNvSpPr>
              <a:spLocks noChangeArrowheads="1"/>
            </p:cNvSpPr>
            <p:nvPr/>
          </p:nvSpPr>
          <p:spPr bwMode="auto">
            <a:xfrm>
              <a:off x="5026" y="2621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35956"/>
          <p:cNvGrpSpPr/>
          <p:nvPr/>
        </p:nvGrpSpPr>
        <p:grpSpPr bwMode="auto">
          <a:xfrm>
            <a:off x="7285038" y="4165600"/>
            <a:ext cx="757237" cy="519113"/>
            <a:chOff x="4517" y="2640"/>
            <a:chExt cx="477" cy="327"/>
          </a:xfrm>
        </p:grpSpPr>
        <p:sp>
          <p:nvSpPr>
            <p:cNvPr id="20498" name="椭圆 35946"/>
            <p:cNvSpPr>
              <a:spLocks noChangeArrowheads="1"/>
            </p:cNvSpPr>
            <p:nvPr/>
          </p:nvSpPr>
          <p:spPr bwMode="auto">
            <a:xfrm>
              <a:off x="4584" y="2672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矩形 35951"/>
            <p:cNvSpPr>
              <a:spLocks noChangeArrowheads="1"/>
            </p:cNvSpPr>
            <p:nvPr/>
          </p:nvSpPr>
          <p:spPr bwMode="auto">
            <a:xfrm>
              <a:off x="4517" y="2640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35957"/>
          <p:cNvGrpSpPr/>
          <p:nvPr/>
        </p:nvGrpSpPr>
        <p:grpSpPr bwMode="auto">
          <a:xfrm>
            <a:off x="7226300" y="2506663"/>
            <a:ext cx="776288" cy="519112"/>
            <a:chOff x="4480" y="1595"/>
            <a:chExt cx="489" cy="327"/>
          </a:xfrm>
        </p:grpSpPr>
        <p:sp>
          <p:nvSpPr>
            <p:cNvPr id="20496" name="椭圆 35949"/>
            <p:cNvSpPr>
              <a:spLocks noChangeArrowheads="1"/>
            </p:cNvSpPr>
            <p:nvPr/>
          </p:nvSpPr>
          <p:spPr bwMode="auto">
            <a:xfrm>
              <a:off x="4593" y="1873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矩形 35952"/>
            <p:cNvSpPr>
              <a:spLocks noChangeArrowheads="1"/>
            </p:cNvSpPr>
            <p:nvPr/>
          </p:nvSpPr>
          <p:spPr bwMode="auto">
            <a:xfrm>
              <a:off x="4480" y="1595"/>
              <a:ext cx="489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35954"/>
          <p:cNvGrpSpPr/>
          <p:nvPr/>
        </p:nvGrpSpPr>
        <p:grpSpPr bwMode="auto">
          <a:xfrm>
            <a:off x="8170863" y="2816225"/>
            <a:ext cx="796925" cy="519113"/>
            <a:chOff x="5075" y="1790"/>
            <a:chExt cx="502" cy="327"/>
          </a:xfrm>
        </p:grpSpPr>
        <p:sp>
          <p:nvSpPr>
            <p:cNvPr id="20494" name="椭圆 35948"/>
            <p:cNvSpPr>
              <a:spLocks noChangeArrowheads="1"/>
            </p:cNvSpPr>
            <p:nvPr/>
          </p:nvSpPr>
          <p:spPr bwMode="auto">
            <a:xfrm>
              <a:off x="5182" y="2070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矩形 35953"/>
            <p:cNvSpPr>
              <a:spLocks noChangeArrowheads="1"/>
            </p:cNvSpPr>
            <p:nvPr/>
          </p:nvSpPr>
          <p:spPr bwMode="auto">
            <a:xfrm>
              <a:off x="5075" y="1790"/>
              <a:ext cx="50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20492" name="矩形 36100"/>
          <p:cNvSpPr>
            <a:spLocks noChangeArrowheads="1"/>
          </p:cNvSpPr>
          <p:nvPr/>
        </p:nvSpPr>
        <p:spPr bwMode="auto">
          <a:xfrm>
            <a:off x="1295400" y="914400"/>
            <a:ext cx="57785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>
                <a:solidFill>
                  <a:srgbClr val="000000"/>
                </a:solidFill>
              </a:rPr>
              <a:t>A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），</a:t>
            </a:r>
            <a:r>
              <a:rPr lang="en-US" altLang="zh-CN" sz="2800" i="1">
                <a:solidFill>
                  <a:srgbClr val="000000"/>
                </a:solidFill>
              </a:rPr>
              <a:t>B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），</a:t>
            </a:r>
            <a:endParaRPr lang="zh-CN" altLang="en-US" sz="2800" b="1">
              <a:solidFill>
                <a:srgbClr val="000000"/>
              </a:solidFill>
            </a:endParaRPr>
          </a:p>
          <a:p>
            <a:r>
              <a:rPr lang="en-US" altLang="zh-CN" sz="2800" i="1">
                <a:solidFill>
                  <a:srgbClr val="000000"/>
                </a:solidFill>
              </a:rPr>
              <a:t>C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），</a:t>
            </a:r>
            <a:r>
              <a:rPr lang="en-US" altLang="zh-CN" sz="2800" i="1">
                <a:solidFill>
                  <a:srgbClr val="000000"/>
                </a:solidFill>
              </a:rPr>
              <a:t>D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4</a:t>
            </a:r>
            <a:r>
              <a:rPr lang="zh-CN" altLang="en-US" sz="2800" b="1">
                <a:solidFill>
                  <a:srgbClr val="000000"/>
                </a:solidFill>
              </a:rPr>
              <a:t>）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0493" name="文本框 36101"/>
          <p:cNvSpPr txBox="1">
            <a:spLocks noChangeArrowheads="1"/>
          </p:cNvSpPr>
          <p:nvPr/>
        </p:nvSpPr>
        <p:spPr bwMode="auto">
          <a:xfrm>
            <a:off x="152400" y="914400"/>
            <a:ext cx="24511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例</a:t>
            </a:r>
            <a:r>
              <a:rPr lang="en-US" altLang="zh-CN" sz="2400" b="1"/>
              <a:t>2</a:t>
            </a:r>
            <a:endParaRPr lang="en-US" altLang="zh-CN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5" grpId="0"/>
      <p:bldP spid="35867" grpId="0"/>
      <p:bldP spid="35868" grpId="0"/>
      <p:bldP spid="358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249"/>
          <p:cNvGrpSpPr/>
          <p:nvPr/>
        </p:nvGrpSpPr>
        <p:grpSpPr bwMode="auto">
          <a:xfrm>
            <a:off x="4565650" y="2413000"/>
            <a:ext cx="4432300" cy="4051300"/>
            <a:chOff x="2876" y="1520"/>
            <a:chExt cx="2792" cy="2552"/>
          </a:xfrm>
        </p:grpSpPr>
        <p:grpSp>
          <p:nvGrpSpPr>
            <p:cNvPr id="3" name="组合 42250"/>
            <p:cNvGrpSpPr/>
            <p:nvPr/>
          </p:nvGrpSpPr>
          <p:grpSpPr bwMode="auto">
            <a:xfrm>
              <a:off x="2876" y="1520"/>
              <a:ext cx="2792" cy="2552"/>
              <a:chOff x="1428" y="1656"/>
              <a:chExt cx="2792" cy="2552"/>
            </a:xfrm>
          </p:grpSpPr>
          <p:sp>
            <p:nvSpPr>
              <p:cNvPr id="21532" name="直接连接符 42251"/>
              <p:cNvSpPr>
                <a:spLocks noChangeShapeType="1"/>
              </p:cNvSpPr>
              <p:nvPr/>
            </p:nvSpPr>
            <p:spPr bwMode="auto">
              <a:xfrm>
                <a:off x="1492" y="3208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直接连接符 42252"/>
              <p:cNvSpPr>
                <a:spLocks noChangeShapeType="1"/>
              </p:cNvSpPr>
              <p:nvPr/>
            </p:nvSpPr>
            <p:spPr bwMode="auto">
              <a:xfrm>
                <a:off x="1436" y="3409"/>
                <a:ext cx="2480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4" name="直接连接符 42253"/>
              <p:cNvSpPr>
                <a:spLocks noChangeShapeType="1"/>
              </p:cNvSpPr>
              <p:nvPr/>
            </p:nvSpPr>
            <p:spPr bwMode="auto">
              <a:xfrm>
                <a:off x="1484" y="3610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5" name="直接连接符 42254"/>
              <p:cNvSpPr>
                <a:spLocks noChangeShapeType="1"/>
              </p:cNvSpPr>
              <p:nvPr/>
            </p:nvSpPr>
            <p:spPr bwMode="auto">
              <a:xfrm>
                <a:off x="1444" y="3811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6" name="直接连接符 42255"/>
              <p:cNvSpPr>
                <a:spLocks noChangeShapeType="1"/>
              </p:cNvSpPr>
              <p:nvPr/>
            </p:nvSpPr>
            <p:spPr bwMode="auto">
              <a:xfrm>
                <a:off x="1428" y="4012"/>
                <a:ext cx="248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7" name="直接连接符 42256"/>
              <p:cNvSpPr>
                <a:spLocks noChangeShapeType="1"/>
              </p:cNvSpPr>
              <p:nvPr/>
            </p:nvSpPr>
            <p:spPr bwMode="auto">
              <a:xfrm>
                <a:off x="1471" y="2011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8" name="直接连接符 42257"/>
              <p:cNvSpPr>
                <a:spLocks noChangeShapeType="1"/>
              </p:cNvSpPr>
              <p:nvPr/>
            </p:nvSpPr>
            <p:spPr bwMode="auto">
              <a:xfrm>
                <a:off x="1487" y="2212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9" name="直接连接符 42258"/>
              <p:cNvSpPr>
                <a:spLocks noChangeShapeType="1"/>
              </p:cNvSpPr>
              <p:nvPr/>
            </p:nvSpPr>
            <p:spPr bwMode="auto">
              <a:xfrm>
                <a:off x="1495" y="2413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0" name="直接连接符 42259"/>
              <p:cNvSpPr>
                <a:spLocks noChangeShapeType="1"/>
              </p:cNvSpPr>
              <p:nvPr/>
            </p:nvSpPr>
            <p:spPr bwMode="auto">
              <a:xfrm>
                <a:off x="1471" y="2614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1" name="直接连接符 42260"/>
              <p:cNvSpPr>
                <a:spLocks noChangeShapeType="1"/>
              </p:cNvSpPr>
              <p:nvPr/>
            </p:nvSpPr>
            <p:spPr bwMode="auto">
              <a:xfrm>
                <a:off x="1447" y="2815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2" name="直接连接符 42261"/>
              <p:cNvSpPr>
                <a:spLocks noChangeShapeType="1"/>
              </p:cNvSpPr>
              <p:nvPr/>
            </p:nvSpPr>
            <p:spPr bwMode="auto">
              <a:xfrm>
                <a:off x="1832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3" name="直接连接符 42262"/>
              <p:cNvSpPr>
                <a:spLocks noChangeShapeType="1"/>
              </p:cNvSpPr>
              <p:nvPr/>
            </p:nvSpPr>
            <p:spPr bwMode="auto">
              <a:xfrm>
                <a:off x="2031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4" name="直接连接符 42263"/>
              <p:cNvSpPr>
                <a:spLocks noChangeShapeType="1"/>
              </p:cNvSpPr>
              <p:nvPr/>
            </p:nvSpPr>
            <p:spPr bwMode="auto">
              <a:xfrm>
                <a:off x="2230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5" name="直接连接符 42264"/>
              <p:cNvSpPr>
                <a:spLocks noChangeShapeType="1"/>
              </p:cNvSpPr>
              <p:nvPr/>
            </p:nvSpPr>
            <p:spPr bwMode="auto">
              <a:xfrm>
                <a:off x="2429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6" name="直接连接符 42265"/>
              <p:cNvSpPr>
                <a:spLocks noChangeShapeType="1"/>
              </p:cNvSpPr>
              <p:nvPr/>
            </p:nvSpPr>
            <p:spPr bwMode="auto">
              <a:xfrm>
                <a:off x="2628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7" name="直接连接符 42266"/>
              <p:cNvSpPr>
                <a:spLocks noChangeShapeType="1"/>
              </p:cNvSpPr>
              <p:nvPr/>
            </p:nvSpPr>
            <p:spPr bwMode="auto">
              <a:xfrm>
                <a:off x="3035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8" name="直接连接符 42267"/>
              <p:cNvSpPr>
                <a:spLocks noChangeShapeType="1"/>
              </p:cNvSpPr>
              <p:nvPr/>
            </p:nvSpPr>
            <p:spPr bwMode="auto">
              <a:xfrm>
                <a:off x="3234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9" name="直接连接符 42268"/>
              <p:cNvSpPr>
                <a:spLocks noChangeShapeType="1"/>
              </p:cNvSpPr>
              <p:nvPr/>
            </p:nvSpPr>
            <p:spPr bwMode="auto">
              <a:xfrm>
                <a:off x="3433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0" name="直接连接符 42269"/>
              <p:cNvSpPr>
                <a:spLocks noChangeShapeType="1"/>
              </p:cNvSpPr>
              <p:nvPr/>
            </p:nvSpPr>
            <p:spPr bwMode="auto">
              <a:xfrm>
                <a:off x="3632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1" name="直接连接符 42270"/>
              <p:cNvSpPr>
                <a:spLocks noChangeShapeType="1"/>
              </p:cNvSpPr>
              <p:nvPr/>
            </p:nvSpPr>
            <p:spPr bwMode="auto">
              <a:xfrm>
                <a:off x="3831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2" name="直接连接符 42271"/>
              <p:cNvSpPr>
                <a:spLocks noChangeShapeType="1"/>
              </p:cNvSpPr>
              <p:nvPr/>
            </p:nvSpPr>
            <p:spPr bwMode="auto">
              <a:xfrm>
                <a:off x="1448" y="3016"/>
                <a:ext cx="25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3" name="直接连接符 42272"/>
              <p:cNvSpPr>
                <a:spLocks noChangeShapeType="1"/>
              </p:cNvSpPr>
              <p:nvPr/>
            </p:nvSpPr>
            <p:spPr bwMode="auto">
              <a:xfrm flipV="1">
                <a:off x="2832" y="1792"/>
                <a:ext cx="0" cy="24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4" name="矩形 42273"/>
              <p:cNvSpPr>
                <a:spLocks noChangeArrowheads="1"/>
              </p:cNvSpPr>
              <p:nvPr/>
            </p:nvSpPr>
            <p:spPr bwMode="auto">
              <a:xfrm>
                <a:off x="4005" y="2837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x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55" name="矩形 42274"/>
              <p:cNvSpPr>
                <a:spLocks noChangeArrowheads="1"/>
              </p:cNvSpPr>
              <p:nvPr/>
            </p:nvSpPr>
            <p:spPr bwMode="auto">
              <a:xfrm>
                <a:off x="2616" y="1656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y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56" name="矩形 42275"/>
              <p:cNvSpPr>
                <a:spLocks noChangeArrowheads="1"/>
              </p:cNvSpPr>
              <p:nvPr/>
            </p:nvSpPr>
            <p:spPr bwMode="auto">
              <a:xfrm>
                <a:off x="2936" y="2967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57" name="矩形 42276"/>
              <p:cNvSpPr>
                <a:spLocks noChangeArrowheads="1"/>
              </p:cNvSpPr>
              <p:nvPr/>
            </p:nvSpPr>
            <p:spPr bwMode="auto">
              <a:xfrm>
                <a:off x="2659" y="2690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58" name="矩形 42277"/>
              <p:cNvSpPr>
                <a:spLocks noChangeArrowheads="1"/>
              </p:cNvSpPr>
              <p:nvPr/>
            </p:nvSpPr>
            <p:spPr bwMode="auto">
              <a:xfrm>
                <a:off x="2584" y="2952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O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59" name="直接连接符 42278"/>
              <p:cNvSpPr>
                <a:spLocks noChangeShapeType="1"/>
              </p:cNvSpPr>
              <p:nvPr/>
            </p:nvSpPr>
            <p:spPr bwMode="auto">
              <a:xfrm>
                <a:off x="1627" y="1895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1527" name="图片 42279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1" y="1876"/>
              <a:ext cx="734" cy="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8" name="矩形 42280"/>
            <p:cNvSpPr>
              <a:spLocks noChangeArrowheads="1"/>
            </p:cNvSpPr>
            <p:nvPr/>
          </p:nvSpPr>
          <p:spPr bwMode="auto">
            <a:xfrm>
              <a:off x="3170" y="2605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9" name="矩形 42281"/>
            <p:cNvSpPr>
              <a:spLocks noChangeArrowheads="1"/>
            </p:cNvSpPr>
            <p:nvPr/>
          </p:nvSpPr>
          <p:spPr bwMode="auto">
            <a:xfrm>
              <a:off x="3725" y="2616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0" name="矩形 42282"/>
            <p:cNvSpPr>
              <a:spLocks noChangeArrowheads="1"/>
            </p:cNvSpPr>
            <p:nvPr/>
          </p:nvSpPr>
          <p:spPr bwMode="auto">
            <a:xfrm>
              <a:off x="3728" y="1587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1" name="矩形 42283"/>
            <p:cNvSpPr>
              <a:spLocks noChangeArrowheads="1"/>
            </p:cNvSpPr>
            <p:nvPr/>
          </p:nvSpPr>
          <p:spPr bwMode="auto">
            <a:xfrm>
              <a:off x="3163" y="178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507" name="Text Box 20"/>
          <p:cNvSpPr txBox="1">
            <a:spLocks noChangeArrowheads="1"/>
          </p:cNvSpPr>
          <p:nvPr/>
        </p:nvSpPr>
        <p:spPr bwMode="auto">
          <a:xfrm>
            <a:off x="192088" y="1616075"/>
            <a:ext cx="9574212" cy="2057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依次连接 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就可得到与四边形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</a:t>
            </a:r>
            <a:endParaRPr lang="en-US" altLang="zh-CN" sz="2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轴对称的四边形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027" name="矩形 42026"/>
          <p:cNvSpPr>
            <a:spLocks noChangeArrowheads="1"/>
          </p:cNvSpPr>
          <p:nvPr/>
        </p:nvSpPr>
        <p:spPr bwMode="auto">
          <a:xfrm>
            <a:off x="434975" y="3163888"/>
            <a:ext cx="27130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033" name="矩形 42032"/>
          <p:cNvSpPr>
            <a:spLocks noChangeArrowheads="1"/>
          </p:cNvSpPr>
          <p:nvPr/>
        </p:nvSpPr>
        <p:spPr bwMode="auto">
          <a:xfrm>
            <a:off x="2763838" y="1636713"/>
            <a:ext cx="1508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034" name="矩形 42033"/>
          <p:cNvSpPr>
            <a:spLocks noChangeArrowheads="1"/>
          </p:cNvSpPr>
          <p:nvPr/>
        </p:nvSpPr>
        <p:spPr bwMode="auto">
          <a:xfrm>
            <a:off x="4254500" y="1636713"/>
            <a:ext cx="15271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035" name="矩形 42034"/>
          <p:cNvSpPr>
            <a:spLocks noChangeArrowheads="1"/>
          </p:cNvSpPr>
          <p:nvPr/>
        </p:nvSpPr>
        <p:spPr bwMode="auto">
          <a:xfrm>
            <a:off x="5719763" y="1636713"/>
            <a:ext cx="15668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036" name="矩形 42035"/>
          <p:cNvSpPr>
            <a:spLocks noChangeArrowheads="1"/>
          </p:cNvSpPr>
          <p:nvPr/>
        </p:nvSpPr>
        <p:spPr bwMode="auto">
          <a:xfrm>
            <a:off x="7134225" y="1636713"/>
            <a:ext cx="15478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′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42028" name="图片 4202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4088" y="2859088"/>
            <a:ext cx="1223962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2284"/>
          <p:cNvGrpSpPr/>
          <p:nvPr/>
        </p:nvGrpSpPr>
        <p:grpSpPr bwMode="auto">
          <a:xfrm>
            <a:off x="8093075" y="4135438"/>
            <a:ext cx="757238" cy="519112"/>
            <a:chOff x="5026" y="2621"/>
            <a:chExt cx="477" cy="327"/>
          </a:xfrm>
        </p:grpSpPr>
        <p:sp>
          <p:nvSpPr>
            <p:cNvPr id="21524" name="椭圆 42285"/>
            <p:cNvSpPr>
              <a:spLocks noChangeArrowheads="1"/>
            </p:cNvSpPr>
            <p:nvPr/>
          </p:nvSpPr>
          <p:spPr bwMode="auto">
            <a:xfrm>
              <a:off x="5179" y="2675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矩形 42286"/>
            <p:cNvSpPr>
              <a:spLocks noChangeArrowheads="1"/>
            </p:cNvSpPr>
            <p:nvPr/>
          </p:nvSpPr>
          <p:spPr bwMode="auto">
            <a:xfrm>
              <a:off x="5026" y="2621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2287"/>
          <p:cNvGrpSpPr/>
          <p:nvPr/>
        </p:nvGrpSpPr>
        <p:grpSpPr bwMode="auto">
          <a:xfrm>
            <a:off x="7285038" y="4165600"/>
            <a:ext cx="757237" cy="519113"/>
            <a:chOff x="4517" y="2640"/>
            <a:chExt cx="477" cy="327"/>
          </a:xfrm>
        </p:grpSpPr>
        <p:sp>
          <p:nvSpPr>
            <p:cNvPr id="21522" name="椭圆 42288"/>
            <p:cNvSpPr>
              <a:spLocks noChangeArrowheads="1"/>
            </p:cNvSpPr>
            <p:nvPr/>
          </p:nvSpPr>
          <p:spPr bwMode="auto">
            <a:xfrm>
              <a:off x="4584" y="2672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矩形 42289"/>
            <p:cNvSpPr>
              <a:spLocks noChangeArrowheads="1"/>
            </p:cNvSpPr>
            <p:nvPr/>
          </p:nvSpPr>
          <p:spPr bwMode="auto">
            <a:xfrm>
              <a:off x="4517" y="2640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42290"/>
          <p:cNvGrpSpPr/>
          <p:nvPr/>
        </p:nvGrpSpPr>
        <p:grpSpPr bwMode="auto">
          <a:xfrm>
            <a:off x="7226300" y="2506663"/>
            <a:ext cx="776288" cy="519112"/>
            <a:chOff x="4480" y="1595"/>
            <a:chExt cx="489" cy="327"/>
          </a:xfrm>
        </p:grpSpPr>
        <p:sp>
          <p:nvSpPr>
            <p:cNvPr id="21520" name="椭圆 42291"/>
            <p:cNvSpPr>
              <a:spLocks noChangeArrowheads="1"/>
            </p:cNvSpPr>
            <p:nvPr/>
          </p:nvSpPr>
          <p:spPr bwMode="auto">
            <a:xfrm>
              <a:off x="4593" y="1873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矩形 42292"/>
            <p:cNvSpPr>
              <a:spLocks noChangeArrowheads="1"/>
            </p:cNvSpPr>
            <p:nvPr/>
          </p:nvSpPr>
          <p:spPr bwMode="auto">
            <a:xfrm>
              <a:off x="4480" y="1595"/>
              <a:ext cx="489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42293"/>
          <p:cNvGrpSpPr/>
          <p:nvPr/>
        </p:nvGrpSpPr>
        <p:grpSpPr bwMode="auto">
          <a:xfrm>
            <a:off x="8170863" y="2816225"/>
            <a:ext cx="796925" cy="519113"/>
            <a:chOff x="5075" y="1790"/>
            <a:chExt cx="502" cy="327"/>
          </a:xfrm>
        </p:grpSpPr>
        <p:sp>
          <p:nvSpPr>
            <p:cNvPr id="21518" name="椭圆 42294"/>
            <p:cNvSpPr>
              <a:spLocks noChangeArrowheads="1"/>
            </p:cNvSpPr>
            <p:nvPr/>
          </p:nvSpPr>
          <p:spPr bwMode="auto">
            <a:xfrm>
              <a:off x="5182" y="2070"/>
              <a:ext cx="40" cy="4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矩形 42295"/>
            <p:cNvSpPr>
              <a:spLocks noChangeArrowheads="1"/>
            </p:cNvSpPr>
            <p:nvPr/>
          </p:nvSpPr>
          <p:spPr bwMode="auto">
            <a:xfrm>
              <a:off x="5075" y="1790"/>
              <a:ext cx="50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27" grpId="0"/>
      <p:bldP spid="42033" grpId="0"/>
      <p:bldP spid="42034" grpId="0"/>
      <p:bldP spid="42035" grpId="0"/>
      <p:bldP spid="420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573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82963" y="2081213"/>
            <a:ext cx="552767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图片 57348"/>
          <p:cNvPicPr>
            <a:picLocks noChangeAspect="1" noChangeArrowheads="1"/>
          </p:cNvPicPr>
          <p:nvPr/>
        </p:nvPicPr>
        <p:blipFill>
          <a:blip r:embed="rId2" cstate="print"/>
          <a:srcRect l="35715" t="5725" r="21428" b="77101"/>
          <a:stretch>
            <a:fillRect/>
          </a:stretch>
        </p:blipFill>
        <p:spPr bwMode="auto">
          <a:xfrm>
            <a:off x="5246688" y="581818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图片 57349"/>
          <p:cNvPicPr>
            <a:picLocks noChangeAspect="1" noChangeArrowheads="1"/>
          </p:cNvPicPr>
          <p:nvPr/>
        </p:nvPicPr>
        <p:blipFill>
          <a:blip r:embed="rId2" cstate="print"/>
          <a:srcRect l="35715" t="5725" r="21428" b="77101"/>
          <a:stretch>
            <a:fillRect/>
          </a:stretch>
        </p:blipFill>
        <p:spPr bwMode="auto">
          <a:xfrm>
            <a:off x="4141788" y="444658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图片 57350"/>
          <p:cNvPicPr>
            <a:picLocks noChangeAspect="1" noChangeArrowheads="1"/>
          </p:cNvPicPr>
          <p:nvPr/>
        </p:nvPicPr>
        <p:blipFill>
          <a:blip r:embed="rId2" cstate="print"/>
          <a:srcRect l="35715" t="5725" r="21428" b="77101"/>
          <a:stretch>
            <a:fillRect/>
          </a:stretch>
        </p:blipFill>
        <p:spPr bwMode="auto">
          <a:xfrm>
            <a:off x="5264150" y="446405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图片 57351"/>
          <p:cNvPicPr>
            <a:picLocks noChangeAspect="1" noChangeArrowheads="1"/>
          </p:cNvPicPr>
          <p:nvPr/>
        </p:nvPicPr>
        <p:blipFill>
          <a:blip r:embed="rId2" cstate="print"/>
          <a:srcRect l="35715" t="5725" r="21428" b="77101"/>
          <a:stretch>
            <a:fillRect/>
          </a:stretch>
        </p:blipFill>
        <p:spPr bwMode="auto">
          <a:xfrm>
            <a:off x="4151313" y="5459413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1" name="矩形 57360"/>
          <p:cNvSpPr>
            <a:spLocks noChangeArrowheads="1"/>
          </p:cNvSpPr>
          <p:nvPr/>
        </p:nvSpPr>
        <p:spPr bwMode="auto">
          <a:xfrm>
            <a:off x="3762375" y="4545013"/>
            <a:ext cx="7762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/>
              <a:t>A</a:t>
            </a:r>
            <a:r>
              <a:rPr lang="en-US" altLang="en-US" sz="2800" i="1"/>
              <a:t>〞</a:t>
            </a:r>
            <a:endParaRPr lang="zh-CN" altLang="en-US" sz="2800" i="1"/>
          </a:p>
        </p:txBody>
      </p:sp>
      <p:sp>
        <p:nvSpPr>
          <p:cNvPr id="57363" name="矩形 57362"/>
          <p:cNvSpPr>
            <a:spLocks noChangeArrowheads="1"/>
          </p:cNvSpPr>
          <p:nvPr/>
        </p:nvSpPr>
        <p:spPr bwMode="auto">
          <a:xfrm>
            <a:off x="3729038" y="5578475"/>
            <a:ext cx="7969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/>
              <a:t>D</a:t>
            </a:r>
            <a:r>
              <a:rPr lang="en-US" altLang="en-US" sz="2800" i="1"/>
              <a:t>〞</a:t>
            </a:r>
            <a:endParaRPr lang="zh-CN" altLang="en-US" sz="2800" i="1"/>
          </a:p>
        </p:txBody>
      </p:sp>
      <p:sp>
        <p:nvSpPr>
          <p:cNvPr id="57364" name="矩形 57363"/>
          <p:cNvSpPr>
            <a:spLocks noChangeArrowheads="1"/>
          </p:cNvSpPr>
          <p:nvPr/>
        </p:nvSpPr>
        <p:spPr bwMode="auto">
          <a:xfrm>
            <a:off x="5486400" y="5849938"/>
            <a:ext cx="7969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/>
              <a:t>C</a:t>
            </a:r>
            <a:r>
              <a:rPr lang="en-US" altLang="en-US" sz="2800" i="1"/>
              <a:t>〞</a:t>
            </a:r>
            <a:endParaRPr lang="zh-CN" altLang="en-US" sz="2800" i="1"/>
          </a:p>
        </p:txBody>
      </p:sp>
      <p:sp>
        <p:nvSpPr>
          <p:cNvPr id="57365" name="矩形 57364"/>
          <p:cNvSpPr>
            <a:spLocks noChangeArrowheads="1"/>
          </p:cNvSpPr>
          <p:nvPr/>
        </p:nvSpPr>
        <p:spPr bwMode="auto">
          <a:xfrm>
            <a:off x="5491163" y="4584700"/>
            <a:ext cx="7762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/>
              <a:t>B</a:t>
            </a:r>
            <a:r>
              <a:rPr lang="en-US" altLang="en-US" sz="2800" i="1"/>
              <a:t>〞</a:t>
            </a:r>
            <a:endParaRPr lang="zh-CN" altLang="en-US" sz="2800" i="1"/>
          </a:p>
        </p:txBody>
      </p:sp>
      <p:sp>
        <p:nvSpPr>
          <p:cNvPr id="57366" name="直接连接符 57365"/>
          <p:cNvSpPr>
            <a:spLocks noChangeShapeType="1"/>
          </p:cNvSpPr>
          <p:nvPr/>
        </p:nvSpPr>
        <p:spPr bwMode="auto">
          <a:xfrm flipH="1">
            <a:off x="4406900" y="4711700"/>
            <a:ext cx="12700" cy="939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8" name="直接连接符 57367"/>
          <p:cNvSpPr>
            <a:spLocks noChangeShapeType="1"/>
          </p:cNvSpPr>
          <p:nvPr/>
        </p:nvSpPr>
        <p:spPr bwMode="auto">
          <a:xfrm>
            <a:off x="5511800" y="4749800"/>
            <a:ext cx="0" cy="13335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9" name="直接连接符 57368"/>
          <p:cNvSpPr>
            <a:spLocks noChangeShapeType="1"/>
          </p:cNvSpPr>
          <p:nvPr/>
        </p:nvSpPr>
        <p:spPr bwMode="auto">
          <a:xfrm flipV="1">
            <a:off x="4406900" y="4673600"/>
            <a:ext cx="1181100" cy="2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70" name="直接连接符 57369"/>
          <p:cNvSpPr>
            <a:spLocks noChangeShapeType="1"/>
          </p:cNvSpPr>
          <p:nvPr/>
        </p:nvSpPr>
        <p:spPr bwMode="auto">
          <a:xfrm>
            <a:off x="4432300" y="5740400"/>
            <a:ext cx="1104900" cy="3175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Rectangle 3"/>
          <p:cNvSpPr>
            <a:spLocks noChangeArrowheads="1"/>
          </p:cNvSpPr>
          <p:nvPr/>
        </p:nvSpPr>
        <p:spPr bwMode="auto">
          <a:xfrm>
            <a:off x="152400" y="2233613"/>
            <a:ext cx="3352800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请在图上画出四边形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轴对称的图形．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44" name="文本框 57371"/>
          <p:cNvSpPr txBox="1">
            <a:spLocks noChangeArrowheads="1"/>
          </p:cNvSpPr>
          <p:nvPr/>
        </p:nvSpPr>
        <p:spPr bwMode="auto">
          <a:xfrm>
            <a:off x="0" y="1295400"/>
            <a:ext cx="24511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例</a:t>
            </a:r>
            <a:r>
              <a:rPr lang="en-US" altLang="zh-CN" sz="2400" b="1"/>
              <a:t>2</a:t>
            </a:r>
            <a:endParaRPr lang="en-US" altLang="zh-CN" sz="2400" b="1"/>
          </a:p>
        </p:txBody>
      </p:sp>
      <p:sp>
        <p:nvSpPr>
          <p:cNvPr id="22545" name="矩形 57372"/>
          <p:cNvSpPr>
            <a:spLocks noChangeArrowheads="1"/>
          </p:cNvSpPr>
          <p:nvPr/>
        </p:nvSpPr>
        <p:spPr bwMode="auto">
          <a:xfrm>
            <a:off x="990600" y="1295400"/>
            <a:ext cx="57785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>
                <a:solidFill>
                  <a:srgbClr val="000000"/>
                </a:solidFill>
              </a:rPr>
              <a:t>A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），</a:t>
            </a:r>
            <a:r>
              <a:rPr lang="en-US" altLang="zh-CN" sz="2800" i="1">
                <a:solidFill>
                  <a:srgbClr val="000000"/>
                </a:solidFill>
              </a:rPr>
              <a:t>B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），</a:t>
            </a:r>
            <a:endParaRPr lang="zh-CN" altLang="en-US" sz="2800" b="1">
              <a:solidFill>
                <a:srgbClr val="000000"/>
              </a:solidFill>
            </a:endParaRPr>
          </a:p>
          <a:p>
            <a:r>
              <a:rPr lang="en-US" altLang="zh-CN" sz="2800" i="1">
                <a:solidFill>
                  <a:srgbClr val="000000"/>
                </a:solidFill>
              </a:rPr>
              <a:t>C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），</a:t>
            </a:r>
            <a:r>
              <a:rPr lang="en-US" altLang="zh-CN" sz="2800" i="1">
                <a:solidFill>
                  <a:srgbClr val="000000"/>
                </a:solidFill>
              </a:rPr>
              <a:t>D</a:t>
            </a:r>
            <a:r>
              <a:rPr lang="zh-CN" altLang="en-US" sz="2800" b="1">
                <a:solidFill>
                  <a:srgbClr val="000000"/>
                </a:solidFill>
              </a:rPr>
              <a:t>（</a:t>
            </a:r>
            <a:r>
              <a:rPr lang="en-US" altLang="zh-CN" sz="2800" b="1">
                <a:solidFill>
                  <a:srgbClr val="000000"/>
                </a:solidFill>
              </a:rPr>
              <a:t>-</a:t>
            </a:r>
            <a:r>
              <a:rPr lang="en-US" altLang="zh-CN" sz="2800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en-US" altLang="zh-CN" sz="2800">
                <a:solidFill>
                  <a:srgbClr val="000000"/>
                </a:solidFill>
              </a:rPr>
              <a:t>4</a:t>
            </a:r>
            <a:r>
              <a:rPr lang="zh-CN" altLang="en-US" sz="2800" b="1">
                <a:solidFill>
                  <a:srgbClr val="000000"/>
                </a:solidFill>
              </a:rPr>
              <a:t>）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1" grpId="0"/>
      <p:bldP spid="57363" grpId="0"/>
      <p:bldP spid="57364" grpId="0"/>
      <p:bldP spid="57365" grpId="0"/>
      <p:bldP spid="57366" grpId="0" animBg="1"/>
      <p:bldP spid="57368" grpId="0" animBg="1"/>
      <p:bldP spid="57369" grpId="0" animBg="1"/>
      <p:bldP spid="573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6"/>
          <p:cNvSpPr>
            <a:spLocks noChangeArrowheads="1"/>
          </p:cNvSpPr>
          <p:nvPr/>
        </p:nvSpPr>
        <p:spPr bwMode="auto">
          <a:xfrm>
            <a:off x="381000" y="990600"/>
            <a:ext cx="1508125" cy="652463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总  结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3014" name="矩形 43013"/>
          <p:cNvSpPr>
            <a:spLocks noChangeArrowheads="1"/>
          </p:cNvSpPr>
          <p:nvPr/>
        </p:nvSpPr>
        <p:spPr bwMode="auto">
          <a:xfrm>
            <a:off x="228600" y="2514600"/>
            <a:ext cx="8407400" cy="410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）求出已知图形中一些特殊点（多边形的顶点）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的对称点的坐标，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）描出这些点，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solidFill>
                  <a:srgbClr val="0000FF"/>
                </a:solidFill>
              </a:rPr>
              <a:t>对应点连线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步骤简述为：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）求特殊点的坐标；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）描点；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）连线．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6" name="Rectangle 9"/>
          <p:cNvSpPr>
            <a:spLocks noChangeArrowheads="1"/>
          </p:cNvSpPr>
          <p:nvPr/>
        </p:nvSpPr>
        <p:spPr bwMode="auto">
          <a:xfrm>
            <a:off x="204788" y="1676400"/>
            <a:ext cx="89392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画一个图形关于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轴或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轴对称的图形的方法和步骤</a:t>
            </a:r>
            <a:r>
              <a:rPr lang="zh-CN" altLang="en-US" sz="2800" b="1">
                <a:latin typeface="宋体" panose="02010600030101010101" pitchFamily="2" charset="-122"/>
              </a:rPr>
              <a:t>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6"/>
          <p:cNvSpPr>
            <a:spLocks noChangeArrowheads="1"/>
          </p:cNvSpPr>
          <p:nvPr/>
        </p:nvSpPr>
        <p:spPr bwMode="auto">
          <a:xfrm>
            <a:off x="228600" y="990600"/>
            <a:ext cx="1952625" cy="652463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课堂练习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79" name="Rectangle 7"/>
          <p:cNvSpPr>
            <a:spLocks noChangeArrowheads="1"/>
          </p:cNvSpPr>
          <p:nvPr/>
        </p:nvSpPr>
        <p:spPr bwMode="auto">
          <a:xfrm>
            <a:off x="214313" y="1884363"/>
            <a:ext cx="9513887" cy="154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练习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分别写出下列各点关于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轴对称的点  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的坐标．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）、（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）、（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）、（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-160338" y="3749675"/>
            <a:ext cx="9101138" cy="2057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解：</a:t>
            </a:r>
            <a:r>
              <a:rPr lang="zh-CN" altLang="en-US" sz="2800" b="1">
                <a:latin typeface="宋体" panose="02010600030101010101" pitchFamily="2" charset="-122"/>
              </a:rPr>
              <a:t>关于</a:t>
            </a:r>
            <a:r>
              <a:rPr lang="en-US" altLang="zh-CN" sz="2800" b="1" i="1">
                <a:latin typeface="Times New Roman" panose="02020603050405020304" pitchFamily="18" charset="0"/>
              </a:rPr>
              <a:t>y</a:t>
            </a:r>
            <a:r>
              <a:rPr lang="zh-CN" altLang="en-US" sz="2800" b="1">
                <a:latin typeface="宋体" panose="02010600030101010101" pitchFamily="2" charset="-122"/>
              </a:rPr>
              <a:t>轴对称的点的坐标：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-3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-6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-1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　　关于</a:t>
            </a:r>
            <a:r>
              <a:rPr lang="en-US" altLang="zh-CN" sz="2800" b="1" i="1">
                <a:latin typeface="Times New Roman" panose="02020603050405020304" pitchFamily="18" charset="0"/>
              </a:rPr>
              <a:t>x </a:t>
            </a:r>
            <a:r>
              <a:rPr lang="zh-CN" altLang="en-US" sz="2800" b="1">
                <a:latin typeface="宋体" panose="02010600030101010101" pitchFamily="2" charset="-122"/>
              </a:rPr>
              <a:t>轴对称的点的坐标：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-7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-9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），（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-1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6"/>
          <p:cNvSpPr>
            <a:spLocks noChangeArrowheads="1"/>
          </p:cNvSpPr>
          <p:nvPr/>
        </p:nvSpPr>
        <p:spPr bwMode="auto">
          <a:xfrm>
            <a:off x="228600" y="914400"/>
            <a:ext cx="1952625" cy="652463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课堂练习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214313" y="1631950"/>
            <a:ext cx="8929687" cy="154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练习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以正方形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的中心为原点建立平面直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角坐标系．点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的坐标为（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）、写出点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endParaRPr lang="en-US" altLang="zh-CN" sz="2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的坐标．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40981"/>
          <p:cNvGrpSpPr/>
          <p:nvPr/>
        </p:nvGrpSpPr>
        <p:grpSpPr bwMode="auto">
          <a:xfrm>
            <a:off x="3009900" y="2836863"/>
            <a:ext cx="4748213" cy="3462337"/>
            <a:chOff x="1720" y="1755"/>
            <a:chExt cx="2991" cy="2181"/>
          </a:xfrm>
        </p:grpSpPr>
        <p:sp>
          <p:nvSpPr>
            <p:cNvPr id="25605" name="直接连接符 40969"/>
            <p:cNvSpPr>
              <a:spLocks noChangeShapeType="1"/>
            </p:cNvSpPr>
            <p:nvPr/>
          </p:nvSpPr>
          <p:spPr bwMode="auto">
            <a:xfrm>
              <a:off x="1720" y="3112"/>
              <a:ext cx="20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直接连接符 40970"/>
            <p:cNvSpPr>
              <a:spLocks noChangeShapeType="1"/>
            </p:cNvSpPr>
            <p:nvPr/>
          </p:nvSpPr>
          <p:spPr bwMode="auto">
            <a:xfrm flipV="1">
              <a:off x="2752" y="1920"/>
              <a:ext cx="0" cy="20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矩形 40971"/>
            <p:cNvSpPr>
              <a:spLocks noChangeArrowheads="1"/>
            </p:cNvSpPr>
            <p:nvPr/>
          </p:nvSpPr>
          <p:spPr bwMode="auto">
            <a:xfrm>
              <a:off x="2120" y="2480"/>
              <a:ext cx="1240" cy="1240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矩形 40973"/>
            <p:cNvSpPr>
              <a:spLocks noChangeArrowheads="1"/>
            </p:cNvSpPr>
            <p:nvPr/>
          </p:nvSpPr>
          <p:spPr bwMode="auto">
            <a:xfrm>
              <a:off x="3394" y="2309"/>
              <a:ext cx="131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） </a:t>
              </a:r>
              <a:endPara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609" name="矩形 40975"/>
            <p:cNvSpPr>
              <a:spLocks noChangeArrowheads="1"/>
            </p:cNvSpPr>
            <p:nvPr/>
          </p:nvSpPr>
          <p:spPr bwMode="auto">
            <a:xfrm>
              <a:off x="3386" y="3557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0" name="矩形 40976"/>
            <p:cNvSpPr>
              <a:spLocks noChangeArrowheads="1"/>
            </p:cNvSpPr>
            <p:nvPr/>
          </p:nvSpPr>
          <p:spPr bwMode="auto">
            <a:xfrm>
              <a:off x="1821" y="355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1" name="矩形 40977"/>
            <p:cNvSpPr>
              <a:spLocks noChangeArrowheads="1"/>
            </p:cNvSpPr>
            <p:nvPr/>
          </p:nvSpPr>
          <p:spPr bwMode="auto">
            <a:xfrm>
              <a:off x="1808" y="232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2" name="矩形 40978"/>
            <p:cNvSpPr>
              <a:spLocks noChangeArrowheads="1"/>
            </p:cNvSpPr>
            <p:nvPr/>
          </p:nvSpPr>
          <p:spPr bwMode="auto">
            <a:xfrm>
              <a:off x="2488" y="3059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3" name="矩形 40979"/>
            <p:cNvSpPr>
              <a:spLocks noChangeArrowheads="1"/>
            </p:cNvSpPr>
            <p:nvPr/>
          </p:nvSpPr>
          <p:spPr bwMode="auto">
            <a:xfrm>
              <a:off x="2520" y="1755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4" name="矩形 40980"/>
            <p:cNvSpPr>
              <a:spLocks noChangeArrowheads="1"/>
            </p:cNvSpPr>
            <p:nvPr/>
          </p:nvSpPr>
          <p:spPr bwMode="auto">
            <a:xfrm>
              <a:off x="3579" y="3038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第十三章  轴对称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13.2 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画轴对称图形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ChangeArrowheads="1"/>
          </p:cNvSpPr>
          <p:nvPr/>
        </p:nvSpPr>
        <p:spPr bwMode="auto">
          <a:xfrm>
            <a:off x="393700" y="1589088"/>
            <a:ext cx="9144000" cy="381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、在平面直角坐标系中，关于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轴对称点的坐标有什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么变化规律？如何判断两个点是否关于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>
                <a:solidFill>
                  <a:srgbClr val="000000"/>
                </a:solidFill>
              </a:rPr>
              <a:t>在平面直角坐标系中，关于</a:t>
            </a:r>
            <a:r>
              <a:rPr lang="en-US" altLang="zh-CN" sz="2400" i="1">
                <a:solidFill>
                  <a:srgbClr val="000000"/>
                </a:solidFill>
              </a:rPr>
              <a:t>y </a:t>
            </a:r>
            <a:r>
              <a:rPr lang="zh-CN" altLang="en-US" sz="2400" b="1">
                <a:solidFill>
                  <a:srgbClr val="000000"/>
                </a:solidFill>
              </a:rPr>
              <a:t>轴对称点的坐标有什</a:t>
            </a:r>
            <a:endParaRPr lang="zh-CN" altLang="en-US" sz="2400" b="1">
              <a:solidFill>
                <a:srgbClr val="000000"/>
              </a:solidFill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</a:rPr>
              <a:t>   么变化规律？如何判断两个点是否关于</a:t>
            </a:r>
            <a:r>
              <a:rPr lang="en-US" altLang="zh-CN" sz="2400" i="1">
                <a:solidFill>
                  <a:srgbClr val="000000"/>
                </a:solidFill>
              </a:rPr>
              <a:t>y</a:t>
            </a:r>
            <a:r>
              <a:rPr lang="zh-CN" altLang="en-US" sz="2400" b="1">
                <a:solidFill>
                  <a:srgbClr val="000000"/>
                </a:solidFill>
              </a:rPr>
              <a:t>轴对称？</a:t>
            </a:r>
            <a:endParaRPr lang="zh-CN" altLang="en-US" sz="2400" b="1">
              <a:solidFill>
                <a:srgbClr val="000000"/>
              </a:solidFill>
            </a:endParaRPr>
          </a:p>
          <a:p>
            <a:pPr algn="ctr"/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381000" y="990600"/>
            <a:ext cx="1952625" cy="592138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课堂小结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18" name="矩形 17417"/>
          <p:cNvSpPr>
            <a:spLocks noChangeArrowheads="1"/>
          </p:cNvSpPr>
          <p:nvPr/>
        </p:nvSpPr>
        <p:spPr bwMode="auto">
          <a:xfrm>
            <a:off x="381000" y="2517775"/>
            <a:ext cx="79883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　　关于</a:t>
            </a:r>
            <a:r>
              <a:rPr lang="en-US" altLang="zh-CN" sz="3200" i="1">
                <a:solidFill>
                  <a:srgbClr val="0000F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轴对称的每对对称点的横坐标相等，纵坐标互为相反数。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9" name="矩形 17418"/>
          <p:cNvSpPr>
            <a:spLocks noChangeArrowheads="1"/>
          </p:cNvSpPr>
          <p:nvPr/>
        </p:nvSpPr>
        <p:spPr bwMode="auto">
          <a:xfrm>
            <a:off x="317500" y="5057775"/>
            <a:ext cx="8636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　　关于</a:t>
            </a:r>
            <a:r>
              <a: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</a:rPr>
              <a:t>y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轴对称的每对对称点的</a:t>
            </a:r>
            <a:r>
              <a:rPr lang="zh-CN" altLang="en-US" sz="3200" b="1">
                <a:solidFill>
                  <a:srgbClr val="0000FF"/>
                </a:solidFill>
              </a:rPr>
              <a:t>纵坐标相等，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横坐标互为相反数。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20" name="Rectangle 9"/>
          <p:cNvSpPr>
            <a:spLocks noChangeArrowheads="1"/>
          </p:cNvSpPr>
          <p:nvPr/>
        </p:nvSpPr>
        <p:spPr bwMode="auto">
          <a:xfrm>
            <a:off x="0" y="3676650"/>
            <a:ext cx="96456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587375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点（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y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）关于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轴对称的点的坐标为（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___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____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 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21" name="文本框 17420"/>
          <p:cNvSpPr txBox="1">
            <a:spLocks noChangeArrowheads="1"/>
          </p:cNvSpPr>
          <p:nvPr/>
        </p:nvSpPr>
        <p:spPr bwMode="auto">
          <a:xfrm>
            <a:off x="177800" y="6338888"/>
            <a:ext cx="91313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点（</a:t>
            </a:r>
            <a:r>
              <a:rPr lang="en-US" altLang="zh-CN" sz="2800" b="1" i="1">
                <a:solidFill>
                  <a:srgbClr val="FF0000"/>
                </a:solidFill>
              </a:rPr>
              <a:t>x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</a:rPr>
              <a:t>y</a:t>
            </a:r>
            <a:r>
              <a:rPr lang="zh-CN" altLang="en-US" sz="2800" b="1">
                <a:solidFill>
                  <a:srgbClr val="FF0000"/>
                </a:solidFill>
              </a:rPr>
              <a:t>）关于</a:t>
            </a:r>
            <a:r>
              <a:rPr lang="en-US" altLang="zh-CN" sz="2800" b="1" i="1">
                <a:solidFill>
                  <a:srgbClr val="FF0000"/>
                </a:solidFill>
              </a:rPr>
              <a:t>y </a:t>
            </a:r>
            <a:r>
              <a:rPr lang="zh-CN" altLang="en-US" sz="2800" b="1">
                <a:solidFill>
                  <a:srgbClr val="FF0000"/>
                </a:solidFill>
              </a:rPr>
              <a:t>轴对称的点的坐标为（</a:t>
            </a:r>
            <a:r>
              <a:rPr lang="en-US" altLang="zh-CN" sz="2800" b="1">
                <a:solidFill>
                  <a:srgbClr val="FF0000"/>
                </a:solidFill>
              </a:rPr>
              <a:t>___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en-US" altLang="zh-CN" sz="2800" b="1">
                <a:solidFill>
                  <a:srgbClr val="FF0000"/>
                </a:solidFill>
              </a:rPr>
              <a:t>____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422" name="矩形 17421"/>
          <p:cNvSpPr>
            <a:spLocks noChangeArrowheads="1"/>
          </p:cNvSpPr>
          <p:nvPr/>
        </p:nvSpPr>
        <p:spPr bwMode="auto">
          <a:xfrm>
            <a:off x="7150100" y="3616325"/>
            <a:ext cx="1498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x       </a:t>
            </a:r>
            <a:r>
              <a:rPr lang="en-US" altLang="zh-CN" sz="2800" b="1" i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y  </a:t>
            </a:r>
            <a:endParaRPr lang="zh-CN" altLang="en-US" sz="2800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3" name="矩形 17422"/>
          <p:cNvSpPr>
            <a:spLocks noChangeArrowheads="1"/>
          </p:cNvSpPr>
          <p:nvPr/>
        </p:nvSpPr>
        <p:spPr bwMode="auto">
          <a:xfrm>
            <a:off x="6608763" y="6338888"/>
            <a:ext cx="15875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 x       y  </a:t>
            </a:r>
            <a:endParaRPr lang="zh-CN" altLang="en-US" sz="2800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/>
      <p:bldP spid="17419" grpId="0"/>
      <p:bldP spid="17420" grpId="0"/>
      <p:bldP spid="17421" grpId="0"/>
      <p:bldP spid="17422" grpId="0"/>
      <p:bldP spid="174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ChangeArrowheads="1"/>
          </p:cNvSpPr>
          <p:nvPr/>
        </p:nvSpPr>
        <p:spPr bwMode="auto">
          <a:xfrm>
            <a:off x="342900" y="1552575"/>
            <a:ext cx="8585200" cy="103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、说一说画一个图形关于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轴或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轴对称的图形的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方法和步骤．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651" name="矩形 6"/>
          <p:cNvSpPr>
            <a:spLocks noChangeArrowheads="1"/>
          </p:cNvSpPr>
          <p:nvPr/>
        </p:nvSpPr>
        <p:spPr bwMode="auto">
          <a:xfrm>
            <a:off x="342900" y="960120"/>
            <a:ext cx="1952625" cy="592138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课堂小结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7652" name="矩形 59396"/>
          <p:cNvSpPr>
            <a:spLocks noChangeArrowheads="1"/>
          </p:cNvSpPr>
          <p:nvPr/>
        </p:nvSpPr>
        <p:spPr bwMode="auto">
          <a:xfrm>
            <a:off x="1016000" y="2984500"/>
            <a:ext cx="45720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（</a:t>
            </a: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）求特殊点的坐标；</a:t>
            </a:r>
            <a:endParaRPr lang="zh-CN" altLang="en-US" sz="2800" b="1">
              <a:solidFill>
                <a:srgbClr val="0000FF"/>
              </a:solidFill>
            </a:endParaRPr>
          </a:p>
          <a:p>
            <a:r>
              <a:rPr lang="zh-CN" altLang="en-US" sz="2800" b="1">
                <a:solidFill>
                  <a:srgbClr val="0000FF"/>
                </a:solidFill>
              </a:rPr>
              <a:t>（</a:t>
            </a:r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zh-CN" altLang="en-US" sz="2800" b="1">
                <a:solidFill>
                  <a:srgbClr val="0000FF"/>
                </a:solidFill>
              </a:rPr>
              <a:t>）描点；</a:t>
            </a:r>
            <a:endParaRPr lang="zh-CN" altLang="en-US" sz="2800" b="1">
              <a:solidFill>
                <a:srgbClr val="0000FF"/>
              </a:solidFill>
            </a:endParaRPr>
          </a:p>
          <a:p>
            <a:r>
              <a:rPr lang="zh-CN" altLang="en-US" sz="2800" b="1">
                <a:solidFill>
                  <a:srgbClr val="0000FF"/>
                </a:solidFill>
              </a:rPr>
              <a:t>（</a:t>
            </a:r>
            <a:r>
              <a:rPr lang="en-US" altLang="zh-CN" sz="2800" b="1">
                <a:solidFill>
                  <a:srgbClr val="0000FF"/>
                </a:solidFill>
              </a:rPr>
              <a:t>3</a:t>
            </a:r>
            <a:r>
              <a:rPr lang="zh-CN" altLang="en-US" sz="2800" b="1">
                <a:solidFill>
                  <a:srgbClr val="0000FF"/>
                </a:solidFill>
              </a:rPr>
              <a:t>）连线．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4033"/>
          <p:cNvSpPr txBox="1">
            <a:spLocks noChangeArrowheads="1"/>
          </p:cNvSpPr>
          <p:nvPr/>
        </p:nvSpPr>
        <p:spPr bwMode="auto">
          <a:xfrm>
            <a:off x="381000" y="2209800"/>
            <a:ext cx="9864725" cy="158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、前面我们学过了平面直角坐标系是有两条</a:t>
            </a:r>
            <a:r>
              <a:rPr lang="zh-CN" altLang="en-US" sz="2800" b="1" u="sng">
                <a:latin typeface="Times New Roman" panose="02020603050405020304" pitchFamily="18" charset="0"/>
              </a:rPr>
              <a:t> </a:t>
            </a:r>
            <a:endParaRPr lang="zh-CN" altLang="en-US" sz="2800" b="1" u="sng">
              <a:latin typeface="Times New Roman" panose="02020603050405020304" pitchFamily="18" charset="0"/>
            </a:endParaRPr>
          </a:p>
          <a:p>
            <a:r>
              <a:rPr lang="zh-CN" altLang="en-US" sz="2800" b="1" u="sng">
                <a:latin typeface="Times New Roman" panose="02020603050405020304" pitchFamily="18" charset="0"/>
              </a:rPr>
              <a:t>                  </a:t>
            </a:r>
            <a:r>
              <a:rPr lang="zh-CN" altLang="en-US" sz="2800" b="1">
                <a:latin typeface="Times New Roman" panose="02020603050405020304" pitchFamily="18" charset="0"/>
              </a:rPr>
              <a:t>重合并且相互</a:t>
            </a:r>
            <a:r>
              <a:rPr lang="zh-CN" altLang="en-US" sz="2800" b="1" u="sng">
                <a:latin typeface="Times New Roman" panose="02020603050405020304" pitchFamily="18" charset="0"/>
              </a:rPr>
              <a:t>                 </a:t>
            </a:r>
            <a:r>
              <a:rPr lang="zh-CN" altLang="en-US" sz="2800" b="1">
                <a:latin typeface="Times New Roman" panose="02020603050405020304" pitchFamily="18" charset="0"/>
              </a:rPr>
              <a:t>的数轴构成的。</a:t>
            </a:r>
            <a:endParaRPr lang="zh-CN" altLang="en-US" sz="2800" b="1" u="sng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1267" name="文本框 44034"/>
          <p:cNvSpPr txBox="1">
            <a:spLocks noChangeArrowheads="1"/>
          </p:cNvSpPr>
          <p:nvPr/>
        </p:nvSpPr>
        <p:spPr bwMode="auto">
          <a:xfrm>
            <a:off x="228600" y="3276600"/>
            <a:ext cx="9294813" cy="2014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 2、对于坐标平面上的点我们可以用有序的数对来表示，通常我们写这种有序数对时</a:t>
            </a:r>
            <a:r>
              <a:rPr lang="en-US" sz="2800" b="1">
                <a:latin typeface="Times New Roman" panose="02020603050405020304" pitchFamily="18" charset="0"/>
              </a:rPr>
              <a:t>，把</a:t>
            </a:r>
            <a:r>
              <a:rPr lang="en-US" sz="2800" b="1" u="sng">
                <a:latin typeface="Times New Roman" panose="02020603050405020304" pitchFamily="18" charset="0"/>
              </a:rPr>
              <a:t>                  </a:t>
            </a:r>
            <a:r>
              <a:rPr lang="en-US" sz="2800" b="1">
                <a:latin typeface="Times New Roman" panose="02020603050405020304" pitchFamily="18" charset="0"/>
              </a:rPr>
              <a:t>写在前面，</a:t>
            </a:r>
            <a:endParaRPr 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 u="sng">
                <a:latin typeface="Times New Roman" panose="02020603050405020304" pitchFamily="18" charset="0"/>
              </a:rPr>
              <a:t>                </a:t>
            </a:r>
            <a:r>
              <a:rPr lang="zh-CN" altLang="en-US" sz="2800" b="1">
                <a:latin typeface="Times New Roman" panose="02020603050405020304" pitchFamily="18" charset="0"/>
              </a:rPr>
              <a:t>写在后面。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1268" name="文本框 44035"/>
          <p:cNvSpPr txBox="1">
            <a:spLocks noChangeArrowheads="1"/>
          </p:cNvSpPr>
          <p:nvPr/>
        </p:nvSpPr>
        <p:spPr bwMode="auto">
          <a:xfrm>
            <a:off x="-152400" y="4800600"/>
            <a:ext cx="80756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</a:rPr>
              <a:t>、我们怎么确定坐标平面内的点的坐标？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4037" name="文本框 44036"/>
          <p:cNvSpPr txBox="1">
            <a:spLocks noChangeArrowheads="1"/>
          </p:cNvSpPr>
          <p:nvPr/>
        </p:nvSpPr>
        <p:spPr bwMode="auto">
          <a:xfrm>
            <a:off x="304800" y="5410200"/>
            <a:ext cx="7650163" cy="2014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过这个点分别作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轴和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轴的垂线段，垂足对应的数值分别就是这个点的横坐标和纵坐标，记做（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矩形 44038"/>
          <p:cNvSpPr>
            <a:spLocks noChangeArrowheads="1" noChangeShapeType="1" noTextEdit="1"/>
          </p:cNvSpPr>
          <p:nvPr/>
        </p:nvSpPr>
        <p:spPr bwMode="auto">
          <a:xfrm>
            <a:off x="381000" y="1066800"/>
            <a:ext cx="3155950" cy="9477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zh-CN" altLang="en-US" sz="48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6600FF"/>
                    </a:gs>
                    <a:gs pos="50000">
                      <a:srgbClr val="9933FF"/>
                    </a:gs>
                    <a:gs pos="100000">
                      <a:srgbClr val="6600FF"/>
                    </a:gs>
                  </a:gsLst>
                  <a:lin ang="189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温故知新</a:t>
            </a:r>
            <a:endParaRPr lang="zh-CN" altLang="en-US" sz="48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6600FF"/>
                  </a:gs>
                  <a:gs pos="50000">
                    <a:srgbClr val="9933FF"/>
                  </a:gs>
                  <a:gs pos="100000">
                    <a:srgbClr val="6600FF"/>
                  </a:gs>
                </a:gsLst>
                <a:lin ang="1890000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40" name="文本框 44039"/>
          <p:cNvSpPr txBox="1">
            <a:spLocks noChangeArrowheads="1"/>
          </p:cNvSpPr>
          <p:nvPr/>
        </p:nvSpPr>
        <p:spPr bwMode="auto">
          <a:xfrm>
            <a:off x="609600" y="2514600"/>
            <a:ext cx="10795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原点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1" name="文本框 44040"/>
          <p:cNvSpPr txBox="1">
            <a:spLocks noChangeArrowheads="1"/>
          </p:cNvSpPr>
          <p:nvPr/>
        </p:nvSpPr>
        <p:spPr bwMode="auto">
          <a:xfrm>
            <a:off x="4419600" y="2514600"/>
            <a:ext cx="11525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垂直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4042" name="文本框 44041"/>
          <p:cNvSpPr txBox="1">
            <a:spLocks noChangeArrowheads="1"/>
          </p:cNvSpPr>
          <p:nvPr/>
        </p:nvSpPr>
        <p:spPr bwMode="auto">
          <a:xfrm>
            <a:off x="5486400" y="3581400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横坐标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4043" name="文本框 44042"/>
          <p:cNvSpPr txBox="1">
            <a:spLocks noChangeArrowheads="1"/>
          </p:cNvSpPr>
          <p:nvPr/>
        </p:nvSpPr>
        <p:spPr bwMode="auto">
          <a:xfrm>
            <a:off x="381000" y="41148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纵坐标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40" grpId="0"/>
      <p:bldP spid="44041" grpId="0" build="allAtOnce"/>
      <p:bldP spid="44042" grpId="0" build="allAtOnce"/>
      <p:bldP spid="4404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7107"/>
          <p:cNvGrpSpPr/>
          <p:nvPr/>
        </p:nvGrpSpPr>
        <p:grpSpPr bwMode="auto">
          <a:xfrm>
            <a:off x="1752600" y="1295400"/>
            <a:ext cx="6335713" cy="5302250"/>
            <a:chOff x="0" y="0"/>
            <a:chExt cx="3957" cy="3294"/>
          </a:xfrm>
        </p:grpSpPr>
        <p:grpSp>
          <p:nvGrpSpPr>
            <p:cNvPr id="3" name="组合 47108"/>
            <p:cNvGrpSpPr/>
            <p:nvPr/>
          </p:nvGrpSpPr>
          <p:grpSpPr bwMode="auto">
            <a:xfrm>
              <a:off x="1462" y="0"/>
              <a:ext cx="361" cy="3294"/>
              <a:chOff x="0" y="0"/>
              <a:chExt cx="432" cy="3552"/>
            </a:xfrm>
          </p:grpSpPr>
          <p:sp>
            <p:nvSpPr>
              <p:cNvPr id="12332" name="直接连接符 47109"/>
              <p:cNvSpPr>
                <a:spLocks noChangeShapeType="1"/>
              </p:cNvSpPr>
              <p:nvPr/>
            </p:nvSpPr>
            <p:spPr bwMode="auto">
              <a:xfrm flipV="1">
                <a:off x="288" y="0"/>
                <a:ext cx="0" cy="355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3" name="文本框 47110"/>
              <p:cNvSpPr txBox="1">
                <a:spLocks noChangeArrowheads="1"/>
              </p:cNvSpPr>
              <p:nvPr/>
            </p:nvSpPr>
            <p:spPr bwMode="auto">
              <a:xfrm>
                <a:off x="47" y="912"/>
                <a:ext cx="213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3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4" name="文本框 47111"/>
              <p:cNvSpPr txBox="1">
                <a:spLocks noChangeArrowheads="1"/>
              </p:cNvSpPr>
              <p:nvPr/>
            </p:nvSpPr>
            <p:spPr bwMode="auto">
              <a:xfrm>
                <a:off x="47" y="1584"/>
                <a:ext cx="252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1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5" name="文本框 47112"/>
              <p:cNvSpPr txBox="1">
                <a:spLocks noChangeArrowheads="1"/>
              </p:cNvSpPr>
              <p:nvPr/>
            </p:nvSpPr>
            <p:spPr bwMode="auto">
              <a:xfrm>
                <a:off x="47" y="576"/>
                <a:ext cx="252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4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6" name="文本框 47113"/>
              <p:cNvSpPr txBox="1">
                <a:spLocks noChangeArrowheads="1"/>
              </p:cNvSpPr>
              <p:nvPr/>
            </p:nvSpPr>
            <p:spPr bwMode="auto">
              <a:xfrm>
                <a:off x="47" y="1200"/>
                <a:ext cx="252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2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7" name="文本框 47114"/>
              <p:cNvSpPr txBox="1">
                <a:spLocks noChangeArrowheads="1"/>
              </p:cNvSpPr>
              <p:nvPr/>
            </p:nvSpPr>
            <p:spPr bwMode="auto">
              <a:xfrm>
                <a:off x="47" y="240"/>
                <a:ext cx="252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5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" name="组合 47115"/>
              <p:cNvGrpSpPr/>
              <p:nvPr/>
            </p:nvGrpSpPr>
            <p:grpSpPr bwMode="auto">
              <a:xfrm rot="-5362763">
                <a:off x="192" y="456"/>
                <a:ext cx="312" cy="168"/>
                <a:chOff x="0" y="0"/>
                <a:chExt cx="192" cy="96"/>
              </a:xfrm>
            </p:grpSpPr>
            <p:sp>
              <p:nvSpPr>
                <p:cNvPr id="12355" name="直接连接符 4711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56" name="直接连接符 47117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" name="组合 47118"/>
              <p:cNvGrpSpPr/>
              <p:nvPr/>
            </p:nvGrpSpPr>
            <p:grpSpPr bwMode="auto">
              <a:xfrm rot="-5362763">
                <a:off x="192" y="1128"/>
                <a:ext cx="312" cy="168"/>
                <a:chOff x="0" y="0"/>
                <a:chExt cx="192" cy="96"/>
              </a:xfrm>
            </p:grpSpPr>
            <p:sp>
              <p:nvSpPr>
                <p:cNvPr id="12353" name="直接连接符 471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54" name="直接连接符 47120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47121"/>
              <p:cNvGrpSpPr/>
              <p:nvPr/>
            </p:nvGrpSpPr>
            <p:grpSpPr bwMode="auto">
              <a:xfrm rot="-5362763">
                <a:off x="192" y="1776"/>
                <a:ext cx="312" cy="168"/>
                <a:chOff x="0" y="0"/>
                <a:chExt cx="192" cy="96"/>
              </a:xfrm>
            </p:grpSpPr>
            <p:sp>
              <p:nvSpPr>
                <p:cNvPr id="12351" name="直接连接符 4712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52" name="直接连接符 47123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41" name="文本框 47124"/>
              <p:cNvSpPr txBox="1">
                <a:spLocks noChangeArrowheads="1"/>
              </p:cNvSpPr>
              <p:nvPr/>
            </p:nvSpPr>
            <p:spPr bwMode="auto">
              <a:xfrm>
                <a:off x="0" y="2544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-2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2" name="文本框 47125"/>
              <p:cNvSpPr txBox="1">
                <a:spLocks noChangeArrowheads="1"/>
              </p:cNvSpPr>
              <p:nvPr/>
            </p:nvSpPr>
            <p:spPr bwMode="auto">
              <a:xfrm>
                <a:off x="0" y="3216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-4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3" name="文本框 47126"/>
              <p:cNvSpPr txBox="1">
                <a:spLocks noChangeArrowheads="1"/>
              </p:cNvSpPr>
              <p:nvPr/>
            </p:nvSpPr>
            <p:spPr bwMode="auto">
              <a:xfrm>
                <a:off x="0" y="2208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-1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4" name="文本框 47127"/>
              <p:cNvSpPr txBox="1">
                <a:spLocks noChangeArrowheads="1"/>
              </p:cNvSpPr>
              <p:nvPr/>
            </p:nvSpPr>
            <p:spPr bwMode="auto">
              <a:xfrm>
                <a:off x="0" y="2832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-3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" name="组合 47128"/>
              <p:cNvGrpSpPr/>
              <p:nvPr/>
            </p:nvGrpSpPr>
            <p:grpSpPr bwMode="auto">
              <a:xfrm rot="-5362763">
                <a:off x="192" y="2424"/>
                <a:ext cx="312" cy="168"/>
                <a:chOff x="0" y="0"/>
                <a:chExt cx="192" cy="96"/>
              </a:xfrm>
            </p:grpSpPr>
            <p:sp>
              <p:nvSpPr>
                <p:cNvPr id="12349" name="直接连接符 4712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50" name="直接连接符 47130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组合 47131"/>
              <p:cNvGrpSpPr/>
              <p:nvPr/>
            </p:nvGrpSpPr>
            <p:grpSpPr bwMode="auto">
              <a:xfrm rot="-5362763">
                <a:off x="192" y="3096"/>
                <a:ext cx="312" cy="168"/>
                <a:chOff x="0" y="0"/>
                <a:chExt cx="192" cy="96"/>
              </a:xfrm>
            </p:grpSpPr>
            <p:sp>
              <p:nvSpPr>
                <p:cNvPr id="12347" name="直接连接符 4713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48" name="直接连接符 47133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47134"/>
            <p:cNvGrpSpPr/>
            <p:nvPr/>
          </p:nvGrpSpPr>
          <p:grpSpPr bwMode="auto">
            <a:xfrm>
              <a:off x="0" y="1814"/>
              <a:ext cx="3957" cy="389"/>
              <a:chOff x="0" y="0"/>
              <a:chExt cx="4320" cy="711"/>
            </a:xfrm>
          </p:grpSpPr>
          <p:sp>
            <p:nvSpPr>
              <p:cNvPr id="12305" name="文本框 47135"/>
              <p:cNvSpPr txBox="1">
                <a:spLocks noChangeArrowheads="1"/>
              </p:cNvSpPr>
              <p:nvPr/>
            </p:nvSpPr>
            <p:spPr bwMode="auto">
              <a:xfrm>
                <a:off x="1680" y="97"/>
                <a:ext cx="229" cy="5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10" name="组合 47136"/>
              <p:cNvGrpSpPr/>
              <p:nvPr/>
            </p:nvGrpSpPr>
            <p:grpSpPr bwMode="auto">
              <a:xfrm>
                <a:off x="0" y="0"/>
                <a:ext cx="4320" cy="711"/>
                <a:chOff x="0" y="0"/>
                <a:chExt cx="4320" cy="711"/>
              </a:xfrm>
            </p:grpSpPr>
            <p:sp>
              <p:nvSpPr>
                <p:cNvPr id="12307" name="直接连接符 47137"/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4320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组合 47138"/>
                <p:cNvGrpSpPr/>
                <p:nvPr/>
              </p:nvGrpSpPr>
              <p:grpSpPr bwMode="auto">
                <a:xfrm>
                  <a:off x="1872" y="0"/>
                  <a:ext cx="384" cy="144"/>
                  <a:chOff x="0" y="0"/>
                  <a:chExt cx="192" cy="96"/>
                </a:xfrm>
              </p:grpSpPr>
              <p:sp>
                <p:nvSpPr>
                  <p:cNvPr id="12330" name="直接连接符 4713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1" name="直接连接符 47140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" name="组合 47141"/>
                <p:cNvGrpSpPr/>
                <p:nvPr/>
              </p:nvGrpSpPr>
              <p:grpSpPr bwMode="auto">
                <a:xfrm>
                  <a:off x="2640" y="0"/>
                  <a:ext cx="384" cy="144"/>
                  <a:chOff x="0" y="0"/>
                  <a:chExt cx="192" cy="96"/>
                </a:xfrm>
              </p:grpSpPr>
              <p:sp>
                <p:nvSpPr>
                  <p:cNvPr id="12328" name="直接连接符 4714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9" name="直接连接符 47143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" name="组合 47144"/>
                <p:cNvGrpSpPr/>
                <p:nvPr/>
              </p:nvGrpSpPr>
              <p:grpSpPr bwMode="auto">
                <a:xfrm>
                  <a:off x="3408" y="0"/>
                  <a:ext cx="384" cy="144"/>
                  <a:chOff x="0" y="0"/>
                  <a:chExt cx="192" cy="96"/>
                </a:xfrm>
              </p:grpSpPr>
              <p:sp>
                <p:nvSpPr>
                  <p:cNvPr id="12326" name="直接连接符 47145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7" name="直接连接符 47146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311" name="文本框 47147"/>
                <p:cNvSpPr txBox="1">
                  <a:spLocks noChangeArrowheads="1"/>
                </p:cNvSpPr>
                <p:nvPr/>
              </p:nvSpPr>
              <p:spPr bwMode="auto">
                <a:xfrm>
                  <a:off x="2161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1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12" name="文本框 47148"/>
                <p:cNvSpPr txBox="1">
                  <a:spLocks noChangeArrowheads="1"/>
                </p:cNvSpPr>
                <p:nvPr/>
              </p:nvSpPr>
              <p:spPr bwMode="auto">
                <a:xfrm>
                  <a:off x="2544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2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13" name="文本框 47149"/>
                <p:cNvSpPr txBox="1">
                  <a:spLocks noChangeArrowheads="1"/>
                </p:cNvSpPr>
                <p:nvPr/>
              </p:nvSpPr>
              <p:spPr bwMode="auto">
                <a:xfrm>
                  <a:off x="2928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3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14" name="文本框 47150"/>
                <p:cNvSpPr txBox="1">
                  <a:spLocks noChangeArrowheads="1"/>
                </p:cNvSpPr>
                <p:nvPr/>
              </p:nvSpPr>
              <p:spPr bwMode="auto">
                <a:xfrm>
                  <a:off x="3312" y="193"/>
                  <a:ext cx="23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4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15" name="文本框 47151"/>
                <p:cNvSpPr txBox="1">
                  <a:spLocks noChangeArrowheads="1"/>
                </p:cNvSpPr>
                <p:nvPr/>
              </p:nvSpPr>
              <p:spPr bwMode="auto">
                <a:xfrm>
                  <a:off x="3697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5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14" name="组合 47152"/>
                <p:cNvGrpSpPr/>
                <p:nvPr/>
              </p:nvGrpSpPr>
              <p:grpSpPr bwMode="auto">
                <a:xfrm>
                  <a:off x="288" y="0"/>
                  <a:ext cx="384" cy="144"/>
                  <a:chOff x="0" y="0"/>
                  <a:chExt cx="192" cy="96"/>
                </a:xfrm>
              </p:grpSpPr>
              <p:sp>
                <p:nvSpPr>
                  <p:cNvPr id="12324" name="直接连接符 47153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5" name="直接连接符 47154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" name="组合 47155"/>
                <p:cNvGrpSpPr/>
                <p:nvPr/>
              </p:nvGrpSpPr>
              <p:grpSpPr bwMode="auto">
                <a:xfrm>
                  <a:off x="1056" y="0"/>
                  <a:ext cx="384" cy="144"/>
                  <a:chOff x="0" y="0"/>
                  <a:chExt cx="192" cy="96"/>
                </a:xfrm>
              </p:grpSpPr>
              <p:sp>
                <p:nvSpPr>
                  <p:cNvPr id="12322" name="直接连接符 47156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3" name="直接连接符 47157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318" name="文本框 47158"/>
                <p:cNvSpPr txBox="1">
                  <a:spLocks noChangeArrowheads="1"/>
                </p:cNvSpPr>
                <p:nvPr/>
              </p:nvSpPr>
              <p:spPr bwMode="auto">
                <a:xfrm>
                  <a:off x="96" y="193"/>
                  <a:ext cx="2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-4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19" name="文本框 47159"/>
                <p:cNvSpPr txBox="1">
                  <a:spLocks noChangeArrowheads="1"/>
                </p:cNvSpPr>
                <p:nvPr/>
              </p:nvSpPr>
              <p:spPr bwMode="auto">
                <a:xfrm>
                  <a:off x="480" y="193"/>
                  <a:ext cx="29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-3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20" name="文本框 47160"/>
                <p:cNvSpPr txBox="1">
                  <a:spLocks noChangeArrowheads="1"/>
                </p:cNvSpPr>
                <p:nvPr/>
              </p:nvSpPr>
              <p:spPr bwMode="auto">
                <a:xfrm>
                  <a:off x="864" y="193"/>
                  <a:ext cx="2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-2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321" name="文本框 47161"/>
                <p:cNvSpPr txBox="1">
                  <a:spLocks noChangeArrowheads="1"/>
                </p:cNvSpPr>
                <p:nvPr/>
              </p:nvSpPr>
              <p:spPr bwMode="auto">
                <a:xfrm>
                  <a:off x="1248" y="193"/>
                  <a:ext cx="2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-1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6" name="组合 47162"/>
          <p:cNvGrpSpPr/>
          <p:nvPr/>
        </p:nvGrpSpPr>
        <p:grpSpPr bwMode="auto">
          <a:xfrm>
            <a:off x="4498975" y="2781300"/>
            <a:ext cx="1152525" cy="1524000"/>
            <a:chOff x="0" y="0"/>
            <a:chExt cx="726" cy="960"/>
          </a:xfrm>
        </p:grpSpPr>
        <p:sp>
          <p:nvSpPr>
            <p:cNvPr id="12301" name="直接连接符 47163"/>
            <p:cNvSpPr>
              <a:spLocks noChangeShapeType="1"/>
            </p:cNvSpPr>
            <p:nvPr/>
          </p:nvSpPr>
          <p:spPr bwMode="auto">
            <a:xfrm flipV="1">
              <a:off x="726" y="0"/>
              <a:ext cx="0" cy="960"/>
            </a:xfrm>
            <a:prstGeom prst="line">
              <a:avLst/>
            </a:prstGeom>
            <a:noFill/>
            <a:ln w="69850">
              <a:solidFill>
                <a:srgbClr val="00FF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直接连接符 47164"/>
            <p:cNvSpPr>
              <a:spLocks noChangeShapeType="1"/>
            </p:cNvSpPr>
            <p:nvPr/>
          </p:nvSpPr>
          <p:spPr bwMode="auto">
            <a:xfrm flipV="1">
              <a:off x="0" y="23"/>
              <a:ext cx="681" cy="22"/>
            </a:xfrm>
            <a:prstGeom prst="line">
              <a:avLst/>
            </a:prstGeom>
            <a:noFill/>
            <a:ln w="69850">
              <a:solidFill>
                <a:srgbClr val="00FF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166" name="直接连接符 47165"/>
          <p:cNvSpPr>
            <a:spLocks noChangeShapeType="1"/>
          </p:cNvSpPr>
          <p:nvPr/>
        </p:nvSpPr>
        <p:spPr bwMode="auto">
          <a:xfrm flipV="1">
            <a:off x="5651500" y="4343400"/>
            <a:ext cx="0" cy="1447800"/>
          </a:xfrm>
          <a:prstGeom prst="line">
            <a:avLst/>
          </a:prstGeom>
          <a:noFill/>
          <a:ln w="698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67" name="直接连接符 47166"/>
          <p:cNvSpPr>
            <a:spLocks noChangeShapeType="1"/>
          </p:cNvSpPr>
          <p:nvPr/>
        </p:nvSpPr>
        <p:spPr bwMode="auto">
          <a:xfrm>
            <a:off x="4508500" y="5791200"/>
            <a:ext cx="1143000" cy="0"/>
          </a:xfrm>
          <a:prstGeom prst="line">
            <a:avLst/>
          </a:prstGeom>
          <a:noFill/>
          <a:ln w="698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68" name="文本框 47167"/>
          <p:cNvSpPr txBox="1">
            <a:spLocks noChangeArrowheads="1"/>
          </p:cNvSpPr>
          <p:nvPr/>
        </p:nvSpPr>
        <p:spPr bwMode="auto">
          <a:xfrm>
            <a:off x="5467350" y="5280025"/>
            <a:ext cx="438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</a:rPr>
              <a:t>·</a:t>
            </a:r>
            <a:endParaRPr lang="en-US" altLang="zh-CN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文本框 47170"/>
          <p:cNvSpPr txBox="1">
            <a:spLocks noChangeArrowheads="1"/>
          </p:cNvSpPr>
          <p:nvPr/>
        </p:nvSpPr>
        <p:spPr bwMode="auto">
          <a:xfrm>
            <a:off x="5795963" y="2593975"/>
            <a:ext cx="12128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A (2,3)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6" name="文本框 47171"/>
          <p:cNvSpPr txBox="1">
            <a:spLocks noChangeArrowheads="1"/>
          </p:cNvSpPr>
          <p:nvPr/>
        </p:nvSpPr>
        <p:spPr bwMode="auto">
          <a:xfrm>
            <a:off x="4652963" y="1217613"/>
            <a:ext cx="412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y 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2297" name="文本框 47172"/>
          <p:cNvSpPr txBox="1">
            <a:spLocks noChangeArrowheads="1"/>
          </p:cNvSpPr>
          <p:nvPr/>
        </p:nvSpPr>
        <p:spPr bwMode="auto">
          <a:xfrm>
            <a:off x="8220075" y="4097338"/>
            <a:ext cx="336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x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47174" name="矩形 47173"/>
          <p:cNvSpPr>
            <a:spLocks noChangeArrowheads="1"/>
          </p:cNvSpPr>
          <p:nvPr/>
        </p:nvSpPr>
        <p:spPr bwMode="auto">
          <a:xfrm>
            <a:off x="5864225" y="5761038"/>
            <a:ext cx="21272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A′(2,-3)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2299" name="文本框 47174"/>
          <p:cNvSpPr txBox="1">
            <a:spLocks noChangeArrowheads="1"/>
          </p:cNvSpPr>
          <p:nvPr/>
        </p:nvSpPr>
        <p:spPr bwMode="auto">
          <a:xfrm>
            <a:off x="304800" y="838200"/>
            <a:ext cx="7426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作出点</a:t>
            </a:r>
            <a:r>
              <a:rPr lang="en-US" altLang="zh-CN" sz="2800" b="1"/>
              <a:t>A</a:t>
            </a:r>
            <a:r>
              <a:rPr lang="zh-CN" altLang="en-US" sz="2800" b="1"/>
              <a:t>关于</a:t>
            </a:r>
            <a:r>
              <a:rPr lang="en-US" altLang="zh-CN" sz="2800" b="1"/>
              <a:t>x</a:t>
            </a:r>
            <a:r>
              <a:rPr lang="zh-CN" altLang="en-US" sz="2800" b="1"/>
              <a:t>轴的对称点，并说出它的坐标。</a:t>
            </a:r>
            <a:endParaRPr lang="zh-CN" altLang="en-US" sz="2800" b="1"/>
          </a:p>
        </p:txBody>
      </p:sp>
      <p:sp>
        <p:nvSpPr>
          <p:cNvPr id="12300" name="文本框 47175"/>
          <p:cNvSpPr txBox="1">
            <a:spLocks noChangeArrowheads="1"/>
          </p:cNvSpPr>
          <p:nvPr/>
        </p:nvSpPr>
        <p:spPr bwMode="auto">
          <a:xfrm>
            <a:off x="5435600" y="2301875"/>
            <a:ext cx="438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</a:rPr>
              <a:t>·</a:t>
            </a:r>
            <a:endParaRPr lang="en-US" altLang="zh-CN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7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7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66" grpId="0" animBg="1"/>
      <p:bldP spid="47167" grpId="0" animBg="1"/>
      <p:bldP spid="47168" grpId="0"/>
      <p:bldP spid="4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131"/>
          <p:cNvGrpSpPr/>
          <p:nvPr/>
        </p:nvGrpSpPr>
        <p:grpSpPr bwMode="auto">
          <a:xfrm>
            <a:off x="1692275" y="1268413"/>
            <a:ext cx="6335713" cy="5302250"/>
            <a:chOff x="0" y="0"/>
            <a:chExt cx="3957" cy="3294"/>
          </a:xfrm>
        </p:grpSpPr>
        <p:grpSp>
          <p:nvGrpSpPr>
            <p:cNvPr id="3" name="组合 48132"/>
            <p:cNvGrpSpPr/>
            <p:nvPr/>
          </p:nvGrpSpPr>
          <p:grpSpPr bwMode="auto">
            <a:xfrm>
              <a:off x="1462" y="0"/>
              <a:ext cx="361" cy="3294"/>
              <a:chOff x="0" y="0"/>
              <a:chExt cx="432" cy="3552"/>
            </a:xfrm>
          </p:grpSpPr>
          <p:sp>
            <p:nvSpPr>
              <p:cNvPr id="13355" name="直接连接符 48133"/>
              <p:cNvSpPr>
                <a:spLocks noChangeShapeType="1"/>
              </p:cNvSpPr>
              <p:nvPr/>
            </p:nvSpPr>
            <p:spPr bwMode="auto">
              <a:xfrm flipV="1">
                <a:off x="288" y="0"/>
                <a:ext cx="0" cy="355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6" name="文本框 48134"/>
              <p:cNvSpPr txBox="1">
                <a:spLocks noChangeArrowheads="1"/>
              </p:cNvSpPr>
              <p:nvPr/>
            </p:nvSpPr>
            <p:spPr bwMode="auto">
              <a:xfrm>
                <a:off x="47" y="912"/>
                <a:ext cx="213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3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7" name="文本框 48135"/>
              <p:cNvSpPr txBox="1">
                <a:spLocks noChangeArrowheads="1"/>
              </p:cNvSpPr>
              <p:nvPr/>
            </p:nvSpPr>
            <p:spPr bwMode="auto">
              <a:xfrm>
                <a:off x="47" y="1584"/>
                <a:ext cx="252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1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8" name="文本框 48136"/>
              <p:cNvSpPr txBox="1">
                <a:spLocks noChangeArrowheads="1"/>
              </p:cNvSpPr>
              <p:nvPr/>
            </p:nvSpPr>
            <p:spPr bwMode="auto">
              <a:xfrm>
                <a:off x="47" y="576"/>
                <a:ext cx="252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4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9" name="文本框 48137"/>
              <p:cNvSpPr txBox="1">
                <a:spLocks noChangeArrowheads="1"/>
              </p:cNvSpPr>
              <p:nvPr/>
            </p:nvSpPr>
            <p:spPr bwMode="auto">
              <a:xfrm>
                <a:off x="47" y="1200"/>
                <a:ext cx="252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2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60" name="文本框 48138"/>
              <p:cNvSpPr txBox="1">
                <a:spLocks noChangeArrowheads="1"/>
              </p:cNvSpPr>
              <p:nvPr/>
            </p:nvSpPr>
            <p:spPr bwMode="auto">
              <a:xfrm>
                <a:off x="47" y="240"/>
                <a:ext cx="252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5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" name="组合 48139"/>
              <p:cNvGrpSpPr/>
              <p:nvPr/>
            </p:nvGrpSpPr>
            <p:grpSpPr bwMode="auto">
              <a:xfrm rot="-5362763">
                <a:off x="192" y="456"/>
                <a:ext cx="312" cy="168"/>
                <a:chOff x="0" y="0"/>
                <a:chExt cx="192" cy="96"/>
              </a:xfrm>
            </p:grpSpPr>
            <p:sp>
              <p:nvSpPr>
                <p:cNvPr id="13378" name="直接连接符 4814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9" name="直接连接符 48141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" name="组合 48142"/>
              <p:cNvGrpSpPr/>
              <p:nvPr/>
            </p:nvGrpSpPr>
            <p:grpSpPr bwMode="auto">
              <a:xfrm rot="-5362763">
                <a:off x="192" y="1128"/>
                <a:ext cx="312" cy="168"/>
                <a:chOff x="0" y="0"/>
                <a:chExt cx="192" cy="96"/>
              </a:xfrm>
            </p:grpSpPr>
            <p:sp>
              <p:nvSpPr>
                <p:cNvPr id="13376" name="直接连接符 4814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7" name="直接连接符 48144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48145"/>
              <p:cNvGrpSpPr/>
              <p:nvPr/>
            </p:nvGrpSpPr>
            <p:grpSpPr bwMode="auto">
              <a:xfrm rot="-5362763">
                <a:off x="192" y="1776"/>
                <a:ext cx="312" cy="168"/>
                <a:chOff x="0" y="0"/>
                <a:chExt cx="192" cy="96"/>
              </a:xfrm>
            </p:grpSpPr>
            <p:sp>
              <p:nvSpPr>
                <p:cNvPr id="13374" name="直接连接符 4814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5" name="直接连接符 48147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364" name="文本框 48148"/>
              <p:cNvSpPr txBox="1">
                <a:spLocks noChangeArrowheads="1"/>
              </p:cNvSpPr>
              <p:nvPr/>
            </p:nvSpPr>
            <p:spPr bwMode="auto">
              <a:xfrm>
                <a:off x="0" y="2544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-2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65" name="文本框 48149"/>
              <p:cNvSpPr txBox="1">
                <a:spLocks noChangeArrowheads="1"/>
              </p:cNvSpPr>
              <p:nvPr/>
            </p:nvSpPr>
            <p:spPr bwMode="auto">
              <a:xfrm>
                <a:off x="0" y="3216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-4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66" name="文本框 48150"/>
              <p:cNvSpPr txBox="1">
                <a:spLocks noChangeArrowheads="1"/>
              </p:cNvSpPr>
              <p:nvPr/>
            </p:nvSpPr>
            <p:spPr bwMode="auto">
              <a:xfrm>
                <a:off x="0" y="2208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-1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67" name="文本框 48151"/>
              <p:cNvSpPr txBox="1">
                <a:spLocks noChangeArrowheads="1"/>
              </p:cNvSpPr>
              <p:nvPr/>
            </p:nvSpPr>
            <p:spPr bwMode="auto">
              <a:xfrm>
                <a:off x="0" y="2832"/>
                <a:ext cx="328" cy="3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-3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" name="组合 48152"/>
              <p:cNvGrpSpPr/>
              <p:nvPr/>
            </p:nvGrpSpPr>
            <p:grpSpPr bwMode="auto">
              <a:xfrm rot="-5362763">
                <a:off x="192" y="2424"/>
                <a:ext cx="312" cy="168"/>
                <a:chOff x="0" y="0"/>
                <a:chExt cx="192" cy="96"/>
              </a:xfrm>
            </p:grpSpPr>
            <p:sp>
              <p:nvSpPr>
                <p:cNvPr id="13372" name="直接连接符 4815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3" name="直接连接符 48154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组合 48155"/>
              <p:cNvGrpSpPr/>
              <p:nvPr/>
            </p:nvGrpSpPr>
            <p:grpSpPr bwMode="auto">
              <a:xfrm rot="-5362763">
                <a:off x="192" y="3096"/>
                <a:ext cx="312" cy="168"/>
                <a:chOff x="0" y="0"/>
                <a:chExt cx="192" cy="96"/>
              </a:xfrm>
            </p:grpSpPr>
            <p:sp>
              <p:nvSpPr>
                <p:cNvPr id="13370" name="直接连接符 4815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1" name="直接连接符 48157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48158"/>
            <p:cNvGrpSpPr/>
            <p:nvPr/>
          </p:nvGrpSpPr>
          <p:grpSpPr bwMode="auto">
            <a:xfrm>
              <a:off x="0" y="1814"/>
              <a:ext cx="3957" cy="389"/>
              <a:chOff x="0" y="0"/>
              <a:chExt cx="4320" cy="711"/>
            </a:xfrm>
          </p:grpSpPr>
          <p:sp>
            <p:nvSpPr>
              <p:cNvPr id="13328" name="文本框 48159"/>
              <p:cNvSpPr txBox="1">
                <a:spLocks noChangeArrowheads="1"/>
              </p:cNvSpPr>
              <p:nvPr/>
            </p:nvSpPr>
            <p:spPr bwMode="auto">
              <a:xfrm>
                <a:off x="1680" y="97"/>
                <a:ext cx="229" cy="5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10" name="组合 48160"/>
              <p:cNvGrpSpPr/>
              <p:nvPr/>
            </p:nvGrpSpPr>
            <p:grpSpPr bwMode="auto">
              <a:xfrm>
                <a:off x="0" y="0"/>
                <a:ext cx="4320" cy="711"/>
                <a:chOff x="0" y="0"/>
                <a:chExt cx="4320" cy="711"/>
              </a:xfrm>
            </p:grpSpPr>
            <p:sp>
              <p:nvSpPr>
                <p:cNvPr id="13330" name="直接连接符 48161"/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4320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组合 48162"/>
                <p:cNvGrpSpPr/>
                <p:nvPr/>
              </p:nvGrpSpPr>
              <p:grpSpPr bwMode="auto">
                <a:xfrm>
                  <a:off x="1872" y="0"/>
                  <a:ext cx="384" cy="144"/>
                  <a:chOff x="0" y="0"/>
                  <a:chExt cx="192" cy="96"/>
                </a:xfrm>
              </p:grpSpPr>
              <p:sp>
                <p:nvSpPr>
                  <p:cNvPr id="13353" name="直接连接符 48163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4" name="直接连接符 48164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" name="组合 48165"/>
                <p:cNvGrpSpPr/>
                <p:nvPr/>
              </p:nvGrpSpPr>
              <p:grpSpPr bwMode="auto">
                <a:xfrm>
                  <a:off x="2640" y="0"/>
                  <a:ext cx="384" cy="144"/>
                  <a:chOff x="0" y="0"/>
                  <a:chExt cx="192" cy="96"/>
                </a:xfrm>
              </p:grpSpPr>
              <p:sp>
                <p:nvSpPr>
                  <p:cNvPr id="13351" name="直接连接符 48166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2" name="直接连接符 48167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" name="组合 48168"/>
                <p:cNvGrpSpPr/>
                <p:nvPr/>
              </p:nvGrpSpPr>
              <p:grpSpPr bwMode="auto">
                <a:xfrm>
                  <a:off x="3408" y="0"/>
                  <a:ext cx="384" cy="144"/>
                  <a:chOff x="0" y="0"/>
                  <a:chExt cx="192" cy="96"/>
                </a:xfrm>
              </p:grpSpPr>
              <p:sp>
                <p:nvSpPr>
                  <p:cNvPr id="13349" name="直接连接符 4816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0" name="直接连接符 48170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334" name="文本框 48171"/>
                <p:cNvSpPr txBox="1">
                  <a:spLocks noChangeArrowheads="1"/>
                </p:cNvSpPr>
                <p:nvPr/>
              </p:nvSpPr>
              <p:spPr bwMode="auto">
                <a:xfrm>
                  <a:off x="2161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1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5" name="文本框 48172"/>
                <p:cNvSpPr txBox="1">
                  <a:spLocks noChangeArrowheads="1"/>
                </p:cNvSpPr>
                <p:nvPr/>
              </p:nvSpPr>
              <p:spPr bwMode="auto">
                <a:xfrm>
                  <a:off x="2544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2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6" name="文本框 48173"/>
                <p:cNvSpPr txBox="1">
                  <a:spLocks noChangeArrowheads="1"/>
                </p:cNvSpPr>
                <p:nvPr/>
              </p:nvSpPr>
              <p:spPr bwMode="auto">
                <a:xfrm>
                  <a:off x="2928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3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7" name="文本框 48174"/>
                <p:cNvSpPr txBox="1">
                  <a:spLocks noChangeArrowheads="1"/>
                </p:cNvSpPr>
                <p:nvPr/>
              </p:nvSpPr>
              <p:spPr bwMode="auto">
                <a:xfrm>
                  <a:off x="3312" y="193"/>
                  <a:ext cx="23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4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8" name="文本框 48175"/>
                <p:cNvSpPr txBox="1">
                  <a:spLocks noChangeArrowheads="1"/>
                </p:cNvSpPr>
                <p:nvPr/>
              </p:nvSpPr>
              <p:spPr bwMode="auto">
                <a:xfrm>
                  <a:off x="3697" y="193"/>
                  <a:ext cx="22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5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14" name="组合 48176"/>
                <p:cNvGrpSpPr/>
                <p:nvPr/>
              </p:nvGrpSpPr>
              <p:grpSpPr bwMode="auto">
                <a:xfrm>
                  <a:off x="288" y="0"/>
                  <a:ext cx="384" cy="144"/>
                  <a:chOff x="0" y="0"/>
                  <a:chExt cx="192" cy="96"/>
                </a:xfrm>
              </p:grpSpPr>
              <p:sp>
                <p:nvSpPr>
                  <p:cNvPr id="13347" name="直接连接符 48177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8" name="直接连接符 48178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" name="组合 48179"/>
                <p:cNvGrpSpPr/>
                <p:nvPr/>
              </p:nvGrpSpPr>
              <p:grpSpPr bwMode="auto">
                <a:xfrm>
                  <a:off x="1056" y="0"/>
                  <a:ext cx="384" cy="144"/>
                  <a:chOff x="0" y="0"/>
                  <a:chExt cx="192" cy="96"/>
                </a:xfrm>
              </p:grpSpPr>
              <p:sp>
                <p:nvSpPr>
                  <p:cNvPr id="13345" name="直接连接符 4818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6" name="直接连接符 48181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341" name="文本框 48182"/>
                <p:cNvSpPr txBox="1">
                  <a:spLocks noChangeArrowheads="1"/>
                </p:cNvSpPr>
                <p:nvPr/>
              </p:nvSpPr>
              <p:spPr bwMode="auto">
                <a:xfrm>
                  <a:off x="96" y="193"/>
                  <a:ext cx="2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-4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42" name="文本框 48183"/>
                <p:cNvSpPr txBox="1">
                  <a:spLocks noChangeArrowheads="1"/>
                </p:cNvSpPr>
                <p:nvPr/>
              </p:nvSpPr>
              <p:spPr bwMode="auto">
                <a:xfrm>
                  <a:off x="480" y="193"/>
                  <a:ext cx="29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-3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43" name="文本框 48184"/>
                <p:cNvSpPr txBox="1">
                  <a:spLocks noChangeArrowheads="1"/>
                </p:cNvSpPr>
                <p:nvPr/>
              </p:nvSpPr>
              <p:spPr bwMode="auto">
                <a:xfrm>
                  <a:off x="864" y="193"/>
                  <a:ext cx="2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-2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44" name="文本框 48185"/>
                <p:cNvSpPr txBox="1">
                  <a:spLocks noChangeArrowheads="1"/>
                </p:cNvSpPr>
                <p:nvPr/>
              </p:nvSpPr>
              <p:spPr bwMode="auto">
                <a:xfrm>
                  <a:off x="1248" y="193"/>
                  <a:ext cx="2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-1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3315" name="直接连接符 48186"/>
          <p:cNvSpPr>
            <a:spLocks noChangeShapeType="1"/>
          </p:cNvSpPr>
          <p:nvPr/>
        </p:nvSpPr>
        <p:spPr bwMode="auto">
          <a:xfrm flipV="1">
            <a:off x="5580063" y="2852738"/>
            <a:ext cx="0" cy="1452562"/>
          </a:xfrm>
          <a:prstGeom prst="line">
            <a:avLst/>
          </a:prstGeom>
          <a:noFill/>
          <a:ln w="57150">
            <a:solidFill>
              <a:srgbClr val="00FF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直接连接符 48187"/>
          <p:cNvSpPr>
            <a:spLocks noChangeShapeType="1"/>
          </p:cNvSpPr>
          <p:nvPr/>
        </p:nvSpPr>
        <p:spPr bwMode="auto">
          <a:xfrm>
            <a:off x="4500563" y="2852738"/>
            <a:ext cx="1079500" cy="0"/>
          </a:xfrm>
          <a:prstGeom prst="line">
            <a:avLst/>
          </a:prstGeom>
          <a:noFill/>
          <a:ln w="57150">
            <a:solidFill>
              <a:srgbClr val="00FF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7" name="文本框 48188"/>
          <p:cNvSpPr txBox="1">
            <a:spLocks noChangeArrowheads="1"/>
          </p:cNvSpPr>
          <p:nvPr/>
        </p:nvSpPr>
        <p:spPr bwMode="auto">
          <a:xfrm>
            <a:off x="5715000" y="2555875"/>
            <a:ext cx="11922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B (2,3)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90" name="直接连接符 48189"/>
          <p:cNvSpPr>
            <a:spLocks noChangeShapeType="1"/>
          </p:cNvSpPr>
          <p:nvPr/>
        </p:nvSpPr>
        <p:spPr bwMode="auto">
          <a:xfrm flipV="1">
            <a:off x="3203575" y="2852738"/>
            <a:ext cx="0" cy="144145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1" name="直接连接符 48190"/>
          <p:cNvSpPr>
            <a:spLocks noChangeShapeType="1"/>
          </p:cNvSpPr>
          <p:nvPr/>
        </p:nvSpPr>
        <p:spPr bwMode="auto">
          <a:xfrm>
            <a:off x="3203575" y="2852738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2" name="文本框 48191"/>
          <p:cNvSpPr txBox="1">
            <a:spLocks noChangeArrowheads="1"/>
          </p:cNvSpPr>
          <p:nvPr/>
        </p:nvSpPr>
        <p:spPr bwMode="auto">
          <a:xfrm>
            <a:off x="2987675" y="2349500"/>
            <a:ext cx="3746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</a:rPr>
              <a:t>·</a:t>
            </a:r>
            <a:endParaRPr lang="en-US" altLang="zh-CN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文本框 48194"/>
          <p:cNvSpPr txBox="1">
            <a:spLocks noChangeArrowheads="1"/>
          </p:cNvSpPr>
          <p:nvPr/>
        </p:nvSpPr>
        <p:spPr bwMode="auto">
          <a:xfrm>
            <a:off x="8220075" y="4097338"/>
            <a:ext cx="336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x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3322" name="文本框 48195"/>
          <p:cNvSpPr txBox="1">
            <a:spLocks noChangeArrowheads="1"/>
          </p:cNvSpPr>
          <p:nvPr/>
        </p:nvSpPr>
        <p:spPr bwMode="auto">
          <a:xfrm>
            <a:off x="4787900" y="1171575"/>
            <a:ext cx="336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y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3323" name="文本框 48130"/>
          <p:cNvSpPr txBox="1">
            <a:spLocks noChangeArrowheads="1"/>
          </p:cNvSpPr>
          <p:nvPr/>
        </p:nvSpPr>
        <p:spPr bwMode="auto">
          <a:xfrm>
            <a:off x="5359400" y="2352675"/>
            <a:ext cx="438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</a:rPr>
              <a:t>·</a:t>
            </a:r>
            <a:endParaRPr lang="en-US" altLang="zh-CN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98" name="矩形 48197"/>
          <p:cNvSpPr>
            <a:spLocks noChangeArrowheads="1"/>
          </p:cNvSpPr>
          <p:nvPr/>
        </p:nvSpPr>
        <p:spPr bwMode="auto">
          <a:xfrm>
            <a:off x="1889125" y="2179638"/>
            <a:ext cx="21272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B′(-2,3)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3325" name="文本框 48199"/>
          <p:cNvSpPr txBox="1">
            <a:spLocks noChangeArrowheads="1"/>
          </p:cNvSpPr>
          <p:nvPr/>
        </p:nvSpPr>
        <p:spPr bwMode="auto">
          <a:xfrm>
            <a:off x="152400" y="762000"/>
            <a:ext cx="7426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作出点</a:t>
            </a:r>
            <a:r>
              <a:rPr lang="en-US" altLang="zh-CN" sz="2800" b="1"/>
              <a:t>B</a:t>
            </a:r>
            <a:r>
              <a:rPr lang="zh-CN" altLang="en-US" sz="2800" b="1"/>
              <a:t>关于</a:t>
            </a:r>
            <a:r>
              <a:rPr lang="en-US" altLang="zh-CN" sz="2800" b="1"/>
              <a:t>y</a:t>
            </a:r>
            <a:r>
              <a:rPr lang="zh-CN" altLang="en-US" sz="2800" b="1"/>
              <a:t>轴的对称点，并说出它的坐标。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90" grpId="0" animBg="1"/>
      <p:bldP spid="48191" grpId="0" animBg="1"/>
      <p:bldP spid="48192" grpId="0"/>
      <p:bldP spid="481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28600" y="2819400"/>
            <a:ext cx="4468813" cy="3001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如图，如果以天安门为原点，分别以长安街和中轴线为</a:t>
            </a:r>
            <a:r>
              <a:rPr lang="en-US" altLang="zh-CN" sz="2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轴和</a:t>
            </a:r>
            <a:r>
              <a:rPr lang="en-US" altLang="zh-CN" sz="2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轴建立平面直角坐标系，对应于东直门的坐标，你能找到西直门的位置，说出西直门的坐标吗？</a:t>
            </a:r>
            <a:endParaRPr lang="zh-CN" altLang="en-US" sz="2800" b="1" smtClean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39" name="矩形 6"/>
          <p:cNvSpPr>
            <a:spLocks noChangeArrowheads="1"/>
          </p:cNvSpPr>
          <p:nvPr/>
        </p:nvSpPr>
        <p:spPr bwMode="auto">
          <a:xfrm>
            <a:off x="152400" y="1219200"/>
            <a:ext cx="8074025" cy="1139825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　　探究并归纳已知点关于坐标轴对称的点</a:t>
            </a:r>
            <a:endParaRPr lang="zh-CN" altLang="en-US" sz="3200" b="1">
              <a:latin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</a:rPr>
              <a:t>的坐标变化规律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4340" name="图片 10251" descr="06903006##老北京城的示意图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00600" y="2590800"/>
            <a:ext cx="3914775" cy="372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10252"/>
          <p:cNvSpPr txBox="1">
            <a:spLocks noChangeArrowheads="1"/>
          </p:cNvSpPr>
          <p:nvPr/>
        </p:nvSpPr>
        <p:spPr bwMode="auto">
          <a:xfrm>
            <a:off x="4454525" y="3516313"/>
            <a:ext cx="9207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C0000"/>
                </a:solidFill>
              </a:rPr>
              <a:t>(-3.5,4)</a:t>
            </a:r>
            <a:endParaRPr lang="en-US" altLang="zh-CN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997"/>
          <p:cNvGrpSpPr/>
          <p:nvPr/>
        </p:nvGrpSpPr>
        <p:grpSpPr bwMode="auto">
          <a:xfrm>
            <a:off x="2266950" y="2501900"/>
            <a:ext cx="4432300" cy="4051300"/>
            <a:chOff x="1428" y="1656"/>
            <a:chExt cx="2792" cy="2552"/>
          </a:xfrm>
        </p:grpSpPr>
        <p:sp>
          <p:nvSpPr>
            <p:cNvPr id="1086" name="直接连接符 38930"/>
            <p:cNvSpPr>
              <a:spLocks noChangeShapeType="1"/>
            </p:cNvSpPr>
            <p:nvPr/>
          </p:nvSpPr>
          <p:spPr bwMode="auto">
            <a:xfrm>
              <a:off x="1492" y="3208"/>
              <a:ext cx="242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7" name="直接连接符 38931"/>
            <p:cNvSpPr>
              <a:spLocks noChangeShapeType="1"/>
            </p:cNvSpPr>
            <p:nvPr/>
          </p:nvSpPr>
          <p:spPr bwMode="auto">
            <a:xfrm>
              <a:off x="1436" y="3409"/>
              <a:ext cx="2480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8" name="直接连接符 38932"/>
            <p:cNvSpPr>
              <a:spLocks noChangeShapeType="1"/>
            </p:cNvSpPr>
            <p:nvPr/>
          </p:nvSpPr>
          <p:spPr bwMode="auto">
            <a:xfrm>
              <a:off x="1484" y="3610"/>
              <a:ext cx="243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直接连接符 38933"/>
            <p:cNvSpPr>
              <a:spLocks noChangeShapeType="1"/>
            </p:cNvSpPr>
            <p:nvPr/>
          </p:nvSpPr>
          <p:spPr bwMode="auto">
            <a:xfrm>
              <a:off x="1444" y="3811"/>
              <a:ext cx="247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直接连接符 38934"/>
            <p:cNvSpPr>
              <a:spLocks noChangeShapeType="1"/>
            </p:cNvSpPr>
            <p:nvPr/>
          </p:nvSpPr>
          <p:spPr bwMode="auto">
            <a:xfrm>
              <a:off x="1428" y="4012"/>
              <a:ext cx="248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直接连接符 38935"/>
            <p:cNvSpPr>
              <a:spLocks noChangeShapeType="1"/>
            </p:cNvSpPr>
            <p:nvPr/>
          </p:nvSpPr>
          <p:spPr bwMode="auto">
            <a:xfrm>
              <a:off x="1471" y="2011"/>
              <a:ext cx="244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直接连接符 38936"/>
            <p:cNvSpPr>
              <a:spLocks noChangeShapeType="1"/>
            </p:cNvSpPr>
            <p:nvPr/>
          </p:nvSpPr>
          <p:spPr bwMode="auto">
            <a:xfrm>
              <a:off x="1487" y="2212"/>
              <a:ext cx="243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3" name="直接连接符 38937"/>
            <p:cNvSpPr>
              <a:spLocks noChangeShapeType="1"/>
            </p:cNvSpPr>
            <p:nvPr/>
          </p:nvSpPr>
          <p:spPr bwMode="auto">
            <a:xfrm>
              <a:off x="1495" y="2413"/>
              <a:ext cx="242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直接连接符 38938"/>
            <p:cNvSpPr>
              <a:spLocks noChangeShapeType="1"/>
            </p:cNvSpPr>
            <p:nvPr/>
          </p:nvSpPr>
          <p:spPr bwMode="auto">
            <a:xfrm>
              <a:off x="1471" y="2614"/>
              <a:ext cx="244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直接连接符 38939"/>
            <p:cNvSpPr>
              <a:spLocks noChangeShapeType="1"/>
            </p:cNvSpPr>
            <p:nvPr/>
          </p:nvSpPr>
          <p:spPr bwMode="auto">
            <a:xfrm>
              <a:off x="1447" y="2815"/>
              <a:ext cx="247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直接连接符 38940"/>
            <p:cNvSpPr>
              <a:spLocks noChangeShapeType="1"/>
            </p:cNvSpPr>
            <p:nvPr/>
          </p:nvSpPr>
          <p:spPr bwMode="auto">
            <a:xfrm>
              <a:off x="1832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直接连接符 38941"/>
            <p:cNvSpPr>
              <a:spLocks noChangeShapeType="1"/>
            </p:cNvSpPr>
            <p:nvPr/>
          </p:nvSpPr>
          <p:spPr bwMode="auto">
            <a:xfrm>
              <a:off x="2031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直接连接符 38942"/>
            <p:cNvSpPr>
              <a:spLocks noChangeShapeType="1"/>
            </p:cNvSpPr>
            <p:nvPr/>
          </p:nvSpPr>
          <p:spPr bwMode="auto">
            <a:xfrm>
              <a:off x="2230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9" name="直接连接符 38943"/>
            <p:cNvSpPr>
              <a:spLocks noChangeShapeType="1"/>
            </p:cNvSpPr>
            <p:nvPr/>
          </p:nvSpPr>
          <p:spPr bwMode="auto">
            <a:xfrm>
              <a:off x="2429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0" name="直接连接符 38944"/>
            <p:cNvSpPr>
              <a:spLocks noChangeShapeType="1"/>
            </p:cNvSpPr>
            <p:nvPr/>
          </p:nvSpPr>
          <p:spPr bwMode="auto">
            <a:xfrm>
              <a:off x="2628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直接连接符 38945"/>
            <p:cNvSpPr>
              <a:spLocks noChangeShapeType="1"/>
            </p:cNvSpPr>
            <p:nvPr/>
          </p:nvSpPr>
          <p:spPr bwMode="auto">
            <a:xfrm>
              <a:off x="3035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直接连接符 38946"/>
            <p:cNvSpPr>
              <a:spLocks noChangeShapeType="1"/>
            </p:cNvSpPr>
            <p:nvPr/>
          </p:nvSpPr>
          <p:spPr bwMode="auto">
            <a:xfrm>
              <a:off x="3234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直接连接符 38947"/>
            <p:cNvSpPr>
              <a:spLocks noChangeShapeType="1"/>
            </p:cNvSpPr>
            <p:nvPr/>
          </p:nvSpPr>
          <p:spPr bwMode="auto">
            <a:xfrm>
              <a:off x="3433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直接连接符 38948"/>
            <p:cNvSpPr>
              <a:spLocks noChangeShapeType="1"/>
            </p:cNvSpPr>
            <p:nvPr/>
          </p:nvSpPr>
          <p:spPr bwMode="auto">
            <a:xfrm>
              <a:off x="3632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直接连接符 38949"/>
            <p:cNvSpPr>
              <a:spLocks noChangeShapeType="1"/>
            </p:cNvSpPr>
            <p:nvPr/>
          </p:nvSpPr>
          <p:spPr bwMode="auto">
            <a:xfrm>
              <a:off x="3831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" name="直接连接符 38950"/>
            <p:cNvSpPr>
              <a:spLocks noChangeShapeType="1"/>
            </p:cNvSpPr>
            <p:nvPr/>
          </p:nvSpPr>
          <p:spPr bwMode="auto">
            <a:xfrm>
              <a:off x="1448" y="3016"/>
              <a:ext cx="2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直接连接符 38951"/>
            <p:cNvSpPr>
              <a:spLocks noChangeShapeType="1"/>
            </p:cNvSpPr>
            <p:nvPr/>
          </p:nvSpPr>
          <p:spPr bwMode="auto">
            <a:xfrm flipV="1">
              <a:off x="2832" y="1792"/>
              <a:ext cx="0" cy="24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矩形 38952"/>
            <p:cNvSpPr>
              <a:spLocks noChangeArrowheads="1"/>
            </p:cNvSpPr>
            <p:nvPr/>
          </p:nvSpPr>
          <p:spPr bwMode="auto">
            <a:xfrm>
              <a:off x="4005" y="2837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x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109" name="矩形 38953"/>
            <p:cNvSpPr>
              <a:spLocks noChangeArrowheads="1"/>
            </p:cNvSpPr>
            <p:nvPr/>
          </p:nvSpPr>
          <p:spPr bwMode="auto">
            <a:xfrm>
              <a:off x="2616" y="1656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y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110" name="矩形 38954"/>
            <p:cNvSpPr>
              <a:spLocks noChangeArrowheads="1"/>
            </p:cNvSpPr>
            <p:nvPr/>
          </p:nvSpPr>
          <p:spPr bwMode="auto">
            <a:xfrm>
              <a:off x="2936" y="2967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1111" name="矩形 38955"/>
            <p:cNvSpPr>
              <a:spLocks noChangeArrowheads="1"/>
            </p:cNvSpPr>
            <p:nvPr/>
          </p:nvSpPr>
          <p:spPr bwMode="auto">
            <a:xfrm>
              <a:off x="2659" y="2690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1112" name="矩形 38956"/>
            <p:cNvSpPr>
              <a:spLocks noChangeArrowheads="1"/>
            </p:cNvSpPr>
            <p:nvPr/>
          </p:nvSpPr>
          <p:spPr bwMode="auto">
            <a:xfrm>
              <a:off x="2584" y="295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O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113" name="直接连接符 38996"/>
            <p:cNvSpPr>
              <a:spLocks noChangeShapeType="1"/>
            </p:cNvSpPr>
            <p:nvPr/>
          </p:nvSpPr>
          <p:spPr bwMode="auto">
            <a:xfrm>
              <a:off x="1627" y="1895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39011"/>
          <p:cNvGrpSpPr/>
          <p:nvPr/>
        </p:nvGrpSpPr>
        <p:grpSpPr bwMode="auto">
          <a:xfrm>
            <a:off x="2336800" y="3556000"/>
            <a:ext cx="3662363" cy="2728913"/>
            <a:chOff x="1472" y="2320"/>
            <a:chExt cx="2307" cy="1719"/>
          </a:xfrm>
        </p:grpSpPr>
        <p:sp>
          <p:nvSpPr>
            <p:cNvPr id="1076" name="椭圆 38992"/>
            <p:cNvSpPr>
              <a:spLocks noChangeArrowheads="1"/>
            </p:cNvSpPr>
            <p:nvPr/>
          </p:nvSpPr>
          <p:spPr bwMode="auto">
            <a:xfrm flipV="1">
              <a:off x="3208" y="3582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椭圆 38993"/>
            <p:cNvSpPr>
              <a:spLocks noChangeArrowheads="1"/>
            </p:cNvSpPr>
            <p:nvPr/>
          </p:nvSpPr>
          <p:spPr bwMode="auto">
            <a:xfrm flipV="1">
              <a:off x="2600" y="25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椭圆 38994"/>
            <p:cNvSpPr>
              <a:spLocks noChangeArrowheads="1"/>
            </p:cNvSpPr>
            <p:nvPr/>
          </p:nvSpPr>
          <p:spPr bwMode="auto">
            <a:xfrm flipV="1">
              <a:off x="2910" y="27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椭圆 38995"/>
            <p:cNvSpPr>
              <a:spLocks noChangeArrowheads="1"/>
            </p:cNvSpPr>
            <p:nvPr/>
          </p:nvSpPr>
          <p:spPr bwMode="auto">
            <a:xfrm flipV="1">
              <a:off x="3614" y="29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0" name="椭圆 38991"/>
            <p:cNvSpPr>
              <a:spLocks noChangeArrowheads="1"/>
            </p:cNvSpPr>
            <p:nvPr/>
          </p:nvSpPr>
          <p:spPr bwMode="auto">
            <a:xfrm flipV="1">
              <a:off x="1598" y="39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矩形 39006"/>
            <p:cNvSpPr>
              <a:spLocks noChangeArrowheads="1"/>
            </p:cNvSpPr>
            <p:nvPr/>
          </p:nvSpPr>
          <p:spPr bwMode="auto">
            <a:xfrm>
              <a:off x="3077" y="3565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2" name="矩形 39007"/>
            <p:cNvSpPr>
              <a:spLocks noChangeArrowheads="1"/>
            </p:cNvSpPr>
            <p:nvPr/>
          </p:nvSpPr>
          <p:spPr bwMode="auto">
            <a:xfrm>
              <a:off x="2512" y="2320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3" name="矩形 39008"/>
            <p:cNvSpPr>
              <a:spLocks noChangeArrowheads="1"/>
            </p:cNvSpPr>
            <p:nvPr/>
          </p:nvSpPr>
          <p:spPr bwMode="auto">
            <a:xfrm>
              <a:off x="1472" y="371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4" name="矩形 39009"/>
            <p:cNvSpPr>
              <a:spLocks noChangeArrowheads="1"/>
            </p:cNvSpPr>
            <p:nvPr/>
          </p:nvSpPr>
          <p:spPr bwMode="auto">
            <a:xfrm>
              <a:off x="2931" y="264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5" name="矩形 39010"/>
            <p:cNvSpPr>
              <a:spLocks noChangeArrowheads="1"/>
            </p:cNvSpPr>
            <p:nvPr/>
          </p:nvSpPr>
          <p:spPr bwMode="auto">
            <a:xfrm>
              <a:off x="3526" y="2718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9020"/>
          <p:cNvGrpSpPr/>
          <p:nvPr/>
        </p:nvGrpSpPr>
        <p:grpSpPr bwMode="auto">
          <a:xfrm>
            <a:off x="2349500" y="3011488"/>
            <a:ext cx="4017963" cy="2740025"/>
            <a:chOff x="1480" y="1977"/>
            <a:chExt cx="2531" cy="1726"/>
          </a:xfrm>
        </p:grpSpPr>
        <p:sp>
          <p:nvSpPr>
            <p:cNvPr id="1066" name="椭圆 38999"/>
            <p:cNvSpPr>
              <a:spLocks noChangeArrowheads="1"/>
            </p:cNvSpPr>
            <p:nvPr/>
          </p:nvSpPr>
          <p:spPr bwMode="auto">
            <a:xfrm flipV="1">
              <a:off x="3211" y="2385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椭圆 39000"/>
            <p:cNvSpPr>
              <a:spLocks noChangeArrowheads="1"/>
            </p:cNvSpPr>
            <p:nvPr/>
          </p:nvSpPr>
          <p:spPr bwMode="auto">
            <a:xfrm flipV="1">
              <a:off x="1603" y="1977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椭圆 39001"/>
            <p:cNvSpPr>
              <a:spLocks noChangeArrowheads="1"/>
            </p:cNvSpPr>
            <p:nvPr/>
          </p:nvSpPr>
          <p:spPr bwMode="auto">
            <a:xfrm flipV="1">
              <a:off x="2913" y="3185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椭圆 39002"/>
            <p:cNvSpPr>
              <a:spLocks noChangeArrowheads="1"/>
            </p:cNvSpPr>
            <p:nvPr/>
          </p:nvSpPr>
          <p:spPr bwMode="auto">
            <a:xfrm flipV="1">
              <a:off x="3617" y="2993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椭圆 39003"/>
            <p:cNvSpPr>
              <a:spLocks noChangeArrowheads="1"/>
            </p:cNvSpPr>
            <p:nvPr/>
          </p:nvSpPr>
          <p:spPr bwMode="auto">
            <a:xfrm flipV="1">
              <a:off x="2601" y="3377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矩形 39013"/>
            <p:cNvSpPr>
              <a:spLocks noChangeArrowheads="1"/>
            </p:cNvSpPr>
            <p:nvPr/>
          </p:nvSpPr>
          <p:spPr bwMode="auto">
            <a:xfrm>
              <a:off x="3114" y="2093"/>
              <a:ext cx="70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>
                  <a:latin typeface="宋体" panose="02010600030101010101" pitchFamily="2" charset="-122"/>
                </a:rPr>
                <a:t>′  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1072" name="矩形 39014"/>
            <p:cNvSpPr>
              <a:spLocks noChangeArrowheads="1"/>
            </p:cNvSpPr>
            <p:nvPr/>
          </p:nvSpPr>
          <p:spPr bwMode="auto">
            <a:xfrm>
              <a:off x="2493" y="3376"/>
              <a:ext cx="81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   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1073" name="矩形 39015"/>
            <p:cNvSpPr>
              <a:spLocks noChangeArrowheads="1"/>
            </p:cNvSpPr>
            <p:nvPr/>
          </p:nvSpPr>
          <p:spPr bwMode="auto">
            <a:xfrm>
              <a:off x="1480" y="1979"/>
              <a:ext cx="94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    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1074" name="矩形 39016"/>
            <p:cNvSpPr>
              <a:spLocks noChangeArrowheads="1"/>
            </p:cNvSpPr>
            <p:nvPr/>
          </p:nvSpPr>
          <p:spPr bwMode="auto">
            <a:xfrm>
              <a:off x="2915" y="3126"/>
              <a:ext cx="70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1075" name="矩形 39017"/>
            <p:cNvSpPr>
              <a:spLocks noChangeArrowheads="1"/>
            </p:cNvSpPr>
            <p:nvPr/>
          </p:nvSpPr>
          <p:spPr bwMode="auto">
            <a:xfrm>
              <a:off x="3534" y="3001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pic>
        <p:nvPicPr>
          <p:cNvPr id="1030" name="图片 390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5100" y="1636713"/>
            <a:ext cx="87884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39023"/>
          <p:cNvGrpSpPr/>
          <p:nvPr/>
        </p:nvGrpSpPr>
        <p:grpSpPr bwMode="auto">
          <a:xfrm>
            <a:off x="2266950" y="2501900"/>
            <a:ext cx="4432300" cy="4051300"/>
            <a:chOff x="1428" y="1656"/>
            <a:chExt cx="2792" cy="2552"/>
          </a:xfrm>
        </p:grpSpPr>
        <p:sp>
          <p:nvSpPr>
            <p:cNvPr id="1038" name="直接连接符 39024"/>
            <p:cNvSpPr>
              <a:spLocks noChangeShapeType="1"/>
            </p:cNvSpPr>
            <p:nvPr/>
          </p:nvSpPr>
          <p:spPr bwMode="auto">
            <a:xfrm>
              <a:off x="1492" y="3208"/>
              <a:ext cx="242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直接连接符 39025"/>
            <p:cNvSpPr>
              <a:spLocks noChangeShapeType="1"/>
            </p:cNvSpPr>
            <p:nvPr/>
          </p:nvSpPr>
          <p:spPr bwMode="auto">
            <a:xfrm>
              <a:off x="1436" y="3409"/>
              <a:ext cx="2480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直接连接符 39026"/>
            <p:cNvSpPr>
              <a:spLocks noChangeShapeType="1"/>
            </p:cNvSpPr>
            <p:nvPr/>
          </p:nvSpPr>
          <p:spPr bwMode="auto">
            <a:xfrm>
              <a:off x="1484" y="3610"/>
              <a:ext cx="243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直接连接符 39027"/>
            <p:cNvSpPr>
              <a:spLocks noChangeShapeType="1"/>
            </p:cNvSpPr>
            <p:nvPr/>
          </p:nvSpPr>
          <p:spPr bwMode="auto">
            <a:xfrm>
              <a:off x="1444" y="3811"/>
              <a:ext cx="247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直接连接符 39028"/>
            <p:cNvSpPr>
              <a:spLocks noChangeShapeType="1"/>
            </p:cNvSpPr>
            <p:nvPr/>
          </p:nvSpPr>
          <p:spPr bwMode="auto">
            <a:xfrm>
              <a:off x="1428" y="4012"/>
              <a:ext cx="248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直接连接符 39029"/>
            <p:cNvSpPr>
              <a:spLocks noChangeShapeType="1"/>
            </p:cNvSpPr>
            <p:nvPr/>
          </p:nvSpPr>
          <p:spPr bwMode="auto">
            <a:xfrm>
              <a:off x="1471" y="2011"/>
              <a:ext cx="244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直接连接符 39030"/>
            <p:cNvSpPr>
              <a:spLocks noChangeShapeType="1"/>
            </p:cNvSpPr>
            <p:nvPr/>
          </p:nvSpPr>
          <p:spPr bwMode="auto">
            <a:xfrm>
              <a:off x="1487" y="2212"/>
              <a:ext cx="243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直接连接符 39031"/>
            <p:cNvSpPr>
              <a:spLocks noChangeShapeType="1"/>
            </p:cNvSpPr>
            <p:nvPr/>
          </p:nvSpPr>
          <p:spPr bwMode="auto">
            <a:xfrm>
              <a:off x="1495" y="2413"/>
              <a:ext cx="242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直接连接符 39032"/>
            <p:cNvSpPr>
              <a:spLocks noChangeShapeType="1"/>
            </p:cNvSpPr>
            <p:nvPr/>
          </p:nvSpPr>
          <p:spPr bwMode="auto">
            <a:xfrm>
              <a:off x="1471" y="2614"/>
              <a:ext cx="244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直接连接符 39033"/>
            <p:cNvSpPr>
              <a:spLocks noChangeShapeType="1"/>
            </p:cNvSpPr>
            <p:nvPr/>
          </p:nvSpPr>
          <p:spPr bwMode="auto">
            <a:xfrm>
              <a:off x="1447" y="2815"/>
              <a:ext cx="247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直接连接符 39034"/>
            <p:cNvSpPr>
              <a:spLocks noChangeShapeType="1"/>
            </p:cNvSpPr>
            <p:nvPr/>
          </p:nvSpPr>
          <p:spPr bwMode="auto">
            <a:xfrm>
              <a:off x="1832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直接连接符 39035"/>
            <p:cNvSpPr>
              <a:spLocks noChangeShapeType="1"/>
            </p:cNvSpPr>
            <p:nvPr/>
          </p:nvSpPr>
          <p:spPr bwMode="auto">
            <a:xfrm>
              <a:off x="2031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直接连接符 39036"/>
            <p:cNvSpPr>
              <a:spLocks noChangeShapeType="1"/>
            </p:cNvSpPr>
            <p:nvPr/>
          </p:nvSpPr>
          <p:spPr bwMode="auto">
            <a:xfrm>
              <a:off x="2230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直接连接符 39037"/>
            <p:cNvSpPr>
              <a:spLocks noChangeShapeType="1"/>
            </p:cNvSpPr>
            <p:nvPr/>
          </p:nvSpPr>
          <p:spPr bwMode="auto">
            <a:xfrm>
              <a:off x="2429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直接连接符 39038"/>
            <p:cNvSpPr>
              <a:spLocks noChangeShapeType="1"/>
            </p:cNvSpPr>
            <p:nvPr/>
          </p:nvSpPr>
          <p:spPr bwMode="auto">
            <a:xfrm>
              <a:off x="2628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直接连接符 39039"/>
            <p:cNvSpPr>
              <a:spLocks noChangeShapeType="1"/>
            </p:cNvSpPr>
            <p:nvPr/>
          </p:nvSpPr>
          <p:spPr bwMode="auto">
            <a:xfrm>
              <a:off x="3035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直接连接符 39040"/>
            <p:cNvSpPr>
              <a:spLocks noChangeShapeType="1"/>
            </p:cNvSpPr>
            <p:nvPr/>
          </p:nvSpPr>
          <p:spPr bwMode="auto">
            <a:xfrm>
              <a:off x="3234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直接连接符 39041"/>
            <p:cNvSpPr>
              <a:spLocks noChangeShapeType="1"/>
            </p:cNvSpPr>
            <p:nvPr/>
          </p:nvSpPr>
          <p:spPr bwMode="auto">
            <a:xfrm>
              <a:off x="3433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直接连接符 39042"/>
            <p:cNvSpPr>
              <a:spLocks noChangeShapeType="1"/>
            </p:cNvSpPr>
            <p:nvPr/>
          </p:nvSpPr>
          <p:spPr bwMode="auto">
            <a:xfrm>
              <a:off x="3632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直接连接符 39043"/>
            <p:cNvSpPr>
              <a:spLocks noChangeShapeType="1"/>
            </p:cNvSpPr>
            <p:nvPr/>
          </p:nvSpPr>
          <p:spPr bwMode="auto">
            <a:xfrm>
              <a:off x="3831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直接连接符 39044"/>
            <p:cNvSpPr>
              <a:spLocks noChangeShapeType="1"/>
            </p:cNvSpPr>
            <p:nvPr/>
          </p:nvSpPr>
          <p:spPr bwMode="auto">
            <a:xfrm>
              <a:off x="1448" y="3016"/>
              <a:ext cx="2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直接连接符 39045"/>
            <p:cNvSpPr>
              <a:spLocks noChangeShapeType="1"/>
            </p:cNvSpPr>
            <p:nvPr/>
          </p:nvSpPr>
          <p:spPr bwMode="auto">
            <a:xfrm flipV="1">
              <a:off x="2832" y="1792"/>
              <a:ext cx="0" cy="24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矩形 39046"/>
            <p:cNvSpPr>
              <a:spLocks noChangeArrowheads="1"/>
            </p:cNvSpPr>
            <p:nvPr/>
          </p:nvSpPr>
          <p:spPr bwMode="auto">
            <a:xfrm>
              <a:off x="4005" y="2837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x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061" name="矩形 39047"/>
            <p:cNvSpPr>
              <a:spLocks noChangeArrowheads="1"/>
            </p:cNvSpPr>
            <p:nvPr/>
          </p:nvSpPr>
          <p:spPr bwMode="auto">
            <a:xfrm>
              <a:off x="2616" y="1656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y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062" name="矩形 39048"/>
            <p:cNvSpPr>
              <a:spLocks noChangeArrowheads="1"/>
            </p:cNvSpPr>
            <p:nvPr/>
          </p:nvSpPr>
          <p:spPr bwMode="auto">
            <a:xfrm>
              <a:off x="2936" y="2967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1063" name="矩形 39049"/>
            <p:cNvSpPr>
              <a:spLocks noChangeArrowheads="1"/>
            </p:cNvSpPr>
            <p:nvPr/>
          </p:nvSpPr>
          <p:spPr bwMode="auto">
            <a:xfrm>
              <a:off x="2659" y="2690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1064" name="矩形 39050"/>
            <p:cNvSpPr>
              <a:spLocks noChangeArrowheads="1"/>
            </p:cNvSpPr>
            <p:nvPr/>
          </p:nvSpPr>
          <p:spPr bwMode="auto">
            <a:xfrm>
              <a:off x="2584" y="295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O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065" name="直接连接符 39051"/>
            <p:cNvSpPr>
              <a:spLocks noChangeShapeType="1"/>
            </p:cNvSpPr>
            <p:nvPr/>
          </p:nvSpPr>
          <p:spPr bwMode="auto">
            <a:xfrm>
              <a:off x="1627" y="1895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53" name="文本框 39052"/>
          <p:cNvSpPr txBox="1">
            <a:spLocks noChangeArrowheads="1"/>
          </p:cNvSpPr>
          <p:nvPr/>
        </p:nvSpPr>
        <p:spPr bwMode="auto">
          <a:xfrm>
            <a:off x="2757690" y="2207809"/>
            <a:ext cx="761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  </a:t>
            </a:r>
            <a:r>
              <a:rPr lang="en-US" altLang="zh-CN" dirty="0" smtClean="0">
                <a:solidFill>
                  <a:srgbClr val="FF0000"/>
                </a:solidFill>
              </a:rPr>
              <a:t> 3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9054" name="文本框 39053"/>
          <p:cNvSpPr txBox="1">
            <a:spLocks noChangeArrowheads="1"/>
          </p:cNvSpPr>
          <p:nvPr/>
        </p:nvSpPr>
        <p:spPr bwMode="auto">
          <a:xfrm>
            <a:off x="8063548" y="2238375"/>
            <a:ext cx="761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  </a:t>
            </a:r>
            <a:r>
              <a:rPr lang="en-US" altLang="zh-CN" dirty="0" smtClean="0">
                <a:solidFill>
                  <a:srgbClr val="FF0000"/>
                </a:solidFill>
              </a:rPr>
              <a:t> 0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9056" name="文本框 39055"/>
          <p:cNvSpPr txBox="1">
            <a:spLocks noChangeArrowheads="1"/>
          </p:cNvSpPr>
          <p:nvPr/>
        </p:nvSpPr>
        <p:spPr bwMode="auto">
          <a:xfrm>
            <a:off x="5319713" y="2238375"/>
            <a:ext cx="761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-6  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9057" name="文本框 39056"/>
          <p:cNvSpPr txBox="1">
            <a:spLocks noChangeArrowheads="1"/>
          </p:cNvSpPr>
          <p:nvPr/>
        </p:nvSpPr>
        <p:spPr bwMode="auto">
          <a:xfrm>
            <a:off x="4008120" y="2217738"/>
            <a:ext cx="8771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-1  -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36" name="Rectangle 3"/>
          <p:cNvSpPr>
            <a:spLocks noChangeArrowheads="1"/>
          </p:cNvSpPr>
          <p:nvPr/>
        </p:nvSpPr>
        <p:spPr bwMode="auto">
          <a:xfrm>
            <a:off x="0" y="838200"/>
            <a:ext cx="8748713" cy="118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在平面直角坐标系中，画出下列已知点及其关于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x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轴对称的点，把它们的坐标填入表格中． </a:t>
            </a:r>
            <a:r>
              <a:rPr lang="zh-CN" altLang="en-US" sz="2000" b="1">
                <a:latin typeface="宋体" panose="02010600030101010101" pitchFamily="2" charset="-122"/>
              </a:rPr>
              <a:t> 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39066" name="文本框 39065"/>
          <p:cNvSpPr txBox="1">
            <a:spLocks noChangeArrowheads="1"/>
          </p:cNvSpPr>
          <p:nvPr/>
        </p:nvSpPr>
        <p:spPr bwMode="auto">
          <a:xfrm>
            <a:off x="7118350" y="2217738"/>
            <a:ext cx="3873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-1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aphicFrame>
        <p:nvGraphicFramePr>
          <p:cNvPr id="39067" name="对象 39066"/>
          <p:cNvGraphicFramePr/>
          <p:nvPr/>
        </p:nvGraphicFramePr>
        <p:xfrm>
          <a:off x="6781800" y="2122488"/>
          <a:ext cx="20796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3657600" imgH="9448800" progId="Equation.3">
                  <p:embed/>
                </p:oleObj>
              </mc:Choice>
              <mc:Fallback>
                <p:oleObj name="" r:id="rId2" imgW="3657600" imgH="9448800" progId="Equation.3">
                  <p:embed/>
                  <p:pic>
                    <p:nvPicPr>
                      <p:cNvPr id="0" name="对象 390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81800" y="2122488"/>
                        <a:ext cx="207963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9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53" grpId="0"/>
      <p:bldP spid="39054" grpId="0"/>
      <p:bldP spid="39056" grpId="0"/>
      <p:bldP spid="39057" grpId="0"/>
      <p:bldP spid="390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6" name="矩形 2065"/>
          <p:cNvSpPr>
            <a:spLocks noChangeArrowheads="1"/>
          </p:cNvSpPr>
          <p:nvPr/>
        </p:nvSpPr>
        <p:spPr bwMode="auto">
          <a:xfrm>
            <a:off x="-76200" y="3962400"/>
            <a:ext cx="4991100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关于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轴对称的每对对称点的横坐标相等，纵坐标互为相反数。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Rectangle 33"/>
          <p:cNvSpPr>
            <a:spLocks noChangeArrowheads="1"/>
          </p:cNvSpPr>
          <p:nvPr/>
        </p:nvSpPr>
        <p:spPr bwMode="auto">
          <a:xfrm>
            <a:off x="152400" y="2903538"/>
            <a:ext cx="4608513" cy="1041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关于</a:t>
            </a:r>
            <a:r>
              <a:rPr lang="en-US" altLang="zh-CN" sz="2800" i="1">
                <a:latin typeface="Times New Roman" panose="02020603050405020304" pitchFamily="18" charset="0"/>
              </a:rPr>
              <a:t>x </a:t>
            </a:r>
            <a:r>
              <a:rPr lang="zh-CN" altLang="en-US" sz="2800" b="1">
                <a:latin typeface="宋体" panose="02010600030101010101" pitchFamily="2" charset="-122"/>
              </a:rPr>
              <a:t>轴对称的每对对称点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的坐标变化规律：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" name="组合 2428"/>
          <p:cNvGrpSpPr/>
          <p:nvPr/>
        </p:nvGrpSpPr>
        <p:grpSpPr bwMode="auto">
          <a:xfrm>
            <a:off x="4711700" y="2603500"/>
            <a:ext cx="4432300" cy="4051300"/>
            <a:chOff x="1428" y="1656"/>
            <a:chExt cx="2792" cy="2552"/>
          </a:xfrm>
        </p:grpSpPr>
        <p:grpSp>
          <p:nvGrpSpPr>
            <p:cNvPr id="3" name="组合 2429"/>
            <p:cNvGrpSpPr/>
            <p:nvPr/>
          </p:nvGrpSpPr>
          <p:grpSpPr bwMode="auto">
            <a:xfrm>
              <a:off x="1428" y="1656"/>
              <a:ext cx="2792" cy="2552"/>
              <a:chOff x="1428" y="1656"/>
              <a:chExt cx="2792" cy="2552"/>
            </a:xfrm>
          </p:grpSpPr>
          <p:sp>
            <p:nvSpPr>
              <p:cNvPr id="15392" name="直接连接符 2430"/>
              <p:cNvSpPr>
                <a:spLocks noChangeShapeType="1"/>
              </p:cNvSpPr>
              <p:nvPr/>
            </p:nvSpPr>
            <p:spPr bwMode="auto">
              <a:xfrm>
                <a:off x="1492" y="3208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直接连接符 2431"/>
              <p:cNvSpPr>
                <a:spLocks noChangeShapeType="1"/>
              </p:cNvSpPr>
              <p:nvPr/>
            </p:nvSpPr>
            <p:spPr bwMode="auto">
              <a:xfrm>
                <a:off x="1436" y="3409"/>
                <a:ext cx="2480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直接连接符 2432"/>
              <p:cNvSpPr>
                <a:spLocks noChangeShapeType="1"/>
              </p:cNvSpPr>
              <p:nvPr/>
            </p:nvSpPr>
            <p:spPr bwMode="auto">
              <a:xfrm>
                <a:off x="1484" y="3610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5" name="直接连接符 2433"/>
              <p:cNvSpPr>
                <a:spLocks noChangeShapeType="1"/>
              </p:cNvSpPr>
              <p:nvPr/>
            </p:nvSpPr>
            <p:spPr bwMode="auto">
              <a:xfrm>
                <a:off x="1444" y="3811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6" name="直接连接符 2434"/>
              <p:cNvSpPr>
                <a:spLocks noChangeShapeType="1"/>
              </p:cNvSpPr>
              <p:nvPr/>
            </p:nvSpPr>
            <p:spPr bwMode="auto">
              <a:xfrm>
                <a:off x="1428" y="4012"/>
                <a:ext cx="248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7" name="直接连接符 2435"/>
              <p:cNvSpPr>
                <a:spLocks noChangeShapeType="1"/>
              </p:cNvSpPr>
              <p:nvPr/>
            </p:nvSpPr>
            <p:spPr bwMode="auto">
              <a:xfrm>
                <a:off x="1471" y="2011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8" name="直接连接符 2436"/>
              <p:cNvSpPr>
                <a:spLocks noChangeShapeType="1"/>
              </p:cNvSpPr>
              <p:nvPr/>
            </p:nvSpPr>
            <p:spPr bwMode="auto">
              <a:xfrm>
                <a:off x="1487" y="2212"/>
                <a:ext cx="243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9" name="直接连接符 2437"/>
              <p:cNvSpPr>
                <a:spLocks noChangeShapeType="1"/>
              </p:cNvSpPr>
              <p:nvPr/>
            </p:nvSpPr>
            <p:spPr bwMode="auto">
              <a:xfrm>
                <a:off x="1495" y="2413"/>
                <a:ext cx="2424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0" name="直接连接符 2438"/>
              <p:cNvSpPr>
                <a:spLocks noChangeShapeType="1"/>
              </p:cNvSpPr>
              <p:nvPr/>
            </p:nvSpPr>
            <p:spPr bwMode="auto">
              <a:xfrm>
                <a:off x="1471" y="2614"/>
                <a:ext cx="2448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1" name="直接连接符 2439"/>
              <p:cNvSpPr>
                <a:spLocks noChangeShapeType="1"/>
              </p:cNvSpPr>
              <p:nvPr/>
            </p:nvSpPr>
            <p:spPr bwMode="auto">
              <a:xfrm>
                <a:off x="1447" y="2815"/>
                <a:ext cx="2472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2" name="直接连接符 2440"/>
              <p:cNvSpPr>
                <a:spLocks noChangeShapeType="1"/>
              </p:cNvSpPr>
              <p:nvPr/>
            </p:nvSpPr>
            <p:spPr bwMode="auto">
              <a:xfrm>
                <a:off x="1832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直接连接符 2441"/>
              <p:cNvSpPr>
                <a:spLocks noChangeShapeType="1"/>
              </p:cNvSpPr>
              <p:nvPr/>
            </p:nvSpPr>
            <p:spPr bwMode="auto">
              <a:xfrm>
                <a:off x="2031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4" name="直接连接符 2442"/>
              <p:cNvSpPr>
                <a:spLocks noChangeShapeType="1"/>
              </p:cNvSpPr>
              <p:nvPr/>
            </p:nvSpPr>
            <p:spPr bwMode="auto">
              <a:xfrm>
                <a:off x="2230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5" name="直接连接符 2443"/>
              <p:cNvSpPr>
                <a:spLocks noChangeShapeType="1"/>
              </p:cNvSpPr>
              <p:nvPr/>
            </p:nvSpPr>
            <p:spPr bwMode="auto">
              <a:xfrm>
                <a:off x="2429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直接连接符 2444"/>
              <p:cNvSpPr>
                <a:spLocks noChangeShapeType="1"/>
              </p:cNvSpPr>
              <p:nvPr/>
            </p:nvSpPr>
            <p:spPr bwMode="auto">
              <a:xfrm>
                <a:off x="2628" y="1892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7" name="直接连接符 2445"/>
              <p:cNvSpPr>
                <a:spLocks noChangeShapeType="1"/>
              </p:cNvSpPr>
              <p:nvPr/>
            </p:nvSpPr>
            <p:spPr bwMode="auto">
              <a:xfrm>
                <a:off x="3035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8" name="直接连接符 2446"/>
              <p:cNvSpPr>
                <a:spLocks noChangeShapeType="1"/>
              </p:cNvSpPr>
              <p:nvPr/>
            </p:nvSpPr>
            <p:spPr bwMode="auto">
              <a:xfrm>
                <a:off x="3234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直接连接符 2447"/>
              <p:cNvSpPr>
                <a:spLocks noChangeShapeType="1"/>
              </p:cNvSpPr>
              <p:nvPr/>
            </p:nvSpPr>
            <p:spPr bwMode="auto">
              <a:xfrm>
                <a:off x="3433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0" name="直接连接符 2448"/>
              <p:cNvSpPr>
                <a:spLocks noChangeShapeType="1"/>
              </p:cNvSpPr>
              <p:nvPr/>
            </p:nvSpPr>
            <p:spPr bwMode="auto">
              <a:xfrm>
                <a:off x="3632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1" name="直接连接符 2449"/>
              <p:cNvSpPr>
                <a:spLocks noChangeShapeType="1"/>
              </p:cNvSpPr>
              <p:nvPr/>
            </p:nvSpPr>
            <p:spPr bwMode="auto">
              <a:xfrm>
                <a:off x="3831" y="1911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直接连接符 2450"/>
              <p:cNvSpPr>
                <a:spLocks noChangeShapeType="1"/>
              </p:cNvSpPr>
              <p:nvPr/>
            </p:nvSpPr>
            <p:spPr bwMode="auto">
              <a:xfrm>
                <a:off x="1448" y="3016"/>
                <a:ext cx="25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3" name="直接连接符 2451"/>
              <p:cNvSpPr>
                <a:spLocks noChangeShapeType="1"/>
              </p:cNvSpPr>
              <p:nvPr/>
            </p:nvSpPr>
            <p:spPr bwMode="auto">
              <a:xfrm flipV="1">
                <a:off x="2832" y="1792"/>
                <a:ext cx="0" cy="24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4" name="矩形 2452"/>
              <p:cNvSpPr>
                <a:spLocks noChangeArrowheads="1"/>
              </p:cNvSpPr>
              <p:nvPr/>
            </p:nvSpPr>
            <p:spPr bwMode="auto">
              <a:xfrm>
                <a:off x="4005" y="2837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x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5" name="矩形 2453"/>
              <p:cNvSpPr>
                <a:spLocks noChangeArrowheads="1"/>
              </p:cNvSpPr>
              <p:nvPr/>
            </p:nvSpPr>
            <p:spPr bwMode="auto">
              <a:xfrm>
                <a:off x="2616" y="1656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y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6" name="矩形 2454"/>
              <p:cNvSpPr>
                <a:spLocks noChangeArrowheads="1"/>
              </p:cNvSpPr>
              <p:nvPr/>
            </p:nvSpPr>
            <p:spPr bwMode="auto">
              <a:xfrm>
                <a:off x="2936" y="2967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7" name="矩形 2455"/>
              <p:cNvSpPr>
                <a:spLocks noChangeArrowheads="1"/>
              </p:cNvSpPr>
              <p:nvPr/>
            </p:nvSpPr>
            <p:spPr bwMode="auto">
              <a:xfrm>
                <a:off x="2659" y="2690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>
                    <a:latin typeface="Times New Roman" panose="02020603050405020304" pitchFamily="18" charset="0"/>
                  </a:rPr>
                  <a:t>1</a:t>
                </a:r>
                <a:endParaRPr lang="zh-CN" altLang="en-US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8" name="矩形 2456"/>
              <p:cNvSpPr>
                <a:spLocks noChangeArrowheads="1"/>
              </p:cNvSpPr>
              <p:nvPr/>
            </p:nvSpPr>
            <p:spPr bwMode="auto">
              <a:xfrm>
                <a:off x="2584" y="2952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</a:rPr>
                  <a:t>O</a:t>
                </a:r>
                <a:endParaRPr lang="zh-CN" altLang="en-US" sz="2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9" name="直接连接符 2457"/>
              <p:cNvSpPr>
                <a:spLocks noChangeShapeType="1"/>
              </p:cNvSpPr>
              <p:nvPr/>
            </p:nvSpPr>
            <p:spPr bwMode="auto">
              <a:xfrm>
                <a:off x="1627" y="1895"/>
                <a:ext cx="0" cy="2264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组合 2458"/>
            <p:cNvGrpSpPr/>
            <p:nvPr/>
          </p:nvGrpSpPr>
          <p:grpSpPr bwMode="auto">
            <a:xfrm>
              <a:off x="1472" y="2320"/>
              <a:ext cx="2307" cy="1719"/>
              <a:chOff x="1472" y="2320"/>
              <a:chExt cx="2307" cy="1719"/>
            </a:xfrm>
          </p:grpSpPr>
          <p:sp>
            <p:nvSpPr>
              <p:cNvPr id="15382" name="椭圆 2459"/>
              <p:cNvSpPr>
                <a:spLocks noChangeArrowheads="1"/>
              </p:cNvSpPr>
              <p:nvPr/>
            </p:nvSpPr>
            <p:spPr bwMode="auto">
              <a:xfrm flipV="1">
                <a:off x="3208" y="3582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椭圆 2460"/>
              <p:cNvSpPr>
                <a:spLocks noChangeArrowheads="1"/>
              </p:cNvSpPr>
              <p:nvPr/>
            </p:nvSpPr>
            <p:spPr bwMode="auto">
              <a:xfrm flipV="1">
                <a:off x="2600" y="25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椭圆 2461"/>
              <p:cNvSpPr>
                <a:spLocks noChangeArrowheads="1"/>
              </p:cNvSpPr>
              <p:nvPr/>
            </p:nvSpPr>
            <p:spPr bwMode="auto">
              <a:xfrm flipV="1">
                <a:off x="2910" y="27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椭圆 2462"/>
              <p:cNvSpPr>
                <a:spLocks noChangeArrowheads="1"/>
              </p:cNvSpPr>
              <p:nvPr/>
            </p:nvSpPr>
            <p:spPr bwMode="auto">
              <a:xfrm flipV="1">
                <a:off x="3614" y="29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椭圆 2463"/>
              <p:cNvSpPr>
                <a:spLocks noChangeArrowheads="1"/>
              </p:cNvSpPr>
              <p:nvPr/>
            </p:nvSpPr>
            <p:spPr bwMode="auto">
              <a:xfrm flipV="1">
                <a:off x="1598" y="3990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矩形 2464"/>
              <p:cNvSpPr>
                <a:spLocks noChangeArrowheads="1"/>
              </p:cNvSpPr>
              <p:nvPr/>
            </p:nvSpPr>
            <p:spPr bwMode="auto">
              <a:xfrm>
                <a:off x="3077" y="3565"/>
                <a:ext cx="253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88" name="矩形 2465"/>
              <p:cNvSpPr>
                <a:spLocks noChangeArrowheads="1"/>
              </p:cNvSpPr>
              <p:nvPr/>
            </p:nvSpPr>
            <p:spPr bwMode="auto">
              <a:xfrm>
                <a:off x="2512" y="2320"/>
                <a:ext cx="253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89" name="矩形 2466"/>
              <p:cNvSpPr>
                <a:spLocks noChangeArrowheads="1"/>
              </p:cNvSpPr>
              <p:nvPr/>
            </p:nvSpPr>
            <p:spPr bwMode="auto">
              <a:xfrm>
                <a:off x="1472" y="3712"/>
                <a:ext cx="26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90" name="矩形 2467"/>
              <p:cNvSpPr>
                <a:spLocks noChangeArrowheads="1"/>
              </p:cNvSpPr>
              <p:nvPr/>
            </p:nvSpPr>
            <p:spPr bwMode="auto">
              <a:xfrm>
                <a:off x="2931" y="2643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91" name="矩形 2468"/>
              <p:cNvSpPr>
                <a:spLocks noChangeArrowheads="1"/>
              </p:cNvSpPr>
              <p:nvPr/>
            </p:nvSpPr>
            <p:spPr bwMode="auto">
              <a:xfrm>
                <a:off x="3526" y="2718"/>
                <a:ext cx="253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zh-CN" altLang="en-US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" name="组合 2469"/>
            <p:cNvGrpSpPr/>
            <p:nvPr/>
          </p:nvGrpSpPr>
          <p:grpSpPr bwMode="auto">
            <a:xfrm>
              <a:off x="1480" y="1977"/>
              <a:ext cx="2531" cy="1726"/>
              <a:chOff x="1480" y="1977"/>
              <a:chExt cx="2531" cy="1726"/>
            </a:xfrm>
          </p:grpSpPr>
          <p:sp>
            <p:nvSpPr>
              <p:cNvPr id="15372" name="椭圆 2470"/>
              <p:cNvSpPr>
                <a:spLocks noChangeArrowheads="1"/>
              </p:cNvSpPr>
              <p:nvPr/>
            </p:nvSpPr>
            <p:spPr bwMode="auto">
              <a:xfrm flipV="1">
                <a:off x="3211" y="2385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椭圆 2471"/>
              <p:cNvSpPr>
                <a:spLocks noChangeArrowheads="1"/>
              </p:cNvSpPr>
              <p:nvPr/>
            </p:nvSpPr>
            <p:spPr bwMode="auto">
              <a:xfrm flipV="1">
                <a:off x="1603" y="1977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椭圆 2472"/>
              <p:cNvSpPr>
                <a:spLocks noChangeArrowheads="1"/>
              </p:cNvSpPr>
              <p:nvPr/>
            </p:nvSpPr>
            <p:spPr bwMode="auto">
              <a:xfrm flipV="1">
                <a:off x="2913" y="3185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5" name="椭圆 2473"/>
              <p:cNvSpPr>
                <a:spLocks noChangeArrowheads="1"/>
              </p:cNvSpPr>
              <p:nvPr/>
            </p:nvSpPr>
            <p:spPr bwMode="auto">
              <a:xfrm flipV="1">
                <a:off x="3617" y="2993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6" name="椭圆 2474"/>
              <p:cNvSpPr>
                <a:spLocks noChangeArrowheads="1"/>
              </p:cNvSpPr>
              <p:nvPr/>
            </p:nvSpPr>
            <p:spPr bwMode="auto">
              <a:xfrm flipV="1">
                <a:off x="2601" y="3377"/>
                <a:ext cx="48" cy="48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7" name="矩形 2475"/>
              <p:cNvSpPr>
                <a:spLocks noChangeArrowheads="1"/>
              </p:cNvSpPr>
              <p:nvPr/>
            </p:nvSpPr>
            <p:spPr bwMode="auto">
              <a:xfrm>
                <a:off x="3114" y="2093"/>
                <a:ext cx="704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  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5378" name="矩形 2476"/>
              <p:cNvSpPr>
                <a:spLocks noChangeArrowheads="1"/>
              </p:cNvSpPr>
              <p:nvPr/>
            </p:nvSpPr>
            <p:spPr bwMode="auto">
              <a:xfrm>
                <a:off x="2493" y="3376"/>
                <a:ext cx="817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   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5379" name="矩形 2477"/>
              <p:cNvSpPr>
                <a:spLocks noChangeArrowheads="1"/>
              </p:cNvSpPr>
              <p:nvPr/>
            </p:nvSpPr>
            <p:spPr bwMode="auto">
              <a:xfrm>
                <a:off x="1480" y="1979"/>
                <a:ext cx="942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    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5380" name="矩形 2478"/>
              <p:cNvSpPr>
                <a:spLocks noChangeArrowheads="1"/>
              </p:cNvSpPr>
              <p:nvPr/>
            </p:nvSpPr>
            <p:spPr bwMode="auto">
              <a:xfrm>
                <a:off x="2915" y="3126"/>
                <a:ext cx="702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5381" name="矩形 2479"/>
              <p:cNvSpPr>
                <a:spLocks noChangeArrowheads="1"/>
              </p:cNvSpPr>
              <p:nvPr/>
            </p:nvSpPr>
            <p:spPr bwMode="auto">
              <a:xfrm>
                <a:off x="3534" y="3001"/>
                <a:ext cx="477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>
                    <a:latin typeface="宋体" panose="02010600030101010101" pitchFamily="2" charset="-122"/>
                  </a:rPr>
                  <a:t>′</a:t>
                </a:r>
                <a:endParaRPr lang="zh-CN" altLang="en-US" sz="2800" b="1"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5365" name="图片 248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" y="1295400"/>
            <a:ext cx="872807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矩形 2481"/>
          <p:cNvSpPr>
            <a:spLocks noChangeArrowheads="1" noChangeShapeType="1" noTextEdit="1"/>
          </p:cNvSpPr>
          <p:nvPr/>
        </p:nvSpPr>
        <p:spPr bwMode="auto">
          <a:xfrm>
            <a:off x="381000" y="838200"/>
            <a:ext cx="2133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" b="1" kern="10">
                <a:ln w="9525">
                  <a:noFill/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发现规律</a:t>
            </a:r>
            <a:endParaRPr lang="zh-CN" altLang="en-US" sz="200" b="1" kern="10">
              <a:ln w="9525">
                <a:noFill/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84" name="Rectangle 9"/>
          <p:cNvSpPr>
            <a:spLocks noChangeArrowheads="1"/>
          </p:cNvSpPr>
          <p:nvPr/>
        </p:nvSpPr>
        <p:spPr bwMode="auto">
          <a:xfrm>
            <a:off x="-241300" y="5313363"/>
            <a:ext cx="5168900" cy="154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587375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即点</a:t>
            </a:r>
            <a:r>
              <a:rPr lang="zh-CN" altLang="en-US" sz="2800" b="1">
                <a:solidFill>
                  <a:srgbClr val="CC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i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sz="2800" b="1">
                <a:solidFill>
                  <a:srgbClr val="CC00CC"/>
                </a:solidFill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en-US" altLang="zh-CN" sz="2800" b="1" i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y</a:t>
            </a:r>
            <a:r>
              <a:rPr lang="zh-CN" altLang="en-US" sz="2800" b="1">
                <a:solidFill>
                  <a:srgbClr val="CC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587375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对称的点的坐标为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587375">
              <a:spcBef>
                <a:spcPct val="20000"/>
              </a:spcBef>
            </a:pPr>
            <a:r>
              <a:rPr lang="zh-CN" altLang="en-US" sz="2800" b="1">
                <a:solidFill>
                  <a:srgbClr val="CC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  <a:ea typeface="楷体_GB2312" pitchFamily="49" charset="-122"/>
              </a:rPr>
              <a:t>___</a:t>
            </a:r>
            <a:r>
              <a:rPr lang="zh-CN" altLang="en-US" sz="2800" b="1">
                <a:solidFill>
                  <a:srgbClr val="CC00CC"/>
                </a:solidFill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  <a:ea typeface="楷体_GB2312" pitchFamily="49" charset="-122"/>
              </a:rPr>
              <a:t>____</a:t>
            </a:r>
            <a:r>
              <a:rPr lang="zh-CN" altLang="en-US" sz="2800" b="1">
                <a:solidFill>
                  <a:srgbClr val="CC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85" name="矩形 2484"/>
          <p:cNvSpPr>
            <a:spLocks noChangeArrowheads="1"/>
          </p:cNvSpPr>
          <p:nvPr/>
        </p:nvSpPr>
        <p:spPr bwMode="auto">
          <a:xfrm>
            <a:off x="876300" y="6281738"/>
            <a:ext cx="14986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CC00CC"/>
                </a:solidFill>
                <a:latin typeface="Times New Roman" panose="02020603050405020304" pitchFamily="18" charset="0"/>
              </a:rPr>
              <a:t>x       </a:t>
            </a:r>
            <a:r>
              <a:rPr lang="en-US" altLang="zh-CN" sz="2800" b="1" i="1">
                <a:solidFill>
                  <a:srgbClr val="CC00CC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800" b="1" i="1">
                <a:solidFill>
                  <a:srgbClr val="CC00CC"/>
                </a:solidFill>
                <a:latin typeface="Times New Roman" panose="02020603050405020304" pitchFamily="18" charset="0"/>
              </a:rPr>
              <a:t>y  </a:t>
            </a:r>
            <a:endParaRPr lang="zh-CN" altLang="en-US" sz="2800" b="1" i="1">
              <a:solidFill>
                <a:srgbClr val="CC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6" grpId="0"/>
      <p:bldP spid="2484" grpId="0"/>
      <p:bldP spid="24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0073"/>
          <p:cNvGrpSpPr/>
          <p:nvPr/>
        </p:nvGrpSpPr>
        <p:grpSpPr bwMode="auto">
          <a:xfrm>
            <a:off x="2266950" y="2628900"/>
            <a:ext cx="4787900" cy="4051300"/>
            <a:chOff x="1428" y="1656"/>
            <a:chExt cx="3016" cy="2552"/>
          </a:xfrm>
        </p:grpSpPr>
        <p:sp>
          <p:nvSpPr>
            <p:cNvPr id="2081" name="直接连接符 40021"/>
            <p:cNvSpPr>
              <a:spLocks noChangeShapeType="1"/>
            </p:cNvSpPr>
            <p:nvPr/>
          </p:nvSpPr>
          <p:spPr bwMode="auto">
            <a:xfrm>
              <a:off x="1492" y="3208"/>
              <a:ext cx="268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直接连接符 40022"/>
            <p:cNvSpPr>
              <a:spLocks noChangeShapeType="1"/>
            </p:cNvSpPr>
            <p:nvPr/>
          </p:nvSpPr>
          <p:spPr bwMode="auto">
            <a:xfrm>
              <a:off x="1436" y="3409"/>
              <a:ext cx="2736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直接连接符 40023"/>
            <p:cNvSpPr>
              <a:spLocks noChangeShapeType="1"/>
            </p:cNvSpPr>
            <p:nvPr/>
          </p:nvSpPr>
          <p:spPr bwMode="auto">
            <a:xfrm>
              <a:off x="1484" y="3610"/>
              <a:ext cx="2696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直接连接符 40024"/>
            <p:cNvSpPr>
              <a:spLocks noChangeShapeType="1"/>
            </p:cNvSpPr>
            <p:nvPr/>
          </p:nvSpPr>
          <p:spPr bwMode="auto">
            <a:xfrm>
              <a:off x="1444" y="3811"/>
              <a:ext cx="2752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直接连接符 40025"/>
            <p:cNvSpPr>
              <a:spLocks noChangeShapeType="1"/>
            </p:cNvSpPr>
            <p:nvPr/>
          </p:nvSpPr>
          <p:spPr bwMode="auto">
            <a:xfrm>
              <a:off x="1428" y="4012"/>
              <a:ext cx="2776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直接连接符 40026"/>
            <p:cNvSpPr>
              <a:spLocks noChangeShapeType="1"/>
            </p:cNvSpPr>
            <p:nvPr/>
          </p:nvSpPr>
          <p:spPr bwMode="auto">
            <a:xfrm>
              <a:off x="1471" y="2011"/>
              <a:ext cx="2696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直接连接符 40027"/>
            <p:cNvSpPr>
              <a:spLocks noChangeShapeType="1"/>
            </p:cNvSpPr>
            <p:nvPr/>
          </p:nvSpPr>
          <p:spPr bwMode="auto">
            <a:xfrm>
              <a:off x="1487" y="2212"/>
              <a:ext cx="266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直接连接符 40028"/>
            <p:cNvSpPr>
              <a:spLocks noChangeShapeType="1"/>
            </p:cNvSpPr>
            <p:nvPr/>
          </p:nvSpPr>
          <p:spPr bwMode="auto">
            <a:xfrm>
              <a:off x="1495" y="2413"/>
              <a:ext cx="264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直接连接符 40029"/>
            <p:cNvSpPr>
              <a:spLocks noChangeShapeType="1"/>
            </p:cNvSpPr>
            <p:nvPr/>
          </p:nvSpPr>
          <p:spPr bwMode="auto">
            <a:xfrm>
              <a:off x="1471" y="2614"/>
              <a:ext cx="2680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直接连接符 40030"/>
            <p:cNvSpPr>
              <a:spLocks noChangeShapeType="1"/>
            </p:cNvSpPr>
            <p:nvPr/>
          </p:nvSpPr>
          <p:spPr bwMode="auto">
            <a:xfrm>
              <a:off x="1447" y="2815"/>
              <a:ext cx="2768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直接连接符 40031"/>
            <p:cNvSpPr>
              <a:spLocks noChangeShapeType="1"/>
            </p:cNvSpPr>
            <p:nvPr/>
          </p:nvSpPr>
          <p:spPr bwMode="auto">
            <a:xfrm>
              <a:off x="1832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直接连接符 40032"/>
            <p:cNvSpPr>
              <a:spLocks noChangeShapeType="1"/>
            </p:cNvSpPr>
            <p:nvPr/>
          </p:nvSpPr>
          <p:spPr bwMode="auto">
            <a:xfrm>
              <a:off x="2031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直接连接符 40033"/>
            <p:cNvSpPr>
              <a:spLocks noChangeShapeType="1"/>
            </p:cNvSpPr>
            <p:nvPr/>
          </p:nvSpPr>
          <p:spPr bwMode="auto">
            <a:xfrm>
              <a:off x="2230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直接连接符 40034"/>
            <p:cNvSpPr>
              <a:spLocks noChangeShapeType="1"/>
            </p:cNvSpPr>
            <p:nvPr/>
          </p:nvSpPr>
          <p:spPr bwMode="auto">
            <a:xfrm>
              <a:off x="2429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直接连接符 40035"/>
            <p:cNvSpPr>
              <a:spLocks noChangeShapeType="1"/>
            </p:cNvSpPr>
            <p:nvPr/>
          </p:nvSpPr>
          <p:spPr bwMode="auto">
            <a:xfrm>
              <a:off x="2628" y="189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直接连接符 40036"/>
            <p:cNvSpPr>
              <a:spLocks noChangeShapeType="1"/>
            </p:cNvSpPr>
            <p:nvPr/>
          </p:nvSpPr>
          <p:spPr bwMode="auto">
            <a:xfrm>
              <a:off x="3035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直接连接符 40037"/>
            <p:cNvSpPr>
              <a:spLocks noChangeShapeType="1"/>
            </p:cNvSpPr>
            <p:nvPr/>
          </p:nvSpPr>
          <p:spPr bwMode="auto">
            <a:xfrm>
              <a:off x="3234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直接连接符 40038"/>
            <p:cNvSpPr>
              <a:spLocks noChangeShapeType="1"/>
            </p:cNvSpPr>
            <p:nvPr/>
          </p:nvSpPr>
          <p:spPr bwMode="auto">
            <a:xfrm>
              <a:off x="3433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直接连接符 40039"/>
            <p:cNvSpPr>
              <a:spLocks noChangeShapeType="1"/>
            </p:cNvSpPr>
            <p:nvPr/>
          </p:nvSpPr>
          <p:spPr bwMode="auto">
            <a:xfrm>
              <a:off x="3632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直接连接符 40040"/>
            <p:cNvSpPr>
              <a:spLocks noChangeShapeType="1"/>
            </p:cNvSpPr>
            <p:nvPr/>
          </p:nvSpPr>
          <p:spPr bwMode="auto">
            <a:xfrm>
              <a:off x="3831" y="1911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直接连接符 40041"/>
            <p:cNvSpPr>
              <a:spLocks noChangeShapeType="1"/>
            </p:cNvSpPr>
            <p:nvPr/>
          </p:nvSpPr>
          <p:spPr bwMode="auto">
            <a:xfrm>
              <a:off x="1448" y="3016"/>
              <a:ext cx="28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直接连接符 40042"/>
            <p:cNvSpPr>
              <a:spLocks noChangeShapeType="1"/>
            </p:cNvSpPr>
            <p:nvPr/>
          </p:nvSpPr>
          <p:spPr bwMode="auto">
            <a:xfrm flipV="1">
              <a:off x="2832" y="1792"/>
              <a:ext cx="0" cy="24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矩形 40043"/>
            <p:cNvSpPr>
              <a:spLocks noChangeArrowheads="1"/>
            </p:cNvSpPr>
            <p:nvPr/>
          </p:nvSpPr>
          <p:spPr bwMode="auto">
            <a:xfrm>
              <a:off x="4229" y="2837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x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104" name="矩形 40044"/>
            <p:cNvSpPr>
              <a:spLocks noChangeArrowheads="1"/>
            </p:cNvSpPr>
            <p:nvPr/>
          </p:nvSpPr>
          <p:spPr bwMode="auto">
            <a:xfrm>
              <a:off x="2616" y="1656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y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105" name="矩形 40045"/>
            <p:cNvSpPr>
              <a:spLocks noChangeArrowheads="1"/>
            </p:cNvSpPr>
            <p:nvPr/>
          </p:nvSpPr>
          <p:spPr bwMode="auto">
            <a:xfrm>
              <a:off x="2936" y="2967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2106" name="矩形 40046"/>
            <p:cNvSpPr>
              <a:spLocks noChangeArrowheads="1"/>
            </p:cNvSpPr>
            <p:nvPr/>
          </p:nvSpPr>
          <p:spPr bwMode="auto">
            <a:xfrm>
              <a:off x="2659" y="2690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2107" name="矩形 40047"/>
            <p:cNvSpPr>
              <a:spLocks noChangeArrowheads="1"/>
            </p:cNvSpPr>
            <p:nvPr/>
          </p:nvSpPr>
          <p:spPr bwMode="auto">
            <a:xfrm>
              <a:off x="2584" y="295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O</a:t>
              </a:r>
              <a:endParaRPr lang="zh-CN" altLang="en-US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2108" name="直接连接符 40048"/>
            <p:cNvSpPr>
              <a:spLocks noChangeShapeType="1"/>
            </p:cNvSpPr>
            <p:nvPr/>
          </p:nvSpPr>
          <p:spPr bwMode="auto">
            <a:xfrm>
              <a:off x="1627" y="1895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直接连接符 40072"/>
            <p:cNvSpPr>
              <a:spLocks noChangeShapeType="1"/>
            </p:cNvSpPr>
            <p:nvPr/>
          </p:nvSpPr>
          <p:spPr bwMode="auto">
            <a:xfrm>
              <a:off x="4034" y="1922"/>
              <a:ext cx="0" cy="226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52" name="图片 3994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5100" y="1762125"/>
            <a:ext cx="8813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40049"/>
          <p:cNvGrpSpPr/>
          <p:nvPr/>
        </p:nvGrpSpPr>
        <p:grpSpPr bwMode="auto">
          <a:xfrm>
            <a:off x="2336800" y="3683000"/>
            <a:ext cx="3662363" cy="2728913"/>
            <a:chOff x="1472" y="2320"/>
            <a:chExt cx="2307" cy="1719"/>
          </a:xfrm>
        </p:grpSpPr>
        <p:sp>
          <p:nvSpPr>
            <p:cNvPr id="2071" name="椭圆 40050"/>
            <p:cNvSpPr>
              <a:spLocks noChangeArrowheads="1"/>
            </p:cNvSpPr>
            <p:nvPr/>
          </p:nvSpPr>
          <p:spPr bwMode="auto">
            <a:xfrm flipV="1">
              <a:off x="3208" y="3582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椭圆 40051"/>
            <p:cNvSpPr>
              <a:spLocks noChangeArrowheads="1"/>
            </p:cNvSpPr>
            <p:nvPr/>
          </p:nvSpPr>
          <p:spPr bwMode="auto">
            <a:xfrm flipV="1">
              <a:off x="2600" y="25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椭圆 40052"/>
            <p:cNvSpPr>
              <a:spLocks noChangeArrowheads="1"/>
            </p:cNvSpPr>
            <p:nvPr/>
          </p:nvSpPr>
          <p:spPr bwMode="auto">
            <a:xfrm flipV="1">
              <a:off x="2910" y="27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椭圆 40053"/>
            <p:cNvSpPr>
              <a:spLocks noChangeArrowheads="1"/>
            </p:cNvSpPr>
            <p:nvPr/>
          </p:nvSpPr>
          <p:spPr bwMode="auto">
            <a:xfrm flipV="1">
              <a:off x="3614" y="29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椭圆 40054"/>
            <p:cNvSpPr>
              <a:spLocks noChangeArrowheads="1"/>
            </p:cNvSpPr>
            <p:nvPr/>
          </p:nvSpPr>
          <p:spPr bwMode="auto">
            <a:xfrm flipV="1">
              <a:off x="1598" y="3990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矩形 40055"/>
            <p:cNvSpPr>
              <a:spLocks noChangeArrowheads="1"/>
            </p:cNvSpPr>
            <p:nvPr/>
          </p:nvSpPr>
          <p:spPr bwMode="auto">
            <a:xfrm>
              <a:off x="3077" y="3565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7" name="矩形 40056"/>
            <p:cNvSpPr>
              <a:spLocks noChangeArrowheads="1"/>
            </p:cNvSpPr>
            <p:nvPr/>
          </p:nvSpPr>
          <p:spPr bwMode="auto">
            <a:xfrm>
              <a:off x="2512" y="2320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8" name="矩形 40057"/>
            <p:cNvSpPr>
              <a:spLocks noChangeArrowheads="1"/>
            </p:cNvSpPr>
            <p:nvPr/>
          </p:nvSpPr>
          <p:spPr bwMode="auto">
            <a:xfrm>
              <a:off x="1472" y="371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9" name="矩形 40058"/>
            <p:cNvSpPr>
              <a:spLocks noChangeArrowheads="1"/>
            </p:cNvSpPr>
            <p:nvPr/>
          </p:nvSpPr>
          <p:spPr bwMode="auto">
            <a:xfrm>
              <a:off x="2931" y="264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80" name="矩形 40059"/>
            <p:cNvSpPr>
              <a:spLocks noChangeArrowheads="1"/>
            </p:cNvSpPr>
            <p:nvPr/>
          </p:nvSpPr>
          <p:spPr bwMode="auto">
            <a:xfrm>
              <a:off x="3526" y="2718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40076"/>
          <p:cNvGrpSpPr/>
          <p:nvPr/>
        </p:nvGrpSpPr>
        <p:grpSpPr bwMode="auto">
          <a:xfrm>
            <a:off x="3057525" y="3695700"/>
            <a:ext cx="3867150" cy="2709863"/>
            <a:chOff x="1926" y="2328"/>
            <a:chExt cx="2436" cy="1707"/>
          </a:xfrm>
        </p:grpSpPr>
        <p:sp>
          <p:nvSpPr>
            <p:cNvPr id="2061" name="椭圆 40061"/>
            <p:cNvSpPr>
              <a:spLocks noChangeArrowheads="1"/>
            </p:cNvSpPr>
            <p:nvPr/>
          </p:nvSpPr>
          <p:spPr bwMode="auto">
            <a:xfrm flipV="1">
              <a:off x="3019" y="2585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椭圆 40062"/>
            <p:cNvSpPr>
              <a:spLocks noChangeArrowheads="1"/>
            </p:cNvSpPr>
            <p:nvPr/>
          </p:nvSpPr>
          <p:spPr bwMode="auto">
            <a:xfrm flipV="1">
              <a:off x="4011" y="3985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椭圆 40063"/>
            <p:cNvSpPr>
              <a:spLocks noChangeArrowheads="1"/>
            </p:cNvSpPr>
            <p:nvPr/>
          </p:nvSpPr>
          <p:spPr bwMode="auto">
            <a:xfrm flipV="1">
              <a:off x="2713" y="2793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椭圆 40064"/>
            <p:cNvSpPr>
              <a:spLocks noChangeArrowheads="1"/>
            </p:cNvSpPr>
            <p:nvPr/>
          </p:nvSpPr>
          <p:spPr bwMode="auto">
            <a:xfrm flipV="1">
              <a:off x="2009" y="2993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椭圆 40065"/>
            <p:cNvSpPr>
              <a:spLocks noChangeArrowheads="1"/>
            </p:cNvSpPr>
            <p:nvPr/>
          </p:nvSpPr>
          <p:spPr bwMode="auto">
            <a:xfrm flipV="1">
              <a:off x="2401" y="3585"/>
              <a:ext cx="48" cy="4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矩形 40066"/>
            <p:cNvSpPr>
              <a:spLocks noChangeArrowheads="1"/>
            </p:cNvSpPr>
            <p:nvPr/>
          </p:nvSpPr>
          <p:spPr bwMode="auto">
            <a:xfrm>
              <a:off x="2274" y="3565"/>
              <a:ext cx="591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en-US" sz="2800" b="1">
                  <a:latin typeface="宋体" panose="02010600030101010101" pitchFamily="2" charset="-122"/>
                </a:rPr>
                <a:t>〞</a:t>
              </a:r>
              <a:r>
                <a:rPr lang="en-US" altLang="zh-CN" sz="2800" b="1">
                  <a:latin typeface="宋体" panose="02010600030101010101" pitchFamily="2" charset="-122"/>
                </a:rPr>
                <a:t> 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067" name="矩形 40067"/>
            <p:cNvSpPr>
              <a:spLocks noChangeArrowheads="1"/>
            </p:cNvSpPr>
            <p:nvPr/>
          </p:nvSpPr>
          <p:spPr bwMode="auto">
            <a:xfrm>
              <a:off x="2925" y="2328"/>
              <a:ext cx="47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en-US" sz="2800" b="1">
                  <a:latin typeface="宋体" panose="02010600030101010101" pitchFamily="2" charset="-122"/>
                </a:rPr>
                <a:t>〞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068" name="矩形 40068"/>
            <p:cNvSpPr>
              <a:spLocks noChangeArrowheads="1"/>
            </p:cNvSpPr>
            <p:nvPr/>
          </p:nvSpPr>
          <p:spPr bwMode="auto">
            <a:xfrm>
              <a:off x="3872" y="3708"/>
              <a:ext cx="49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en-US" sz="2800" b="1">
                  <a:latin typeface="宋体" panose="02010600030101010101" pitchFamily="2" charset="-122"/>
                </a:rPr>
                <a:t>〞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069" name="矩形 40069"/>
            <p:cNvSpPr>
              <a:spLocks noChangeArrowheads="1"/>
            </p:cNvSpPr>
            <p:nvPr/>
          </p:nvSpPr>
          <p:spPr bwMode="auto">
            <a:xfrm>
              <a:off x="2451" y="2638"/>
              <a:ext cx="79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en-US" sz="2800" b="1">
                  <a:latin typeface="宋体" panose="02010600030101010101" pitchFamily="2" charset="-122"/>
                </a:rPr>
                <a:t>〞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2070" name="矩形 40070"/>
            <p:cNvSpPr>
              <a:spLocks noChangeArrowheads="1"/>
            </p:cNvSpPr>
            <p:nvPr/>
          </p:nvSpPr>
          <p:spPr bwMode="auto">
            <a:xfrm>
              <a:off x="1926" y="2729"/>
              <a:ext cx="591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en-US" sz="2800" b="1">
                  <a:latin typeface="宋体" panose="02010600030101010101" pitchFamily="2" charset="-122"/>
                </a:rPr>
                <a:t>〞</a:t>
              </a:r>
              <a:r>
                <a:rPr lang="en-US" altLang="zh-CN" sz="2800" b="1">
                  <a:latin typeface="宋体" panose="02010600030101010101" pitchFamily="2" charset="-122"/>
                </a:rPr>
                <a:t> 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40079" name="文本框 40078"/>
          <p:cNvSpPr txBox="1">
            <a:spLocks noChangeArrowheads="1"/>
          </p:cNvSpPr>
          <p:nvPr/>
        </p:nvSpPr>
        <p:spPr bwMode="auto">
          <a:xfrm>
            <a:off x="4055745" y="2328863"/>
            <a:ext cx="8771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 1  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0080" name="文本框 40079"/>
          <p:cNvSpPr txBox="1">
            <a:spLocks noChangeArrowheads="1"/>
          </p:cNvSpPr>
          <p:nvPr/>
        </p:nvSpPr>
        <p:spPr bwMode="auto">
          <a:xfrm>
            <a:off x="2662873" y="2329180"/>
            <a:ext cx="8771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-2 </a:t>
            </a:r>
            <a:r>
              <a:rPr lang="en-US" altLang="zh-CN" dirty="0" smtClean="0">
                <a:solidFill>
                  <a:srgbClr val="FF0000"/>
                </a:solidFill>
              </a:rPr>
              <a:t>- 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0082" name="文本框 40081"/>
          <p:cNvSpPr txBox="1">
            <a:spLocks noChangeArrowheads="1"/>
          </p:cNvSpPr>
          <p:nvPr/>
        </p:nvSpPr>
        <p:spPr bwMode="auto">
          <a:xfrm>
            <a:off x="5449888" y="2329180"/>
            <a:ext cx="8771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  </a:t>
            </a:r>
            <a:r>
              <a:rPr lang="en-US" altLang="zh-CN" dirty="0" smtClean="0">
                <a:solidFill>
                  <a:srgbClr val="FF0000"/>
                </a:solidFill>
              </a:rPr>
              <a:t>- 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0083" name="文本框 40082"/>
          <p:cNvSpPr txBox="1">
            <a:spLocks noChangeArrowheads="1"/>
          </p:cNvSpPr>
          <p:nvPr/>
        </p:nvSpPr>
        <p:spPr bwMode="auto">
          <a:xfrm>
            <a:off x="8097520" y="2351088"/>
            <a:ext cx="7048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-4   0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59" name="Rectangle 2"/>
          <p:cNvSpPr>
            <a:spLocks noChangeArrowheads="1"/>
          </p:cNvSpPr>
          <p:nvPr/>
        </p:nvSpPr>
        <p:spPr bwMode="auto">
          <a:xfrm>
            <a:off x="152400" y="762000"/>
            <a:ext cx="87391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在平面直角坐标系中，画出下列已知点及其关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y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轴对称的点，把它们的坐标填入表格中．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087" name="文本框 40086"/>
          <p:cNvSpPr txBox="1">
            <a:spLocks noChangeArrowheads="1"/>
          </p:cNvSpPr>
          <p:nvPr/>
        </p:nvSpPr>
        <p:spPr bwMode="auto">
          <a:xfrm>
            <a:off x="6896100" y="2351088"/>
            <a:ext cx="8771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-  </a:t>
            </a:r>
            <a:r>
              <a:rPr lang="en-US" altLang="zh-CN" dirty="0" smtClean="0">
                <a:solidFill>
                  <a:srgbClr val="FF0000"/>
                </a:solidFill>
              </a:rPr>
              <a:t>  </a:t>
            </a:r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aphicFrame>
        <p:nvGraphicFramePr>
          <p:cNvPr id="40088" name="对象 40087"/>
          <p:cNvGraphicFramePr/>
          <p:nvPr/>
        </p:nvGraphicFramePr>
        <p:xfrm>
          <a:off x="6896100" y="2305050"/>
          <a:ext cx="15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3657600" imgH="9448800" progId="Equation.3">
                  <p:embed/>
                </p:oleObj>
              </mc:Choice>
              <mc:Fallback>
                <p:oleObj name="" r:id="rId2" imgW="3657600" imgH="9448800" progId="Equation.3">
                  <p:embed/>
                  <p:pic>
                    <p:nvPicPr>
                      <p:cNvPr id="0" name="对象 4008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96100" y="2305050"/>
                        <a:ext cx="1524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79" grpId="0"/>
      <p:bldP spid="40080" grpId="0"/>
      <p:bldP spid="40082" grpId="0"/>
      <p:bldP spid="40083" grpId="0"/>
      <p:bldP spid="400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2475</Words>
  <Application>WPS 演示</Application>
  <PresentationFormat>全屏显示(4:3)</PresentationFormat>
  <Paragraphs>560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华文新魏</vt:lpstr>
      <vt:lpstr>华文行楷</vt:lpstr>
      <vt:lpstr>华文楷体</vt:lpstr>
      <vt:lpstr>Times New Roman</vt:lpstr>
      <vt:lpstr>微软雅黑</vt:lpstr>
      <vt:lpstr>楷体_GB2312</vt:lpstr>
      <vt:lpstr>Calibri</vt:lpstr>
      <vt:lpstr>Arial Unicode MS</vt:lpstr>
      <vt:lpstr>Calibri Light</vt:lpstr>
      <vt:lpstr>新宋体</vt:lpstr>
      <vt:lpstr>Office 主题</vt:lpstr>
      <vt:lpstr>自定义设计方案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2017-04-26T08:23:00Z</dcterms:created>
  <dcterms:modified xsi:type="dcterms:W3CDTF">2017-08-24T09:28:01Z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