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9"/>
  </p:notesMasterIdLst>
  <p:sldIdLst>
    <p:sldId id="256" r:id="rId4"/>
    <p:sldId id="281" r:id="rId5"/>
    <p:sldId id="262" r:id="rId6"/>
    <p:sldId id="263" r:id="rId7"/>
    <p:sldId id="264" r:id="rId8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6A515-5BB6-4097-B59B-D3186C74A9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2C6A1-2F1B-4EBD-9780-15C55254D1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7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3316" name="矩形 6"/>
          <p:cNvSpPr>
            <a:spLocks noChangeArrowheads="1"/>
          </p:cNvSpPr>
          <p:nvPr/>
        </p:nvSpPr>
        <p:spPr bwMode="auto">
          <a:xfrm>
            <a:off x="228600" y="9906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217488" y="1628775"/>
            <a:ext cx="8926512" cy="1039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追问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你能用自己的语言说明这个问题的意思，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并把它抽象为数学问题吗？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18" name="Text Box 12"/>
          <p:cNvSpPr txBox="1">
            <a:spLocks noChangeArrowheads="1"/>
          </p:cNvSpPr>
          <p:nvPr/>
        </p:nvSpPr>
        <p:spPr bwMode="auto">
          <a:xfrm>
            <a:off x="217488" y="2903538"/>
            <a:ext cx="8926512" cy="207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）现在的问题是怎样找出使两条线段长度之和为最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短的直线</a:t>
            </a:r>
            <a:r>
              <a:rPr lang="en-US" altLang="zh-CN" sz="2800" i="1">
                <a:latin typeface="Times New Roman" panose="02020603050405020304" pitchFamily="18" charset="0"/>
              </a:rPr>
              <a:t>l</a:t>
            </a:r>
            <a:r>
              <a:rPr lang="zh-CN" altLang="en-US" sz="2800" b="1">
                <a:latin typeface="宋体" panose="02010600030101010101" pitchFamily="2" charset="-122"/>
              </a:rPr>
              <a:t>上的点．设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为直线上的一个动点，上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面的问题就转化为：当点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在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的什么位置时，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i="1">
                <a:latin typeface="Times New Roman" panose="02020603050405020304" pitchFamily="18" charset="0"/>
              </a:rPr>
              <a:t>　　  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zh-CN" altLang="en-US" sz="2800" b="1">
                <a:latin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pitchFamily="18" charset="0"/>
              </a:rPr>
              <a:t>CB </a:t>
            </a:r>
            <a:r>
              <a:rPr lang="zh-CN" altLang="en-US" sz="2800" b="1">
                <a:latin typeface="宋体" panose="02010600030101010101" pitchFamily="2" charset="-122"/>
              </a:rPr>
              <a:t>的和最小（如图）．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5664200" y="4513263"/>
            <a:ext cx="3335338" cy="2168525"/>
            <a:chOff x="0" y="0"/>
            <a:chExt cx="1609" cy="1046"/>
          </a:xfrm>
        </p:grpSpPr>
        <p:cxnSp>
          <p:nvCxnSpPr>
            <p:cNvPr id="13320" name="AutoShape 48"/>
            <p:cNvCxnSpPr>
              <a:cxnSpLocks noChangeShapeType="1"/>
            </p:cNvCxnSpPr>
            <p:nvPr/>
          </p:nvCxnSpPr>
          <p:spPr bwMode="auto">
            <a:xfrm>
              <a:off x="245" y="497"/>
              <a:ext cx="165" cy="290"/>
            </a:xfrm>
            <a:prstGeom prst="straightConnector1">
              <a:avLst/>
            </a:prstGeom>
            <a:noFill/>
            <a:ln w="25400">
              <a:solidFill>
                <a:srgbClr val="000000"/>
              </a:solidFill>
              <a:round/>
            </a:ln>
          </p:spPr>
        </p:cxnSp>
        <p:cxnSp>
          <p:nvCxnSpPr>
            <p:cNvPr id="13321" name="AutoShape 49"/>
            <p:cNvCxnSpPr>
              <a:cxnSpLocks noChangeShapeType="1"/>
            </p:cNvCxnSpPr>
            <p:nvPr/>
          </p:nvCxnSpPr>
          <p:spPr bwMode="auto">
            <a:xfrm flipH="1">
              <a:off x="410" y="259"/>
              <a:ext cx="696" cy="528"/>
            </a:xfrm>
            <a:prstGeom prst="straightConnector1">
              <a:avLst/>
            </a:prstGeom>
            <a:noFill/>
            <a:ln w="25400">
              <a:solidFill>
                <a:srgbClr val="000000"/>
              </a:solidFill>
              <a:round/>
            </a:ln>
          </p:spPr>
        </p:cxnSp>
        <p:sp>
          <p:nvSpPr>
            <p:cNvPr id="13322" name="Line 50"/>
            <p:cNvSpPr>
              <a:spLocks noChangeShapeType="1"/>
            </p:cNvSpPr>
            <p:nvPr/>
          </p:nvSpPr>
          <p:spPr bwMode="auto">
            <a:xfrm>
              <a:off x="0" y="787"/>
              <a:ext cx="128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Text Box 51"/>
            <p:cNvSpPr txBox="1">
              <a:spLocks noChangeArrowheads="1"/>
            </p:cNvSpPr>
            <p:nvPr/>
          </p:nvSpPr>
          <p:spPr bwMode="auto">
            <a:xfrm>
              <a:off x="1082" y="0"/>
              <a:ext cx="527" cy="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/>
            </a:p>
          </p:txBody>
        </p:sp>
        <p:sp>
          <p:nvSpPr>
            <p:cNvPr id="13324" name="Text Box 54"/>
            <p:cNvSpPr txBox="1">
              <a:spLocks noChangeArrowheads="1"/>
            </p:cNvSpPr>
            <p:nvPr/>
          </p:nvSpPr>
          <p:spPr bwMode="auto">
            <a:xfrm>
              <a:off x="75" y="218"/>
              <a:ext cx="527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3325" name="Text Box 56"/>
            <p:cNvSpPr txBox="1">
              <a:spLocks noChangeArrowheads="1"/>
            </p:cNvSpPr>
            <p:nvPr/>
          </p:nvSpPr>
          <p:spPr bwMode="auto">
            <a:xfrm>
              <a:off x="1289" y="656"/>
              <a:ext cx="254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l</a:t>
              </a:r>
              <a:endParaRPr lang="en-US" altLang="zh-CN" sz="2800"/>
            </a:p>
          </p:txBody>
        </p:sp>
        <p:sp>
          <p:nvSpPr>
            <p:cNvPr id="13326" name="Text Box 57"/>
            <p:cNvSpPr txBox="1">
              <a:spLocks noChangeArrowheads="1"/>
            </p:cNvSpPr>
            <p:nvPr/>
          </p:nvSpPr>
          <p:spPr bwMode="auto">
            <a:xfrm>
              <a:off x="258" y="760"/>
              <a:ext cx="344" cy="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Text Box 4"/>
          <p:cNvSpPr txBox="1">
            <a:spLocks noChangeArrowheads="1"/>
          </p:cNvSpPr>
          <p:nvPr/>
        </p:nvSpPr>
        <p:spPr bwMode="auto">
          <a:xfrm>
            <a:off x="217488" y="3614738"/>
            <a:ext cx="5124450" cy="259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追问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对于问题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，如何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将点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移”到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的另一侧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处，满足直线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上的任意一点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zh-CN" altLang="en-US" sz="2800" b="1">
                <a:latin typeface="宋体" panose="02010600030101010101" pitchFamily="2" charset="-122"/>
              </a:rPr>
              <a:t>，都保持</a:t>
            </a:r>
            <a:r>
              <a:rPr lang="en-US" altLang="zh-CN" sz="2800" i="1">
                <a:latin typeface="Times New Roman" panose="02020603050405020304" pitchFamily="18" charset="0"/>
              </a:rPr>
              <a:t>CB </a:t>
            </a:r>
            <a:r>
              <a:rPr lang="zh-CN" altLang="en-US" sz="2800" b="1">
                <a:latin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pitchFamily="18" charset="0"/>
              </a:rPr>
              <a:t>CB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的长度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相等？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39" name="矩形 6"/>
          <p:cNvSpPr>
            <a:spLocks noChangeArrowheads="1"/>
          </p:cNvSpPr>
          <p:nvPr/>
        </p:nvSpPr>
        <p:spPr bwMode="auto">
          <a:xfrm>
            <a:off x="228600" y="9906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40" name="Rectangle 15"/>
          <p:cNvSpPr>
            <a:spLocks noChangeArrowheads="1"/>
          </p:cNvSpPr>
          <p:nvPr/>
        </p:nvSpPr>
        <p:spPr bwMode="auto">
          <a:xfrm>
            <a:off x="217488" y="1628775"/>
            <a:ext cx="8926512" cy="155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问题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</a:rPr>
              <a:t>如图，点</a:t>
            </a:r>
            <a:r>
              <a:rPr lang="en-US" altLang="zh-CN" sz="2800" i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latin typeface="宋体" panose="02010600030101010101" pitchFamily="2" charset="-122"/>
              </a:rPr>
              <a:t>在直线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的同侧，点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是直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线上的一个动点，当点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在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的什么位置时，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zh-CN" altLang="en-US" sz="2800" b="1">
                <a:latin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pitchFamily="18" charset="0"/>
              </a:rPr>
              <a:t>CB </a:t>
            </a:r>
            <a:endParaRPr lang="en-US" altLang="zh-CN" sz="2800" i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的和最小？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575300" y="3184525"/>
            <a:ext cx="4068763" cy="1952625"/>
            <a:chOff x="0" y="0"/>
            <a:chExt cx="2563" cy="1230"/>
          </a:xfrm>
        </p:grpSpPr>
        <p:sp>
          <p:nvSpPr>
            <p:cNvPr id="14342" name="Line 17"/>
            <p:cNvSpPr>
              <a:spLocks noChangeShapeType="1"/>
            </p:cNvSpPr>
            <p:nvPr/>
          </p:nvSpPr>
          <p:spPr bwMode="auto">
            <a:xfrm>
              <a:off x="0" y="1095"/>
              <a:ext cx="177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Text Box 18"/>
            <p:cNvSpPr txBox="1">
              <a:spLocks noChangeArrowheads="1"/>
            </p:cNvSpPr>
            <p:nvPr/>
          </p:nvSpPr>
          <p:spPr bwMode="auto">
            <a:xfrm>
              <a:off x="1172" y="0"/>
              <a:ext cx="7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/>
            </a:p>
          </p:txBody>
        </p:sp>
        <p:sp>
          <p:nvSpPr>
            <p:cNvPr id="14344" name="Text Box 19"/>
            <p:cNvSpPr txBox="1">
              <a:spLocks noChangeArrowheads="1"/>
            </p:cNvSpPr>
            <p:nvPr/>
          </p:nvSpPr>
          <p:spPr bwMode="auto">
            <a:xfrm>
              <a:off x="146" y="546"/>
              <a:ext cx="7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宋体" panose="02010600030101010101" pitchFamily="2" charset="-122"/>
                </a:rPr>
                <a:t>·</a:t>
              </a:r>
              <a:endParaRPr lang="en-US" altLang="zh-CN" sz="2400"/>
            </a:p>
          </p:txBody>
        </p:sp>
        <p:sp>
          <p:nvSpPr>
            <p:cNvPr id="14345" name="Text Box 21"/>
            <p:cNvSpPr txBox="1">
              <a:spLocks noChangeArrowheads="1"/>
            </p:cNvSpPr>
            <p:nvPr/>
          </p:nvSpPr>
          <p:spPr bwMode="auto">
            <a:xfrm>
              <a:off x="1834" y="900"/>
              <a:ext cx="729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l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  <p:sp>
          <p:nvSpPr>
            <p:cNvPr id="14346" name="Text Box 22"/>
            <p:cNvSpPr txBox="1">
              <a:spLocks noChangeArrowheads="1"/>
            </p:cNvSpPr>
            <p:nvPr/>
          </p:nvSpPr>
          <p:spPr bwMode="auto">
            <a:xfrm>
              <a:off x="174" y="311"/>
              <a:ext cx="729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/>
            </a:p>
          </p:txBody>
        </p:sp>
        <p:sp>
          <p:nvSpPr>
            <p:cNvPr id="14347" name="Text Box 23"/>
            <p:cNvSpPr txBox="1">
              <a:spLocks noChangeArrowheads="1"/>
            </p:cNvSpPr>
            <p:nvPr/>
          </p:nvSpPr>
          <p:spPr bwMode="auto">
            <a:xfrm>
              <a:off x="1110" y="202"/>
              <a:ext cx="7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宋体" panose="02010600030101010101" pitchFamily="2" charset="-122"/>
                </a:rPr>
                <a:t>·</a:t>
              </a:r>
              <a:endParaRPr lang="en-US" altLang="zh-CN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5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217488" y="3868738"/>
            <a:ext cx="5124450" cy="1557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追问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你能利用轴对称的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有关知识，找到上问中符合条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件的点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2286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64" name="Rectangle 15"/>
          <p:cNvSpPr>
            <a:spLocks noChangeArrowheads="1"/>
          </p:cNvSpPr>
          <p:nvPr/>
        </p:nvSpPr>
        <p:spPr bwMode="auto">
          <a:xfrm>
            <a:off x="217488" y="1628775"/>
            <a:ext cx="8926512" cy="155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问题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</a:rPr>
              <a:t>如图，点</a:t>
            </a:r>
            <a:r>
              <a:rPr lang="en-US" altLang="zh-CN" sz="2800" i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latin typeface="宋体" panose="02010600030101010101" pitchFamily="2" charset="-122"/>
              </a:rPr>
              <a:t>在直线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的同侧，点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是直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线上的一个动点，当点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在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的什么位置时，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zh-CN" altLang="en-US" sz="2800" b="1">
                <a:latin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pitchFamily="18" charset="0"/>
              </a:rPr>
              <a:t>CB</a:t>
            </a:r>
            <a:endParaRPr lang="en-US" altLang="zh-CN" sz="2800" i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的和最小？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575300" y="3184525"/>
            <a:ext cx="4068763" cy="1952625"/>
            <a:chOff x="0" y="0"/>
            <a:chExt cx="2563" cy="1230"/>
          </a:xfrm>
        </p:grpSpPr>
        <p:sp>
          <p:nvSpPr>
            <p:cNvPr id="15366" name="Line 17"/>
            <p:cNvSpPr>
              <a:spLocks noChangeShapeType="1"/>
            </p:cNvSpPr>
            <p:nvPr/>
          </p:nvSpPr>
          <p:spPr bwMode="auto">
            <a:xfrm>
              <a:off x="0" y="1095"/>
              <a:ext cx="177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7" name="Text Box 18"/>
            <p:cNvSpPr txBox="1">
              <a:spLocks noChangeArrowheads="1"/>
            </p:cNvSpPr>
            <p:nvPr/>
          </p:nvSpPr>
          <p:spPr bwMode="auto">
            <a:xfrm>
              <a:off x="1172" y="0"/>
              <a:ext cx="7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/>
            </a:p>
          </p:txBody>
        </p:sp>
        <p:sp>
          <p:nvSpPr>
            <p:cNvPr id="15368" name="Text Box 19"/>
            <p:cNvSpPr txBox="1">
              <a:spLocks noChangeArrowheads="1"/>
            </p:cNvSpPr>
            <p:nvPr/>
          </p:nvSpPr>
          <p:spPr bwMode="auto">
            <a:xfrm>
              <a:off x="146" y="546"/>
              <a:ext cx="7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宋体" panose="02010600030101010101" pitchFamily="2" charset="-122"/>
                </a:rPr>
                <a:t>·</a:t>
              </a:r>
              <a:endParaRPr lang="en-US" altLang="zh-CN" sz="2400"/>
            </a:p>
          </p:txBody>
        </p:sp>
        <p:sp>
          <p:nvSpPr>
            <p:cNvPr id="15369" name="Text Box 21"/>
            <p:cNvSpPr txBox="1">
              <a:spLocks noChangeArrowheads="1"/>
            </p:cNvSpPr>
            <p:nvPr/>
          </p:nvSpPr>
          <p:spPr bwMode="auto">
            <a:xfrm>
              <a:off x="1834" y="900"/>
              <a:ext cx="729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l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  <p:sp>
          <p:nvSpPr>
            <p:cNvPr id="15370" name="Text Box 22"/>
            <p:cNvSpPr txBox="1">
              <a:spLocks noChangeArrowheads="1"/>
            </p:cNvSpPr>
            <p:nvPr/>
          </p:nvSpPr>
          <p:spPr bwMode="auto">
            <a:xfrm>
              <a:off x="174" y="311"/>
              <a:ext cx="729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/>
            </a:p>
          </p:txBody>
        </p:sp>
        <p:sp>
          <p:nvSpPr>
            <p:cNvPr id="15371" name="Text Box 23"/>
            <p:cNvSpPr txBox="1">
              <a:spLocks noChangeArrowheads="1"/>
            </p:cNvSpPr>
            <p:nvPr/>
          </p:nvSpPr>
          <p:spPr bwMode="auto">
            <a:xfrm>
              <a:off x="1110" y="202"/>
              <a:ext cx="729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宋体" panose="02010600030101010101" pitchFamily="2" charset="-122"/>
                </a:rPr>
                <a:t>·</a:t>
              </a:r>
              <a:endParaRPr lang="en-US" altLang="zh-CN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406531" name="Text Box 16"/>
          <p:cNvSpPr txBox="1">
            <a:spLocks noChangeArrowheads="1"/>
          </p:cNvSpPr>
          <p:nvPr/>
        </p:nvSpPr>
        <p:spPr bwMode="auto">
          <a:xfrm>
            <a:off x="217488" y="3263900"/>
            <a:ext cx="5327650" cy="320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作法：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）作点</a:t>
            </a:r>
            <a:r>
              <a:rPr lang="en-US" altLang="zh-CN" sz="2800" i="1"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latin typeface="宋体" panose="02010600030101010101" pitchFamily="2" charset="-122"/>
              </a:rPr>
              <a:t>关于直线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的对称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点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；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）连接</a:t>
            </a:r>
            <a:r>
              <a:rPr lang="en-US" altLang="zh-CN" sz="2800" i="1">
                <a:latin typeface="Times New Roman" panose="02020603050405020304" pitchFamily="18" charset="0"/>
              </a:rPr>
              <a:t>AB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，与直线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相交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于点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zh-CN" altLang="en-US" sz="2800" b="1">
                <a:latin typeface="宋体" panose="02010600030101010101" pitchFamily="2" charset="-122"/>
              </a:rPr>
              <a:t>．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则点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即为所求． </a:t>
            </a:r>
            <a:endParaRPr lang="en-US" sz="2800" b="1">
              <a:latin typeface="宋体" panose="02010600030101010101" pitchFamily="2" charset="-122"/>
            </a:endParaRPr>
          </a:p>
        </p:txBody>
      </p: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2286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89" name="Rectangle 15"/>
          <p:cNvSpPr>
            <a:spLocks noChangeArrowheads="1"/>
          </p:cNvSpPr>
          <p:nvPr/>
        </p:nvSpPr>
        <p:spPr bwMode="auto">
          <a:xfrm>
            <a:off x="217488" y="1628775"/>
            <a:ext cx="8926512" cy="155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问题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</a:rPr>
              <a:t>如图，点</a:t>
            </a:r>
            <a:r>
              <a:rPr lang="en-US" altLang="zh-CN" sz="2800" i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latin typeface="宋体" panose="02010600030101010101" pitchFamily="2" charset="-122"/>
              </a:rPr>
              <a:t>在直线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的同侧，点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是直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线上的一个动点，当点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在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的什么位置时，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zh-CN" altLang="en-US" sz="2800" b="1">
                <a:latin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pitchFamily="18" charset="0"/>
              </a:rPr>
              <a:t>CB </a:t>
            </a:r>
            <a:endParaRPr lang="en-US" altLang="zh-CN" sz="2800" i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的和最小？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5716588" y="3178175"/>
            <a:ext cx="4068762" cy="3532188"/>
            <a:chOff x="0" y="0"/>
            <a:chExt cx="2563" cy="2225"/>
          </a:xfrm>
        </p:grpSpPr>
        <p:grpSp>
          <p:nvGrpSpPr>
            <p:cNvPr id="3" name="Group 8"/>
            <p:cNvGrpSpPr/>
            <p:nvPr/>
          </p:nvGrpSpPr>
          <p:grpSpPr bwMode="auto">
            <a:xfrm>
              <a:off x="0" y="0"/>
              <a:ext cx="2563" cy="1230"/>
              <a:chOff x="0" y="0"/>
              <a:chExt cx="2563" cy="1230"/>
            </a:xfrm>
          </p:grpSpPr>
          <p:sp>
            <p:nvSpPr>
              <p:cNvPr id="16398" name="Line 17"/>
              <p:cNvSpPr>
                <a:spLocks noChangeShapeType="1"/>
              </p:cNvSpPr>
              <p:nvPr/>
            </p:nvSpPr>
            <p:spPr bwMode="auto">
              <a:xfrm>
                <a:off x="0" y="1095"/>
                <a:ext cx="1779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9" name="Text Box 18"/>
              <p:cNvSpPr txBox="1">
                <a:spLocks noChangeArrowheads="1"/>
              </p:cNvSpPr>
              <p:nvPr/>
            </p:nvSpPr>
            <p:spPr bwMode="auto">
              <a:xfrm>
                <a:off x="1172" y="0"/>
                <a:ext cx="729" cy="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800" i="1">
                    <a:latin typeface="Times New Roman" panose="02020603050405020304" pitchFamily="18" charset="0"/>
                  </a:rPr>
                  <a:t>B</a:t>
                </a:r>
                <a:endParaRPr lang="en-US" altLang="zh-CN" sz="2800"/>
              </a:p>
            </p:txBody>
          </p:sp>
          <p:sp>
            <p:nvSpPr>
              <p:cNvPr id="16400" name="Text Box 19"/>
              <p:cNvSpPr txBox="1">
                <a:spLocks noChangeArrowheads="1"/>
              </p:cNvSpPr>
              <p:nvPr/>
            </p:nvSpPr>
            <p:spPr bwMode="auto">
              <a:xfrm>
                <a:off x="146" y="546"/>
                <a:ext cx="729" cy="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400">
                    <a:latin typeface="宋体" panose="02010600030101010101" pitchFamily="2" charset="-122"/>
                  </a:rPr>
                  <a:t>·</a:t>
                </a:r>
                <a:endParaRPr lang="en-US" altLang="zh-CN" sz="2400"/>
              </a:p>
            </p:txBody>
          </p:sp>
          <p:sp>
            <p:nvSpPr>
              <p:cNvPr id="16401" name="Text Box 21"/>
              <p:cNvSpPr txBox="1">
                <a:spLocks noChangeArrowheads="1"/>
              </p:cNvSpPr>
              <p:nvPr/>
            </p:nvSpPr>
            <p:spPr bwMode="auto">
              <a:xfrm>
                <a:off x="1834" y="900"/>
                <a:ext cx="729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800" i="1">
                    <a:latin typeface="Times New Roman" panose="02020603050405020304" pitchFamily="18" charset="0"/>
                  </a:rPr>
                  <a:t>l</a:t>
                </a:r>
                <a:endParaRPr lang="en-US" altLang="zh-CN" sz="2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02" name="Text Box 22"/>
              <p:cNvSpPr txBox="1">
                <a:spLocks noChangeArrowheads="1"/>
              </p:cNvSpPr>
              <p:nvPr/>
            </p:nvSpPr>
            <p:spPr bwMode="auto">
              <a:xfrm>
                <a:off x="174" y="311"/>
                <a:ext cx="729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800" i="1">
                    <a:latin typeface="Times New Roman" panose="02020603050405020304" pitchFamily="18" charset="0"/>
                  </a:rPr>
                  <a:t>A</a:t>
                </a:r>
                <a:endParaRPr lang="en-US" altLang="zh-CN" sz="2800"/>
              </a:p>
            </p:txBody>
          </p:sp>
          <p:sp>
            <p:nvSpPr>
              <p:cNvPr id="16403" name="Text Box 23"/>
              <p:cNvSpPr txBox="1">
                <a:spLocks noChangeArrowheads="1"/>
              </p:cNvSpPr>
              <p:nvPr/>
            </p:nvSpPr>
            <p:spPr bwMode="auto">
              <a:xfrm>
                <a:off x="1110" y="202"/>
                <a:ext cx="729" cy="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400">
                    <a:latin typeface="宋体" panose="02010600030101010101" pitchFamily="2" charset="-122"/>
                  </a:rPr>
                  <a:t>·</a:t>
                </a:r>
                <a:endParaRPr lang="en-US" altLang="zh-CN" sz="2400"/>
              </a:p>
            </p:txBody>
          </p:sp>
        </p:grpSp>
        <p:sp>
          <p:nvSpPr>
            <p:cNvPr id="14344" name="Line 15"/>
            <p:cNvSpPr>
              <a:spLocks noChangeShapeType="1"/>
            </p:cNvSpPr>
            <p:nvPr/>
          </p:nvSpPr>
          <p:spPr bwMode="auto">
            <a:xfrm>
              <a:off x="1271" y="354"/>
              <a:ext cx="0" cy="155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393" name="Rectangle 16"/>
            <p:cNvSpPr>
              <a:spLocks noChangeArrowheads="1"/>
            </p:cNvSpPr>
            <p:nvPr/>
          </p:nvSpPr>
          <p:spPr bwMode="auto">
            <a:xfrm>
              <a:off x="1160" y="1895"/>
              <a:ext cx="482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6394" name="Line 17"/>
            <p:cNvSpPr>
              <a:spLocks noChangeShapeType="1"/>
            </p:cNvSpPr>
            <p:nvPr/>
          </p:nvSpPr>
          <p:spPr bwMode="auto">
            <a:xfrm>
              <a:off x="303" y="698"/>
              <a:ext cx="960" cy="120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Rectangle 18"/>
            <p:cNvSpPr>
              <a:spLocks noChangeArrowheads="1"/>
            </p:cNvSpPr>
            <p:nvPr/>
          </p:nvSpPr>
          <p:spPr bwMode="auto">
            <a:xfrm>
              <a:off x="383" y="1079"/>
              <a:ext cx="267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6396" name="Line 19"/>
            <p:cNvSpPr>
              <a:spLocks noChangeShapeType="1"/>
            </p:cNvSpPr>
            <p:nvPr/>
          </p:nvSpPr>
          <p:spPr bwMode="auto">
            <a:xfrm>
              <a:off x="306" y="706"/>
              <a:ext cx="297" cy="37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Line 20"/>
            <p:cNvSpPr>
              <a:spLocks noChangeShapeType="1"/>
            </p:cNvSpPr>
            <p:nvPr/>
          </p:nvSpPr>
          <p:spPr bwMode="auto">
            <a:xfrm flipV="1">
              <a:off x="623" y="346"/>
              <a:ext cx="648" cy="7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228600" y="8382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2" name="Rectangle 15"/>
          <p:cNvSpPr>
            <a:spLocks noChangeArrowheads="1"/>
          </p:cNvSpPr>
          <p:nvPr/>
        </p:nvSpPr>
        <p:spPr bwMode="auto">
          <a:xfrm>
            <a:off x="217488" y="1628775"/>
            <a:ext cx="89265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问题</a:t>
            </a:r>
            <a:r>
              <a:rPr lang="en-US" altLang="zh-CN" sz="2800">
                <a:latin typeface="Times New Roman" panose="02020603050405020304" pitchFamily="18" charset="0"/>
              </a:rPr>
              <a:t>3</a:t>
            </a:r>
            <a:r>
              <a:rPr lang="zh-CN" altLang="en-US" sz="2800">
                <a:latin typeface="Times New Roman" panose="02020603050405020304" pitchFamily="18" charset="0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你能用所学的知识证明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zh-CN" altLang="en-US" sz="2800" b="1">
                <a:latin typeface="宋体" panose="02010600030101010101" pitchFamily="2" charset="-122"/>
              </a:rPr>
              <a:t>最短吗？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716588" y="3178175"/>
            <a:ext cx="4068762" cy="3532188"/>
            <a:chOff x="0" y="0"/>
            <a:chExt cx="2563" cy="2225"/>
          </a:xfrm>
        </p:grpSpPr>
        <p:grpSp>
          <p:nvGrpSpPr>
            <p:cNvPr id="3" name="Group 7"/>
            <p:cNvGrpSpPr/>
            <p:nvPr/>
          </p:nvGrpSpPr>
          <p:grpSpPr bwMode="auto">
            <a:xfrm>
              <a:off x="0" y="0"/>
              <a:ext cx="2563" cy="1230"/>
              <a:chOff x="0" y="0"/>
              <a:chExt cx="2563" cy="1230"/>
            </a:xfrm>
          </p:grpSpPr>
          <p:sp>
            <p:nvSpPr>
              <p:cNvPr id="17421" name="Line 17"/>
              <p:cNvSpPr>
                <a:spLocks noChangeShapeType="1"/>
              </p:cNvSpPr>
              <p:nvPr/>
            </p:nvSpPr>
            <p:spPr bwMode="auto">
              <a:xfrm>
                <a:off x="0" y="1095"/>
                <a:ext cx="1779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2" name="Text Box 18"/>
              <p:cNvSpPr txBox="1">
                <a:spLocks noChangeArrowheads="1"/>
              </p:cNvSpPr>
              <p:nvPr/>
            </p:nvSpPr>
            <p:spPr bwMode="auto">
              <a:xfrm>
                <a:off x="1172" y="0"/>
                <a:ext cx="729" cy="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800" i="1">
                    <a:latin typeface="Times New Roman" panose="02020603050405020304" pitchFamily="18" charset="0"/>
                  </a:rPr>
                  <a:t>B</a:t>
                </a:r>
                <a:endParaRPr lang="en-US" altLang="zh-CN" sz="2800"/>
              </a:p>
            </p:txBody>
          </p:sp>
          <p:sp>
            <p:nvSpPr>
              <p:cNvPr id="17423" name="Text Box 19"/>
              <p:cNvSpPr txBox="1">
                <a:spLocks noChangeArrowheads="1"/>
              </p:cNvSpPr>
              <p:nvPr/>
            </p:nvSpPr>
            <p:spPr bwMode="auto">
              <a:xfrm>
                <a:off x="146" y="546"/>
                <a:ext cx="729" cy="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400">
                    <a:latin typeface="宋体" panose="02010600030101010101" pitchFamily="2" charset="-122"/>
                  </a:rPr>
                  <a:t>·</a:t>
                </a:r>
                <a:endParaRPr lang="en-US" altLang="zh-CN" sz="2400"/>
              </a:p>
            </p:txBody>
          </p:sp>
          <p:sp>
            <p:nvSpPr>
              <p:cNvPr id="17424" name="Text Box 21"/>
              <p:cNvSpPr txBox="1">
                <a:spLocks noChangeArrowheads="1"/>
              </p:cNvSpPr>
              <p:nvPr/>
            </p:nvSpPr>
            <p:spPr bwMode="auto">
              <a:xfrm>
                <a:off x="1834" y="900"/>
                <a:ext cx="729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800" i="1">
                    <a:latin typeface="Times New Roman" panose="02020603050405020304" pitchFamily="18" charset="0"/>
                  </a:rPr>
                  <a:t>l</a:t>
                </a:r>
                <a:endParaRPr lang="en-US" altLang="zh-CN" sz="2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25" name="Text Box 22"/>
              <p:cNvSpPr txBox="1">
                <a:spLocks noChangeArrowheads="1"/>
              </p:cNvSpPr>
              <p:nvPr/>
            </p:nvSpPr>
            <p:spPr bwMode="auto">
              <a:xfrm>
                <a:off x="174" y="311"/>
                <a:ext cx="729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800" i="1">
                    <a:latin typeface="Times New Roman" panose="02020603050405020304" pitchFamily="18" charset="0"/>
                  </a:rPr>
                  <a:t>A</a:t>
                </a:r>
                <a:endParaRPr lang="en-US" altLang="zh-CN" sz="2800"/>
              </a:p>
            </p:txBody>
          </p:sp>
          <p:sp>
            <p:nvSpPr>
              <p:cNvPr id="17426" name="Text Box 23"/>
              <p:cNvSpPr txBox="1">
                <a:spLocks noChangeArrowheads="1"/>
              </p:cNvSpPr>
              <p:nvPr/>
            </p:nvSpPr>
            <p:spPr bwMode="auto">
              <a:xfrm>
                <a:off x="1110" y="202"/>
                <a:ext cx="729" cy="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/>
                <a:r>
                  <a:rPr lang="en-US" altLang="zh-CN" sz="2400">
                    <a:latin typeface="宋体" panose="02010600030101010101" pitchFamily="2" charset="-122"/>
                  </a:rPr>
                  <a:t>·</a:t>
                </a:r>
                <a:endParaRPr lang="en-US" altLang="zh-CN" sz="2400"/>
              </a:p>
            </p:txBody>
          </p:sp>
        </p:grpSp>
        <p:sp>
          <p:nvSpPr>
            <p:cNvPr id="15367" name="Line 14"/>
            <p:cNvSpPr>
              <a:spLocks noChangeShapeType="1"/>
            </p:cNvSpPr>
            <p:nvPr/>
          </p:nvSpPr>
          <p:spPr bwMode="auto">
            <a:xfrm>
              <a:off x="1271" y="354"/>
              <a:ext cx="0" cy="155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16" name="Rectangle 15"/>
            <p:cNvSpPr>
              <a:spLocks noChangeArrowheads="1"/>
            </p:cNvSpPr>
            <p:nvPr/>
          </p:nvSpPr>
          <p:spPr bwMode="auto">
            <a:xfrm>
              <a:off x="1160" y="1895"/>
              <a:ext cx="482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7417" name="Line 16"/>
            <p:cNvSpPr>
              <a:spLocks noChangeShapeType="1"/>
            </p:cNvSpPr>
            <p:nvPr/>
          </p:nvSpPr>
          <p:spPr bwMode="auto">
            <a:xfrm>
              <a:off x="303" y="698"/>
              <a:ext cx="960" cy="120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Rectangle 17"/>
            <p:cNvSpPr>
              <a:spLocks noChangeArrowheads="1"/>
            </p:cNvSpPr>
            <p:nvPr/>
          </p:nvSpPr>
          <p:spPr bwMode="auto">
            <a:xfrm>
              <a:off x="383" y="1079"/>
              <a:ext cx="267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7419" name="Line 18"/>
            <p:cNvSpPr>
              <a:spLocks noChangeShapeType="1"/>
            </p:cNvSpPr>
            <p:nvPr/>
          </p:nvSpPr>
          <p:spPr bwMode="auto">
            <a:xfrm>
              <a:off x="306" y="706"/>
              <a:ext cx="297" cy="37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Line 19"/>
            <p:cNvSpPr>
              <a:spLocks noChangeShapeType="1"/>
            </p:cNvSpPr>
            <p:nvPr/>
          </p:nvSpPr>
          <p:spPr bwMode="auto">
            <a:xfrm flipV="1">
              <a:off x="623" y="346"/>
              <a:ext cx="648" cy="7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Text Box 41"/>
          <p:cNvSpPr txBox="1">
            <a:spLocks noChangeArrowheads="1"/>
          </p:cNvSpPr>
          <p:nvPr/>
        </p:nvSpPr>
        <p:spPr bwMode="auto">
          <a:xfrm>
            <a:off x="217488" y="2398713"/>
            <a:ext cx="8926512" cy="379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证明：</a:t>
            </a:r>
            <a:r>
              <a:rPr lang="zh-CN" altLang="en-US" sz="2800" b="1">
                <a:latin typeface="宋体" panose="02010600030101010101" pitchFamily="2" charset="-122"/>
              </a:rPr>
              <a:t>如图，在直线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上任取一点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（与点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不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重合），连接</a:t>
            </a:r>
            <a:r>
              <a:rPr lang="en-US" altLang="zh-CN" sz="2800" i="1">
                <a:latin typeface="Times New Roman" panose="02020603050405020304" pitchFamily="18" charset="0"/>
              </a:rPr>
              <a:t>AC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．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由轴对称的性质知，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en-US" altLang="zh-CN" sz="2800" i="1">
                <a:latin typeface="Times New Roman" panose="02020603050405020304" pitchFamily="18" charset="0"/>
              </a:rPr>
              <a:t>BC </a:t>
            </a:r>
            <a:r>
              <a:rPr lang="en-US" altLang="zh-CN" sz="2800" b="1">
                <a:latin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en-US" altLang="zh-CN" sz="2800" b="1">
                <a:latin typeface="宋体" panose="02010600030101010101" pitchFamily="2" charset="-122"/>
              </a:rPr>
              <a:t>′=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．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</a:rPr>
              <a:t>    ∴　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endParaRPr lang="en-US" altLang="zh-CN" sz="2800" i="1">
              <a:latin typeface="Times New Roman" panose="02020603050405020304" pitchFamily="18" charset="0"/>
            </a:endParaRPr>
          </a:p>
          <a:p>
            <a:r>
              <a:rPr lang="en-US" altLang="zh-CN" sz="2800" i="1">
                <a:latin typeface="Times New Roman" panose="02020603050405020304" pitchFamily="18" charset="0"/>
              </a:rPr>
              <a:t>            </a:t>
            </a:r>
            <a:r>
              <a:rPr lang="en-US" altLang="zh-CN" sz="2800" b="1">
                <a:latin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</a:rPr>
              <a:t> 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en-US" altLang="zh-CN" sz="2800" b="1">
                <a:latin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</a:rPr>
              <a:t> AB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</a:endParaRPr>
          </a:p>
          <a:p>
            <a:r>
              <a:rPr lang="en-US" altLang="zh-CN" sz="2800" i="1">
                <a:latin typeface="Times New Roman" panose="02020603050405020304" pitchFamily="18" charset="0"/>
              </a:rPr>
              <a:t>               AC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endParaRPr lang="en-US" altLang="zh-CN" sz="2800" b="1" i="1">
              <a:latin typeface="Times New Roman" panose="02020603050405020304" pitchFamily="18" charset="0"/>
            </a:endParaRPr>
          </a:p>
          <a:p>
            <a:r>
              <a:rPr lang="en-US" altLang="zh-CN" sz="2800" b="1" i="1">
                <a:latin typeface="Times New Roman" panose="02020603050405020304" pitchFamily="18" charset="0"/>
              </a:rPr>
              <a:t>           </a:t>
            </a:r>
            <a:r>
              <a:rPr lang="en-US" altLang="zh-CN" sz="2800" b="1">
                <a:latin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</a:rPr>
              <a:t> AC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zh-CN" altLang="en-US" sz="2800">
                <a:latin typeface="Times New Roman" panose="02020603050405020304" pitchFamily="18" charset="0"/>
              </a:rPr>
              <a:t>．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8436" name="矩形 6"/>
          <p:cNvSpPr>
            <a:spLocks noChangeArrowheads="1"/>
          </p:cNvSpPr>
          <p:nvPr/>
        </p:nvSpPr>
        <p:spPr bwMode="auto">
          <a:xfrm>
            <a:off x="2286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437" name="Rectangle 15"/>
          <p:cNvSpPr>
            <a:spLocks noChangeArrowheads="1"/>
          </p:cNvSpPr>
          <p:nvPr/>
        </p:nvSpPr>
        <p:spPr bwMode="auto">
          <a:xfrm>
            <a:off x="217488" y="1628775"/>
            <a:ext cx="89265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问题</a:t>
            </a:r>
            <a:r>
              <a:rPr lang="en-US" altLang="zh-CN" sz="2800">
                <a:latin typeface="Times New Roman" panose="02020603050405020304" pitchFamily="18" charset="0"/>
              </a:rPr>
              <a:t>3</a:t>
            </a:r>
            <a:r>
              <a:rPr lang="zh-CN" altLang="en-US" sz="2800">
                <a:latin typeface="Times New Roman" panose="02020603050405020304" pitchFamily="18" charset="0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你能用所学的知识证明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zh-CN" altLang="en-US" sz="2800" b="1">
                <a:latin typeface="宋体" panose="02010600030101010101" pitchFamily="2" charset="-122"/>
              </a:rPr>
              <a:t>最短吗？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5716588" y="3178175"/>
            <a:ext cx="4068762" cy="3532188"/>
            <a:chOff x="0" y="0"/>
            <a:chExt cx="2563" cy="2225"/>
          </a:xfrm>
        </p:grpSpPr>
        <p:grpSp>
          <p:nvGrpSpPr>
            <p:cNvPr id="3" name="Group 8"/>
            <p:cNvGrpSpPr/>
            <p:nvPr/>
          </p:nvGrpSpPr>
          <p:grpSpPr bwMode="auto">
            <a:xfrm>
              <a:off x="0" y="0"/>
              <a:ext cx="2563" cy="2225"/>
              <a:chOff x="0" y="0"/>
              <a:chExt cx="2563" cy="2225"/>
            </a:xfrm>
          </p:grpSpPr>
          <p:grpSp>
            <p:nvGrpSpPr>
              <p:cNvPr id="4" name="Group 9"/>
              <p:cNvGrpSpPr/>
              <p:nvPr/>
            </p:nvGrpSpPr>
            <p:grpSpPr bwMode="auto">
              <a:xfrm>
                <a:off x="0" y="0"/>
                <a:ext cx="2563" cy="1230"/>
                <a:chOff x="0" y="0"/>
                <a:chExt cx="2563" cy="1230"/>
              </a:xfrm>
            </p:grpSpPr>
            <p:sp>
              <p:nvSpPr>
                <p:cNvPr id="18451" name="Line 17"/>
                <p:cNvSpPr>
                  <a:spLocks noChangeShapeType="1"/>
                </p:cNvSpPr>
                <p:nvPr/>
              </p:nvSpPr>
              <p:spPr bwMode="auto">
                <a:xfrm>
                  <a:off x="0" y="1095"/>
                  <a:ext cx="1779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2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172" y="0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B</a:t>
                  </a:r>
                  <a:endParaRPr lang="en-US" altLang="zh-CN" sz="2800"/>
                </a:p>
              </p:txBody>
            </p:sp>
            <p:sp>
              <p:nvSpPr>
                <p:cNvPr id="18453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46" y="546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  <p:sp>
              <p:nvSpPr>
                <p:cNvPr id="18454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834" y="900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l</a:t>
                  </a:r>
                  <a:endParaRPr lang="en-US" altLang="zh-CN" sz="28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8455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4" y="311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800"/>
                </a:p>
              </p:txBody>
            </p:sp>
            <p:sp>
              <p:nvSpPr>
                <p:cNvPr id="18456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110" y="202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</p:grpSp>
          <p:sp>
            <p:nvSpPr>
              <p:cNvPr id="18445" name="Line 16"/>
              <p:cNvSpPr>
                <a:spLocks noChangeShapeType="1"/>
              </p:cNvSpPr>
              <p:nvPr/>
            </p:nvSpPr>
            <p:spPr bwMode="auto">
              <a:xfrm>
                <a:off x="1271" y="354"/>
                <a:ext cx="0" cy="15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6" name="Rectangle 17"/>
              <p:cNvSpPr>
                <a:spLocks noChangeArrowheads="1"/>
              </p:cNvSpPr>
              <p:nvPr/>
            </p:nvSpPr>
            <p:spPr bwMode="auto">
              <a:xfrm>
                <a:off x="1160" y="1895"/>
                <a:ext cx="482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B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</a:t>
                </a:r>
                <a:endParaRPr lang="en-US" altLang="zh-CN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8447" name="Line 18"/>
              <p:cNvSpPr>
                <a:spLocks noChangeShapeType="1"/>
              </p:cNvSpPr>
              <p:nvPr/>
            </p:nvSpPr>
            <p:spPr bwMode="auto">
              <a:xfrm>
                <a:off x="303" y="698"/>
                <a:ext cx="960" cy="12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8" name="Rectangle 19"/>
              <p:cNvSpPr>
                <a:spLocks noChangeArrowheads="1"/>
              </p:cNvSpPr>
              <p:nvPr/>
            </p:nvSpPr>
            <p:spPr bwMode="auto">
              <a:xfrm>
                <a:off x="383" y="1079"/>
                <a:ext cx="267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49" name="Line 20"/>
              <p:cNvSpPr>
                <a:spLocks noChangeShapeType="1"/>
              </p:cNvSpPr>
              <p:nvPr/>
            </p:nvSpPr>
            <p:spPr bwMode="auto">
              <a:xfrm>
                <a:off x="306" y="706"/>
                <a:ext cx="297" cy="3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0" name="Line 21"/>
              <p:cNvSpPr>
                <a:spLocks noChangeShapeType="1"/>
              </p:cNvSpPr>
              <p:nvPr/>
            </p:nvSpPr>
            <p:spPr bwMode="auto">
              <a:xfrm flipV="1">
                <a:off x="623" y="346"/>
                <a:ext cx="648" cy="7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40" name="Rectangle 22"/>
            <p:cNvSpPr>
              <a:spLocks noChangeArrowheads="1"/>
            </p:cNvSpPr>
            <p:nvPr/>
          </p:nvSpPr>
          <p:spPr bwMode="auto">
            <a:xfrm>
              <a:off x="5" y="831"/>
              <a:ext cx="494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6393" name="Line 23"/>
            <p:cNvSpPr>
              <a:spLocks noChangeShapeType="1"/>
            </p:cNvSpPr>
            <p:nvPr/>
          </p:nvSpPr>
          <p:spPr bwMode="auto">
            <a:xfrm>
              <a:off x="295" y="702"/>
              <a:ext cx="80" cy="38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8442" name="Line 24"/>
            <p:cNvSpPr>
              <a:spLocks noChangeShapeType="1"/>
            </p:cNvSpPr>
            <p:nvPr/>
          </p:nvSpPr>
          <p:spPr bwMode="auto">
            <a:xfrm flipV="1">
              <a:off x="383" y="350"/>
              <a:ext cx="888" cy="7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Line 25"/>
            <p:cNvSpPr>
              <a:spLocks noChangeShapeType="1"/>
            </p:cNvSpPr>
            <p:nvPr/>
          </p:nvSpPr>
          <p:spPr bwMode="auto">
            <a:xfrm>
              <a:off x="391" y="1094"/>
              <a:ext cx="872" cy="80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9459" name="矩形 6"/>
          <p:cNvSpPr>
            <a:spLocks noChangeArrowheads="1"/>
          </p:cNvSpPr>
          <p:nvPr/>
        </p:nvSpPr>
        <p:spPr bwMode="auto">
          <a:xfrm>
            <a:off x="152400" y="8382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0" name="Rectangle 15"/>
          <p:cNvSpPr>
            <a:spLocks noChangeArrowheads="1"/>
          </p:cNvSpPr>
          <p:nvPr/>
        </p:nvSpPr>
        <p:spPr bwMode="auto">
          <a:xfrm>
            <a:off x="217488" y="1628775"/>
            <a:ext cx="89265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问题</a:t>
            </a:r>
            <a:r>
              <a:rPr lang="en-US" altLang="zh-CN" sz="2800">
                <a:latin typeface="Times New Roman" panose="02020603050405020304" pitchFamily="18" charset="0"/>
              </a:rPr>
              <a:t>3</a:t>
            </a:r>
            <a:r>
              <a:rPr lang="zh-CN" altLang="en-US" sz="2800">
                <a:latin typeface="Times New Roman" panose="02020603050405020304" pitchFamily="18" charset="0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你能用所学的知识证明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zh-CN" altLang="en-US" sz="2800" b="1">
                <a:latin typeface="宋体" panose="02010600030101010101" pitchFamily="2" charset="-122"/>
              </a:rPr>
              <a:t>最短吗？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716588" y="3178175"/>
            <a:ext cx="4068762" cy="3532188"/>
            <a:chOff x="0" y="0"/>
            <a:chExt cx="2563" cy="2225"/>
          </a:xfrm>
        </p:grpSpPr>
        <p:grpSp>
          <p:nvGrpSpPr>
            <p:cNvPr id="3" name="Group 7"/>
            <p:cNvGrpSpPr/>
            <p:nvPr/>
          </p:nvGrpSpPr>
          <p:grpSpPr bwMode="auto">
            <a:xfrm>
              <a:off x="0" y="0"/>
              <a:ext cx="2563" cy="2225"/>
              <a:chOff x="0" y="0"/>
              <a:chExt cx="2563" cy="2225"/>
            </a:xfrm>
          </p:grpSpPr>
          <p:grpSp>
            <p:nvGrpSpPr>
              <p:cNvPr id="4" name="Group 8"/>
              <p:cNvGrpSpPr/>
              <p:nvPr/>
            </p:nvGrpSpPr>
            <p:grpSpPr bwMode="auto">
              <a:xfrm>
                <a:off x="0" y="0"/>
                <a:ext cx="2563" cy="1230"/>
                <a:chOff x="0" y="0"/>
                <a:chExt cx="2563" cy="1230"/>
              </a:xfrm>
            </p:grpSpPr>
            <p:sp>
              <p:nvSpPr>
                <p:cNvPr id="19475" name="Line 17"/>
                <p:cNvSpPr>
                  <a:spLocks noChangeShapeType="1"/>
                </p:cNvSpPr>
                <p:nvPr/>
              </p:nvSpPr>
              <p:spPr bwMode="auto">
                <a:xfrm>
                  <a:off x="0" y="1095"/>
                  <a:ext cx="1779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172" y="0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B</a:t>
                  </a:r>
                  <a:endParaRPr lang="en-US" altLang="zh-CN" sz="2800"/>
                </a:p>
              </p:txBody>
            </p:sp>
            <p:sp>
              <p:nvSpPr>
                <p:cNvPr id="19477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46" y="546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  <p:sp>
              <p:nvSpPr>
                <p:cNvPr id="19478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834" y="900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l</a:t>
                  </a:r>
                  <a:endParaRPr lang="en-US" altLang="zh-CN" sz="28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9479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4" y="311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800"/>
                </a:p>
              </p:txBody>
            </p:sp>
            <p:sp>
              <p:nvSpPr>
                <p:cNvPr id="19480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110" y="202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</p:grpSp>
          <p:sp>
            <p:nvSpPr>
              <p:cNvPr id="19469" name="Line 15"/>
              <p:cNvSpPr>
                <a:spLocks noChangeShapeType="1"/>
              </p:cNvSpPr>
              <p:nvPr/>
            </p:nvSpPr>
            <p:spPr bwMode="auto">
              <a:xfrm>
                <a:off x="1271" y="354"/>
                <a:ext cx="0" cy="15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0" name="Rectangle 16"/>
              <p:cNvSpPr>
                <a:spLocks noChangeArrowheads="1"/>
              </p:cNvSpPr>
              <p:nvPr/>
            </p:nvSpPr>
            <p:spPr bwMode="auto">
              <a:xfrm>
                <a:off x="1160" y="1895"/>
                <a:ext cx="482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B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</a:t>
                </a:r>
                <a:endParaRPr lang="en-US" altLang="zh-CN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9471" name="Line 17"/>
              <p:cNvSpPr>
                <a:spLocks noChangeShapeType="1"/>
              </p:cNvSpPr>
              <p:nvPr/>
            </p:nvSpPr>
            <p:spPr bwMode="auto">
              <a:xfrm>
                <a:off x="303" y="698"/>
                <a:ext cx="960" cy="12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2" name="Rectangle 18"/>
              <p:cNvSpPr>
                <a:spLocks noChangeArrowheads="1"/>
              </p:cNvSpPr>
              <p:nvPr/>
            </p:nvSpPr>
            <p:spPr bwMode="auto">
              <a:xfrm>
                <a:off x="383" y="1079"/>
                <a:ext cx="267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73" name="Line 19"/>
              <p:cNvSpPr>
                <a:spLocks noChangeShapeType="1"/>
              </p:cNvSpPr>
              <p:nvPr/>
            </p:nvSpPr>
            <p:spPr bwMode="auto">
              <a:xfrm>
                <a:off x="306" y="706"/>
                <a:ext cx="297" cy="3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Line 20"/>
              <p:cNvSpPr>
                <a:spLocks noChangeShapeType="1"/>
              </p:cNvSpPr>
              <p:nvPr/>
            </p:nvSpPr>
            <p:spPr bwMode="auto">
              <a:xfrm flipV="1">
                <a:off x="623" y="346"/>
                <a:ext cx="648" cy="7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64" name="Rectangle 21"/>
            <p:cNvSpPr>
              <a:spLocks noChangeArrowheads="1"/>
            </p:cNvSpPr>
            <p:nvPr/>
          </p:nvSpPr>
          <p:spPr bwMode="auto">
            <a:xfrm>
              <a:off x="5" y="831"/>
              <a:ext cx="494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7417" name="Line 22"/>
            <p:cNvSpPr>
              <a:spLocks noChangeShapeType="1"/>
            </p:cNvSpPr>
            <p:nvPr/>
          </p:nvSpPr>
          <p:spPr bwMode="auto">
            <a:xfrm>
              <a:off x="295" y="702"/>
              <a:ext cx="80" cy="38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66" name="Line 23"/>
            <p:cNvSpPr>
              <a:spLocks noChangeShapeType="1"/>
            </p:cNvSpPr>
            <p:nvPr/>
          </p:nvSpPr>
          <p:spPr bwMode="auto">
            <a:xfrm flipV="1">
              <a:off x="383" y="350"/>
              <a:ext cx="888" cy="7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Line 24"/>
            <p:cNvSpPr>
              <a:spLocks noChangeShapeType="1"/>
            </p:cNvSpPr>
            <p:nvPr/>
          </p:nvSpPr>
          <p:spPr bwMode="auto">
            <a:xfrm>
              <a:off x="391" y="1094"/>
              <a:ext cx="872" cy="80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25" name="Text Box 41"/>
          <p:cNvSpPr txBox="1">
            <a:spLocks noChangeArrowheads="1"/>
          </p:cNvSpPr>
          <p:nvPr/>
        </p:nvSpPr>
        <p:spPr bwMode="auto">
          <a:xfrm>
            <a:off x="217488" y="2398713"/>
            <a:ext cx="8926512" cy="207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证明：</a:t>
            </a:r>
            <a:r>
              <a:rPr lang="zh-CN" altLang="en-US" sz="2800" b="1">
                <a:latin typeface="宋体" panose="02010600030101010101" pitchFamily="2" charset="-122"/>
              </a:rPr>
              <a:t>在</a:t>
            </a:r>
            <a:r>
              <a:rPr lang="zh-CN" altLang="en-US" sz="2800">
                <a:latin typeface="Times New Roman" panose="02020603050405020304" pitchFamily="18" charset="0"/>
              </a:rPr>
              <a:t>△</a:t>
            </a:r>
            <a:r>
              <a:rPr lang="en-US" altLang="zh-CN" sz="2800" i="1">
                <a:latin typeface="Times New Roman" panose="02020603050405020304" pitchFamily="18" charset="0"/>
              </a:rPr>
              <a:t>AB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中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sz="2800">
                <a:latin typeface="宋体" panose="02010600030101010101" pitchFamily="2" charset="-122"/>
              </a:rPr>
              <a:t>    </a:t>
            </a:r>
            <a:r>
              <a:rPr lang="en-US" altLang="zh-CN" sz="2800" i="1">
                <a:latin typeface="Times New Roman" panose="02020603050405020304" pitchFamily="18" charset="0"/>
              </a:rPr>
              <a:t>AB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zh-CN" altLang="en-US" sz="2800">
                <a:latin typeface="Times New Roman" panose="02020603050405020304" pitchFamily="18" charset="0"/>
              </a:rPr>
              <a:t>＜</a:t>
            </a:r>
            <a:r>
              <a:rPr lang="en-US" altLang="zh-CN" sz="2800" i="1">
                <a:latin typeface="Times New Roman" panose="02020603050405020304" pitchFamily="18" charset="0"/>
              </a:rPr>
              <a:t>AC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    ∴　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zh-CN" altLang="en-US" sz="2800">
                <a:latin typeface="Times New Roman" panose="02020603050405020304" pitchFamily="18" charset="0"/>
              </a:rPr>
              <a:t>＜</a:t>
            </a:r>
            <a:r>
              <a:rPr lang="en-US" altLang="zh-CN" sz="2800" i="1">
                <a:latin typeface="Times New Roman" panose="02020603050405020304" pitchFamily="18" charset="0"/>
              </a:rPr>
              <a:t>AC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en-US" altLang="zh-CN" sz="2800" b="1" i="1">
                <a:latin typeface="Times New Roman" panose="02020603050405020304" pitchFamily="18" charset="0"/>
              </a:rPr>
              <a:t>′</a:t>
            </a:r>
            <a:r>
              <a:rPr lang="zh-CN" altLang="en-US" sz="2800">
                <a:latin typeface="宋体" panose="02010600030101010101" pitchFamily="2" charset="-122"/>
              </a:rPr>
              <a:t>．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即　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 </a:t>
            </a:r>
            <a:r>
              <a:rPr lang="zh-CN" altLang="en-US" sz="2800" b="1">
                <a:latin typeface="宋体" panose="02010600030101010101" pitchFamily="2" charset="-122"/>
              </a:rPr>
              <a:t>最短．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410627" name="Text Box 25"/>
          <p:cNvSpPr txBox="1">
            <a:spLocks noChangeArrowheads="1"/>
          </p:cNvSpPr>
          <p:nvPr/>
        </p:nvSpPr>
        <p:spPr bwMode="auto">
          <a:xfrm>
            <a:off x="230188" y="3852863"/>
            <a:ext cx="5445125" cy="2074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若直线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上任意一点（与点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不重合）与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两点的距离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和都大于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，就说明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+ 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BC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最小．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矩形 6"/>
          <p:cNvSpPr>
            <a:spLocks noChangeArrowheads="1"/>
          </p:cNvSpPr>
          <p:nvPr/>
        </p:nvSpPr>
        <p:spPr bwMode="auto">
          <a:xfrm>
            <a:off x="2286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716588" y="3178175"/>
            <a:ext cx="4068762" cy="3532188"/>
            <a:chOff x="0" y="0"/>
            <a:chExt cx="2563" cy="2225"/>
          </a:xfrm>
        </p:grpSpPr>
        <p:grpSp>
          <p:nvGrpSpPr>
            <p:cNvPr id="3" name="Group 7"/>
            <p:cNvGrpSpPr/>
            <p:nvPr/>
          </p:nvGrpSpPr>
          <p:grpSpPr bwMode="auto">
            <a:xfrm>
              <a:off x="0" y="0"/>
              <a:ext cx="2563" cy="2225"/>
              <a:chOff x="0" y="0"/>
              <a:chExt cx="2563" cy="2225"/>
            </a:xfrm>
          </p:grpSpPr>
          <p:grpSp>
            <p:nvGrpSpPr>
              <p:cNvPr id="4" name="Group 8"/>
              <p:cNvGrpSpPr/>
              <p:nvPr/>
            </p:nvGrpSpPr>
            <p:grpSpPr bwMode="auto">
              <a:xfrm>
                <a:off x="0" y="0"/>
                <a:ext cx="2563" cy="1230"/>
                <a:chOff x="0" y="0"/>
                <a:chExt cx="2563" cy="1230"/>
              </a:xfrm>
            </p:grpSpPr>
            <p:sp>
              <p:nvSpPr>
                <p:cNvPr id="20499" name="Line 17"/>
                <p:cNvSpPr>
                  <a:spLocks noChangeShapeType="1"/>
                </p:cNvSpPr>
                <p:nvPr/>
              </p:nvSpPr>
              <p:spPr bwMode="auto">
                <a:xfrm>
                  <a:off x="0" y="1095"/>
                  <a:ext cx="1779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172" y="0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B</a:t>
                  </a:r>
                  <a:endParaRPr lang="en-US" altLang="zh-CN" sz="2800"/>
                </a:p>
              </p:txBody>
            </p:sp>
            <p:sp>
              <p:nvSpPr>
                <p:cNvPr id="2050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46" y="546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  <p:sp>
              <p:nvSpPr>
                <p:cNvPr id="2050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834" y="900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l</a:t>
                  </a:r>
                  <a:endParaRPr lang="en-US" altLang="zh-CN" sz="28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050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4" y="311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800"/>
                </a:p>
              </p:txBody>
            </p:sp>
            <p:sp>
              <p:nvSpPr>
                <p:cNvPr id="20504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110" y="202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</p:grpSp>
          <p:sp>
            <p:nvSpPr>
              <p:cNvPr id="20493" name="Line 15"/>
              <p:cNvSpPr>
                <a:spLocks noChangeShapeType="1"/>
              </p:cNvSpPr>
              <p:nvPr/>
            </p:nvSpPr>
            <p:spPr bwMode="auto">
              <a:xfrm>
                <a:off x="1271" y="354"/>
                <a:ext cx="0" cy="15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4" name="Rectangle 16"/>
              <p:cNvSpPr>
                <a:spLocks noChangeArrowheads="1"/>
              </p:cNvSpPr>
              <p:nvPr/>
            </p:nvSpPr>
            <p:spPr bwMode="auto">
              <a:xfrm>
                <a:off x="1160" y="1895"/>
                <a:ext cx="482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B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</a:t>
                </a:r>
                <a:endParaRPr lang="en-US" altLang="zh-CN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20495" name="Line 17"/>
              <p:cNvSpPr>
                <a:spLocks noChangeShapeType="1"/>
              </p:cNvSpPr>
              <p:nvPr/>
            </p:nvSpPr>
            <p:spPr bwMode="auto">
              <a:xfrm>
                <a:off x="303" y="698"/>
                <a:ext cx="960" cy="12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6" name="Rectangle 18"/>
              <p:cNvSpPr>
                <a:spLocks noChangeArrowheads="1"/>
              </p:cNvSpPr>
              <p:nvPr/>
            </p:nvSpPr>
            <p:spPr bwMode="auto">
              <a:xfrm>
                <a:off x="383" y="1079"/>
                <a:ext cx="267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497" name="Line 19"/>
              <p:cNvSpPr>
                <a:spLocks noChangeShapeType="1"/>
              </p:cNvSpPr>
              <p:nvPr/>
            </p:nvSpPr>
            <p:spPr bwMode="auto">
              <a:xfrm>
                <a:off x="306" y="706"/>
                <a:ext cx="297" cy="3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8" name="Line 20"/>
              <p:cNvSpPr>
                <a:spLocks noChangeShapeType="1"/>
              </p:cNvSpPr>
              <p:nvPr/>
            </p:nvSpPr>
            <p:spPr bwMode="auto">
              <a:xfrm flipV="1">
                <a:off x="623" y="346"/>
                <a:ext cx="648" cy="7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488" name="Rectangle 21"/>
            <p:cNvSpPr>
              <a:spLocks noChangeArrowheads="1"/>
            </p:cNvSpPr>
            <p:nvPr/>
          </p:nvSpPr>
          <p:spPr bwMode="auto">
            <a:xfrm>
              <a:off x="5" y="831"/>
              <a:ext cx="494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8441" name="Line 22"/>
            <p:cNvSpPr>
              <a:spLocks noChangeShapeType="1"/>
            </p:cNvSpPr>
            <p:nvPr/>
          </p:nvSpPr>
          <p:spPr bwMode="auto">
            <a:xfrm>
              <a:off x="295" y="702"/>
              <a:ext cx="80" cy="38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0490" name="Line 23"/>
            <p:cNvSpPr>
              <a:spLocks noChangeShapeType="1"/>
            </p:cNvSpPr>
            <p:nvPr/>
          </p:nvSpPr>
          <p:spPr bwMode="auto">
            <a:xfrm flipV="1">
              <a:off x="383" y="350"/>
              <a:ext cx="888" cy="7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Line 24"/>
            <p:cNvSpPr>
              <a:spLocks noChangeShapeType="1"/>
            </p:cNvSpPr>
            <p:nvPr/>
          </p:nvSpPr>
          <p:spPr bwMode="auto">
            <a:xfrm>
              <a:off x="391" y="1094"/>
              <a:ext cx="872" cy="80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6" name="Text Box 4"/>
          <p:cNvSpPr txBox="1">
            <a:spLocks noChangeArrowheads="1"/>
          </p:cNvSpPr>
          <p:nvPr/>
        </p:nvSpPr>
        <p:spPr bwMode="auto">
          <a:xfrm>
            <a:off x="230188" y="1628775"/>
            <a:ext cx="8926512" cy="155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追问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证明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 </a:t>
            </a:r>
            <a:r>
              <a:rPr lang="zh-CN" altLang="en-US" sz="2800" b="1">
                <a:latin typeface="宋体" panose="02010600030101010101" pitchFamily="2" charset="-122"/>
              </a:rPr>
              <a:t>最短时，为什么要在直线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上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任取一点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（与点</a:t>
            </a:r>
            <a:r>
              <a:rPr lang="en-US" altLang="zh-CN" sz="2800" i="1">
                <a:latin typeface="Times New Roman" panose="02020603050405020304" pitchFamily="18" charset="0"/>
              </a:rPr>
              <a:t>C </a:t>
            </a:r>
            <a:r>
              <a:rPr lang="zh-CN" altLang="en-US" sz="2800" b="1">
                <a:latin typeface="宋体" panose="02010600030101010101" pitchFamily="2" charset="-122"/>
              </a:rPr>
              <a:t>不重合），证明</a:t>
            </a:r>
            <a:r>
              <a:rPr lang="en-US" altLang="zh-CN" sz="2800" i="1">
                <a:latin typeface="Times New Roman" panose="02020603050405020304" pitchFamily="18" charset="0"/>
              </a:rPr>
              <a:t>AC 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 </a:t>
            </a:r>
            <a:r>
              <a:rPr lang="zh-CN" altLang="en-US" sz="2800" b="1">
                <a:latin typeface="宋体" panose="02010600030101010101" pitchFamily="2" charset="-122"/>
              </a:rPr>
              <a:t>＜</a:t>
            </a:r>
            <a:r>
              <a:rPr lang="en-US" altLang="zh-CN" sz="2800" i="1">
                <a:latin typeface="Times New Roman" panose="02020603050405020304" pitchFamily="18" charset="0"/>
              </a:rPr>
              <a:t>AC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latin typeface="宋体" panose="02010600030101010101" pitchFamily="2" charset="-122"/>
              </a:rPr>
              <a:t>？这里的“</a:t>
            </a:r>
            <a:r>
              <a:rPr lang="en-US" altLang="zh-CN" sz="2800" i="1">
                <a:latin typeface="Times New Roman" panose="02020603050405020304" pitchFamily="18" charset="0"/>
              </a:rPr>
              <a:t>C</a:t>
            </a:r>
            <a:r>
              <a:rPr lang="en-US" altLang="zh-CN" sz="2800" b="1">
                <a:latin typeface="宋体" panose="02010600030101010101" pitchFamily="2" charset="-122"/>
              </a:rPr>
              <a:t>′”</a:t>
            </a:r>
            <a:r>
              <a:rPr lang="zh-CN" altLang="en-US" sz="2800" b="1">
                <a:latin typeface="宋体" panose="02010600030101010101" pitchFamily="2" charset="-122"/>
              </a:rPr>
              <a:t>的作用是什么？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2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1524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30188" y="1628775"/>
            <a:ext cx="8926512" cy="1039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追问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回顾前面的探究过程，我们是通过怎样的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过程、借助什么解决问题的？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716588" y="3178175"/>
            <a:ext cx="4068762" cy="3532188"/>
            <a:chOff x="0" y="0"/>
            <a:chExt cx="2563" cy="2225"/>
          </a:xfrm>
        </p:grpSpPr>
        <p:grpSp>
          <p:nvGrpSpPr>
            <p:cNvPr id="3" name="Group 7"/>
            <p:cNvGrpSpPr/>
            <p:nvPr/>
          </p:nvGrpSpPr>
          <p:grpSpPr bwMode="auto">
            <a:xfrm>
              <a:off x="0" y="0"/>
              <a:ext cx="2563" cy="2225"/>
              <a:chOff x="0" y="0"/>
              <a:chExt cx="2563" cy="2225"/>
            </a:xfrm>
          </p:grpSpPr>
          <p:grpSp>
            <p:nvGrpSpPr>
              <p:cNvPr id="4" name="Group 8"/>
              <p:cNvGrpSpPr/>
              <p:nvPr/>
            </p:nvGrpSpPr>
            <p:grpSpPr bwMode="auto">
              <a:xfrm>
                <a:off x="0" y="0"/>
                <a:ext cx="2563" cy="1230"/>
                <a:chOff x="0" y="0"/>
                <a:chExt cx="2563" cy="1230"/>
              </a:xfrm>
            </p:grpSpPr>
            <p:sp>
              <p:nvSpPr>
                <p:cNvPr id="21522" name="Line 17"/>
                <p:cNvSpPr>
                  <a:spLocks noChangeShapeType="1"/>
                </p:cNvSpPr>
                <p:nvPr/>
              </p:nvSpPr>
              <p:spPr bwMode="auto">
                <a:xfrm>
                  <a:off x="0" y="1095"/>
                  <a:ext cx="1779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3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172" y="0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B</a:t>
                  </a:r>
                  <a:endParaRPr lang="en-US" altLang="zh-CN" sz="2800"/>
                </a:p>
              </p:txBody>
            </p:sp>
            <p:sp>
              <p:nvSpPr>
                <p:cNvPr id="21524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46" y="546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  <p:sp>
              <p:nvSpPr>
                <p:cNvPr id="21525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834" y="900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l</a:t>
                  </a:r>
                  <a:endParaRPr lang="en-US" altLang="zh-CN" sz="28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1526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4" y="311"/>
                  <a:ext cx="72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800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800"/>
                </a:p>
              </p:txBody>
            </p:sp>
            <p:sp>
              <p:nvSpPr>
                <p:cNvPr id="21527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110" y="202"/>
                  <a:ext cx="729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just"/>
                  <a:r>
                    <a:rPr lang="en-US" altLang="zh-CN" sz="2400">
                      <a:latin typeface="宋体" panose="02010600030101010101" pitchFamily="2" charset="-122"/>
                    </a:rPr>
                    <a:t>·</a:t>
                  </a:r>
                  <a:endParaRPr lang="en-US" altLang="zh-CN" sz="2400"/>
                </a:p>
              </p:txBody>
            </p:sp>
          </p:grpSp>
          <p:sp>
            <p:nvSpPr>
              <p:cNvPr id="21516" name="Line 15"/>
              <p:cNvSpPr>
                <a:spLocks noChangeShapeType="1"/>
              </p:cNvSpPr>
              <p:nvPr/>
            </p:nvSpPr>
            <p:spPr bwMode="auto">
              <a:xfrm>
                <a:off x="1271" y="354"/>
                <a:ext cx="0" cy="15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7" name="Rectangle 16"/>
              <p:cNvSpPr>
                <a:spLocks noChangeArrowheads="1"/>
              </p:cNvSpPr>
              <p:nvPr/>
            </p:nvSpPr>
            <p:spPr bwMode="auto">
              <a:xfrm>
                <a:off x="1160" y="1895"/>
                <a:ext cx="482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B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</a:t>
                </a:r>
                <a:endParaRPr lang="en-US" altLang="zh-CN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21518" name="Line 17"/>
              <p:cNvSpPr>
                <a:spLocks noChangeShapeType="1"/>
              </p:cNvSpPr>
              <p:nvPr/>
            </p:nvSpPr>
            <p:spPr bwMode="auto">
              <a:xfrm>
                <a:off x="303" y="698"/>
                <a:ext cx="960" cy="12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9" name="Rectangle 18"/>
              <p:cNvSpPr>
                <a:spLocks noChangeArrowheads="1"/>
              </p:cNvSpPr>
              <p:nvPr/>
            </p:nvSpPr>
            <p:spPr bwMode="auto">
              <a:xfrm>
                <a:off x="383" y="1079"/>
                <a:ext cx="267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2">
                  <a:schemeClr val="bg2">
                    <a:alpha val="50000"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20" name="Line 19"/>
              <p:cNvSpPr>
                <a:spLocks noChangeShapeType="1"/>
              </p:cNvSpPr>
              <p:nvPr/>
            </p:nvSpPr>
            <p:spPr bwMode="auto">
              <a:xfrm>
                <a:off x="306" y="706"/>
                <a:ext cx="297" cy="3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1" name="Line 20"/>
              <p:cNvSpPr>
                <a:spLocks noChangeShapeType="1"/>
              </p:cNvSpPr>
              <p:nvPr/>
            </p:nvSpPr>
            <p:spPr bwMode="auto">
              <a:xfrm flipV="1">
                <a:off x="623" y="346"/>
                <a:ext cx="648" cy="7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11" name="Rectangle 21"/>
            <p:cNvSpPr>
              <a:spLocks noChangeArrowheads="1"/>
            </p:cNvSpPr>
            <p:nvPr/>
          </p:nvSpPr>
          <p:spPr bwMode="auto">
            <a:xfrm>
              <a:off x="5" y="831"/>
              <a:ext cx="494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9464" name="Line 22"/>
            <p:cNvSpPr>
              <a:spLocks noChangeShapeType="1"/>
            </p:cNvSpPr>
            <p:nvPr/>
          </p:nvSpPr>
          <p:spPr bwMode="auto">
            <a:xfrm>
              <a:off x="295" y="702"/>
              <a:ext cx="80" cy="38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1513" name="Line 23"/>
            <p:cNvSpPr>
              <a:spLocks noChangeShapeType="1"/>
            </p:cNvSpPr>
            <p:nvPr/>
          </p:nvSpPr>
          <p:spPr bwMode="auto">
            <a:xfrm flipV="1">
              <a:off x="383" y="350"/>
              <a:ext cx="888" cy="7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Line 24"/>
            <p:cNvSpPr>
              <a:spLocks noChangeShapeType="1"/>
            </p:cNvSpPr>
            <p:nvPr/>
          </p:nvSpPr>
          <p:spPr bwMode="auto">
            <a:xfrm>
              <a:off x="391" y="1094"/>
              <a:ext cx="872" cy="80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22531" name="矩形 6"/>
          <p:cNvSpPr>
            <a:spLocks noChangeArrowheads="1"/>
          </p:cNvSpPr>
          <p:nvPr/>
        </p:nvSpPr>
        <p:spPr bwMode="auto">
          <a:xfrm>
            <a:off x="228600" y="9906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运用新知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2" name="Rectangle 17"/>
          <p:cNvSpPr>
            <a:spLocks noChangeArrowheads="1"/>
          </p:cNvSpPr>
          <p:nvPr/>
        </p:nvSpPr>
        <p:spPr bwMode="auto">
          <a:xfrm>
            <a:off x="230188" y="1751013"/>
            <a:ext cx="8913812" cy="1557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练习　如图，一个旅游船从大桥</a:t>
            </a:r>
            <a:r>
              <a:rPr lang="en-US" altLang="zh-CN" sz="2800" i="1">
                <a:latin typeface="Times New Roman" panose="02020603050405020304" pitchFamily="18" charset="0"/>
              </a:rPr>
              <a:t>AB </a:t>
            </a:r>
            <a:r>
              <a:rPr lang="zh-CN" altLang="en-US" sz="2800" b="1">
                <a:latin typeface="宋体" panose="02010600030101010101" pitchFamily="2" charset="-122"/>
              </a:rPr>
              <a:t>的</a:t>
            </a:r>
            <a:r>
              <a:rPr lang="en-US" altLang="zh-CN" sz="2800" i="1">
                <a:latin typeface="Times New Roman" panose="02020603050405020304" pitchFamily="18" charset="0"/>
              </a:rPr>
              <a:t>P </a:t>
            </a:r>
            <a:r>
              <a:rPr lang="zh-CN" altLang="en-US" sz="2800" b="1">
                <a:latin typeface="宋体" panose="02010600030101010101" pitchFamily="2" charset="-122"/>
              </a:rPr>
              <a:t>处前往山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脚下的</a:t>
            </a:r>
            <a:r>
              <a:rPr lang="en-US" altLang="zh-CN" sz="2800" i="1">
                <a:latin typeface="Times New Roman" panose="02020603050405020304" pitchFamily="18" charset="0"/>
              </a:rPr>
              <a:t>Q </a:t>
            </a:r>
            <a:r>
              <a:rPr lang="zh-CN" altLang="en-US" sz="2800" b="1">
                <a:latin typeface="宋体" panose="02010600030101010101" pitchFamily="2" charset="-122"/>
              </a:rPr>
              <a:t>处接游客，然后将游客送往河岸</a:t>
            </a:r>
            <a:r>
              <a:rPr lang="en-US" altLang="zh-CN" sz="2800" i="1">
                <a:latin typeface="Times New Roman" panose="02020603050405020304" pitchFamily="18" charset="0"/>
              </a:rPr>
              <a:t>BC </a:t>
            </a:r>
            <a:r>
              <a:rPr lang="zh-CN" altLang="en-US" sz="2800" b="1">
                <a:latin typeface="宋体" panose="02010600030101010101" pitchFamily="2" charset="-122"/>
              </a:rPr>
              <a:t>上，再返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回</a:t>
            </a:r>
            <a:r>
              <a:rPr lang="en-US" altLang="zh-CN" sz="2800" i="1">
                <a:latin typeface="Times New Roman" panose="02020603050405020304" pitchFamily="18" charset="0"/>
              </a:rPr>
              <a:t>P </a:t>
            </a:r>
            <a:r>
              <a:rPr lang="zh-CN" altLang="en-US" sz="2800" b="1">
                <a:latin typeface="宋体" panose="02010600030101010101" pitchFamily="2" charset="-122"/>
              </a:rPr>
              <a:t>处，请画出旅游船的最短路径．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534025" y="3779838"/>
            <a:ext cx="3128963" cy="2746375"/>
            <a:chOff x="0" y="0"/>
            <a:chExt cx="1971" cy="1730"/>
          </a:xfrm>
        </p:grpSpPr>
        <p:pic>
          <p:nvPicPr>
            <p:cNvPr id="22534" name="Picture 7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" y="180"/>
              <a:ext cx="1836" cy="1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5" name="Oval 8"/>
            <p:cNvSpPr>
              <a:spLocks noChangeArrowheads="1"/>
            </p:cNvSpPr>
            <p:nvPr/>
          </p:nvSpPr>
          <p:spPr bwMode="auto">
            <a:xfrm>
              <a:off x="458" y="707"/>
              <a:ext cx="40" cy="4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2536" name="Oval 9"/>
            <p:cNvSpPr>
              <a:spLocks noChangeArrowheads="1"/>
            </p:cNvSpPr>
            <p:nvPr/>
          </p:nvSpPr>
          <p:spPr bwMode="auto">
            <a:xfrm>
              <a:off x="1154" y="1179"/>
              <a:ext cx="40" cy="4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2537" name="Rectangle 10"/>
            <p:cNvSpPr>
              <a:spLocks noChangeArrowheads="1"/>
            </p:cNvSpPr>
            <p:nvPr/>
          </p:nvSpPr>
          <p:spPr bwMode="auto">
            <a:xfrm>
              <a:off x="92" y="1272"/>
              <a:ext cx="255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2538" name="Rectangle 11"/>
            <p:cNvSpPr>
              <a:spLocks noChangeArrowheads="1"/>
            </p:cNvSpPr>
            <p:nvPr/>
          </p:nvSpPr>
          <p:spPr bwMode="auto">
            <a:xfrm>
              <a:off x="1716" y="1272"/>
              <a:ext cx="255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2539" name="Rectangle 12"/>
            <p:cNvSpPr>
              <a:spLocks noChangeArrowheads="1"/>
            </p:cNvSpPr>
            <p:nvPr/>
          </p:nvSpPr>
          <p:spPr bwMode="auto">
            <a:xfrm>
              <a:off x="548" y="0"/>
              <a:ext cx="267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2540" name="Rectangle 13"/>
            <p:cNvSpPr>
              <a:spLocks noChangeArrowheads="1"/>
            </p:cNvSpPr>
            <p:nvPr/>
          </p:nvSpPr>
          <p:spPr bwMode="auto">
            <a:xfrm>
              <a:off x="1020" y="912"/>
              <a:ext cx="255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P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2541" name="Rectangle 14"/>
            <p:cNvSpPr>
              <a:spLocks noChangeArrowheads="1"/>
            </p:cNvSpPr>
            <p:nvPr/>
          </p:nvSpPr>
          <p:spPr bwMode="auto">
            <a:xfrm>
              <a:off x="388" y="384"/>
              <a:ext cx="28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Q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2542" name="Rectangle 15"/>
            <p:cNvSpPr>
              <a:spLocks noChangeArrowheads="1"/>
            </p:cNvSpPr>
            <p:nvPr/>
          </p:nvSpPr>
          <p:spPr bwMode="auto">
            <a:xfrm>
              <a:off x="0" y="552"/>
              <a:ext cx="343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</a:rPr>
                <a:t>山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2543" name="Rectangle 16"/>
            <p:cNvSpPr>
              <a:spLocks noChangeArrowheads="1"/>
            </p:cNvSpPr>
            <p:nvPr/>
          </p:nvSpPr>
          <p:spPr bwMode="auto">
            <a:xfrm>
              <a:off x="1336" y="456"/>
              <a:ext cx="571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</a:rPr>
                <a:t>河岸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2544" name="Rectangle 17"/>
            <p:cNvSpPr>
              <a:spLocks noChangeArrowheads="1"/>
            </p:cNvSpPr>
            <p:nvPr/>
          </p:nvSpPr>
          <p:spPr bwMode="auto">
            <a:xfrm>
              <a:off x="752" y="1400"/>
              <a:ext cx="571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</a:rPr>
                <a:t>大桥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第十三章  轴对称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课题学习   最短路径问题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23555" name="矩形 6"/>
          <p:cNvSpPr>
            <a:spLocks noChangeArrowheads="1"/>
          </p:cNvSpPr>
          <p:nvPr/>
        </p:nvSpPr>
        <p:spPr bwMode="auto">
          <a:xfrm>
            <a:off x="152400" y="8382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运用新知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13701" name="Rectangle 5"/>
          <p:cNvSpPr>
            <a:spLocks noChangeArrowheads="1"/>
          </p:cNvSpPr>
          <p:nvPr/>
        </p:nvSpPr>
        <p:spPr bwMode="auto">
          <a:xfrm>
            <a:off x="217488" y="1616075"/>
            <a:ext cx="8926512" cy="36258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基本思路：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</a:rPr>
              <a:t>由于两点之间线段最短，所以首先可连接</a:t>
            </a:r>
            <a:r>
              <a:rPr lang="en-US" altLang="zh-CN" sz="2800" i="1">
                <a:latin typeface="Times New Roman" panose="02020603050405020304" pitchFamily="18" charset="0"/>
              </a:rPr>
              <a:t>PQ</a:t>
            </a:r>
            <a:r>
              <a:rPr lang="zh-CN" altLang="en-US" sz="2800" b="1">
                <a:latin typeface="宋体" panose="02010600030101010101" pitchFamily="2" charset="-122"/>
              </a:rPr>
              <a:t>，线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段</a:t>
            </a:r>
            <a:r>
              <a:rPr lang="en-US" altLang="zh-CN" sz="2800" i="1">
                <a:latin typeface="Times New Roman" panose="02020603050405020304" pitchFamily="18" charset="0"/>
              </a:rPr>
              <a:t>PQ </a:t>
            </a:r>
            <a:r>
              <a:rPr lang="zh-CN" altLang="en-US" sz="2800" b="1">
                <a:latin typeface="宋体" panose="02010600030101010101" pitchFamily="2" charset="-122"/>
              </a:rPr>
              <a:t>为旅游船最短路径中的必经线路．将河岸抽象为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一条直线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zh-CN" altLang="en-US" sz="2800" b="1">
                <a:latin typeface="宋体" panose="02010600030101010101" pitchFamily="2" charset="-122"/>
              </a:rPr>
              <a:t>，这样问题就转化为“点</a:t>
            </a:r>
            <a:r>
              <a:rPr lang="en-US" altLang="zh-CN" sz="2800" i="1">
                <a:latin typeface="Times New Roman" panose="02020603050405020304" pitchFamily="18" charset="0"/>
              </a:rPr>
              <a:t>P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</a:rPr>
              <a:t>Q </a:t>
            </a:r>
            <a:r>
              <a:rPr lang="zh-CN" altLang="en-US" sz="2800" b="1">
                <a:latin typeface="宋体" panose="02010600030101010101" pitchFamily="2" charset="-122"/>
              </a:rPr>
              <a:t>在直线</a:t>
            </a:r>
            <a:r>
              <a:rPr lang="en-US" altLang="zh-CN" sz="2800" i="1">
                <a:latin typeface="Times New Roman" panose="02020603050405020304" pitchFamily="18" charset="0"/>
              </a:rPr>
              <a:t>BC </a:t>
            </a:r>
            <a:endParaRPr lang="en-US" altLang="zh-CN" sz="2800" i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的同侧，如何在</a:t>
            </a:r>
            <a:r>
              <a:rPr lang="en-US" altLang="zh-CN" sz="2800" i="1">
                <a:latin typeface="Times New Roman" panose="02020603050405020304" pitchFamily="18" charset="0"/>
              </a:rPr>
              <a:t>BC</a:t>
            </a:r>
            <a:r>
              <a:rPr lang="zh-CN" altLang="en-US" sz="2800" b="1">
                <a:latin typeface="宋体" panose="02010600030101010101" pitchFamily="2" charset="-122"/>
              </a:rPr>
              <a:t>上找到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一点</a:t>
            </a:r>
            <a:r>
              <a:rPr lang="en-US" altLang="zh-CN" sz="2800" i="1">
                <a:latin typeface="Times New Roman" panose="02020603050405020304" pitchFamily="18" charset="0"/>
              </a:rPr>
              <a:t>R</a:t>
            </a:r>
            <a:r>
              <a:rPr lang="zh-CN" altLang="en-US" sz="2800" b="1">
                <a:latin typeface="宋体" panose="02010600030101010101" pitchFamily="2" charset="-122"/>
              </a:rPr>
              <a:t>，使</a:t>
            </a:r>
            <a:r>
              <a:rPr lang="en-US" altLang="zh-CN" sz="2800" i="1">
                <a:latin typeface="Times New Roman" panose="02020603050405020304" pitchFamily="18" charset="0"/>
              </a:rPr>
              <a:t>PR</a:t>
            </a:r>
            <a:r>
              <a:rPr lang="zh-CN" altLang="en-US" sz="2800" b="1">
                <a:latin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pitchFamily="18" charset="0"/>
              </a:rPr>
              <a:t>QR </a:t>
            </a:r>
            <a:r>
              <a:rPr lang="zh-CN" altLang="en-US" sz="2800" b="1">
                <a:latin typeface="宋体" panose="02010600030101010101" pitchFamily="2" charset="-122"/>
              </a:rPr>
              <a:t>的和最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小”．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534025" y="3779838"/>
            <a:ext cx="3128963" cy="2746375"/>
            <a:chOff x="0" y="0"/>
            <a:chExt cx="1971" cy="1730"/>
          </a:xfrm>
        </p:grpSpPr>
        <p:pic>
          <p:nvPicPr>
            <p:cNvPr id="23558" name="Picture 7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" y="180"/>
              <a:ext cx="1836" cy="1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9" name="Oval 8"/>
            <p:cNvSpPr>
              <a:spLocks noChangeArrowheads="1"/>
            </p:cNvSpPr>
            <p:nvPr/>
          </p:nvSpPr>
          <p:spPr bwMode="auto">
            <a:xfrm>
              <a:off x="458" y="707"/>
              <a:ext cx="40" cy="4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3560" name="Oval 9"/>
            <p:cNvSpPr>
              <a:spLocks noChangeArrowheads="1"/>
            </p:cNvSpPr>
            <p:nvPr/>
          </p:nvSpPr>
          <p:spPr bwMode="auto">
            <a:xfrm>
              <a:off x="1154" y="1179"/>
              <a:ext cx="40" cy="4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3561" name="Rectangle 10"/>
            <p:cNvSpPr>
              <a:spLocks noChangeArrowheads="1"/>
            </p:cNvSpPr>
            <p:nvPr/>
          </p:nvSpPr>
          <p:spPr bwMode="auto">
            <a:xfrm>
              <a:off x="92" y="1272"/>
              <a:ext cx="255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3562" name="Rectangle 11"/>
            <p:cNvSpPr>
              <a:spLocks noChangeArrowheads="1"/>
            </p:cNvSpPr>
            <p:nvPr/>
          </p:nvSpPr>
          <p:spPr bwMode="auto">
            <a:xfrm>
              <a:off x="1716" y="1272"/>
              <a:ext cx="255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3563" name="Rectangle 12"/>
            <p:cNvSpPr>
              <a:spLocks noChangeArrowheads="1"/>
            </p:cNvSpPr>
            <p:nvPr/>
          </p:nvSpPr>
          <p:spPr bwMode="auto">
            <a:xfrm>
              <a:off x="548" y="0"/>
              <a:ext cx="267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3564" name="Rectangle 13"/>
            <p:cNvSpPr>
              <a:spLocks noChangeArrowheads="1"/>
            </p:cNvSpPr>
            <p:nvPr/>
          </p:nvSpPr>
          <p:spPr bwMode="auto">
            <a:xfrm>
              <a:off x="1020" y="912"/>
              <a:ext cx="255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P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3565" name="Rectangle 14"/>
            <p:cNvSpPr>
              <a:spLocks noChangeArrowheads="1"/>
            </p:cNvSpPr>
            <p:nvPr/>
          </p:nvSpPr>
          <p:spPr bwMode="auto">
            <a:xfrm>
              <a:off x="388" y="384"/>
              <a:ext cx="28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Q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3566" name="Rectangle 15"/>
            <p:cNvSpPr>
              <a:spLocks noChangeArrowheads="1"/>
            </p:cNvSpPr>
            <p:nvPr/>
          </p:nvSpPr>
          <p:spPr bwMode="auto">
            <a:xfrm>
              <a:off x="0" y="552"/>
              <a:ext cx="343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</a:rPr>
                <a:t>山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3567" name="Rectangle 16"/>
            <p:cNvSpPr>
              <a:spLocks noChangeArrowheads="1"/>
            </p:cNvSpPr>
            <p:nvPr/>
          </p:nvSpPr>
          <p:spPr bwMode="auto">
            <a:xfrm>
              <a:off x="1336" y="456"/>
              <a:ext cx="571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</a:rPr>
                <a:t>河岸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3568" name="Rectangle 17"/>
            <p:cNvSpPr>
              <a:spLocks noChangeArrowheads="1"/>
            </p:cNvSpPr>
            <p:nvPr/>
          </p:nvSpPr>
          <p:spPr bwMode="auto">
            <a:xfrm>
              <a:off x="752" y="1400"/>
              <a:ext cx="571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</a:rPr>
                <a:t>大桥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0" name="Rectangle 4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1" name="Rectangle 5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3" name="Rectangle 7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4" name="Rectangle 8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30908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-127000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743200" imgH="5181600" progId="Equation.3">
                  <p:embed/>
                </p:oleObj>
              </mc:Choice>
              <mc:Fallback>
                <p:oleObj name="" r:id="rId1" imgW="2743200" imgH="5181600" progId="Equation.3">
                  <p:embed/>
                  <p:pic>
                    <p:nvPicPr>
                      <p:cNvPr id="0" name="Object 1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3" imgW="2743200" imgH="5181600" progId="Equation.3">
                  <p:embed/>
                </p:oleObj>
              </mc:Choice>
              <mc:Fallback>
                <p:oleObj name="" r:id="rId3" imgW="2743200" imgH="5181600" progId="Equation.3">
                  <p:embed/>
                  <p:pic>
                    <p:nvPicPr>
                      <p:cNvPr id="0" name="Object 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1" name="Rectangle 19"/>
          <p:cNvSpPr>
            <a:spLocks noChangeArrowheads="1"/>
          </p:cNvSpPr>
          <p:nvPr/>
        </p:nvSpPr>
        <p:spPr bwMode="auto">
          <a:xfrm>
            <a:off x="0" y="31289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42" name="Rectangle 20"/>
          <p:cNvSpPr>
            <a:spLocks noChangeArrowheads="1"/>
          </p:cNvSpPr>
          <p:nvPr/>
        </p:nvSpPr>
        <p:spPr bwMode="auto">
          <a:xfrm>
            <a:off x="0" y="31289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43" name="Rectangle 21"/>
          <p:cNvSpPr>
            <a:spLocks noChangeArrowheads="1"/>
          </p:cNvSpPr>
          <p:nvPr/>
        </p:nvSpPr>
        <p:spPr bwMode="auto">
          <a:xfrm>
            <a:off x="0" y="31289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44" name="Rectangle 22"/>
          <p:cNvSpPr>
            <a:spLocks noChangeArrowheads="1"/>
          </p:cNvSpPr>
          <p:nvPr/>
        </p:nvSpPr>
        <p:spPr bwMode="auto">
          <a:xfrm>
            <a:off x="0" y="312420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45" name="Rectangle 23"/>
          <p:cNvSpPr>
            <a:spLocks noChangeArrowheads="1"/>
          </p:cNvSpPr>
          <p:nvPr/>
        </p:nvSpPr>
        <p:spPr bwMode="auto">
          <a:xfrm>
            <a:off x="0" y="3105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46" name="Rectangle 25"/>
          <p:cNvSpPr>
            <a:spLocks noChangeArrowheads="1"/>
          </p:cNvSpPr>
          <p:nvPr/>
        </p:nvSpPr>
        <p:spPr bwMode="auto">
          <a:xfrm>
            <a:off x="0" y="30908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47" name="矩形 6"/>
          <p:cNvSpPr>
            <a:spLocks noChangeArrowheads="1"/>
          </p:cNvSpPr>
          <p:nvPr/>
        </p:nvSpPr>
        <p:spPr bwMode="auto">
          <a:xfrm>
            <a:off x="1030605" y="13462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归纳小结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1030288" y="2439988"/>
            <a:ext cx="7859712" cy="10826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lIns="91423" tIns="45712" rIns="91423" bIns="45712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）本节课研究问题的基本过程是什么？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）轴对称在所研究问题中起什么作用？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63525" y="2093913"/>
            <a:ext cx="8893175" cy="32004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本节课以数学史中的一个经典问题</a:t>
            </a:r>
            <a:r>
              <a:rPr lang="en-US" altLang="zh-CN" sz="2800" b="1">
                <a:latin typeface="宋体" panose="02010600030101010101" pitchFamily="2" charset="-122"/>
              </a:rPr>
              <a:t>——“</a:t>
            </a:r>
            <a:r>
              <a:rPr lang="zh-CN" altLang="en-US" sz="2800" b="1">
                <a:latin typeface="宋体" panose="02010600030101010101" pitchFamily="2" charset="-122"/>
              </a:rPr>
              <a:t>将军饮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马问题”为载体开展对“最短路径问题”的课题研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究，让学生经历将实际问题抽象为数学的线段和最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小问题，再利用轴对称将线段和最小问题转化为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“两点之间，线段最短”（或“三角形两边之和大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于第三边”）问题．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 txBox="1">
            <a:spLocks noChangeArrowheads="1"/>
          </p:cNvSpPr>
          <p:nvPr/>
        </p:nvSpPr>
        <p:spPr bwMode="auto">
          <a:xfrm>
            <a:off x="293688" y="2073275"/>
            <a:ext cx="8799512" cy="315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/>
          <a:lstStyle/>
          <a:p>
            <a:pPr marL="341630" indent="-34163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宋体" panose="02010600030101010101" pitchFamily="2" charset="-122"/>
              </a:rPr>
              <a:t>学习目标：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1630" indent="-34163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能利用轴对称解决简单的最短路径问题，体会图形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1630" indent="-34163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的变化在解决最值问题中的作用，感悟转化思想．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1630" indent="-34163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宋体" panose="02010600030101010101" pitchFamily="2" charset="-122"/>
              </a:rPr>
              <a:t>学习重点：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1630" indent="-34163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利用轴对称将最短路径问题转化为“两点之间，线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1630" indent="-34163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段最短”问题． </a:t>
            </a:r>
            <a:endParaRPr lang="en-US" sz="2800" b="1">
              <a:latin typeface="宋体" panose="02010600030101010101" pitchFamily="2" charset="-122"/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152400" y="990600"/>
            <a:ext cx="30241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课件说明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2"/>
          <p:cNvSpPr>
            <a:spLocks noGrp="1"/>
          </p:cNvSpPr>
          <p:nvPr>
            <p:ph idx="4294967295"/>
          </p:nvPr>
        </p:nvSpPr>
        <p:spPr bwMode="auto">
          <a:xfrm>
            <a:off x="179388" y="1608138"/>
            <a:ext cx="9498012" cy="3632200"/>
          </a:xfrm>
          <a:prstGeom prst="rect">
            <a:avLst/>
          </a:prstGeom>
          <a:noFill/>
          <a:ln>
            <a:miter lim="800000"/>
          </a:ln>
        </p:spPr>
        <p:txBody>
          <a:bodyPr lIns="91423" tIns="45712" rIns="91423" bIns="45712"/>
          <a:lstStyle/>
          <a:p>
            <a:pPr>
              <a:buFontTx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 smtClean="0">
                <a:latin typeface="宋体" panose="02010600030101010101" pitchFamily="2" charset="-122"/>
              </a:rPr>
              <a:t>引言：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</a:rPr>
              <a:t>  　</a:t>
            </a:r>
            <a:r>
              <a:rPr lang="zh-CN" altLang="en-US" sz="2800" b="1" smtClean="0">
                <a:latin typeface="宋体" panose="02010600030101010101" pitchFamily="2" charset="-122"/>
              </a:rPr>
              <a:t>前面我们研究过一些关于“两点的所有连线中，线 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</a:rPr>
              <a:t>段最短”、</a:t>
            </a:r>
            <a:r>
              <a:rPr lang="en-US" sz="2800" b="1" smtClean="0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b="1" smtClean="0">
                <a:latin typeface="宋体" panose="02010600030101010101" pitchFamily="2" charset="-122"/>
              </a:rPr>
              <a:t>连接直线外一点与直线上各点的所有线段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</a:rPr>
              <a:t>中，垂线段最短”等的问题，我们称它们为最短路径问 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</a:rPr>
              <a:t>题．现实生活中经常涉及到选择最短路径的问题，本节 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 smtClean="0">
                <a:latin typeface="宋体" panose="02010600030101010101" pitchFamily="2" charset="-122"/>
              </a:rPr>
              <a:t>将利用数学知识探究数学史中著名的“将军饮马问题”． </a:t>
            </a:r>
            <a:endParaRPr lang="zh-CN" altLang="en-US" sz="2800" b="1" smtClean="0">
              <a:latin typeface="宋体" panose="02010600030101010101" pitchFamily="2" charset="-122"/>
            </a:endParaRP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2286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引入新知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9219" name="Rectangle 7"/>
          <p:cNvSpPr>
            <a:spLocks noChangeArrowheads="1"/>
          </p:cNvSpPr>
          <p:nvPr/>
        </p:nvSpPr>
        <p:spPr bwMode="auto">
          <a:xfrm>
            <a:off x="0" y="555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9220" name="Rectangle 9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9221" name="Rectangle 16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9222" name="Rectangle 18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9223" name="Rectangle 20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9224" name="Rectangle 22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9225" name="Rectangle 28"/>
          <p:cNvSpPr>
            <a:spLocks noChangeArrowheads="1"/>
          </p:cNvSpPr>
          <p:nvPr/>
        </p:nvSpPr>
        <p:spPr bwMode="auto">
          <a:xfrm>
            <a:off x="204788" y="1619250"/>
            <a:ext cx="8939212" cy="320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问题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相传，古希腊亚历山大里亚城里有一位久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负盛名的学者，名叫海伦．有一天，一位将军专程拜访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海伦，求教一个百思不得其解的问题：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从图中的</a:t>
            </a:r>
            <a:r>
              <a:rPr lang="en-US" altLang="zh-CN" sz="2800" i="1">
                <a:latin typeface="Times New Roman" panose="02020603050405020304" pitchFamily="18" charset="0"/>
              </a:rPr>
              <a:t>A </a:t>
            </a:r>
            <a:r>
              <a:rPr lang="zh-CN" altLang="en-US" sz="2800" b="1">
                <a:latin typeface="宋体" panose="02010600030101010101" pitchFamily="2" charset="-122"/>
              </a:rPr>
              <a:t>地出发，到一条笔直的河边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饮马，然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后到</a:t>
            </a:r>
            <a:r>
              <a:rPr lang="en-US" altLang="zh-CN" sz="2800" i="1"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latin typeface="宋体" panose="02010600030101010101" pitchFamily="2" charset="-122"/>
              </a:rPr>
              <a:t>地．到河边什么地方饮马可使他所走的路线全程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最短？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6" name="Text Box 36"/>
          <p:cNvSpPr txBox="1">
            <a:spLocks noChangeArrowheads="1"/>
          </p:cNvSpPr>
          <p:nvPr/>
        </p:nvSpPr>
        <p:spPr bwMode="auto">
          <a:xfrm>
            <a:off x="4159250" y="6532563"/>
            <a:ext cx="1177925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/>
          <a:lstStyle/>
          <a:p>
            <a:pPr algn="just"/>
            <a:endParaRPr lang="en-US" altLang="zh-CN" sz="2400">
              <a:latin typeface="宋体" panose="02010600030101010101" pitchFamily="2" charset="-122"/>
            </a:endParaRPr>
          </a:p>
        </p:txBody>
      </p:sp>
      <p:sp>
        <p:nvSpPr>
          <p:cNvPr id="9227" name="矩形 6"/>
          <p:cNvSpPr>
            <a:spLocks noChangeArrowheads="1"/>
          </p:cNvSpPr>
          <p:nvPr/>
        </p:nvSpPr>
        <p:spPr bwMode="auto">
          <a:xfrm>
            <a:off x="228600" y="9906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" name="Group 13"/>
          <p:cNvGrpSpPr/>
          <p:nvPr/>
        </p:nvGrpSpPr>
        <p:grpSpPr bwMode="auto">
          <a:xfrm>
            <a:off x="2273300" y="4271963"/>
            <a:ext cx="4713288" cy="2305050"/>
            <a:chOff x="0" y="0"/>
            <a:chExt cx="2969" cy="1452"/>
          </a:xfrm>
        </p:grpSpPr>
        <p:sp>
          <p:nvSpPr>
            <p:cNvPr id="9229" name="Rectangle 32" descr="水滴"/>
            <p:cNvSpPr>
              <a:spLocks noChangeArrowheads="1"/>
            </p:cNvSpPr>
            <p:nvPr/>
          </p:nvSpPr>
          <p:spPr bwMode="auto">
            <a:xfrm>
              <a:off x="0" y="1165"/>
              <a:ext cx="2969" cy="231"/>
            </a:xfrm>
            <a:prstGeom prst="rect">
              <a:avLst/>
            </a:prstGeom>
            <a:blipFill dpi="0" rotWithShape="1">
              <a:blip r:embed="rId1" cstate="print"/>
              <a:srcRect/>
              <a:tile tx="0" ty="0" sx="100000" sy="100000" flip="none" algn="tl"/>
            </a:blipFill>
            <a:ln w="9525">
              <a:solidFill>
                <a:srgbClr val="CCFFCC"/>
              </a:solidFill>
              <a:miter lim="800000"/>
            </a:ln>
          </p:spPr>
          <p:txBody>
            <a:bodyPr/>
            <a:lstStyle/>
            <a:p>
              <a:endParaRPr lang="zh-CN" altLang="zh-CN"/>
            </a:p>
          </p:txBody>
        </p:sp>
        <p:pic>
          <p:nvPicPr>
            <p:cNvPr id="9230" name="Picture 34" descr="u=2524998078,1365754155&amp;fm=23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7" y="388"/>
              <a:ext cx="3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1" name="Picture 35" descr="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78" y="0"/>
              <a:ext cx="458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2" name="Text Box 37"/>
            <p:cNvSpPr txBox="1">
              <a:spLocks noChangeArrowheads="1"/>
            </p:cNvSpPr>
            <p:nvPr/>
          </p:nvSpPr>
          <p:spPr bwMode="auto">
            <a:xfrm>
              <a:off x="2190" y="360"/>
              <a:ext cx="742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9233" name="Text Box 38"/>
            <p:cNvSpPr txBox="1">
              <a:spLocks noChangeArrowheads="1"/>
            </p:cNvSpPr>
            <p:nvPr/>
          </p:nvSpPr>
          <p:spPr bwMode="auto">
            <a:xfrm>
              <a:off x="297" y="672"/>
              <a:ext cx="742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  <p:sp>
          <p:nvSpPr>
            <p:cNvPr id="9234" name="Rectangle 19"/>
            <p:cNvSpPr>
              <a:spLocks noChangeArrowheads="1"/>
            </p:cNvSpPr>
            <p:nvPr/>
          </p:nvSpPr>
          <p:spPr bwMode="auto">
            <a:xfrm>
              <a:off x="1359" y="1122"/>
              <a:ext cx="179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l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43" name="Rectangle 7"/>
          <p:cNvSpPr>
            <a:spLocks noChangeArrowheads="1"/>
          </p:cNvSpPr>
          <p:nvPr/>
        </p:nvSpPr>
        <p:spPr bwMode="auto">
          <a:xfrm>
            <a:off x="0" y="555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44" name="Rectangle 9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45" name="Rectangle 16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46" name="Rectangle 18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47" name="Rectangle 20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48" name="Rectangle 22"/>
          <p:cNvSpPr>
            <a:spLocks noChangeArrowheads="1"/>
          </p:cNvSpPr>
          <p:nvPr/>
        </p:nvSpPr>
        <p:spPr bwMode="auto">
          <a:xfrm>
            <a:off x="0" y="32877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0249" name="Rectangle 28"/>
          <p:cNvSpPr>
            <a:spLocks noChangeArrowheads="1"/>
          </p:cNvSpPr>
          <p:nvPr/>
        </p:nvSpPr>
        <p:spPr bwMode="auto">
          <a:xfrm>
            <a:off x="204788" y="1619250"/>
            <a:ext cx="8939212" cy="207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精通数学、物理学的海伦稍加思索，利用轴对称的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知识回答了这个问题．这个问题后来被称为“将军饮马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问题”．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你能将这个问题抽象为数学问题吗？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0250" name="矩形 6"/>
          <p:cNvSpPr>
            <a:spLocks noChangeArrowheads="1"/>
          </p:cNvSpPr>
          <p:nvPr/>
        </p:nvSpPr>
        <p:spPr bwMode="auto">
          <a:xfrm>
            <a:off x="228600" y="9906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 bwMode="auto">
          <a:xfrm>
            <a:off x="2273300" y="4271963"/>
            <a:ext cx="4713288" cy="2305050"/>
            <a:chOff x="0" y="0"/>
            <a:chExt cx="2969" cy="1452"/>
          </a:xfrm>
        </p:grpSpPr>
        <p:sp>
          <p:nvSpPr>
            <p:cNvPr id="10252" name="Rectangle 32" descr="水滴"/>
            <p:cNvSpPr>
              <a:spLocks noChangeArrowheads="1"/>
            </p:cNvSpPr>
            <p:nvPr/>
          </p:nvSpPr>
          <p:spPr bwMode="auto">
            <a:xfrm>
              <a:off x="0" y="1165"/>
              <a:ext cx="2969" cy="231"/>
            </a:xfrm>
            <a:prstGeom prst="rect">
              <a:avLst/>
            </a:prstGeom>
            <a:blipFill dpi="0" rotWithShape="1">
              <a:blip r:embed="rId1" cstate="print"/>
              <a:srcRect/>
              <a:tile tx="0" ty="0" sx="100000" sy="100000" flip="none" algn="tl"/>
            </a:blipFill>
            <a:ln w="9525">
              <a:solidFill>
                <a:srgbClr val="CCFFCC"/>
              </a:solidFill>
              <a:miter lim="800000"/>
            </a:ln>
          </p:spPr>
          <p:txBody>
            <a:bodyPr/>
            <a:lstStyle/>
            <a:p>
              <a:endParaRPr lang="zh-CN" altLang="zh-CN"/>
            </a:p>
          </p:txBody>
        </p:sp>
        <p:pic>
          <p:nvPicPr>
            <p:cNvPr id="10253" name="Picture 34" descr="u=2524998078,1365754155&amp;fm=23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7" y="388"/>
              <a:ext cx="3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4" name="Picture 35" descr="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78" y="0"/>
              <a:ext cx="458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5" name="Text Box 37"/>
            <p:cNvSpPr txBox="1">
              <a:spLocks noChangeArrowheads="1"/>
            </p:cNvSpPr>
            <p:nvPr/>
          </p:nvSpPr>
          <p:spPr bwMode="auto">
            <a:xfrm>
              <a:off x="2190" y="360"/>
              <a:ext cx="742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0256" name="Text Box 38"/>
            <p:cNvSpPr txBox="1">
              <a:spLocks noChangeArrowheads="1"/>
            </p:cNvSpPr>
            <p:nvPr/>
          </p:nvSpPr>
          <p:spPr bwMode="auto">
            <a:xfrm>
              <a:off x="297" y="672"/>
              <a:ext cx="742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  <p:sp>
          <p:nvSpPr>
            <p:cNvPr id="10257" name="Rectangle 18"/>
            <p:cNvSpPr>
              <a:spLocks noChangeArrowheads="1"/>
            </p:cNvSpPr>
            <p:nvPr/>
          </p:nvSpPr>
          <p:spPr bwMode="auto">
            <a:xfrm>
              <a:off x="1359" y="1122"/>
              <a:ext cx="179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l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0" y="555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217488" y="1628775"/>
            <a:ext cx="89265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追问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这是一个实际问题，你打算首先做什么？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0388" name="Text Box 40"/>
          <p:cNvSpPr txBox="1">
            <a:spLocks noChangeArrowheads="1"/>
          </p:cNvSpPr>
          <p:nvPr/>
        </p:nvSpPr>
        <p:spPr bwMode="auto">
          <a:xfrm>
            <a:off x="217488" y="2573338"/>
            <a:ext cx="8926512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将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两地抽象为两个点，将河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抽象为一条直 线．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2286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2787650" y="3517900"/>
            <a:ext cx="4321175" cy="2481263"/>
            <a:chOff x="0" y="0"/>
            <a:chExt cx="2722" cy="1563"/>
          </a:xfrm>
        </p:grpSpPr>
        <p:sp>
          <p:nvSpPr>
            <p:cNvPr id="11271" name="Line 33"/>
            <p:cNvSpPr>
              <a:spLocks noChangeShapeType="1"/>
            </p:cNvSpPr>
            <p:nvPr/>
          </p:nvSpPr>
          <p:spPr bwMode="auto">
            <a:xfrm>
              <a:off x="0" y="1301"/>
              <a:ext cx="214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2" name="Text Box 34"/>
            <p:cNvSpPr txBox="1">
              <a:spLocks noChangeArrowheads="1"/>
            </p:cNvSpPr>
            <p:nvPr/>
          </p:nvSpPr>
          <p:spPr bwMode="auto">
            <a:xfrm>
              <a:off x="1844" y="0"/>
              <a:ext cx="878" cy="4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400" i="1">
                  <a:latin typeface="Times New Roman" panose="02020603050405020304" pitchFamily="18" charset="0"/>
                </a:rPr>
                <a:t>B</a:t>
              </a:r>
              <a:endParaRPr lang="en-US" altLang="zh-CN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11273" name="Text Box 35"/>
            <p:cNvSpPr txBox="1">
              <a:spLocks noChangeArrowheads="1"/>
            </p:cNvSpPr>
            <p:nvPr/>
          </p:nvSpPr>
          <p:spPr bwMode="auto">
            <a:xfrm>
              <a:off x="1639" y="109"/>
              <a:ext cx="878" cy="4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>
                  <a:latin typeface="宋体" panose="02010600030101010101" pitchFamily="2" charset="-122"/>
                </a:rPr>
                <a:t>·</a:t>
              </a:r>
              <a:endParaRPr lang="en-US" altLang="zh-CN" sz="2800"/>
            </a:p>
          </p:txBody>
        </p:sp>
        <p:sp>
          <p:nvSpPr>
            <p:cNvPr id="11274" name="Text Box 36"/>
            <p:cNvSpPr txBox="1">
              <a:spLocks noChangeArrowheads="1"/>
            </p:cNvSpPr>
            <p:nvPr/>
          </p:nvSpPr>
          <p:spPr bwMode="auto">
            <a:xfrm>
              <a:off x="176" y="537"/>
              <a:ext cx="878" cy="4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400">
                  <a:latin typeface="宋体" panose="02010600030101010101" pitchFamily="2" charset="-122"/>
                </a:rPr>
                <a:t>·</a:t>
              </a:r>
              <a:endParaRPr lang="en-US" altLang="zh-CN" sz="2400"/>
            </a:p>
          </p:txBody>
        </p:sp>
        <p:sp>
          <p:nvSpPr>
            <p:cNvPr id="11275" name="Text Box 37"/>
            <p:cNvSpPr txBox="1">
              <a:spLocks noChangeArrowheads="1"/>
            </p:cNvSpPr>
            <p:nvPr/>
          </p:nvSpPr>
          <p:spPr bwMode="auto">
            <a:xfrm>
              <a:off x="44" y="537"/>
              <a:ext cx="878" cy="4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  <p:sp>
          <p:nvSpPr>
            <p:cNvPr id="11276" name="Text Box 39"/>
            <p:cNvSpPr txBox="1">
              <a:spLocks noChangeArrowheads="1"/>
            </p:cNvSpPr>
            <p:nvPr/>
          </p:nvSpPr>
          <p:spPr bwMode="auto">
            <a:xfrm>
              <a:off x="2171" y="1104"/>
              <a:ext cx="382" cy="4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800" i="1">
                  <a:latin typeface="Times New Roman" panose="02020603050405020304" pitchFamily="18" charset="0"/>
                </a:rPr>
                <a:t>l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0" y="555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 anchor="ctr">
            <a:spAutoFit/>
          </a:bodyPr>
          <a:lstStyle/>
          <a:p>
            <a:endParaRPr lang="zh-CN" altLang="zh-CN"/>
          </a:p>
        </p:txBody>
      </p:sp>
      <p:sp>
        <p:nvSpPr>
          <p:cNvPr id="401411" name="Text Box 12"/>
          <p:cNvSpPr txBox="1">
            <a:spLocks noChangeArrowheads="1"/>
          </p:cNvSpPr>
          <p:nvPr/>
        </p:nvSpPr>
        <p:spPr bwMode="auto">
          <a:xfrm>
            <a:off x="217488" y="2903538"/>
            <a:ext cx="8926512" cy="207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）从</a:t>
            </a:r>
            <a:r>
              <a:rPr lang="en-US" altLang="zh-CN" sz="2800" i="1">
                <a:latin typeface="Times New Roman" panose="02020603050405020304" pitchFamily="18" charset="0"/>
              </a:rPr>
              <a:t>A </a:t>
            </a:r>
            <a:r>
              <a:rPr lang="zh-CN" altLang="en-US" sz="2800" b="1">
                <a:latin typeface="宋体" panose="02010600030101010101" pitchFamily="2" charset="-122"/>
              </a:rPr>
              <a:t>地出发，到河边</a:t>
            </a:r>
            <a:r>
              <a:rPr lang="en-US" altLang="zh-CN" sz="2800" i="1">
                <a:latin typeface="Times New Roman" panose="02020603050405020304" pitchFamily="18" charset="0"/>
              </a:rPr>
              <a:t>l </a:t>
            </a:r>
            <a:r>
              <a:rPr lang="zh-CN" altLang="en-US" sz="2800" b="1">
                <a:latin typeface="宋体" panose="02010600030101010101" pitchFamily="2" charset="-122"/>
              </a:rPr>
              <a:t>饮马，然后到</a:t>
            </a:r>
            <a:r>
              <a:rPr lang="en-US" altLang="zh-CN" sz="2800" i="1"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latin typeface="宋体" panose="02010600030101010101" pitchFamily="2" charset="-122"/>
              </a:rPr>
              <a:t>地；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）在河边饮马的地点有无穷多处，把这些地点与</a:t>
            </a:r>
            <a:r>
              <a:rPr lang="en-US" altLang="zh-CN" sz="2800" i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i="1">
                <a:latin typeface="Times New Roman" panose="02020603050405020304" pitchFamily="18" charset="0"/>
              </a:rPr>
              <a:t>          B </a:t>
            </a:r>
            <a:r>
              <a:rPr lang="zh-CN" altLang="en-US" sz="2800" b="1">
                <a:latin typeface="宋体" panose="02010600030101010101" pitchFamily="2" charset="-122"/>
              </a:rPr>
              <a:t>连接起来的两条线段的长度之和，就是从</a:t>
            </a:r>
            <a:r>
              <a:rPr lang="en-US" altLang="zh-CN" sz="2800" i="1">
                <a:latin typeface="Times New Roman" panose="02020603050405020304" pitchFamily="18" charset="0"/>
              </a:rPr>
              <a:t>A </a:t>
            </a:r>
            <a:r>
              <a:rPr lang="zh-CN" altLang="en-US" sz="2800" b="1">
                <a:latin typeface="宋体" panose="02010600030101010101" pitchFamily="2" charset="-122"/>
              </a:rPr>
              <a:t>地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到饮马地点，再回到</a:t>
            </a:r>
            <a:r>
              <a:rPr lang="en-US" altLang="zh-CN" sz="2800" i="1">
                <a:latin typeface="Times New Roman" panose="02020603050405020304" pitchFamily="18" charset="0"/>
              </a:rPr>
              <a:t>B </a:t>
            </a:r>
            <a:r>
              <a:rPr lang="zh-CN" altLang="en-US" sz="2800" b="1">
                <a:latin typeface="宋体" panose="02010600030101010101" pitchFamily="2" charset="-122"/>
              </a:rPr>
              <a:t>地的路程之和；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2292" name="矩形 6"/>
          <p:cNvSpPr>
            <a:spLocks noChangeArrowheads="1"/>
          </p:cNvSpPr>
          <p:nvPr/>
        </p:nvSpPr>
        <p:spPr bwMode="auto">
          <a:xfrm>
            <a:off x="228600" y="914400"/>
            <a:ext cx="1927225" cy="584200"/>
          </a:xfrm>
          <a:prstGeom prst="rect">
            <a:avLst/>
          </a:prstGeom>
          <a:noFill/>
          <a:ln w="73025" cmpd="thickThin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探索新知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217488" y="1628775"/>
            <a:ext cx="8926512" cy="1039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追问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你能用自己的语言说明这个问题的意思，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并把它抽象为数学问题吗？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2173</Words>
  <Application>WPS 演示</Application>
  <PresentationFormat>全屏显示(4:3)</PresentationFormat>
  <Paragraphs>348</Paragraphs>
  <Slides>21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华文新魏</vt:lpstr>
      <vt:lpstr>华文行楷</vt:lpstr>
      <vt:lpstr>华文楷体</vt:lpstr>
      <vt:lpstr>黑体</vt:lpstr>
      <vt:lpstr>Times New Roman</vt:lpstr>
      <vt:lpstr>Calibri</vt:lpstr>
      <vt:lpstr>微软雅黑</vt:lpstr>
      <vt:lpstr>Arial Unicode MS</vt:lpstr>
      <vt:lpstr>Calibri Light</vt:lpstr>
      <vt:lpstr>Office 主题</vt:lpstr>
      <vt:lpstr>自定义设计方案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2017-04-26T08:23:00Z</dcterms:created>
  <dcterms:modified xsi:type="dcterms:W3CDTF">2017-08-24T09:28:52Z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