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18"/>
  </p:notesMasterIdLst>
  <p:sldIdLst>
    <p:sldId id="256" r:id="rId3"/>
    <p:sldId id="275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63A"/>
    <a:srgbClr val="F2861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92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E805F1-C05C-4140-A598-08FE5F0B4D97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EE9A4A-4637-4D9B-999E-5F966DC0B7E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5355583-AC68-4E1C-9D82-2FBAA3DACEF9}" type="slidenum">
              <a:rPr lang="zh-CN" altLang="en-US" smtClean="0"/>
              <a:pPr/>
              <a:t>12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2017-7-31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</a:p>
        </p:txBody>
      </p:sp>
      <p:sp>
        <p:nvSpPr>
          <p:cNvPr id="15362" name="文本框 5122"/>
          <p:cNvSpPr txBox="1"/>
          <p:nvPr/>
        </p:nvSpPr>
        <p:spPr>
          <a:xfrm>
            <a:off x="701963" y="2605405"/>
            <a:ext cx="731381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endParaRPr lang="en-US" altLang="zh-CN" sz="60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</a:t>
            </a:r>
            <a:r>
              <a:rPr lang="zh-CN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八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年级上册  </a:t>
            </a:r>
            <a:r>
              <a:rPr lang="en-US" altLang="zh-CN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RJ</a:t>
            </a:r>
            <a:r>
              <a:rPr lang="zh-CN" altLang="en-US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版</a:t>
            </a:r>
            <a:endParaRPr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en-US" altLang="zh-CN"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838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/>
              <a:t>平 方 差  公 式</a:t>
            </a:r>
          </a:p>
        </p:txBody>
      </p:sp>
      <p:sp>
        <p:nvSpPr>
          <p:cNvPr id="37376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524000"/>
            <a:ext cx="2705100" cy="476250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Char char="•"/>
              <a:defRPr/>
            </a:pPr>
            <a:r>
              <a:rPr lang="zh-CN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计算下列各题</a:t>
            </a:r>
            <a:r>
              <a:rPr lang="en-US" altLang="zh-CN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endParaRPr lang="en-US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" name="Group 78"/>
          <p:cNvGrpSpPr>
            <a:grpSpLocks/>
          </p:cNvGrpSpPr>
          <p:nvPr/>
        </p:nvGrpSpPr>
        <p:grpSpPr bwMode="auto">
          <a:xfrm>
            <a:off x="304800" y="1981200"/>
            <a:ext cx="3352800" cy="2441575"/>
            <a:chOff x="192" y="960"/>
            <a:chExt cx="2112" cy="1538"/>
          </a:xfrm>
        </p:grpSpPr>
        <p:sp>
          <p:nvSpPr>
            <p:cNvPr id="373834" name="Rectangle 74"/>
            <p:cNvSpPr>
              <a:spLocks noChangeArrowheads="1"/>
            </p:cNvSpPr>
            <p:nvPr/>
          </p:nvSpPr>
          <p:spPr bwMode="auto">
            <a:xfrm>
              <a:off x="192" y="960"/>
              <a:ext cx="2112" cy="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>
                <a:lnSpc>
                  <a:spcPct val="90000"/>
                </a:lnSpc>
                <a:spcAft>
                  <a:spcPct val="15000"/>
                </a:spcAft>
                <a:buFont typeface="Arial" charset="0"/>
                <a:buNone/>
                <a:defRPr/>
              </a:pPr>
              <a:r>
                <a:rPr kumimoji="1" lang="en-US" altLang="zh-CN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(1)</a:t>
              </a:r>
              <a:r>
                <a:rPr kumimoji="1"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 (</a:t>
              </a:r>
              <a:r>
                <a:rPr kumimoji="1" lang="en-US" altLang="zh-CN" sz="2800" i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x</a:t>
              </a:r>
              <a:r>
                <a:rPr kumimoji="1" lang="en-US" altLang="zh-CN" sz="2800" dirty="0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Sans Unicode" pitchFamily="34" charset="0"/>
                </a:rPr>
                <a:t>+</a:t>
              </a:r>
              <a:r>
                <a:rPr kumimoji="1"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3)(</a:t>
              </a:r>
              <a:r>
                <a:rPr kumimoji="1" lang="en-US" altLang="zh-CN" sz="2800" i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x</a:t>
              </a:r>
              <a:r>
                <a:rPr lang="en-US" altLang="zh-CN" sz="2800" dirty="0">
                  <a:solidFill>
                    <a:srgbClr val="9900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cs typeface="Tahoma" pitchFamily="34" charset="0"/>
                </a:rPr>
                <a:t>−</a:t>
              </a:r>
              <a:r>
                <a:rPr kumimoji="1"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3) </a:t>
              </a:r>
              <a:r>
                <a:rPr kumimoji="1" lang="zh-CN" altLang="en-US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；</a:t>
              </a:r>
              <a:endParaRPr kumimoji="1"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373835" name="Rectangle 75"/>
            <p:cNvSpPr>
              <a:spLocks noChangeArrowheads="1"/>
            </p:cNvSpPr>
            <p:nvPr/>
          </p:nvSpPr>
          <p:spPr bwMode="auto">
            <a:xfrm>
              <a:off x="192" y="1380"/>
              <a:ext cx="2112" cy="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>
                <a:lnSpc>
                  <a:spcPct val="90000"/>
                </a:lnSpc>
                <a:spcAft>
                  <a:spcPct val="15000"/>
                </a:spcAft>
                <a:buFont typeface="Arial" charset="0"/>
                <a:buNone/>
                <a:defRPr/>
              </a:pPr>
              <a:r>
                <a:rPr kumimoji="1" lang="en-US" altLang="zh-CN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(2)</a:t>
              </a:r>
              <a:r>
                <a:rPr kumimoji="1"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 (1</a:t>
              </a:r>
              <a:r>
                <a:rPr kumimoji="1" lang="en-US" altLang="zh-CN" sz="2800" dirty="0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Sans Unicode" pitchFamily="34" charset="0"/>
                </a:rPr>
                <a:t>+</a:t>
              </a:r>
              <a:r>
                <a:rPr kumimoji="1"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2</a:t>
              </a:r>
              <a:r>
                <a:rPr kumimoji="1" lang="en-US" altLang="zh-CN" sz="2800" i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a</a:t>
              </a:r>
              <a:r>
                <a:rPr kumimoji="1"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)(1</a:t>
              </a:r>
              <a:r>
                <a:rPr lang="en-US" altLang="zh-CN" sz="2800" dirty="0">
                  <a:solidFill>
                    <a:srgbClr val="9900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cs typeface="Tahoma" pitchFamily="34" charset="0"/>
                </a:rPr>
                <a:t>−</a:t>
              </a:r>
              <a:r>
                <a:rPr kumimoji="1"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2</a:t>
              </a:r>
              <a:r>
                <a:rPr kumimoji="1" lang="en-US" altLang="zh-CN" sz="2800" i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a</a:t>
              </a:r>
              <a:r>
                <a:rPr kumimoji="1"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) </a:t>
              </a:r>
              <a:r>
                <a:rPr kumimoji="1" lang="zh-CN" altLang="en-US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；</a:t>
              </a:r>
              <a:endParaRPr kumimoji="1"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373836" name="Rectangle 76"/>
            <p:cNvSpPr>
              <a:spLocks noChangeArrowheads="1"/>
            </p:cNvSpPr>
            <p:nvPr/>
          </p:nvSpPr>
          <p:spPr bwMode="auto">
            <a:xfrm>
              <a:off x="192" y="1764"/>
              <a:ext cx="2112" cy="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>
                <a:lnSpc>
                  <a:spcPct val="90000"/>
                </a:lnSpc>
                <a:spcAft>
                  <a:spcPct val="15000"/>
                </a:spcAft>
                <a:buFont typeface="Arial" charset="0"/>
                <a:buNone/>
                <a:defRPr/>
              </a:pPr>
              <a:r>
                <a:rPr kumimoji="1" lang="en-US" altLang="zh-CN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(3)</a:t>
              </a:r>
              <a:r>
                <a:rPr kumimoji="1" lang="en-US" altLang="zh-CN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 (</a:t>
              </a:r>
              <a:r>
                <a:rPr kumimoji="1" lang="en-US" altLang="zh-CN" sz="2800" i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x</a:t>
              </a:r>
              <a:r>
                <a:rPr kumimoji="1" lang="en-US" altLang="zh-CN" sz="2800" dirty="0">
                  <a:solidFill>
                    <a:srgbClr val="8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Lucida Sans Unicode" pitchFamily="34" charset="0"/>
                </a:rPr>
                <a:t>+</a:t>
              </a:r>
              <a:r>
                <a:rPr kumimoji="1" lang="en-US" altLang="zh-CN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4</a:t>
              </a:r>
              <a:r>
                <a:rPr kumimoji="1" lang="en-US" altLang="zh-CN" sz="2800" i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y</a:t>
              </a:r>
              <a:r>
                <a:rPr kumimoji="1" lang="en-US" altLang="zh-CN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)(</a:t>
              </a:r>
              <a:r>
                <a:rPr kumimoji="1" lang="en-US" altLang="zh-CN" sz="2800" i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x</a:t>
              </a:r>
              <a:r>
                <a:rPr lang="en-US" altLang="zh-CN" sz="2800" dirty="0">
                  <a:solidFill>
                    <a:srgbClr val="9900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Tahoma" pitchFamily="34" charset="0"/>
                </a:rPr>
                <a:t>−</a:t>
              </a:r>
              <a:r>
                <a:rPr kumimoji="1" lang="en-US" altLang="zh-CN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4</a:t>
              </a:r>
              <a:r>
                <a:rPr kumimoji="1" lang="en-US" altLang="zh-CN" sz="2800" i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y</a:t>
              </a:r>
              <a:r>
                <a:rPr kumimoji="1" lang="en-US" altLang="zh-CN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) </a:t>
              </a:r>
              <a:endParaRPr kumimoji="1" 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373837" name="Rectangle 77"/>
            <p:cNvSpPr>
              <a:spLocks noChangeArrowheads="1"/>
            </p:cNvSpPr>
            <p:nvPr/>
          </p:nvSpPr>
          <p:spPr bwMode="auto">
            <a:xfrm>
              <a:off x="192" y="2196"/>
              <a:ext cx="2112" cy="3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342900" indent="-342900">
                <a:lnSpc>
                  <a:spcPct val="90000"/>
                </a:lnSpc>
                <a:spcAft>
                  <a:spcPct val="15000"/>
                </a:spcAft>
                <a:buFont typeface="Arial" charset="0"/>
                <a:buNone/>
                <a:defRPr/>
              </a:pPr>
              <a:r>
                <a:rPr kumimoji="1" lang="en-US" altLang="zh-CN" sz="28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(4)</a:t>
              </a:r>
              <a:r>
                <a:rPr kumimoji="1"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 (</a:t>
              </a:r>
              <a:r>
                <a:rPr kumimoji="1" lang="en-US" altLang="zh-CN" sz="2800" i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y</a:t>
              </a:r>
              <a:r>
                <a:rPr kumimoji="1" lang="en-US" altLang="zh-CN" sz="2800" dirty="0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Sans Unicode" pitchFamily="34" charset="0"/>
                </a:rPr>
                <a:t>+</a:t>
              </a:r>
              <a:r>
                <a:rPr kumimoji="1"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5</a:t>
              </a:r>
              <a:r>
                <a:rPr kumimoji="1" lang="en-US" altLang="zh-CN" sz="2800" i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z</a:t>
              </a:r>
              <a:r>
                <a:rPr kumimoji="1"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)(</a:t>
              </a:r>
              <a:r>
                <a:rPr kumimoji="1" lang="en-US" altLang="zh-CN" sz="2800" i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y</a:t>
              </a:r>
              <a:r>
                <a:rPr lang="en-US" altLang="zh-CN" sz="2800" dirty="0">
                  <a:solidFill>
                    <a:srgbClr val="9900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cs typeface="Tahoma" pitchFamily="34" charset="0"/>
                </a:rPr>
                <a:t>−</a:t>
              </a:r>
              <a:r>
                <a:rPr kumimoji="1"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5</a:t>
              </a:r>
              <a:r>
                <a:rPr kumimoji="1" lang="en-US" altLang="zh-CN" sz="2800" i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z</a:t>
              </a:r>
              <a:r>
                <a:rPr kumimoji="1"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) </a:t>
              </a:r>
              <a:r>
                <a:rPr kumimoji="1" lang="zh-CN" altLang="en-US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；</a:t>
              </a:r>
              <a:endParaRPr kumimoji="1"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endParaRPr>
            </a:p>
          </p:txBody>
        </p:sp>
      </p:grpSp>
      <p:sp>
        <p:nvSpPr>
          <p:cNvPr id="373844" name="Rectangle 84"/>
          <p:cNvSpPr>
            <a:spLocks noChangeArrowheads="1"/>
          </p:cNvSpPr>
          <p:nvPr/>
        </p:nvSpPr>
        <p:spPr bwMode="auto">
          <a:xfrm>
            <a:off x="3048000" y="3352800"/>
            <a:ext cx="3529013" cy="51911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=</a:t>
            </a:r>
            <a:r>
              <a:rPr kumimoji="1" lang="en-US" altLang="zh-CN" sz="2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x</a:t>
            </a:r>
            <a:r>
              <a:rPr kumimoji="1" lang="en-US" altLang="zh-CN" sz="280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2</a:t>
            </a:r>
            <a:r>
              <a:rPr lang="en-US" altLang="zh-CN" sz="2800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cs typeface="Tahoma" pitchFamily="34" charset="0"/>
              </a:rPr>
              <a:t>16</a:t>
            </a:r>
            <a:r>
              <a:rPr kumimoji="1" lang="en-US" altLang="zh-CN" sz="2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y</a:t>
            </a:r>
            <a:r>
              <a:rPr kumimoji="1" lang="en-US" altLang="zh-CN" sz="280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2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cs typeface="Tahoma" pitchFamily="34" charset="0"/>
              </a:rPr>
              <a:t> ;</a:t>
            </a:r>
          </a:p>
        </p:txBody>
      </p:sp>
      <p:grpSp>
        <p:nvGrpSpPr>
          <p:cNvPr id="3" name="Group 92"/>
          <p:cNvGrpSpPr>
            <a:grpSpLocks/>
          </p:cNvGrpSpPr>
          <p:nvPr/>
        </p:nvGrpSpPr>
        <p:grpSpPr bwMode="auto">
          <a:xfrm>
            <a:off x="0" y="4343400"/>
            <a:ext cx="8458200" cy="830263"/>
            <a:chOff x="-1" y="2745"/>
            <a:chExt cx="5178" cy="523"/>
          </a:xfrm>
        </p:grpSpPr>
        <p:grpSp>
          <p:nvGrpSpPr>
            <p:cNvPr id="4" name="Group 90"/>
            <p:cNvGrpSpPr>
              <a:grpSpLocks/>
            </p:cNvGrpSpPr>
            <p:nvPr/>
          </p:nvGrpSpPr>
          <p:grpSpPr bwMode="auto">
            <a:xfrm>
              <a:off x="-1" y="2745"/>
              <a:ext cx="2008" cy="523"/>
              <a:chOff x="95" y="2793"/>
              <a:chExt cx="2008" cy="523"/>
            </a:xfrm>
          </p:grpSpPr>
          <p:grpSp>
            <p:nvGrpSpPr>
              <p:cNvPr id="5" name="Group 88"/>
              <p:cNvGrpSpPr>
                <a:grpSpLocks/>
              </p:cNvGrpSpPr>
              <p:nvPr/>
            </p:nvGrpSpPr>
            <p:grpSpPr bwMode="auto">
              <a:xfrm>
                <a:off x="188" y="2937"/>
                <a:ext cx="1915" cy="291"/>
                <a:chOff x="188" y="2937"/>
                <a:chExt cx="1915" cy="291"/>
              </a:xfrm>
            </p:grpSpPr>
            <p:sp>
              <p:nvSpPr>
                <p:cNvPr id="373846" name="Rectangle 86"/>
                <p:cNvSpPr>
                  <a:spLocks noChangeArrowheads="1"/>
                </p:cNvSpPr>
                <p:nvPr/>
              </p:nvSpPr>
              <p:spPr bwMode="auto">
                <a:xfrm>
                  <a:off x="188" y="2937"/>
                  <a:ext cx="1872" cy="291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FFCCCC"/>
                    </a:gs>
                  </a:gsLst>
                  <a:path path="shape">
                    <a:fillToRect l="50000" t="50000" r="50000" b="50000"/>
                  </a:path>
                </a:gradFill>
                <a:ln w="28575">
                  <a:solidFill>
                    <a:srgbClr val="FF0000"/>
                  </a:solidFill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pPr algn="just">
                    <a:lnSpc>
                      <a:spcPct val="75000"/>
                    </a:lnSpc>
                    <a:buFont typeface="Arial" charset="0"/>
                    <a:buNone/>
                    <a:defRPr/>
                  </a:pPr>
                  <a:r>
                    <a:rPr lang="en-US" altLang="zh-CN" sz="2800" dirty="0"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charset="0"/>
                      <a:ea typeface="黑体" pitchFamily="2" charset="-122"/>
                    </a:rPr>
                    <a:t>     </a:t>
                  </a:r>
                  <a:r>
                    <a:rPr lang="zh-CN" altLang="en-US" sz="2800" dirty="0"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charset="0"/>
                      <a:ea typeface="黑体" pitchFamily="2" charset="-122"/>
                    </a:rPr>
                    <a:t>观察</a:t>
                  </a:r>
                  <a:r>
                    <a:rPr lang="zh-CN" altLang="en-US" sz="2800" dirty="0"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charset="0"/>
                    </a:rPr>
                    <a:t> </a:t>
                  </a:r>
                  <a:r>
                    <a:rPr lang="en-US" altLang="zh-CN" sz="2800" dirty="0">
                      <a:solidFill>
                        <a:schemeClr val="tx2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Arial" charset="0"/>
                      <a:cs typeface="Arial" charset="0"/>
                    </a:rPr>
                    <a:t>&amp;</a:t>
                  </a:r>
                  <a:r>
                    <a:rPr lang="en-US" altLang="zh-CN" sz="3200" dirty="0">
                      <a:solidFill>
                        <a:schemeClr val="tx2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Arial" charset="0"/>
                      <a:cs typeface="Arial" charset="0"/>
                    </a:rPr>
                    <a:t> </a:t>
                  </a:r>
                  <a:r>
                    <a:rPr lang="zh-CN" altLang="en-US" sz="2800" dirty="0"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Times New Roman" charset="0"/>
                      <a:ea typeface="黑体" pitchFamily="2" charset="-122"/>
                    </a:rPr>
                    <a:t>发现</a:t>
                  </a:r>
                  <a:endParaRPr lang="zh-CN" altLang="en-US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imes New Roman" charset="0"/>
                    <a:sym typeface="Marlett" pitchFamily="2" charset="2"/>
                  </a:endParaRPr>
                </a:p>
              </p:txBody>
            </p:sp>
            <p:pic>
              <p:nvPicPr>
                <p:cNvPr id="13335" name="Picture 87" descr="问09"/>
                <p:cNvPicPr>
                  <a:picLocks noChangeAspect="1" noChangeArrowheads="1" noCrop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1727" y="2985"/>
                  <a:ext cx="376" cy="22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373849" name="Rectangle 89" descr="PE03255_"/>
              <p:cNvSpPr>
                <a:spLocks noChangeArrowheads="1"/>
              </p:cNvSpPr>
              <p:nvPr/>
            </p:nvSpPr>
            <p:spPr bwMode="auto">
              <a:xfrm>
                <a:off x="95" y="2793"/>
                <a:ext cx="431" cy="523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>
                <a:spAutoFit/>
              </a:bodyPr>
              <a:lstStyle/>
              <a:p>
                <a:pPr>
                  <a:buFont typeface="Arial" charset="0"/>
                  <a:buNone/>
                  <a:defRPr/>
                </a:pPr>
                <a:r>
                  <a:rPr lang="en-US" altLang="zh-CN" sz="4800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imes New Roman" charset="0"/>
                    <a:sym typeface="Webdings" pitchFamily="18" charset="2"/>
                  </a:rPr>
                  <a:t></a:t>
                </a:r>
                <a:endParaRPr lang="en-US" sz="48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Times New Roman" charset="0"/>
                  <a:sym typeface="Webdings" pitchFamily="18" charset="2"/>
                </a:endParaRPr>
              </a:p>
            </p:txBody>
          </p:sp>
        </p:grpSp>
        <p:sp>
          <p:nvSpPr>
            <p:cNvPr id="373851" name="Text Box 91" descr="PE03255_"/>
            <p:cNvSpPr txBox="1">
              <a:spLocks noChangeArrowheads="1"/>
            </p:cNvSpPr>
            <p:nvPr/>
          </p:nvSpPr>
          <p:spPr bwMode="auto">
            <a:xfrm>
              <a:off x="1865" y="2841"/>
              <a:ext cx="3312" cy="33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charset="0"/>
                <a:buNone/>
                <a:defRPr/>
              </a:pPr>
              <a:r>
                <a:rPr lang="en-US" altLang="zh-CN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       </a:t>
              </a:r>
              <a:r>
                <a:rPr lang="zh-CN" altLang="en-US" sz="2800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观察以上算式及其运算结果，</a:t>
              </a:r>
            </a:p>
          </p:txBody>
        </p:sp>
      </p:grpSp>
      <p:sp>
        <p:nvSpPr>
          <p:cNvPr id="373854" name="Rectangle 94" descr="PE03255_"/>
          <p:cNvSpPr>
            <a:spLocks noChangeArrowheads="1"/>
          </p:cNvSpPr>
          <p:nvPr/>
        </p:nvSpPr>
        <p:spPr bwMode="auto">
          <a:xfrm>
            <a:off x="3581400" y="5029200"/>
            <a:ext cx="34163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你发现了什么规律？</a:t>
            </a:r>
            <a:endParaRPr lang="en-US" sz="2800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</a:endParaRPr>
          </a:p>
        </p:txBody>
      </p:sp>
      <p:sp>
        <p:nvSpPr>
          <p:cNvPr id="373859" name="Rectangle 99"/>
          <p:cNvSpPr>
            <a:spLocks noChangeArrowheads="1"/>
          </p:cNvSpPr>
          <p:nvPr/>
        </p:nvSpPr>
        <p:spPr bwMode="auto">
          <a:xfrm>
            <a:off x="2895600" y="1981200"/>
            <a:ext cx="1676400" cy="52387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=</a:t>
            </a:r>
            <a:r>
              <a:rPr lang="en-US" altLang="zh-CN" sz="2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x</a:t>
            </a:r>
            <a:r>
              <a:rPr lang="en-US" altLang="zh-CN" sz="280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2</a:t>
            </a:r>
            <a:r>
              <a:rPr lang="en-US" altLang="zh-CN" sz="2800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cs typeface="Tahoma" pitchFamily="34" charset="0"/>
              </a:rPr>
              <a:t>3</a:t>
            </a:r>
            <a:r>
              <a:rPr lang="en-US" altLang="zh-CN" sz="280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cs typeface="Tahoma" pitchFamily="34" charset="0"/>
              </a:rPr>
              <a:t>2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cs typeface="Tahoma" pitchFamily="34" charset="0"/>
              </a:rPr>
              <a:t> ;</a:t>
            </a:r>
          </a:p>
        </p:txBody>
      </p:sp>
      <p:sp>
        <p:nvSpPr>
          <p:cNvPr id="373860" name="Rectangle 100"/>
          <p:cNvSpPr>
            <a:spLocks noChangeArrowheads="1"/>
          </p:cNvSpPr>
          <p:nvPr/>
        </p:nvSpPr>
        <p:spPr bwMode="auto">
          <a:xfrm>
            <a:off x="3352800" y="2743200"/>
            <a:ext cx="2514600" cy="52387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=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1</a:t>
            </a:r>
            <a:r>
              <a:rPr lang="en-US" altLang="zh-CN" sz="280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2</a:t>
            </a:r>
            <a:r>
              <a:rPr lang="en-US" altLang="zh-CN" sz="2800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cs typeface="Tahoma" pitchFamily="34" charset="0"/>
              </a:rPr>
              <a:t>(2</a:t>
            </a:r>
            <a:r>
              <a:rPr kumimoji="1" lang="en-US" altLang="zh-CN" sz="2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a</a:t>
            </a:r>
            <a:r>
              <a:rPr kumimoji="1"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)</a:t>
            </a:r>
            <a:r>
              <a:rPr kumimoji="1" lang="en-US" altLang="zh-CN" sz="280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2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cs typeface="Tahoma" pitchFamily="34" charset="0"/>
              </a:rPr>
              <a:t> ;</a:t>
            </a:r>
          </a:p>
        </p:txBody>
      </p:sp>
      <p:sp>
        <p:nvSpPr>
          <p:cNvPr id="373862" name="Rectangle 102"/>
          <p:cNvSpPr>
            <a:spLocks noChangeArrowheads="1"/>
          </p:cNvSpPr>
          <p:nvPr/>
        </p:nvSpPr>
        <p:spPr bwMode="auto">
          <a:xfrm>
            <a:off x="3124200" y="3962400"/>
            <a:ext cx="2514600" cy="52387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=</a:t>
            </a:r>
            <a:r>
              <a:rPr kumimoji="1" lang="en-US" altLang="zh-CN" sz="2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y</a:t>
            </a:r>
            <a:r>
              <a:rPr kumimoji="1" lang="en-US" altLang="zh-CN" sz="280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2</a:t>
            </a:r>
            <a:r>
              <a:rPr lang="en-US" altLang="zh-CN" sz="2800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cs typeface="Tahoma" pitchFamily="34" charset="0"/>
              </a:rPr>
              <a:t>(5</a:t>
            </a:r>
            <a:r>
              <a:rPr kumimoji="1"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z)</a:t>
            </a:r>
            <a:r>
              <a:rPr kumimoji="1" lang="en-US" altLang="zh-CN" sz="2800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2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cs typeface="Tahoma" pitchFamily="34" charset="0"/>
              </a:rPr>
              <a:t> .</a:t>
            </a:r>
          </a:p>
        </p:txBody>
      </p:sp>
      <p:sp>
        <p:nvSpPr>
          <p:cNvPr id="373863" name="Rectangle 103" descr="PE03255_"/>
          <p:cNvSpPr>
            <a:spLocks noChangeArrowheads="1"/>
          </p:cNvSpPr>
          <p:nvPr/>
        </p:nvSpPr>
        <p:spPr bwMode="auto">
          <a:xfrm>
            <a:off x="685800" y="5973763"/>
            <a:ext cx="2971800" cy="58420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kumimoji="1" lang="en-US" altLang="zh-CN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(</a:t>
            </a:r>
            <a:r>
              <a:rPr kumimoji="1" lang="en-US" altLang="zh-CN" sz="3200" i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a</a:t>
            </a:r>
            <a:r>
              <a:rPr kumimoji="1" lang="en-US" altLang="zh-CN" sz="3200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rPr>
              <a:t>+</a:t>
            </a:r>
            <a:r>
              <a:rPr kumimoji="1" lang="en-US" altLang="zh-CN" sz="3200" i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b</a:t>
            </a:r>
            <a:r>
              <a:rPr kumimoji="1" lang="en-US" altLang="zh-CN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)(</a:t>
            </a:r>
            <a:r>
              <a:rPr kumimoji="1" lang="en-US" altLang="zh-CN" sz="32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a</a:t>
            </a:r>
            <a:r>
              <a:rPr lang="en-US" altLang="zh-CN" sz="3200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kumimoji="1" lang="en-US" altLang="zh-CN" sz="32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b</a:t>
            </a:r>
            <a:r>
              <a:rPr kumimoji="1" lang="en-US" altLang="zh-CN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)</a:t>
            </a:r>
            <a:r>
              <a:rPr lang="en-US" altLang="zh-CN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rPr>
              <a:t>=</a:t>
            </a:r>
            <a:endParaRPr lang="en-US" sz="3200" dirty="0">
              <a:effectLst>
                <a:outerShdw blurRad="38100" dist="38100" dir="2700000" algn="tl">
                  <a:srgbClr val="000000"/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373864" name="Rectangle 104" descr="PE03255_"/>
          <p:cNvSpPr>
            <a:spLocks noChangeArrowheads="1"/>
          </p:cNvSpPr>
          <p:nvPr/>
        </p:nvSpPr>
        <p:spPr bwMode="auto">
          <a:xfrm>
            <a:off x="3048000" y="5973763"/>
            <a:ext cx="1371600" cy="58420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32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a</a:t>
            </a:r>
            <a:r>
              <a:rPr lang="en-US" altLang="zh-CN" sz="3200" baseline="300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2</a:t>
            </a:r>
            <a:r>
              <a:rPr lang="en-US" altLang="zh-CN" sz="320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32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  <a:cs typeface="Tahoma" pitchFamily="34" charset="0"/>
              </a:rPr>
              <a:t>b</a:t>
            </a:r>
            <a:r>
              <a:rPr lang="en-US" altLang="zh-CN" sz="3200" baseline="300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cs typeface="Tahoma" pitchFamily="34" charset="0"/>
              </a:rPr>
              <a:t>2</a:t>
            </a:r>
            <a:r>
              <a:rPr lang="en-US" altLang="zh-CN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cs typeface="Tahoma" pitchFamily="34" charset="0"/>
              </a:rPr>
              <a:t>.</a:t>
            </a:r>
            <a:endParaRPr lang="en-US" sz="3200" baseline="300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  <a:cs typeface="Tahoma" pitchFamily="34" charset="0"/>
            </a:endParaRPr>
          </a:p>
        </p:txBody>
      </p:sp>
      <p:sp>
        <p:nvSpPr>
          <p:cNvPr id="373865" name="Rectangle 105" descr="PE03255_"/>
          <p:cNvSpPr>
            <a:spLocks noChangeArrowheads="1"/>
          </p:cNvSpPr>
          <p:nvPr/>
        </p:nvSpPr>
        <p:spPr bwMode="auto">
          <a:xfrm>
            <a:off x="152400" y="5943600"/>
            <a:ext cx="4267200" cy="609600"/>
          </a:xfrm>
          <a:prstGeom prst="rect">
            <a:avLst/>
          </a:prstGeom>
          <a:noFill/>
          <a:ln w="76200">
            <a:pattFill prst="shingle">
              <a:fgClr>
                <a:srgbClr val="FFFFFF"/>
              </a:fgClr>
              <a:bgClr>
                <a:srgbClr val="336600"/>
              </a:bgClr>
            </a:patt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buFont typeface="Arial" charset="0"/>
              <a:buNone/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</a:endParaRPr>
          </a:p>
        </p:txBody>
      </p:sp>
      <p:sp>
        <p:nvSpPr>
          <p:cNvPr id="373866" name="Text Box 106" descr="PE03255_"/>
          <p:cNvSpPr txBox="1">
            <a:spLocks noChangeArrowheads="1"/>
          </p:cNvSpPr>
          <p:nvPr/>
        </p:nvSpPr>
        <p:spPr bwMode="auto">
          <a:xfrm>
            <a:off x="4876800" y="5715000"/>
            <a:ext cx="41148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altLang="en-US" sz="2800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两数和与这两数差的积</a:t>
            </a:r>
            <a:r>
              <a:rPr lang="en-US" altLang="zh-CN" sz="2800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,</a:t>
            </a:r>
          </a:p>
        </p:txBody>
      </p:sp>
      <p:sp>
        <p:nvSpPr>
          <p:cNvPr id="373867" name="Text Box 107" descr="PE03255_"/>
          <p:cNvSpPr txBox="1">
            <a:spLocks noChangeArrowheads="1"/>
          </p:cNvSpPr>
          <p:nvPr/>
        </p:nvSpPr>
        <p:spPr bwMode="auto">
          <a:xfrm>
            <a:off x="4876800" y="6186488"/>
            <a:ext cx="11430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altLang="en-US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等于</a:t>
            </a:r>
          </a:p>
        </p:txBody>
      </p:sp>
      <p:sp>
        <p:nvSpPr>
          <p:cNvPr id="373868" name="Text Box 108" descr="PE03255_"/>
          <p:cNvSpPr txBox="1">
            <a:spLocks noChangeArrowheads="1"/>
          </p:cNvSpPr>
          <p:nvPr/>
        </p:nvSpPr>
        <p:spPr bwMode="auto">
          <a:xfrm>
            <a:off x="5638800" y="6172200"/>
            <a:ext cx="35052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altLang="en-US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这两数的平方的差</a:t>
            </a:r>
            <a:r>
              <a:rPr lang="en-US" altLang="zh-CN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.</a:t>
            </a:r>
          </a:p>
        </p:txBody>
      </p:sp>
      <p:sp>
        <p:nvSpPr>
          <p:cNvPr id="373870" name="Rectangle 110" descr="PE03255_"/>
          <p:cNvSpPr>
            <a:spLocks noChangeArrowheads="1"/>
          </p:cNvSpPr>
          <p:nvPr/>
        </p:nvSpPr>
        <p:spPr bwMode="auto">
          <a:xfrm>
            <a:off x="-76200" y="5257800"/>
            <a:ext cx="3057525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用式子表示，即：</a:t>
            </a:r>
            <a:endParaRPr lang="en-US" sz="280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3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3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3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3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73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3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3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73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73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73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73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73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73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73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73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73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73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73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73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3762" grpId="0" animBg="1" autoUpdateAnimBg="0"/>
      <p:bldP spid="373763" grpId="0" build="p" autoUpdateAnimBg="0"/>
      <p:bldP spid="373844" grpId="0" animBg="1" autoUpdateAnimBg="0"/>
      <p:bldP spid="373854" grpId="0" build="p" autoUpdateAnimBg="0"/>
      <p:bldP spid="373859" grpId="0" animBg="1" autoUpdateAnimBg="0"/>
      <p:bldP spid="373860" grpId="0" animBg="1" autoUpdateAnimBg="0"/>
      <p:bldP spid="373862" grpId="0" animBg="1" autoUpdateAnimBg="0"/>
      <p:bldP spid="373863" grpId="0" autoUpdateAnimBg="0"/>
      <p:bldP spid="373864" grpId="0" autoUpdateAnimBg="0"/>
      <p:bldP spid="373865" grpId="0" animBg="1"/>
      <p:bldP spid="373866" grpId="0" build="p" autoUpdateAnimBg="0"/>
      <p:bldP spid="373867" grpId="0" build="p" autoUpdateAnimBg="0"/>
      <p:bldP spid="373868" grpId="0" build="p" autoUpdateAnimBg="0"/>
      <p:bldP spid="373870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0412" y="954611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dirty="0" smtClean="0">
                <a:solidFill>
                  <a:srgbClr val="FF3399"/>
                </a:solidFill>
              </a:rPr>
              <a:t>初 识 平 方 差 公 式</a:t>
            </a:r>
          </a:p>
        </p:txBody>
      </p:sp>
      <p:sp>
        <p:nvSpPr>
          <p:cNvPr id="379961" name="Rectangle 57"/>
          <p:cNvSpPr>
            <a:spLocks noGrp="1" noChangeArrowheads="1"/>
          </p:cNvSpPr>
          <p:nvPr>
            <p:ph idx="1"/>
          </p:nvPr>
        </p:nvSpPr>
        <p:spPr>
          <a:xfrm>
            <a:off x="2306638" y="1497013"/>
            <a:ext cx="4533900" cy="777875"/>
          </a:xfrm>
          <a:ln w="76200">
            <a:pattFill prst="trellis">
              <a:fgClr>
                <a:srgbClr val="660033"/>
              </a:fgClr>
              <a:bgClr>
                <a:srgbClr val="FF9900"/>
              </a:bgClr>
            </a:pattFill>
          </a:ln>
        </p:spPr>
        <p:txBody>
          <a:bodyPr>
            <a:normAutofit/>
          </a:bodyPr>
          <a:lstStyle/>
          <a:p>
            <a:pPr algn="ctr" eaLnBrk="1" hangingPunct="1">
              <a:buFont typeface="Arial" charset="0"/>
              <a:buChar char="•"/>
              <a:defRPr/>
            </a:pPr>
            <a:r>
              <a:rPr lang="en-US" altLang="zh-CN" sz="400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US" altLang="zh-CN" sz="4000" i="1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en-US" altLang="zh-CN" sz="400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+</a:t>
            </a:r>
            <a:r>
              <a:rPr lang="en-US" altLang="zh-CN" sz="4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b</a:t>
            </a:r>
            <a:r>
              <a:rPr lang="en-US" altLang="zh-CN" sz="4000">
                <a:effectLst>
                  <a:outerShdw blurRad="38100" dist="38100" dir="2700000" algn="tl">
                    <a:srgbClr val="C0C0C0"/>
                  </a:outerShdw>
                </a:effectLst>
              </a:rPr>
              <a:t>)(</a:t>
            </a:r>
            <a:r>
              <a:rPr lang="en-US" altLang="zh-CN" sz="4000" i="1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en-US" altLang="zh-CN" sz="400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4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b</a:t>
            </a:r>
            <a:r>
              <a:rPr lang="en-US" altLang="zh-CN" sz="400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r>
              <a:rPr lang="en-US" altLang="zh-CN" sz="400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=</a:t>
            </a:r>
            <a:r>
              <a:rPr lang="en-US" altLang="zh-CN" sz="4000" i="1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en-US" altLang="zh-CN" sz="4000" baseline="3000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en-US" altLang="zh-CN" sz="400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4000" i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  <a:cs typeface="Tahoma" pitchFamily="34" charset="0"/>
              </a:rPr>
              <a:t>b</a:t>
            </a:r>
            <a:r>
              <a:rPr lang="en-US" altLang="zh-CN" sz="4000" baseline="30000">
                <a:effectLst>
                  <a:outerShdw blurRad="38100" dist="38100" dir="2700000" algn="tl">
                    <a:srgbClr val="C0C0C0"/>
                  </a:outerShdw>
                </a:effectLst>
                <a:cs typeface="Tahoma" pitchFamily="34" charset="0"/>
              </a:rPr>
              <a:t>2</a:t>
            </a:r>
            <a:endParaRPr lang="en-US" altLang="zh-CN" sz="4000">
              <a:effectLst>
                <a:outerShdw blurRad="38100" dist="38100" dir="2700000" algn="tl">
                  <a:srgbClr val="C0C0C0"/>
                </a:outerShdw>
              </a:effectLst>
              <a:cs typeface="Tahoma" pitchFamily="34" charset="0"/>
            </a:endParaRPr>
          </a:p>
        </p:txBody>
      </p:sp>
      <p:sp>
        <p:nvSpPr>
          <p:cNvPr id="379957" name="Rectangle 53" descr="PE03255_"/>
          <p:cNvSpPr>
            <a:spLocks noChangeArrowheads="1"/>
          </p:cNvSpPr>
          <p:nvPr/>
        </p:nvSpPr>
        <p:spPr bwMode="auto">
          <a:xfrm>
            <a:off x="-50800" y="4759325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</a:endParaRPr>
          </a:p>
        </p:txBody>
      </p:sp>
      <p:sp>
        <p:nvSpPr>
          <p:cNvPr id="379962" name="Text Box 58" descr="PE03255_"/>
          <p:cNvSpPr txBox="1">
            <a:spLocks noChangeArrowheads="1"/>
          </p:cNvSpPr>
          <p:nvPr/>
        </p:nvSpPr>
        <p:spPr bwMode="auto">
          <a:xfrm>
            <a:off x="863600" y="2295525"/>
            <a:ext cx="3200400" cy="56356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  <a:buFont typeface="Arial" charset="0"/>
              <a:buNone/>
              <a:defRPr/>
            </a:pPr>
            <a:r>
              <a:rPr lang="en-US" altLang="zh-CN" sz="36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     </a:t>
            </a:r>
            <a:endParaRPr lang="en-US" sz="3600">
              <a:solidFill>
                <a:srgbClr val="FF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itchFamily="2" charset="-122"/>
            </a:endParaRPr>
          </a:p>
        </p:txBody>
      </p:sp>
      <p:sp>
        <p:nvSpPr>
          <p:cNvPr id="379963" name="Rectangle 59" descr="PE03255_"/>
          <p:cNvSpPr>
            <a:spLocks noChangeArrowheads="1"/>
          </p:cNvSpPr>
          <p:nvPr/>
        </p:nvSpPr>
        <p:spPr bwMode="auto">
          <a:xfrm>
            <a:off x="2438400" y="2209800"/>
            <a:ext cx="67056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 dirty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    (1)</a:t>
            </a:r>
            <a:r>
              <a:rPr lang="en-US" altLang="zh-CN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 </a:t>
            </a:r>
            <a:r>
              <a:rPr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公式左边两个二项式必须是</a:t>
            </a:r>
            <a:endParaRPr lang="en-US" sz="2800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itchFamily="2" charset="-122"/>
            </a:endParaRPr>
          </a:p>
        </p:txBody>
      </p:sp>
      <p:sp>
        <p:nvSpPr>
          <p:cNvPr id="379967" name="Rectangle 63" descr="PE03255_"/>
          <p:cNvSpPr>
            <a:spLocks noChangeArrowheads="1"/>
          </p:cNvSpPr>
          <p:nvPr/>
        </p:nvSpPr>
        <p:spPr bwMode="auto">
          <a:xfrm>
            <a:off x="3378200" y="2635250"/>
            <a:ext cx="4249738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相同两数的和与差相乘； </a:t>
            </a:r>
            <a:endParaRPr lang="en-US" sz="2800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itchFamily="2" charset="-122"/>
            </a:endParaRPr>
          </a:p>
        </p:txBody>
      </p:sp>
      <p:sp>
        <p:nvSpPr>
          <p:cNvPr id="379968" name="Rectangle 64" descr="PE03255_"/>
          <p:cNvSpPr>
            <a:spLocks noChangeArrowheads="1"/>
          </p:cNvSpPr>
          <p:nvPr/>
        </p:nvSpPr>
        <p:spPr bwMode="auto">
          <a:xfrm>
            <a:off x="3378200" y="3092450"/>
            <a:ext cx="532765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且</a:t>
            </a:r>
            <a:r>
              <a:rPr lang="zh-CN" altLang="en-US" sz="2800" dirty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左边两括号内的第一项相等、 </a:t>
            </a:r>
            <a:endParaRPr lang="en-US" sz="2800" dirty="0">
              <a:solidFill>
                <a:srgbClr val="FF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itchFamily="2" charset="-122"/>
            </a:endParaRPr>
          </a:p>
        </p:txBody>
      </p:sp>
      <p:sp>
        <p:nvSpPr>
          <p:cNvPr id="379969" name="Rectangle 65" descr="PE03255_"/>
          <p:cNvSpPr>
            <a:spLocks noChangeArrowheads="1"/>
          </p:cNvSpPr>
          <p:nvPr/>
        </p:nvSpPr>
        <p:spPr bwMode="auto">
          <a:xfrm>
            <a:off x="3352800" y="3581400"/>
            <a:ext cx="53975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2800" dirty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第二项符号相反</a:t>
            </a:r>
            <a:r>
              <a:rPr lang="en-US" altLang="zh-CN" sz="2800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[</a:t>
            </a:r>
            <a:r>
              <a:rPr lang="zh-CN" altLang="en-US" sz="2800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互为相反数</a:t>
            </a:r>
            <a:r>
              <a:rPr lang="en-US" altLang="zh-CN" sz="2800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(</a:t>
            </a:r>
            <a:r>
              <a:rPr lang="zh-CN" altLang="en-US" sz="2800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式</a:t>
            </a:r>
            <a:r>
              <a:rPr lang="en-US" altLang="zh-CN" sz="2800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)]</a:t>
            </a:r>
            <a:r>
              <a:rPr lang="en-US" altLang="zh-CN" sz="2800" dirty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;</a:t>
            </a:r>
            <a:endParaRPr lang="en-US" sz="2800" dirty="0">
              <a:solidFill>
                <a:srgbClr val="FF33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itchFamily="2" charset="-122"/>
            </a:endParaRPr>
          </a:p>
        </p:txBody>
      </p:sp>
      <p:sp>
        <p:nvSpPr>
          <p:cNvPr id="379970" name="Rectangle 66" descr="PE03255_"/>
          <p:cNvSpPr>
            <a:spLocks noChangeArrowheads="1"/>
          </p:cNvSpPr>
          <p:nvPr/>
        </p:nvSpPr>
        <p:spPr bwMode="auto">
          <a:xfrm>
            <a:off x="2811463" y="4249738"/>
            <a:ext cx="58801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(2) </a:t>
            </a:r>
            <a:r>
              <a:rPr lang="zh-CN" altLang="en-US" sz="28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公式右边是这两个数的平方差； </a:t>
            </a:r>
            <a:endParaRPr lang="en-US" sz="280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itchFamily="2" charset="-122"/>
            </a:endParaRPr>
          </a:p>
        </p:txBody>
      </p:sp>
      <p:sp>
        <p:nvSpPr>
          <p:cNvPr id="379971" name="Rectangle 67" descr="PE03255_"/>
          <p:cNvSpPr>
            <a:spLocks noChangeArrowheads="1"/>
          </p:cNvSpPr>
          <p:nvPr/>
        </p:nvSpPr>
        <p:spPr bwMode="auto">
          <a:xfrm>
            <a:off x="3073400" y="4768850"/>
            <a:ext cx="5873750" cy="94615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2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</a:rPr>
              <a:t>即</a:t>
            </a:r>
            <a:r>
              <a:rPr lang="zh-CN" altLang="en-US" sz="280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</a:rPr>
              <a:t>右边是左边</a:t>
            </a:r>
            <a:r>
              <a:rPr lang="zh-CN" altLang="en-US" sz="2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</a:rPr>
              <a:t>括号内的</a:t>
            </a:r>
            <a:r>
              <a:rPr lang="zh-CN" altLang="en-US" sz="280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</a:rPr>
              <a:t>第一项的平方</a:t>
            </a:r>
          </a:p>
          <a:p>
            <a:pPr>
              <a:buFont typeface="Arial" charset="0"/>
              <a:buNone/>
              <a:defRPr/>
            </a:pPr>
            <a:r>
              <a:rPr lang="zh-CN" altLang="en-US" sz="280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</a:rPr>
              <a:t>减去第二项的平方</a:t>
            </a:r>
            <a:r>
              <a:rPr lang="en-US" altLang="zh-CN" sz="280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</a:rPr>
              <a:t>. </a:t>
            </a:r>
          </a:p>
        </p:txBody>
      </p:sp>
      <p:sp>
        <p:nvSpPr>
          <p:cNvPr id="379972" name="Rectangle 68" descr="PE03255_"/>
          <p:cNvSpPr>
            <a:spLocks noChangeArrowheads="1"/>
          </p:cNvSpPr>
          <p:nvPr/>
        </p:nvSpPr>
        <p:spPr bwMode="auto">
          <a:xfrm>
            <a:off x="2768600" y="5911850"/>
            <a:ext cx="5715000" cy="94615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</a:rPr>
              <a:t>(3)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</a:rPr>
              <a:t> </a:t>
            </a:r>
            <a:r>
              <a:rPr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</a:rPr>
              <a:t>公式中的 </a:t>
            </a:r>
            <a:r>
              <a:rPr lang="en-US" altLang="zh-CN" sz="2800" i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a</a:t>
            </a:r>
            <a:r>
              <a:rPr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</a:rPr>
              <a:t>和</a:t>
            </a:r>
            <a:r>
              <a:rPr lang="en-US" altLang="zh-CN" sz="2800" i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b </a:t>
            </a:r>
            <a:r>
              <a:rPr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</a:rPr>
              <a:t>可以代表数，</a:t>
            </a:r>
          </a:p>
          <a:p>
            <a:pPr>
              <a:buFont typeface="Arial" charset="0"/>
              <a:buNone/>
              <a:defRPr/>
            </a:pPr>
            <a:r>
              <a:rPr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</a:rPr>
              <a:t>  也可以是代表数式．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</a:rPr>
              <a:t> </a:t>
            </a:r>
          </a:p>
        </p:txBody>
      </p:sp>
      <p:grpSp>
        <p:nvGrpSpPr>
          <p:cNvPr id="2" name="Group 72"/>
          <p:cNvGrpSpPr>
            <a:grpSpLocks/>
          </p:cNvGrpSpPr>
          <p:nvPr/>
        </p:nvGrpSpPr>
        <p:grpSpPr bwMode="auto">
          <a:xfrm>
            <a:off x="-203200" y="2330450"/>
            <a:ext cx="2895600" cy="4343400"/>
            <a:chOff x="-96" y="1200"/>
            <a:chExt cx="1824" cy="2736"/>
          </a:xfrm>
        </p:grpSpPr>
        <p:grpSp>
          <p:nvGrpSpPr>
            <p:cNvPr id="3" name="Group 62"/>
            <p:cNvGrpSpPr>
              <a:grpSpLocks/>
            </p:cNvGrpSpPr>
            <p:nvPr/>
          </p:nvGrpSpPr>
          <p:grpSpPr bwMode="auto">
            <a:xfrm>
              <a:off x="-96" y="2246"/>
              <a:ext cx="1440" cy="778"/>
              <a:chOff x="0" y="1104"/>
              <a:chExt cx="1440" cy="778"/>
            </a:xfrm>
          </p:grpSpPr>
          <p:pic>
            <p:nvPicPr>
              <p:cNvPr id="14352" name="Picture 60" descr="Q_011"/>
              <p:cNvPicPr>
                <a:picLocks noChangeAspect="1" noChangeArrowheads="1" noCrop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1104"/>
                <a:ext cx="778" cy="7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79965" name="AutoShape 61"/>
              <p:cNvSpPr>
                <a:spLocks noChangeArrowheads="1"/>
              </p:cNvSpPr>
              <p:nvPr/>
            </p:nvSpPr>
            <p:spPr bwMode="auto">
              <a:xfrm>
                <a:off x="672" y="1152"/>
                <a:ext cx="768" cy="672"/>
              </a:xfrm>
              <a:prstGeom prst="flowChartMultidocument">
                <a:avLst/>
              </a:prstGeom>
              <a:solidFill>
                <a:srgbClr val="FF99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lnSpc>
                    <a:spcPct val="85000"/>
                  </a:lnSpc>
                  <a:buFont typeface="Arial" charset="0"/>
                  <a:buNone/>
                  <a:defRPr/>
                </a:pPr>
                <a:r>
                  <a:rPr lang="zh-CN" altLang="en-US" sz="4000" dirty="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华文新魏" pitchFamily="2" charset="-122"/>
                    <a:ea typeface="华文新魏" pitchFamily="2" charset="-122"/>
                  </a:rPr>
                  <a:t>特征</a:t>
                </a:r>
              </a:p>
              <a:p>
                <a:pPr>
                  <a:lnSpc>
                    <a:spcPct val="85000"/>
                  </a:lnSpc>
                  <a:buFont typeface="Arial" charset="0"/>
                  <a:buNone/>
                  <a:defRPr/>
                </a:pPr>
                <a:r>
                  <a:rPr lang="zh-CN" altLang="en-US" sz="4000" dirty="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华文新魏" pitchFamily="2" charset="-122"/>
                    <a:ea typeface="华文新魏" pitchFamily="2" charset="-122"/>
                  </a:rPr>
                  <a:t>结构</a:t>
                </a:r>
                <a:endParaRPr lang="zh-CN" altLang="en-US" sz="44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Verdana" pitchFamily="34" charset="0"/>
                  <a:ea typeface="华文新魏" pitchFamily="2" charset="-122"/>
                </a:endParaRPr>
              </a:p>
            </p:txBody>
          </p:sp>
        </p:grpSp>
        <p:sp>
          <p:nvSpPr>
            <p:cNvPr id="14351" name="WordArt 70"/>
            <p:cNvSpPr>
              <a:spLocks noChangeArrowheads="1" noChangeShapeType="1"/>
            </p:cNvSpPr>
            <p:nvPr/>
          </p:nvSpPr>
          <p:spPr bwMode="auto">
            <a:xfrm>
              <a:off x="1440" y="1200"/>
              <a:ext cx="288" cy="27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1000" kern="1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宋体"/>
                  <a:ea typeface="宋体"/>
                </a:rPr>
                <a:t>｛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9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79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79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79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79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79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9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79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79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963" grpId="0" build="p" autoUpdateAnimBg="0"/>
      <p:bldP spid="379967" grpId="0" build="p" autoUpdateAnimBg="0"/>
      <p:bldP spid="379968" grpId="0" build="p" autoUpdateAnimBg="0"/>
      <p:bldP spid="379969" grpId="0" build="p" autoUpdateAnimBg="0"/>
      <p:bldP spid="379970" grpId="0" build="p" autoUpdateAnimBg="0"/>
      <p:bldP spid="379971" grpId="0" build="p" autoUpdateAnimBg="0"/>
      <p:bldP spid="379972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765" name="Rectangle 205" descr="PE03255_"/>
          <p:cNvSpPr>
            <a:spLocks noChangeArrowheads="1"/>
          </p:cNvSpPr>
          <p:nvPr/>
        </p:nvSpPr>
        <p:spPr bwMode="auto">
          <a:xfrm>
            <a:off x="0" y="882650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 dirty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    </a:t>
            </a:r>
            <a:r>
              <a:rPr lang="zh-CN" altLang="en-US" sz="2800" dirty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例</a:t>
            </a:r>
            <a:r>
              <a:rPr lang="en-US" altLang="zh-CN" sz="2800" dirty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1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 </a:t>
            </a:r>
            <a:r>
              <a:rPr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利用平方差公式计算：</a:t>
            </a:r>
          </a:p>
          <a:p>
            <a:pPr>
              <a:buFont typeface="Arial" charset="0"/>
              <a:buNone/>
              <a:defRPr/>
            </a:pPr>
            <a:r>
              <a:rPr lang="en-US" altLang="zh-CN" sz="2800" dirty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(1)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 (5</a:t>
            </a:r>
            <a:r>
              <a:rPr lang="en-US" altLang="zh-CN" sz="2800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  <a:ea typeface="黑体" pitchFamily="2" charset="-122"/>
                <a:sym typeface="Webdings" pitchFamily="18" charset="2"/>
              </a:rPr>
              <a:t>+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6</a:t>
            </a:r>
            <a:r>
              <a:rPr lang="en-US" altLang="zh-CN" sz="2800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x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)(5</a:t>
            </a:r>
            <a:r>
              <a:rPr lang="en-US" altLang="zh-CN" sz="2800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6</a:t>
            </a:r>
            <a:r>
              <a:rPr lang="en-US" altLang="zh-CN" sz="2800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x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)</a:t>
            </a:r>
            <a:r>
              <a:rPr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；</a:t>
            </a:r>
            <a:r>
              <a:rPr lang="en-US" altLang="zh-CN" sz="2800" dirty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(2)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 (</a:t>
            </a:r>
            <a:r>
              <a:rPr lang="en-US" altLang="zh-CN" sz="2800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x</a:t>
            </a:r>
            <a:r>
              <a:rPr lang="en-US" altLang="zh-CN" sz="2800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  <a:ea typeface="黑体" pitchFamily="2" charset="-122"/>
                <a:sym typeface="Webdings" pitchFamily="18" charset="2"/>
              </a:rPr>
              <a:t>+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2</a:t>
            </a:r>
            <a:r>
              <a:rPr lang="en-US" altLang="zh-CN" sz="2800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y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)(</a:t>
            </a:r>
            <a:r>
              <a:rPr lang="en-US" altLang="zh-CN" sz="2800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x</a:t>
            </a:r>
            <a:r>
              <a:rPr lang="en-US" altLang="zh-CN" sz="2800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2</a:t>
            </a:r>
            <a:r>
              <a:rPr lang="en-US" altLang="zh-CN" sz="2800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y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);  </a:t>
            </a:r>
            <a:r>
              <a:rPr lang="en-US" altLang="zh-CN" sz="2800" dirty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(3)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 (</a:t>
            </a:r>
            <a:r>
              <a:rPr lang="en-US" altLang="zh-CN" sz="2800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2800" i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m</a:t>
            </a:r>
            <a:r>
              <a:rPr lang="en-US" altLang="zh-CN" sz="2800" dirty="0" err="1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  <a:ea typeface="黑体" pitchFamily="2" charset="-122"/>
                <a:sym typeface="Webdings" pitchFamily="18" charset="2"/>
              </a:rPr>
              <a:t>+</a:t>
            </a:r>
            <a:r>
              <a:rPr lang="en-US" altLang="zh-CN" sz="2800" i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n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)(</a:t>
            </a:r>
            <a:r>
              <a:rPr lang="en-US" altLang="zh-CN" sz="2800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2800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m</a:t>
            </a:r>
            <a:r>
              <a:rPr lang="en-US" altLang="zh-CN" sz="2800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2800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n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).</a:t>
            </a:r>
          </a:p>
        </p:txBody>
      </p:sp>
      <p:sp>
        <p:nvSpPr>
          <p:cNvPr id="322769" name="Rectangle 209" descr="PE03255_"/>
          <p:cNvSpPr>
            <a:spLocks noChangeArrowheads="1"/>
          </p:cNvSpPr>
          <p:nvPr/>
        </p:nvSpPr>
        <p:spPr bwMode="auto">
          <a:xfrm>
            <a:off x="-76200" y="2438400"/>
            <a:ext cx="41148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28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解</a:t>
            </a:r>
            <a:r>
              <a:rPr lang="en-US" altLang="zh-CN" sz="28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:</a:t>
            </a:r>
            <a:r>
              <a:rPr lang="en-US" altLang="zh-CN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en-US" altLang="zh-CN" sz="28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(1)</a:t>
            </a:r>
            <a:r>
              <a:rPr lang="en-US" altLang="zh-CN" sz="28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 (5</a:t>
            </a:r>
            <a:r>
              <a:rPr lang="en-US" altLang="zh-CN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  <a:ea typeface="黑体" pitchFamily="2" charset="-122"/>
                <a:sym typeface="Webdings" pitchFamily="18" charset="2"/>
              </a:rPr>
              <a:t>+</a:t>
            </a:r>
            <a:r>
              <a:rPr lang="en-US" altLang="zh-CN" sz="28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6</a:t>
            </a:r>
            <a:r>
              <a:rPr lang="en-US" altLang="zh-CN" sz="2800" i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x</a:t>
            </a:r>
            <a:r>
              <a:rPr lang="en-US" altLang="zh-CN" sz="28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)(5</a:t>
            </a:r>
            <a:r>
              <a:rPr lang="en-US" altLang="zh-CN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28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6</a:t>
            </a:r>
            <a:r>
              <a:rPr lang="en-US" altLang="zh-CN" sz="2800" i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x</a:t>
            </a:r>
            <a:r>
              <a:rPr lang="en-US" altLang="zh-CN" sz="28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)</a:t>
            </a:r>
            <a:r>
              <a:rPr lang="en-US" altLang="zh-CN" sz="2800"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=</a:t>
            </a:r>
          </a:p>
        </p:txBody>
      </p:sp>
      <p:sp>
        <p:nvSpPr>
          <p:cNvPr id="322770" name="Rectangle 210" descr="PE03255_"/>
          <p:cNvSpPr>
            <a:spLocks noChangeArrowheads="1"/>
          </p:cNvSpPr>
          <p:nvPr/>
        </p:nvSpPr>
        <p:spPr bwMode="auto">
          <a:xfrm>
            <a:off x="1162050" y="2438400"/>
            <a:ext cx="363538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sym typeface="Webdings" pitchFamily="18" charset="2"/>
              </a:rPr>
              <a:t>5</a:t>
            </a:r>
          </a:p>
        </p:txBody>
      </p:sp>
      <p:sp>
        <p:nvSpPr>
          <p:cNvPr id="322771" name="Rectangle 211" descr="PE03255_"/>
          <p:cNvSpPr>
            <a:spLocks noChangeArrowheads="1"/>
          </p:cNvSpPr>
          <p:nvPr/>
        </p:nvSpPr>
        <p:spPr bwMode="auto">
          <a:xfrm>
            <a:off x="2152650" y="2438400"/>
            <a:ext cx="363538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sym typeface="Webdings" pitchFamily="18" charset="2"/>
              </a:rPr>
              <a:t>5</a:t>
            </a:r>
          </a:p>
        </p:txBody>
      </p:sp>
      <p:sp>
        <p:nvSpPr>
          <p:cNvPr id="322773" name="Freeform 213" descr="PE03255_"/>
          <p:cNvSpPr>
            <a:spLocks/>
          </p:cNvSpPr>
          <p:nvPr/>
        </p:nvSpPr>
        <p:spPr bwMode="auto">
          <a:xfrm>
            <a:off x="1371600" y="2438400"/>
            <a:ext cx="990600" cy="152400"/>
          </a:xfrm>
          <a:custGeom>
            <a:avLst/>
            <a:gdLst/>
            <a:ahLst/>
            <a:cxnLst>
              <a:cxn ang="0">
                <a:pos x="0" y="96"/>
              </a:cxn>
              <a:cxn ang="0">
                <a:pos x="0" y="0"/>
              </a:cxn>
              <a:cxn ang="0">
                <a:pos x="624" y="0"/>
              </a:cxn>
              <a:cxn ang="0">
                <a:pos x="624" y="96"/>
              </a:cxn>
            </a:cxnLst>
            <a:rect l="0" t="0" r="r" b="b"/>
            <a:pathLst>
              <a:path w="624" h="96">
                <a:moveTo>
                  <a:pt x="0" y="96"/>
                </a:moveTo>
                <a:lnTo>
                  <a:pt x="0" y="0"/>
                </a:lnTo>
                <a:lnTo>
                  <a:pt x="624" y="0"/>
                </a:lnTo>
                <a:lnTo>
                  <a:pt x="624" y="96"/>
                </a:lnTo>
              </a:path>
            </a:pathLst>
          </a:custGeom>
          <a:noFill/>
          <a:ln w="38100" cap="flat" cmpd="sng">
            <a:solidFill>
              <a:srgbClr val="660033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buFont typeface="Arial" charset="0"/>
              <a:buNone/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</a:endParaRPr>
          </a:p>
        </p:txBody>
      </p:sp>
      <p:sp>
        <p:nvSpPr>
          <p:cNvPr id="322774" name="Rectangle 214" descr="PE03255_"/>
          <p:cNvSpPr>
            <a:spLocks noChangeArrowheads="1"/>
          </p:cNvSpPr>
          <p:nvPr/>
        </p:nvSpPr>
        <p:spPr bwMode="auto">
          <a:xfrm>
            <a:off x="1219200" y="1981200"/>
            <a:ext cx="1600200" cy="46196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第一数</a:t>
            </a:r>
            <a:r>
              <a:rPr lang="en-US" altLang="zh-CN" i="1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a</a:t>
            </a:r>
            <a:endParaRPr kumimoji="1" lang="en-US" altLang="zh-CN" sz="2000" i="1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</a:endParaRPr>
          </a:p>
        </p:txBody>
      </p:sp>
      <p:sp>
        <p:nvSpPr>
          <p:cNvPr id="322775" name="Rectangle 215" descr="PE03255_"/>
          <p:cNvSpPr>
            <a:spLocks noChangeArrowheads="1"/>
          </p:cNvSpPr>
          <p:nvPr/>
        </p:nvSpPr>
        <p:spPr bwMode="auto">
          <a:xfrm>
            <a:off x="3429000" y="2452688"/>
            <a:ext cx="484188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5</a:t>
            </a:r>
            <a:r>
              <a:rPr lang="en-US" altLang="zh-CN" sz="2800" baseline="300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2</a:t>
            </a:r>
            <a:endParaRPr lang="en-US" sz="280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</a:endParaRPr>
          </a:p>
        </p:txBody>
      </p:sp>
      <p:grpSp>
        <p:nvGrpSpPr>
          <p:cNvPr id="2" name="Group 218"/>
          <p:cNvGrpSpPr>
            <a:grpSpLocks/>
          </p:cNvGrpSpPr>
          <p:nvPr/>
        </p:nvGrpSpPr>
        <p:grpSpPr bwMode="auto">
          <a:xfrm>
            <a:off x="2514600" y="1981200"/>
            <a:ext cx="1828800" cy="461963"/>
            <a:chOff x="1584" y="1152"/>
            <a:chExt cx="1152" cy="291"/>
          </a:xfrm>
        </p:grpSpPr>
        <p:sp>
          <p:nvSpPr>
            <p:cNvPr id="322776" name="Rectangle 216" descr="PE03255_"/>
            <p:cNvSpPr>
              <a:spLocks noChangeArrowheads="1"/>
            </p:cNvSpPr>
            <p:nvPr/>
          </p:nvSpPr>
          <p:spPr bwMode="auto">
            <a:xfrm>
              <a:off x="2064" y="1152"/>
              <a:ext cx="672" cy="291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  <a:defRPr/>
              </a:pPr>
              <a:r>
                <a:rPr lang="zh-CN" altLang="en-US">
                  <a:solidFill>
                    <a:srgbClr val="9900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平方</a:t>
              </a:r>
              <a:endParaRPr kumimoji="1" lang="zh-CN" altLang="en-US" sz="2000" i="1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322777" name="Line 217"/>
            <p:cNvSpPr>
              <a:spLocks noChangeShapeType="1"/>
            </p:cNvSpPr>
            <p:nvPr/>
          </p:nvSpPr>
          <p:spPr bwMode="auto">
            <a:xfrm>
              <a:off x="1584" y="1296"/>
              <a:ext cx="528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 type="none" w="sm" len="sm"/>
              <a:tailEnd type="triangle" w="med" len="med"/>
            </a:ln>
            <a:effectLst/>
          </p:spPr>
          <p:txBody>
            <a:bodyPr/>
            <a:lstStyle/>
            <a:p>
              <a:pPr>
                <a:buFont typeface="Arial" charset="0"/>
                <a:buNone/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</p:grpSp>
      <p:sp>
        <p:nvSpPr>
          <p:cNvPr id="322779" name="Line 219"/>
          <p:cNvSpPr>
            <a:spLocks noChangeShapeType="1"/>
          </p:cNvSpPr>
          <p:nvPr/>
        </p:nvSpPr>
        <p:spPr bwMode="auto">
          <a:xfrm>
            <a:off x="3657600" y="2286000"/>
            <a:ext cx="0" cy="304800"/>
          </a:xfrm>
          <a:prstGeom prst="line">
            <a:avLst/>
          </a:prstGeom>
          <a:noFill/>
          <a:ln w="38100">
            <a:solidFill>
              <a:srgbClr val="660033"/>
            </a:solidFill>
            <a:round/>
            <a:headEnd type="none" w="sm" len="sm"/>
            <a:tailEnd type="triangle" w="med" len="med"/>
          </a:ln>
          <a:effectLst/>
        </p:spPr>
        <p:txBody>
          <a:bodyPr/>
          <a:lstStyle/>
          <a:p>
            <a:pPr>
              <a:buFont typeface="Arial" charset="0"/>
              <a:buNone/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</a:endParaRPr>
          </a:p>
        </p:txBody>
      </p:sp>
      <p:sp>
        <p:nvSpPr>
          <p:cNvPr id="322780" name="Rectangle 220" descr="PE03255_"/>
          <p:cNvSpPr>
            <a:spLocks noChangeArrowheads="1"/>
          </p:cNvSpPr>
          <p:nvPr/>
        </p:nvSpPr>
        <p:spPr bwMode="auto">
          <a:xfrm>
            <a:off x="3810000" y="2438400"/>
            <a:ext cx="5334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endParaRPr kumimoji="1" lang="en-US" altLang="zh-CN">
              <a:latin typeface="Times New Roman" charset="0"/>
            </a:endParaRPr>
          </a:p>
        </p:txBody>
      </p:sp>
      <p:grpSp>
        <p:nvGrpSpPr>
          <p:cNvPr id="3" name="Group 226"/>
          <p:cNvGrpSpPr>
            <a:grpSpLocks/>
          </p:cNvGrpSpPr>
          <p:nvPr/>
        </p:nvGrpSpPr>
        <p:grpSpPr bwMode="auto">
          <a:xfrm>
            <a:off x="1676400" y="2819400"/>
            <a:ext cx="1600200" cy="614363"/>
            <a:chOff x="1056" y="1680"/>
            <a:chExt cx="1008" cy="387"/>
          </a:xfrm>
        </p:grpSpPr>
        <p:sp>
          <p:nvSpPr>
            <p:cNvPr id="322783" name="Freeform 223" descr="PE03255_"/>
            <p:cNvSpPr>
              <a:spLocks/>
            </p:cNvSpPr>
            <p:nvPr/>
          </p:nvSpPr>
          <p:spPr bwMode="auto">
            <a:xfrm>
              <a:off x="1152" y="1680"/>
              <a:ext cx="672" cy="1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4"/>
                </a:cxn>
                <a:cxn ang="0">
                  <a:pos x="672" y="144"/>
                </a:cxn>
                <a:cxn ang="0">
                  <a:pos x="672" y="0"/>
                </a:cxn>
              </a:cxnLst>
              <a:rect l="0" t="0" r="r" b="b"/>
              <a:pathLst>
                <a:path w="672" h="144">
                  <a:moveTo>
                    <a:pt x="0" y="0"/>
                  </a:moveTo>
                  <a:lnTo>
                    <a:pt x="0" y="144"/>
                  </a:lnTo>
                  <a:lnTo>
                    <a:pt x="672" y="144"/>
                  </a:lnTo>
                  <a:lnTo>
                    <a:pt x="672" y="0"/>
                  </a:lnTo>
                </a:path>
              </a:pathLst>
            </a:custGeom>
            <a:noFill/>
            <a:ln w="38100" cap="flat" cmpd="sng">
              <a:solidFill>
                <a:srgbClr val="660033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buFont typeface="Arial" charset="0"/>
                <a:buNone/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322785" name="Rectangle 225" descr="PE03255_"/>
            <p:cNvSpPr>
              <a:spLocks noChangeArrowheads="1"/>
            </p:cNvSpPr>
            <p:nvPr/>
          </p:nvSpPr>
          <p:spPr bwMode="auto">
            <a:xfrm>
              <a:off x="1056" y="1776"/>
              <a:ext cx="1008" cy="291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  <a:defRPr/>
              </a:pPr>
              <a:r>
                <a:rPr lang="zh-CN" altLang="en-US">
                  <a:solidFill>
                    <a:srgbClr val="66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第二数</a:t>
              </a:r>
              <a:r>
                <a:rPr lang="en-US" altLang="zh-CN" i="1">
                  <a:solidFill>
                    <a:srgbClr val="66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ook Antiqua" pitchFamily="18" charset="0"/>
                </a:rPr>
                <a:t>b</a:t>
              </a:r>
              <a:endParaRPr lang="en-US" altLang="zh-CN" sz="2000" i="1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endParaRPr>
            </a:p>
          </p:txBody>
        </p:sp>
      </p:grpSp>
      <p:grpSp>
        <p:nvGrpSpPr>
          <p:cNvPr id="4" name="Group 231"/>
          <p:cNvGrpSpPr>
            <a:grpSpLocks/>
          </p:cNvGrpSpPr>
          <p:nvPr/>
        </p:nvGrpSpPr>
        <p:grpSpPr bwMode="auto">
          <a:xfrm>
            <a:off x="2895600" y="2971800"/>
            <a:ext cx="2079625" cy="461963"/>
            <a:chOff x="1824" y="1776"/>
            <a:chExt cx="1310" cy="291"/>
          </a:xfrm>
        </p:grpSpPr>
        <p:sp>
          <p:nvSpPr>
            <p:cNvPr id="322788" name="Line 228"/>
            <p:cNvSpPr>
              <a:spLocks noChangeShapeType="1"/>
            </p:cNvSpPr>
            <p:nvPr/>
          </p:nvSpPr>
          <p:spPr bwMode="auto">
            <a:xfrm>
              <a:off x="1824" y="1920"/>
              <a:ext cx="864" cy="0"/>
            </a:xfrm>
            <a:prstGeom prst="line">
              <a:avLst/>
            </a:prstGeom>
            <a:noFill/>
            <a:ln w="38100">
              <a:solidFill>
                <a:srgbClr val="660033"/>
              </a:solidFill>
              <a:round/>
              <a:headEnd type="none" w="sm" len="sm"/>
              <a:tailEnd type="triangle" w="med" len="med"/>
            </a:ln>
            <a:effectLst/>
          </p:spPr>
          <p:txBody>
            <a:bodyPr/>
            <a:lstStyle/>
            <a:p>
              <a:pPr>
                <a:buFont typeface="Arial" charset="0"/>
                <a:buNone/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322789" name="Rectangle 229" descr="PE03255_"/>
            <p:cNvSpPr>
              <a:spLocks noChangeArrowheads="1"/>
            </p:cNvSpPr>
            <p:nvPr/>
          </p:nvSpPr>
          <p:spPr bwMode="auto">
            <a:xfrm>
              <a:off x="2630" y="1776"/>
              <a:ext cx="504" cy="291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  <a:defRPr/>
              </a:pPr>
              <a:r>
                <a:rPr lang="zh-CN" altLang="en-US">
                  <a:solidFill>
                    <a:srgbClr val="66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平方</a:t>
              </a:r>
              <a:endParaRPr lang="en-US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endParaRPr>
            </a:p>
          </p:txBody>
        </p:sp>
      </p:grpSp>
      <p:sp>
        <p:nvSpPr>
          <p:cNvPr id="322790" name="Line 230"/>
          <p:cNvSpPr>
            <a:spLocks noChangeShapeType="1"/>
          </p:cNvSpPr>
          <p:nvPr/>
        </p:nvSpPr>
        <p:spPr bwMode="auto">
          <a:xfrm flipV="1">
            <a:off x="4572000" y="2819400"/>
            <a:ext cx="0" cy="304800"/>
          </a:xfrm>
          <a:prstGeom prst="line">
            <a:avLst/>
          </a:prstGeom>
          <a:noFill/>
          <a:ln w="38100">
            <a:solidFill>
              <a:srgbClr val="660033"/>
            </a:solidFill>
            <a:round/>
            <a:headEnd type="none" w="sm" len="sm"/>
            <a:tailEnd type="triangle" w="med" len="med"/>
          </a:ln>
          <a:effectLst/>
        </p:spPr>
        <p:txBody>
          <a:bodyPr/>
          <a:lstStyle/>
          <a:p>
            <a:pPr>
              <a:buFont typeface="Arial" charset="0"/>
              <a:buNone/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</a:endParaRPr>
          </a:p>
        </p:txBody>
      </p:sp>
      <p:grpSp>
        <p:nvGrpSpPr>
          <p:cNvPr id="5" name="Group 245"/>
          <p:cNvGrpSpPr>
            <a:grpSpLocks/>
          </p:cNvGrpSpPr>
          <p:nvPr/>
        </p:nvGrpSpPr>
        <p:grpSpPr bwMode="auto">
          <a:xfrm>
            <a:off x="5562600" y="2133600"/>
            <a:ext cx="3581400" cy="4572000"/>
            <a:chOff x="3504" y="1344"/>
            <a:chExt cx="2256" cy="2880"/>
          </a:xfrm>
        </p:grpSpPr>
        <p:grpSp>
          <p:nvGrpSpPr>
            <p:cNvPr id="6" name="Group 243"/>
            <p:cNvGrpSpPr>
              <a:grpSpLocks/>
            </p:cNvGrpSpPr>
            <p:nvPr/>
          </p:nvGrpSpPr>
          <p:grpSpPr bwMode="auto">
            <a:xfrm>
              <a:off x="3504" y="1392"/>
              <a:ext cx="2256" cy="1767"/>
              <a:chOff x="3504" y="1440"/>
              <a:chExt cx="2256" cy="1767"/>
            </a:xfrm>
          </p:grpSpPr>
          <p:grpSp>
            <p:nvGrpSpPr>
              <p:cNvPr id="7" name="Group 240"/>
              <p:cNvGrpSpPr>
                <a:grpSpLocks/>
              </p:cNvGrpSpPr>
              <p:nvPr/>
            </p:nvGrpSpPr>
            <p:grpSpPr bwMode="auto">
              <a:xfrm>
                <a:off x="3552" y="1440"/>
                <a:ext cx="1317" cy="432"/>
                <a:chOff x="3339" y="1392"/>
                <a:chExt cx="1317" cy="432"/>
              </a:xfrm>
            </p:grpSpPr>
            <p:grpSp>
              <p:nvGrpSpPr>
                <p:cNvPr id="8" name="Group 234"/>
                <p:cNvGrpSpPr>
                  <a:grpSpLocks/>
                </p:cNvGrpSpPr>
                <p:nvPr/>
              </p:nvGrpSpPr>
              <p:grpSpPr bwMode="auto">
                <a:xfrm>
                  <a:off x="3339" y="1420"/>
                  <a:ext cx="885" cy="368"/>
                  <a:chOff x="-48" y="3425"/>
                  <a:chExt cx="1200" cy="368"/>
                </a:xfrm>
              </p:grpSpPr>
              <p:sp>
                <p:nvSpPr>
                  <p:cNvPr id="322795" name="Rectangle 235"/>
                  <p:cNvSpPr>
                    <a:spLocks noChangeArrowheads="1"/>
                  </p:cNvSpPr>
                  <p:nvPr/>
                </p:nvSpPr>
                <p:spPr bwMode="auto">
                  <a:xfrm>
                    <a:off x="-1" y="3436"/>
                    <a:ext cx="1153" cy="330"/>
                  </a:xfrm>
                  <a:prstGeom prst="rect">
                    <a:avLst/>
                  </a:prstGeom>
                  <a:solidFill>
                    <a:srgbClr val="FFFFFF"/>
                  </a:solidFill>
                  <a:ln w="76200">
                    <a:pattFill prst="wave">
                      <a:fgClr>
                        <a:srgbClr val="FFFFFF"/>
                      </a:fgClr>
                      <a:bgClr>
                        <a:srgbClr val="990033"/>
                      </a:bgClr>
                    </a:pattFill>
                    <a:miter lim="800000"/>
                    <a:headEnd/>
                    <a:tailEnd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buFont typeface="Arial" charset="0"/>
                      <a:buNone/>
                      <a:defRPr/>
                    </a:pPr>
                    <a:r>
                      <a:rPr lang="en-US" sz="280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黑体" pitchFamily="2" charset="-122"/>
                        <a:ea typeface="黑体" pitchFamily="2" charset="-122"/>
                      </a:rPr>
                      <a:t>  </a:t>
                    </a:r>
                    <a:r>
                      <a:rPr lang="zh-CN" altLang="en-US" sz="2800">
                        <a:solidFill>
                          <a:srgbClr val="003366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黑体" pitchFamily="2" charset="-122"/>
                        <a:ea typeface="黑体" pitchFamily="2" charset="-122"/>
                      </a:rPr>
                      <a:t>注意</a:t>
                    </a:r>
                    <a:endParaRPr lang="zh-CN" altLang="en-US" sz="3600">
                      <a:solidFill>
                        <a:srgbClr val="003366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Arial" charset="0"/>
                      <a:cs typeface="Tahoma" pitchFamily="34" charset="0"/>
                    </a:endParaRPr>
                  </a:p>
                </p:txBody>
              </p:sp>
              <p:sp>
                <p:nvSpPr>
                  <p:cNvPr id="322796" name="Rectangle 236" descr="PE03255_"/>
                  <p:cNvSpPr>
                    <a:spLocks noChangeArrowheads="1"/>
                  </p:cNvSpPr>
                  <p:nvPr/>
                </p:nvSpPr>
                <p:spPr bwMode="auto">
                  <a:xfrm>
                    <a:off x="-48" y="3425"/>
                    <a:ext cx="480" cy="36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 type="none" w="sm" len="sm"/>
                    <a:tailEnd type="none" w="sm" len="sm"/>
                  </a:ln>
                  <a:effectLst/>
                </p:spPr>
                <p:txBody>
                  <a:bodyPr>
                    <a:spAutoFit/>
                  </a:bodyPr>
                  <a:lstStyle/>
                  <a:p>
                    <a:pPr>
                      <a:buFont typeface="Arial" charset="0"/>
                      <a:buNone/>
                      <a:defRPr/>
                    </a:pPr>
                    <a:r>
                      <a:rPr lang="en-US" sz="3200"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隶书" pitchFamily="49" charset="-122"/>
                        <a:ea typeface="隶书" pitchFamily="49" charset="-122"/>
                        <a:sym typeface="Webdings" pitchFamily="18" charset="2"/>
                      </a:rPr>
                      <a:t></a:t>
                    </a:r>
                    <a:endParaRPr lang="en-US" sz="3200">
                      <a:solidFill>
                        <a:srgbClr val="FF3300"/>
                      </a:solidFill>
                      <a:effectLst>
                        <a:outerShdw blurRad="38100" dist="38100" dir="2700000" algn="tl">
                          <a:srgbClr val="000000"/>
                        </a:outerShdw>
                      </a:effectLst>
                      <a:latin typeface="隶书" pitchFamily="49" charset="-122"/>
                      <a:ea typeface="隶书" pitchFamily="49" charset="-122"/>
                    </a:endParaRPr>
                  </a:p>
                </p:txBody>
              </p:sp>
            </p:grpSp>
            <p:pic>
              <p:nvPicPr>
                <p:cNvPr id="15407" name="Picture 239" descr="26"/>
                <p:cNvPicPr>
                  <a:picLocks noChangeAspect="1" noChangeArrowheads="1" noCrop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4128" y="1392"/>
                  <a:ext cx="528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322801" name="Rectangle 241" descr="PE03255_"/>
              <p:cNvSpPr>
                <a:spLocks noChangeArrowheads="1"/>
              </p:cNvSpPr>
              <p:nvPr/>
            </p:nvSpPr>
            <p:spPr bwMode="auto">
              <a:xfrm>
                <a:off x="3504" y="1443"/>
                <a:ext cx="2256" cy="1764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>
                <a:spAutoFit/>
              </a:bodyPr>
              <a:lstStyle/>
              <a:p>
                <a:pPr>
                  <a:buFont typeface="Arial" charset="0"/>
                  <a:buNone/>
                  <a:defRPr/>
                </a:pPr>
                <a:r>
                  <a:rPr kumimoji="1" lang="en-US" altLang="zh-CN" sz="2800" dirty="0">
                    <a:solidFill>
                      <a:srgbClr val="3333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charset="0"/>
                  </a:rPr>
                  <a:t>                       </a:t>
                </a:r>
                <a:r>
                  <a:rPr kumimoji="1" lang="zh-CN" altLang="en-US" sz="2800" dirty="0">
                    <a:solidFill>
                      <a:srgbClr val="3333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charset="0"/>
                  </a:rPr>
                  <a:t>当“第一</a:t>
                </a:r>
                <a:r>
                  <a:rPr kumimoji="1" lang="en-US" altLang="zh-CN" sz="2800" dirty="0">
                    <a:solidFill>
                      <a:srgbClr val="3333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charset="0"/>
                  </a:rPr>
                  <a:t>(</a:t>
                </a:r>
                <a:r>
                  <a:rPr kumimoji="1" lang="zh-CN" altLang="en-US" sz="2800" dirty="0">
                    <a:solidFill>
                      <a:srgbClr val="3333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charset="0"/>
                  </a:rPr>
                  <a:t>二</a:t>
                </a:r>
                <a:r>
                  <a:rPr kumimoji="1" lang="en-US" altLang="zh-CN" sz="2800" dirty="0">
                    <a:solidFill>
                      <a:srgbClr val="3333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charset="0"/>
                  </a:rPr>
                  <a:t>)</a:t>
                </a:r>
                <a:r>
                  <a:rPr kumimoji="1" lang="zh-CN" altLang="en-US" sz="2800" dirty="0">
                    <a:solidFill>
                      <a:srgbClr val="3333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charset="0"/>
                  </a:rPr>
                  <a:t>数”是一分数或是数与字母的乘积时</a:t>
                </a:r>
                <a:r>
                  <a:rPr kumimoji="1" lang="en-US" altLang="zh-CN" sz="2800" dirty="0">
                    <a:solidFill>
                      <a:srgbClr val="3333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charset="0"/>
                  </a:rPr>
                  <a:t>,</a:t>
                </a:r>
                <a:r>
                  <a:rPr kumimoji="1" lang="zh-CN" altLang="en-US" sz="2800" dirty="0">
                    <a:solidFill>
                      <a:srgbClr val="33330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charset="0"/>
                  </a:rPr>
                  <a:t>要用括号把这个数整个括起来， </a:t>
                </a:r>
              </a:p>
              <a:p>
                <a:pPr>
                  <a:buFont typeface="Arial" charset="0"/>
                  <a:buNone/>
                  <a:defRPr/>
                </a:pPr>
                <a:endParaRPr kumimoji="1" lang="en-US" altLang="zh-CN" sz="3600" dirty="0">
                  <a:solidFill>
                    <a:srgbClr val="33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endParaRPr>
              </a:p>
            </p:txBody>
          </p:sp>
        </p:grpSp>
        <p:sp>
          <p:nvSpPr>
            <p:cNvPr id="322804" name="Freeform 244" descr="PE03255_"/>
            <p:cNvSpPr>
              <a:spLocks/>
            </p:cNvSpPr>
            <p:nvPr/>
          </p:nvSpPr>
          <p:spPr bwMode="auto">
            <a:xfrm>
              <a:off x="3504" y="1344"/>
              <a:ext cx="2208" cy="2880"/>
            </a:xfrm>
            <a:custGeom>
              <a:avLst/>
              <a:gdLst/>
              <a:ahLst/>
              <a:cxnLst>
                <a:cxn ang="0">
                  <a:pos x="0" y="2880"/>
                </a:cxn>
                <a:cxn ang="0">
                  <a:pos x="0" y="0"/>
                </a:cxn>
                <a:cxn ang="0">
                  <a:pos x="2208" y="0"/>
                </a:cxn>
              </a:cxnLst>
              <a:rect l="0" t="0" r="r" b="b"/>
              <a:pathLst>
                <a:path w="2208" h="2880">
                  <a:moveTo>
                    <a:pt x="0" y="2880"/>
                  </a:moveTo>
                  <a:lnTo>
                    <a:pt x="0" y="0"/>
                  </a:lnTo>
                  <a:lnTo>
                    <a:pt x="2208" y="0"/>
                  </a:lnTo>
                </a:path>
              </a:pathLst>
            </a:custGeom>
            <a:noFill/>
            <a:ln w="57150" cap="flat" cmpd="sng">
              <a:pattFill prst="openDmnd">
                <a:fgClr>
                  <a:srgbClr val="FFFFFF"/>
                </a:fgClr>
                <a:bgClr>
                  <a:srgbClr val="003300"/>
                </a:bgClr>
              </a:patt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buFont typeface="Arial" charset="0"/>
                <a:buNone/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endParaRPr>
            </a:p>
          </p:txBody>
        </p:sp>
      </p:grpSp>
      <p:sp>
        <p:nvSpPr>
          <p:cNvPr id="322806" name="Rectangle 246" descr="PE03255_"/>
          <p:cNvSpPr>
            <a:spLocks noChangeArrowheads="1"/>
          </p:cNvSpPr>
          <p:nvPr/>
        </p:nvSpPr>
        <p:spPr bwMode="auto">
          <a:xfrm>
            <a:off x="7696200" y="3786188"/>
            <a:ext cx="1447800" cy="646112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kumimoji="1" lang="zh-CN" altLang="en-US" sz="280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再平方</a:t>
            </a:r>
            <a:r>
              <a:rPr kumimoji="1" lang="en-US" altLang="zh-CN" sz="280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;</a:t>
            </a:r>
            <a:r>
              <a:rPr kumimoji="1" lang="en-US" altLang="zh-CN" sz="360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 </a:t>
            </a:r>
          </a:p>
        </p:txBody>
      </p:sp>
      <p:sp>
        <p:nvSpPr>
          <p:cNvPr id="322807" name="Rectangle 247" descr="PE03255_"/>
          <p:cNvSpPr>
            <a:spLocks noChangeArrowheads="1"/>
          </p:cNvSpPr>
          <p:nvPr/>
        </p:nvSpPr>
        <p:spPr bwMode="auto">
          <a:xfrm>
            <a:off x="4162425" y="2427288"/>
            <a:ext cx="1019175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(    )</a:t>
            </a:r>
            <a:r>
              <a:rPr lang="en-US" altLang="zh-CN" sz="2800" baseline="300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2</a:t>
            </a:r>
            <a:endParaRPr lang="en-US" sz="2800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  <a:sym typeface="Webdings" pitchFamily="18" charset="2"/>
            </a:endParaRPr>
          </a:p>
        </p:txBody>
      </p:sp>
      <p:sp>
        <p:nvSpPr>
          <p:cNvPr id="322808" name="Rectangle 248" descr="PE03255_"/>
          <p:cNvSpPr>
            <a:spLocks noChangeArrowheads="1"/>
          </p:cNvSpPr>
          <p:nvPr/>
        </p:nvSpPr>
        <p:spPr bwMode="auto">
          <a:xfrm>
            <a:off x="4302125" y="2438400"/>
            <a:ext cx="544513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6</a:t>
            </a:r>
            <a:r>
              <a:rPr lang="en-US" altLang="zh-CN" sz="2800" i="1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x</a:t>
            </a:r>
            <a:endParaRPr lang="en-US" sz="2800" i="1" dirty="0">
              <a:solidFill>
                <a:srgbClr val="33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  <a:sym typeface="Webdings" pitchFamily="18" charset="2"/>
            </a:endParaRPr>
          </a:p>
        </p:txBody>
      </p:sp>
      <p:sp>
        <p:nvSpPr>
          <p:cNvPr id="322809" name="Rectangle 249" descr="PE03255_"/>
          <p:cNvSpPr>
            <a:spLocks noChangeArrowheads="1"/>
          </p:cNvSpPr>
          <p:nvPr/>
        </p:nvSpPr>
        <p:spPr bwMode="auto">
          <a:xfrm>
            <a:off x="3124200" y="3322638"/>
            <a:ext cx="484188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=</a:t>
            </a:r>
          </a:p>
        </p:txBody>
      </p:sp>
      <p:sp>
        <p:nvSpPr>
          <p:cNvPr id="322810" name="Rectangle 250" descr="PE03255_"/>
          <p:cNvSpPr>
            <a:spLocks noChangeArrowheads="1"/>
          </p:cNvSpPr>
          <p:nvPr/>
        </p:nvSpPr>
        <p:spPr bwMode="auto">
          <a:xfrm>
            <a:off x="3429000" y="3311525"/>
            <a:ext cx="544513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华文新魏" pitchFamily="2" charset="-122"/>
              </a:rPr>
              <a:t>25</a:t>
            </a:r>
            <a:endParaRPr lang="en-US" sz="280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  <a:ea typeface="华文新魏" pitchFamily="2" charset="-122"/>
            </a:endParaRPr>
          </a:p>
        </p:txBody>
      </p:sp>
      <p:sp>
        <p:nvSpPr>
          <p:cNvPr id="322811" name="Rectangle 251" descr="PE03255_"/>
          <p:cNvSpPr>
            <a:spLocks noChangeArrowheads="1"/>
          </p:cNvSpPr>
          <p:nvPr/>
        </p:nvSpPr>
        <p:spPr bwMode="auto">
          <a:xfrm>
            <a:off x="3810000" y="3276600"/>
            <a:ext cx="395288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endParaRPr lang="en-US" sz="280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Tahoma" pitchFamily="34" charset="0"/>
            </a:endParaRPr>
          </a:p>
        </p:txBody>
      </p:sp>
      <p:grpSp>
        <p:nvGrpSpPr>
          <p:cNvPr id="9" name="Group 258"/>
          <p:cNvGrpSpPr>
            <a:grpSpLocks/>
          </p:cNvGrpSpPr>
          <p:nvPr/>
        </p:nvGrpSpPr>
        <p:grpSpPr bwMode="auto">
          <a:xfrm>
            <a:off x="5500688" y="4714875"/>
            <a:ext cx="3429000" cy="1030288"/>
            <a:chOff x="3504" y="3120"/>
            <a:chExt cx="2160" cy="649"/>
          </a:xfrm>
        </p:grpSpPr>
        <p:sp>
          <p:nvSpPr>
            <p:cNvPr id="322768" name="Rectangle 208" descr="PE03255_"/>
            <p:cNvSpPr>
              <a:spLocks noChangeArrowheads="1"/>
            </p:cNvSpPr>
            <p:nvPr/>
          </p:nvSpPr>
          <p:spPr bwMode="auto">
            <a:xfrm>
              <a:off x="3504" y="3168"/>
              <a:ext cx="2160" cy="601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  <a:defRPr/>
              </a:pPr>
              <a:r>
                <a:rPr kumimoji="1" lang="en-US" altLang="zh-CN" sz="28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                </a:t>
              </a:r>
              <a:r>
                <a:rPr kumimoji="1" lang="zh-CN" altLang="en-US" sz="2800" dirty="0">
                  <a:solidFill>
                    <a:srgbClr val="3333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最后的结果又要去掉括号。 </a:t>
              </a:r>
            </a:p>
          </p:txBody>
        </p:sp>
        <p:grpSp>
          <p:nvGrpSpPr>
            <p:cNvPr id="10" name="Group 257"/>
            <p:cNvGrpSpPr>
              <a:grpSpLocks/>
            </p:cNvGrpSpPr>
            <p:nvPr/>
          </p:nvGrpSpPr>
          <p:grpSpPr bwMode="auto">
            <a:xfrm>
              <a:off x="3984" y="3120"/>
              <a:ext cx="336" cy="323"/>
              <a:chOff x="768" y="2448"/>
              <a:chExt cx="336" cy="323"/>
            </a:xfrm>
          </p:grpSpPr>
          <p:pic>
            <p:nvPicPr>
              <p:cNvPr id="15400" name="Picture 253" descr="24"/>
              <p:cNvPicPr>
                <a:picLocks noChangeAspect="1" noChangeArrowheads="1" noCrop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68" y="2448"/>
                <a:ext cx="144" cy="3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1" name="Picture 256" descr="24"/>
              <p:cNvPicPr>
                <a:picLocks noChangeAspect="1" noChangeArrowheads="1" noCrop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960" y="2448"/>
                <a:ext cx="144" cy="3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322824" name="Rectangle 264" descr="PE03255_"/>
          <p:cNvSpPr>
            <a:spLocks noChangeArrowheads="1"/>
          </p:cNvSpPr>
          <p:nvPr/>
        </p:nvSpPr>
        <p:spPr bwMode="auto">
          <a:xfrm>
            <a:off x="4114800" y="3290888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cs typeface="Tahoma" pitchFamily="34" charset="0"/>
              </a:rPr>
              <a:t>36</a:t>
            </a:r>
            <a:r>
              <a:rPr lang="en-US" altLang="zh-CN" sz="2800" i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cs typeface="Tahoma" pitchFamily="34" charset="0"/>
              </a:rPr>
              <a:t>x</a:t>
            </a:r>
            <a:r>
              <a:rPr lang="en-US" altLang="zh-CN" sz="2800" baseline="30000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cs typeface="Tahoma" pitchFamily="34" charset="0"/>
              </a:rPr>
              <a:t>2 </a:t>
            </a:r>
            <a:r>
              <a:rPr lang="en-US" altLang="zh-CN" sz="2800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cs typeface="Tahoma" pitchFamily="34" charset="0"/>
              </a:rPr>
              <a:t>;</a:t>
            </a:r>
            <a:endParaRPr kumimoji="1" lang="en-US" altLang="zh-CN" dirty="0">
              <a:solidFill>
                <a:srgbClr val="663300"/>
              </a:solidFill>
              <a:latin typeface="Times New Roman" charset="0"/>
            </a:endParaRPr>
          </a:p>
        </p:txBody>
      </p:sp>
      <p:sp>
        <p:nvSpPr>
          <p:cNvPr id="322825" name="Rectangle 265" descr="PE03255_"/>
          <p:cNvSpPr>
            <a:spLocks noChangeArrowheads="1"/>
          </p:cNvSpPr>
          <p:nvPr/>
        </p:nvSpPr>
        <p:spPr bwMode="auto">
          <a:xfrm>
            <a:off x="-76200" y="3595688"/>
            <a:ext cx="2728913" cy="1169987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  <a:buFont typeface="Arial" charset="0"/>
              <a:buNone/>
              <a:defRPr/>
            </a:pPr>
            <a:r>
              <a:rPr lang="en-US" altLang="zh-CN" sz="280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(2)</a:t>
            </a:r>
            <a:r>
              <a:rPr lang="en-US" altLang="zh-CN" sz="28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 (</a:t>
            </a:r>
            <a:r>
              <a:rPr lang="en-US" altLang="zh-CN" sz="2800" i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x</a:t>
            </a:r>
            <a:r>
              <a:rPr lang="en-US" altLang="zh-CN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  <a:ea typeface="黑体" pitchFamily="2" charset="-122"/>
                <a:sym typeface="Webdings" pitchFamily="18" charset="2"/>
              </a:rPr>
              <a:t>+</a:t>
            </a:r>
            <a:r>
              <a:rPr lang="en-US" altLang="zh-CN" sz="28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2</a:t>
            </a:r>
            <a:r>
              <a:rPr lang="en-US" altLang="zh-CN" sz="2800" i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y</a:t>
            </a:r>
            <a:r>
              <a:rPr lang="en-US" altLang="zh-CN" sz="28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) (</a:t>
            </a:r>
            <a:r>
              <a:rPr lang="en-US" altLang="zh-CN" sz="2800" i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x</a:t>
            </a:r>
            <a:r>
              <a:rPr lang="en-US" altLang="zh-CN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28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2</a:t>
            </a:r>
            <a:r>
              <a:rPr lang="en-US" altLang="zh-CN" sz="2800" i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y</a:t>
            </a:r>
            <a:r>
              <a:rPr lang="en-US" altLang="zh-CN" sz="28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)</a:t>
            </a:r>
          </a:p>
          <a:p>
            <a:pPr>
              <a:lnSpc>
                <a:spcPct val="125000"/>
              </a:lnSpc>
              <a:buFont typeface="Arial" charset="0"/>
              <a:buNone/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 =</a:t>
            </a: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22829" name="Rectangle 269" descr="PE03255_"/>
          <p:cNvSpPr>
            <a:spLocks noChangeArrowheads="1"/>
          </p:cNvSpPr>
          <p:nvPr/>
        </p:nvSpPr>
        <p:spPr bwMode="auto">
          <a:xfrm>
            <a:off x="457200" y="4216400"/>
            <a:ext cx="484188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 i="1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x</a:t>
            </a:r>
            <a:r>
              <a:rPr lang="en-US" altLang="zh-CN" sz="2800" baseline="30000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2</a:t>
            </a:r>
            <a:endParaRPr lang="en-US" sz="2800" dirty="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</a:endParaRPr>
          </a:p>
        </p:txBody>
      </p:sp>
      <p:sp>
        <p:nvSpPr>
          <p:cNvPr id="322830" name="Rectangle 270" descr="PE03255_"/>
          <p:cNvSpPr>
            <a:spLocks noChangeArrowheads="1"/>
          </p:cNvSpPr>
          <p:nvPr/>
        </p:nvSpPr>
        <p:spPr bwMode="auto">
          <a:xfrm>
            <a:off x="762000" y="4216400"/>
            <a:ext cx="5334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endParaRPr kumimoji="1" lang="en-US" altLang="zh-CN">
              <a:latin typeface="Times New Roman" charset="0"/>
            </a:endParaRPr>
          </a:p>
        </p:txBody>
      </p:sp>
      <p:sp>
        <p:nvSpPr>
          <p:cNvPr id="322831" name="Rectangle 271" descr="PE03255_"/>
          <p:cNvSpPr>
            <a:spLocks noChangeArrowheads="1"/>
          </p:cNvSpPr>
          <p:nvPr/>
        </p:nvSpPr>
        <p:spPr bwMode="auto">
          <a:xfrm>
            <a:off x="1066800" y="4216400"/>
            <a:ext cx="1019175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(     )</a:t>
            </a:r>
            <a:r>
              <a:rPr lang="en-US" altLang="zh-CN" sz="2800" baseline="300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2</a:t>
            </a:r>
            <a:endParaRPr lang="en-US" sz="280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  <a:sym typeface="Webdings" pitchFamily="18" charset="2"/>
            </a:endParaRPr>
          </a:p>
        </p:txBody>
      </p:sp>
      <p:sp>
        <p:nvSpPr>
          <p:cNvPr id="322836" name="Rectangle 276" descr="PE03255_"/>
          <p:cNvSpPr>
            <a:spLocks noChangeArrowheads="1"/>
          </p:cNvSpPr>
          <p:nvPr/>
        </p:nvSpPr>
        <p:spPr bwMode="auto">
          <a:xfrm>
            <a:off x="1219200" y="4205288"/>
            <a:ext cx="522288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2</a:t>
            </a:r>
            <a:r>
              <a:rPr lang="en-US" altLang="zh-CN" sz="2800" i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y</a:t>
            </a:r>
            <a:endParaRPr lang="en-US" sz="2800" i="1" dirty="0">
              <a:solidFill>
                <a:srgbClr val="66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  <a:sym typeface="Webdings" pitchFamily="18" charset="2"/>
            </a:endParaRPr>
          </a:p>
        </p:txBody>
      </p:sp>
      <p:sp>
        <p:nvSpPr>
          <p:cNvPr id="322845" name="Rectangle 285" descr="PE03255_"/>
          <p:cNvSpPr>
            <a:spLocks noChangeArrowheads="1"/>
          </p:cNvSpPr>
          <p:nvPr/>
        </p:nvSpPr>
        <p:spPr bwMode="auto">
          <a:xfrm>
            <a:off x="0" y="4738688"/>
            <a:ext cx="6096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=</a:t>
            </a:r>
            <a:endParaRPr kumimoji="1" lang="en-US" altLang="zh-CN">
              <a:latin typeface="Times New Roman" charset="0"/>
            </a:endParaRPr>
          </a:p>
        </p:txBody>
      </p:sp>
      <p:sp>
        <p:nvSpPr>
          <p:cNvPr id="322846" name="Rectangle 286" descr="PE03255_"/>
          <p:cNvSpPr>
            <a:spLocks noChangeArrowheads="1"/>
          </p:cNvSpPr>
          <p:nvPr/>
        </p:nvSpPr>
        <p:spPr bwMode="auto">
          <a:xfrm>
            <a:off x="381000" y="4876800"/>
            <a:ext cx="2424113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 i="1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x</a:t>
            </a:r>
            <a:r>
              <a:rPr lang="en-US" altLang="zh-CN" sz="2800" baseline="30000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2</a:t>
            </a:r>
            <a:r>
              <a:rPr lang="en-US" altLang="zh-CN" sz="2800" i="1" dirty="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 </a:t>
            </a:r>
            <a:r>
              <a:rPr lang="en-US" altLang="zh-CN" sz="2800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280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cs typeface="Tahoma" pitchFamily="34" charset="0"/>
              </a:rPr>
              <a:t>4</a:t>
            </a:r>
            <a:r>
              <a:rPr lang="en-US" altLang="zh-CN" sz="2800" i="1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cs typeface="Tahoma" pitchFamily="34" charset="0"/>
              </a:rPr>
              <a:t>y</a:t>
            </a:r>
            <a:r>
              <a:rPr lang="en-US" altLang="zh-CN" sz="2800" baseline="3000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2 </a:t>
            </a:r>
            <a:r>
              <a:rPr lang="en-US" altLang="zh-CN" sz="280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;</a:t>
            </a:r>
            <a:endParaRPr lang="en-US" sz="2800" dirty="0">
              <a:solidFill>
                <a:srgbClr val="33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Tahoma" pitchFamily="34" charset="0"/>
            </a:endParaRPr>
          </a:p>
        </p:txBody>
      </p:sp>
      <p:sp>
        <p:nvSpPr>
          <p:cNvPr id="322847" name="Rectangle 287" descr="PE03255_"/>
          <p:cNvSpPr>
            <a:spLocks noChangeArrowheads="1"/>
          </p:cNvSpPr>
          <p:nvPr/>
        </p:nvSpPr>
        <p:spPr bwMode="auto">
          <a:xfrm>
            <a:off x="-1588" y="5257800"/>
            <a:ext cx="3735388" cy="112712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  <a:defRPr/>
            </a:pPr>
            <a:r>
              <a:rPr lang="en-US" altLang="zh-CN" sz="2800" dirty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(3)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 (</a:t>
            </a:r>
            <a:r>
              <a:rPr lang="en-US" altLang="zh-CN" sz="2800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2800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m</a:t>
            </a:r>
            <a:r>
              <a:rPr lang="en-US" altLang="zh-CN" sz="2800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  <a:ea typeface="黑体" pitchFamily="2" charset="-122"/>
                <a:sym typeface="Webdings" pitchFamily="18" charset="2"/>
              </a:rPr>
              <a:t>+</a:t>
            </a:r>
            <a:r>
              <a:rPr lang="en-US" altLang="zh-CN" sz="2800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n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)(</a:t>
            </a:r>
            <a:r>
              <a:rPr lang="en-US" altLang="zh-CN" sz="2800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2800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m</a:t>
            </a:r>
            <a:r>
              <a:rPr lang="en-US" altLang="zh-CN" sz="2800" dirty="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2800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n 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)</a:t>
            </a:r>
          </a:p>
          <a:p>
            <a:pPr>
              <a:lnSpc>
                <a:spcPct val="120000"/>
              </a:lnSpc>
              <a:buFont typeface="Arial" charset="0"/>
              <a:buNone/>
              <a:defRPr/>
            </a:pPr>
            <a:r>
              <a:rPr lang="en-US" altLang="zh-CN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=</a:t>
            </a:r>
            <a:endParaRPr lang="en-US" sz="2800" dirty="0">
              <a:effectLst>
                <a:outerShdw blurRad="38100" dist="38100" dir="2700000" algn="tl">
                  <a:srgbClr val="00000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22852" name="Rectangle 292" descr="PE03255_"/>
          <p:cNvSpPr>
            <a:spLocks noChangeArrowheads="1"/>
          </p:cNvSpPr>
          <p:nvPr/>
        </p:nvSpPr>
        <p:spPr bwMode="auto">
          <a:xfrm>
            <a:off x="533400" y="5791200"/>
            <a:ext cx="6731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2800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cs typeface="Tahoma" pitchFamily="34" charset="0"/>
                <a:sym typeface="Webdings" pitchFamily="18" charset="2"/>
              </a:rPr>
              <a:t>m</a:t>
            </a:r>
          </a:p>
        </p:txBody>
      </p:sp>
      <p:sp>
        <p:nvSpPr>
          <p:cNvPr id="322853" name="Rectangle 293" descr="PE03255_"/>
          <p:cNvSpPr>
            <a:spLocks noChangeArrowheads="1"/>
          </p:cNvSpPr>
          <p:nvPr/>
        </p:nvSpPr>
        <p:spPr bwMode="auto">
          <a:xfrm>
            <a:off x="381000" y="5791200"/>
            <a:ext cx="17526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(       )</a:t>
            </a:r>
            <a:r>
              <a:rPr lang="en-US" altLang="zh-CN" sz="2800" baseline="300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2</a:t>
            </a:r>
            <a:endParaRPr lang="en-US" sz="280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  <a:sym typeface="Webdings" pitchFamily="18" charset="2"/>
            </a:endParaRPr>
          </a:p>
        </p:txBody>
      </p:sp>
      <p:sp>
        <p:nvSpPr>
          <p:cNvPr id="322854" name="Rectangle 294" descr="PE03255_"/>
          <p:cNvSpPr>
            <a:spLocks noChangeArrowheads="1"/>
          </p:cNvSpPr>
          <p:nvPr/>
        </p:nvSpPr>
        <p:spPr bwMode="auto">
          <a:xfrm>
            <a:off x="1447800" y="5805488"/>
            <a:ext cx="395288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endParaRPr lang="en-US" sz="2800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Tahoma" pitchFamily="34" charset="0"/>
            </a:endParaRPr>
          </a:p>
        </p:txBody>
      </p:sp>
      <p:sp>
        <p:nvSpPr>
          <p:cNvPr id="322859" name="Rectangle 299" descr="PE03255_"/>
          <p:cNvSpPr>
            <a:spLocks noChangeArrowheads="1"/>
          </p:cNvSpPr>
          <p:nvPr/>
        </p:nvSpPr>
        <p:spPr bwMode="auto">
          <a:xfrm>
            <a:off x="1828800" y="5791200"/>
            <a:ext cx="1019175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 i="1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n</a:t>
            </a:r>
            <a:r>
              <a:rPr lang="en-US" sz="2800" baseline="3000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2</a:t>
            </a:r>
            <a:endParaRPr lang="en-US" sz="2800" dirty="0">
              <a:solidFill>
                <a:srgbClr val="33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</a:endParaRPr>
          </a:p>
        </p:txBody>
      </p:sp>
      <p:sp>
        <p:nvSpPr>
          <p:cNvPr id="322860" name="Rectangle 300" descr="PE03255_"/>
          <p:cNvSpPr>
            <a:spLocks noChangeArrowheads="1"/>
          </p:cNvSpPr>
          <p:nvPr/>
        </p:nvSpPr>
        <p:spPr bwMode="auto">
          <a:xfrm>
            <a:off x="0" y="6338888"/>
            <a:ext cx="6096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/>
                  </a:outerShdw>
                </a:effectLst>
                <a:latin typeface="华文新魏" pitchFamily="2" charset="-122"/>
                <a:ea typeface="华文新魏" pitchFamily="2" charset="-122"/>
              </a:rPr>
              <a:t>=</a:t>
            </a:r>
            <a:endParaRPr kumimoji="1" lang="en-US" altLang="zh-CN">
              <a:latin typeface="Times New Roman" charset="0"/>
            </a:endParaRPr>
          </a:p>
        </p:txBody>
      </p:sp>
      <p:sp>
        <p:nvSpPr>
          <p:cNvPr id="322861" name="Rectangle 301" descr="PE03255_"/>
          <p:cNvSpPr>
            <a:spLocks noChangeArrowheads="1"/>
          </p:cNvSpPr>
          <p:nvPr/>
        </p:nvSpPr>
        <p:spPr bwMode="auto">
          <a:xfrm>
            <a:off x="381000" y="6324600"/>
            <a:ext cx="2424113" cy="5191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 i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sym typeface="Webdings" pitchFamily="18" charset="2"/>
              </a:rPr>
              <a:t>m</a:t>
            </a:r>
            <a:r>
              <a:rPr lang="en-US" altLang="zh-CN" sz="2800" baseline="3000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sym typeface="Webdings" pitchFamily="18" charset="2"/>
              </a:rPr>
              <a:t>2</a:t>
            </a:r>
            <a:r>
              <a:rPr lang="en-US" altLang="zh-CN" sz="2800" i="1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sym typeface="Webdings" pitchFamily="18" charset="2"/>
              </a:rPr>
              <a:t> </a:t>
            </a:r>
            <a:r>
              <a:rPr lang="en-US" altLang="zh-CN" sz="280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2800">
                <a:solidFill>
                  <a:srgbClr val="33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  <a:cs typeface="Tahoma" pitchFamily="34" charset="0"/>
              </a:rPr>
              <a:t>n</a:t>
            </a:r>
            <a:r>
              <a:rPr lang="en-US" altLang="zh-CN" sz="2800" baseline="30000">
                <a:solidFill>
                  <a:srgbClr val="33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ahoma" pitchFamily="34" charset="0"/>
              </a:rPr>
              <a:t>2 </a:t>
            </a:r>
            <a:r>
              <a:rPr lang="en-US" altLang="zh-CN" sz="2800">
                <a:solidFill>
                  <a:srgbClr val="33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Tahoma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2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2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2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2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2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22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2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2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2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2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2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2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22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322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7" dur="500"/>
                                        <p:tgtEl>
                                          <p:spTgt spid="322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22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6" dur="500"/>
                                        <p:tgtEl>
                                          <p:spTgt spid="322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22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22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22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22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0" dur="500"/>
                                        <p:tgtEl>
                                          <p:spTgt spid="322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22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3" dur="500"/>
                                        <p:tgtEl>
                                          <p:spTgt spid="322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8" dur="500"/>
                                        <p:tgtEl>
                                          <p:spTgt spid="322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22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22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22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3" dur="500"/>
                                        <p:tgtEl>
                                          <p:spTgt spid="322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2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322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322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 nodeType="clickPar">
                      <p:stCondLst>
                        <p:cond delay="indefinite"/>
                      </p:stCondLst>
                      <p:childTnLst>
                        <p:par>
                          <p:cTn id="1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9" dur="500"/>
                                        <p:tgtEl>
                                          <p:spTgt spid="322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3228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769" grpId="0" autoUpdateAnimBg="0"/>
      <p:bldP spid="322770" grpId="0" autoUpdateAnimBg="0"/>
      <p:bldP spid="322771" grpId="0" autoUpdateAnimBg="0"/>
      <p:bldP spid="322774" grpId="0" autoUpdateAnimBg="0"/>
      <p:bldP spid="322775" grpId="0" autoUpdateAnimBg="0"/>
      <p:bldP spid="322780" grpId="0" build="p" autoUpdateAnimBg="0"/>
      <p:bldP spid="322806" grpId="0" autoUpdateAnimBg="0"/>
      <p:bldP spid="322807" grpId="0" autoUpdateAnimBg="0"/>
      <p:bldP spid="322808" grpId="0" autoUpdateAnimBg="0"/>
      <p:bldP spid="322809" grpId="0" autoUpdateAnimBg="0"/>
      <p:bldP spid="322810" grpId="0" build="p" autoUpdateAnimBg="0"/>
      <p:bldP spid="322811" grpId="0" autoUpdateAnimBg="0"/>
      <p:bldP spid="322824" grpId="0" autoUpdateAnimBg="0"/>
      <p:bldP spid="322825" grpId="0" autoUpdateAnimBg="0"/>
      <p:bldP spid="322829" grpId="0" autoUpdateAnimBg="0"/>
      <p:bldP spid="322830" grpId="0" build="p" autoUpdateAnimBg="0"/>
      <p:bldP spid="322831" grpId="0" autoUpdateAnimBg="0"/>
      <p:bldP spid="322836" grpId="0" autoUpdateAnimBg="0"/>
      <p:bldP spid="322845" grpId="0" autoUpdateAnimBg="0"/>
      <p:bldP spid="322846" grpId="0" build="p" autoUpdateAnimBg="0"/>
      <p:bldP spid="322847" grpId="0" autoUpdateAnimBg="0"/>
      <p:bldP spid="322852" grpId="0" autoUpdateAnimBg="0"/>
      <p:bldP spid="322853" grpId="0" autoUpdateAnimBg="0"/>
      <p:bldP spid="322854" grpId="0" autoUpdateAnimBg="0"/>
      <p:bldP spid="322859" grpId="0" autoUpdateAnimBg="0"/>
      <p:bldP spid="322860" grpId="0" autoUpdateAnimBg="0"/>
      <p:bldP spid="322861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1570038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dirty="0" smtClean="0"/>
              <a:t>纠   错   练   习</a:t>
            </a:r>
          </a:p>
        </p:txBody>
      </p:sp>
      <p:pic>
        <p:nvPicPr>
          <p:cNvPr id="16387" name="Picture 4" descr="4[24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961" y="908900"/>
            <a:ext cx="2286000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4006" name="Rectangle 6" descr="PE03255_"/>
          <p:cNvSpPr>
            <a:spLocks noChangeArrowheads="1"/>
          </p:cNvSpPr>
          <p:nvPr/>
        </p:nvSpPr>
        <p:spPr bwMode="auto">
          <a:xfrm>
            <a:off x="228600" y="3581400"/>
            <a:ext cx="5562600" cy="2160588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spcAft>
                <a:spcPct val="15000"/>
              </a:spcAft>
              <a:buFont typeface="Arial" charset="0"/>
              <a:buNone/>
              <a:defRPr/>
            </a:pPr>
            <a:r>
              <a:rPr kumimoji="1" lang="en-US" altLang="zh-CN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(1)</a:t>
            </a:r>
            <a:r>
              <a:rPr kumimoji="1" lang="en-US" altLang="zh-CN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 </a:t>
            </a:r>
            <a:r>
              <a:rPr kumimoji="1"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(1+2x)(1</a:t>
            </a:r>
            <a:r>
              <a:rPr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kumimoji="1"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2x)=1</a:t>
            </a:r>
            <a:r>
              <a:rPr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kumimoji="1"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2x</a:t>
            </a:r>
            <a:r>
              <a:rPr kumimoji="1" lang="en-US" altLang="zh-CN" sz="2800" baseline="300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2 </a:t>
            </a:r>
          </a:p>
          <a:p>
            <a:pPr marL="457200" indent="-457200">
              <a:lnSpc>
                <a:spcPct val="150000"/>
              </a:lnSpc>
              <a:spcAft>
                <a:spcPct val="15000"/>
              </a:spcAft>
              <a:buFont typeface="Arial" charset="0"/>
              <a:buNone/>
              <a:defRPr/>
            </a:pPr>
            <a:r>
              <a:rPr kumimoji="1" lang="en-US" altLang="zh-CN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(2)</a:t>
            </a:r>
            <a:r>
              <a:rPr kumimoji="1"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 (2a</a:t>
            </a:r>
            <a:r>
              <a:rPr kumimoji="1" lang="en-US" altLang="zh-CN" sz="2800" baseline="300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2</a:t>
            </a:r>
            <a:r>
              <a:rPr kumimoji="1"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+b</a:t>
            </a:r>
            <a:r>
              <a:rPr kumimoji="1" lang="en-US" altLang="zh-CN" sz="2800" baseline="300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2</a:t>
            </a:r>
            <a:r>
              <a:rPr kumimoji="1"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)(2a</a:t>
            </a:r>
            <a:r>
              <a:rPr kumimoji="1" lang="en-US" altLang="zh-CN" sz="2800" baseline="300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2</a:t>
            </a:r>
            <a:r>
              <a:rPr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kumimoji="1"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b</a:t>
            </a:r>
            <a:r>
              <a:rPr kumimoji="1" lang="en-US" altLang="zh-CN" sz="2800" baseline="300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2</a:t>
            </a:r>
            <a:r>
              <a:rPr kumimoji="1"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)=2a</a:t>
            </a:r>
            <a:r>
              <a:rPr kumimoji="1" lang="en-US" altLang="zh-CN" sz="2800" baseline="300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4</a:t>
            </a:r>
            <a:r>
              <a:rPr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kumimoji="1"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b</a:t>
            </a:r>
            <a:r>
              <a:rPr kumimoji="1" lang="en-US" altLang="zh-CN" sz="2800" baseline="300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4</a:t>
            </a:r>
          </a:p>
          <a:p>
            <a:pPr marL="457200" indent="-457200">
              <a:lnSpc>
                <a:spcPct val="150000"/>
              </a:lnSpc>
              <a:spcAft>
                <a:spcPct val="15000"/>
              </a:spcAft>
              <a:buFont typeface="Arial" charset="0"/>
              <a:buNone/>
              <a:defRPr/>
            </a:pPr>
            <a:r>
              <a:rPr kumimoji="1" lang="en-US" altLang="zh-CN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(3)</a:t>
            </a:r>
            <a:r>
              <a:rPr kumimoji="1"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 (3m+2n)(3m</a:t>
            </a:r>
            <a:r>
              <a:rPr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kumimoji="1"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2n)=3m</a:t>
            </a:r>
            <a:r>
              <a:rPr kumimoji="1" lang="en-US" altLang="zh-CN" sz="2800" baseline="300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2</a:t>
            </a:r>
            <a:r>
              <a:rPr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kumimoji="1"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2n</a:t>
            </a:r>
            <a:r>
              <a:rPr kumimoji="1" lang="en-US" altLang="zh-CN" sz="2800" baseline="300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2</a:t>
            </a:r>
          </a:p>
        </p:txBody>
      </p:sp>
      <p:sp>
        <p:nvSpPr>
          <p:cNvPr id="384007" name="Rectangle 7" descr="PE03255_"/>
          <p:cNvSpPr>
            <a:spLocks noChangeArrowheads="1"/>
          </p:cNvSpPr>
          <p:nvPr/>
        </p:nvSpPr>
        <p:spPr bwMode="auto">
          <a:xfrm>
            <a:off x="152400" y="548640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</a:endParaRPr>
          </a:p>
        </p:txBody>
      </p:sp>
      <p:sp>
        <p:nvSpPr>
          <p:cNvPr id="384009" name="Rectangle 9" descr="PE03255_"/>
          <p:cNvSpPr>
            <a:spLocks noChangeArrowheads="1"/>
          </p:cNvSpPr>
          <p:nvPr/>
        </p:nvSpPr>
        <p:spPr bwMode="auto">
          <a:xfrm>
            <a:off x="304800" y="21336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kumimoji="1" lang="zh-CN" altLang="en-US" sz="280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本题对公式的直接运用，以加深对公式本质特征的理解．</a:t>
            </a:r>
            <a:r>
              <a:rPr kumimoji="1" lang="zh-CN" altLang="en-US" sz="360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 </a:t>
            </a:r>
          </a:p>
        </p:txBody>
      </p:sp>
      <p:sp>
        <p:nvSpPr>
          <p:cNvPr id="384010" name="Rectangle 10" descr="PE03255_"/>
          <p:cNvSpPr>
            <a:spLocks noChangeArrowheads="1"/>
          </p:cNvSpPr>
          <p:nvPr/>
        </p:nvSpPr>
        <p:spPr bwMode="auto">
          <a:xfrm>
            <a:off x="152400" y="3168650"/>
            <a:ext cx="91440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kumimoji="1" lang="zh-CN" alt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指出下列计算中的错误：</a:t>
            </a:r>
            <a:r>
              <a:rPr kumimoji="1" lang="zh-CN" alt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 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1219200" y="6858000"/>
            <a:ext cx="2747963" cy="538163"/>
            <a:chOff x="672" y="1296"/>
            <a:chExt cx="1731" cy="339"/>
          </a:xfrm>
        </p:grpSpPr>
        <p:sp>
          <p:nvSpPr>
            <p:cNvPr id="384020" name="Rectangle 20" descr="PE03255_"/>
            <p:cNvSpPr>
              <a:spLocks noChangeArrowheads="1"/>
            </p:cNvSpPr>
            <p:nvPr/>
          </p:nvSpPr>
          <p:spPr bwMode="auto">
            <a:xfrm>
              <a:off x="672" y="1296"/>
              <a:ext cx="343" cy="33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  <a:defRPr/>
              </a:pPr>
              <a:r>
                <a:rPr kumimoji="1" lang="en-US" altLang="zh-CN" sz="280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2x</a:t>
              </a:r>
              <a:endParaRPr kumimoji="1" lang="en-US" sz="280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384021" name="Rectangle 21" descr="PE03255_"/>
            <p:cNvSpPr>
              <a:spLocks noChangeArrowheads="1"/>
            </p:cNvSpPr>
            <p:nvPr/>
          </p:nvSpPr>
          <p:spPr bwMode="auto">
            <a:xfrm>
              <a:off x="1340" y="1305"/>
              <a:ext cx="343" cy="33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  <a:defRPr/>
              </a:pPr>
              <a:r>
                <a:rPr kumimoji="1" lang="en-US" altLang="zh-CN" sz="280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2x</a:t>
              </a:r>
              <a:endParaRPr kumimoji="1" lang="en-US" sz="280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endParaRPr>
            </a:p>
          </p:txBody>
        </p:sp>
        <p:sp>
          <p:nvSpPr>
            <p:cNvPr id="384022" name="Rectangle 22" descr="PE03255_"/>
            <p:cNvSpPr>
              <a:spLocks noChangeArrowheads="1"/>
            </p:cNvSpPr>
            <p:nvPr/>
          </p:nvSpPr>
          <p:spPr bwMode="auto">
            <a:xfrm>
              <a:off x="2060" y="1305"/>
              <a:ext cx="343" cy="33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>
                <a:buFont typeface="Arial" charset="0"/>
                <a:buNone/>
                <a:defRPr/>
              </a:pPr>
              <a:r>
                <a:rPr kumimoji="1" lang="en-US" altLang="zh-CN" sz="2800" dirty="0">
                  <a:solidFill>
                    <a:schemeClr val="accent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2x</a:t>
              </a:r>
              <a:endParaRPr kumimoji="1" lang="en-US" sz="28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endParaRPr>
            </a:p>
          </p:txBody>
        </p:sp>
      </p:grpSp>
      <p:sp>
        <p:nvSpPr>
          <p:cNvPr id="384024" name="Text Box 24" descr="PE03255_"/>
          <p:cNvSpPr txBox="1">
            <a:spLocks noChangeArrowheads="1"/>
          </p:cNvSpPr>
          <p:nvPr/>
        </p:nvSpPr>
        <p:spPr bwMode="auto">
          <a:xfrm>
            <a:off x="4724400" y="3810000"/>
            <a:ext cx="4495800" cy="46196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altLang="en-US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第二数被平方时，未添括号。</a:t>
            </a:r>
          </a:p>
        </p:txBody>
      </p:sp>
      <p:sp>
        <p:nvSpPr>
          <p:cNvPr id="384030" name="Text Box 30" descr="PE03255_"/>
          <p:cNvSpPr txBox="1">
            <a:spLocks noChangeArrowheads="1"/>
          </p:cNvSpPr>
          <p:nvPr/>
        </p:nvSpPr>
        <p:spPr bwMode="auto">
          <a:xfrm>
            <a:off x="4953000" y="4495800"/>
            <a:ext cx="4495800" cy="46196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altLang="en-US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第一 数被平方时，未添括号。</a:t>
            </a:r>
          </a:p>
        </p:txBody>
      </p:sp>
      <p:sp>
        <p:nvSpPr>
          <p:cNvPr id="384042" name="Text Box 42" descr="PE03255_"/>
          <p:cNvSpPr txBox="1">
            <a:spLocks noChangeArrowheads="1"/>
          </p:cNvSpPr>
          <p:nvPr/>
        </p:nvSpPr>
        <p:spPr bwMode="auto">
          <a:xfrm>
            <a:off x="5410200" y="5121275"/>
            <a:ext cx="3886200" cy="83026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第一数与第二数被平方时，</a:t>
            </a:r>
          </a:p>
          <a:p>
            <a:pPr>
              <a:buFont typeface="Arial" charset="0"/>
              <a:buNone/>
              <a:defRPr/>
            </a:pPr>
            <a:r>
              <a:rPr lang="zh-CN" altLang="en-US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都未添括号。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4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4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40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4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4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4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4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4009" grpId="0" autoUpdateAnimBg="0"/>
      <p:bldP spid="384024" grpId="0" build="p" autoUpdateAnimBg="0"/>
      <p:bldP spid="38404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871663" y="838200"/>
            <a:ext cx="6215062" cy="857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mtClean="0"/>
              <a:t>拓  展  练  习</a:t>
            </a:r>
          </a:p>
        </p:txBody>
      </p:sp>
      <p:sp>
        <p:nvSpPr>
          <p:cNvPr id="337974" name="Rectangle 54" descr="PE03255_"/>
          <p:cNvSpPr>
            <a:spLocks noChangeArrowheads="1"/>
          </p:cNvSpPr>
          <p:nvPr/>
        </p:nvSpPr>
        <p:spPr bwMode="auto">
          <a:xfrm>
            <a:off x="381000" y="3276600"/>
            <a:ext cx="4191000" cy="3341688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spcAft>
                <a:spcPct val="15000"/>
              </a:spcAft>
              <a:buFont typeface="Arial" charset="0"/>
              <a:buNone/>
              <a:defRPr/>
            </a:pPr>
            <a:r>
              <a:rPr kumimoji="1" lang="en-US" altLang="zh-CN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(1)</a:t>
            </a:r>
            <a:r>
              <a:rPr kumimoji="1" lang="en-US" altLang="zh-CN" sz="32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 </a:t>
            </a:r>
            <a:r>
              <a:rPr kumimoji="1" lang="en-US" altLang="zh-CN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(a+b)(</a:t>
            </a:r>
            <a:r>
              <a:rPr kumimoji="1" lang="en-US" altLang="zh-CN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Symbol" pitchFamily="18" charset="2"/>
              </a:rPr>
              <a:t></a:t>
            </a:r>
            <a:r>
              <a:rPr kumimoji="1" lang="en-US" altLang="zh-CN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a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kumimoji="1" lang="en-US" altLang="zh-CN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b) </a:t>
            </a:r>
            <a:r>
              <a:rPr kumimoji="1" lang="zh-CN" altLang="en-US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；              </a:t>
            </a:r>
          </a:p>
          <a:p>
            <a:pPr marL="457200" indent="-457200">
              <a:lnSpc>
                <a:spcPct val="120000"/>
              </a:lnSpc>
              <a:spcAft>
                <a:spcPct val="15000"/>
              </a:spcAft>
              <a:buFont typeface="Arial" charset="0"/>
              <a:buNone/>
              <a:defRPr/>
            </a:pPr>
            <a:r>
              <a:rPr kumimoji="1" lang="en-US" altLang="zh-CN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(2)</a:t>
            </a:r>
            <a:r>
              <a:rPr kumimoji="1" lang="en-US" altLang="zh-CN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 (a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kumimoji="1" lang="en-US" altLang="zh-CN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b)(b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kumimoji="1" lang="en-US" altLang="zh-CN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a) ;</a:t>
            </a:r>
          </a:p>
          <a:p>
            <a:pPr marL="457200" indent="-457200">
              <a:lnSpc>
                <a:spcPct val="120000"/>
              </a:lnSpc>
              <a:spcAft>
                <a:spcPct val="15000"/>
              </a:spcAft>
              <a:buFont typeface="Arial" charset="0"/>
              <a:buNone/>
              <a:defRPr/>
            </a:pPr>
            <a:r>
              <a:rPr kumimoji="1" lang="en-US" altLang="zh-CN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(3)</a:t>
            </a:r>
            <a:r>
              <a:rPr kumimoji="1" lang="en-US" altLang="zh-CN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 (a+2b)(2b+a); </a:t>
            </a:r>
          </a:p>
          <a:p>
            <a:pPr marL="457200" indent="-457200">
              <a:lnSpc>
                <a:spcPct val="120000"/>
              </a:lnSpc>
              <a:spcAft>
                <a:spcPct val="15000"/>
              </a:spcAft>
              <a:buFont typeface="Arial" charset="0"/>
              <a:buNone/>
              <a:defRPr/>
            </a:pPr>
            <a:r>
              <a:rPr kumimoji="1" lang="en-US" altLang="zh-CN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(4)</a:t>
            </a:r>
            <a:r>
              <a:rPr kumimoji="1" lang="en-US" altLang="zh-CN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 </a:t>
            </a:r>
            <a:r>
              <a:rPr kumimoji="1" lang="en-US" altLang="zh-CN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Symbol" pitchFamily="18" charset="2"/>
              </a:rPr>
              <a:t></a:t>
            </a:r>
            <a:r>
              <a:rPr kumimoji="1" lang="en-US" altLang="zh-CN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(a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kumimoji="1" lang="en-US" altLang="zh-CN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b)(a+b) ;</a:t>
            </a:r>
          </a:p>
          <a:p>
            <a:pPr marL="457200" indent="-457200">
              <a:lnSpc>
                <a:spcPct val="120000"/>
              </a:lnSpc>
              <a:spcAft>
                <a:spcPct val="15000"/>
              </a:spcAft>
              <a:buFont typeface="Arial" charset="0"/>
              <a:buNone/>
              <a:defRPr/>
            </a:pPr>
            <a:r>
              <a:rPr kumimoji="1" lang="en-US" altLang="zh-CN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(5)</a:t>
            </a:r>
            <a:r>
              <a:rPr kumimoji="1" lang="en-US" altLang="zh-CN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 (</a:t>
            </a:r>
            <a:r>
              <a:rPr kumimoji="1" lang="en-US" altLang="zh-CN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Symbol" pitchFamily="18" charset="2"/>
              </a:rPr>
              <a:t></a:t>
            </a:r>
            <a:r>
              <a:rPr kumimoji="1" lang="en-US" altLang="zh-CN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2x+y)(y</a:t>
            </a:r>
            <a:r>
              <a:rPr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kumimoji="1" lang="en-US" altLang="zh-CN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2x). </a:t>
            </a:r>
          </a:p>
        </p:txBody>
      </p:sp>
      <p:sp>
        <p:nvSpPr>
          <p:cNvPr id="337982" name="Rectangle 62" descr="PE03255_"/>
          <p:cNvSpPr>
            <a:spLocks noChangeArrowheads="1"/>
          </p:cNvSpPr>
          <p:nvPr/>
        </p:nvSpPr>
        <p:spPr bwMode="auto">
          <a:xfrm>
            <a:off x="228600" y="5029200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</a:endParaRPr>
          </a:p>
        </p:txBody>
      </p:sp>
      <p:sp>
        <p:nvSpPr>
          <p:cNvPr id="337985" name="Rectangle 65" descr="PE03255_"/>
          <p:cNvSpPr>
            <a:spLocks noChangeArrowheads="1"/>
          </p:cNvSpPr>
          <p:nvPr/>
        </p:nvSpPr>
        <p:spPr bwMode="auto">
          <a:xfrm>
            <a:off x="4267200" y="3443288"/>
            <a:ext cx="14478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kumimoji="1" lang="en-US" altLang="zh-CN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(</a:t>
            </a:r>
            <a:r>
              <a:rPr kumimoji="1" lang="zh-CN" altLang="en-US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不能</a:t>
            </a:r>
            <a:r>
              <a:rPr kumimoji="1" lang="en-US" altLang="zh-CN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) </a:t>
            </a:r>
          </a:p>
        </p:txBody>
      </p:sp>
      <p:sp>
        <p:nvSpPr>
          <p:cNvPr id="337987" name="Rectangle 67" descr="PE03255_"/>
          <p:cNvSpPr>
            <a:spLocks noChangeArrowheads="1"/>
          </p:cNvSpPr>
          <p:nvPr/>
        </p:nvSpPr>
        <p:spPr bwMode="auto">
          <a:xfrm>
            <a:off x="381000" y="1676400"/>
            <a:ext cx="9144000" cy="64611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kumimoji="1" lang="zh-CN" altLang="en-US" sz="280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本题是公式的变式训练，以加深对公式本质特征的理解．</a:t>
            </a:r>
            <a:r>
              <a:rPr kumimoji="1" lang="zh-CN" altLang="en-US" sz="360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 </a:t>
            </a:r>
            <a:endParaRPr kumimoji="1" lang="zh-CN" altLang="en-US" sz="5400">
              <a:solidFill>
                <a:srgbClr val="33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itchFamily="2" charset="-122"/>
            </a:endParaRPr>
          </a:p>
        </p:txBody>
      </p:sp>
      <p:sp>
        <p:nvSpPr>
          <p:cNvPr id="337988" name="Rectangle 68" descr="PE03255_"/>
          <p:cNvSpPr>
            <a:spLocks noChangeArrowheads="1"/>
          </p:cNvSpPr>
          <p:nvPr/>
        </p:nvSpPr>
        <p:spPr bwMode="auto">
          <a:xfrm>
            <a:off x="228600" y="2406650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kumimoji="1" lang="en-US" altLang="zh-CN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   </a:t>
            </a:r>
            <a:r>
              <a:rPr kumimoji="1"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下列式子可用平方差公式计算吗</a:t>
            </a:r>
            <a:r>
              <a:rPr kumimoji="1" lang="en-US" altLang="zh-CN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? </a:t>
            </a:r>
            <a:r>
              <a:rPr kumimoji="1"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为什么</a:t>
            </a:r>
            <a:r>
              <a:rPr kumimoji="1" lang="en-US" altLang="zh-CN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? </a:t>
            </a:r>
            <a:r>
              <a:rPr kumimoji="1"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如果能够，怎样计算</a:t>
            </a:r>
            <a:r>
              <a:rPr kumimoji="1" lang="en-US" altLang="zh-CN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? </a:t>
            </a:r>
          </a:p>
        </p:txBody>
      </p:sp>
      <p:sp>
        <p:nvSpPr>
          <p:cNvPr id="337989" name="Rectangle 69" descr="PE03255_"/>
          <p:cNvSpPr>
            <a:spLocks noChangeArrowheads="1"/>
          </p:cNvSpPr>
          <p:nvPr/>
        </p:nvSpPr>
        <p:spPr bwMode="auto">
          <a:xfrm>
            <a:off x="5334000" y="3429000"/>
            <a:ext cx="45720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kumimoji="1" lang="en-US" altLang="zh-CN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楷体_GB2312" pitchFamily="49" charset="-122"/>
              </a:rPr>
              <a:t>(</a:t>
            </a:r>
            <a:r>
              <a:rPr kumimoji="1" lang="zh-CN" altLang="en-US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楷体_GB2312" pitchFamily="49" charset="-122"/>
              </a:rPr>
              <a:t>第一个数不完全一样 </a:t>
            </a:r>
            <a:r>
              <a:rPr kumimoji="1" lang="en-US" altLang="zh-CN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楷体_GB2312" pitchFamily="49" charset="-122"/>
              </a:rPr>
              <a:t>) </a:t>
            </a:r>
          </a:p>
        </p:txBody>
      </p:sp>
      <p:sp>
        <p:nvSpPr>
          <p:cNvPr id="337990" name="Rectangle 70" descr="PE03255_"/>
          <p:cNvSpPr>
            <a:spLocks noChangeArrowheads="1"/>
          </p:cNvSpPr>
          <p:nvPr/>
        </p:nvSpPr>
        <p:spPr bwMode="auto">
          <a:xfrm>
            <a:off x="4267200" y="4038600"/>
            <a:ext cx="14478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(</a:t>
            </a:r>
            <a:r>
              <a:rPr lang="zh-CN" altLang="en-US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不能</a:t>
            </a:r>
            <a:r>
              <a:rPr lang="en-US" altLang="zh-CN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) </a:t>
            </a:r>
          </a:p>
        </p:txBody>
      </p:sp>
      <p:sp>
        <p:nvSpPr>
          <p:cNvPr id="337991" name="Rectangle 71" descr="PE03255_"/>
          <p:cNvSpPr>
            <a:spLocks noChangeArrowheads="1"/>
          </p:cNvSpPr>
          <p:nvPr/>
        </p:nvSpPr>
        <p:spPr bwMode="auto">
          <a:xfrm>
            <a:off x="4267200" y="4738688"/>
            <a:ext cx="14478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(</a:t>
            </a:r>
            <a:r>
              <a:rPr lang="zh-CN" altLang="en-US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不能</a:t>
            </a:r>
            <a:r>
              <a:rPr lang="en-US" altLang="zh-CN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) </a:t>
            </a:r>
          </a:p>
        </p:txBody>
      </p:sp>
      <p:sp>
        <p:nvSpPr>
          <p:cNvPr id="337993" name="Rectangle 73" descr="PE03255_"/>
          <p:cNvSpPr>
            <a:spLocks noChangeArrowheads="1"/>
          </p:cNvSpPr>
          <p:nvPr/>
        </p:nvSpPr>
        <p:spPr bwMode="auto">
          <a:xfrm>
            <a:off x="4267200" y="5349875"/>
            <a:ext cx="14478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(</a:t>
            </a:r>
            <a:r>
              <a:rPr lang="zh-CN" altLang="en-US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能</a:t>
            </a:r>
            <a:r>
              <a:rPr lang="en-US" altLang="zh-CN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) </a:t>
            </a:r>
          </a:p>
        </p:txBody>
      </p:sp>
      <p:sp>
        <p:nvSpPr>
          <p:cNvPr id="337994" name="Rectangle 74" descr="PE03255_"/>
          <p:cNvSpPr>
            <a:spLocks noChangeArrowheads="1"/>
          </p:cNvSpPr>
          <p:nvPr/>
        </p:nvSpPr>
        <p:spPr bwMode="auto">
          <a:xfrm>
            <a:off x="5105400" y="5364163"/>
            <a:ext cx="25146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楷体_GB2312" pitchFamily="49" charset="-122"/>
              </a:rPr>
              <a:t>(</a:t>
            </a:r>
            <a:r>
              <a:rPr lang="en-US" altLang="zh-CN" sz="2800" i="1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a</a:t>
            </a:r>
            <a:r>
              <a:rPr lang="en-US" altLang="zh-CN" sz="2800" baseline="300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2</a:t>
            </a:r>
            <a:r>
              <a:rPr lang="en-US" altLang="zh-CN" sz="2800" i="1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 </a:t>
            </a:r>
            <a:r>
              <a:rPr lang="en-US" altLang="zh-CN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2800" i="1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  <a:cs typeface="Tahoma" pitchFamily="34" charset="0"/>
              </a:rPr>
              <a:t>b</a:t>
            </a:r>
            <a:r>
              <a:rPr lang="en-US" altLang="zh-CN" sz="2800" baseline="300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2</a:t>
            </a:r>
            <a:r>
              <a:rPr lang="en-US" altLang="zh-CN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楷体_GB2312" pitchFamily="49" charset="-122"/>
              </a:rPr>
              <a:t>)</a:t>
            </a:r>
            <a:r>
              <a:rPr lang="en-US" altLang="zh-CN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  <a:ea typeface="幼圆" pitchFamily="49" charset="-122"/>
              </a:rPr>
              <a:t>=</a:t>
            </a:r>
            <a:r>
              <a:rPr lang="en-US" altLang="zh-CN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楷体_GB2312" pitchFamily="49" charset="-122"/>
              </a:rPr>
              <a:t> </a:t>
            </a:r>
          </a:p>
        </p:txBody>
      </p:sp>
      <p:sp>
        <p:nvSpPr>
          <p:cNvPr id="337995" name="Rectangle 75" descr="PE03255_"/>
          <p:cNvSpPr>
            <a:spLocks noChangeArrowheads="1"/>
          </p:cNvSpPr>
          <p:nvPr/>
        </p:nvSpPr>
        <p:spPr bwMode="auto">
          <a:xfrm>
            <a:off x="6934200" y="5287963"/>
            <a:ext cx="2514600" cy="58420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−</a:t>
            </a:r>
            <a:r>
              <a:rPr lang="en-US" altLang="zh-CN" sz="2800" i="1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a</a:t>
            </a:r>
            <a:r>
              <a:rPr lang="en-US" altLang="zh-CN" sz="2800" baseline="300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2</a:t>
            </a:r>
            <a:r>
              <a:rPr lang="en-US" altLang="zh-CN" sz="2800" i="1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sym typeface="Webdings" pitchFamily="18" charset="2"/>
              </a:rPr>
              <a:t> </a:t>
            </a:r>
            <a:r>
              <a:rPr kumimoji="1" lang="en-US" altLang="zh-CN" sz="32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+</a:t>
            </a:r>
            <a:r>
              <a:rPr lang="en-US" altLang="zh-CN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 </a:t>
            </a:r>
            <a:r>
              <a:rPr lang="en-US" altLang="zh-CN" sz="2800" i="1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  <a:cs typeface="Tahoma" pitchFamily="34" charset="0"/>
              </a:rPr>
              <a:t>b</a:t>
            </a:r>
            <a:r>
              <a:rPr lang="en-US" altLang="zh-CN" sz="2800" baseline="300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2 </a:t>
            </a:r>
            <a:r>
              <a:rPr lang="en-US" altLang="zh-CN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ahoma" pitchFamily="34" charset="0"/>
              </a:rPr>
              <a:t>;</a:t>
            </a:r>
            <a:endParaRPr lang="en-US" altLang="zh-CN" sz="2800">
              <a:solidFill>
                <a:srgbClr val="66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  <a:ea typeface="楷体_GB2312" pitchFamily="49" charset="-122"/>
            </a:endParaRPr>
          </a:p>
        </p:txBody>
      </p:sp>
      <p:sp>
        <p:nvSpPr>
          <p:cNvPr id="337996" name="Rectangle 76" descr="PE03255_"/>
          <p:cNvSpPr>
            <a:spLocks noChangeArrowheads="1"/>
          </p:cNvSpPr>
          <p:nvPr/>
        </p:nvSpPr>
        <p:spPr bwMode="auto">
          <a:xfrm>
            <a:off x="4267200" y="6019800"/>
            <a:ext cx="15240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楷体_GB2312" pitchFamily="49" charset="-122"/>
              </a:rPr>
              <a:t>(</a:t>
            </a:r>
            <a:r>
              <a:rPr lang="zh-CN" altLang="en-US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不能</a:t>
            </a:r>
            <a:r>
              <a:rPr lang="en-US" altLang="zh-CN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楷体_GB2312" pitchFamily="49" charset="-122"/>
              </a:rPr>
              <a:t>)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7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7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37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7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37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379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379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37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7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7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4" grpId="0" autoUpdateAnimBg="0"/>
      <p:bldP spid="337985" grpId="0" build="p" autoUpdateAnimBg="0"/>
      <p:bldP spid="337988" grpId="0" autoUpdateAnimBg="0"/>
      <p:bldP spid="337989" grpId="0" build="p" autoUpdateAnimBg="0"/>
      <p:bldP spid="337990" grpId="0" build="p" autoUpdateAnimBg="0"/>
      <p:bldP spid="337991" grpId="0" build="p" autoUpdateAnimBg="0"/>
      <p:bldP spid="337993" grpId="0" build="p" autoUpdateAnimBg="0"/>
      <p:bldP spid="337994" grpId="0" build="p" autoUpdateAnimBg="0"/>
      <p:bldP spid="337995" grpId="0" build="p" autoUpdateAnimBg="0"/>
      <p:bldP spid="337996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37" name="WordArt 97"/>
          <p:cNvSpPr>
            <a:spLocks noChangeArrowheads="1" noChangeShapeType="1"/>
          </p:cNvSpPr>
          <p:nvPr/>
        </p:nvSpPr>
        <p:spPr bwMode="auto">
          <a:xfrm>
            <a:off x="3143250" y="1000125"/>
            <a:ext cx="2000250" cy="71437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215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66"/>
                </a:solidFill>
                <a:latin typeface="宋体"/>
                <a:ea typeface="宋体"/>
              </a:rPr>
              <a:t>小结</a:t>
            </a:r>
          </a:p>
        </p:txBody>
      </p:sp>
      <p:sp>
        <p:nvSpPr>
          <p:cNvPr id="87152" name="Rectangle 112" descr="PE03255_"/>
          <p:cNvSpPr>
            <a:spLocks noChangeArrowheads="1"/>
          </p:cNvSpPr>
          <p:nvPr/>
        </p:nvSpPr>
        <p:spPr bwMode="auto">
          <a:xfrm>
            <a:off x="0" y="4435475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</a:endParaRPr>
          </a:p>
        </p:txBody>
      </p:sp>
      <p:sp>
        <p:nvSpPr>
          <p:cNvPr id="18436" name="Text Box 164"/>
          <p:cNvSpPr txBox="1">
            <a:spLocks noChangeArrowheads="1"/>
          </p:cNvSpPr>
          <p:nvPr/>
        </p:nvSpPr>
        <p:spPr bwMode="auto">
          <a:xfrm>
            <a:off x="6629400" y="4495800"/>
            <a:ext cx="2286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/>
          </a:p>
        </p:txBody>
      </p:sp>
      <p:grpSp>
        <p:nvGrpSpPr>
          <p:cNvPr id="2" name="Group 340"/>
          <p:cNvGrpSpPr>
            <a:grpSpLocks/>
          </p:cNvGrpSpPr>
          <p:nvPr/>
        </p:nvGrpSpPr>
        <p:grpSpPr bwMode="auto">
          <a:xfrm>
            <a:off x="-76200" y="1905000"/>
            <a:ext cx="9525000" cy="758825"/>
            <a:chOff x="-48" y="1200"/>
            <a:chExt cx="6000" cy="478"/>
          </a:xfrm>
        </p:grpSpPr>
        <p:pic>
          <p:nvPicPr>
            <p:cNvPr id="18452" name="Picture 283" descr="GIF-207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48" y="1200"/>
              <a:ext cx="442" cy="4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7363" name="Text Box 323"/>
            <p:cNvSpPr txBox="1">
              <a:spLocks noChangeArrowheads="1"/>
            </p:cNvSpPr>
            <p:nvPr/>
          </p:nvSpPr>
          <p:spPr bwMode="auto">
            <a:xfrm>
              <a:off x="384" y="1202"/>
              <a:ext cx="5568" cy="3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Arial" charset="0"/>
                <a:buNone/>
                <a:defRPr/>
              </a:pPr>
              <a:r>
                <a:rPr lang="zh-CN" altLang="en-US" sz="32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  <a:ea typeface="华文新魏" pitchFamily="2" charset="-122"/>
                </a:rPr>
                <a:t>试用语言表述平方差公式 </a:t>
              </a:r>
              <a:r>
                <a:rPr kumimoji="1" lang="en-US" altLang="zh-CN" sz="32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(</a:t>
              </a:r>
              <a:r>
                <a:rPr kumimoji="1" lang="en-US" altLang="zh-CN" sz="3200" i="1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a</a:t>
              </a:r>
              <a:r>
                <a:rPr kumimoji="1" lang="en-US" altLang="zh-CN" sz="3200" dirty="0" err="1">
                  <a:solidFill>
                    <a:srgbClr val="8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Lucida Sans Unicode" pitchFamily="34" charset="0"/>
                </a:rPr>
                <a:t>+</a:t>
              </a:r>
              <a:r>
                <a:rPr kumimoji="1" lang="en-US" altLang="zh-CN" sz="3200" i="1" dirty="0" err="1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itchFamily="18" charset="0"/>
                </a:rPr>
                <a:t>b</a:t>
              </a:r>
              <a:r>
                <a:rPr kumimoji="1" lang="en-US" altLang="zh-CN" sz="32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)(</a:t>
              </a:r>
              <a:r>
                <a:rPr kumimoji="1" lang="en-US" altLang="zh-CN" sz="3200" i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a</a:t>
              </a:r>
              <a:r>
                <a:rPr lang="en-US" altLang="zh-CN" sz="3200" dirty="0">
                  <a:solidFill>
                    <a:srgbClr val="9900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Tahoma" pitchFamily="34" charset="0"/>
                </a:rPr>
                <a:t>−</a:t>
              </a:r>
              <a:r>
                <a:rPr kumimoji="1" lang="en-US" altLang="zh-CN" sz="3200" i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itchFamily="18" charset="0"/>
                </a:rPr>
                <a:t>b</a:t>
              </a:r>
              <a:r>
                <a:rPr kumimoji="1" lang="en-US" altLang="zh-CN" sz="32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)</a:t>
              </a:r>
              <a:r>
                <a:rPr lang="en-US" altLang="zh-CN" sz="32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Lucida Sans Unicode" pitchFamily="34" charset="0"/>
                  <a:ea typeface="华文新魏" pitchFamily="2" charset="-122"/>
                </a:rPr>
                <a:t>=</a:t>
              </a:r>
              <a:r>
                <a:rPr lang="en-US" altLang="zh-CN" sz="3200" i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a</a:t>
              </a:r>
              <a:r>
                <a:rPr lang="en-US" altLang="zh-CN" sz="3200" baseline="30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2</a:t>
              </a:r>
              <a:r>
                <a:rPr lang="en-US" altLang="zh-CN" sz="3200" dirty="0">
                  <a:solidFill>
                    <a:srgbClr val="8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−</a:t>
              </a:r>
              <a:r>
                <a:rPr lang="en-US" altLang="zh-CN" sz="3200" i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Book Antiqua" pitchFamily="18" charset="0"/>
                </a:rPr>
                <a:t>b</a:t>
              </a:r>
              <a:r>
                <a:rPr lang="en-US" altLang="zh-CN" sz="3200" baseline="300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2</a:t>
              </a:r>
              <a:r>
                <a:rPr lang="zh-CN" altLang="en-US" sz="32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。</a:t>
              </a:r>
            </a:p>
          </p:txBody>
        </p:sp>
      </p:grpSp>
      <p:grpSp>
        <p:nvGrpSpPr>
          <p:cNvPr id="3" name="Group 355"/>
          <p:cNvGrpSpPr>
            <a:grpSpLocks/>
          </p:cNvGrpSpPr>
          <p:nvPr/>
        </p:nvGrpSpPr>
        <p:grpSpPr bwMode="auto">
          <a:xfrm>
            <a:off x="0" y="3203575"/>
            <a:ext cx="9753600" cy="758825"/>
            <a:chOff x="0" y="2018"/>
            <a:chExt cx="6144" cy="478"/>
          </a:xfrm>
        </p:grpSpPr>
        <p:sp>
          <p:nvSpPr>
            <p:cNvPr id="87364" name="Text Box 324"/>
            <p:cNvSpPr txBox="1">
              <a:spLocks noChangeArrowheads="1"/>
            </p:cNvSpPr>
            <p:nvPr/>
          </p:nvSpPr>
          <p:spPr bwMode="auto">
            <a:xfrm>
              <a:off x="432" y="2079"/>
              <a:ext cx="5712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Font typeface="Arial" charset="0"/>
                <a:buNone/>
                <a:defRPr/>
              </a:pPr>
              <a:r>
                <a:rPr lang="zh-CN" altLang="en-US" sz="400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itchFamily="2" charset="-122"/>
                  <a:ea typeface="黑体" pitchFamily="2" charset="-122"/>
                </a:rPr>
                <a:t>应用平方差公式时要注意一些什么？</a:t>
              </a:r>
            </a:p>
          </p:txBody>
        </p:sp>
        <p:pic>
          <p:nvPicPr>
            <p:cNvPr id="18451" name="Picture 328" descr="GIF-208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2018"/>
              <a:ext cx="422" cy="4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7381" name="Text Box 341"/>
          <p:cNvSpPr txBox="1">
            <a:spLocks noChangeArrowheads="1"/>
          </p:cNvSpPr>
          <p:nvPr/>
        </p:nvSpPr>
        <p:spPr bwMode="auto">
          <a:xfrm>
            <a:off x="1371600" y="2300288"/>
            <a:ext cx="8534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两数和与</a:t>
            </a:r>
            <a:r>
              <a:rPr lang="zh-CN" altLang="en-US" sz="280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这</a:t>
            </a:r>
            <a:r>
              <a:rPr lang="zh-CN" alt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两数差的积，等于它们的平方差。</a:t>
            </a:r>
          </a:p>
        </p:txBody>
      </p:sp>
      <p:sp>
        <p:nvSpPr>
          <p:cNvPr id="87385" name="Rectangle 345" descr="PE03255_"/>
          <p:cNvSpPr>
            <a:spLocks noChangeArrowheads="1"/>
          </p:cNvSpPr>
          <p:nvPr/>
        </p:nvSpPr>
        <p:spPr bwMode="auto">
          <a:xfrm>
            <a:off x="914400" y="6146800"/>
            <a:ext cx="5943600" cy="56356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  <a:buFont typeface="Arial" charset="0"/>
              <a:buNone/>
              <a:defRPr/>
            </a:pPr>
            <a:r>
              <a:rPr kumimoji="1" lang="zh-CN" altLang="en-US" sz="2800">
                <a:solidFill>
                  <a:srgbClr val="66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变成公式标准形式后，再用公式。</a:t>
            </a:r>
            <a:r>
              <a:rPr kumimoji="1" lang="zh-CN" altLang="en-US" sz="360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 </a:t>
            </a:r>
            <a:endParaRPr kumimoji="1" lang="zh-CN" altLang="en-US">
              <a:latin typeface="Times New Roman" charset="0"/>
            </a:endParaRPr>
          </a:p>
        </p:txBody>
      </p:sp>
      <p:sp>
        <p:nvSpPr>
          <p:cNvPr id="87386" name="Rectangle 346" descr="PE03255_"/>
          <p:cNvSpPr>
            <a:spLocks noChangeArrowheads="1"/>
          </p:cNvSpPr>
          <p:nvPr/>
        </p:nvSpPr>
        <p:spPr bwMode="auto">
          <a:xfrm>
            <a:off x="3810000" y="5715000"/>
            <a:ext cx="5334000" cy="458788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lnSpc>
                <a:spcPct val="85000"/>
              </a:lnSpc>
              <a:buFont typeface="Arial" charset="0"/>
              <a:buNone/>
              <a:defRPr/>
            </a:pPr>
            <a:r>
              <a:rPr lang="zh-CN" altLang="en-US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或提取两“</a:t>
            </a:r>
            <a:r>
              <a:rPr lang="zh-CN" altLang="en-US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−</a:t>
            </a:r>
            <a:r>
              <a:rPr lang="zh-CN" altLang="en-US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”号中的“</a:t>
            </a:r>
            <a:r>
              <a:rPr lang="zh-CN" altLang="en-US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−</a:t>
            </a:r>
            <a:r>
              <a:rPr lang="zh-CN" altLang="en-US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”号，</a:t>
            </a:r>
            <a:endParaRPr kumimoji="1" lang="zh-CN" altLang="en-US">
              <a:solidFill>
                <a:srgbClr val="9900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charset="0"/>
            </a:endParaRPr>
          </a:p>
        </p:txBody>
      </p:sp>
      <p:sp>
        <p:nvSpPr>
          <p:cNvPr id="87388" name="Rectangle 348" descr="PE03255_"/>
          <p:cNvSpPr>
            <a:spLocks noChangeArrowheads="1"/>
          </p:cNvSpPr>
          <p:nvPr/>
        </p:nvSpPr>
        <p:spPr bwMode="auto">
          <a:xfrm>
            <a:off x="0" y="4302125"/>
            <a:ext cx="9144000" cy="46196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</a:endParaRPr>
          </a:p>
        </p:txBody>
      </p:sp>
      <p:grpSp>
        <p:nvGrpSpPr>
          <p:cNvPr id="4" name="Group 350"/>
          <p:cNvGrpSpPr>
            <a:grpSpLocks/>
          </p:cNvGrpSpPr>
          <p:nvPr/>
        </p:nvGrpSpPr>
        <p:grpSpPr bwMode="auto">
          <a:xfrm>
            <a:off x="0" y="4159250"/>
            <a:ext cx="9144000" cy="946150"/>
            <a:chOff x="0" y="2476"/>
            <a:chExt cx="5760" cy="596"/>
          </a:xfrm>
        </p:grpSpPr>
        <p:sp>
          <p:nvSpPr>
            <p:cNvPr id="87383" name="Rectangle 343" descr="PE03255_"/>
            <p:cNvSpPr>
              <a:spLocks noChangeArrowheads="1"/>
            </p:cNvSpPr>
            <p:nvPr/>
          </p:nvSpPr>
          <p:spPr bwMode="auto">
            <a:xfrm>
              <a:off x="336" y="2476"/>
              <a:ext cx="5424" cy="596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  <a:defRPr/>
              </a:pPr>
              <a:r>
                <a:rPr lang="zh-CN" altLang="en-US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中宋" pitchFamily="2" charset="-122"/>
                </a:rPr>
                <a:t>运用平方差公式时，</a:t>
              </a:r>
              <a:r>
                <a:rPr lang="zh-CN" altLang="en-US" sz="2800" dirty="0">
                  <a:solidFill>
                    <a:srgbClr val="33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中宋" pitchFamily="2" charset="-122"/>
                </a:rPr>
                <a:t>要紧扣公式的特征，</a:t>
              </a:r>
              <a:r>
                <a:rPr lang="zh-CN" altLang="en-US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中宋" pitchFamily="2" charset="-122"/>
                </a:rPr>
                <a:t>找出相等的</a:t>
              </a:r>
              <a:r>
                <a:rPr lang="zh-CN" altLang="en-US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“</a:t>
              </a:r>
              <a:r>
                <a:rPr lang="zh-CN" altLang="en-US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中宋" pitchFamily="2" charset="-122"/>
                </a:rPr>
                <a:t>项</a:t>
              </a:r>
              <a:r>
                <a:rPr lang="zh-CN" altLang="en-US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”</a:t>
              </a:r>
              <a:r>
                <a:rPr lang="zh-CN" altLang="en-US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中宋" pitchFamily="2" charset="-122"/>
                </a:rPr>
                <a:t>和符号相反的</a:t>
              </a:r>
              <a:r>
                <a:rPr lang="zh-CN" altLang="en-US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“</a:t>
              </a:r>
              <a:r>
                <a:rPr lang="zh-CN" altLang="en-US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中宋" pitchFamily="2" charset="-122"/>
                </a:rPr>
                <a:t>项</a:t>
              </a:r>
              <a:r>
                <a:rPr lang="zh-CN" altLang="en-US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charset="0"/>
                </a:rPr>
                <a:t>”</a:t>
              </a:r>
              <a:r>
                <a:rPr lang="zh-CN" altLang="en-US" sz="28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华文中宋" pitchFamily="2" charset="-122"/>
                </a:rPr>
                <a:t>，然后应用公式； </a:t>
              </a:r>
            </a:p>
          </p:txBody>
        </p:sp>
        <p:pic>
          <p:nvPicPr>
            <p:cNvPr id="18449" name="Picture 349" descr="676"/>
            <p:cNvPicPr>
              <a:picLocks noChangeAspect="1" noChangeArrowheads="1" noCrop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2544"/>
              <a:ext cx="351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7391" name="Rectangle 351" descr="PE03255_"/>
          <p:cNvSpPr>
            <a:spLocks noChangeArrowheads="1"/>
          </p:cNvSpPr>
          <p:nvPr/>
        </p:nvSpPr>
        <p:spPr bwMode="auto">
          <a:xfrm>
            <a:off x="730250" y="5716588"/>
            <a:ext cx="3416300" cy="458787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5000"/>
              </a:lnSpc>
              <a:buFont typeface="Arial" charset="0"/>
              <a:buNone/>
              <a:defRPr/>
            </a:pPr>
            <a:r>
              <a:rPr kumimoji="1" lang="zh-CN" altLang="en-US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要利用加法交换律，</a:t>
            </a:r>
          </a:p>
        </p:txBody>
      </p:sp>
      <p:grpSp>
        <p:nvGrpSpPr>
          <p:cNvPr id="5" name="Group 354"/>
          <p:cNvGrpSpPr>
            <a:grpSpLocks/>
          </p:cNvGrpSpPr>
          <p:nvPr/>
        </p:nvGrpSpPr>
        <p:grpSpPr bwMode="auto">
          <a:xfrm>
            <a:off x="0" y="5229225"/>
            <a:ext cx="9677400" cy="457200"/>
            <a:chOff x="0" y="3216"/>
            <a:chExt cx="6096" cy="288"/>
          </a:xfrm>
        </p:grpSpPr>
        <p:sp>
          <p:nvSpPr>
            <p:cNvPr id="87384" name="Rectangle 344" descr="PE03255_"/>
            <p:cNvSpPr>
              <a:spLocks noChangeArrowheads="1"/>
            </p:cNvSpPr>
            <p:nvPr/>
          </p:nvSpPr>
          <p:spPr bwMode="auto">
            <a:xfrm>
              <a:off x="336" y="3217"/>
              <a:ext cx="5760" cy="287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  <a:buFont typeface="Arial" charset="0"/>
                <a:buNone/>
                <a:defRPr/>
              </a:pPr>
              <a:r>
                <a:rPr kumimoji="1" lang="zh-CN" altLang="en-US" sz="2800">
                  <a:solidFill>
                    <a:srgbClr val="990033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华文中宋" pitchFamily="2" charset="-122"/>
                </a:rPr>
                <a:t>对于不符合平方差公式标准形式者，</a:t>
              </a:r>
              <a:endParaRPr kumimoji="1" lang="zh-CN" altLang="en-US">
                <a:solidFill>
                  <a:srgbClr val="990033"/>
                </a:solidFill>
                <a:latin typeface="Times New Roman" charset="0"/>
              </a:endParaRPr>
            </a:p>
          </p:txBody>
        </p:sp>
        <p:pic>
          <p:nvPicPr>
            <p:cNvPr id="18447" name="Picture 353" descr="679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3216"/>
              <a:ext cx="383" cy="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7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7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7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7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7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7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7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7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137" grpId="0" animBg="1"/>
      <p:bldP spid="87381" grpId="0" autoUpdateAnimBg="0"/>
      <p:bldP spid="87385" grpId="0" autoUpdateAnimBg="0"/>
      <p:bldP spid="87386" grpId="0" build="p" autoUpdateAnimBg="0"/>
      <p:bldP spid="87391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957263" y="2357438"/>
            <a:ext cx="7475537" cy="16312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第十四章   整式的乘法与因式分</a:t>
            </a:r>
            <a:r>
              <a:rPr lang="zh-CN" altLang="en-US" sz="36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</a:t>
            </a:r>
            <a:endParaRPr lang="en-US" altLang="zh-CN" sz="3600" dirty="0" smtClea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3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altLang="zh-CN" sz="2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14.2  </a:t>
            </a:r>
            <a:r>
              <a:rPr lang="zh-CN" altLang="en-US" sz="280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乘法公式</a:t>
            </a:r>
            <a:endParaRPr lang="zh-CN" altLang="en-US" sz="2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WordArt 5"/>
          <p:cNvSpPr>
            <a:spLocks noChangeArrowheads="1" noChangeShapeType="1" noTextEdit="1"/>
          </p:cNvSpPr>
          <p:nvPr/>
        </p:nvSpPr>
        <p:spPr bwMode="auto">
          <a:xfrm>
            <a:off x="1547813" y="2420938"/>
            <a:ext cx="5903912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 typeface="Arial" charset="0"/>
              <a:buNone/>
              <a:defRPr/>
            </a:pPr>
            <a:r>
              <a:rPr lang="en-US" altLang="zh-CN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998"/>
                    </a:srgbClr>
                  </a:outerShdw>
                </a:effectLst>
                <a:latin typeface="黑体"/>
                <a:ea typeface="黑体"/>
              </a:rPr>
              <a:t>14.2.1  </a:t>
            </a:r>
            <a:r>
              <a:rPr lang="zh-CN" altLang="en-US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998"/>
                    </a:srgbClr>
                  </a:outerShdw>
                </a:effectLst>
                <a:latin typeface="黑体"/>
                <a:ea typeface="黑体"/>
              </a:rPr>
              <a:t>平方差公式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762000" y="1143000"/>
            <a:ext cx="7561263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latin typeface="方正宋黑简体" pitchFamily="2" charset="-122"/>
                <a:ea typeface="方正宋黑简体" pitchFamily="2" charset="-122"/>
              </a:rPr>
              <a:t>知识复习</a:t>
            </a:r>
            <a:r>
              <a:rPr lang="en-US" altLang="zh-CN" sz="2800">
                <a:latin typeface="方正宋黑简体" pitchFamily="2" charset="-122"/>
                <a:ea typeface="方正宋黑简体" pitchFamily="2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    多项式与多项式相乘的法则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多项式与多项式相乘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先用一个多项式的每一项乘另一个多项式的每一项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再把所得的积相加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.</a:t>
            </a:r>
          </a:p>
        </p:txBody>
      </p:sp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762000" y="3246438"/>
            <a:ext cx="69850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计算下列各题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: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AutoNum type="arabicParenBoth"/>
            </a:pP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 (a+b)(a-b )=? (2) (a+2)(a-2)=?        </a:t>
            </a:r>
          </a:p>
          <a:p>
            <a:pPr marL="342900" indent="-342900">
              <a:spcBef>
                <a:spcPct val="50000"/>
              </a:spcBef>
            </a:pP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(3) (3-x)(3+x)=?  (4) (2m+n)(2m-n)=?</a:t>
            </a:r>
          </a:p>
        </p:txBody>
      </p:sp>
      <p:sp>
        <p:nvSpPr>
          <p:cNvPr id="12292" name="Text Box 6"/>
          <p:cNvSpPr txBox="1">
            <a:spLocks noChangeArrowheads="1"/>
          </p:cNvSpPr>
          <p:nvPr/>
        </p:nvSpPr>
        <p:spPr bwMode="auto">
          <a:xfrm>
            <a:off x="617538" y="5334000"/>
            <a:ext cx="69135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    比较等号两边的代数式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它们在系数和字母方面各有什么特点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两者有什么联系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  <p:bldP spid="12291" grpId="0" autoUpdateAnimBg="0"/>
      <p:bldP spid="1229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762000" y="1066800"/>
            <a:ext cx="7200900" cy="172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>
                <a:latin typeface="方正宋黑简体" pitchFamily="2" charset="-122"/>
                <a:ea typeface="方正宋黑简体" pitchFamily="2" charset="-122"/>
              </a:rPr>
              <a:t>平方差公式</a:t>
            </a:r>
            <a:r>
              <a:rPr lang="en-US" altLang="zh-CN" sz="2800">
                <a:latin typeface="方正宋黑简体" pitchFamily="2" charset="-122"/>
                <a:ea typeface="方正宋黑简体" pitchFamily="2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990000"/>
                </a:solidFill>
                <a:latin typeface="华文楷体" pitchFamily="2" charset="-122"/>
                <a:ea typeface="华文楷体" pitchFamily="2" charset="-122"/>
              </a:rPr>
              <a:t>(a+b)(a-b)=a</a:t>
            </a:r>
            <a:r>
              <a:rPr lang="en-US" altLang="zh-CN" sz="2800" baseline="30000">
                <a:solidFill>
                  <a:srgbClr val="99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2800">
                <a:solidFill>
                  <a:srgbClr val="990000"/>
                </a:solidFill>
                <a:latin typeface="华文楷体" pitchFamily="2" charset="-122"/>
                <a:ea typeface="华文楷体" pitchFamily="2" charset="-122"/>
              </a:rPr>
              <a:t>-b</a:t>
            </a:r>
            <a:r>
              <a:rPr lang="en-US" altLang="zh-CN" sz="2800" baseline="30000">
                <a:solidFill>
                  <a:srgbClr val="990000"/>
                </a:solidFill>
                <a:latin typeface="华文楷体" pitchFamily="2" charset="-122"/>
                <a:ea typeface="华文楷体" pitchFamily="2" charset="-122"/>
              </a:rPr>
              <a:t>2</a:t>
            </a:r>
          </a:p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990000"/>
                </a:solidFill>
                <a:latin typeface="华文楷体" pitchFamily="2" charset="-122"/>
                <a:ea typeface="华文楷体" pitchFamily="2" charset="-122"/>
              </a:rPr>
              <a:t>即两数和与这两数差的积等于这两个数的平方差</a:t>
            </a:r>
            <a:r>
              <a:rPr lang="en-US" altLang="zh-CN" sz="2400">
                <a:solidFill>
                  <a:srgbClr val="990000"/>
                </a:solidFill>
                <a:latin typeface="华文楷体" pitchFamily="2" charset="-122"/>
                <a:ea typeface="华文楷体" pitchFamily="2" charset="-122"/>
              </a:rPr>
              <a:t>.</a:t>
            </a:r>
          </a:p>
        </p:txBody>
      </p: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835025" y="2722563"/>
            <a:ext cx="6911975" cy="507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做一做</a:t>
            </a:r>
            <a:r>
              <a:rPr lang="en-US" altLang="zh-CN" sz="2400"/>
              <a:t>:</a:t>
            </a:r>
          </a:p>
          <a:p>
            <a:pPr>
              <a:spcBef>
                <a:spcPct val="50000"/>
              </a:spcBef>
            </a:pPr>
            <a:r>
              <a:rPr lang="zh-CN" altLang="en-US" sz="2400"/>
              <a:t>将图甲中阴影部分的小长方形变换到图乙位置</a:t>
            </a:r>
            <a:r>
              <a:rPr lang="en-US" altLang="zh-CN" sz="2400"/>
              <a:t>,</a:t>
            </a:r>
            <a:r>
              <a:rPr lang="zh-CN" altLang="en-US" sz="2400"/>
              <a:t>你能根据两个图形的面积关系直观地说明平方差公式吗</a:t>
            </a:r>
            <a:r>
              <a:rPr lang="en-US" altLang="zh-CN" sz="2400"/>
              <a:t>?</a:t>
            </a:r>
          </a:p>
          <a:p>
            <a:pPr>
              <a:spcBef>
                <a:spcPct val="50000"/>
              </a:spcBef>
            </a:pPr>
            <a:endParaRPr lang="en-US" altLang="zh-CN" sz="2400"/>
          </a:p>
          <a:p>
            <a:pPr>
              <a:spcBef>
                <a:spcPct val="50000"/>
              </a:spcBef>
            </a:pPr>
            <a:endParaRPr lang="en-US" altLang="zh-CN" sz="2400"/>
          </a:p>
          <a:p>
            <a:pPr>
              <a:spcBef>
                <a:spcPct val="50000"/>
              </a:spcBef>
            </a:pPr>
            <a:endParaRPr lang="en-US" altLang="zh-CN" sz="2400"/>
          </a:p>
          <a:p>
            <a:pPr>
              <a:spcBef>
                <a:spcPct val="50000"/>
              </a:spcBef>
            </a:pPr>
            <a:endParaRPr lang="en-US" altLang="zh-CN" sz="2400"/>
          </a:p>
          <a:p>
            <a:pPr>
              <a:spcBef>
                <a:spcPct val="50000"/>
              </a:spcBef>
            </a:pPr>
            <a:endParaRPr lang="en-US" altLang="zh-CN" sz="2400"/>
          </a:p>
          <a:p>
            <a:pPr>
              <a:spcBef>
                <a:spcPct val="50000"/>
              </a:spcBef>
            </a:pPr>
            <a:endParaRPr lang="en-US" altLang="zh-CN" sz="2400"/>
          </a:p>
        </p:txBody>
      </p:sp>
      <p:sp>
        <p:nvSpPr>
          <p:cNvPr id="9220" name="Line 11"/>
          <p:cNvSpPr>
            <a:spLocks noChangeShapeType="1"/>
          </p:cNvSpPr>
          <p:nvPr/>
        </p:nvSpPr>
        <p:spPr bwMode="auto">
          <a:xfrm>
            <a:off x="1195388" y="610711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1" name="Line 12"/>
          <p:cNvSpPr>
            <a:spLocks noChangeShapeType="1"/>
          </p:cNvSpPr>
          <p:nvPr/>
        </p:nvSpPr>
        <p:spPr bwMode="auto">
          <a:xfrm>
            <a:off x="3570288" y="610711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2" name="Line 13"/>
          <p:cNvSpPr>
            <a:spLocks noChangeShapeType="1"/>
          </p:cNvSpPr>
          <p:nvPr/>
        </p:nvSpPr>
        <p:spPr bwMode="auto">
          <a:xfrm flipH="1" flipV="1">
            <a:off x="1050925" y="6107113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3" name="Line 14"/>
          <p:cNvSpPr>
            <a:spLocks noChangeShapeType="1"/>
          </p:cNvSpPr>
          <p:nvPr/>
        </p:nvSpPr>
        <p:spPr bwMode="auto">
          <a:xfrm flipH="1">
            <a:off x="1050925" y="4594225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4" name="Line 19"/>
          <p:cNvSpPr>
            <a:spLocks noChangeShapeType="1"/>
          </p:cNvSpPr>
          <p:nvPr/>
        </p:nvSpPr>
        <p:spPr bwMode="auto">
          <a:xfrm>
            <a:off x="7027863" y="5675313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5" name="Line 21"/>
          <p:cNvSpPr>
            <a:spLocks noChangeShapeType="1"/>
          </p:cNvSpPr>
          <p:nvPr/>
        </p:nvSpPr>
        <p:spPr bwMode="auto">
          <a:xfrm>
            <a:off x="5659438" y="6323013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6" name="Line 22"/>
          <p:cNvSpPr>
            <a:spLocks noChangeShapeType="1"/>
          </p:cNvSpPr>
          <p:nvPr/>
        </p:nvSpPr>
        <p:spPr bwMode="auto">
          <a:xfrm>
            <a:off x="5011738" y="4378325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7" name="Line 25"/>
          <p:cNvSpPr>
            <a:spLocks noChangeShapeType="1"/>
          </p:cNvSpPr>
          <p:nvPr/>
        </p:nvSpPr>
        <p:spPr bwMode="auto">
          <a:xfrm flipH="1">
            <a:off x="5011738" y="5746750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8" name="Line 26"/>
          <p:cNvSpPr>
            <a:spLocks noChangeShapeType="1"/>
          </p:cNvSpPr>
          <p:nvPr/>
        </p:nvSpPr>
        <p:spPr bwMode="auto">
          <a:xfrm flipV="1">
            <a:off x="5154613" y="4235450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9" name="Line 27"/>
          <p:cNvSpPr>
            <a:spLocks noChangeShapeType="1"/>
          </p:cNvSpPr>
          <p:nvPr/>
        </p:nvSpPr>
        <p:spPr bwMode="auto">
          <a:xfrm flipV="1">
            <a:off x="7027863" y="423545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6" name="Line 28"/>
          <p:cNvSpPr>
            <a:spLocks noChangeShapeType="1"/>
          </p:cNvSpPr>
          <p:nvPr/>
        </p:nvSpPr>
        <p:spPr bwMode="auto">
          <a:xfrm flipV="1">
            <a:off x="1122363" y="4594225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7" name="Line 29"/>
          <p:cNvSpPr>
            <a:spLocks noChangeShapeType="1"/>
          </p:cNvSpPr>
          <p:nvPr/>
        </p:nvSpPr>
        <p:spPr bwMode="auto">
          <a:xfrm>
            <a:off x="1122363" y="567531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8" name="Line 30"/>
          <p:cNvSpPr>
            <a:spLocks noChangeShapeType="1"/>
          </p:cNvSpPr>
          <p:nvPr/>
        </p:nvSpPr>
        <p:spPr bwMode="auto">
          <a:xfrm flipH="1">
            <a:off x="1195388" y="6251575"/>
            <a:ext cx="5746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9" name="Line 31"/>
          <p:cNvSpPr>
            <a:spLocks noChangeShapeType="1"/>
          </p:cNvSpPr>
          <p:nvPr/>
        </p:nvSpPr>
        <p:spPr bwMode="auto">
          <a:xfrm>
            <a:off x="2490788" y="6251575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0" name="Line 32"/>
          <p:cNvSpPr>
            <a:spLocks noChangeShapeType="1"/>
          </p:cNvSpPr>
          <p:nvPr/>
        </p:nvSpPr>
        <p:spPr bwMode="auto">
          <a:xfrm flipH="1">
            <a:off x="3570288" y="6251575"/>
            <a:ext cx="4333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1" name="Line 33"/>
          <p:cNvSpPr>
            <a:spLocks noChangeShapeType="1"/>
          </p:cNvSpPr>
          <p:nvPr/>
        </p:nvSpPr>
        <p:spPr bwMode="auto">
          <a:xfrm flipH="1">
            <a:off x="5154613" y="4306888"/>
            <a:ext cx="649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2" name="Line 34"/>
          <p:cNvSpPr>
            <a:spLocks noChangeShapeType="1"/>
          </p:cNvSpPr>
          <p:nvPr/>
        </p:nvSpPr>
        <p:spPr bwMode="auto">
          <a:xfrm>
            <a:off x="6378575" y="4306888"/>
            <a:ext cx="6492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3" name="Line 35"/>
          <p:cNvSpPr>
            <a:spLocks noChangeShapeType="1"/>
          </p:cNvSpPr>
          <p:nvPr/>
        </p:nvSpPr>
        <p:spPr bwMode="auto">
          <a:xfrm flipV="1">
            <a:off x="5011738" y="4378325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4" name="Line 36"/>
          <p:cNvSpPr>
            <a:spLocks noChangeShapeType="1"/>
          </p:cNvSpPr>
          <p:nvPr/>
        </p:nvSpPr>
        <p:spPr bwMode="auto">
          <a:xfrm>
            <a:off x="5011738" y="538638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5" name="Text Box 41"/>
          <p:cNvSpPr txBox="1">
            <a:spLocks noChangeArrowheads="1"/>
          </p:cNvSpPr>
          <p:nvPr/>
        </p:nvSpPr>
        <p:spPr bwMode="auto">
          <a:xfrm>
            <a:off x="811213" y="5170488"/>
            <a:ext cx="554037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a-b</a:t>
            </a:r>
          </a:p>
        </p:txBody>
      </p:sp>
      <p:sp>
        <p:nvSpPr>
          <p:cNvPr id="13336" name="Text Box 42"/>
          <p:cNvSpPr txBox="1">
            <a:spLocks noChangeArrowheads="1"/>
          </p:cNvSpPr>
          <p:nvPr/>
        </p:nvSpPr>
        <p:spPr bwMode="auto">
          <a:xfrm>
            <a:off x="1914525" y="6035675"/>
            <a:ext cx="6477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a</a:t>
            </a:r>
          </a:p>
        </p:txBody>
      </p:sp>
      <p:sp>
        <p:nvSpPr>
          <p:cNvPr id="13337" name="Text Box 43"/>
          <p:cNvSpPr txBox="1">
            <a:spLocks noChangeArrowheads="1"/>
          </p:cNvSpPr>
          <p:nvPr/>
        </p:nvSpPr>
        <p:spPr bwMode="auto">
          <a:xfrm>
            <a:off x="3211513" y="6035675"/>
            <a:ext cx="2873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b</a:t>
            </a:r>
          </a:p>
        </p:txBody>
      </p:sp>
      <p:sp>
        <p:nvSpPr>
          <p:cNvPr id="13338" name="Line 45"/>
          <p:cNvSpPr>
            <a:spLocks noChangeShapeType="1"/>
          </p:cNvSpPr>
          <p:nvPr/>
        </p:nvSpPr>
        <p:spPr bwMode="auto">
          <a:xfrm flipV="1">
            <a:off x="5659438" y="574675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9" name="Line 47"/>
          <p:cNvSpPr>
            <a:spLocks noChangeShapeType="1"/>
          </p:cNvSpPr>
          <p:nvPr/>
        </p:nvSpPr>
        <p:spPr bwMode="auto">
          <a:xfrm>
            <a:off x="5659438" y="610711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0" name="Text Box 48"/>
          <p:cNvSpPr txBox="1">
            <a:spLocks noChangeArrowheads="1"/>
          </p:cNvSpPr>
          <p:nvPr/>
        </p:nvSpPr>
        <p:spPr bwMode="auto">
          <a:xfrm>
            <a:off x="5408613" y="5891213"/>
            <a:ext cx="493712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/>
              <a:t>b</a:t>
            </a:r>
          </a:p>
        </p:txBody>
      </p:sp>
      <p:sp>
        <p:nvSpPr>
          <p:cNvPr id="13341" name="Text Box 49"/>
          <p:cNvSpPr txBox="1">
            <a:spLocks noChangeArrowheads="1"/>
          </p:cNvSpPr>
          <p:nvPr/>
        </p:nvSpPr>
        <p:spPr bwMode="auto">
          <a:xfrm>
            <a:off x="4700588" y="4810125"/>
            <a:ext cx="554037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a-b</a:t>
            </a:r>
          </a:p>
        </p:txBody>
      </p:sp>
      <p:sp>
        <p:nvSpPr>
          <p:cNvPr id="13342" name="Text Box 50"/>
          <p:cNvSpPr txBox="1">
            <a:spLocks noChangeArrowheads="1"/>
          </p:cNvSpPr>
          <p:nvPr/>
        </p:nvSpPr>
        <p:spPr bwMode="auto">
          <a:xfrm>
            <a:off x="5946775" y="4017963"/>
            <a:ext cx="360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a</a:t>
            </a:r>
          </a:p>
        </p:txBody>
      </p:sp>
      <p:sp>
        <p:nvSpPr>
          <p:cNvPr id="13343" name="Text Box 51"/>
          <p:cNvSpPr txBox="1">
            <a:spLocks noChangeArrowheads="1"/>
          </p:cNvSpPr>
          <p:nvPr/>
        </p:nvSpPr>
        <p:spPr bwMode="auto">
          <a:xfrm>
            <a:off x="1914525" y="6323013"/>
            <a:ext cx="43338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甲</a:t>
            </a:r>
          </a:p>
        </p:txBody>
      </p:sp>
      <p:sp>
        <p:nvSpPr>
          <p:cNvPr id="13344" name="Text Box 52"/>
          <p:cNvSpPr txBox="1">
            <a:spLocks noChangeArrowheads="1"/>
          </p:cNvSpPr>
          <p:nvPr/>
        </p:nvSpPr>
        <p:spPr bwMode="auto">
          <a:xfrm>
            <a:off x="5948363" y="6249988"/>
            <a:ext cx="7191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乙</a:t>
            </a:r>
          </a:p>
        </p:txBody>
      </p:sp>
      <p:sp>
        <p:nvSpPr>
          <p:cNvPr id="9249" name="Line 54"/>
          <p:cNvSpPr>
            <a:spLocks noChangeShapeType="1"/>
          </p:cNvSpPr>
          <p:nvPr/>
        </p:nvSpPr>
        <p:spPr bwMode="auto">
          <a:xfrm>
            <a:off x="3067050" y="6107113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50" name="Line 55"/>
          <p:cNvSpPr>
            <a:spLocks noChangeShapeType="1"/>
          </p:cNvSpPr>
          <p:nvPr/>
        </p:nvSpPr>
        <p:spPr bwMode="auto">
          <a:xfrm>
            <a:off x="3067050" y="6178550"/>
            <a:ext cx="0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59"/>
          <p:cNvGrpSpPr>
            <a:grpSpLocks/>
          </p:cNvGrpSpPr>
          <p:nvPr/>
        </p:nvGrpSpPr>
        <p:grpSpPr bwMode="auto">
          <a:xfrm>
            <a:off x="1195388" y="4378325"/>
            <a:ext cx="5832475" cy="1944688"/>
            <a:chOff x="0" y="0"/>
            <a:chExt cx="3674" cy="1225"/>
          </a:xfrm>
        </p:grpSpPr>
        <p:sp>
          <p:nvSpPr>
            <p:cNvPr id="9252" name="Rectangle 17"/>
            <p:cNvSpPr>
              <a:spLocks noChangeArrowheads="1"/>
            </p:cNvSpPr>
            <p:nvPr/>
          </p:nvSpPr>
          <p:spPr bwMode="auto">
            <a:xfrm>
              <a:off x="2494" y="0"/>
              <a:ext cx="1180" cy="86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" name="Group 58"/>
            <p:cNvGrpSpPr>
              <a:grpSpLocks/>
            </p:cNvGrpSpPr>
            <p:nvPr/>
          </p:nvGrpSpPr>
          <p:grpSpPr bwMode="auto">
            <a:xfrm>
              <a:off x="0" y="136"/>
              <a:ext cx="1496" cy="953"/>
              <a:chOff x="0" y="0"/>
              <a:chExt cx="1496" cy="953"/>
            </a:xfrm>
          </p:grpSpPr>
          <p:sp>
            <p:nvSpPr>
              <p:cNvPr id="9255" name="Rectangl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96" cy="953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56" name="Rectangle 53"/>
              <p:cNvSpPr>
                <a:spLocks noChangeArrowheads="1"/>
              </p:cNvSpPr>
              <p:nvPr/>
            </p:nvSpPr>
            <p:spPr bwMode="auto">
              <a:xfrm>
                <a:off x="1179" y="0"/>
                <a:ext cx="317" cy="953"/>
              </a:xfrm>
              <a:prstGeom prst="rect">
                <a:avLst/>
              </a:prstGeom>
              <a:solidFill>
                <a:srgbClr val="008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9254" name="Rectangle 56"/>
            <p:cNvSpPr>
              <a:spLocks noChangeArrowheads="1"/>
            </p:cNvSpPr>
            <p:nvPr/>
          </p:nvSpPr>
          <p:spPr bwMode="auto">
            <a:xfrm>
              <a:off x="2903" y="862"/>
              <a:ext cx="771" cy="363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3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3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26" grpId="0" animBg="1"/>
      <p:bldP spid="13327" grpId="0" animBg="1"/>
      <p:bldP spid="13328" grpId="0" animBg="1"/>
      <p:bldP spid="13329" grpId="0" animBg="1"/>
      <p:bldP spid="13330" grpId="0" animBg="1"/>
      <p:bldP spid="13331" grpId="0" animBg="1"/>
      <p:bldP spid="13332" grpId="0" animBg="1"/>
      <p:bldP spid="13333" grpId="0" animBg="1"/>
      <p:bldP spid="13334" grpId="0" animBg="1"/>
      <p:bldP spid="13335" grpId="0" autoUpdateAnimBg="0"/>
      <p:bldP spid="13336" grpId="0" autoUpdateAnimBg="0"/>
      <p:bldP spid="13337" grpId="0" autoUpdateAnimBg="0"/>
      <p:bldP spid="13338" grpId="0" animBg="1"/>
      <p:bldP spid="13339" grpId="0" animBg="1"/>
      <p:bldP spid="13340" grpId="0" autoUpdateAnimBg="0"/>
      <p:bldP spid="13341" grpId="0" autoUpdateAnimBg="0"/>
      <p:bldP spid="13342" grpId="0" autoUpdateAnimBg="0"/>
      <p:bldP spid="13343" grpId="0" autoUpdateAnimBg="0"/>
      <p:bldP spid="1334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900113" y="908050"/>
            <a:ext cx="6767512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运用平方差公式计算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 (3x+5y)(3x-5y)                 </a:t>
            </a: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>
            <p:ph sz="half" idx="4294967295"/>
          </p:nvPr>
        </p:nvGraphicFramePr>
        <p:xfrm>
          <a:off x="0" y="3751263"/>
          <a:ext cx="111125" cy="228600"/>
        </p:xfrm>
        <a:graphic>
          <a:graphicData uri="http://schemas.openxmlformats.org/presentationml/2006/ole">
            <p:oleObj spid="_x0000_s1026" r:id="rId3" imgW="114300" imgH="215900" progId="Equations">
              <p:embed/>
            </p:oleObj>
          </a:graphicData>
        </a:graphic>
      </p:graphicFrame>
      <p:graphicFrame>
        <p:nvGraphicFramePr>
          <p:cNvPr id="15364" name="Object 4"/>
          <p:cNvGraphicFramePr>
            <a:graphicFrameLocks noChangeAspect="1"/>
          </p:cNvGraphicFramePr>
          <p:nvPr>
            <p:ph sz="half" idx="4294967295"/>
          </p:nvPr>
        </p:nvGraphicFramePr>
        <p:xfrm>
          <a:off x="5292725" y="1484313"/>
          <a:ext cx="3851275" cy="720725"/>
        </p:xfrm>
        <a:graphic>
          <a:graphicData uri="http://schemas.openxmlformats.org/presentationml/2006/ole">
            <p:oleObj spid="_x0000_s1027" r:id="rId4" imgW="1181100" imgH="393700" progId="Equations">
              <p:embed/>
            </p:oleObj>
          </a:graphicData>
        </a:graphic>
      </p:graphicFrame>
      <p:sp>
        <p:nvSpPr>
          <p:cNvPr id="15365" name="Text Box 12"/>
          <p:cNvSpPr txBox="1">
            <a:spLocks noChangeArrowheads="1"/>
          </p:cNvSpPr>
          <p:nvPr/>
        </p:nvSpPr>
        <p:spPr bwMode="auto">
          <a:xfrm>
            <a:off x="971550" y="2620963"/>
            <a:ext cx="720090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用平方差公式计算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(1) 103×97         (2)59.8×60.2</a:t>
            </a:r>
          </a:p>
        </p:txBody>
      </p:sp>
      <p:sp>
        <p:nvSpPr>
          <p:cNvPr id="15366" name="Text Box 16"/>
          <p:cNvSpPr txBox="1">
            <a:spLocks noChangeArrowheads="1"/>
          </p:cNvSpPr>
          <p:nvPr/>
        </p:nvSpPr>
        <p:spPr bwMode="auto">
          <a:xfrm>
            <a:off x="971550" y="4687888"/>
            <a:ext cx="35290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课内练习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:   P127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684213" y="908050"/>
            <a:ext cx="7056437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latin typeface="方正宋黑简体" pitchFamily="2" charset="-122"/>
                <a:ea typeface="方正宋黑简体" pitchFamily="2" charset="-122"/>
              </a:rPr>
              <a:t>小结</a:t>
            </a:r>
            <a:r>
              <a:rPr lang="en-US" altLang="zh-CN" sz="3200">
                <a:latin typeface="方正宋黑简体" pitchFamily="2" charset="-122"/>
                <a:ea typeface="方正宋黑简体" pitchFamily="2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平方差公式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: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(a+b)(a-b)=a</a:t>
            </a:r>
            <a:r>
              <a:rPr lang="en-US" altLang="zh-CN" sz="2800" baseline="3000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2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-b</a:t>
            </a:r>
            <a:r>
              <a:rPr lang="en-US" altLang="zh-CN" sz="2800" baseline="3000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2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两数和与这两数差的积等于这两数的平方差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  <a:sym typeface="Wingdings" pitchFamily="2" charset="2"/>
              </a:rPr>
              <a:t>.</a:t>
            </a:r>
            <a:endParaRPr lang="en-US" altLang="zh-CN" sz="28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684213" y="3068638"/>
            <a:ext cx="6408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学会运用平方差公式进行计算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8"/>
          <p:cNvSpPr txBox="1">
            <a:spLocks noChangeArrowheads="1"/>
          </p:cNvSpPr>
          <p:nvPr/>
        </p:nvSpPr>
        <p:spPr bwMode="auto">
          <a:xfrm>
            <a:off x="457200" y="5486400"/>
            <a:ext cx="2362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>
                <a:cs typeface="Times New Roman" pitchFamily="18" charset="0"/>
              </a:rPr>
              <a:t> </a:t>
            </a:r>
          </a:p>
        </p:txBody>
      </p:sp>
      <p:sp>
        <p:nvSpPr>
          <p:cNvPr id="14344" name="WordArt 49"/>
          <p:cNvSpPr>
            <a:spLocks noChangeArrowheads="1" noChangeShapeType="1"/>
          </p:cNvSpPr>
          <p:nvPr/>
        </p:nvSpPr>
        <p:spPr bwMode="auto">
          <a:xfrm>
            <a:off x="1752674" y="2514624"/>
            <a:ext cx="58674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 typeface="Arial" charset="0"/>
              <a:buNone/>
              <a:defRPr/>
            </a:pPr>
            <a:r>
              <a:rPr lang="en-US" altLang="zh-CN" sz="7200" kern="10" dirty="0">
                <a:ln w="9525">
                  <a:solidFill>
                    <a:srgbClr val="FF33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sy="50000" rotWithShape="0">
                    <a:srgbClr val="808080"/>
                  </a:outerShdw>
                </a:effectLst>
                <a:latin typeface="黑体"/>
                <a:ea typeface="黑体"/>
              </a:rPr>
              <a:t>14.2.2</a:t>
            </a:r>
            <a:r>
              <a:rPr lang="zh-CN" altLang="en-US" sz="7200" kern="10" dirty="0">
                <a:ln w="9525">
                  <a:solidFill>
                    <a:srgbClr val="FF3399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sy="50000" rotWithShape="0">
                    <a:srgbClr val="808080"/>
                  </a:outerShdw>
                </a:effectLst>
                <a:latin typeface="黑体"/>
                <a:ea typeface="黑体"/>
              </a:rPr>
              <a:t>完全平方差公式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83820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mtClean="0">
                <a:solidFill>
                  <a:srgbClr val="FFFFFF"/>
                </a:solidFill>
              </a:rPr>
              <a:t>回顾与思考</a:t>
            </a:r>
          </a:p>
        </p:txBody>
      </p:sp>
      <p:grpSp>
        <p:nvGrpSpPr>
          <p:cNvPr id="2" name="Group 369"/>
          <p:cNvGrpSpPr>
            <a:grpSpLocks/>
          </p:cNvGrpSpPr>
          <p:nvPr/>
        </p:nvGrpSpPr>
        <p:grpSpPr bwMode="auto">
          <a:xfrm>
            <a:off x="3048000" y="838200"/>
            <a:ext cx="3581400" cy="784225"/>
            <a:chOff x="1852" y="177"/>
            <a:chExt cx="2256" cy="494"/>
          </a:xfrm>
        </p:grpSpPr>
        <p:sp>
          <p:nvSpPr>
            <p:cNvPr id="278533" name="Rectangle 5"/>
            <p:cNvSpPr>
              <a:spLocks noChangeArrowheads="1"/>
            </p:cNvSpPr>
            <p:nvPr/>
          </p:nvSpPr>
          <p:spPr bwMode="auto">
            <a:xfrm>
              <a:off x="1852" y="225"/>
              <a:ext cx="2208" cy="337"/>
            </a:xfrm>
            <a:prstGeom prst="rect">
              <a:avLst/>
            </a:prstGeom>
            <a:gradFill rotWithShape="0">
              <a:gsLst>
                <a:gs pos="0">
                  <a:srgbClr val="FFCC99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3810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  <a:buFont typeface="Arial" charset="0"/>
                <a:buNone/>
                <a:defRPr/>
              </a:pPr>
              <a:r>
                <a:rPr lang="en-US" altLang="zh-CN" sz="32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sym typeface="MS Outlook" pitchFamily="2" charset="2"/>
                </a:rPr>
                <a:t>    </a:t>
              </a:r>
              <a:r>
                <a:rPr lang="zh-CN" altLang="en-US" sz="32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sym typeface="MS Outlook" pitchFamily="2" charset="2"/>
                </a:rPr>
                <a:t>回顾 </a:t>
              </a:r>
              <a:r>
                <a:rPr lang="en-US" altLang="zh-CN" sz="3600" dirty="0">
                  <a:solidFill>
                    <a:schemeClr val="hlink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cs typeface="Arial" charset="0"/>
                </a:rPr>
                <a:t>&amp;</a:t>
              </a:r>
              <a:r>
                <a:rPr lang="en-US" altLang="zh-CN" sz="3600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cs typeface="Arial" charset="0"/>
                </a:rPr>
                <a:t> </a:t>
              </a:r>
              <a:r>
                <a:rPr lang="zh-CN" altLang="en-US" sz="320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宋体" pitchFamily="2" charset="-122"/>
                </a:rPr>
                <a:t>思考</a:t>
              </a:r>
              <a:endParaRPr lang="zh-CN" altLang="en-US" sz="3600" dirty="0">
                <a:solidFill>
                  <a:schemeClr val="hlink"/>
                </a:solidFill>
                <a:latin typeface="Arial" charset="0"/>
                <a:ea typeface="BatangChe" pitchFamily="17" charset="-127"/>
              </a:endParaRPr>
            </a:p>
          </p:txBody>
        </p:sp>
        <p:sp>
          <p:nvSpPr>
            <p:cNvPr id="278534" name="Rectangle 6" descr="PE03255_"/>
            <p:cNvSpPr>
              <a:spLocks noChangeArrowheads="1"/>
            </p:cNvSpPr>
            <p:nvPr/>
          </p:nvSpPr>
          <p:spPr bwMode="auto">
            <a:xfrm>
              <a:off x="1852" y="177"/>
              <a:ext cx="116" cy="399"/>
            </a:xfrm>
            <a:prstGeom prst="rect">
              <a:avLst/>
            </a:prstGeom>
            <a:noFill/>
            <a:ln w="381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>
                <a:lnSpc>
                  <a:spcPct val="105000"/>
                </a:lnSpc>
                <a:buFont typeface="Arial" charset="0"/>
                <a:buNone/>
                <a:defRPr/>
              </a:pPr>
              <a:endParaRPr lang="en-US" sz="36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sym typeface="MS Outlook" pitchFamily="2" charset="2"/>
              </a:endParaRPr>
            </a:p>
          </p:txBody>
        </p:sp>
        <p:sp>
          <p:nvSpPr>
            <p:cNvPr id="278535" name="Rectangle 7" descr="PE03255_"/>
            <p:cNvSpPr>
              <a:spLocks noChangeArrowheads="1"/>
            </p:cNvSpPr>
            <p:nvPr/>
          </p:nvSpPr>
          <p:spPr bwMode="auto">
            <a:xfrm>
              <a:off x="3580" y="225"/>
              <a:ext cx="528" cy="446"/>
            </a:xfrm>
            <a:prstGeom prst="rect">
              <a:avLst/>
            </a:prstGeom>
            <a:noFill/>
            <a:ln w="381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  <a:defRPr/>
              </a:pPr>
              <a:r>
                <a:rPr lang="en-US" altLang="zh-CN" sz="4000" dirty="0">
                  <a:solidFill>
                    <a:srgbClr val="00336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BatangChe" pitchFamily="17" charset="-127"/>
                </a:rPr>
                <a:t>☞</a:t>
              </a:r>
              <a:endParaRPr lang="en-US" sz="4000" dirty="0">
                <a:solidFill>
                  <a:srgbClr val="0033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BatangChe" pitchFamily="17" charset="-127"/>
              </a:endParaRPr>
            </a:p>
          </p:txBody>
        </p:sp>
      </p:grpSp>
      <p:sp>
        <p:nvSpPr>
          <p:cNvPr id="278860" name="Text Box 332"/>
          <p:cNvSpPr txBox="1">
            <a:spLocks noChangeArrowheads="1"/>
          </p:cNvSpPr>
          <p:nvPr/>
        </p:nvSpPr>
        <p:spPr bwMode="auto">
          <a:xfrm>
            <a:off x="4038600" y="2667000"/>
            <a:ext cx="2286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m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a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)(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)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Lucida Sans Unicode" pitchFamily="34" charset="0"/>
              </a:rPr>
              <a:t>=</a:t>
            </a:r>
            <a:endParaRPr lang="en-US" altLang="zh-CN" sz="2800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Lucida Sans Unicode" pitchFamily="34" charset="0"/>
            </a:endParaRPr>
          </a:p>
        </p:txBody>
      </p:sp>
      <p:grpSp>
        <p:nvGrpSpPr>
          <p:cNvPr id="3" name="Group 349"/>
          <p:cNvGrpSpPr>
            <a:grpSpLocks/>
          </p:cNvGrpSpPr>
          <p:nvPr/>
        </p:nvGrpSpPr>
        <p:grpSpPr bwMode="auto">
          <a:xfrm>
            <a:off x="184150" y="3163888"/>
            <a:ext cx="8001000" cy="665162"/>
            <a:chOff x="48" y="1680"/>
            <a:chExt cx="5040" cy="419"/>
          </a:xfrm>
        </p:grpSpPr>
        <p:sp>
          <p:nvSpPr>
            <p:cNvPr id="278863" name="Rectangle 335" descr="PE03255_"/>
            <p:cNvSpPr>
              <a:spLocks noChangeArrowheads="1"/>
            </p:cNvSpPr>
            <p:nvPr/>
          </p:nvSpPr>
          <p:spPr bwMode="auto">
            <a:xfrm>
              <a:off x="240" y="1680"/>
              <a:ext cx="4848" cy="330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  <a:defRPr/>
              </a:pPr>
              <a:r>
                <a:rPr lang="en-US" altLang="zh-CN" sz="2800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    </a:t>
              </a:r>
              <a:r>
                <a:rPr lang="zh-CN" altLang="en-US" sz="2800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如果</a:t>
              </a:r>
              <a:r>
                <a:rPr lang="en-US" altLang="zh-CN" sz="2800" i="1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m</a:t>
              </a:r>
              <a:r>
                <a:rPr lang="en-US" altLang="zh-CN" sz="2800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Lucida Sans Unicode" pitchFamily="34" charset="0"/>
                </a:rPr>
                <a:t>=</a:t>
              </a:r>
              <a:r>
                <a:rPr lang="en-US" altLang="zh-CN" sz="2800" i="1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n</a:t>
              </a:r>
              <a:r>
                <a:rPr lang="zh-CN" altLang="en-US" sz="2800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，且都用 </a:t>
              </a:r>
              <a:r>
                <a:rPr lang="en-US" altLang="zh-CN" sz="2800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x </a:t>
              </a:r>
              <a:r>
                <a:rPr lang="zh-CN" altLang="en-US" sz="2800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表示，那么上式就成为</a:t>
              </a:r>
              <a:r>
                <a:rPr lang="en-US" altLang="zh-CN" sz="2800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:</a:t>
              </a:r>
            </a:p>
          </p:txBody>
        </p:sp>
        <p:grpSp>
          <p:nvGrpSpPr>
            <p:cNvPr id="4" name="Group 344"/>
            <p:cNvGrpSpPr>
              <a:grpSpLocks/>
            </p:cNvGrpSpPr>
            <p:nvPr/>
          </p:nvGrpSpPr>
          <p:grpSpPr bwMode="auto">
            <a:xfrm>
              <a:off x="48" y="1776"/>
              <a:ext cx="336" cy="323"/>
              <a:chOff x="2496" y="1056"/>
              <a:chExt cx="336" cy="323"/>
            </a:xfrm>
          </p:grpSpPr>
          <p:pic>
            <p:nvPicPr>
              <p:cNvPr id="12314" name="Picture 338" descr="24"/>
              <p:cNvPicPr>
                <a:picLocks noChangeAspect="1" noChangeArrowheads="1" noCrop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496" y="1056"/>
                <a:ext cx="144" cy="3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315" name="Picture 341" descr="24"/>
              <p:cNvPicPr>
                <a:picLocks noChangeAspect="1" noChangeArrowheads="1" noCrop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688" y="1056"/>
                <a:ext cx="144" cy="3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5" name="Group 343"/>
          <p:cNvGrpSpPr>
            <a:grpSpLocks/>
          </p:cNvGrpSpPr>
          <p:nvPr/>
        </p:nvGrpSpPr>
        <p:grpSpPr bwMode="auto">
          <a:xfrm>
            <a:off x="260350" y="1425575"/>
            <a:ext cx="4876800" cy="954088"/>
            <a:chOff x="96" y="585"/>
            <a:chExt cx="3072" cy="601"/>
          </a:xfrm>
        </p:grpSpPr>
        <p:sp>
          <p:nvSpPr>
            <p:cNvPr id="278859" name="Rectangle 331" descr="PE03255_"/>
            <p:cNvSpPr>
              <a:spLocks noChangeArrowheads="1"/>
            </p:cNvSpPr>
            <p:nvPr/>
          </p:nvSpPr>
          <p:spPr bwMode="auto">
            <a:xfrm>
              <a:off x="240" y="585"/>
              <a:ext cx="2928" cy="601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  <a:defRPr/>
              </a:pPr>
              <a:r>
                <a:rPr lang="zh-CN" altLang="en-US" sz="2800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华文中宋" pitchFamily="2" charset="-122"/>
                </a:rPr>
                <a:t>多项式乘法</a:t>
              </a:r>
            </a:p>
            <a:p>
              <a:pPr>
                <a:buFont typeface="Arial" charset="0"/>
                <a:buNone/>
                <a:defRPr/>
              </a:pPr>
              <a:r>
                <a:rPr lang="zh-CN" altLang="en-US" sz="2800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华文中宋" pitchFamily="2" charset="-122"/>
                </a:rPr>
                <a:t>法则是</a:t>
              </a:r>
              <a:r>
                <a:rPr lang="en-US" altLang="zh-CN" sz="2800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华文中宋" pitchFamily="2" charset="-122"/>
                </a:rPr>
                <a:t>:  </a:t>
              </a:r>
              <a:endParaRPr lang="en-US" altLang="zh-CN" sz="2800" u="sng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endParaRPr>
            </a:p>
          </p:txBody>
        </p:sp>
        <p:pic>
          <p:nvPicPr>
            <p:cNvPr id="12311" name="Picture 342" descr="24"/>
            <p:cNvPicPr>
              <a:picLocks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6" y="624"/>
              <a:ext cx="211" cy="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8873" name="Rectangle 345" descr="PE03255_"/>
          <p:cNvSpPr>
            <a:spLocks noChangeArrowheads="1"/>
          </p:cNvSpPr>
          <p:nvPr/>
        </p:nvSpPr>
        <p:spPr bwMode="auto">
          <a:xfrm>
            <a:off x="2971800" y="1524000"/>
            <a:ext cx="4038600" cy="43656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  <a:defRPr/>
            </a:pPr>
            <a:r>
              <a:rPr kumimoji="1" lang="zh-CN" altLang="en-US" sz="280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华文新魏" pitchFamily="2" charset="-122"/>
              </a:rPr>
              <a:t>用一个多项式的每一项</a:t>
            </a:r>
            <a:endParaRPr kumimoji="1" lang="zh-CN" altLang="en-US" sz="1400" dirty="0">
              <a:solidFill>
                <a:srgbClr val="800000"/>
              </a:solidFill>
              <a:latin typeface="Times New Roman" charset="0"/>
            </a:endParaRPr>
          </a:p>
        </p:txBody>
      </p:sp>
      <p:sp>
        <p:nvSpPr>
          <p:cNvPr id="278874" name="Rectangle 346" descr="PE03255_"/>
          <p:cNvSpPr>
            <a:spLocks noChangeArrowheads="1"/>
          </p:cNvSpPr>
          <p:nvPr/>
        </p:nvSpPr>
        <p:spPr bwMode="auto">
          <a:xfrm>
            <a:off x="3048000" y="1905000"/>
            <a:ext cx="5105400" cy="43656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  <a:defRPr/>
            </a:pPr>
            <a:r>
              <a:rPr kumimoji="1" lang="en-US" altLang="zh-CN" sz="280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华文新魏" pitchFamily="2" charset="-122"/>
              </a:rPr>
              <a:t>   </a:t>
            </a:r>
            <a:r>
              <a:rPr kumimoji="1" lang="zh-CN" altLang="en-US" sz="280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华文新魏" pitchFamily="2" charset="-122"/>
              </a:rPr>
              <a:t>乘另一个多项式的每一项</a:t>
            </a:r>
            <a:endParaRPr kumimoji="1" lang="zh-CN" altLang="en-US" sz="1400" dirty="0">
              <a:solidFill>
                <a:srgbClr val="800000"/>
              </a:solidFill>
              <a:latin typeface="Times New Roman" charset="0"/>
            </a:endParaRPr>
          </a:p>
        </p:txBody>
      </p:sp>
      <p:sp>
        <p:nvSpPr>
          <p:cNvPr id="278875" name="Rectangle 347" descr="PE03255_"/>
          <p:cNvSpPr>
            <a:spLocks noChangeArrowheads="1"/>
          </p:cNvSpPr>
          <p:nvPr/>
        </p:nvSpPr>
        <p:spPr bwMode="auto">
          <a:xfrm>
            <a:off x="3581400" y="2362200"/>
            <a:ext cx="3429000" cy="436563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charset="0"/>
              <a:buNone/>
              <a:defRPr/>
            </a:pPr>
            <a:r>
              <a:rPr kumimoji="1" lang="zh-CN" altLang="en-US" sz="280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ea typeface="华文新魏" pitchFamily="2" charset="-122"/>
              </a:rPr>
              <a:t>再把所得的积相加。</a:t>
            </a:r>
          </a:p>
        </p:txBody>
      </p:sp>
      <p:sp>
        <p:nvSpPr>
          <p:cNvPr id="278876" name="Rectangle 348" descr="PE03255_"/>
          <p:cNvSpPr>
            <a:spLocks noChangeArrowheads="1"/>
          </p:cNvSpPr>
          <p:nvPr/>
        </p:nvSpPr>
        <p:spPr bwMode="auto">
          <a:xfrm>
            <a:off x="6096000" y="2667000"/>
            <a:ext cx="2592388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mn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m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an</a:t>
            </a:r>
            <a:r>
              <a:rPr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+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a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rPr>
              <a:t>b</a:t>
            </a:r>
            <a:r>
              <a:rPr lang="en-US" altLang="zh-CN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 </a:t>
            </a:r>
          </a:p>
        </p:txBody>
      </p:sp>
      <p:sp>
        <p:nvSpPr>
          <p:cNvPr id="278878" name="Rectangle 350" descr="PE03255_"/>
          <p:cNvSpPr>
            <a:spLocks noChangeArrowheads="1"/>
          </p:cNvSpPr>
          <p:nvPr/>
        </p:nvSpPr>
        <p:spPr bwMode="auto">
          <a:xfrm>
            <a:off x="5746750" y="3711575"/>
            <a:ext cx="4699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effectLst>
                  <a:outerShdw blurRad="38100" dist="38100" dir="2700000" algn="tl">
                    <a:srgbClr val="C0C0C0"/>
                  </a:outerShdw>
                </a:effectLst>
                <a:latin typeface="Lucida Sans Unicode" pitchFamily="34" charset="0"/>
              </a:rPr>
              <a:t>=</a:t>
            </a:r>
          </a:p>
        </p:txBody>
      </p:sp>
      <p:sp>
        <p:nvSpPr>
          <p:cNvPr id="278879" name="Rectangle 351" descr="PE03255_"/>
          <p:cNvSpPr>
            <a:spLocks noChangeArrowheads="1"/>
          </p:cNvSpPr>
          <p:nvPr/>
        </p:nvSpPr>
        <p:spPr bwMode="auto">
          <a:xfrm>
            <a:off x="3994150" y="3697288"/>
            <a:ext cx="2057400" cy="52387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lang="en-US" altLang="zh-CN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cs typeface="Times New Roman" charset="0"/>
              </a:rPr>
              <a:t>(</a:t>
            </a:r>
            <a:r>
              <a:rPr lang="en-US" altLang="zh-CN" sz="2800" i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cs typeface="Times New Roman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cs typeface="Times New Roman" charset="0"/>
              </a:rPr>
              <a:t>+</a:t>
            </a:r>
            <a:r>
              <a:rPr lang="en-US" altLang="zh-CN" sz="2800" i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cs typeface="Times New Roman" charset="0"/>
              </a:rPr>
              <a:t>a</a:t>
            </a:r>
            <a:r>
              <a:rPr lang="en-US" altLang="zh-CN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cs typeface="Times New Roman" charset="0"/>
              </a:rPr>
              <a:t>)(</a:t>
            </a:r>
            <a:r>
              <a:rPr lang="en-US" altLang="zh-CN" sz="2800" i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cs typeface="Times New Roman" charset="0"/>
              </a:rPr>
              <a:t>x</a:t>
            </a:r>
            <a:r>
              <a:rPr lang="en-US" altLang="zh-CN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cs typeface="Times New Roman" charset="0"/>
              </a:rPr>
              <a:t>+</a:t>
            </a:r>
            <a:r>
              <a:rPr lang="en-US" altLang="zh-CN" sz="2800" i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  <a:cs typeface="Times New Roman" charset="0"/>
              </a:rPr>
              <a:t>b</a:t>
            </a:r>
            <a:r>
              <a:rPr lang="en-US" altLang="zh-CN" sz="280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  <a:cs typeface="Times New Roman" charset="0"/>
              </a:rPr>
              <a:t>)</a:t>
            </a:r>
            <a:endParaRPr kumimoji="1" lang="en-US" altLang="zh-CN">
              <a:solidFill>
                <a:srgbClr val="FF0000"/>
              </a:solidFill>
              <a:latin typeface="Times New Roman" charset="0"/>
            </a:endParaRPr>
          </a:p>
        </p:txBody>
      </p:sp>
      <p:sp>
        <p:nvSpPr>
          <p:cNvPr id="278882" name="Rectangle 354" descr="PE03255_"/>
          <p:cNvSpPr>
            <a:spLocks noChangeArrowheads="1"/>
          </p:cNvSpPr>
          <p:nvPr/>
        </p:nvSpPr>
        <p:spPr bwMode="auto">
          <a:xfrm>
            <a:off x="6192838" y="3638550"/>
            <a:ext cx="2601912" cy="641350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kumimoji="1" lang="en-US" altLang="zh-CN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x</a:t>
            </a:r>
            <a:r>
              <a:rPr kumimoji="1" lang="en-US" altLang="zh-CN" sz="2800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2</a:t>
            </a:r>
            <a:r>
              <a:rPr kumimoji="1"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+ (</a:t>
            </a:r>
            <a:r>
              <a:rPr kumimoji="1" lang="en-US" altLang="zh-CN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a</a:t>
            </a:r>
            <a:r>
              <a:rPr kumimoji="1"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+</a:t>
            </a:r>
            <a:r>
              <a:rPr kumimoji="1"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b</a:t>
            </a:r>
            <a:r>
              <a:rPr kumimoji="1"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)</a:t>
            </a:r>
            <a:r>
              <a:rPr kumimoji="1" lang="en-US" altLang="zh-CN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x</a:t>
            </a:r>
            <a:r>
              <a:rPr kumimoji="1"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+a</a:t>
            </a:r>
            <a:r>
              <a:rPr kumimoji="1" lang="en-US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itchFamily="18" charset="0"/>
              </a:rPr>
              <a:t>b</a:t>
            </a:r>
            <a:r>
              <a:rPr kumimoji="1" lang="en-US" altLang="zh-CN" sz="3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charset="0"/>
              </a:rPr>
              <a:t> </a:t>
            </a:r>
            <a:endParaRPr kumimoji="1" lang="en-US" altLang="zh-CN" sz="5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charset="0"/>
            </a:endParaRPr>
          </a:p>
        </p:txBody>
      </p:sp>
      <p:sp>
        <p:nvSpPr>
          <p:cNvPr id="278892" name="Rectangle 364" descr="PE03255_"/>
          <p:cNvSpPr>
            <a:spLocks noChangeArrowheads="1"/>
          </p:cNvSpPr>
          <p:nvPr/>
        </p:nvSpPr>
        <p:spPr bwMode="auto">
          <a:xfrm>
            <a:off x="107950" y="4230688"/>
            <a:ext cx="5105400" cy="979487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kumimoji="1" lang="en-US" altLang="zh-CN" sz="28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      </a:t>
            </a:r>
            <a:r>
              <a:rPr kumimoji="1" lang="zh-CN" altLang="en-US" sz="28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这是上一节学习的</a:t>
            </a:r>
          </a:p>
          <a:p>
            <a:pPr>
              <a:lnSpc>
                <a:spcPct val="90000"/>
              </a:lnSpc>
              <a:buFont typeface="Arial" charset="0"/>
              <a:buNone/>
              <a:defRPr/>
            </a:pPr>
            <a:r>
              <a:rPr kumimoji="1" lang="zh-CN" altLang="en-US" sz="28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一种特殊多项式的乘法</a:t>
            </a:r>
            <a:r>
              <a:rPr kumimoji="1" lang="en-US" altLang="zh-CN" sz="28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/>
              </a:rPr>
              <a:t>——</a:t>
            </a:r>
            <a:r>
              <a:rPr kumimoji="1" lang="en-US" altLang="zh-CN" sz="36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 </a:t>
            </a:r>
            <a:endParaRPr kumimoji="1" lang="en-US" altLang="zh-CN" sz="540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中宋" pitchFamily="2" charset="-122"/>
            </a:endParaRPr>
          </a:p>
        </p:txBody>
      </p:sp>
      <p:sp>
        <p:nvSpPr>
          <p:cNvPr id="278893" name="Rectangle 365" descr="PE03255_"/>
          <p:cNvSpPr>
            <a:spLocks noChangeArrowheads="1"/>
          </p:cNvSpPr>
          <p:nvPr/>
        </p:nvSpPr>
        <p:spPr bwMode="auto">
          <a:xfrm>
            <a:off x="5213350" y="4306888"/>
            <a:ext cx="2819400" cy="830262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kumimoji="1" lang="zh-CN" altLang="en-US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含有两个相同字母的二项式</a:t>
            </a:r>
            <a:r>
              <a:rPr kumimoji="1" lang="zh-CN" altLang="en-US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的乘积 </a:t>
            </a:r>
            <a:r>
              <a:rPr kumimoji="1" lang="en-US" altLang="zh-CN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.</a:t>
            </a:r>
          </a:p>
        </p:txBody>
      </p:sp>
      <p:grpSp>
        <p:nvGrpSpPr>
          <p:cNvPr id="6" name="Group 370"/>
          <p:cNvGrpSpPr>
            <a:grpSpLocks/>
          </p:cNvGrpSpPr>
          <p:nvPr/>
        </p:nvGrpSpPr>
        <p:grpSpPr bwMode="auto">
          <a:xfrm>
            <a:off x="0" y="5418138"/>
            <a:ext cx="8947150" cy="954087"/>
            <a:chOff x="-68" y="3100"/>
            <a:chExt cx="5636" cy="601"/>
          </a:xfrm>
        </p:grpSpPr>
        <p:grpSp>
          <p:nvGrpSpPr>
            <p:cNvPr id="7" name="Group 361"/>
            <p:cNvGrpSpPr>
              <a:grpSpLocks/>
            </p:cNvGrpSpPr>
            <p:nvPr/>
          </p:nvGrpSpPr>
          <p:grpSpPr bwMode="auto">
            <a:xfrm>
              <a:off x="-68" y="3102"/>
              <a:ext cx="649" cy="503"/>
              <a:chOff x="336" y="3308"/>
              <a:chExt cx="649" cy="503"/>
            </a:xfrm>
          </p:grpSpPr>
          <p:sp>
            <p:nvSpPr>
              <p:cNvPr id="278885" name="Rectangle 357" descr="PE03255_"/>
              <p:cNvSpPr>
                <a:spLocks noChangeArrowheads="1"/>
              </p:cNvSpPr>
              <p:nvPr/>
            </p:nvSpPr>
            <p:spPr bwMode="auto">
              <a:xfrm>
                <a:off x="432" y="3308"/>
                <a:ext cx="553" cy="503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lnSpc>
                    <a:spcPct val="85000"/>
                  </a:lnSpc>
                  <a:buFont typeface="Arial" charset="0"/>
                  <a:buNone/>
                  <a:defRPr/>
                </a:pPr>
                <a:r>
                  <a:rPr lang="en-US" sz="540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charset="0"/>
                    <a:sym typeface="Webdings" pitchFamily="18" charset="2"/>
                  </a:rPr>
                  <a:t></a:t>
                </a:r>
                <a:endParaRPr lang="en-US" sz="5400">
                  <a:solidFill>
                    <a:schemeClr val="tx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endParaRPr>
              </a:p>
            </p:txBody>
          </p:sp>
          <p:sp>
            <p:nvSpPr>
              <p:cNvPr id="278888" name="Rectangle 360" descr="PE03255_"/>
              <p:cNvSpPr>
                <a:spLocks noChangeArrowheads="1"/>
              </p:cNvSpPr>
              <p:nvPr/>
            </p:nvSpPr>
            <p:spPr bwMode="auto">
              <a:xfrm>
                <a:off x="336" y="3408"/>
                <a:ext cx="528" cy="384"/>
              </a:xfrm>
              <a:prstGeom prst="rect">
                <a:avLst/>
              </a:prstGeom>
              <a:noFill/>
              <a:ln w="381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buFont typeface="Arial" charset="0"/>
                  <a:buNone/>
                  <a:defRPr/>
                </a:pPr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charset="0"/>
                </a:endParaRPr>
              </a:p>
            </p:txBody>
          </p:sp>
        </p:grpSp>
        <p:sp>
          <p:nvSpPr>
            <p:cNvPr id="278894" name="Rectangle 366" descr="PE03255_"/>
            <p:cNvSpPr>
              <a:spLocks noChangeArrowheads="1"/>
            </p:cNvSpPr>
            <p:nvPr/>
          </p:nvSpPr>
          <p:spPr bwMode="auto">
            <a:xfrm>
              <a:off x="432" y="3100"/>
              <a:ext cx="5136" cy="601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  <a:defRPr/>
              </a:pPr>
              <a:r>
                <a:rPr kumimoji="1" lang="en-US" altLang="zh-CN" sz="280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   </a:t>
              </a:r>
              <a:r>
                <a:rPr kumimoji="1" lang="zh-CN" altLang="en-US" sz="280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如果 </a:t>
              </a:r>
              <a:r>
                <a:rPr kumimoji="1" lang="en-US" altLang="zh-CN" sz="280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(</a:t>
              </a:r>
              <a:r>
                <a:rPr kumimoji="1" lang="en-US" altLang="zh-CN" sz="2800" i="1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x</a:t>
              </a:r>
              <a:r>
                <a:rPr kumimoji="1" lang="en-US" altLang="zh-CN" sz="280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+</a:t>
              </a:r>
              <a:r>
                <a:rPr kumimoji="1" lang="en-US" altLang="zh-CN" sz="2800" i="1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a</a:t>
              </a:r>
              <a:r>
                <a:rPr kumimoji="1" lang="en-US" altLang="zh-CN" sz="280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)(</a:t>
              </a:r>
              <a:r>
                <a:rPr kumimoji="1" lang="en-US" altLang="zh-CN" sz="2800" i="1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x</a:t>
              </a:r>
              <a:r>
                <a:rPr kumimoji="1" lang="en-US" altLang="zh-CN" sz="280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+</a:t>
              </a:r>
              <a:r>
                <a:rPr kumimoji="1" lang="en-US" altLang="zh-CN" sz="2800" i="1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ook Antiqua" pitchFamily="18" charset="0"/>
                </a:rPr>
                <a:t>b</a:t>
              </a:r>
              <a:r>
                <a:rPr kumimoji="1" lang="en-US" altLang="zh-CN" sz="280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)</a:t>
              </a:r>
              <a:r>
                <a:rPr kumimoji="1" lang="zh-CN" altLang="en-US" sz="280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中的</a:t>
              </a:r>
              <a:r>
                <a:rPr kumimoji="1" lang="en-US" altLang="zh-CN" sz="2800" i="1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a</a:t>
              </a:r>
              <a:r>
                <a:rPr kumimoji="1" lang="zh-CN" altLang="en-US" sz="280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、</a:t>
              </a:r>
              <a:r>
                <a:rPr kumimoji="1" lang="en-US" altLang="zh-CN" sz="2800" i="1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Book Antiqua" pitchFamily="18" charset="0"/>
                </a:rPr>
                <a:t>b</a:t>
              </a:r>
              <a:r>
                <a:rPr kumimoji="1" lang="zh-CN" altLang="en-US" sz="280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再有某种特殊关系， </a:t>
              </a:r>
            </a:p>
            <a:p>
              <a:pPr>
                <a:buFont typeface="Arial" charset="0"/>
                <a:buNone/>
                <a:defRPr/>
              </a:pPr>
              <a:r>
                <a:rPr kumimoji="1" lang="zh-CN" altLang="en-US" sz="280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    又将得到什么特殊结果呢</a:t>
              </a:r>
              <a:r>
                <a:rPr kumimoji="1" lang="en-US" altLang="zh-CN" sz="2800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charset="0"/>
                </a:rPr>
                <a:t>?</a:t>
              </a:r>
            </a:p>
          </p:txBody>
        </p:sp>
      </p:grpSp>
      <p:sp>
        <p:nvSpPr>
          <p:cNvPr id="278896" name="Rectangle 368" descr="PE03255_"/>
          <p:cNvSpPr>
            <a:spLocks noChangeArrowheads="1"/>
          </p:cNvSpPr>
          <p:nvPr/>
        </p:nvSpPr>
        <p:spPr bwMode="auto">
          <a:xfrm>
            <a:off x="1936750" y="6211888"/>
            <a:ext cx="6629400" cy="646112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buFont typeface="Arial" charset="0"/>
              <a:buNone/>
              <a:defRPr/>
            </a:pPr>
            <a:r>
              <a:rPr kumimoji="1" lang="zh-CN" altLang="en-US" sz="2800"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这就是从本课起要学习的内容．</a:t>
            </a:r>
            <a:r>
              <a:rPr kumimoji="1" lang="zh-CN" altLang="en-US" sz="3600"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</a:rPr>
              <a:t> </a:t>
            </a:r>
            <a:endParaRPr kumimoji="1" lang="zh-CN" altLang="en-US" sz="5400">
              <a:effectLst>
                <a:outerShdw blurRad="38100" dist="38100" dir="2700000" algn="tl">
                  <a:srgbClr val="000000"/>
                </a:outerShdw>
              </a:effectLst>
              <a:latin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8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88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8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8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8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8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8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8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8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8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8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8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8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8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8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8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8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8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78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500"/>
                                        <p:tgtEl>
                                          <p:spTgt spid="278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5" dur="500"/>
                                        <p:tgtEl>
                                          <p:spTgt spid="278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860" grpId="0" autoUpdateAnimBg="0"/>
      <p:bldP spid="278873" grpId="0" build="p" autoUpdateAnimBg="0"/>
      <p:bldP spid="278874" grpId="0" build="p" autoUpdateAnimBg="0"/>
      <p:bldP spid="278875" grpId="0" build="p" autoUpdateAnimBg="0"/>
      <p:bldP spid="278876" grpId="0" autoUpdateAnimBg="0"/>
      <p:bldP spid="278878" grpId="0" autoUpdateAnimBg="0"/>
      <p:bldP spid="278879" grpId="0" autoUpdateAnimBg="0"/>
      <p:bldP spid="278882" grpId="0" autoUpdateAnimBg="0"/>
      <p:bldP spid="278892" grpId="0" build="p" autoUpdateAnimBg="0"/>
      <p:bldP spid="278893" grpId="0" autoUpdateAnimBg="0"/>
      <p:bldP spid="278896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1466</Words>
  <Application>Microsoft Office PowerPoint</Application>
  <PresentationFormat>全屏显示(4:3)</PresentationFormat>
  <Paragraphs>174</Paragraphs>
  <Slides>15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Office 主题</vt:lpstr>
      <vt:lpstr>自定义设计方案</vt:lpstr>
      <vt:lpstr>A Equation(公式3.1)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回顾与思考</vt:lpstr>
      <vt:lpstr>平 方 差  公 式</vt:lpstr>
      <vt:lpstr>初 识 平 方 差 公 式</vt:lpstr>
      <vt:lpstr>幻灯片 12</vt:lpstr>
      <vt:lpstr>纠   错   练   习</vt:lpstr>
      <vt:lpstr>拓  展  练  习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xbany</cp:lastModifiedBy>
  <cp:revision>12</cp:revision>
  <dcterms:created xsi:type="dcterms:W3CDTF">2017-04-26T08:23:00Z</dcterms:created>
  <dcterms:modified xsi:type="dcterms:W3CDTF">2017-07-31T03:20:10Z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