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9"/>
  </p:notesMasterIdLst>
  <p:sldIdLst>
    <p:sldId id="256" r:id="rId4"/>
    <p:sldId id="29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C9D54-70B7-4F35-8FC3-347F4D2C2A4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0D15E-A7CF-4154-91E4-592A93766E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611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64518"/>
            <a:ext cx="4038600" cy="21611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C25537C-26CC-4046-B2FE-20067A3B0ED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6DD22CE-C9B0-4928-B930-ACBEFE0B47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611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611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64518"/>
            <a:ext cx="4038600" cy="21611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64518"/>
            <a:ext cx="4038600" cy="21611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0D02B44-A67F-4A30-8B91-E9523241B0C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001AD2A-2CE8-4A0E-9A0D-FE04D24C0BA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7" Type="http://schemas.openxmlformats.org/officeDocument/2006/relationships/theme" Target="../theme/theme2.xml"/><Relationship Id="rId16" Type="http://schemas.openxmlformats.org/officeDocument/2006/relationships/image" Target="../media/image3.png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image" Target="../media/image4.jpe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wmf"/><Relationship Id="rId8" Type="http://schemas.openxmlformats.org/officeDocument/2006/relationships/oleObject" Target="../embeddings/oleObject25.bin"/><Relationship Id="rId7" Type="http://schemas.openxmlformats.org/officeDocument/2006/relationships/image" Target="../media/image25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23.bin"/><Relationship Id="rId3" Type="http://schemas.openxmlformats.org/officeDocument/2006/relationships/image" Target="../media/image21.wmf"/><Relationship Id="rId2" Type="http://schemas.openxmlformats.org/officeDocument/2006/relationships/oleObject" Target="../embeddings/oleObject22.bin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2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30.wmf"/><Relationship Id="rId6" Type="http://schemas.openxmlformats.org/officeDocument/2006/relationships/oleObject" Target="../embeddings/oleObject28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7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26.bin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9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3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5.wmf"/><Relationship Id="rId1" Type="http://schemas.openxmlformats.org/officeDocument/2006/relationships/oleObject" Target="../embeddings/oleObject33.bin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37.wmf"/><Relationship Id="rId4" Type="http://schemas.openxmlformats.org/officeDocument/2006/relationships/oleObject" Target="../embeddings/oleObject36.bin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6.wmf"/><Relationship Id="rId1" Type="http://schemas.openxmlformats.org/officeDocument/2006/relationships/oleObject" Target="../embeddings/oleObject34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37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8.bin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../media/image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1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0.bin"/><Relationship Id="rId7" Type="http://schemas.openxmlformats.org/officeDocument/2006/relationships/image" Target="../media/image15.wmf"/><Relationship Id="rId6" Type="http://schemas.openxmlformats.org/officeDocument/2006/relationships/oleObject" Target="../embeddings/oleObject9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8.bin"/><Relationship Id="rId3" Type="http://schemas.openxmlformats.org/officeDocument/2006/relationships/image" Target="../media/image13.wmf"/><Relationship Id="rId2" Type="http://schemas.openxmlformats.org/officeDocument/2006/relationships/oleObject" Target="../embeddings/oleObject7.bin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22.xml"/><Relationship Id="rId17" Type="http://schemas.openxmlformats.org/officeDocument/2006/relationships/image" Target="../media/image20.wmf"/><Relationship Id="rId16" Type="http://schemas.openxmlformats.org/officeDocument/2006/relationships/oleObject" Target="../embeddings/oleObject14.bin"/><Relationship Id="rId15" Type="http://schemas.openxmlformats.org/officeDocument/2006/relationships/image" Target="../media/image19.wmf"/><Relationship Id="rId14" Type="http://schemas.openxmlformats.org/officeDocument/2006/relationships/oleObject" Target="../embeddings/oleObject13.bin"/><Relationship Id="rId13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11" Type="http://schemas.openxmlformats.org/officeDocument/2006/relationships/image" Target="../media/image17.wmf"/><Relationship Id="rId10" Type="http://schemas.openxmlformats.org/officeDocument/2006/relationships/oleObject" Target="../embeddings/oleObject11.bin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539750" y="2998788"/>
            <a:ext cx="7848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（</a:t>
            </a:r>
            <a:r>
              <a:rPr kumimoji="1" lang="en-US" altLang="zh-CN" sz="3600">
                <a:latin typeface="Times New Roman" panose="02020603050405020304" pitchFamily="18" charset="0"/>
              </a:rPr>
              <a:t>1</a:t>
            </a:r>
            <a:r>
              <a:rPr kumimoji="1" lang="zh-CN" altLang="en-US" sz="3600">
                <a:latin typeface="Times New Roman" panose="02020603050405020304" pitchFamily="18" charset="0"/>
              </a:rPr>
              <a:t>）等号左边是什么运算？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graphicFrame>
        <p:nvGraphicFramePr>
          <p:cNvPr id="68612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684213" y="1485900"/>
          <a:ext cx="4103687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Equation" r:id="rId1" imgW="21031200" imgH="4876800" progId="Equation.DSMT4">
                  <p:embed/>
                </p:oleObj>
              </mc:Choice>
              <mc:Fallback>
                <p:oleObj name="Equation" r:id="rId1" imgW="21031200" imgH="4876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4213" y="1485900"/>
                        <a:ext cx="4103687" cy="9525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3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5148263" y="1917700"/>
          <a:ext cx="1223962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Equation" r:id="rId3" imgW="8229600" imgH="3962400" progId="Equation.DSMT4">
                  <p:embed/>
                </p:oleObj>
              </mc:Choice>
              <mc:Fallback>
                <p:oleObj name="Equation" r:id="rId3" imgW="8229600" imgH="39624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8263" y="1917700"/>
                        <a:ext cx="1223962" cy="5905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11188" y="838200"/>
            <a:ext cx="3529012" cy="703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</a:rPr>
              <a:t>法则剖析：</a:t>
            </a:r>
            <a:endParaRPr kumimoji="1"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4606925" y="1847850"/>
            <a:ext cx="45370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（          都是正整数）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539750" y="4510088"/>
            <a:ext cx="8280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（</a:t>
            </a:r>
            <a:r>
              <a:rPr kumimoji="1" lang="en-US" altLang="zh-CN" sz="3600">
                <a:latin typeface="Times New Roman" panose="02020603050405020304" pitchFamily="18" charset="0"/>
              </a:rPr>
              <a:t>2</a:t>
            </a:r>
            <a:r>
              <a:rPr kumimoji="1" lang="zh-CN" altLang="en-US" sz="3600">
                <a:latin typeface="Times New Roman" panose="02020603050405020304" pitchFamily="18" charset="0"/>
              </a:rPr>
              <a:t>）等号左右两边的指数有什么关系？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auto">
          <a:xfrm>
            <a:off x="611188" y="3719513"/>
            <a:ext cx="77771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答：等号左边是</a:t>
            </a:r>
            <a:r>
              <a:rPr kumimoji="1"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乘法</a:t>
            </a:r>
            <a:r>
              <a:rPr kumimoji="1"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运算 </a:t>
            </a:r>
            <a:r>
              <a:rPr kumimoji="1"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kumimoji="1" lang="en-US" altLang="zh-CN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8" name="Text Box 10"/>
          <p:cNvSpPr txBox="1">
            <a:spLocks noChangeArrowheads="1"/>
          </p:cNvSpPr>
          <p:nvPr/>
        </p:nvSpPr>
        <p:spPr bwMode="auto">
          <a:xfrm>
            <a:off x="611188" y="5302250"/>
            <a:ext cx="7848600" cy="1192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kumimoji="1" lang="zh-CN" altLang="en-US" sz="3600">
                <a:solidFill>
                  <a:srgbClr val="0000FF"/>
                </a:solidFill>
                <a:latin typeface="Times New Roman" panose="02020603050405020304" pitchFamily="18" charset="0"/>
              </a:rPr>
              <a:t>答： 等号右边的指数是等号左边的两个指数相加的</a:t>
            </a:r>
            <a:r>
              <a:rPr kumimoji="1"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和</a:t>
            </a:r>
            <a:r>
              <a:rPr kumimoji="1" lang="en-US" altLang="zh-CN" sz="360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kumimoji="1" lang="en-US" altLang="zh-CN" sz="3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2" grpId="0"/>
      <p:bldP spid="68615" grpId="0"/>
      <p:bldP spid="68616" grpId="0"/>
      <p:bldP spid="68617" grpId="0"/>
      <p:bldP spid="686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09600" y="2362200"/>
            <a:ext cx="32766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</a:rPr>
              <a:t>计算：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752600" y="2438400"/>
            <a:ext cx="66294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</a:rPr>
              <a:t>7 </a:t>
            </a:r>
            <a:r>
              <a:rPr lang="en-US" altLang="zh-CN" sz="2400">
                <a:latin typeface="Times New Roman" panose="02020603050405020304" pitchFamily="18" charset="0"/>
              </a:rPr>
              <a:t>×10</a:t>
            </a:r>
            <a:r>
              <a:rPr lang="en-US" altLang="zh-CN" sz="2400" baseline="30000">
                <a:latin typeface="Times New Roman" panose="02020603050405020304" pitchFamily="18" charset="0"/>
              </a:rPr>
              <a:t>4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</a:rPr>
              <a:t>；      （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x</a:t>
            </a:r>
            <a:r>
              <a:rPr lang="en-US" altLang="zh-CN" sz="2400" baseline="30000">
                <a:latin typeface="Times New Roman" panose="02020603050405020304" pitchFamily="18" charset="0"/>
              </a:rPr>
              <a:t>2 </a:t>
            </a:r>
            <a:r>
              <a:rPr lang="en-US" altLang="zh-CN" sz="2400">
                <a:latin typeface="Times New Roman" panose="02020603050405020304" pitchFamily="18" charset="0"/>
              </a:rPr>
              <a:t> · x</a:t>
            </a:r>
            <a:r>
              <a:rPr lang="en-US" altLang="zh-CN" sz="2400" baseline="30000">
                <a:latin typeface="Times New Roman" panose="02020603050405020304" pitchFamily="18" charset="0"/>
              </a:rPr>
              <a:t>5</a:t>
            </a:r>
            <a:r>
              <a:rPr lang="en-US" altLang="zh-CN" sz="2400">
                <a:latin typeface="Times New Roman" panose="02020603050405020304" pitchFamily="18" charset="0"/>
              </a:rPr>
              <a:t> .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990600" y="3048000"/>
            <a:ext cx="61722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解：（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10</a:t>
            </a:r>
            <a:r>
              <a:rPr lang="en-US" altLang="zh-CN" sz="2400" baseline="30000">
                <a:latin typeface="Times New Roman" panose="02020603050405020304" pitchFamily="18" charset="0"/>
              </a:rPr>
              <a:t>7 </a:t>
            </a:r>
            <a:r>
              <a:rPr lang="en-US" altLang="zh-CN" sz="2400">
                <a:latin typeface="Times New Roman" panose="02020603050405020304" pitchFamily="18" charset="0"/>
              </a:rPr>
              <a:t>×10</a:t>
            </a:r>
            <a:r>
              <a:rPr lang="en-US" altLang="zh-CN" sz="2400" baseline="30000">
                <a:latin typeface="Times New Roman" panose="02020603050405020304" pitchFamily="18" charset="0"/>
              </a:rPr>
              <a:t>4 </a:t>
            </a:r>
            <a:r>
              <a:rPr lang="en-US" altLang="zh-CN" sz="2400">
                <a:latin typeface="Times New Roman" panose="02020603050405020304" pitchFamily="18" charset="0"/>
              </a:rPr>
              <a:t>=10</a:t>
            </a:r>
            <a:r>
              <a:rPr lang="en-US" altLang="zh-CN" sz="2400" baseline="30000">
                <a:latin typeface="Times New Roman" panose="02020603050405020304" pitchFamily="18" charset="0"/>
              </a:rPr>
              <a:t>7 + 4</a:t>
            </a:r>
            <a:r>
              <a:rPr lang="en-US" altLang="zh-CN" sz="2400">
                <a:latin typeface="Times New Roman" panose="02020603050405020304" pitchFamily="18" charset="0"/>
              </a:rPr>
              <a:t>= 10</a:t>
            </a:r>
            <a:r>
              <a:rPr lang="en-US" altLang="zh-CN" sz="2400" baseline="30000">
                <a:latin typeface="Times New Roman" panose="02020603050405020304" pitchFamily="18" charset="0"/>
              </a:rPr>
              <a:t>11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x</a:t>
            </a:r>
            <a:r>
              <a:rPr lang="en-US" altLang="zh-CN" sz="2400" baseline="30000">
                <a:latin typeface="Times New Roman" panose="02020603050405020304" pitchFamily="18" charset="0"/>
              </a:rPr>
              <a:t>2 </a:t>
            </a:r>
            <a:r>
              <a:rPr lang="en-US" altLang="zh-CN" sz="2400">
                <a:latin typeface="Times New Roman" panose="02020603050405020304" pitchFamily="18" charset="0"/>
              </a:rPr>
              <a:t> · x</a:t>
            </a:r>
            <a:r>
              <a:rPr lang="en-US" altLang="zh-CN" sz="2400" baseline="30000">
                <a:latin typeface="Times New Roman" panose="02020603050405020304" pitchFamily="18" charset="0"/>
              </a:rPr>
              <a:t>5 </a:t>
            </a:r>
            <a:r>
              <a:rPr lang="en-US" altLang="zh-CN" sz="2400">
                <a:latin typeface="Times New Roman" panose="02020603050405020304" pitchFamily="18" charset="0"/>
              </a:rPr>
              <a:t>= x</a:t>
            </a:r>
            <a:r>
              <a:rPr lang="en-US" altLang="zh-CN" sz="2400" baseline="30000">
                <a:latin typeface="Times New Roman" panose="02020603050405020304" pitchFamily="18" charset="0"/>
              </a:rPr>
              <a:t>2 + 5 </a:t>
            </a:r>
            <a:r>
              <a:rPr lang="en-US" altLang="zh-CN" sz="2400">
                <a:latin typeface="Times New Roman" panose="02020603050405020304" pitchFamily="18" charset="0"/>
              </a:rPr>
              <a:t>= x</a:t>
            </a:r>
            <a:r>
              <a:rPr lang="en-US" altLang="zh-CN" sz="2400" baseline="30000">
                <a:latin typeface="Times New Roman" panose="02020603050405020304" pitchFamily="18" charset="0"/>
              </a:rPr>
              <a:t>7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57200" y="4267200"/>
            <a:ext cx="9144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</a:rPr>
              <a:t>计算：（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en-US" altLang="zh-CN" sz="2400" baseline="30000">
                <a:latin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</a:rPr>
              <a:t>×2</a:t>
            </a:r>
            <a:r>
              <a:rPr lang="en-US" altLang="zh-CN" sz="2400" baseline="30000">
                <a:latin typeface="Times New Roman" panose="02020603050405020304" pitchFamily="18" charset="0"/>
              </a:rPr>
              <a:t>4</a:t>
            </a:r>
            <a:r>
              <a:rPr lang="en-US" altLang="zh-CN" sz="2400">
                <a:latin typeface="Times New Roman" panose="02020603050405020304" pitchFamily="18" charset="0"/>
              </a:rPr>
              <a:t>×2</a:t>
            </a:r>
            <a:r>
              <a:rPr lang="en-US" altLang="zh-CN" sz="2400" baseline="30000">
                <a:latin typeface="Times New Roman" panose="02020603050405020304" pitchFamily="18" charset="0"/>
              </a:rPr>
              <a:t>5</a:t>
            </a:r>
            <a:r>
              <a:rPr lang="en-US" altLang="zh-CN" sz="2400">
                <a:latin typeface="Times New Roman" panose="02020603050405020304" pitchFamily="18" charset="0"/>
              </a:rPr>
              <a:t>    </a:t>
            </a:r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y · y</a:t>
            </a:r>
            <a:r>
              <a:rPr lang="en-US" altLang="zh-CN" sz="2400" baseline="30000"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latin typeface="Times New Roman" panose="02020603050405020304" pitchFamily="18" charset="0"/>
              </a:rPr>
              <a:t> ·</a:t>
            </a:r>
            <a:r>
              <a:rPr lang="en-US" altLang="zh-CN" sz="2400" baseline="30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y</a:t>
            </a:r>
            <a:r>
              <a:rPr lang="en-US" altLang="zh-CN" sz="2400" baseline="30000">
                <a:latin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</a:rPr>
              <a:t>   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85800" y="5029200"/>
            <a:ext cx="73914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解：（</a:t>
            </a:r>
            <a:r>
              <a:rPr lang="en-US" altLang="zh-CN" sz="2400"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en-US" altLang="zh-CN" sz="2400" baseline="30000">
                <a:latin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</a:rPr>
              <a:t>×2</a:t>
            </a:r>
            <a:r>
              <a:rPr lang="en-US" altLang="zh-CN" sz="2400" baseline="30000">
                <a:latin typeface="Times New Roman" panose="02020603050405020304" pitchFamily="18" charset="0"/>
              </a:rPr>
              <a:t>4</a:t>
            </a:r>
            <a:r>
              <a:rPr lang="en-US" altLang="zh-CN" sz="2400">
                <a:latin typeface="Times New Roman" panose="02020603050405020304" pitchFamily="18" charset="0"/>
              </a:rPr>
              <a:t>×2</a:t>
            </a:r>
            <a:r>
              <a:rPr lang="en-US" altLang="zh-CN" sz="2400" baseline="30000">
                <a:latin typeface="Times New Roman" panose="02020603050405020304" pitchFamily="18" charset="0"/>
              </a:rPr>
              <a:t>5</a:t>
            </a:r>
            <a:r>
              <a:rPr lang="en-US" altLang="zh-CN" sz="2400">
                <a:latin typeface="Times New Roman" panose="02020603050405020304" pitchFamily="18" charset="0"/>
              </a:rPr>
              <a:t>=2</a:t>
            </a:r>
            <a:r>
              <a:rPr lang="en-US" altLang="zh-CN" sz="2400" baseline="30000">
                <a:latin typeface="Times New Roman" panose="02020603050405020304" pitchFamily="18" charset="0"/>
              </a:rPr>
              <a:t>3+4+5</a:t>
            </a:r>
            <a:r>
              <a:rPr lang="en-US" altLang="zh-CN" sz="2400">
                <a:latin typeface="Times New Roman" panose="02020603050405020304" pitchFamily="18" charset="0"/>
              </a:rPr>
              <a:t>=2</a:t>
            </a:r>
            <a:r>
              <a:rPr lang="en-US" altLang="zh-CN" sz="2400" baseline="30000">
                <a:latin typeface="Times New Roman" panose="02020603050405020304" pitchFamily="18" charset="0"/>
              </a:rPr>
              <a:t>12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        </a:t>
            </a:r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latin typeface="Times New Roman" panose="02020603050405020304" pitchFamily="18" charset="0"/>
              </a:rPr>
              <a:t>）</a:t>
            </a:r>
            <a:r>
              <a:rPr lang="en-US" altLang="zh-CN" sz="2400">
                <a:latin typeface="Times New Roman" panose="02020603050405020304" pitchFamily="18" charset="0"/>
              </a:rPr>
              <a:t>y · y</a:t>
            </a:r>
            <a:r>
              <a:rPr lang="en-US" altLang="zh-CN" sz="2400" baseline="30000">
                <a:latin typeface="Times New Roman" panose="02020603050405020304" pitchFamily="18" charset="0"/>
              </a:rPr>
              <a:t>2 </a:t>
            </a:r>
            <a:r>
              <a:rPr lang="en-US" altLang="zh-CN" sz="2400">
                <a:latin typeface="Times New Roman" panose="02020603050405020304" pitchFamily="18" charset="0"/>
              </a:rPr>
              <a:t>· y</a:t>
            </a:r>
            <a:r>
              <a:rPr lang="en-US" altLang="zh-CN" sz="2400" baseline="30000">
                <a:latin typeface="Times New Roman" panose="02020603050405020304" pitchFamily="18" charset="0"/>
              </a:rPr>
              <a:t>3</a:t>
            </a:r>
            <a:r>
              <a:rPr lang="en-US" altLang="zh-CN" sz="2400">
                <a:latin typeface="Times New Roman" panose="02020603050405020304" pitchFamily="18" charset="0"/>
              </a:rPr>
              <a:t> = y</a:t>
            </a:r>
            <a:r>
              <a:rPr lang="en-US" altLang="zh-CN" sz="2400" baseline="30000">
                <a:latin typeface="Times New Roman" panose="02020603050405020304" pitchFamily="18" charset="0"/>
              </a:rPr>
              <a:t>1+2+3</a:t>
            </a:r>
            <a:r>
              <a:rPr lang="en-US" altLang="zh-CN" sz="2400">
                <a:latin typeface="Times New Roman" panose="02020603050405020304" pitchFamily="18" charset="0"/>
              </a:rPr>
              <a:t>=y</a:t>
            </a:r>
            <a:r>
              <a:rPr lang="en-US" altLang="zh-CN" sz="2400" baseline="30000">
                <a:latin typeface="Times New Roman" panose="02020603050405020304" pitchFamily="18" charset="0"/>
              </a:rPr>
              <a:t>6</a:t>
            </a:r>
            <a:r>
              <a:rPr lang="en-US" altLang="zh-CN" sz="2400">
                <a:latin typeface="Times New Roman" panose="02020603050405020304" pitchFamily="18" charset="0"/>
              </a:rPr>
              <a:t> 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2667000" y="838200"/>
            <a:ext cx="2286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尝试练习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57200" y="1371600"/>
            <a:ext cx="8459788" cy="830263"/>
          </a:xfrm>
          <a:prstGeom prst="rect">
            <a:avLst/>
          </a:prstGeom>
          <a:gradFill rotWithShape="0">
            <a:gsLst>
              <a:gs pos="0">
                <a:srgbClr val="D5F1FF"/>
              </a:gs>
              <a:gs pos="100000">
                <a:srgbClr val="FFEB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Char char="Ø"/>
            </a:pPr>
            <a:r>
              <a:rPr lang="en-US" altLang="zh-CN" sz="2400">
                <a:latin typeface="Times New Roman" panose="02020603050405020304" pitchFamily="18" charset="0"/>
              </a:rPr>
              <a:t>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>
                <a:latin typeface="Times New Roman" panose="02020603050405020304" pitchFamily="18" charset="0"/>
              </a:rPr>
              <a:t> · 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aseline="300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=  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400">
                <a:latin typeface="Times New Roman" panose="02020603050405020304" pitchFamily="18" charset="0"/>
              </a:rPr>
              <a:t> (</a:t>
            </a:r>
            <a:r>
              <a:rPr lang="zh-CN" altLang="en-US" sz="2400">
                <a:latin typeface="Times New Roman" panose="02020603050405020304" pitchFamily="18" charset="0"/>
              </a:rPr>
              <a:t>当</a:t>
            </a:r>
            <a:r>
              <a:rPr lang="en-US" altLang="zh-CN" sz="2400">
                <a:latin typeface="Times New Roman" panose="02020603050405020304" pitchFamily="18" charset="0"/>
              </a:rPr>
              <a:t>m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</a:rPr>
              <a:t>都是正整数</a:t>
            </a:r>
            <a:r>
              <a:rPr lang="en-US" altLang="zh-CN" sz="2400">
                <a:latin typeface="Times New Roman" panose="02020603050405020304" pitchFamily="18" charset="0"/>
              </a:rPr>
              <a:t>)           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>
                <a:latin typeface="Times New Roman" panose="02020603050405020304" pitchFamily="18" charset="0"/>
              </a:rPr>
              <a:t>·a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>
                <a:latin typeface="Times New Roman" panose="02020603050405020304" pitchFamily="18" charset="0"/>
              </a:rPr>
              <a:t>·a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>
                <a:latin typeface="Times New Roman" panose="02020603050405020304" pitchFamily="18" charset="0"/>
              </a:rPr>
              <a:t> = a</a:t>
            </a:r>
            <a:r>
              <a:rPr lang="en-US" altLang="zh-CN" sz="24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m+n+p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latin typeface="Times New Roman" panose="02020603050405020304" pitchFamily="18" charset="0"/>
              </a:rPr>
              <a:t>（</a:t>
            </a:r>
            <a:r>
              <a:rPr lang="en-US" altLang="zh-CN" sz="2400">
                <a:latin typeface="Times New Roman" panose="02020603050405020304" pitchFamily="18" charset="0"/>
              </a:rPr>
              <a:t>m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n</a:t>
            </a:r>
            <a:r>
              <a:rPr lang="zh-CN" altLang="en-US" sz="2400">
                <a:latin typeface="Times New Roman" panose="02020603050405020304" pitchFamily="18" charset="0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p</a:t>
            </a:r>
            <a:r>
              <a:rPr lang="zh-CN" altLang="en-US" sz="2400">
                <a:latin typeface="Times New Roman" panose="02020603050405020304" pitchFamily="18" charset="0"/>
              </a:rPr>
              <a:t>都是正整数）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4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84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  <p:bldP spid="18435" grpId="0" autoUpdateAnimBg="0"/>
      <p:bldP spid="18436" grpId="0" autoUpdateAnimBg="0"/>
      <p:bldP spid="18437" grpId="0" autoUpdateAnimBg="0"/>
      <p:bldP spid="18438" grpId="0" autoUpdateAnimBg="0"/>
      <p:bldP spid="18440" grpId="0" animBg="1" advAuto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990600"/>
            <a:ext cx="2881313" cy="8382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/>
            <a:r>
              <a:rPr lang="zh-CN" altLang="en-US" sz="3600" b="1" smtClean="0">
                <a:latin typeface="Arial Black" panose="020B0A04020102020204" pitchFamily="34" charset="0"/>
              </a:rPr>
              <a:t>例</a:t>
            </a:r>
            <a:r>
              <a:rPr lang="en-US" altLang="zh-CN" sz="3600" b="1" smtClean="0">
                <a:latin typeface="Arial Black" panose="020B0A04020102020204" pitchFamily="34" charset="0"/>
              </a:rPr>
              <a:t>1</a:t>
            </a:r>
            <a:r>
              <a:rPr lang="zh-CN" altLang="en-US" sz="3600" b="1" smtClean="0">
                <a:latin typeface="Arial Black" panose="020B0A04020102020204" pitchFamily="34" charset="0"/>
              </a:rPr>
              <a:t>、计算</a:t>
            </a:r>
            <a:r>
              <a:rPr lang="zh-CN" altLang="en-US" sz="3600" smtClean="0"/>
              <a:t>：</a:t>
            </a:r>
            <a:endParaRPr lang="zh-CN" altLang="en-US" sz="3600" smtClean="0"/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897188" y="1106488"/>
            <a:ext cx="7416800" cy="204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(1)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 </a:t>
            </a:r>
            <a:r>
              <a:rPr lang="zh-CN" altLang="en-US" sz="3200">
                <a:latin typeface="Arial Black" panose="020B0A04020102020204" pitchFamily="34" charset="0"/>
              </a:rPr>
              <a:t> </a:t>
            </a:r>
            <a:r>
              <a:rPr lang="en-US" altLang="zh-CN" sz="3200">
                <a:latin typeface="Arial Black" panose="020B0A04020102020204" pitchFamily="34" charset="0"/>
              </a:rPr>
              <a:t>X</a:t>
            </a:r>
            <a:r>
              <a:rPr lang="en-US" altLang="zh-CN" sz="3200" baseline="30000">
                <a:latin typeface="Arial Black" panose="020B0A04020102020204" pitchFamily="34" charset="0"/>
              </a:rPr>
              <a:t>2 </a:t>
            </a:r>
            <a:r>
              <a:rPr lang="en-US" altLang="zh-CN" sz="3200"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Arial Black" panose="020B0A04020102020204" pitchFamily="34" charset="0"/>
              </a:rPr>
              <a:t>X</a:t>
            </a:r>
            <a:r>
              <a:rPr lang="en-US" altLang="zh-CN" sz="3200" baseline="30000">
                <a:latin typeface="Arial Black" panose="020B0A04020102020204" pitchFamily="34" charset="0"/>
              </a:rPr>
              <a:t>5</a:t>
            </a:r>
            <a:r>
              <a:rPr lang="zh-CN" altLang="en-US" sz="3200" baseline="30000">
                <a:latin typeface="Arial Black" panose="020B0A04020102020204" pitchFamily="34" charset="0"/>
              </a:rPr>
              <a:t>  </a:t>
            </a:r>
            <a:r>
              <a:rPr lang="en-US" altLang="zh-CN" sz="3200">
                <a:latin typeface="Arial Black" panose="020B0A04020102020204" pitchFamily="34" charset="0"/>
              </a:rPr>
              <a:t>     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(2)</a:t>
            </a:r>
            <a:r>
              <a:rPr lang="zh-CN" altLang="en-US" sz="3200">
                <a:latin typeface="Arial Black" panose="020B0A04020102020204" pitchFamily="34" charset="0"/>
              </a:rPr>
              <a:t>  a </a:t>
            </a:r>
            <a:r>
              <a:rPr lang="en-US" altLang="zh-CN" sz="3200">
                <a:latin typeface="Times New Roman" panose="02020603050405020304" pitchFamily="18" charset="0"/>
              </a:rPr>
              <a:t>·</a:t>
            </a:r>
            <a:r>
              <a:rPr lang="zh-CN" altLang="en-US" sz="32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Arial Black" panose="020B0A04020102020204" pitchFamily="34" charset="0"/>
              </a:rPr>
              <a:t>a</a:t>
            </a:r>
            <a:r>
              <a:rPr lang="zh-CN" altLang="en-US" sz="3200" baseline="30000">
                <a:latin typeface="Arial Black" panose="020B0A04020102020204" pitchFamily="34" charset="0"/>
              </a:rPr>
              <a:t>6</a:t>
            </a:r>
            <a:r>
              <a:rPr lang="zh-CN" altLang="en-US" sz="2400" baseline="30000"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Arial Black" panose="020B0A04020102020204" pitchFamily="34" charset="0"/>
              </a:rPr>
              <a:t>   </a:t>
            </a:r>
            <a:endParaRPr lang="zh-CN" altLang="en-US" sz="3200">
              <a:latin typeface="Arial Black" panose="020B0A04020102020204" pitchFamily="34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(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3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) （</a:t>
            </a:r>
            <a:r>
              <a:rPr lang="zh-CN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</a:rPr>
              <a:t>×（</a:t>
            </a:r>
            <a:r>
              <a:rPr lang="en-US" altLang="zh-CN" sz="2800">
                <a:latin typeface="Times New Roman" panose="02020603050405020304" pitchFamily="18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en-US" altLang="zh-CN" sz="3200" baseline="30000">
                <a:latin typeface="Arial Black" panose="020B0A04020102020204" pitchFamily="34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</a:rPr>
              <a:t>×</a:t>
            </a:r>
            <a:r>
              <a:rPr lang="en-US" altLang="zh-CN" sz="2800">
                <a:latin typeface="Times New Roman" panose="02020603050405020304" pitchFamily="18" charset="0"/>
              </a:rPr>
              <a:t>(-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en-US" altLang="zh-CN" sz="3200" baseline="30000">
                <a:latin typeface="Arial Black" panose="020B0A04020102020204" pitchFamily="34" charset="0"/>
              </a:rPr>
              <a:t>3</a:t>
            </a:r>
            <a:r>
              <a:rPr lang="zh-CN" altLang="en-US" sz="3200">
                <a:latin typeface="Arial Black" panose="020B0A04020102020204" pitchFamily="34" charset="0"/>
              </a:rPr>
              <a:t> </a:t>
            </a:r>
            <a:r>
              <a:rPr lang="en-US" altLang="zh-CN" sz="3200">
                <a:latin typeface="Arial Black" panose="020B0A04020102020204" pitchFamily="34" charset="0"/>
              </a:rPr>
              <a:t>      </a:t>
            </a:r>
            <a:endParaRPr lang="en-US" altLang="zh-CN" sz="3200">
              <a:latin typeface="Arial Black" panose="020B0A04020102020204" pitchFamily="34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(4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)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  </a:t>
            </a:r>
            <a:r>
              <a:rPr lang="zh-CN" altLang="en-US" sz="3200">
                <a:latin typeface="Arial Black" panose="020B0A04020102020204" pitchFamily="34" charset="0"/>
              </a:rPr>
              <a:t>X</a:t>
            </a:r>
            <a:r>
              <a:rPr lang="zh-CN" altLang="en-US" sz="3200" baseline="30000">
                <a:latin typeface="Arial Black" panose="020B0A04020102020204" pitchFamily="34" charset="0"/>
              </a:rPr>
              <a:t>m </a:t>
            </a:r>
            <a:r>
              <a:rPr lang="en-US" altLang="zh-CN" sz="3200">
                <a:latin typeface="Times New Roman" panose="02020603050405020304" pitchFamily="18" charset="0"/>
              </a:rPr>
              <a:t>·</a:t>
            </a:r>
            <a:r>
              <a:rPr lang="zh-CN" altLang="en-US" sz="32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Arial Black" panose="020B0A04020102020204" pitchFamily="34" charset="0"/>
              </a:rPr>
              <a:t>X</a:t>
            </a:r>
            <a:r>
              <a:rPr lang="zh-CN" altLang="en-US" sz="3200" baseline="30000">
                <a:latin typeface="Arial Black" panose="020B0A04020102020204" pitchFamily="34" charset="0"/>
              </a:rPr>
              <a:t>3m+1</a:t>
            </a:r>
            <a:endParaRPr lang="zh-CN" altLang="en-US" sz="3200" baseline="30000">
              <a:latin typeface="Arial Black" panose="020B0A04020102020204" pitchFamily="34" charset="0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377825" y="3195638"/>
            <a:ext cx="3311525" cy="1047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5000"/>
              </a:lnSpc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解：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(1)</a:t>
            </a:r>
            <a:r>
              <a:rPr lang="en-US" altLang="zh-CN" sz="3200">
                <a:latin typeface="Arial Black" panose="020B0A04020102020204" pitchFamily="34" charset="0"/>
              </a:rPr>
              <a:t> X</a:t>
            </a:r>
            <a:r>
              <a:rPr lang="en-US" altLang="zh-CN" sz="3200" baseline="30000">
                <a:latin typeface="Arial Black" panose="020B0A04020102020204" pitchFamily="34" charset="0"/>
              </a:rPr>
              <a:t>2</a:t>
            </a:r>
            <a:r>
              <a:rPr lang="en-US" altLang="zh-CN" sz="4000">
                <a:latin typeface="Times New Roman" panose="02020603050405020304" pitchFamily="18" charset="0"/>
              </a:rPr>
              <a:t>·</a:t>
            </a:r>
            <a:r>
              <a:rPr lang="en-US" altLang="zh-CN" sz="3200">
                <a:latin typeface="Arial Black" panose="020B0A04020102020204" pitchFamily="34" charset="0"/>
              </a:rPr>
              <a:t>X</a:t>
            </a:r>
            <a:r>
              <a:rPr lang="en-US" altLang="zh-CN" sz="3200" baseline="30000">
                <a:latin typeface="Arial Black" panose="020B0A04020102020204" pitchFamily="34" charset="0"/>
              </a:rPr>
              <a:t>5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096963" y="3792538"/>
            <a:ext cx="2411412" cy="94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5000"/>
              </a:lnSpc>
              <a:spcBef>
                <a:spcPct val="2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  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(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2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)</a:t>
            </a:r>
            <a:r>
              <a:rPr lang="zh-CN" altLang="en-US" sz="3200"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Arial Black" panose="020B0A04020102020204" pitchFamily="34" charset="0"/>
              </a:rPr>
              <a:t>a</a:t>
            </a:r>
            <a:r>
              <a:rPr lang="zh-CN" altLang="en-US" sz="3200">
                <a:latin typeface="Lucida Console" panose="020B0609040504020204" pitchFamily="49" charset="0"/>
              </a:rPr>
              <a:t>·</a:t>
            </a:r>
            <a:r>
              <a:rPr lang="zh-CN" altLang="en-US" sz="3200">
                <a:latin typeface="Arial Black" panose="020B0A04020102020204" pitchFamily="34" charset="0"/>
              </a:rPr>
              <a:t>a</a:t>
            </a:r>
            <a:r>
              <a:rPr lang="zh-CN" altLang="en-US" sz="3200" baseline="30000">
                <a:latin typeface="Arial Black" panose="020B0A04020102020204" pitchFamily="34" charset="0"/>
              </a:rPr>
              <a:t>6</a:t>
            </a:r>
            <a:endParaRPr lang="zh-CN" altLang="en-US" sz="3200" baseline="30000">
              <a:latin typeface="Arial Black" panose="020B0A04020102020204" pitchFamily="34" charset="0"/>
            </a:endParaRP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3041650" y="3295650"/>
            <a:ext cx="1655763" cy="941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5000"/>
              </a:lnSpc>
              <a:spcBef>
                <a:spcPct val="20000"/>
              </a:spcBef>
            </a:pPr>
            <a:r>
              <a:rPr lang="zh-CN" altLang="en-US" sz="3600">
                <a:latin typeface="Arial Black" panose="020B0A04020102020204" pitchFamily="34" charset="0"/>
              </a:rPr>
              <a:t> </a:t>
            </a:r>
            <a:r>
              <a:rPr lang="en-US" altLang="zh-CN" sz="3200">
                <a:latin typeface="Arial Black" panose="020B0A04020102020204" pitchFamily="34" charset="0"/>
              </a:rPr>
              <a:t>=X</a:t>
            </a:r>
            <a:r>
              <a:rPr lang="en-US" altLang="zh-CN" sz="3200" baseline="30000">
                <a:latin typeface="Arial Black" panose="020B0A04020102020204" pitchFamily="34" charset="0"/>
              </a:rPr>
              <a:t>2+5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42" name="Text Box 10"/>
          <p:cNvSpPr txBox="1">
            <a:spLocks noChangeArrowheads="1"/>
          </p:cNvSpPr>
          <p:nvPr/>
        </p:nvSpPr>
        <p:spPr bwMode="auto">
          <a:xfrm>
            <a:off x="4194175" y="3295650"/>
            <a:ext cx="1296988" cy="941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5000"/>
              </a:lnSpc>
              <a:spcBef>
                <a:spcPct val="20000"/>
              </a:spcBef>
            </a:pPr>
            <a:r>
              <a:rPr lang="zh-CN" altLang="en-US" sz="3600">
                <a:latin typeface="Arial Black" panose="020B0A04020102020204" pitchFamily="34" charset="0"/>
              </a:rPr>
              <a:t> </a:t>
            </a:r>
            <a:r>
              <a:rPr lang="en-US" altLang="zh-CN" sz="3200">
                <a:latin typeface="Arial Black" panose="020B0A04020102020204" pitchFamily="34" charset="0"/>
              </a:rPr>
              <a:t>= X</a:t>
            </a:r>
            <a:r>
              <a:rPr lang="en-US" altLang="zh-CN" sz="3200" baseline="30000">
                <a:latin typeface="Arial Black" panose="020B0A04020102020204" pitchFamily="34" charset="0"/>
              </a:rPr>
              <a:t>7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43" name="Text Box 11"/>
          <p:cNvSpPr txBox="1">
            <a:spLocks noChangeArrowheads="1"/>
          </p:cNvSpPr>
          <p:nvPr/>
        </p:nvSpPr>
        <p:spPr bwMode="auto">
          <a:xfrm>
            <a:off x="3148013" y="4081463"/>
            <a:ext cx="16557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 Black" panose="020B0A04020102020204" pitchFamily="34" charset="0"/>
              </a:rPr>
              <a:t>= a</a:t>
            </a:r>
            <a:r>
              <a:rPr lang="en-US" altLang="zh-CN" sz="3200" baseline="3000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  <a:r>
              <a:rPr lang="en-US" altLang="zh-CN" sz="3200" baseline="30000">
                <a:latin typeface="Arial Black" panose="020B0A04020102020204" pitchFamily="34" charset="0"/>
              </a:rPr>
              <a:t>+6</a:t>
            </a:r>
            <a:endParaRPr lang="en-US" altLang="zh-CN" sz="3200">
              <a:latin typeface="Arial Black" panose="020B0A04020102020204" pitchFamily="34" charset="0"/>
            </a:endParaRPr>
          </a:p>
        </p:txBody>
      </p:sp>
      <p:sp>
        <p:nvSpPr>
          <p:cNvPr id="69644" name="Text Box 12"/>
          <p:cNvSpPr txBox="1">
            <a:spLocks noChangeArrowheads="1"/>
          </p:cNvSpPr>
          <p:nvPr/>
        </p:nvSpPr>
        <p:spPr bwMode="auto">
          <a:xfrm>
            <a:off x="4410075" y="4081463"/>
            <a:ext cx="12239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 Black" panose="020B0A04020102020204" pitchFamily="34" charset="0"/>
              </a:rPr>
              <a:t>=a</a:t>
            </a:r>
            <a:r>
              <a:rPr lang="en-US" altLang="zh-CN" sz="3200" baseline="30000">
                <a:latin typeface="Arial Black" panose="020B0A04020102020204" pitchFamily="34" charset="0"/>
              </a:rPr>
              <a:t>7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45" name="Text Box 13"/>
          <p:cNvSpPr txBox="1">
            <a:spLocks noChangeArrowheads="1"/>
          </p:cNvSpPr>
          <p:nvPr/>
        </p:nvSpPr>
        <p:spPr bwMode="auto">
          <a:xfrm>
            <a:off x="1312863" y="4605338"/>
            <a:ext cx="59055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(</a:t>
            </a:r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3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)</a:t>
            </a:r>
            <a:r>
              <a:rPr lang="zh-CN" altLang="en-US" sz="3200">
                <a:latin typeface="Arial Black" panose="020B0A04020102020204" pitchFamily="34" charset="0"/>
              </a:rPr>
              <a:t> 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（</a:t>
            </a:r>
            <a:r>
              <a:rPr lang="zh-CN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zh-CN" altLang="en-US" sz="2800">
                <a:latin typeface="Times New Roman" panose="02020603050405020304" pitchFamily="18" charset="0"/>
              </a:rPr>
              <a:t>×（</a:t>
            </a:r>
            <a:r>
              <a:rPr lang="en-US" altLang="zh-CN" sz="2800">
                <a:latin typeface="Times New Roman" panose="02020603050405020304" pitchFamily="18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en-US" altLang="zh-CN" sz="3200" baseline="30000">
                <a:latin typeface="Arial Black" panose="020B0A04020102020204" pitchFamily="34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</a:rPr>
              <a:t>×</a:t>
            </a:r>
            <a:r>
              <a:rPr lang="en-US" altLang="zh-CN" sz="2800">
                <a:latin typeface="Times New Roman" panose="02020603050405020304" pitchFamily="18" charset="0"/>
              </a:rPr>
              <a:t>(-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</a:t>
            </a:r>
            <a:r>
              <a:rPr lang="en-US" altLang="zh-CN" sz="3200" baseline="30000">
                <a:latin typeface="Arial Black" panose="020B0A04020102020204" pitchFamily="34" charset="0"/>
              </a:rPr>
              <a:t>3</a:t>
            </a:r>
            <a:r>
              <a:rPr lang="zh-CN" altLang="en-US" sz="3200">
                <a:latin typeface="Arial Black" panose="020B0A04020102020204" pitchFamily="34" charset="0"/>
              </a:rPr>
              <a:t> </a:t>
            </a:r>
            <a:endParaRPr lang="en-US" altLang="zh-CN" sz="3200">
              <a:latin typeface="Arial Black" panose="020B0A04020102020204" pitchFamily="34" charset="0"/>
            </a:endParaRPr>
          </a:p>
        </p:txBody>
      </p:sp>
      <p:sp>
        <p:nvSpPr>
          <p:cNvPr id="69646" name="Text Box 14"/>
          <p:cNvSpPr txBox="1">
            <a:spLocks noChangeArrowheads="1"/>
          </p:cNvSpPr>
          <p:nvPr/>
        </p:nvSpPr>
        <p:spPr bwMode="auto">
          <a:xfrm>
            <a:off x="2320925" y="5240338"/>
            <a:ext cx="29527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Arial Black" panose="020B0A04020102020204" pitchFamily="34" charset="0"/>
              </a:rPr>
              <a:t>= 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（</a:t>
            </a:r>
            <a:r>
              <a:rPr lang="zh-CN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 </a:t>
            </a:r>
            <a:r>
              <a:rPr lang="en-US" altLang="zh-CN" sz="3200" baseline="30000">
                <a:latin typeface="Arial Black" panose="020B0A04020102020204" pitchFamily="34" charset="0"/>
              </a:rPr>
              <a:t>1</a:t>
            </a:r>
            <a:r>
              <a:rPr lang="zh-CN" altLang="en-US" sz="3200" baseline="30000">
                <a:latin typeface="Arial Black" panose="020B0A04020102020204" pitchFamily="34" charset="0"/>
              </a:rPr>
              <a:t>+</a:t>
            </a:r>
            <a:r>
              <a:rPr lang="en-US" altLang="zh-CN" sz="3200" baseline="30000">
                <a:latin typeface="Arial Black" panose="020B0A04020102020204" pitchFamily="34" charset="0"/>
              </a:rPr>
              <a:t>4</a:t>
            </a:r>
            <a:r>
              <a:rPr lang="zh-CN" altLang="en-US" sz="3200" baseline="30000">
                <a:latin typeface="Arial Black" panose="020B0A04020102020204" pitchFamily="34" charset="0"/>
              </a:rPr>
              <a:t>+</a:t>
            </a:r>
            <a:r>
              <a:rPr lang="en-US" altLang="zh-CN" sz="3200" baseline="30000">
                <a:latin typeface="Arial Black" panose="020B0A04020102020204" pitchFamily="34" charset="0"/>
              </a:rPr>
              <a:t>3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157" name="Text Box 15"/>
          <p:cNvSpPr txBox="1">
            <a:spLocks noChangeArrowheads="1"/>
          </p:cNvSpPr>
          <p:nvPr/>
        </p:nvSpPr>
        <p:spPr bwMode="auto">
          <a:xfrm>
            <a:off x="5634038" y="5672138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9648" name="Text Box 16"/>
          <p:cNvSpPr txBox="1">
            <a:spLocks noChangeArrowheads="1"/>
          </p:cNvSpPr>
          <p:nvPr/>
        </p:nvSpPr>
        <p:spPr bwMode="auto">
          <a:xfrm>
            <a:off x="5346700" y="5167313"/>
            <a:ext cx="3327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Arial Black" panose="020B0A04020102020204" pitchFamily="34" charset="0"/>
              </a:rPr>
              <a:t>= </a:t>
            </a:r>
            <a:r>
              <a:rPr lang="zh-CN" altLang="en-US" sz="3200">
                <a:solidFill>
                  <a:schemeClr val="accent2"/>
                </a:solidFill>
                <a:latin typeface="Arial Black" panose="020B0A04020102020204" pitchFamily="34" charset="0"/>
              </a:rPr>
              <a:t>（</a:t>
            </a:r>
            <a:r>
              <a:rPr lang="zh-CN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-</a:t>
            </a:r>
            <a:r>
              <a:rPr lang="en-US" altLang="zh-CN" sz="3200">
                <a:latin typeface="Arial Black" panose="020B0A04020102020204" pitchFamily="34" charset="0"/>
              </a:rPr>
              <a:t>2</a:t>
            </a:r>
            <a:r>
              <a:rPr lang="zh-CN" altLang="en-US" sz="3200">
                <a:latin typeface="Arial Black" panose="020B0A04020102020204" pitchFamily="34" charset="0"/>
              </a:rPr>
              <a:t>） </a:t>
            </a:r>
            <a:r>
              <a:rPr lang="en-US" altLang="zh-CN" sz="3200" baseline="30000">
                <a:latin typeface="Arial Black" panose="020B0A04020102020204" pitchFamily="34" charset="0"/>
              </a:rPr>
              <a:t>8 </a:t>
            </a:r>
            <a:r>
              <a:rPr lang="zh-CN" altLang="en-US" sz="3200">
                <a:latin typeface="Arial Black" panose="020B0A04020102020204" pitchFamily="34" charset="0"/>
              </a:rPr>
              <a:t>=</a:t>
            </a:r>
            <a:r>
              <a:rPr lang="en-US" altLang="zh-CN" sz="3200">
                <a:latin typeface="Arial Black" panose="020B0A04020102020204" pitchFamily="34" charset="0"/>
              </a:rPr>
              <a:t>256</a:t>
            </a:r>
            <a:endParaRPr lang="en-US" altLang="zh-CN" sz="3200">
              <a:latin typeface="Arial Black" panose="020B0A04020102020204" pitchFamily="34" charset="0"/>
            </a:endParaRPr>
          </a:p>
        </p:txBody>
      </p:sp>
      <p:sp>
        <p:nvSpPr>
          <p:cNvPr id="69649" name="Text Box 17"/>
          <p:cNvSpPr txBox="1">
            <a:spLocks noChangeArrowheads="1"/>
          </p:cNvSpPr>
          <p:nvPr/>
        </p:nvSpPr>
        <p:spPr bwMode="auto">
          <a:xfrm>
            <a:off x="1457325" y="6103938"/>
            <a:ext cx="29210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  <a:latin typeface="Arial Black" panose="020B0A04020102020204" pitchFamily="34" charset="0"/>
              </a:rPr>
              <a:t>(4)</a:t>
            </a:r>
            <a:r>
              <a:rPr lang="en-US" altLang="zh-CN" sz="3200">
                <a:latin typeface="Arial Black" panose="020B0A04020102020204" pitchFamily="34" charset="0"/>
              </a:rPr>
              <a:t> X</a:t>
            </a:r>
            <a:r>
              <a:rPr lang="en-US" altLang="zh-CN" sz="3200" baseline="30000">
                <a:latin typeface="Arial Black" panose="020B0A04020102020204" pitchFamily="34" charset="0"/>
              </a:rPr>
              <a:t>m</a:t>
            </a:r>
            <a:r>
              <a:rPr lang="en-US" altLang="zh-CN" sz="3200">
                <a:latin typeface="Arial Black" panose="020B0A04020102020204" pitchFamily="34" charset="0"/>
              </a:rPr>
              <a:t>· X</a:t>
            </a:r>
            <a:r>
              <a:rPr lang="en-US" altLang="zh-CN" sz="3200" baseline="30000">
                <a:latin typeface="Arial Black" panose="020B0A04020102020204" pitchFamily="34" charset="0"/>
              </a:rPr>
              <a:t>3m+1</a:t>
            </a:r>
            <a:endParaRPr lang="en-US" altLang="zh-CN" sz="3200">
              <a:latin typeface="Arial Black" panose="020B0A04020102020204" pitchFamily="34" charset="0"/>
            </a:endParaRPr>
          </a:p>
        </p:txBody>
      </p:sp>
      <p:sp>
        <p:nvSpPr>
          <p:cNvPr id="69650" name="Text Box 18"/>
          <p:cNvSpPr txBox="1">
            <a:spLocks noChangeArrowheads="1"/>
          </p:cNvSpPr>
          <p:nvPr/>
        </p:nvSpPr>
        <p:spPr bwMode="auto">
          <a:xfrm>
            <a:off x="4410075" y="6103938"/>
            <a:ext cx="2447925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=X</a:t>
            </a:r>
            <a:r>
              <a:rPr lang="en-US" altLang="zh-CN" sz="3200" baseline="30000">
                <a:latin typeface="Arial Black" panose="020B0A04020102020204" pitchFamily="34" charset="0"/>
              </a:rPr>
              <a:t>m+3m+1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51" name="Text Box 19"/>
          <p:cNvSpPr txBox="1">
            <a:spLocks noChangeArrowheads="1"/>
          </p:cNvSpPr>
          <p:nvPr/>
        </p:nvSpPr>
        <p:spPr bwMode="auto">
          <a:xfrm>
            <a:off x="6281738" y="6103938"/>
            <a:ext cx="159543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Arial Black" panose="020B0A04020102020204" pitchFamily="34" charset="0"/>
              </a:rPr>
              <a:t>=X</a:t>
            </a:r>
            <a:r>
              <a:rPr lang="en-US" altLang="zh-CN" sz="3200" baseline="30000">
                <a:latin typeface="Arial Black" panose="020B0A04020102020204" pitchFamily="34" charset="0"/>
              </a:rPr>
              <a:t>4m+1</a:t>
            </a:r>
            <a:endParaRPr lang="en-US" altLang="zh-CN" sz="3200" baseline="30000">
              <a:latin typeface="Arial Black" panose="020B0A04020102020204" pitchFamily="34" charset="0"/>
            </a:endParaRPr>
          </a:p>
        </p:txBody>
      </p:sp>
      <p:sp>
        <p:nvSpPr>
          <p:cNvPr id="69652" name="Oval 20"/>
          <p:cNvSpPr>
            <a:spLocks noChangeArrowheads="1"/>
          </p:cNvSpPr>
          <p:nvPr/>
        </p:nvSpPr>
        <p:spPr bwMode="auto">
          <a:xfrm>
            <a:off x="6210300" y="3582988"/>
            <a:ext cx="2303463" cy="863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r>
              <a:rPr kumimoji="1" lang="en-US" altLang="zh-CN" sz="3600" i="1">
                <a:solidFill>
                  <a:srgbClr val="336600"/>
                </a:solidFill>
                <a:latin typeface="Times New Roman" panose="02020603050405020304" pitchFamily="18" charset="0"/>
              </a:rPr>
              <a:t>a=a</a:t>
            </a:r>
            <a:r>
              <a:rPr kumimoji="1" lang="en-US" altLang="zh-CN" sz="3600" baseline="30000">
                <a:solidFill>
                  <a:srgbClr val="336600"/>
                </a:solidFill>
                <a:latin typeface="Times New Roman" panose="02020603050405020304" pitchFamily="18" charset="0"/>
              </a:rPr>
              <a:t>1</a:t>
            </a:r>
            <a:endParaRPr kumimoji="1" lang="en-US" altLang="zh-CN" sz="3600" baseline="30000">
              <a:solidFill>
                <a:srgbClr val="33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653" name="Oval 21"/>
          <p:cNvSpPr>
            <a:spLocks noChangeArrowheads="1"/>
          </p:cNvSpPr>
          <p:nvPr/>
        </p:nvSpPr>
        <p:spPr bwMode="auto">
          <a:xfrm>
            <a:off x="1889125" y="4087813"/>
            <a:ext cx="720725" cy="5746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endParaRPr kumimoji="1" lang="zh-CN" altLang="en-US" sz="2400" u="sng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003675" y="2728913"/>
          <a:ext cx="914400" cy="19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Equation" r:id="rId1" imgW="2743200" imgH="4267200" progId="Equation.DSMT4">
                  <p:embed/>
                </p:oleObj>
              </mc:Choice>
              <mc:Fallback>
                <p:oleObj name="Equation" r:id="rId1" imgW="2743200" imgH="42672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3675" y="2728913"/>
                        <a:ext cx="914400" cy="1984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9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9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9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9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9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8" grpId="0"/>
      <p:bldP spid="69639" grpId="0"/>
      <p:bldP spid="69641" grpId="0"/>
      <p:bldP spid="69642" grpId="0"/>
      <p:bldP spid="69643" grpId="0"/>
      <p:bldP spid="69644" grpId="0"/>
      <p:bldP spid="69645" grpId="0"/>
      <p:bldP spid="69646" grpId="0"/>
      <p:bldP spid="69648" grpId="0"/>
      <p:bldP spid="69649" grpId="0"/>
      <p:bldP spid="69650" grpId="0"/>
      <p:bldP spid="69651" grpId="0"/>
      <p:bldP spid="69652" grpId="0" animBg="1"/>
      <p:bldP spid="696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52400" y="1143000"/>
            <a:ext cx="28194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Char char="Ø"/>
            </a:pPr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400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endParaRPr lang="en-US" altLang="zh-CN" sz="4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838200" y="1905000"/>
            <a:ext cx="4419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(1)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n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</a:rPr>
              <a:t>·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n+1  </a:t>
            </a:r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</a:rPr>
              <a:t>;</a:t>
            </a:r>
            <a:endParaRPr lang="en-US" altLang="zh-CN" sz="2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838200" y="3657600"/>
            <a:ext cx="4724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(2)   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3</a:t>
            </a:r>
            <a:r>
              <a:rPr lang="en-US" altLang="zh-CN" sz="3600">
                <a:latin typeface="Times New Roman" panose="02020603050405020304" pitchFamily="18" charset="0"/>
              </a:rPr>
              <a:t> · 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</a:rPr>
              <a:t>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4  </a:t>
            </a:r>
            <a:r>
              <a:rPr lang="en-US" altLang="zh-CN" sz="3600">
                <a:latin typeface="Times New Roman" panose="02020603050405020304" pitchFamily="18" charset="0"/>
              </a:rPr>
              <a:t>.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828800" y="1219200"/>
            <a:ext cx="19050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计算</a:t>
            </a:r>
            <a:r>
              <a:rPr lang="en-US" altLang="zh-CN" sz="3600">
                <a:latin typeface="Times New Roman" panose="02020603050405020304" pitchFamily="18" charset="0"/>
              </a:rPr>
              <a:t>: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914400" y="2787650"/>
            <a:ext cx="838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解</a:t>
            </a:r>
            <a:r>
              <a:rPr lang="en-US" altLang="zh-CN" sz="3600">
                <a:latin typeface="Times New Roman" panose="02020603050405020304" pitchFamily="18" charset="0"/>
              </a:rPr>
              <a:t>: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981200" y="2787650"/>
            <a:ext cx="5181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x 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n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</a:rPr>
              <a:t> · </a:t>
            </a: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n+1 </a:t>
            </a:r>
            <a:r>
              <a:rPr lang="en-US" altLang="zh-CN" sz="3600">
                <a:latin typeface="Times New Roman" panose="02020603050405020304" pitchFamily="18" charset="0"/>
              </a:rPr>
              <a:t>=</a:t>
            </a:r>
            <a:endParaRPr lang="en-US" altLang="zh-CN" sz="3600" baseline="30000">
              <a:latin typeface="Times New Roman" panose="02020603050405020304" pitchFamily="18" charset="0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900113" y="5373688"/>
            <a:ext cx="762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</a:rPr>
              <a:t>解</a:t>
            </a:r>
            <a:r>
              <a:rPr lang="en-US" altLang="zh-CN" sz="3600">
                <a:latin typeface="Times New Roman" panose="02020603050405020304" pitchFamily="18" charset="0"/>
              </a:rPr>
              <a:t>: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1763713" y="5373688"/>
            <a:ext cx="3352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3</a:t>
            </a:r>
            <a:r>
              <a:rPr lang="en-US" altLang="zh-CN" sz="3600">
                <a:latin typeface="Times New Roman" panose="02020603050405020304" pitchFamily="18" charset="0"/>
              </a:rPr>
              <a:t> · 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4  </a:t>
            </a:r>
            <a:r>
              <a:rPr lang="en-US" altLang="zh-CN" sz="3600">
                <a:latin typeface="Times New Roman" panose="02020603050405020304" pitchFamily="18" charset="0"/>
              </a:rPr>
              <a:t>=</a:t>
            </a:r>
            <a:endParaRPr lang="en-US" altLang="zh-CN" sz="3600" baseline="30000">
              <a:latin typeface="Times New Roman" panose="02020603050405020304" pitchFamily="18" charset="0"/>
            </a:endParaRP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>
            <a:off x="2051050" y="4292600"/>
            <a:ext cx="838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>
            <a:off x="2411413" y="4367213"/>
            <a:ext cx="0" cy="609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1979613" y="4724400"/>
            <a:ext cx="4495800" cy="7112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a</a:t>
            </a:r>
            <a:r>
              <a:rPr lang="en-US" altLang="zh-CN" sz="4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000">
                <a:latin typeface="Times New Roman" panose="02020603050405020304" pitchFamily="18" charset="0"/>
              </a:rPr>
              <a:t>   ·    a</a:t>
            </a:r>
            <a:r>
              <a:rPr lang="en-US" altLang="zh-CN" sz="4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n </a:t>
            </a:r>
            <a:r>
              <a:rPr lang="en-US" altLang="zh-CN" sz="3200">
                <a:latin typeface="Times New Roman" panose="02020603050405020304" pitchFamily="18" charset="0"/>
              </a:rPr>
              <a:t>=  </a:t>
            </a:r>
            <a:r>
              <a:rPr lang="en-US" altLang="zh-CN" sz="4000">
                <a:latin typeface="Times New Roman" panose="02020603050405020304" pitchFamily="18" charset="0"/>
              </a:rPr>
              <a:t>a</a:t>
            </a:r>
            <a:r>
              <a:rPr lang="en-US" altLang="zh-CN" sz="4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4000">
                <a:latin typeface="Times New Roman" panose="02020603050405020304" pitchFamily="18" charset="0"/>
              </a:rPr>
              <a:t> 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23565" name="Line 13"/>
          <p:cNvSpPr>
            <a:spLocks noChangeShapeType="1"/>
          </p:cNvSpPr>
          <p:nvPr/>
        </p:nvSpPr>
        <p:spPr bwMode="auto">
          <a:xfrm>
            <a:off x="3505200" y="4267200"/>
            <a:ext cx="83820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3779838" y="4367213"/>
            <a:ext cx="0" cy="6096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114800" y="2787650"/>
            <a:ext cx="1752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x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n+(n+1)</a:t>
            </a:r>
            <a:endParaRPr lang="en-US" altLang="zh-CN" sz="3600" baseline="30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562600" y="2787650"/>
            <a:ext cx="1981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= x</a:t>
            </a:r>
            <a:r>
              <a:rPr lang="en-US" altLang="zh-CN" sz="3600" baseline="30000">
                <a:solidFill>
                  <a:srgbClr val="FF3300"/>
                </a:solidFill>
                <a:latin typeface="Times New Roman" panose="02020603050405020304" pitchFamily="18" charset="0"/>
              </a:rPr>
              <a:t>2n+1</a:t>
            </a:r>
            <a:endParaRPr lang="en-US" altLang="zh-CN" sz="3600" baseline="30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13" name="AutoShape 17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011863" y="3500438"/>
            <a:ext cx="2895600" cy="1524000"/>
          </a:xfrm>
          <a:prstGeom prst="wedgeRoundRectCallout">
            <a:avLst>
              <a:gd name="adj1" fmla="val -45065"/>
              <a:gd name="adj2" fmla="val 63958"/>
              <a:gd name="adj3" fmla="val 16667"/>
            </a:avLst>
          </a:prstGeom>
          <a:solidFill>
            <a:srgbClr val="133FFB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3570" name="Text Box 18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6172200" y="3657600"/>
            <a:ext cx="2667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公式中的</a:t>
            </a: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pitchFamily="18" charset="0"/>
              </a:rPr>
              <a:t>可代表一个数、字母、式子等</a:t>
            </a: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4932363" y="5300663"/>
            <a:ext cx="35814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3+4  </a:t>
            </a:r>
            <a:r>
              <a:rPr lang="en-US" altLang="zh-CN" sz="3600">
                <a:latin typeface="Times New Roman" panose="02020603050405020304" pitchFamily="18" charset="0"/>
              </a:rPr>
              <a:t>=(x+y)</a:t>
            </a:r>
            <a:r>
              <a:rPr lang="en-US" altLang="zh-CN" sz="3600" baseline="30000">
                <a:latin typeface="Times New Roman" panose="02020603050405020304" pitchFamily="18" charset="0"/>
              </a:rPr>
              <a:t>7</a:t>
            </a:r>
            <a:endParaRPr lang="en-US" altLang="zh-CN" sz="3600" baseline="30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utoUpdateAnimBg="0"/>
      <p:bldP spid="23560" grpId="0" autoUpdateAnimBg="0"/>
      <p:bldP spid="23561" grpId="0" autoUpdateAnimBg="0"/>
      <p:bldP spid="23562" grpId="0" animBg="1"/>
      <p:bldP spid="23563" grpId="0" animBg="1"/>
      <p:bldP spid="23564" grpId="0" animBg="1" autoUpdateAnimBg="0"/>
      <p:bldP spid="23565" grpId="0" animBg="1"/>
      <p:bldP spid="23566" grpId="0" animBg="1"/>
      <p:bldP spid="23567" grpId="0" autoUpdateAnimBg="0"/>
      <p:bldP spid="23568" grpId="0" autoUpdateAnimBg="0"/>
      <p:bldP spid="23570" grpId="0" autoUpdateAnimBg="0"/>
      <p:bldP spid="2357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47738" y="5384800"/>
            <a:ext cx="3963987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4</a:t>
            </a:r>
            <a:r>
              <a:rPr lang="zh-CN" altLang="en-US" sz="28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y</a:t>
            </a:r>
            <a:r>
              <a:rPr lang="en-US" altLang="zh-CN" sz="2800"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latin typeface="Times New Roman" panose="02020603050405020304" pitchFamily="18" charset="0"/>
              </a:rPr>
              <a:t>· y</a:t>
            </a:r>
            <a:r>
              <a:rPr lang="en-US" altLang="zh-CN" sz="3200" baseline="30000">
                <a:latin typeface="Times New Roman" panose="02020603050405020304" pitchFamily="18" charset="0"/>
              </a:rPr>
              <a:t>8</a:t>
            </a:r>
            <a:r>
              <a:rPr lang="en-US" altLang="zh-CN" sz="2800">
                <a:latin typeface="Times New Roman" panose="02020603050405020304" pitchFamily="18" charset="0"/>
              </a:rPr>
              <a:t> = </a:t>
            </a:r>
            <a:r>
              <a:rPr lang="en-US" altLang="zh-CN" sz="3200">
                <a:latin typeface="Times New Roman" panose="02020603050405020304" pitchFamily="18" charset="0"/>
              </a:rPr>
              <a:t>y</a:t>
            </a:r>
            <a:r>
              <a:rPr lang="en-US" altLang="zh-CN" sz="3200" baseline="30000">
                <a:latin typeface="Times New Roman" panose="02020603050405020304" pitchFamily="18" charset="0"/>
              </a:rPr>
              <a:t>8</a:t>
            </a:r>
            <a:r>
              <a:rPr lang="en-US" altLang="zh-CN" sz="2800">
                <a:latin typeface="Times New Roman" panose="02020603050405020304" pitchFamily="18" charset="0"/>
              </a:rPr>
              <a:t>      (     )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979488" y="3054350"/>
            <a:ext cx="4186237" cy="584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3200">
                <a:latin typeface="Times New Roman" panose="02020603050405020304" pitchFamily="18" charset="0"/>
              </a:rPr>
              <a:t> ·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5 </a:t>
            </a:r>
            <a:r>
              <a:rPr lang="en-US" altLang="zh-CN" sz="2800">
                <a:latin typeface="Times New Roman" panose="02020603050405020304" pitchFamily="18" charset="0"/>
              </a:rPr>
              <a:t>= </a:t>
            </a:r>
            <a:r>
              <a:rPr lang="en-US" altLang="zh-CN" sz="3200">
                <a:latin typeface="Times New Roman" panose="02020603050405020304" pitchFamily="18" charset="0"/>
              </a:rPr>
              <a:t>2b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</a:rPr>
              <a:t>（   ）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944563" y="4662488"/>
            <a:ext cx="4259262" cy="487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3</a:t>
            </a:r>
            <a:r>
              <a:rPr lang="zh-CN" altLang="en-US" sz="28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</a:rPr>
              <a:t>2  </a:t>
            </a:r>
            <a:r>
              <a:rPr lang="en-US" altLang="zh-CN" sz="3200">
                <a:latin typeface="Times New Roman" panose="02020603050405020304" pitchFamily="18" charset="0"/>
              </a:rPr>
              <a:t>· x</a:t>
            </a:r>
            <a:r>
              <a:rPr lang="en-US" altLang="zh-CN" sz="3200" baseline="30000">
                <a:latin typeface="Times New Roman" panose="02020603050405020304" pitchFamily="18" charset="0"/>
              </a:rPr>
              <a:t>3 </a:t>
            </a:r>
            <a:r>
              <a:rPr lang="en-US" altLang="zh-CN" sz="2800">
                <a:latin typeface="Times New Roman" panose="02020603050405020304" pitchFamily="18" charset="0"/>
              </a:rPr>
              <a:t>=</a:t>
            </a:r>
            <a:r>
              <a:rPr lang="en-US" altLang="zh-CN" sz="3200">
                <a:latin typeface="Times New Roman" panose="02020603050405020304" pitchFamily="18" charset="0"/>
              </a:rPr>
              <a:t> x</a:t>
            </a:r>
            <a:r>
              <a:rPr lang="en-US" altLang="zh-CN" sz="3200" baseline="30000">
                <a:latin typeface="Times New Roman" panose="02020603050405020304" pitchFamily="18" charset="0"/>
              </a:rPr>
              <a:t>6</a:t>
            </a:r>
            <a:r>
              <a:rPr lang="en-US" altLang="zh-CN" sz="3200">
                <a:latin typeface="Times New Roman" panose="02020603050405020304" pitchFamily="18" charset="0"/>
              </a:rPr>
              <a:t>   </a:t>
            </a:r>
            <a:r>
              <a:rPr lang="zh-CN" altLang="en-US" sz="3200">
                <a:latin typeface="Times New Roman" panose="02020603050405020304" pitchFamily="18" charset="0"/>
              </a:rPr>
              <a:t>（   ）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28600" y="1974850"/>
            <a:ext cx="8915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</a:rPr>
              <a:t>下面的计算对不对？如果不对，怎样改正？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5268913" y="3054350"/>
            <a:ext cx="3124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· 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 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en-US" altLang="zh-CN" sz="32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5124450" y="3848100"/>
            <a:ext cx="3276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+ 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= 2b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5124450" y="4572000"/>
            <a:ext cx="23764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· x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 x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32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5240338" y="5359400"/>
            <a:ext cx="3124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y · y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8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 y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en-US" altLang="zh-CN" sz="32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0" name="Text Box 10"/>
          <p:cNvSpPr txBox="1">
            <a:spLocks noChangeArrowheads="1"/>
          </p:cNvSpPr>
          <p:nvPr/>
        </p:nvSpPr>
        <p:spPr bwMode="auto">
          <a:xfrm>
            <a:off x="4146550" y="2986088"/>
            <a:ext cx="7620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4062413" y="3849688"/>
            <a:ext cx="9906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3910013" y="5364163"/>
            <a:ext cx="1143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4187825" y="4572000"/>
            <a:ext cx="76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4" name="Rectangle 14"/>
          <p:cNvSpPr>
            <a:spLocks noChangeArrowheads="1"/>
          </p:cNvSpPr>
          <p:nvPr/>
        </p:nvSpPr>
        <p:spPr bwMode="auto">
          <a:xfrm>
            <a:off x="155575" y="914400"/>
            <a:ext cx="4327525" cy="5588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66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Wingdings" panose="05000000000000000000" pitchFamily="2" charset="2"/>
              </a:rPr>
              <a:t></a:t>
            </a:r>
            <a:r>
              <a:rPr lang="zh-CN" altLang="en-US" sz="36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你是法官你来</a:t>
            </a:r>
            <a:r>
              <a:rPr lang="zh-CN" alt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判</a:t>
            </a:r>
            <a:r>
              <a:rPr lang="zh-CN" alt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sym typeface="Wingdings 2" panose="05020102010507070707" pitchFamily="18" charset="2"/>
              </a:rPr>
              <a:t></a:t>
            </a:r>
            <a:r>
              <a:rPr lang="zh-CN" altLang="en-US" sz="32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</a:t>
            </a:r>
            <a:endParaRPr lang="zh-CN" altLang="en-US" sz="3200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947738" y="3848100"/>
            <a:ext cx="4237037" cy="584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2800">
                <a:latin typeface="Times New Roman" panose="02020603050405020304" pitchFamily="18" charset="0"/>
              </a:rPr>
              <a:t> + 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2800">
                <a:latin typeface="Times New Roman" panose="02020603050405020304" pitchFamily="18" charset="0"/>
              </a:rPr>
              <a:t> = </a:t>
            </a:r>
            <a:r>
              <a:rPr lang="en-US" altLang="zh-CN" sz="3200">
                <a:latin typeface="Times New Roman" panose="02020603050405020304" pitchFamily="18" charset="0"/>
              </a:rPr>
              <a:t>b</a:t>
            </a:r>
            <a:r>
              <a:rPr lang="en-US" altLang="zh-CN" sz="3200" baseline="30000">
                <a:latin typeface="Times New Roman" panose="02020603050405020304" pitchFamily="18" charset="0"/>
              </a:rPr>
              <a:t>10</a:t>
            </a:r>
            <a:r>
              <a:rPr lang="en-US" altLang="zh-CN" sz="3200">
                <a:latin typeface="Times New Roman" panose="02020603050405020304" pitchFamily="18" charset="0"/>
              </a:rPr>
              <a:t> </a:t>
            </a:r>
            <a:r>
              <a:rPr lang="zh-CN" altLang="en-US" sz="3200">
                <a:latin typeface="Times New Roman" panose="02020603050405020304" pitchFamily="18" charset="0"/>
              </a:rPr>
              <a:t>（   ）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941388" y="6189663"/>
            <a:ext cx="3998912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（</a:t>
            </a:r>
            <a:r>
              <a:rPr lang="en-US" altLang="zh-CN" sz="2800">
                <a:latin typeface="Times New Roman" panose="02020603050405020304" pitchFamily="18" charset="0"/>
              </a:rPr>
              <a:t>5</a:t>
            </a:r>
            <a:r>
              <a:rPr lang="zh-CN" altLang="en-US" sz="28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(-a)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</a:rPr>
              <a:t> · 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3</a:t>
            </a:r>
            <a:r>
              <a:rPr lang="en-US" altLang="zh-CN" sz="2800">
                <a:latin typeface="Times New Roman" panose="02020603050405020304" pitchFamily="18" charset="0"/>
              </a:rPr>
              <a:t> = -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2800">
                <a:latin typeface="Times New Roman" panose="02020603050405020304" pitchFamily="18" charset="0"/>
              </a:rPr>
              <a:t> (     )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5197475" y="6151563"/>
            <a:ext cx="38163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(-a)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· a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 a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 · a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= a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3971925" y="6153150"/>
            <a:ext cx="1143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chemeClr val="hlink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 autoUpdateAnimBg="0"/>
      <p:bldP spid="71687" grpId="0" autoUpdateAnimBg="0"/>
      <p:bldP spid="71688" grpId="0" autoUpdateAnimBg="0"/>
      <p:bldP spid="71689" grpId="0" autoUpdateAnimBg="0"/>
      <p:bldP spid="71690" grpId="0" autoUpdateAnimBg="0"/>
      <p:bldP spid="71691" grpId="0" autoUpdateAnimBg="0"/>
      <p:bldP spid="71692" grpId="0" autoUpdateAnimBg="0"/>
      <p:bldP spid="71693" grpId="0" autoUpdateAnimBg="0"/>
      <p:bldP spid="71697" grpId="0" autoUpdateAnimBg="0"/>
      <p:bldP spid="7169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>
            <a:spLocks noGrp="1" noChangeArrowheads="1"/>
          </p:cNvSpPr>
          <p:nvPr>
            <p:ph type="ctrTitle"/>
          </p:nvPr>
        </p:nvSpPr>
        <p:spPr bwMode="auto">
          <a:xfrm>
            <a:off x="381000" y="990600"/>
            <a:ext cx="7989888" cy="5402263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>
              <a:lnSpc>
                <a:spcPct val="140000"/>
              </a:lnSpc>
              <a:spcBef>
                <a:spcPct val="20000"/>
              </a:spcBef>
            </a:pPr>
            <a:r>
              <a:rPr lang="zh-CN" altLang="en-US" sz="3600" smtClean="0"/>
              <a:t>这台由中国自主研发的世界上最先进的超级计算机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天河</a:t>
            </a:r>
            <a:r>
              <a:rPr lang="en-US" altLang="zh-CN" sz="3600" smtClean="0"/>
              <a:t>1</a:t>
            </a:r>
            <a:r>
              <a:rPr lang="zh-CN" altLang="en-US" sz="3600" smtClean="0"/>
              <a:t>号，它每秒的运算速度是</a:t>
            </a:r>
            <a:r>
              <a:rPr lang="en-US" altLang="zh-CN" sz="3600" b="1" smtClean="0">
                <a:latin typeface="Arial Black" panose="020B0A04020102020204" pitchFamily="34" charset="0"/>
              </a:rPr>
              <a:t>10</a:t>
            </a:r>
            <a:r>
              <a:rPr lang="en-US" altLang="zh-CN" sz="3600" b="1" baseline="30000" smtClean="0">
                <a:latin typeface="Arial Black" panose="020B0A04020102020204" pitchFamily="34" charset="0"/>
              </a:rPr>
              <a:t>15</a:t>
            </a:r>
            <a:r>
              <a:rPr lang="zh-CN" altLang="en-US" sz="3600" smtClean="0">
                <a:latin typeface="Arial Black" panose="020B0A04020102020204" pitchFamily="34" charset="0"/>
              </a:rPr>
              <a:t>次，如果运行</a:t>
            </a:r>
            <a:r>
              <a:rPr lang="en-US" altLang="zh-CN" sz="3600" smtClean="0">
                <a:latin typeface="Arial Black" panose="020B0A04020102020204" pitchFamily="34" charset="0"/>
              </a:rPr>
              <a:t>10</a:t>
            </a:r>
            <a:r>
              <a:rPr lang="en-US" altLang="zh-CN" sz="3600" baseline="30000" smtClean="0">
                <a:latin typeface="Arial Black" panose="020B0A04020102020204" pitchFamily="34" charset="0"/>
              </a:rPr>
              <a:t>3</a:t>
            </a:r>
            <a:r>
              <a:rPr lang="zh-CN" altLang="en-US" sz="3600" smtClean="0">
                <a:latin typeface="Arial Black" panose="020B0A04020102020204" pitchFamily="34" charset="0"/>
              </a:rPr>
              <a:t>秒它将运算多少次</a:t>
            </a:r>
            <a:r>
              <a:rPr lang="zh-CN" altLang="en-US" sz="3600" smtClean="0"/>
              <a:t>？</a:t>
            </a:r>
            <a:endParaRPr lang="zh-CN" altLang="en-US" sz="3600" smtClean="0"/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2124075" y="4865688"/>
            <a:ext cx="2303463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tx2"/>
                </a:solidFill>
                <a:latin typeface="Arial Black" panose="020B0A04020102020204" pitchFamily="34" charset="0"/>
              </a:rPr>
              <a:t>10</a:t>
            </a:r>
            <a:r>
              <a:rPr lang="en-US" altLang="zh-CN" sz="3200" baseline="30000">
                <a:solidFill>
                  <a:schemeClr val="tx2"/>
                </a:solidFill>
                <a:latin typeface="Arial Black" panose="020B0A04020102020204" pitchFamily="34" charset="0"/>
              </a:rPr>
              <a:t>15</a:t>
            </a:r>
            <a:r>
              <a:rPr lang="en-US" altLang="zh-CN" sz="3200">
                <a:solidFill>
                  <a:schemeClr val="tx2"/>
                </a:solidFill>
                <a:latin typeface="Arial Black" panose="020B0A04020102020204" pitchFamily="34" charset="0"/>
              </a:rPr>
              <a:t>×10</a:t>
            </a:r>
            <a:r>
              <a:rPr lang="en-US" altLang="zh-CN" sz="3200" baseline="30000">
                <a:solidFill>
                  <a:schemeClr val="tx2"/>
                </a:solidFill>
                <a:latin typeface="Arial Black" panose="020B0A04020102020204" pitchFamily="34" charset="0"/>
              </a:rPr>
              <a:t>3</a:t>
            </a:r>
            <a:endParaRPr lang="en-US" altLang="zh-CN" sz="3200" baseline="3000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755650" y="4941888"/>
            <a:ext cx="1223963" cy="581025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zh-CN" altLang="en-US" sz="3200">
                <a:solidFill>
                  <a:srgbClr val="FF0000"/>
                </a:solidFill>
                <a:latin typeface="Arial Black" panose="020B0A04020102020204" pitchFamily="34" charset="0"/>
              </a:rPr>
              <a:t>解：</a:t>
            </a:r>
            <a:endParaRPr lang="zh-CN" altLang="en-US" sz="320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1279525" y="5589588"/>
            <a:ext cx="6343650" cy="585787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答：运行</a:t>
            </a:r>
            <a:r>
              <a:rPr lang="en-US" altLang="zh-CN" sz="3200">
                <a:solidFill>
                  <a:srgbClr val="000000"/>
                </a:solidFill>
                <a:latin typeface="Arial Black" panose="020B0A04020102020204" pitchFamily="34" charset="0"/>
              </a:rPr>
              <a:t>10</a:t>
            </a:r>
            <a:r>
              <a:rPr lang="en-US" altLang="zh-CN" sz="3200" baseline="30000">
                <a:solidFill>
                  <a:srgbClr val="000000"/>
                </a:solidFill>
                <a:latin typeface="Arial Black" panose="020B0A04020102020204" pitchFamily="34" charset="0"/>
              </a:rPr>
              <a:t>3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秒它将运算</a:t>
            </a:r>
            <a:r>
              <a:rPr lang="en-US" altLang="zh-CN" sz="3200">
                <a:solidFill>
                  <a:srgbClr val="000000"/>
                </a:solidFill>
                <a:latin typeface="Arial Black" panose="020B0A04020102020204" pitchFamily="34" charset="0"/>
              </a:rPr>
              <a:t>10</a:t>
            </a:r>
            <a:r>
              <a:rPr lang="en-US" altLang="zh-CN" sz="3200" baseline="30000">
                <a:solidFill>
                  <a:srgbClr val="000000"/>
                </a:solidFill>
                <a:latin typeface="Arial Black" panose="020B0A04020102020204" pitchFamily="34" charset="0"/>
              </a:rPr>
              <a:t>18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</a:rPr>
              <a:t>次。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4167188" y="4865688"/>
            <a:ext cx="3094037" cy="585787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3200">
                <a:solidFill>
                  <a:schemeClr val="tx2"/>
                </a:solidFill>
                <a:latin typeface="Arial Black" panose="020B0A04020102020204" pitchFamily="34" charset="0"/>
              </a:rPr>
              <a:t>10</a:t>
            </a:r>
            <a:r>
              <a:rPr lang="en-US" altLang="zh-CN" sz="3200" baseline="30000">
                <a:solidFill>
                  <a:schemeClr val="tx2"/>
                </a:solidFill>
                <a:latin typeface="Arial Black" panose="020B0A04020102020204" pitchFamily="34" charset="0"/>
              </a:rPr>
              <a:t>15+3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3200">
                <a:solidFill>
                  <a:schemeClr val="tx2"/>
                </a:solidFill>
                <a:latin typeface="Arial Black" panose="020B0A04020102020204" pitchFamily="34" charset="0"/>
              </a:rPr>
              <a:t>10</a:t>
            </a:r>
            <a:r>
              <a:rPr lang="en-US" altLang="zh-CN" sz="3200" baseline="30000">
                <a:solidFill>
                  <a:schemeClr val="tx2"/>
                </a:solidFill>
                <a:latin typeface="Arial Black" panose="020B0A04020102020204" pitchFamily="34" charset="0"/>
              </a:rPr>
              <a:t>18</a:t>
            </a:r>
            <a:endParaRPr lang="en-US" altLang="zh-CN" sz="3200" baseline="3000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0" grpId="0"/>
      <p:bldP spid="72711" grpId="0"/>
      <p:bldP spid="727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685800" y="1143000"/>
            <a:ext cx="66246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latin typeface="Times New Roman" panose="02020603050405020304" pitchFamily="18" charset="0"/>
              </a:rPr>
              <a:t>公式推广：</a:t>
            </a:r>
            <a:endParaRPr kumimoji="1" lang="zh-CN" altLang="en-US" sz="4400">
              <a:latin typeface="Times New Roman" panose="02020603050405020304" pitchFamily="18" charset="0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55650" y="2493963"/>
            <a:ext cx="7561263" cy="1273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      当三个或三个以上的同底数幂相乘时，法则可以推广为：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73733" name="Object 2"/>
          <p:cNvGraphicFramePr>
            <a:graphicFrameLocks noChangeAspect="1"/>
          </p:cNvGraphicFramePr>
          <p:nvPr>
            <p:ph sz="half" idx="1"/>
          </p:nvPr>
        </p:nvGraphicFramePr>
        <p:xfrm>
          <a:off x="611188" y="3716338"/>
          <a:ext cx="4248150" cy="823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Equation" r:id="rId1" imgW="30480000" imgH="4876800" progId="Equation.DSMT4">
                  <p:embed/>
                </p:oleObj>
              </mc:Choice>
              <mc:Fallback>
                <p:oleObj name="Equation" r:id="rId1" imgW="30480000" imgH="4876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188" y="3716338"/>
                        <a:ext cx="4248150" cy="8239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4716463" y="3860800"/>
            <a:ext cx="41767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（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           都是正整数</a:t>
            </a:r>
            <a:r>
              <a:rPr kumimoji="1" lang="zh-CN" altLang="en-US" sz="3200">
                <a:latin typeface="Times New Roman" panose="02020603050405020304" pitchFamily="18" charset="0"/>
              </a:rPr>
              <a:t>）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73735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4932363" y="3935413"/>
          <a:ext cx="13716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Equation" r:id="rId3" imgW="10668000" imgH="3962400" progId="Equation.DSMT4">
                  <p:embed/>
                </p:oleObj>
              </mc:Choice>
              <mc:Fallback>
                <p:oleObj name="Equation" r:id="rId3" imgW="10668000" imgH="39624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2363" y="3935413"/>
                        <a:ext cx="1371600" cy="52863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11188" y="4583113"/>
            <a:ext cx="7848600" cy="2012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即：当幂与幂之间相乘时，只要是底数相同，就可以直接利用同底数幂的乘法法则：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底数</a:t>
            </a:r>
            <a:r>
              <a:rPr kumimoji="1"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不变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，指数</a:t>
            </a:r>
            <a:r>
              <a:rPr kumimoji="1" lang="zh-CN" altLang="en-US" sz="3200">
                <a:solidFill>
                  <a:srgbClr val="0000FF"/>
                </a:solidFill>
                <a:latin typeface="Times New Roman" panose="02020603050405020304" pitchFamily="18" charset="0"/>
              </a:rPr>
              <a:t>相加</a:t>
            </a:r>
            <a:r>
              <a:rPr kumimoji="1" lang="en-US" altLang="zh-CN" sz="320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kumimoji="1" lang="en-US" altLang="zh-CN" sz="32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468313" y="3935413"/>
            <a:ext cx="7924800" cy="1012825"/>
            <a:chOff x="384" y="2832"/>
            <a:chExt cx="4992" cy="639"/>
          </a:xfrm>
        </p:grpSpPr>
        <p:pic>
          <p:nvPicPr>
            <p:cNvPr id="8204" name="Picture 5" descr="xia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32" y="3360"/>
              <a:ext cx="4944" cy="11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</p:pic>
        <p:sp>
          <p:nvSpPr>
            <p:cNvPr id="8205" name="AutoShape 6"/>
            <p:cNvSpPr>
              <a:spLocks noChangeArrowheads="1"/>
            </p:cNvSpPr>
            <p:nvPr/>
          </p:nvSpPr>
          <p:spPr bwMode="auto">
            <a:xfrm>
              <a:off x="384" y="2832"/>
              <a:ext cx="4992" cy="624"/>
            </a:xfrm>
            <a:prstGeom prst="horizontalScroll">
              <a:avLst>
                <a:gd name="adj" fmla="val 12500"/>
              </a:avLst>
            </a:prstGeom>
            <a:solidFill>
              <a:srgbClr val="D5FFF4"/>
            </a:solidFill>
            <a:ln w="38100">
              <a:solidFill>
                <a:srgbClr val="0000FF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kumimoji="1" lang="zh-CN" altLang="en-US" sz="3600">
                  <a:latin typeface="Times New Roman" panose="02020603050405020304" pitchFamily="18" charset="0"/>
                  <a:ea typeface="华文新魏" panose="02010800040101010101" pitchFamily="2" charset="-122"/>
                  <a:cs typeface="华文新魏" panose="02010800040101010101" pitchFamily="2" charset="-122"/>
                </a:rPr>
                <a:t>同底数幂相乘，底数</a:t>
              </a:r>
              <a:r>
                <a:rPr kumimoji="1" lang="zh-CN" altLang="en-US" sz="3600">
                  <a:solidFill>
                    <a:srgbClr val="FF33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华文新魏" panose="02010800040101010101" pitchFamily="2" charset="-122"/>
                </a:rPr>
                <a:t>不变</a:t>
              </a:r>
              <a:r>
                <a:rPr kumimoji="1" lang="zh-CN" altLang="en-US" sz="3600">
                  <a:latin typeface="Times New Roman" panose="02020603050405020304" pitchFamily="18" charset="0"/>
                  <a:ea typeface="华文新魏" panose="02010800040101010101" pitchFamily="2" charset="-122"/>
                  <a:cs typeface="华文新魏" panose="02010800040101010101" pitchFamily="2" charset="-122"/>
                </a:rPr>
                <a:t>，指数</a:t>
              </a:r>
              <a:r>
                <a:rPr kumimoji="1" lang="zh-CN" altLang="en-US" sz="3600">
                  <a:solidFill>
                    <a:srgbClr val="FF33FF"/>
                  </a:solidFill>
                  <a:latin typeface="Times New Roman" panose="02020603050405020304" pitchFamily="18" charset="0"/>
                  <a:ea typeface="华文新魏" panose="02010800040101010101" pitchFamily="2" charset="-122"/>
                  <a:cs typeface="华文新魏" panose="02010800040101010101" pitchFamily="2" charset="-122"/>
                </a:rPr>
                <a:t>相加</a:t>
              </a:r>
              <a:r>
                <a:rPr kumimoji="1" lang="en-US" altLang="zh-CN" sz="3600">
                  <a:latin typeface="Times New Roman" panose="02020603050405020304" pitchFamily="18" charset="0"/>
                  <a:ea typeface="华文新魏" panose="02010800040101010101" pitchFamily="2" charset="-122"/>
                  <a:cs typeface="华文新魏" panose="02010800040101010101" pitchFamily="2" charset="-122"/>
                </a:rPr>
                <a:t>.</a:t>
              </a:r>
              <a:endParaRPr kumimoji="1" lang="en-US" altLang="zh-CN" sz="3600">
                <a:latin typeface="Times New Roman" panose="02020603050405020304" pitchFamily="18" charset="0"/>
                <a:ea typeface="华文新魏" panose="02010800040101010101" pitchFamily="2" charset="-122"/>
                <a:cs typeface="华文新魏" panose="02010800040101010101" pitchFamily="2" charset="-122"/>
              </a:endParaRPr>
            </a:p>
          </p:txBody>
        </p:sp>
      </p:grp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539750" y="2493963"/>
            <a:ext cx="74882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同底数幂的乘法：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graphicFrame>
        <p:nvGraphicFramePr>
          <p:cNvPr id="74760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455613" y="2876550"/>
          <a:ext cx="3659187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Equation" r:id="rId2" imgW="21031200" imgH="4876800" progId="Equation.DSMT4">
                  <p:embed/>
                </p:oleObj>
              </mc:Choice>
              <mc:Fallback>
                <p:oleObj name="Equation" r:id="rId2" imgW="21031200" imgH="4876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5613" y="2876550"/>
                        <a:ext cx="3659187" cy="882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1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455613" y="5251450"/>
          <a:ext cx="4268787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4" imgW="30480000" imgH="4876800" progId="Equation.DSMT4">
                  <p:embed/>
                </p:oleObj>
              </mc:Choice>
              <mc:Fallback>
                <p:oleObj name="Equation" r:id="rId4" imgW="30480000" imgH="48768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55613" y="5251450"/>
                        <a:ext cx="4268787" cy="8556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2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4953000" y="5568950"/>
          <a:ext cx="1220788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6" imgW="10668000" imgH="3962400" progId="Equation.DSMT4">
                  <p:embed/>
                </p:oleObj>
              </mc:Choice>
              <mc:Fallback>
                <p:oleObj name="Equation" r:id="rId6" imgW="10668000" imgH="39624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953000" y="5568950"/>
                        <a:ext cx="1220788" cy="557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4500563" y="5516563"/>
            <a:ext cx="464343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（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           都是正整数</a:t>
            </a:r>
            <a:r>
              <a:rPr kumimoji="1" lang="zh-CN" altLang="en-US" sz="3200">
                <a:latin typeface="Times New Roman" panose="02020603050405020304" pitchFamily="18" charset="0"/>
              </a:rPr>
              <a:t>）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4067175" y="3284538"/>
            <a:ext cx="39592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（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         都是正整数</a:t>
            </a:r>
            <a:r>
              <a:rPr kumimoji="1" lang="zh-CN" altLang="en-US" sz="3200">
                <a:latin typeface="Times New Roman" panose="02020603050405020304" pitchFamily="18" charset="0"/>
              </a:rPr>
              <a:t>）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74765" name="Object 5"/>
          <p:cNvGraphicFramePr>
            <a:graphicFrameLocks noChangeAspect="1"/>
          </p:cNvGraphicFramePr>
          <p:nvPr>
            <p:ph sz="quarter" idx="4"/>
          </p:nvPr>
        </p:nvGraphicFramePr>
        <p:xfrm>
          <a:off x="4495800" y="3116263"/>
          <a:ext cx="1220788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8" imgW="8229600" imgH="3962400" progId="Equation.DSMT4">
                  <p:embed/>
                </p:oleObj>
              </mc:Choice>
              <mc:Fallback>
                <p:oleObj name="Equation" r:id="rId8" imgW="8229600" imgH="39624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5800" y="3116263"/>
                        <a:ext cx="1220788" cy="609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2" name="Text Box 14"/>
          <p:cNvSpPr txBox="1">
            <a:spLocks noChangeArrowheads="1"/>
          </p:cNvSpPr>
          <p:nvPr/>
        </p:nvSpPr>
        <p:spPr bwMode="auto">
          <a:xfrm>
            <a:off x="609600" y="1600200"/>
            <a:ext cx="7848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    </a:t>
            </a:r>
            <a:r>
              <a:rPr kumimoji="1" lang="zh-CN" altLang="en-US" sz="3600">
                <a:latin typeface="Times New Roman" panose="02020603050405020304" pitchFamily="18" charset="0"/>
              </a:rPr>
              <a:t>今天，我们学到了什么？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8203" name="Text Box 15"/>
          <p:cNvSpPr txBox="1">
            <a:spLocks noChangeArrowheads="1"/>
          </p:cNvSpPr>
          <p:nvPr/>
        </p:nvSpPr>
        <p:spPr bwMode="auto">
          <a:xfrm>
            <a:off x="609600" y="838200"/>
            <a:ext cx="77041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>
                <a:solidFill>
                  <a:srgbClr val="FF33FF"/>
                </a:solidFill>
                <a:latin typeface="Times New Roman" panose="02020603050405020304" pitchFamily="18" charset="0"/>
              </a:rPr>
              <a:t>课堂小结</a:t>
            </a:r>
            <a:endParaRPr kumimoji="1" lang="zh-CN" altLang="en-US" sz="4400">
              <a:solidFill>
                <a:srgbClr val="FF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3" grpId="0"/>
      <p:bldP spid="747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685800" y="1981200"/>
            <a:ext cx="39592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注意事项：</a:t>
            </a:r>
            <a:endParaRPr kumimoji="1"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755650" y="2636838"/>
            <a:ext cx="7561263" cy="885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1.</a:t>
            </a:r>
            <a:r>
              <a:rPr kumimoji="1" lang="zh-CN" altLang="en-US" sz="2400">
                <a:latin typeface="Times New Roman" panose="02020603050405020304" pitchFamily="18" charset="0"/>
              </a:rPr>
              <a:t>同底数幂相乘，底数不变，指数相加。对这个法则要注重理解“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同底</a:t>
            </a: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相乘</a:t>
            </a: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相加</a:t>
            </a:r>
            <a:r>
              <a:rPr kumimoji="1" lang="zh-CN" altLang="en-US" sz="2400">
                <a:latin typeface="Times New Roman" panose="02020603050405020304" pitchFamily="18" charset="0"/>
              </a:rPr>
              <a:t>”这八个字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755650" y="3573463"/>
            <a:ext cx="7561263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2.</a:t>
            </a:r>
            <a:r>
              <a:rPr kumimoji="1" lang="zh-CN" altLang="en-US" sz="2400">
                <a:latin typeface="Times New Roman" panose="02020603050405020304" pitchFamily="18" charset="0"/>
              </a:rPr>
              <a:t>底数可以是一个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kumimoji="1" lang="zh-CN" altLang="en-US" sz="2400">
                <a:latin typeface="Times New Roman" panose="02020603050405020304" pitchFamily="18" charset="0"/>
              </a:rPr>
              <a:t>，也可以是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单项式</a:t>
            </a:r>
            <a:r>
              <a:rPr kumimoji="1" lang="zh-CN" altLang="en-US" sz="2400">
                <a:latin typeface="Times New Roman" panose="02020603050405020304" pitchFamily="18" charset="0"/>
              </a:rPr>
              <a:t>或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多项式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r>
              <a:rPr kumimoji="1" lang="zh-CN" altLang="en-US" sz="2400">
                <a:latin typeface="Times New Roman" panose="02020603050405020304" pitchFamily="18" charset="0"/>
              </a:rPr>
              <a:t>运算时不同底的要先化为同底的，才可以运用法则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684213" y="5230813"/>
            <a:ext cx="770413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4.</a:t>
            </a:r>
            <a:r>
              <a:rPr kumimoji="1" lang="zh-CN" altLang="en-US" sz="2400">
                <a:latin typeface="Times New Roman" panose="02020603050405020304" pitchFamily="18" charset="0"/>
              </a:rPr>
              <a:t>解题时，要注意指数为</a:t>
            </a:r>
            <a:r>
              <a:rPr kumimoji="1"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kumimoji="1" lang="zh-CN" altLang="en-US" sz="2400">
                <a:latin typeface="Times New Roman" panose="02020603050405020304" pitchFamily="18" charset="0"/>
              </a:rPr>
              <a:t>的情况，不要漏掉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684213" y="4583113"/>
            <a:ext cx="77755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3.</a:t>
            </a:r>
            <a:r>
              <a:rPr kumimoji="1" lang="zh-CN" altLang="en-US" sz="2400">
                <a:latin typeface="Times New Roman" panose="02020603050405020304" pitchFamily="18" charset="0"/>
              </a:rPr>
              <a:t>解题时，底数是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负数</a:t>
            </a:r>
            <a:r>
              <a:rPr kumimoji="1" lang="zh-CN" altLang="en-US" sz="2400">
                <a:latin typeface="Times New Roman" panose="02020603050405020304" pitchFamily="18" charset="0"/>
              </a:rPr>
              <a:t>的要用括号把底数括起来</a:t>
            </a:r>
            <a:r>
              <a:rPr kumimoji="1" lang="en-US" altLang="zh-CN" sz="2400">
                <a:latin typeface="Times New Roman" panose="02020603050405020304" pitchFamily="18" charset="0"/>
              </a:rPr>
              <a:t>.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609600" y="1143000"/>
            <a:ext cx="7704138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400">
                <a:solidFill>
                  <a:srgbClr val="FF33FF"/>
                </a:solidFill>
                <a:latin typeface="Times New Roman" panose="02020603050405020304" pitchFamily="18" charset="0"/>
              </a:rPr>
              <a:t>课堂小结</a:t>
            </a:r>
            <a:endParaRPr kumimoji="1" lang="zh-CN" altLang="en-US" sz="4400">
              <a:solidFill>
                <a:srgbClr val="FF33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0"/>
      <p:bldP spid="75781" grpId="0"/>
      <p:bldP spid="75782" grpId="0"/>
      <p:bldP spid="757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1"/>
          <p:cNvSpPr/>
          <p:nvPr/>
        </p:nvSpPr>
        <p:spPr bwMode="auto">
          <a:xfrm>
            <a:off x="611188" y="2373313"/>
            <a:ext cx="7786687" cy="2143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4400">
                <a:latin typeface="Times New Roman" panose="02020603050405020304" pitchFamily="18" charset="0"/>
              </a:rPr>
              <a:t>14.1.2</a:t>
            </a:r>
            <a:r>
              <a:rPr lang="en-US" altLang="zh-CN" sz="4400">
                <a:latin typeface="宋体" panose="02010600030101010101" pitchFamily="2" charset="-122"/>
              </a:rPr>
              <a:t> </a:t>
            </a:r>
            <a:r>
              <a:rPr lang="zh-CN" altLang="en-US" sz="4400">
                <a:latin typeface="宋体" panose="02010600030101010101" pitchFamily="2" charset="-122"/>
              </a:rPr>
              <a:t>整式的乘法</a:t>
            </a:r>
            <a:br>
              <a:rPr lang="en-US" altLang="zh-CN" sz="4400">
                <a:latin typeface="宋体" panose="02010600030101010101" pitchFamily="2" charset="-122"/>
              </a:rPr>
            </a:br>
            <a:r>
              <a:rPr lang="en-US" altLang="zh-CN" sz="4400">
                <a:latin typeface="宋体" panose="02010600030101010101" pitchFamily="2" charset="-122"/>
              </a:rPr>
              <a:t>                -</a:t>
            </a:r>
            <a:r>
              <a:rPr lang="zh-CN" altLang="en-US" sz="4000">
                <a:solidFill>
                  <a:srgbClr val="000000"/>
                </a:solidFill>
                <a:latin typeface="宋体" panose="02010600030101010101" pitchFamily="2" charset="-122"/>
              </a:rPr>
              <a:t>幂的乘方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494010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第十四章   整式的乘法与因式分解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14.1  </a:t>
            </a:r>
            <a:r>
              <a:rPr lang="zh-CN" altLang="en-US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整式的乘法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1143000"/>
            <a:ext cx="5929313" cy="725488"/>
          </a:xfrm>
          <a:prstGeom prst="rect">
            <a:avLst/>
          </a:prstGeom>
        </p:spPr>
        <p:txBody>
          <a:bodyPr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rgbClr val="C00000"/>
                </a:solidFill>
              </a:rPr>
              <a:t>一、温故知新</a:t>
            </a:r>
            <a:r>
              <a:rPr lang="zh-CN" altLang="en-US" dirty="0">
                <a:solidFill>
                  <a:srgbClr val="C00000"/>
                </a:solidFill>
              </a:rPr>
              <a:t>，铺垫新知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00038" y="1852613"/>
            <a:ext cx="8643937" cy="21304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3600" smtClean="0"/>
              <a:t>1</a:t>
            </a:r>
            <a:r>
              <a:rPr lang="zh-CN" altLang="en-US" sz="3600" smtClean="0"/>
              <a:t>、知识回顾：口述同底数幂的乘法法则：</a:t>
            </a:r>
            <a:endParaRPr lang="zh-CN" altLang="en-US" sz="3600" smtClean="0"/>
          </a:p>
          <a:p>
            <a:pPr lvl="1" eaLnBrk="1" hangingPunct="1">
              <a:buFont typeface="Arial" panose="020B0604020202020204" pitchFamily="34" charset="0"/>
              <a:buNone/>
            </a:pPr>
            <a:r>
              <a:rPr lang="zh-CN" altLang="en-US" sz="3600" smtClean="0">
                <a:latin typeface="宋体" panose="02010600030101010101" pitchFamily="2" charset="-122"/>
              </a:rPr>
              <a:t>同底数幂相乘，底数不变，指数相加</a:t>
            </a:r>
            <a:r>
              <a:rPr lang="en-US" altLang="zh-CN" sz="4800" smtClean="0">
                <a:latin typeface="宋体" panose="02010600030101010101" pitchFamily="2" charset="-122"/>
              </a:rPr>
              <a:t>a</a:t>
            </a:r>
            <a:r>
              <a:rPr lang="en-US" altLang="zh-CN" sz="4800" baseline="30000" smtClean="0">
                <a:latin typeface="宋体" panose="02010600030101010101" pitchFamily="2" charset="-122"/>
              </a:rPr>
              <a:t>m</a:t>
            </a:r>
            <a:r>
              <a:rPr lang="en-US" altLang="zh-CN" sz="3600" smtClean="0">
                <a:latin typeface="宋体" panose="02010600030101010101" pitchFamily="2" charset="-122"/>
                <a:sym typeface="Arial" panose="020B0604020202020204" pitchFamily="34" charset="0"/>
              </a:rPr>
              <a:t>·</a:t>
            </a:r>
            <a:r>
              <a:rPr lang="en-US" altLang="zh-CN" sz="4800" smtClean="0">
                <a:latin typeface="宋体" panose="02010600030101010101" pitchFamily="2" charset="-122"/>
              </a:rPr>
              <a:t>a</a:t>
            </a:r>
            <a:r>
              <a:rPr lang="en-US" altLang="zh-CN" sz="4800" baseline="30000" smtClean="0">
                <a:latin typeface="宋体" panose="02010600030101010101" pitchFamily="2" charset="-122"/>
              </a:rPr>
              <a:t>n</a:t>
            </a:r>
            <a:r>
              <a:rPr lang="en-US" altLang="zh-CN" sz="4800" smtClean="0">
                <a:latin typeface="宋体" panose="02010600030101010101" pitchFamily="2" charset="-122"/>
              </a:rPr>
              <a:t>=a</a:t>
            </a:r>
            <a:r>
              <a:rPr lang="en-US" altLang="zh-CN" sz="4800" baseline="30000" smtClean="0">
                <a:latin typeface="宋体" panose="02010600030101010101" pitchFamily="2" charset="-122"/>
              </a:rPr>
              <a:t>m+n</a:t>
            </a:r>
            <a:endParaRPr lang="en-US" altLang="zh-CN" sz="4800" baseline="30000" smtClean="0">
              <a:latin typeface="宋体" panose="02010600030101010101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267200" y="3352800"/>
            <a:ext cx="43322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1004FC"/>
                </a:solidFill>
                <a:latin typeface="Calibri" panose="020F0502020204030204" pitchFamily="34" charset="0"/>
              </a:rPr>
              <a:t>（</a:t>
            </a:r>
            <a:r>
              <a:rPr lang="en-US" altLang="zh-CN" sz="3600">
                <a:solidFill>
                  <a:srgbClr val="1004FC"/>
                </a:solidFill>
                <a:latin typeface="Calibri" panose="020F0502020204030204" pitchFamily="34" charset="0"/>
              </a:rPr>
              <a:t>m</a:t>
            </a:r>
            <a:r>
              <a:rPr lang="zh-CN" altLang="en-US" sz="3600">
                <a:solidFill>
                  <a:srgbClr val="1004FC"/>
                </a:solidFill>
                <a:latin typeface="Calibri" panose="020F0502020204030204" pitchFamily="34" charset="0"/>
              </a:rPr>
              <a:t>和</a:t>
            </a:r>
            <a:r>
              <a:rPr lang="en-US" altLang="zh-CN" sz="3600">
                <a:solidFill>
                  <a:srgbClr val="1004FC"/>
                </a:solidFill>
                <a:latin typeface="Calibri" panose="020F0502020204030204" pitchFamily="34" charset="0"/>
              </a:rPr>
              <a:t>n</a:t>
            </a:r>
            <a:r>
              <a:rPr lang="zh-CN" altLang="en-US" sz="3600">
                <a:solidFill>
                  <a:srgbClr val="1004FC"/>
                </a:solidFill>
                <a:latin typeface="Calibri" panose="020F0502020204030204" pitchFamily="34" charset="0"/>
              </a:rPr>
              <a:t>都是正整数</a:t>
            </a:r>
            <a:r>
              <a:rPr lang="zh-CN" altLang="en-US" sz="2400">
                <a:solidFill>
                  <a:srgbClr val="1004FC"/>
                </a:solidFill>
                <a:latin typeface="Calibri" panose="020F0502020204030204" pitchFamily="34" charset="0"/>
              </a:rPr>
              <a:t>）</a:t>
            </a:r>
            <a:endParaRPr lang="zh-CN" altLang="en-US" sz="2400">
              <a:solidFill>
                <a:srgbClr val="1004FC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36550" y="3665538"/>
            <a:ext cx="5051425" cy="3586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57505" indent="-357505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600" dirty="0">
                <a:latin typeface="+mn-lt"/>
                <a:ea typeface="+mn-ea"/>
              </a:rPr>
              <a:t>2</a:t>
            </a:r>
            <a:r>
              <a:rPr lang="zh-CN" altLang="en-US" sz="3600" dirty="0">
                <a:latin typeface="+mn-lt"/>
                <a:ea typeface="+mn-ea"/>
              </a:rPr>
              <a:t>、计算</a:t>
            </a:r>
            <a:endParaRPr lang="zh-CN" altLang="en-US" sz="3600" dirty="0">
              <a:latin typeface="+mn-lt"/>
              <a:ea typeface="+mn-ea"/>
            </a:endParaRPr>
          </a:p>
          <a:p>
            <a:pPr marL="357505" indent="-357505">
              <a:spcBef>
                <a:spcPct val="20000"/>
              </a:spcBef>
              <a:buFont typeface="微软雅黑" panose="020B0503020204020204" charset="-122"/>
              <a:buAutoNum type="circleNumDbPlain"/>
              <a:defRPr/>
            </a:pP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7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3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×7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5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=___</a:t>
            </a:r>
            <a:endParaRPr lang="en-US" altLang="zh-CN" sz="3600" dirty="0">
              <a:solidFill>
                <a:srgbClr val="C00000"/>
              </a:solidFill>
              <a:latin typeface="+mn-lt"/>
              <a:ea typeface="+mn-ea"/>
            </a:endParaRPr>
          </a:p>
          <a:p>
            <a:pPr marL="357505" indent="-357505">
              <a:spcBef>
                <a:spcPct val="20000"/>
              </a:spcBef>
              <a:buFont typeface="微软雅黑" panose="020B0503020204020204" charset="-122"/>
              <a:buAutoNum type="circleNumDbPlain"/>
              <a:defRPr/>
            </a:pP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a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6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·a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2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=____</a:t>
            </a:r>
            <a:endParaRPr lang="en-US" altLang="zh-CN" sz="3600" dirty="0">
              <a:solidFill>
                <a:schemeClr val="tx2"/>
              </a:solidFill>
              <a:latin typeface="宋体" panose="02010600030101010101" pitchFamily="2" charset="-122"/>
              <a:ea typeface="+mn-ea"/>
              <a:sym typeface="Arial" panose="020B0604020202020204" pitchFamily="34" charset="0"/>
            </a:endParaRPr>
          </a:p>
          <a:p>
            <a:pPr marL="357505" indent="-357505">
              <a:spcBef>
                <a:spcPct val="20000"/>
              </a:spcBef>
              <a:buFont typeface="微软雅黑" panose="020B0503020204020204" charset="-122"/>
              <a:buAutoNum type="circleNumDbPlain"/>
              <a:defRPr/>
            </a:pP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x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2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·x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3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·x</a:t>
            </a:r>
            <a:r>
              <a:rPr lang="en-US" altLang="zh-CN" sz="3600" baseline="300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4</a:t>
            </a:r>
            <a:r>
              <a:rPr lang="en-US" altLang="zh-CN" sz="3600" dirty="0">
                <a:solidFill>
                  <a:schemeClr val="tx2"/>
                </a:solidFill>
                <a:latin typeface="宋体" panose="02010600030101010101" pitchFamily="2" charset="-122"/>
                <a:ea typeface="+mn-ea"/>
                <a:sym typeface="Arial" panose="020B0604020202020204" pitchFamily="34" charset="0"/>
              </a:rPr>
              <a:t>=____</a:t>
            </a:r>
            <a:endParaRPr lang="en-US" altLang="zh-CN" sz="3600" dirty="0">
              <a:solidFill>
                <a:schemeClr val="tx2"/>
              </a:solidFill>
              <a:latin typeface="宋体" panose="02010600030101010101" pitchFamily="2" charset="-122"/>
              <a:ea typeface="+mn-ea"/>
              <a:sym typeface="Arial" panose="020B0604020202020204" pitchFamily="34" charset="0"/>
            </a:endParaRPr>
          </a:p>
          <a:p>
            <a:pPr marL="357505" indent="-357505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endParaRPr lang="en-US" altLang="zh-CN" sz="3600" dirty="0">
              <a:solidFill>
                <a:schemeClr val="tx2"/>
              </a:solidFill>
              <a:latin typeface="宋体" panose="02010600030101010101" pitchFamily="2" charset="-122"/>
              <a:ea typeface="+mn-ea"/>
              <a:sym typeface="Arial" panose="020B0604020202020204" pitchFamily="34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209800" y="4275138"/>
            <a:ext cx="928688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chemeClr val="folHlink"/>
                </a:solidFill>
                <a:latin typeface="Calibri" panose="020F0502020204030204" pitchFamily="34" charset="0"/>
              </a:rPr>
              <a:t>7</a:t>
            </a:r>
            <a:r>
              <a:rPr lang="en-US" altLang="zh-CN" sz="3200" baseline="30000">
                <a:solidFill>
                  <a:schemeClr val="folHlink"/>
                </a:solidFill>
                <a:latin typeface="Calibri" panose="020F0502020204030204" pitchFamily="34" charset="0"/>
              </a:rPr>
              <a:t>8</a:t>
            </a:r>
            <a:endParaRPr lang="en-US" altLang="zh-CN" sz="3200" baseline="30000">
              <a:solidFill>
                <a:schemeClr val="folHlink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25700" y="5016500"/>
            <a:ext cx="727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>
                <a:solidFill>
                  <a:schemeClr val="folHlink"/>
                </a:solidFill>
                <a:latin typeface="Calibri" panose="020F0502020204030204" pitchFamily="34" charset="0"/>
              </a:rPr>
              <a:t>a</a:t>
            </a:r>
            <a:r>
              <a:rPr lang="en-US" altLang="zh-CN" sz="3200" baseline="30000">
                <a:solidFill>
                  <a:schemeClr val="folHlink"/>
                </a:solidFill>
                <a:latin typeface="Calibri" panose="020F0502020204030204" pitchFamily="34" charset="0"/>
              </a:rPr>
              <a:t>8</a:t>
            </a:r>
            <a:endParaRPr lang="en-US" altLang="zh-CN" sz="3200" baseline="30000">
              <a:solidFill>
                <a:schemeClr val="folHlink"/>
              </a:solidFill>
              <a:latin typeface="Calibri" panose="020F0502020204030204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433763" y="5735638"/>
            <a:ext cx="73025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folHlink"/>
                </a:solidFill>
                <a:latin typeface="Calibri" panose="020F0502020204030204" pitchFamily="34" charset="0"/>
              </a:rPr>
              <a:t>x</a:t>
            </a:r>
            <a:r>
              <a:rPr lang="en-US" altLang="zh-CN" sz="3200" baseline="30000">
                <a:solidFill>
                  <a:schemeClr val="folHlink"/>
                </a:solidFill>
                <a:latin typeface="Calibri" panose="020F0502020204030204" pitchFamily="34" charset="0"/>
              </a:rPr>
              <a:t>9</a:t>
            </a:r>
            <a:endParaRPr lang="en-US" altLang="zh-CN" sz="3200" baseline="30000">
              <a:solidFill>
                <a:schemeClr val="folHlink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 build="p"/>
      <p:bldP spid="6149" grpId="0" bldLvl="0" autoUpdateAnimBg="0"/>
      <p:bldP spid="5" grpId="0"/>
      <p:bldP spid="6" grpId="0" bldLvl="0" autoUpdateAnimBg="0"/>
      <p:bldP spid="7" grpId="0" bldLvl="0" autoUpdateAnimBg="0"/>
      <p:bldP spid="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28600" y="2906713"/>
            <a:ext cx="1706563" cy="463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latin typeface="宋体" panose="02010600030101010101" pitchFamily="2" charset="-122"/>
              </a:rPr>
              <a:t>解：</a:t>
            </a:r>
            <a:endParaRPr lang="en-US" altLang="zh-CN" sz="2400" baseline="300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tb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59775" y="157163"/>
            <a:ext cx="595313" cy="5937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8209" name="Object 5"/>
          <p:cNvGraphicFramePr>
            <a:graphicFrameLocks noChangeAspect="1"/>
          </p:cNvGraphicFramePr>
          <p:nvPr/>
        </p:nvGraphicFramePr>
        <p:xfrm>
          <a:off x="1858963" y="2976563"/>
          <a:ext cx="12954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Equation" r:id="rId2" imgW="31089600" imgH="22555200" progId="Equation.DSMT4">
                  <p:embed/>
                </p:oleObj>
              </mc:Choice>
              <mc:Fallback>
                <p:oleObj name="Equation" r:id="rId2" imgW="31089600" imgH="22555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58963" y="2976563"/>
                        <a:ext cx="1295400" cy="939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0" name="Object 3"/>
          <p:cNvGraphicFramePr>
            <a:graphicFrameLocks noChangeAspect="1"/>
          </p:cNvGraphicFramePr>
          <p:nvPr/>
        </p:nvGraphicFramePr>
        <p:xfrm>
          <a:off x="1489075" y="3606800"/>
          <a:ext cx="26654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Equation" r:id="rId4" imgW="64008000" imgH="9753600" progId="Equation.DSMT4">
                  <p:embed/>
                </p:oleObj>
              </mc:Choice>
              <mc:Fallback>
                <p:oleObj name="Equation" r:id="rId4" imgW="64008000" imgH="97536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89075" y="3606800"/>
                        <a:ext cx="2665413" cy="406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1" name="Object 4"/>
          <p:cNvGraphicFramePr>
            <a:graphicFrameLocks noChangeAspect="1"/>
          </p:cNvGraphicFramePr>
          <p:nvPr/>
        </p:nvGraphicFramePr>
        <p:xfrm>
          <a:off x="1490663" y="4235450"/>
          <a:ext cx="12922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Equation" r:id="rId6" imgW="31089600" imgH="22555200" progId="Equation.DSMT4">
                  <p:embed/>
                </p:oleObj>
              </mc:Choice>
              <mc:Fallback>
                <p:oleObj name="Equation" r:id="rId6" imgW="31089600" imgH="225552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0663" y="4235450"/>
                        <a:ext cx="1292225" cy="935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228600" y="4878388"/>
            <a:ext cx="7002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>
                <a:latin typeface="宋体" panose="02010600030101010101" pitchFamily="2" charset="-122"/>
              </a:rPr>
              <a:t>　　</a:t>
            </a:r>
            <a:r>
              <a:rPr lang="zh-CN" altLang="en-US" sz="2800">
                <a:solidFill>
                  <a:schemeClr val="hlink"/>
                </a:solidFill>
                <a:latin typeface="宋体" panose="02010600030101010101" pitchFamily="2" charset="-122"/>
              </a:rPr>
              <a:t>答：</a:t>
            </a:r>
            <a:r>
              <a:rPr lang="zh-CN" altLang="en-US" sz="2800">
                <a:latin typeface="宋体" panose="02010600030101010101" pitchFamily="2" charset="-122"/>
                <a:cs typeface="Times New Roman" panose="02020603050405020304" pitchFamily="18" charset="0"/>
              </a:rPr>
              <a:t>这个铁盒的容积是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zh-CN" altLang="en-US">
                <a:latin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altLang="zh-CN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33" name="TextBox 1"/>
          <p:cNvSpPr txBox="1">
            <a:spLocks noChangeArrowheads="1"/>
          </p:cNvSpPr>
          <p:nvPr/>
        </p:nvSpPr>
        <p:spPr bwMode="auto">
          <a:xfrm>
            <a:off x="266700" y="1752600"/>
            <a:ext cx="8877300" cy="906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>
                <a:latin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</a:rPr>
              <a:t>　</a:t>
            </a:r>
            <a:r>
              <a:rPr lang="zh-CN" alt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有一个边长为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的正方体铁盒，这个铁盒 </a:t>
            </a:r>
            <a:endParaRPr lang="zh-CN" altLang="en-US" sz="240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zh-CN" alt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          的容积是多少？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9225" name="矩形 11"/>
          <p:cNvSpPr>
            <a:spLocks noChangeArrowheads="1"/>
          </p:cNvSpPr>
          <p:nvPr/>
        </p:nvSpPr>
        <p:spPr bwMode="auto">
          <a:xfrm>
            <a:off x="381000" y="1066800"/>
            <a:ext cx="4071938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Calibri" panose="020F0502020204030204" pitchFamily="34" charset="0"/>
              </a:rPr>
              <a:t>创设情境，探索新知</a:t>
            </a:r>
            <a:endParaRPr lang="zh-CN" altLang="en-US" sz="32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0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AutoShape 6"/>
          <p:cNvSpPr>
            <a:spLocks noChangeArrowheads="1"/>
          </p:cNvSpPr>
          <p:nvPr/>
        </p:nvSpPr>
        <p:spPr bwMode="auto">
          <a:xfrm>
            <a:off x="304800" y="1143000"/>
            <a:ext cx="4821238" cy="1027113"/>
          </a:xfrm>
          <a:prstGeom prst="cloudCallout">
            <a:avLst>
              <a:gd name="adj1" fmla="val 11514"/>
              <a:gd name="adj2" fmla="val 60579"/>
            </a:avLst>
          </a:prstGeom>
          <a:solidFill>
            <a:srgbClr val="FFDDFF"/>
          </a:solidFill>
          <a:ln w="38100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>
                <a:solidFill>
                  <a:srgbClr val="FF0000"/>
                </a:solidFill>
              </a:rPr>
              <a:t>我收获，我快乐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aphicFrame>
        <p:nvGraphicFramePr>
          <p:cNvPr id="5137" name="Object 17"/>
          <p:cNvGraphicFramePr>
            <a:graphicFrameLocks noChangeAspect="1"/>
          </p:cNvGraphicFramePr>
          <p:nvPr/>
        </p:nvGraphicFramePr>
        <p:xfrm>
          <a:off x="3203575" y="2166938"/>
          <a:ext cx="4071938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公式" r:id="rId1" imgW="25603200" imgH="5486400" progId="Equation.3">
                  <p:embed/>
                </p:oleObj>
              </mc:Choice>
              <mc:Fallback>
                <p:oleObj name="公式" r:id="rId1" imgW="25603200" imgH="5486400" progId="Equation.3">
                  <p:embed/>
                  <p:pic>
                    <p:nvPicPr>
                      <p:cNvPr id="0" name="Object 1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3575" y="2166938"/>
                        <a:ext cx="4071938" cy="8731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1258888" y="3030538"/>
            <a:ext cx="7561262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幂的乘方，底数不变，指数</a:t>
            </a:r>
            <a:r>
              <a:rPr lang="zh-CN" altLang="en-US" sz="3200">
                <a:solidFill>
                  <a:srgbClr val="FF0000"/>
                </a:solidFill>
              </a:rPr>
              <a:t>相乘</a:t>
            </a:r>
            <a:r>
              <a:rPr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2054" name="Text Box 3"/>
          <p:cNvSpPr txBox="1">
            <a:spLocks noChangeArrowheads="1"/>
          </p:cNvSpPr>
          <p:nvPr/>
        </p:nvSpPr>
        <p:spPr bwMode="auto">
          <a:xfrm>
            <a:off x="-396875" y="2279650"/>
            <a:ext cx="3898900" cy="608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幂的乘方性质：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-323850" y="5099050"/>
            <a:ext cx="5759450" cy="525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>
                <a:latin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1" lang="zh-CN" altLang="en-US" sz="2800">
                <a:latin typeface="宋体" panose="02010600030101010101" pitchFamily="2" charset="-122"/>
                <a:cs typeface="Times New Roman" panose="02020603050405020304" pitchFamily="18" charset="0"/>
              </a:rPr>
              <a:t>多重乘方可以重复运用上述法则：</a:t>
            </a:r>
            <a:endParaRPr kumimoji="1" lang="zh-CN" altLang="en-US" sz="280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Object 5"/>
          <p:cNvGraphicFramePr>
            <a:graphicFrameLocks noChangeAspect="1"/>
          </p:cNvGraphicFramePr>
          <p:nvPr/>
        </p:nvGraphicFramePr>
        <p:xfrm>
          <a:off x="2565400" y="5586413"/>
          <a:ext cx="2870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Equation" r:id="rId3" imgW="52425600" imgH="16459200" progId="Equation.DSMT4">
                  <p:embed/>
                </p:oleObj>
              </mc:Choice>
              <mc:Fallback>
                <p:oleObj name="Equation" r:id="rId3" imgW="52425600" imgH="164592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65400" y="5586413"/>
                        <a:ext cx="2870200" cy="9017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0"/>
          <p:cNvSpPr>
            <a:spLocks noChangeArrowheads="1"/>
          </p:cNvSpPr>
          <p:nvPr/>
        </p:nvSpPr>
        <p:spPr bwMode="auto">
          <a:xfrm>
            <a:off x="5435600" y="5821363"/>
            <a:ext cx="34226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800">
                <a:latin typeface="Times New Roman" panose="02020603050405020304" pitchFamily="18" charset="0"/>
              </a:rPr>
              <a:t>（</a:t>
            </a:r>
            <a:r>
              <a:rPr kumimoji="1" lang="en-US" altLang="zh-CN" sz="2800">
                <a:latin typeface="Times New Roman" panose="02020603050405020304" pitchFamily="18" charset="0"/>
              </a:rPr>
              <a:t>m</a:t>
            </a:r>
            <a:r>
              <a:rPr kumimoji="1" lang="zh-CN" altLang="en-US" sz="2800">
                <a:latin typeface="Times New Roman" panose="02020603050405020304" pitchFamily="18" charset="0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</a:rPr>
              <a:t>n</a:t>
            </a:r>
            <a:r>
              <a:rPr kumimoji="1" lang="zh-CN" altLang="en-US" sz="2800">
                <a:latin typeface="Times New Roman" panose="02020603050405020304" pitchFamily="18" charset="0"/>
              </a:rPr>
              <a:t>、</a:t>
            </a:r>
            <a:r>
              <a:rPr kumimoji="1" lang="en-US" altLang="zh-CN" sz="2800">
                <a:latin typeface="Times New Roman" panose="02020603050405020304" pitchFamily="18" charset="0"/>
              </a:rPr>
              <a:t>p</a:t>
            </a:r>
            <a:r>
              <a:rPr lang="zh-CN" altLang="en-US" sz="2800"/>
              <a:t>是正整数）</a:t>
            </a:r>
            <a:endParaRPr lang="zh-CN" altLang="en-US" sz="2800"/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80975" y="3967163"/>
            <a:ext cx="8639175" cy="9540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想一想：</a:t>
            </a:r>
            <a:r>
              <a:rPr kumimoji="1" lang="zh-CN" altLang="en-US" sz="2800">
                <a:latin typeface="Times New Roman" panose="02020603050405020304" pitchFamily="18" charset="0"/>
              </a:rPr>
              <a:t> </a:t>
            </a:r>
            <a:r>
              <a:rPr kumimoji="1"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当三个或三个以上</a:t>
            </a:r>
            <a:r>
              <a:rPr kumimoji="1" lang="zh-CN" altLang="en-US" sz="2800">
                <a:latin typeface="宋体" panose="02010600030101010101" pitchFamily="2" charset="-122"/>
                <a:cs typeface="Times New Roman" panose="02020603050405020304" pitchFamily="18" charset="0"/>
              </a:rPr>
              <a:t>多重乘方</a:t>
            </a:r>
            <a:r>
              <a:rPr kumimoji="1" lang="zh-CN" altLang="en-US" sz="2800">
                <a:solidFill>
                  <a:srgbClr val="000000"/>
                </a:solidFill>
                <a:latin typeface="Times New Roman" panose="02020603050405020304" pitchFamily="18" charset="0"/>
              </a:rPr>
              <a:t>时，是否也具有        这一性质呢？ 怎样用公式表示？</a:t>
            </a:r>
            <a:endParaRPr kumimoji="1" lang="zh-CN" altLang="en-US" sz="2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TextBox 13"/>
          <p:cNvSpPr txBox="1">
            <a:spLocks noChangeArrowheads="1"/>
          </p:cNvSpPr>
          <p:nvPr/>
        </p:nvSpPr>
        <p:spPr bwMode="auto">
          <a:xfrm>
            <a:off x="5786438" y="2433638"/>
            <a:ext cx="28575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/>
              <a:t>（</a:t>
            </a:r>
            <a:r>
              <a:rPr lang="en-US" altLang="zh-CN" sz="2400"/>
              <a:t>m</a:t>
            </a:r>
            <a:r>
              <a:rPr lang="zh-CN" altLang="en-US" sz="2400"/>
              <a:t>、</a:t>
            </a:r>
            <a:r>
              <a:rPr lang="en-US" altLang="zh-CN" sz="2400"/>
              <a:t>n</a:t>
            </a:r>
            <a:r>
              <a:rPr lang="zh-CN" altLang="en-US" sz="2400"/>
              <a:t>都是正整数）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0" grpId="0"/>
      <p:bldP spid="2054" grpId="0"/>
      <p:bldP spid="10" grpId="0"/>
      <p:bldP spid="12" grpId="0"/>
      <p:bldP spid="1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766763"/>
            <a:ext cx="4546600" cy="717550"/>
          </a:xfrm>
          <a:prstGeom prst="rect">
            <a:avLst/>
          </a:prstGeom>
          <a:noFill/>
          <a:ln>
            <a:miter lim="800000"/>
          </a:ln>
        </p:spPr>
        <p:txBody>
          <a:bodyPr anchor="b"/>
          <a:lstStyle/>
          <a:p>
            <a:r>
              <a:rPr lang="zh-CN" altLang="en-US" sz="3200" b="1" smtClean="0"/>
              <a:t>学有所思，归纳小结：</a:t>
            </a:r>
            <a:endParaRPr lang="zh-CN" altLang="en-US" sz="3200" b="1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2005013"/>
            <a:ext cx="8229600" cy="37814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57505" indent="-357505">
              <a:spcAft>
                <a:spcPts val="2400"/>
              </a:spcAft>
              <a:buFontTx/>
              <a:buNone/>
            </a:pPr>
            <a:r>
              <a:rPr lang="en-US" altLang="zh-CN" sz="3600" b="1" smtClean="0">
                <a:solidFill>
                  <a:srgbClr val="FF0000"/>
                </a:solidFill>
              </a:rPr>
              <a:t>1.</a:t>
            </a:r>
            <a:r>
              <a:rPr lang="zh-CN" altLang="en-US" sz="3600" b="1" smtClean="0">
                <a:solidFill>
                  <a:srgbClr val="FF0000"/>
                </a:solidFill>
              </a:rPr>
              <a:t>本节课你的主要收获是什么？</a:t>
            </a:r>
            <a:endParaRPr lang="zh-CN" altLang="en-US" sz="3600" b="1" smtClean="0">
              <a:solidFill>
                <a:srgbClr val="FF0000"/>
              </a:solidFill>
            </a:endParaRPr>
          </a:p>
          <a:p>
            <a:pPr marL="357505" indent="-357505">
              <a:spcAft>
                <a:spcPts val="2400"/>
              </a:spcAft>
              <a:buFontTx/>
              <a:buNone/>
            </a:pPr>
            <a:r>
              <a:rPr lang="en-US" altLang="zh-CN" sz="3600" b="1" smtClean="0">
                <a:solidFill>
                  <a:srgbClr val="FF0000"/>
                </a:solidFill>
              </a:rPr>
              <a:t>2.</a:t>
            </a:r>
            <a:r>
              <a:rPr lang="zh-CN" altLang="en-US" sz="3600" b="1" smtClean="0">
                <a:solidFill>
                  <a:srgbClr val="FF0000"/>
                </a:solidFill>
              </a:rPr>
              <a:t>你认为在运用“幂的乘方运算法则”中，重点应该注意什么？</a:t>
            </a:r>
            <a:endParaRPr lang="en-US" sz="3600" b="1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357505" indent="-357505">
              <a:spcAft>
                <a:spcPts val="2400"/>
              </a:spcAft>
              <a:buFontTx/>
              <a:buNone/>
            </a:pPr>
            <a:r>
              <a:rPr lang="en-US" altLang="zh-CN" sz="3600" b="1" smtClean="0">
                <a:solidFill>
                  <a:srgbClr val="FF0000"/>
                </a:solidFill>
              </a:rPr>
              <a:t>3.</a:t>
            </a:r>
            <a:r>
              <a:rPr lang="zh-CN" altLang="en-US" sz="3600" b="1" smtClean="0">
                <a:solidFill>
                  <a:srgbClr val="FF0000"/>
                </a:solidFill>
              </a:rPr>
              <a:t>同底数幂的乘法与幂的乘方的相同点和不同点</a:t>
            </a:r>
            <a:endParaRPr lang="zh-CN" altLang="en-US" sz="36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37" name="Group 149"/>
          <p:cNvGraphicFramePr>
            <a:graphicFrameLocks noGrp="1"/>
          </p:cNvGraphicFramePr>
          <p:nvPr/>
        </p:nvGraphicFramePr>
        <p:xfrm>
          <a:off x="533400" y="2057400"/>
          <a:ext cx="7391206" cy="4665161"/>
        </p:xfrm>
        <a:graphic>
          <a:graphicData uri="http://schemas.openxmlformats.org/drawingml/2006/table">
            <a:tbl>
              <a:tblPr/>
              <a:tblGrid>
                <a:gridCol w="1352854"/>
                <a:gridCol w="2514016"/>
                <a:gridCol w="1129736"/>
                <a:gridCol w="1198871"/>
                <a:gridCol w="1195729"/>
              </a:tblGrid>
              <a:tr h="52319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运算</a:t>
                      </a:r>
                      <a:endParaRPr kumimoji="1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种类</a:t>
                      </a:r>
                      <a:endParaRPr kumimoji="1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表达式</a:t>
                      </a:r>
                      <a:endParaRPr kumimoji="1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法则</a:t>
                      </a:r>
                      <a:endParaRPr kumimoji="1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中运算</a:t>
                      </a:r>
                      <a:endParaRPr kumimoji="1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计算结果</a:t>
                      </a:r>
                      <a:endParaRPr kumimoji="1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</a:tr>
              <a:tr h="916500">
                <a:tc vMerge="1">
                  <a:tcPr/>
                </a:tc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底数</a:t>
                      </a:r>
                      <a:endParaRPr kumimoji="1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楷体_GB2312" pitchFamily="49" charset="-122"/>
                        </a:rPr>
                        <a:t>指数</a:t>
                      </a:r>
                      <a:endParaRPr kumimoji="1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楷体_GB2312" pitchFamily="49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91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同底数幂乘法</a:t>
                      </a:r>
                      <a:endParaRPr kumimoji="1" lang="zh-CN" altLang="en-US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808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幂的乘方</a:t>
                      </a:r>
                      <a:endParaRPr kumimoji="1" lang="zh-CN" altLang="en-US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62400" marB="624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038" name="Rectangle 150"/>
          <p:cNvSpPr>
            <a:spLocks noChangeArrowheads="1"/>
          </p:cNvSpPr>
          <p:nvPr/>
        </p:nvSpPr>
        <p:spPr bwMode="auto">
          <a:xfrm>
            <a:off x="4724400" y="4343400"/>
            <a:ext cx="64611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</a:rPr>
              <a:t>乘法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039" name="Rectangle 151"/>
          <p:cNvSpPr>
            <a:spLocks noChangeArrowheads="1"/>
          </p:cNvSpPr>
          <p:nvPr/>
        </p:nvSpPr>
        <p:spPr bwMode="auto">
          <a:xfrm>
            <a:off x="4648200" y="5638800"/>
            <a:ext cx="64611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</a:rPr>
              <a:t>乘方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040" name="Rectangle 152"/>
          <p:cNvSpPr>
            <a:spLocks noChangeArrowheads="1"/>
          </p:cNvSpPr>
          <p:nvPr/>
        </p:nvSpPr>
        <p:spPr bwMode="auto">
          <a:xfrm>
            <a:off x="5867400" y="4343400"/>
            <a:ext cx="64611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</a:rPr>
              <a:t>不变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041" name="Rectangle 153"/>
          <p:cNvSpPr>
            <a:spLocks noChangeArrowheads="1"/>
          </p:cNvSpPr>
          <p:nvPr/>
        </p:nvSpPr>
        <p:spPr bwMode="auto">
          <a:xfrm>
            <a:off x="5791200" y="5638800"/>
            <a:ext cx="646113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Calibri" panose="020F0502020204030204" pitchFamily="34" charset="0"/>
              </a:rPr>
              <a:t>不变</a:t>
            </a:r>
            <a:endParaRPr lang="zh-CN" altLang="en-US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38042" name="Rectangle 154"/>
          <p:cNvSpPr>
            <a:spLocks noChangeArrowheads="1"/>
          </p:cNvSpPr>
          <p:nvPr/>
        </p:nvSpPr>
        <p:spPr bwMode="auto">
          <a:xfrm>
            <a:off x="6858000" y="4191000"/>
            <a:ext cx="9906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指数</a:t>
            </a:r>
            <a:endParaRPr lang="zh-CN" altLang="en-US">
              <a:latin typeface="Calibri" panose="020F0502020204030204" pitchFamily="34" charset="0"/>
            </a:endParaRPr>
          </a:p>
          <a:p>
            <a:r>
              <a:rPr lang="zh-CN" altLang="en-US">
                <a:solidFill>
                  <a:srgbClr val="CC0000"/>
                </a:solidFill>
                <a:latin typeface="Calibri" panose="020F0502020204030204" pitchFamily="34" charset="0"/>
              </a:rPr>
              <a:t>相加</a:t>
            </a:r>
            <a:endParaRPr lang="zh-CN" altLang="en-US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sp>
        <p:nvSpPr>
          <p:cNvPr id="38043" name="Rectangle 155"/>
          <p:cNvSpPr>
            <a:spLocks noChangeArrowheads="1"/>
          </p:cNvSpPr>
          <p:nvPr/>
        </p:nvSpPr>
        <p:spPr bwMode="auto">
          <a:xfrm>
            <a:off x="6934200" y="5715000"/>
            <a:ext cx="11334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指数</a:t>
            </a:r>
            <a:endParaRPr lang="zh-CN" altLang="en-US">
              <a:latin typeface="Calibri" panose="020F0502020204030204" pitchFamily="34" charset="0"/>
            </a:endParaRPr>
          </a:p>
          <a:p>
            <a:r>
              <a:rPr lang="zh-CN" altLang="en-US">
                <a:solidFill>
                  <a:srgbClr val="CC0000"/>
                </a:solidFill>
                <a:latin typeface="Calibri" panose="020F0502020204030204" pitchFamily="34" charset="0"/>
              </a:rPr>
              <a:t>相乘</a:t>
            </a:r>
            <a:endParaRPr lang="zh-CN" altLang="en-US">
              <a:solidFill>
                <a:srgbClr val="CC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38044" name="Object 156"/>
          <p:cNvGraphicFramePr>
            <a:graphicFrameLocks noChangeAspect="1"/>
          </p:cNvGraphicFramePr>
          <p:nvPr/>
        </p:nvGraphicFramePr>
        <p:xfrm>
          <a:off x="1981200" y="5562600"/>
          <a:ext cx="2162175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公式" r:id="rId1" imgW="17983200" imgH="4876800" progId="Equation.3">
                  <p:embed/>
                </p:oleObj>
              </mc:Choice>
              <mc:Fallback>
                <p:oleObj name="公式" r:id="rId1" imgW="17983200" imgH="4876800" progId="Equation.3">
                  <p:embed/>
                  <p:pic>
                    <p:nvPicPr>
                      <p:cNvPr id="0" name="Object 1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1200" y="5562600"/>
                        <a:ext cx="2162175" cy="5857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045" name="Object 157"/>
          <p:cNvGraphicFramePr>
            <a:graphicFrameLocks noChangeAspect="1"/>
          </p:cNvGraphicFramePr>
          <p:nvPr/>
        </p:nvGraphicFramePr>
        <p:xfrm>
          <a:off x="1981200" y="4114800"/>
          <a:ext cx="2379663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公式" r:id="rId3" imgW="20421600" imgH="4876800" progId="Equation.3">
                  <p:embed/>
                </p:oleObj>
              </mc:Choice>
              <mc:Fallback>
                <p:oleObj name="公式" r:id="rId3" imgW="20421600" imgH="4876800" progId="Equation.3">
                  <p:embed/>
                  <p:pic>
                    <p:nvPicPr>
                      <p:cNvPr id="0" name="Object 1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1200" y="4114800"/>
                        <a:ext cx="2379663" cy="5699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02" name="矩形 12"/>
          <p:cNvSpPr>
            <a:spLocks noChangeArrowheads="1"/>
          </p:cNvSpPr>
          <p:nvPr/>
        </p:nvSpPr>
        <p:spPr bwMode="auto">
          <a:xfrm>
            <a:off x="381000" y="1371600"/>
            <a:ext cx="84296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Calibri" panose="020F0502020204030204" pitchFamily="34" charset="0"/>
              </a:rPr>
              <a:t>同底数幂的乘法与幂的乘方的相同点和不同点</a:t>
            </a:r>
            <a:endParaRPr lang="zh-CN" altLang="en-US" sz="3200">
              <a:latin typeface="Calibri" panose="020F0502020204030204" pitchFamily="34" charset="0"/>
            </a:endParaRPr>
          </a:p>
        </p:txBody>
      </p:sp>
      <p:sp>
        <p:nvSpPr>
          <p:cNvPr id="11303" name="TextBox 14"/>
          <p:cNvSpPr txBox="1">
            <a:spLocks noChangeArrowheads="1"/>
          </p:cNvSpPr>
          <p:nvPr/>
        </p:nvSpPr>
        <p:spPr bwMode="auto">
          <a:xfrm>
            <a:off x="304800" y="762000"/>
            <a:ext cx="2286000" cy="785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i="1">
                <a:solidFill>
                  <a:srgbClr val="FF0000"/>
                </a:solidFill>
                <a:latin typeface="Calibri" panose="020F0502020204030204" pitchFamily="34" charset="0"/>
              </a:rPr>
              <a:t>比一比：</a:t>
            </a:r>
            <a:endParaRPr lang="zh-CN" altLang="en-US" sz="4400" i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8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8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8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8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8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8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8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38" grpId="0"/>
      <p:bldP spid="38039" grpId="0"/>
      <p:bldP spid="38040" grpId="0"/>
      <p:bldP spid="38041" grpId="0"/>
      <p:bldP spid="38042" grpId="0"/>
      <p:bldP spid="3804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2667000" y="2667000"/>
            <a:ext cx="5334000" cy="2106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6600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14.1.3</a:t>
            </a:r>
            <a:endParaRPr kumimoji="1" lang="en-US" altLang="zh-CN" sz="6600">
              <a:solidFill>
                <a:srgbClr val="99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r>
              <a:rPr kumimoji="1" lang="en-US" altLang="zh-CN" sz="6600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</a:t>
            </a:r>
            <a:r>
              <a:rPr kumimoji="1" lang="zh-CN" altLang="en-US" sz="6600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积的乘方</a:t>
            </a:r>
            <a:endParaRPr kumimoji="1" lang="zh-CN" altLang="en-US" sz="6600">
              <a:solidFill>
                <a:srgbClr val="99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238250" y="2087563"/>
            <a:ext cx="18415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auto">
          <a:xfrm>
            <a:off x="0" y="2090738"/>
            <a:ext cx="87630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  </a:t>
            </a:r>
            <a:r>
              <a:rPr kumimoji="1" lang="zh-CN" altLang="en-US" sz="3200">
                <a:latin typeface="Times New Roman" panose="02020603050405020304" pitchFamily="18" charset="0"/>
              </a:rPr>
              <a:t> </a:t>
            </a:r>
            <a:r>
              <a:rPr kumimoji="1" lang="en-US" altLang="zh-CN" sz="3200">
                <a:latin typeface="Times New Roman" panose="02020603050405020304" pitchFamily="18" charset="0"/>
              </a:rPr>
              <a:t>1</a:t>
            </a:r>
            <a:r>
              <a:rPr kumimoji="1" lang="zh-CN" altLang="en-US" sz="3200">
                <a:latin typeface="Times New Roman" panose="02020603050405020304" pitchFamily="18" charset="0"/>
              </a:rPr>
              <a:t>、叙述同底数幂乘法法则并用字母 表示。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411163" y="4316413"/>
            <a:ext cx="815975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kumimoji="1" lang="en-US" altLang="zh-CN" sz="3200">
                <a:latin typeface="Times New Roman" panose="02020603050405020304" pitchFamily="18" charset="0"/>
              </a:rPr>
              <a:t>2</a:t>
            </a:r>
            <a:r>
              <a:rPr kumimoji="1" lang="zh-CN" altLang="en-US" sz="3200">
                <a:latin typeface="Times New Roman" panose="02020603050405020304" pitchFamily="18" charset="0"/>
              </a:rPr>
              <a:t>、叙述幂的乘方法则 并用字母表示。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741363" y="2876550"/>
            <a:ext cx="70866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语言叙述：同底数幂相乘，底数不变，指数相加。                                          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字母表示：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4000">
                <a:latin typeface="Times New Roman" panose="02020603050405020304" pitchFamily="18" charset="0"/>
              </a:rPr>
              <a:t>m</a:t>
            </a:r>
            <a:r>
              <a:rPr kumimoji="1" lang="en-US" altLang="zh-CN" sz="2000">
                <a:latin typeface="Times New Roman" panose="02020603050405020304" pitchFamily="18" charset="0"/>
              </a:rPr>
              <a:t>·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6000">
                <a:latin typeface="Times New Roman" panose="02020603050405020304" pitchFamily="18" charset="0"/>
              </a:rPr>
              <a:t>n</a:t>
            </a:r>
            <a:r>
              <a:rPr kumimoji="1" lang="en-US" altLang="zh-CN" sz="2000">
                <a:latin typeface="Times New Roman" panose="02020603050405020304" pitchFamily="18" charset="0"/>
              </a:rPr>
              <a:t>=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6000">
                <a:latin typeface="Times New Roman" panose="02020603050405020304" pitchFamily="18" charset="0"/>
              </a:rPr>
              <a:t>m+n</a:t>
            </a:r>
            <a:r>
              <a:rPr kumimoji="1" lang="en-US" altLang="zh-CN" baseline="46000">
                <a:latin typeface="Times New Roman" panose="02020603050405020304" pitchFamily="18" charset="0"/>
              </a:rPr>
              <a:t>     </a:t>
            </a:r>
            <a:r>
              <a:rPr kumimoji="1" lang="en-US" altLang="zh-CN">
                <a:latin typeface="Times New Roman" panose="02020603050405020304" pitchFamily="18" charset="0"/>
              </a:rPr>
              <a:t>(</a:t>
            </a:r>
            <a:r>
              <a:rPr kumimoji="1" lang="en-US" altLang="zh-CN" baseline="46000">
                <a:latin typeface="Times New Roman" panose="02020603050405020304" pitchFamily="18" charset="0"/>
              </a:rPr>
              <a:t> </a:t>
            </a:r>
            <a:r>
              <a:rPr kumimoji="1" lang="en-US" altLang="zh-CN">
                <a:latin typeface="Times New Roman" panose="02020603050405020304" pitchFamily="18" charset="0"/>
              </a:rPr>
              <a:t>m</a:t>
            </a:r>
            <a:r>
              <a:rPr kumimoji="1" lang="zh-CN" altLang="en-US">
                <a:latin typeface="Times New Roman" panose="02020603050405020304" pitchFamily="18" charset="0"/>
              </a:rPr>
              <a:t>、</a:t>
            </a:r>
            <a:r>
              <a:rPr kumimoji="1" lang="en-US" altLang="zh-CN">
                <a:latin typeface="Times New Roman" panose="02020603050405020304" pitchFamily="18" charset="0"/>
              </a:rPr>
              <a:t>n</a:t>
            </a:r>
            <a:r>
              <a:rPr kumimoji="1" lang="zh-CN" altLang="en-US" sz="2000">
                <a:latin typeface="Times New Roman" panose="02020603050405020304" pitchFamily="18" charset="0"/>
              </a:rPr>
              <a:t>都为正整数</a:t>
            </a:r>
            <a:r>
              <a:rPr kumimoji="1" lang="en-US" altLang="zh-CN" sz="2000">
                <a:latin typeface="Times New Roman" panose="02020603050405020304" pitchFamily="18" charset="0"/>
              </a:rPr>
              <a:t>)</a:t>
            </a:r>
            <a:endParaRPr kumimoji="1"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947738" y="5110163"/>
            <a:ext cx="7239000" cy="12001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语言叙述：幂的乘方，底数不变，指数相乘。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字母表示：</a:t>
            </a:r>
            <a:r>
              <a:rPr kumimoji="1" lang="en-US" altLang="zh-CN" sz="2400">
                <a:latin typeface="Times New Roman" panose="02020603050405020304" pitchFamily="18" charset="0"/>
              </a:rPr>
              <a:t>(</a:t>
            </a:r>
            <a:r>
              <a:rPr kumimoji="1" lang="en-US" altLang="zh-CN" sz="3200">
                <a:latin typeface="Times New Roman" panose="02020603050405020304" pitchFamily="18" charset="0"/>
              </a:rPr>
              <a:t>a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m</a:t>
            </a:r>
            <a:r>
              <a:rPr kumimoji="1" lang="en-US" altLang="zh-CN" sz="2400">
                <a:latin typeface="Times New Roman" panose="02020603050405020304" pitchFamily="18" charset="0"/>
              </a:rPr>
              <a:t>)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n</a:t>
            </a:r>
            <a:r>
              <a:rPr kumimoji="1" lang="en-US" altLang="zh-CN" sz="2400">
                <a:latin typeface="Times New Roman" panose="02020603050405020304" pitchFamily="18" charset="0"/>
              </a:rPr>
              <a:t>=</a:t>
            </a:r>
            <a:r>
              <a:rPr kumimoji="1" lang="en-US" altLang="zh-CN" sz="3200">
                <a:latin typeface="Times New Roman" panose="02020603050405020304" pitchFamily="18" charset="0"/>
              </a:rPr>
              <a:t>a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mn        </a:t>
            </a:r>
            <a:r>
              <a:rPr kumimoji="1" lang="en-US" altLang="zh-CN" sz="2400">
                <a:latin typeface="Times New Roman" panose="02020603050405020304" pitchFamily="18" charset="0"/>
              </a:rPr>
              <a:t>(</a:t>
            </a:r>
            <a:r>
              <a:rPr kumimoji="1" lang="en-US" altLang="zh-CN" sz="2000">
                <a:latin typeface="Times New Roman" panose="02020603050405020304" pitchFamily="18" charset="0"/>
              </a:rPr>
              <a:t>m,n</a:t>
            </a:r>
            <a:r>
              <a:rPr kumimoji="1" lang="zh-CN" altLang="en-US" sz="2400">
                <a:latin typeface="Times New Roman" panose="02020603050405020304" pitchFamily="18" charset="0"/>
              </a:rPr>
              <a:t>都是正整数）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162050" y="6135688"/>
            <a:ext cx="7315200" cy="2930525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3600" baseline="3000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3600">
              <a:solidFill>
                <a:schemeClr val="accent1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3600" i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i="1">
                <a:latin typeface="Times New Roman" panose="02020603050405020304" pitchFamily="18" charset="0"/>
              </a:rPr>
              <a:t>     </a:t>
            </a:r>
            <a:endParaRPr kumimoji="1" lang="zh-CN" altLang="en-US" sz="3600" i="1">
              <a:latin typeface="Times New Roman" panose="02020603050405020304" pitchFamily="18" charset="0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266700" y="1219200"/>
            <a:ext cx="26638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/>
              <a:t>复习引入新课：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autoUpdateAnimBg="0"/>
      <p:bldP spid="108548" grpId="0" autoUpdateAnimBg="0" build="p"/>
      <p:bldP spid="108549" grpId="0" autoUpdateAnimBg="0"/>
      <p:bldP spid="108550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ext Box 2"/>
          <p:cNvSpPr txBox="1">
            <a:spLocks noChangeArrowheads="1"/>
          </p:cNvSpPr>
          <p:nvPr/>
        </p:nvSpPr>
        <p:spPr bwMode="auto">
          <a:xfrm>
            <a:off x="461963" y="1706563"/>
            <a:ext cx="74898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       一个正方体的棱长为</a:t>
            </a:r>
            <a:r>
              <a:rPr lang="en-US" altLang="zh-CN" sz="3200"/>
              <a:t>1.1</a:t>
            </a:r>
            <a:r>
              <a:rPr kumimoji="1" lang="en-US" altLang="zh-CN" sz="3200"/>
              <a:t>×</a:t>
            </a:r>
            <a:r>
              <a:rPr lang="en-US" altLang="zh-CN" sz="3200"/>
              <a:t>10</a:t>
            </a:r>
            <a:r>
              <a:rPr lang="en-US" altLang="zh-CN" sz="3200">
                <a:cs typeface="Arial" panose="020B0604020202020204" pitchFamily="34" charset="0"/>
              </a:rPr>
              <a:t>³</a:t>
            </a:r>
            <a:r>
              <a:rPr lang="en-US" altLang="zh-CN" sz="3200"/>
              <a:t>,</a:t>
            </a:r>
            <a:r>
              <a:rPr lang="zh-CN" altLang="en-US" sz="3200"/>
              <a:t>你能计算出它的体积是多少吗</a:t>
            </a:r>
            <a:r>
              <a:rPr lang="en-US" altLang="zh-CN" sz="3200"/>
              <a:t>?</a:t>
            </a:r>
            <a:endParaRPr lang="en-US" altLang="zh-CN" sz="3200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533400" y="914400"/>
            <a:ext cx="21590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hlink"/>
                </a:solidFill>
              </a:rPr>
              <a:t>提出问题：</a:t>
            </a:r>
            <a:endParaRPr lang="zh-CN" altLang="en-US" sz="3600">
              <a:solidFill>
                <a:schemeClr val="hlink"/>
              </a:solidFill>
            </a:endParaRP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965200" y="3217863"/>
            <a:ext cx="10080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hlink"/>
                </a:solidFill>
              </a:rPr>
              <a:t>解：</a:t>
            </a:r>
            <a:endParaRPr lang="zh-CN" altLang="en-US" sz="2800">
              <a:solidFill>
                <a:schemeClr val="hlink"/>
              </a:solidFill>
            </a:endParaRPr>
          </a:p>
        </p:txBody>
      </p:sp>
      <p:sp>
        <p:nvSpPr>
          <p:cNvPr id="109573" name="Text Box 5"/>
          <p:cNvSpPr txBox="1">
            <a:spLocks noChangeArrowheads="1"/>
          </p:cNvSpPr>
          <p:nvPr/>
        </p:nvSpPr>
        <p:spPr bwMode="auto">
          <a:xfrm>
            <a:off x="2046288" y="3217863"/>
            <a:ext cx="5472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它的体积应是</a:t>
            </a:r>
            <a:r>
              <a:rPr lang="en-US" altLang="zh-CN" sz="3200"/>
              <a:t>V=</a:t>
            </a:r>
            <a:r>
              <a:rPr lang="en-US" altLang="zh-CN" sz="3200">
                <a:solidFill>
                  <a:srgbClr val="FF3300"/>
                </a:solidFill>
              </a:rPr>
              <a:t>(1.1</a:t>
            </a:r>
            <a:r>
              <a:rPr kumimoji="1" lang="en-US" altLang="zh-CN" sz="3200">
                <a:solidFill>
                  <a:srgbClr val="FF3300"/>
                </a:solidFill>
              </a:rPr>
              <a:t>×</a:t>
            </a:r>
            <a:r>
              <a:rPr lang="en-US" altLang="zh-CN" sz="3200">
                <a:solidFill>
                  <a:srgbClr val="FF3300"/>
                </a:solidFill>
              </a:rPr>
              <a:t>10³)</a:t>
            </a:r>
            <a:r>
              <a:rPr lang="en-US" altLang="zh-CN" sz="3200">
                <a:solidFill>
                  <a:srgbClr val="FF3300"/>
                </a:solidFill>
                <a:cs typeface="Arial" panose="020B0604020202020204" pitchFamily="34" charset="0"/>
              </a:rPr>
              <a:t>³</a:t>
            </a:r>
            <a:endParaRPr lang="en-US" altLang="zh-CN" sz="3200">
              <a:solidFill>
                <a:srgbClr val="FF3300"/>
              </a:solidFill>
              <a:cs typeface="Arial" panose="020B0604020202020204" pitchFamily="34" charset="0"/>
            </a:endParaRPr>
          </a:p>
        </p:txBody>
      </p:sp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749300" y="4730750"/>
            <a:ext cx="59769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（</a:t>
            </a:r>
            <a:r>
              <a:rPr lang="en-US" altLang="zh-CN" sz="2800"/>
              <a:t>1</a:t>
            </a:r>
            <a:r>
              <a:rPr lang="zh-CN" altLang="en-US" sz="2800"/>
              <a:t>）这个结果是幂的乘方形式吗？</a:t>
            </a:r>
            <a:endParaRPr lang="zh-CN" altLang="en-US" sz="2800"/>
          </a:p>
        </p:txBody>
      </p:sp>
      <p:sp>
        <p:nvSpPr>
          <p:cNvPr id="109575" name="Text Box 7"/>
          <p:cNvSpPr txBox="1">
            <a:spLocks noChangeArrowheads="1"/>
          </p:cNvSpPr>
          <p:nvPr/>
        </p:nvSpPr>
        <p:spPr bwMode="auto">
          <a:xfrm>
            <a:off x="173038" y="4008438"/>
            <a:ext cx="10080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思考：</a:t>
            </a:r>
            <a:endParaRPr lang="zh-CN" altLang="en-US" sz="2800"/>
          </a:p>
        </p:txBody>
      </p:sp>
      <p:sp>
        <p:nvSpPr>
          <p:cNvPr id="109576" name="Text Box 8"/>
          <p:cNvSpPr txBox="1">
            <a:spLocks noChangeArrowheads="1"/>
          </p:cNvSpPr>
          <p:nvPr/>
        </p:nvSpPr>
        <p:spPr bwMode="auto">
          <a:xfrm>
            <a:off x="777875" y="5448300"/>
            <a:ext cx="7748588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（</a:t>
            </a:r>
            <a:r>
              <a:rPr lang="en-US" altLang="zh-CN" sz="2800"/>
              <a:t>2</a:t>
            </a:r>
            <a:r>
              <a:rPr lang="zh-CN" altLang="en-US" sz="2800"/>
              <a:t>）它又如何运算呢？能不能找到一个运算法则呢？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  <p:bldP spid="109572" grpId="0"/>
      <p:bldP spid="109573" grpId="0"/>
      <p:bldP spid="109574" grpId="0"/>
      <p:bldP spid="109575" grpId="0"/>
      <p:bldP spid="10957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ext Box 2"/>
          <p:cNvSpPr txBox="1">
            <a:spLocks noChangeArrowheads="1"/>
          </p:cNvSpPr>
          <p:nvPr/>
        </p:nvSpPr>
        <p:spPr bwMode="auto">
          <a:xfrm>
            <a:off x="684213" y="3500438"/>
            <a:ext cx="7848600" cy="1323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kumimoji="1" lang="zh-CN" altLang="en-US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、</a:t>
            </a:r>
            <a:r>
              <a:rPr kumimoji="1" lang="zh-CN" altLang="en-US" sz="2400">
                <a:latin typeface="Times New Roman" panose="02020603050405020304" pitchFamily="18" charset="0"/>
              </a:rPr>
              <a:t>比较下列各组算式的计算结果：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</a:t>
            </a:r>
            <a:r>
              <a:rPr kumimoji="1" lang="en-US" altLang="zh-CN" sz="2400">
                <a:latin typeface="Times New Roman" panose="02020603050405020304" pitchFamily="18" charset="0"/>
              </a:rPr>
              <a:t>[2 ×(-3)]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r>
              <a:rPr kumimoji="1" lang="zh-CN" altLang="en-US" sz="2400">
                <a:latin typeface="Times New Roman" panose="02020603050405020304" pitchFamily="18" charset="0"/>
              </a:rPr>
              <a:t>与  </a:t>
            </a:r>
            <a:r>
              <a:rPr kumimoji="1" lang="en-US" altLang="zh-CN" sz="2400">
                <a:latin typeface="Times New Roman" panose="02020603050405020304" pitchFamily="18" charset="0"/>
              </a:rPr>
              <a:t>2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2400">
                <a:latin typeface="Times New Roman" panose="02020603050405020304" pitchFamily="18" charset="0"/>
              </a:rPr>
              <a:t> ×(-3)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              </a:t>
            </a:r>
            <a:r>
              <a:rPr kumimoji="1" lang="en-US" altLang="zh-CN" sz="2400">
                <a:latin typeface="Times New Roman" panose="02020603050405020304" pitchFamily="18" charset="0"/>
              </a:rPr>
              <a:t>[(-2)×(-5)]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3</a:t>
            </a:r>
            <a:r>
              <a:rPr kumimoji="1" lang="zh-CN" altLang="en-US" sz="2400">
                <a:latin typeface="Times New Roman" panose="02020603050405020304" pitchFamily="18" charset="0"/>
              </a:rPr>
              <a:t>与</a:t>
            </a:r>
            <a:r>
              <a:rPr kumimoji="1" lang="en-US" altLang="zh-CN" sz="2400">
                <a:latin typeface="Times New Roman" panose="02020603050405020304" pitchFamily="18" charset="0"/>
              </a:rPr>
              <a:t>(-2)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3 </a:t>
            </a:r>
            <a:r>
              <a:rPr kumimoji="1" lang="en-US" altLang="zh-CN" sz="2400">
                <a:latin typeface="Times New Roman" panose="02020603050405020304" pitchFamily="18" charset="0"/>
              </a:rPr>
              <a:t>×(-5)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3</a:t>
            </a:r>
            <a:endParaRPr kumimoji="1" lang="en-US" altLang="zh-CN" sz="7200" u="sng" baseline="30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000" baseline="30000">
              <a:latin typeface="Times New Roman" panose="02020603050405020304" pitchFamily="18" charset="0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295400" y="3505200"/>
            <a:ext cx="7696200" cy="1016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u="sng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                    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576263" y="1341438"/>
            <a:ext cx="8686800" cy="519112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 </a:t>
            </a:r>
            <a:r>
              <a:rPr kumimoji="1" lang="en-US" altLang="zh-CN" sz="28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1</a:t>
            </a:r>
            <a:r>
              <a:rPr kumimoji="1" lang="zh-CN" altLang="en-US" sz="28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、</a:t>
            </a:r>
            <a:r>
              <a:rPr kumimoji="1" lang="zh-CN" altLang="en-US" sz="2800">
                <a:latin typeface="Times New Roman" panose="02020603050405020304" pitchFamily="18" charset="0"/>
              </a:rPr>
              <a:t>计算</a:t>
            </a:r>
            <a:r>
              <a:rPr kumimoji="1" lang="en-US" altLang="zh-CN" sz="2800">
                <a:latin typeface="Times New Roman" panose="02020603050405020304" pitchFamily="18" charset="0"/>
              </a:rPr>
              <a:t>: </a:t>
            </a:r>
            <a:r>
              <a:rPr kumimoji="1" lang="en-US" altLang="zh-CN" sz="2400">
                <a:latin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kumimoji="1" lang="en-US" altLang="zh-CN" sz="2400">
                <a:latin typeface="Times New Roman" panose="02020603050405020304" pitchFamily="18" charset="0"/>
              </a:rPr>
              <a:t>2×3)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</a:t>
            </a:r>
            <a:r>
              <a:rPr kumimoji="1" lang="zh-CN" altLang="en-US" sz="2400">
                <a:latin typeface="Times New Roman" panose="02020603050405020304" pitchFamily="18" charset="0"/>
              </a:rPr>
              <a:t>与</a:t>
            </a:r>
            <a:r>
              <a:rPr kumimoji="1" lang="en-US" altLang="zh-CN" sz="2400">
                <a:latin typeface="Times New Roman" panose="02020603050405020304" pitchFamily="18" charset="0"/>
              </a:rPr>
              <a:t>2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 </a:t>
            </a:r>
            <a:r>
              <a:rPr kumimoji="1" lang="en-US" altLang="zh-CN" sz="2400">
                <a:latin typeface="Times New Roman" panose="02020603050405020304" pitchFamily="18" charset="0"/>
              </a:rPr>
              <a:t>×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</a:rPr>
              <a:t>3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2</a:t>
            </a:r>
            <a:r>
              <a:rPr kumimoji="1" lang="zh-CN" altLang="en-US" sz="2400">
                <a:latin typeface="Times New Roman" panose="02020603050405020304" pitchFamily="18" charset="0"/>
              </a:rPr>
              <a:t>，我们发现了什么？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468313" y="1922463"/>
            <a:ext cx="8001000" cy="4572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      ∵ 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(2</a:t>
            </a:r>
            <a:r>
              <a:rPr kumimoji="1" lang="en-US" altLang="zh-CN" sz="2400">
                <a:latin typeface="Times New Roman" panose="02020603050405020304" pitchFamily="18" charset="0"/>
              </a:rPr>
              <a:t>×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3)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=6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=36     2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2 </a:t>
            </a:r>
            <a:r>
              <a:rPr kumimoji="1" lang="en-US" altLang="zh-CN" sz="2400">
                <a:latin typeface="Times New Roman" panose="02020603050405020304" pitchFamily="18" charset="0"/>
              </a:rPr>
              <a:t>×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3</a:t>
            </a:r>
            <a:r>
              <a:rPr kumimoji="1" lang="en-US" altLang="zh-CN" sz="2400" baseline="300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=4</a:t>
            </a:r>
            <a:r>
              <a:rPr kumimoji="1" lang="en-US" altLang="zh-CN" sz="2400">
                <a:latin typeface="Times New Roman" panose="02020603050405020304" pitchFamily="18" charset="0"/>
              </a:rPr>
              <a:t>×</a:t>
            </a:r>
            <a:r>
              <a:rPr kumimoji="1" lang="en-US" altLang="zh-CN" sz="2400">
                <a:latin typeface="Times New Roman" panose="02020603050405020304" pitchFamily="18" charset="0"/>
                <a:ea typeface="华文隶书" panose="02010800040101010101" charset="-122"/>
                <a:cs typeface="华文隶书" panose="02010800040101010101" charset="-122"/>
              </a:rPr>
              <a:t>9=36 ∴ </a:t>
            </a:r>
            <a:r>
              <a:rPr kumimoji="1" lang="en-US" altLang="zh-CN" sz="2400" u="sng">
                <a:latin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2×3)</a:t>
            </a:r>
            <a:r>
              <a:rPr kumimoji="1" lang="en-US" altLang="zh-CN" sz="2400" u="sng" baseline="30000">
                <a:latin typeface="Times New Roman" panose="02020603050405020304" pitchFamily="18" charset="0"/>
              </a:rPr>
              <a:t>2 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 =2</a:t>
            </a:r>
            <a:r>
              <a:rPr kumimoji="1" lang="en-US" altLang="zh-CN" sz="2400" u="sng" baseline="30000">
                <a:latin typeface="Times New Roman" panose="02020603050405020304" pitchFamily="18" charset="0"/>
              </a:rPr>
              <a:t>2 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×</a:t>
            </a:r>
            <a:r>
              <a:rPr kumimoji="1" lang="en-US" altLang="zh-CN" sz="2400" u="sng" baseline="30000">
                <a:latin typeface="Times New Roman" panose="02020603050405020304" pitchFamily="18" charset="0"/>
              </a:rPr>
              <a:t> 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3</a:t>
            </a:r>
            <a:r>
              <a:rPr kumimoji="1" lang="en-US" altLang="zh-CN" sz="2400" u="sng" baseline="30000">
                <a:latin typeface="Times New Roman" panose="02020603050405020304" pitchFamily="18" charset="0"/>
              </a:rPr>
              <a:t>2</a:t>
            </a:r>
            <a:endParaRPr kumimoji="1" lang="en-US" altLang="zh-CN" sz="2400" u="sng" baseline="30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autoUpdateAnimBg="0"/>
      <p:bldP spid="110596" grpId="0" autoUpdateAnimBg="0"/>
      <p:bldP spid="11059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ext Box 2"/>
          <p:cNvSpPr txBox="1">
            <a:spLocks noChangeArrowheads="1"/>
          </p:cNvSpPr>
          <p:nvPr/>
        </p:nvSpPr>
        <p:spPr bwMode="auto">
          <a:xfrm>
            <a:off x="722313" y="476250"/>
            <a:ext cx="8458200" cy="2357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</a:rPr>
              <a:t> </a:t>
            </a:r>
            <a:r>
              <a:rPr kumimoji="1" lang="en-US" altLang="zh-CN" sz="2800">
                <a:latin typeface="Times New Roman" panose="02020603050405020304" pitchFamily="18" charset="0"/>
              </a:rPr>
              <a:t>3</a:t>
            </a:r>
            <a:r>
              <a:rPr kumimoji="1" lang="zh-CN" altLang="en-US" sz="2800">
                <a:latin typeface="Times New Roman" panose="02020603050405020304" pitchFamily="18" charset="0"/>
              </a:rPr>
              <a:t>、观察、猜想</a:t>
            </a:r>
            <a:r>
              <a:rPr kumimoji="1" lang="en-US" altLang="zh-CN" sz="2800">
                <a:latin typeface="Times New Roman" panose="02020603050405020304" pitchFamily="18" charset="0"/>
              </a:rPr>
              <a:t>:</a:t>
            </a:r>
            <a:endParaRPr kumimoji="1" lang="en-US" altLang="zh-CN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     (ab)</a:t>
            </a:r>
            <a:r>
              <a:rPr kumimoji="1" lang="en-US" altLang="zh-CN" sz="2800" baseline="30000">
                <a:latin typeface="Times New Roman" panose="02020603050405020304" pitchFamily="18" charset="0"/>
              </a:rPr>
              <a:t>3</a:t>
            </a:r>
            <a:r>
              <a:rPr kumimoji="1" lang="zh-CN" altLang="en-US" sz="2400">
                <a:latin typeface="Times New Roman" panose="02020603050405020304" pitchFamily="18" charset="0"/>
              </a:rPr>
              <a:t>与</a:t>
            </a:r>
            <a:r>
              <a:rPr kumimoji="1" lang="en-US" altLang="zh-CN" sz="2400">
                <a:latin typeface="Times New Roman" panose="02020603050405020304" pitchFamily="18" charset="0"/>
              </a:rPr>
              <a:t>a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2400">
                <a:latin typeface="Times New Roman" panose="02020603050405020304" pitchFamily="18" charset="0"/>
              </a:rPr>
              <a:t>b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r>
              <a:rPr kumimoji="1" lang="zh-CN" altLang="en-US" sz="2400">
                <a:latin typeface="Times New Roman" panose="02020603050405020304" pitchFamily="18" charset="0"/>
              </a:rPr>
              <a:t>是什么关系呢？</a:t>
            </a:r>
            <a:endParaRPr kumimoji="1" lang="zh-CN" altLang="en-US" sz="4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4000" baseline="30000">
              <a:latin typeface="Times New Roman" panose="02020603050405020304" pitchFamily="18" charset="0"/>
            </a:endParaRPr>
          </a:p>
        </p:txBody>
      </p:sp>
      <p:sp>
        <p:nvSpPr>
          <p:cNvPr id="111619" name="Text Box 3"/>
          <p:cNvSpPr txBox="1">
            <a:spLocks noChangeArrowheads="1"/>
          </p:cNvSpPr>
          <p:nvPr/>
        </p:nvSpPr>
        <p:spPr bwMode="auto">
          <a:xfrm>
            <a:off x="468313" y="2420938"/>
            <a:ext cx="8229600" cy="12223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u="sng">
                <a:latin typeface="Times New Roman" panose="02020603050405020304" pitchFamily="18" charset="0"/>
              </a:rPr>
              <a:t>（</a:t>
            </a:r>
            <a:r>
              <a:rPr kumimoji="1" lang="en-US" altLang="zh-CN" sz="3200" u="sng">
                <a:latin typeface="Times New Roman" panose="02020603050405020304" pitchFamily="18" charset="0"/>
              </a:rPr>
              <a:t>ab)</a:t>
            </a:r>
            <a:r>
              <a:rPr kumimoji="1" lang="en-US" altLang="zh-CN" sz="3200" u="sng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3200">
                <a:latin typeface="Times New Roman" panose="02020603050405020304" pitchFamily="18" charset="0"/>
              </a:rPr>
              <a:t>=(ab)·(ab)·(ab) =(aaa) ·(bbb)=</a:t>
            </a:r>
            <a:r>
              <a:rPr kumimoji="1" lang="en-US" altLang="zh-CN" sz="3200" u="sng">
                <a:latin typeface="Times New Roman" panose="02020603050405020304" pitchFamily="18" charset="0"/>
              </a:rPr>
              <a:t>a</a:t>
            </a:r>
            <a:r>
              <a:rPr kumimoji="1" lang="en-US" altLang="zh-CN" sz="3200" u="sng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3200" u="sng">
                <a:latin typeface="Times New Roman" panose="02020603050405020304" pitchFamily="18" charset="0"/>
              </a:rPr>
              <a:t>b</a:t>
            </a:r>
            <a:r>
              <a:rPr kumimoji="1" lang="en-US" altLang="zh-CN" sz="3200" u="sng" baseline="30000">
                <a:latin typeface="Times New Roman" panose="02020603050405020304" pitchFamily="18" charset="0"/>
              </a:rPr>
              <a:t>3  </a:t>
            </a:r>
            <a:endParaRPr kumimoji="1" lang="en-US" altLang="zh-CN" sz="3200" u="sng" baseline="30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anose="02020603050405020304" pitchFamily="18" charset="0"/>
              </a:rPr>
              <a:t>  </a:t>
            </a:r>
            <a:endParaRPr kumimoji="1"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11620" name="Text Box 4"/>
          <p:cNvSpPr txBox="1">
            <a:spLocks noChangeArrowheads="1"/>
          </p:cNvSpPr>
          <p:nvPr/>
        </p:nvSpPr>
        <p:spPr bwMode="auto">
          <a:xfrm>
            <a:off x="2336800" y="3141663"/>
            <a:ext cx="1600200" cy="3683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>
                <a:latin typeface="Times New Roman" panose="02020603050405020304" pitchFamily="18" charset="0"/>
              </a:rPr>
              <a:t>乘方的意义</a:t>
            </a:r>
            <a:endParaRPr kumimoji="1" lang="zh-CN" altLang="en-US">
              <a:latin typeface="Times New Roman" panose="02020603050405020304" pitchFamily="18" charset="0"/>
            </a:endParaRP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4241800" y="3141663"/>
            <a:ext cx="2438400" cy="3683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>
                <a:latin typeface="Times New Roman" panose="02020603050405020304" pitchFamily="18" charset="0"/>
              </a:rPr>
              <a:t>乘法交换律、结合律</a:t>
            </a:r>
            <a:endParaRPr kumimoji="1" lang="zh-CN" altLang="en-US">
              <a:latin typeface="Times New Roman" panose="02020603050405020304" pitchFamily="18" charset="0"/>
            </a:endParaRP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6981825" y="3141663"/>
            <a:ext cx="1335088" cy="36830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>
                <a:latin typeface="Times New Roman" panose="02020603050405020304" pitchFamily="18" charset="0"/>
              </a:rPr>
              <a:t>乘方的意义</a:t>
            </a:r>
            <a:endParaRPr kumimoji="1" lang="zh-CN" altLang="en-US">
              <a:latin typeface="Times New Roman" panose="02020603050405020304" pitchFamily="18" charset="0"/>
            </a:endParaRP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933450" y="4376738"/>
            <a:ext cx="6858000" cy="581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</a:rPr>
              <a:t>思考：积的乘方</a:t>
            </a:r>
            <a:r>
              <a:rPr kumimoji="1" lang="en-US" altLang="zh-CN" sz="3200">
                <a:latin typeface="Times New Roman" panose="02020603050405020304" pitchFamily="18" charset="0"/>
              </a:rPr>
              <a:t>(ab)</a:t>
            </a:r>
            <a:r>
              <a:rPr kumimoji="1" lang="en-US" altLang="zh-CN" sz="3200" baseline="46000">
                <a:latin typeface="Times New Roman" panose="02020603050405020304" pitchFamily="18" charset="0"/>
              </a:rPr>
              <a:t>n</a:t>
            </a:r>
            <a:r>
              <a:rPr kumimoji="1" lang="en-US" altLang="zh-CN" sz="4400" baseline="46000">
                <a:latin typeface="Times New Roman" panose="02020603050405020304" pitchFamily="18" charset="0"/>
              </a:rPr>
              <a:t> </a:t>
            </a:r>
            <a:r>
              <a:rPr kumimoji="1" lang="en-US" altLang="zh-CN" sz="3200">
                <a:latin typeface="Times New Roman" panose="02020603050405020304" pitchFamily="18" charset="0"/>
              </a:rPr>
              <a:t>=?</a:t>
            </a:r>
            <a:endParaRPr kumimoji="1"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 autoUpdateAnimBg="0"/>
      <p:bldP spid="111619" grpId="0" autoUpdateAnimBg="0"/>
      <p:bldP spid="111620" grpId="0" autoUpdateAnimBg="0"/>
      <p:bldP spid="111621" grpId="0" autoUpdateAnimBg="0"/>
      <p:bldP spid="111622" grpId="0" autoUpdateAnimBg="0"/>
      <p:bldP spid="11162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8" name="WordArt 6"/>
          <p:cNvSpPr>
            <a:spLocks noChangeArrowheads="1" noChangeShapeType="1"/>
          </p:cNvSpPr>
          <p:nvPr/>
        </p:nvSpPr>
        <p:spPr bwMode="auto">
          <a:xfrm>
            <a:off x="1370028" y="2773970"/>
            <a:ext cx="6102190" cy="6342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14.1.1 </a:t>
            </a:r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同底数幂的乘法</a:t>
            </a:r>
            <a:endParaRPr lang="zh-CN" altLang="en-US" sz="3600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504825" y="957263"/>
            <a:ext cx="1708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chemeClr val="folHlink"/>
                </a:solidFill>
                <a:latin typeface="系统"/>
              </a:rPr>
              <a:t>公式证明：</a:t>
            </a:r>
            <a:endParaRPr kumimoji="1" lang="zh-CN" altLang="en-US" sz="2400">
              <a:solidFill>
                <a:schemeClr val="folHlink"/>
              </a:solidFill>
              <a:latin typeface="系统"/>
            </a:endParaRPr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684213" y="1989138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400">
                <a:latin typeface="Times New Roman" panose="02020603050405020304" pitchFamily="18" charset="0"/>
              </a:rPr>
              <a:t>(ab)</a:t>
            </a:r>
            <a:r>
              <a:rPr kumimoji="1" lang="en-US" altLang="zh-CN" sz="2400" baseline="30000">
                <a:latin typeface="Times New Roman" panose="02020603050405020304" pitchFamily="18" charset="0"/>
              </a:rPr>
              <a:t>n</a:t>
            </a:r>
            <a:r>
              <a:rPr kumimoji="1" lang="en-US" altLang="zh-CN" sz="2400">
                <a:latin typeface="Times New Roman" panose="02020603050405020304" pitchFamily="18" charset="0"/>
              </a:rPr>
              <a:t> </a:t>
            </a:r>
            <a:endParaRPr kumimoji="1" lang="en-US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371600" y="1535113"/>
            <a:ext cx="4413250" cy="952500"/>
            <a:chOff x="864" y="432"/>
            <a:chExt cx="2780" cy="601"/>
          </a:xfrm>
        </p:grpSpPr>
        <p:sp>
          <p:nvSpPr>
            <p:cNvPr id="42003" name="Rectangle 5"/>
            <p:cNvSpPr>
              <a:spLocks noChangeArrowheads="1"/>
            </p:cNvSpPr>
            <p:nvPr/>
          </p:nvSpPr>
          <p:spPr bwMode="auto">
            <a:xfrm>
              <a:off x="864" y="742"/>
              <a:ext cx="1536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anose="02020603050405020304" pitchFamily="18" charset="0"/>
                </a:rPr>
                <a:t>=(ab)·(ab)· ··· ·(ab) 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2004" name="AutoShape 6"/>
            <p:cNvSpPr/>
            <p:nvPr/>
          </p:nvSpPr>
          <p:spPr bwMode="auto">
            <a:xfrm rot="-5400000">
              <a:off x="1609" y="146"/>
              <a:ext cx="129" cy="1164"/>
            </a:xfrm>
            <a:prstGeom prst="rightBrace">
              <a:avLst>
                <a:gd name="adj1" fmla="val 75194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05" name="Text Box 7"/>
            <p:cNvSpPr txBox="1">
              <a:spLocks noChangeArrowheads="1"/>
            </p:cNvSpPr>
            <p:nvPr/>
          </p:nvSpPr>
          <p:spPr bwMode="auto">
            <a:xfrm>
              <a:off x="1488" y="432"/>
              <a:ext cx="407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latin typeface="Times New Roman" panose="02020603050405020304" pitchFamily="18" charset="0"/>
                </a:rPr>
                <a:t>n</a:t>
              </a:r>
              <a:r>
                <a:rPr kumimoji="1" lang="zh-CN" altLang="en-US" sz="2400">
                  <a:latin typeface="Times New Roman" panose="02020603050405020304" pitchFamily="18" charset="0"/>
                </a:rPr>
                <a:t>个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42006" name="Rectangle 8"/>
            <p:cNvSpPr>
              <a:spLocks noChangeArrowheads="1"/>
            </p:cNvSpPr>
            <p:nvPr/>
          </p:nvSpPr>
          <p:spPr bwMode="auto">
            <a:xfrm>
              <a:off x="2364" y="732"/>
              <a:ext cx="128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110000"/>
                  </a:solidFill>
                  <a:latin typeface="系统"/>
                </a:rPr>
                <a:t>(</a:t>
              </a:r>
              <a:r>
                <a:rPr kumimoji="1" lang="zh-CN" altLang="en-US" sz="2400">
                  <a:solidFill>
                    <a:srgbClr val="110000"/>
                  </a:solidFill>
                  <a:latin typeface="系统"/>
                </a:rPr>
                <a:t>乘方的意义</a:t>
              </a:r>
              <a:r>
                <a:rPr kumimoji="1" lang="en-US" altLang="zh-CN" sz="2400">
                  <a:solidFill>
                    <a:srgbClr val="110000"/>
                  </a:solidFill>
                  <a:latin typeface="系统"/>
                </a:rPr>
                <a:t>)</a:t>
              </a:r>
              <a:endParaRPr kumimoji="1" lang="en-US" altLang="zh-CN" sz="2400">
                <a:solidFill>
                  <a:srgbClr val="110000"/>
                </a:solidFill>
                <a:latin typeface="系统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1295400" y="2373313"/>
            <a:ext cx="5700713" cy="842962"/>
            <a:chOff x="816" y="960"/>
            <a:chExt cx="3591" cy="531"/>
          </a:xfrm>
        </p:grpSpPr>
        <p:grpSp>
          <p:nvGrpSpPr>
            <p:cNvPr id="4" name="Group 10"/>
            <p:cNvGrpSpPr/>
            <p:nvPr/>
          </p:nvGrpSpPr>
          <p:grpSpPr bwMode="auto">
            <a:xfrm>
              <a:off x="816" y="960"/>
              <a:ext cx="3591" cy="531"/>
              <a:chOff x="816" y="960"/>
              <a:chExt cx="3591" cy="531"/>
            </a:xfrm>
          </p:grpSpPr>
          <p:sp>
            <p:nvSpPr>
              <p:cNvPr id="41998" name="Rectangle 11"/>
              <p:cNvSpPr>
                <a:spLocks noChangeArrowheads="1"/>
              </p:cNvSpPr>
              <p:nvPr/>
            </p:nvSpPr>
            <p:spPr bwMode="auto">
              <a:xfrm>
                <a:off x="816" y="1200"/>
                <a:ext cx="18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2400">
                    <a:latin typeface="Times New Roman" panose="02020603050405020304" pitchFamily="18" charset="0"/>
                  </a:rPr>
                  <a:t>=(a·a·····a)·(b·b·····b) </a:t>
                </a:r>
                <a:endParaRPr kumimoji="1" lang="en-US" altLang="zh-CN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1999" name="AutoShape 12"/>
              <p:cNvSpPr/>
              <p:nvPr/>
            </p:nvSpPr>
            <p:spPr bwMode="auto">
              <a:xfrm rot="-5400000">
                <a:off x="1284" y="960"/>
                <a:ext cx="96" cy="528"/>
              </a:xfrm>
              <a:prstGeom prst="rightBrace">
                <a:avLst>
                  <a:gd name="adj1" fmla="val 45833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 vert="eaVert" wrap="none" anchor="ctr"/>
              <a:lstStyle/>
              <a:p>
                <a:pPr algn="ctr"/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00" name="Rectangle 13"/>
              <p:cNvSpPr>
                <a:spLocks noChangeArrowheads="1"/>
              </p:cNvSpPr>
              <p:nvPr/>
            </p:nvSpPr>
            <p:spPr bwMode="auto">
              <a:xfrm>
                <a:off x="2352" y="1200"/>
                <a:ext cx="2055" cy="2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>
                    <a:solidFill>
                      <a:srgbClr val="110000"/>
                    </a:solidFill>
                    <a:latin typeface="系统"/>
                  </a:rPr>
                  <a:t>(</a:t>
                </a:r>
                <a:r>
                  <a:rPr kumimoji="1" lang="zh-CN" altLang="en-US" sz="2400">
                    <a:solidFill>
                      <a:srgbClr val="110000"/>
                    </a:solidFill>
                    <a:latin typeface="系统"/>
                  </a:rPr>
                  <a:t>乘法交换律、结合律</a:t>
                </a:r>
                <a:r>
                  <a:rPr kumimoji="1" lang="en-US" altLang="zh-CN" sz="2400">
                    <a:solidFill>
                      <a:srgbClr val="110000"/>
                    </a:solidFill>
                    <a:latin typeface="系统"/>
                  </a:rPr>
                  <a:t>)</a:t>
                </a:r>
                <a:endParaRPr kumimoji="1" lang="en-US" altLang="zh-CN" sz="2400">
                  <a:solidFill>
                    <a:srgbClr val="110000"/>
                  </a:solidFill>
                  <a:latin typeface="系统"/>
                </a:endParaRPr>
              </a:p>
            </p:txBody>
          </p:sp>
          <p:sp>
            <p:nvSpPr>
              <p:cNvPr id="42001" name="Text Box 14"/>
              <p:cNvSpPr txBox="1">
                <a:spLocks noChangeArrowheads="1"/>
              </p:cNvSpPr>
              <p:nvPr/>
            </p:nvSpPr>
            <p:spPr bwMode="auto">
              <a:xfrm>
                <a:off x="1104" y="960"/>
                <a:ext cx="40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>
                    <a:latin typeface="Times New Roman" panose="02020603050405020304" pitchFamily="18" charset="0"/>
                  </a:rPr>
                  <a:t>n</a:t>
                </a:r>
                <a:r>
                  <a:rPr kumimoji="1" lang="zh-CN" altLang="en-US" sz="2400">
                    <a:latin typeface="Times New Roman" panose="02020603050405020304" pitchFamily="18" charset="0"/>
                  </a:rPr>
                  <a:t>个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02" name="Text Box 15"/>
              <p:cNvSpPr txBox="1">
                <a:spLocks noChangeArrowheads="1"/>
              </p:cNvSpPr>
              <p:nvPr/>
            </p:nvSpPr>
            <p:spPr bwMode="auto">
              <a:xfrm>
                <a:off x="1824" y="960"/>
                <a:ext cx="40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>
                    <a:latin typeface="Times New Roman" panose="02020603050405020304" pitchFamily="18" charset="0"/>
                  </a:rPr>
                  <a:t>n</a:t>
                </a:r>
                <a:r>
                  <a:rPr kumimoji="1" lang="zh-CN" altLang="en-US" sz="2400">
                    <a:latin typeface="Times New Roman" panose="02020603050405020304" pitchFamily="18" charset="0"/>
                  </a:rPr>
                  <a:t>个</a:t>
                </a:r>
                <a:endParaRPr kumimoji="1" lang="zh-CN" altLang="en-US" sz="24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1997" name="AutoShape 16"/>
            <p:cNvSpPr/>
            <p:nvPr/>
          </p:nvSpPr>
          <p:spPr bwMode="auto">
            <a:xfrm rot="-5400000">
              <a:off x="2016" y="960"/>
              <a:ext cx="48" cy="528"/>
            </a:xfrm>
            <a:prstGeom prst="rightBrace">
              <a:avLst>
                <a:gd name="adj1" fmla="val 916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/>
          <p:nvPr/>
        </p:nvGrpSpPr>
        <p:grpSpPr bwMode="auto">
          <a:xfrm>
            <a:off x="1295400" y="3287713"/>
            <a:ext cx="2827338" cy="501650"/>
            <a:chOff x="793" y="1538"/>
            <a:chExt cx="1781" cy="317"/>
          </a:xfrm>
        </p:grpSpPr>
        <p:sp>
          <p:nvSpPr>
            <p:cNvPr id="41994" name="Rectangle 18"/>
            <p:cNvSpPr>
              <a:spLocks noChangeArrowheads="1"/>
            </p:cNvSpPr>
            <p:nvPr/>
          </p:nvSpPr>
          <p:spPr bwMode="auto">
            <a:xfrm>
              <a:off x="793" y="1563"/>
              <a:ext cx="576" cy="2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anose="02020603050405020304" pitchFamily="18" charset="0"/>
                </a:rPr>
                <a:t>=a</a:t>
              </a:r>
              <a:r>
                <a:rPr kumimoji="1" lang="en-US" altLang="zh-CN" sz="2400" baseline="30000">
                  <a:latin typeface="Times New Roman" panose="02020603050405020304" pitchFamily="18" charset="0"/>
                </a:rPr>
                <a:t>n</a:t>
              </a:r>
              <a:r>
                <a:rPr kumimoji="1" lang="en-US" altLang="zh-CN" sz="2400">
                  <a:latin typeface="Times New Roman" panose="02020603050405020304" pitchFamily="18" charset="0"/>
                </a:rPr>
                <a:t>b</a:t>
              </a:r>
              <a:r>
                <a:rPr kumimoji="1" lang="en-US" altLang="zh-CN" sz="2400" baseline="30000">
                  <a:latin typeface="Times New Roman" panose="02020603050405020304" pitchFamily="18" charset="0"/>
                </a:rPr>
                <a:t>n 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995" name="Rectangle 19"/>
            <p:cNvSpPr>
              <a:spLocks noChangeArrowheads="1"/>
            </p:cNvSpPr>
            <p:nvPr/>
          </p:nvSpPr>
          <p:spPr bwMode="auto">
            <a:xfrm>
              <a:off x="1294" y="1538"/>
              <a:ext cx="1280" cy="2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>
                  <a:solidFill>
                    <a:srgbClr val="110000"/>
                  </a:solidFill>
                  <a:latin typeface="系统"/>
                </a:rPr>
                <a:t>(</a:t>
              </a:r>
              <a:r>
                <a:rPr kumimoji="1" lang="zh-CN" altLang="en-US" sz="2400">
                  <a:solidFill>
                    <a:srgbClr val="110000"/>
                  </a:solidFill>
                  <a:latin typeface="系统"/>
                </a:rPr>
                <a:t>乘方的意义</a:t>
              </a:r>
              <a:r>
                <a:rPr kumimoji="1" lang="en-US" altLang="zh-CN" sz="2400">
                  <a:solidFill>
                    <a:srgbClr val="110000"/>
                  </a:solidFill>
                  <a:latin typeface="系统"/>
                </a:rPr>
                <a:t>)</a:t>
              </a:r>
              <a:endParaRPr kumimoji="1" lang="en-US" altLang="zh-CN" sz="2400">
                <a:solidFill>
                  <a:srgbClr val="110000"/>
                </a:solidFill>
                <a:latin typeface="系统"/>
              </a:endParaRPr>
            </a:p>
          </p:txBody>
        </p:sp>
      </p:grpSp>
      <p:grpSp>
        <p:nvGrpSpPr>
          <p:cNvPr id="6" name="Group 20"/>
          <p:cNvGrpSpPr/>
          <p:nvPr/>
        </p:nvGrpSpPr>
        <p:grpSpPr bwMode="auto">
          <a:xfrm>
            <a:off x="914400" y="3995738"/>
            <a:ext cx="2590800" cy="517525"/>
            <a:chOff x="470" y="1981"/>
            <a:chExt cx="1210" cy="326"/>
          </a:xfrm>
        </p:grpSpPr>
        <p:sp>
          <p:nvSpPr>
            <p:cNvPr id="41992" name="Rectangle 21"/>
            <p:cNvSpPr>
              <a:spLocks noChangeArrowheads="1"/>
            </p:cNvSpPr>
            <p:nvPr/>
          </p:nvSpPr>
          <p:spPr bwMode="auto">
            <a:xfrm>
              <a:off x="864" y="2016"/>
              <a:ext cx="816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anose="02020603050405020304" pitchFamily="18" charset="0"/>
                </a:rPr>
                <a:t>(ab)</a:t>
              </a:r>
              <a:r>
                <a:rPr kumimoji="1" lang="en-US" altLang="zh-CN" sz="2400" baseline="30000">
                  <a:latin typeface="Times New Roman" panose="02020603050405020304" pitchFamily="18" charset="0"/>
                </a:rPr>
                <a:t>n</a:t>
              </a:r>
              <a:r>
                <a:rPr kumimoji="1" lang="en-US" altLang="zh-CN" sz="2400">
                  <a:latin typeface="Times New Roman" panose="02020603050405020304" pitchFamily="18" charset="0"/>
                </a:rPr>
                <a:t>=a</a:t>
              </a:r>
              <a:r>
                <a:rPr kumimoji="1" lang="en-US" altLang="zh-CN" sz="2400" baseline="30000">
                  <a:latin typeface="Times New Roman" panose="02020603050405020304" pitchFamily="18" charset="0"/>
                </a:rPr>
                <a:t>n </a:t>
              </a:r>
              <a:r>
                <a:rPr kumimoji="1" lang="en-US" altLang="zh-CN" sz="2400">
                  <a:latin typeface="Times New Roman" panose="02020603050405020304" pitchFamily="18" charset="0"/>
                </a:rPr>
                <a:t>b</a:t>
              </a:r>
              <a:r>
                <a:rPr kumimoji="1" lang="en-US" altLang="zh-CN" sz="2400" baseline="30000">
                  <a:latin typeface="Times New Roman" panose="02020603050405020304" pitchFamily="18" charset="0"/>
                </a:rPr>
                <a:t>n</a:t>
              </a:r>
              <a:r>
                <a:rPr kumimoji="1" lang="en-US" altLang="zh-CN" sz="2400">
                  <a:latin typeface="Times New Roman" panose="02020603050405020304" pitchFamily="18" charset="0"/>
                </a:rPr>
                <a:t> </a:t>
              </a:r>
              <a:endParaRPr kumimoji="1"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41993" name="Text Box 22"/>
            <p:cNvSpPr txBox="1">
              <a:spLocks noChangeArrowheads="1"/>
            </p:cNvSpPr>
            <p:nvPr/>
          </p:nvSpPr>
          <p:spPr bwMode="auto">
            <a:xfrm>
              <a:off x="470" y="1981"/>
              <a:ext cx="23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2400">
                  <a:latin typeface="Times New Roman" panose="02020603050405020304" pitchFamily="18" charset="0"/>
                </a:rPr>
                <a:t>即</a:t>
              </a:r>
              <a:endParaRPr kumimoji="1" lang="zh-CN" altLang="en-US" sz="240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 autoUpdateAnimBg="0"/>
      <p:bldP spid="11264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304800" y="2141538"/>
            <a:ext cx="1409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>
                <a:solidFill>
                  <a:srgbClr val="110000"/>
                </a:solidFill>
                <a:latin typeface="系统"/>
              </a:rPr>
              <a:t>语言表述</a:t>
            </a:r>
            <a:endParaRPr kumimoji="1" lang="zh-CN" altLang="en-US" sz="2400">
              <a:solidFill>
                <a:srgbClr val="110000"/>
              </a:solidFill>
              <a:latin typeface="系统"/>
            </a:endParaRPr>
          </a:p>
        </p:txBody>
      </p:sp>
      <p:sp>
        <p:nvSpPr>
          <p:cNvPr id="113667" name="Rectangle 3"/>
          <p:cNvSpPr>
            <a:spLocks noChangeArrowheads="1"/>
          </p:cNvSpPr>
          <p:nvPr/>
        </p:nvSpPr>
        <p:spPr bwMode="auto">
          <a:xfrm>
            <a:off x="1295400" y="2133600"/>
            <a:ext cx="74676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系统"/>
              </a:rPr>
              <a:t>       积的乘方法则：积的乘方，等于把积的每一个因式分别</a:t>
            </a:r>
            <a:r>
              <a:rPr kumimoji="1" lang="zh-CN" altLang="en-US" sz="2400" u="sng">
                <a:solidFill>
                  <a:srgbClr val="FF0000"/>
                </a:solidFill>
                <a:latin typeface="系统"/>
              </a:rPr>
              <a:t>      </a:t>
            </a:r>
            <a:r>
              <a:rPr kumimoji="1" lang="zh-CN" altLang="en-US" sz="2400">
                <a:solidFill>
                  <a:srgbClr val="FF0000"/>
                </a:solidFill>
                <a:latin typeface="系统"/>
              </a:rPr>
              <a:t>，再把所得的幂</a:t>
            </a:r>
            <a:r>
              <a:rPr kumimoji="1" lang="zh-CN" altLang="en-US" sz="2400" u="sng">
                <a:solidFill>
                  <a:srgbClr val="FF0000"/>
                </a:solidFill>
                <a:latin typeface="系统"/>
              </a:rPr>
              <a:t>         </a:t>
            </a:r>
            <a:r>
              <a:rPr kumimoji="1" lang="zh-CN" altLang="en-US" sz="2400">
                <a:solidFill>
                  <a:srgbClr val="FF0000"/>
                </a:solidFill>
                <a:latin typeface="系统"/>
              </a:rPr>
              <a:t>。</a:t>
            </a:r>
            <a:endParaRPr kumimoji="1" lang="zh-CN" altLang="en-US" sz="2400">
              <a:solidFill>
                <a:srgbClr val="FF0000"/>
              </a:solidFill>
              <a:latin typeface="系统"/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684213" y="3141663"/>
            <a:ext cx="6781800" cy="1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拓展     当三个或三个以上因式的积乘方时</a:t>
            </a:r>
            <a:r>
              <a:rPr kumimoji="1" lang="en-US" altLang="zh-CN" sz="2400">
                <a:latin typeface="Times New Roman" panose="02020603050405020304" pitchFamily="18" charset="0"/>
              </a:rPr>
              <a:t>,    </a:t>
            </a:r>
            <a:r>
              <a:rPr kumimoji="1" lang="zh-CN" altLang="en-US" sz="2400">
                <a:latin typeface="Times New Roman" panose="02020603050405020304" pitchFamily="18" charset="0"/>
              </a:rPr>
              <a:t>也具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           有这一性质</a:t>
            </a:r>
            <a:endParaRPr kumimoji="1" lang="zh-CN" altLang="en-US" sz="2400">
              <a:latin typeface="Times New Roman" panose="02020603050405020304" pitchFamily="18" charset="0"/>
            </a:endParaRPr>
          </a:p>
          <a:p>
            <a:pPr lvl="2">
              <a:spcBef>
                <a:spcPct val="50000"/>
              </a:spcBef>
            </a:pPr>
            <a:r>
              <a:rPr kumimoji="1" lang="zh-CN" altLang="en-US" sz="2400">
                <a:solidFill>
                  <a:srgbClr val="110000"/>
                </a:solidFill>
                <a:latin typeface="系统"/>
              </a:rPr>
              <a:t>例如      </a:t>
            </a:r>
            <a:r>
              <a:rPr kumimoji="1"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(abc)</a:t>
            </a:r>
            <a:r>
              <a:rPr kumimoji="1" lang="en-US" altLang="zh-CN" sz="2800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kumimoji="1"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=a</a:t>
            </a:r>
            <a:r>
              <a:rPr kumimoji="1" lang="en-US" altLang="zh-CN" sz="2800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kumimoji="1"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2800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kumimoji="1" lang="en-US" altLang="zh-CN" sz="280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kumimoji="1" lang="en-US" altLang="zh-CN" sz="2800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endParaRPr kumimoji="1"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13669" name="Rectangle 5"/>
          <p:cNvSpPr>
            <a:spLocks noChangeArrowheads="1"/>
          </p:cNvSpPr>
          <p:nvPr/>
        </p:nvSpPr>
        <p:spPr bwMode="auto">
          <a:xfrm>
            <a:off x="3203575" y="1220788"/>
            <a:ext cx="37512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3600">
                <a:latin typeface="Times New Roman" panose="02020603050405020304" pitchFamily="18" charset="0"/>
              </a:rPr>
              <a:t>(ab)</a:t>
            </a:r>
            <a:r>
              <a:rPr kumimoji="1" lang="en-US" altLang="zh-CN" sz="3600" baseline="30000">
                <a:latin typeface="Times New Roman" panose="02020603050405020304" pitchFamily="18" charset="0"/>
              </a:rPr>
              <a:t>n</a:t>
            </a:r>
            <a:r>
              <a:rPr kumimoji="1" lang="en-US" altLang="zh-CN" sz="3600">
                <a:latin typeface="Times New Roman" panose="02020603050405020304" pitchFamily="18" charset="0"/>
              </a:rPr>
              <a:t>=a</a:t>
            </a:r>
            <a:r>
              <a:rPr kumimoji="1" lang="en-US" altLang="zh-CN" sz="3600" baseline="30000">
                <a:latin typeface="Times New Roman" panose="02020603050405020304" pitchFamily="18" charset="0"/>
              </a:rPr>
              <a:t>n </a:t>
            </a:r>
            <a:r>
              <a:rPr kumimoji="1" lang="en-US" altLang="zh-CN" sz="3600">
                <a:latin typeface="Times New Roman" panose="02020603050405020304" pitchFamily="18" charset="0"/>
              </a:rPr>
              <a:t>b</a:t>
            </a:r>
            <a:r>
              <a:rPr kumimoji="1" lang="en-US" altLang="zh-CN" sz="3600" baseline="30000">
                <a:latin typeface="Times New Roman" panose="02020603050405020304" pitchFamily="18" charset="0"/>
              </a:rPr>
              <a:t>n</a:t>
            </a:r>
            <a:r>
              <a:rPr kumimoji="1" lang="en-US" altLang="zh-CN" sz="3600">
                <a:latin typeface="Times New Roman" panose="02020603050405020304" pitchFamily="18" charset="0"/>
              </a:rPr>
              <a:t> </a:t>
            </a:r>
            <a:endParaRPr kumimoji="1"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12295" name="Text Box 6"/>
          <p:cNvSpPr txBox="1">
            <a:spLocks noChangeArrowheads="1"/>
          </p:cNvSpPr>
          <p:nvPr/>
        </p:nvSpPr>
        <p:spPr bwMode="auto">
          <a:xfrm>
            <a:off x="1166813" y="69850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539750" y="1109663"/>
            <a:ext cx="2317750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800">
                <a:solidFill>
                  <a:srgbClr val="99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积的乘方公式</a:t>
            </a:r>
            <a:endParaRPr kumimoji="1" lang="zh-CN" altLang="en-US" sz="2800">
              <a:solidFill>
                <a:srgbClr val="99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2399030" y="2514600"/>
            <a:ext cx="641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FF0000"/>
                </a:solidFill>
              </a:rPr>
              <a:t>乘方</a:t>
            </a:r>
            <a:endParaRPr kumimoji="1" lang="zh-CN" altLang="en-US">
              <a:solidFill>
                <a:srgbClr val="FF0000"/>
              </a:solidFill>
            </a:endParaRPr>
          </a:p>
        </p:txBody>
      </p:sp>
      <p:sp>
        <p:nvSpPr>
          <p:cNvPr id="113673" name="Rectangle 9"/>
          <p:cNvSpPr>
            <a:spLocks noChangeArrowheads="1"/>
          </p:cNvSpPr>
          <p:nvPr/>
        </p:nvSpPr>
        <p:spPr bwMode="auto">
          <a:xfrm>
            <a:off x="5433695" y="2514600"/>
            <a:ext cx="641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>
                <a:solidFill>
                  <a:srgbClr val="FF0000"/>
                </a:solidFill>
              </a:rPr>
              <a:t>相乘</a:t>
            </a:r>
            <a:endParaRPr kumimoji="1"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113674" name="Object 2"/>
          <p:cNvGraphicFramePr>
            <a:graphicFrameLocks noChangeAspect="1"/>
          </p:cNvGraphicFramePr>
          <p:nvPr/>
        </p:nvGraphicFramePr>
        <p:xfrm>
          <a:off x="4211638" y="5349875"/>
          <a:ext cx="25209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公式" r:id="rId1" imgW="24688800" imgH="6705600" progId="Equation.3">
                  <p:embed/>
                </p:oleObj>
              </mc:Choice>
              <mc:Fallback>
                <p:oleObj name="公式" r:id="rId1" imgW="24688800" imgH="67056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11638" y="5349875"/>
                        <a:ext cx="2520950" cy="685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1692275" y="5445125"/>
            <a:ext cx="5689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逆用公式   即</a:t>
            </a:r>
            <a:endParaRPr lang="zh-CN" altLang="en-US" sz="32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utoUpdateAnimBg="0"/>
      <p:bldP spid="113667" grpId="0" autoUpdateAnimBg="0" build="allAtOnce"/>
      <p:bldP spid="113668" grpId="0"/>
      <p:bldP spid="113669" grpId="0"/>
      <p:bldP spid="113671" grpId="0"/>
      <p:bldP spid="113672" grpId="0"/>
      <p:bldP spid="113673" grpId="0"/>
      <p:bldP spid="11367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77200" y="6705600"/>
            <a:ext cx="5334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8" name="Rectangle 3"/>
          <p:cNvSpPr>
            <a:spLocks noChangeArrowheads="1"/>
          </p:cNvSpPr>
          <p:nvPr/>
        </p:nvSpPr>
        <p:spPr bwMode="auto">
          <a:xfrm>
            <a:off x="5638800" y="3810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kumimoji="1" lang="zh-CN" altLang="en-US" sz="6000" baseline="30000">
              <a:latin typeface="Times New Roman" panose="02020603050405020304" pitchFamily="18" charset="0"/>
            </a:endParaRPr>
          </a:p>
        </p:txBody>
      </p:sp>
      <p:sp>
        <p:nvSpPr>
          <p:cNvPr id="13319" name="Rectangle 4"/>
          <p:cNvSpPr>
            <a:spLocks noChangeArrowheads="1"/>
          </p:cNvSpPr>
          <p:nvPr/>
        </p:nvSpPr>
        <p:spPr bwMode="auto">
          <a:xfrm>
            <a:off x="225425" y="838200"/>
            <a:ext cx="3813175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例</a:t>
            </a:r>
            <a:r>
              <a:rPr kumimoji="1" lang="en-US" altLang="zh-CN" sz="6000">
                <a:latin typeface="Times New Roman" panose="02020603050405020304" pitchFamily="18" charset="0"/>
              </a:rPr>
              <a:t>1.</a:t>
            </a:r>
            <a:r>
              <a:rPr kumimoji="1" lang="zh-CN" altLang="en-US" sz="6000">
                <a:latin typeface="Times New Roman" panose="02020603050405020304" pitchFamily="18" charset="0"/>
              </a:rPr>
              <a:t>计算：</a:t>
            </a:r>
            <a:endParaRPr kumimoji="1" lang="zh-CN" altLang="en-US" sz="6000">
              <a:latin typeface="Times New Roman" panose="02020603050405020304" pitchFamily="18" charset="0"/>
            </a:endParaRPr>
          </a:p>
        </p:txBody>
      </p:sp>
      <p:sp>
        <p:nvSpPr>
          <p:cNvPr id="13320" name="Rectangle 5"/>
          <p:cNvSpPr>
            <a:spLocks noChangeArrowheads="1"/>
          </p:cNvSpPr>
          <p:nvPr/>
        </p:nvSpPr>
        <p:spPr bwMode="auto">
          <a:xfrm>
            <a:off x="-304800" y="1752600"/>
            <a:ext cx="459263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1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</a:t>
            </a:r>
            <a:r>
              <a:rPr kumimoji="1" lang="en-US" altLang="zh-CN" sz="6000" i="1">
                <a:latin typeface="Times New Roman" panose="02020603050405020304" pitchFamily="18" charset="0"/>
              </a:rPr>
              <a:t>xy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5</a:t>
            </a:r>
            <a:endParaRPr kumimoji="1" lang="en-US" altLang="zh-CN" sz="6000">
              <a:latin typeface="Times New Roman" panose="02020603050405020304" pitchFamily="18" charset="0"/>
            </a:endParaRPr>
          </a:p>
        </p:txBody>
      </p:sp>
      <p:sp>
        <p:nvSpPr>
          <p:cNvPr id="13321" name="Rectangle 6"/>
          <p:cNvSpPr>
            <a:spLocks noChangeArrowheads="1"/>
          </p:cNvSpPr>
          <p:nvPr/>
        </p:nvSpPr>
        <p:spPr bwMode="auto">
          <a:xfrm>
            <a:off x="-304800" y="2957513"/>
            <a:ext cx="480853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2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endParaRPr kumimoji="1" lang="en-US" altLang="zh-CN" sz="6000">
              <a:latin typeface="Times New Roman" panose="02020603050405020304" pitchFamily="18" charset="0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-247650" y="3970338"/>
            <a:ext cx="4572000" cy="1346200"/>
            <a:chOff x="-212" y="2064"/>
            <a:chExt cx="2880" cy="848"/>
          </a:xfrm>
        </p:grpSpPr>
        <p:sp>
          <p:nvSpPr>
            <p:cNvPr id="13330" name="Rectangle 8"/>
            <p:cNvSpPr>
              <a:spLocks noChangeArrowheads="1"/>
            </p:cNvSpPr>
            <p:nvPr/>
          </p:nvSpPr>
          <p:spPr bwMode="auto">
            <a:xfrm>
              <a:off x="-212" y="2150"/>
              <a:ext cx="2880" cy="6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zh-CN" altLang="en-US" sz="6000">
                  <a:latin typeface="Times New Roman" panose="02020603050405020304" pitchFamily="18" charset="0"/>
                </a:rPr>
                <a:t> （</a:t>
              </a:r>
              <a:r>
                <a:rPr kumimoji="1" lang="en-US" altLang="zh-CN" sz="6000">
                  <a:latin typeface="Times New Roman" panose="02020603050405020304" pitchFamily="18" charset="0"/>
                </a:rPr>
                <a:t>3</a:t>
              </a:r>
              <a:r>
                <a:rPr kumimoji="1" lang="zh-CN" altLang="en-US" sz="6000">
                  <a:latin typeface="Times New Roman" panose="02020603050405020304" pitchFamily="18" charset="0"/>
                </a:rPr>
                <a:t>）</a:t>
              </a:r>
              <a:r>
                <a:rPr kumimoji="1" lang="en-US" altLang="zh-CN" sz="6000">
                  <a:latin typeface="Times New Roman" panose="02020603050405020304" pitchFamily="18" charset="0"/>
                </a:rPr>
                <a:t>(    </a:t>
              </a:r>
              <a:r>
                <a:rPr kumimoji="1" lang="en-US" altLang="zh-CN" sz="6000" i="1">
                  <a:latin typeface="Times New Roman" panose="02020603050405020304" pitchFamily="18" charset="0"/>
                </a:rPr>
                <a:t>ab</a:t>
              </a:r>
              <a:r>
                <a:rPr kumimoji="1" lang="en-US" altLang="zh-CN" sz="6000">
                  <a:latin typeface="Times New Roman" panose="02020603050405020304" pitchFamily="18" charset="0"/>
                </a:rPr>
                <a:t>)</a:t>
              </a:r>
              <a:r>
                <a:rPr kumimoji="1" lang="en-US" altLang="zh-CN" sz="6000" baseline="30000">
                  <a:latin typeface="Times New Roman" panose="02020603050405020304" pitchFamily="18" charset="0"/>
                </a:rPr>
                <a:t>4</a:t>
              </a:r>
              <a:endParaRPr kumimoji="1" lang="en-US" altLang="zh-CN" sz="60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3316" name="Object 4"/>
            <p:cNvGraphicFramePr>
              <a:graphicFrameLocks noChangeAspect="1"/>
            </p:cNvGraphicFramePr>
            <p:nvPr/>
          </p:nvGraphicFramePr>
          <p:xfrm>
            <a:off x="1267" y="2064"/>
            <a:ext cx="557" cy="8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3" name="Equation" r:id="rId1" imgW="6400800" imgH="9753600" progId="Equation.3">
                    <p:embed/>
                  </p:oleObj>
                </mc:Choice>
                <mc:Fallback>
                  <p:oleObj name="Equation" r:id="rId1" imgW="6400800" imgH="9753600" progId="Equation.3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267" y="2064"/>
                          <a:ext cx="557" cy="84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3581400" y="1738313"/>
            <a:ext cx="190023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=x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3733800" y="2957513"/>
            <a:ext cx="330835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(-2)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6873875" y="3033713"/>
            <a:ext cx="1985963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-8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4279900" y="3987800"/>
            <a:ext cx="4375150" cy="1346200"/>
            <a:chOff x="2544" y="2080"/>
            <a:chExt cx="2756" cy="848"/>
          </a:xfrm>
        </p:grpSpPr>
        <p:graphicFrame>
          <p:nvGraphicFramePr>
            <p:cNvPr id="13315" name="Object 3"/>
            <p:cNvGraphicFramePr>
              <a:graphicFrameLocks noChangeAspect="1"/>
            </p:cNvGraphicFramePr>
            <p:nvPr/>
          </p:nvGraphicFramePr>
          <p:xfrm>
            <a:off x="2976" y="2080"/>
            <a:ext cx="557" cy="8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5" name="Equation" r:id="rId3" imgW="6400800" imgH="9753600" progId="Equation.3">
                    <p:embed/>
                  </p:oleObj>
                </mc:Choice>
                <mc:Fallback>
                  <p:oleObj name="Equation" r:id="rId3" imgW="6400800" imgH="9753600" progId="Equation.3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976" y="2080"/>
                          <a:ext cx="557" cy="84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9" name="Rectangle 15"/>
            <p:cNvSpPr>
              <a:spLocks noChangeArrowheads="1"/>
            </p:cNvSpPr>
            <p:nvPr/>
          </p:nvSpPr>
          <p:spPr bwMode="auto">
            <a:xfrm>
              <a:off x="2544" y="2112"/>
              <a:ext cx="2756" cy="6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kumimoji="1" lang="en-US" altLang="zh-CN" sz="6000">
                  <a:solidFill>
                    <a:srgbClr val="FF0000"/>
                  </a:solidFill>
                  <a:latin typeface="Times New Roman" panose="02020603050405020304" pitchFamily="18" charset="0"/>
                </a:rPr>
                <a:t>(    )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4419600" y="5130800"/>
            <a:ext cx="2755900" cy="1346200"/>
            <a:chOff x="2504" y="2752"/>
            <a:chExt cx="1736" cy="848"/>
          </a:xfrm>
        </p:grpSpPr>
        <p:sp>
          <p:nvSpPr>
            <p:cNvPr id="13328" name="Rectangle 17"/>
            <p:cNvSpPr>
              <a:spLocks noChangeArrowheads="1"/>
            </p:cNvSpPr>
            <p:nvPr/>
          </p:nvSpPr>
          <p:spPr bwMode="auto">
            <a:xfrm>
              <a:off x="2504" y="2859"/>
              <a:ext cx="1736" cy="6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kumimoji="1" lang="en-US" altLang="zh-CN" sz="600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3314" name="Object 2"/>
            <p:cNvGraphicFramePr>
              <a:graphicFrameLocks noChangeAspect="1"/>
            </p:cNvGraphicFramePr>
            <p:nvPr/>
          </p:nvGraphicFramePr>
          <p:xfrm>
            <a:off x="2861" y="2752"/>
            <a:ext cx="451" cy="8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4" name="Equation" r:id="rId4" imgW="5181600" imgH="9753600" progId="Equation.3">
                    <p:embed/>
                  </p:oleObj>
                </mc:Choice>
                <mc:Fallback>
                  <p:oleObj name="Equation" r:id="rId4" imgW="5181600" imgH="9753600" progId="Equation.3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861" y="2752"/>
                          <a:ext cx="451" cy="84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8" grpId="0" autoUpdateAnimBg="0"/>
      <p:bldP spid="114699" grpId="0" autoUpdateAnimBg="0"/>
      <p:bldP spid="11470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AutoShape 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032750" y="6948488"/>
            <a:ext cx="533400" cy="533400"/>
          </a:xfrm>
          <a:prstGeom prst="actionButtonBackPreviou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18550" y="6948488"/>
            <a:ext cx="5334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Rectangle 4"/>
          <p:cNvSpPr>
            <a:spLocks noChangeArrowheads="1"/>
          </p:cNvSpPr>
          <p:nvPr/>
        </p:nvSpPr>
        <p:spPr bwMode="auto">
          <a:xfrm>
            <a:off x="6280150" y="4052888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kumimoji="1" lang="zh-CN" altLang="en-US" sz="6000" baseline="30000">
              <a:latin typeface="Times New Roman" panose="02020603050405020304" pitchFamily="18" charset="0"/>
            </a:endParaRPr>
          </a:p>
        </p:txBody>
      </p:sp>
      <p:sp>
        <p:nvSpPr>
          <p:cNvPr id="14342" name="Rectangle 5"/>
          <p:cNvSpPr>
            <a:spLocks noChangeArrowheads="1"/>
          </p:cNvSpPr>
          <p:nvPr/>
        </p:nvSpPr>
        <p:spPr bwMode="auto">
          <a:xfrm>
            <a:off x="869950" y="1081088"/>
            <a:ext cx="4275138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例</a:t>
            </a:r>
            <a:r>
              <a:rPr kumimoji="1" lang="en-US" altLang="zh-CN" sz="6000">
                <a:latin typeface="Times New Roman" panose="02020603050405020304" pitchFamily="18" charset="0"/>
              </a:rPr>
              <a:t>2.</a:t>
            </a:r>
            <a:r>
              <a:rPr kumimoji="1" lang="zh-CN" altLang="en-US" sz="6000">
                <a:latin typeface="Times New Roman" panose="02020603050405020304" pitchFamily="18" charset="0"/>
              </a:rPr>
              <a:t>计算：</a:t>
            </a:r>
            <a:endParaRPr kumimoji="1" lang="zh-CN" altLang="en-US" sz="6000">
              <a:latin typeface="Times New Roman" panose="02020603050405020304" pitchFamily="18" charset="0"/>
            </a:endParaRPr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304800" y="2057400"/>
            <a:ext cx="52006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1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4344" name="Rectangle 7"/>
          <p:cNvSpPr>
            <a:spLocks noChangeArrowheads="1"/>
          </p:cNvSpPr>
          <p:nvPr/>
        </p:nvSpPr>
        <p:spPr bwMode="auto">
          <a:xfrm>
            <a:off x="336550" y="3443288"/>
            <a:ext cx="5384800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2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4345" name="Rectangle 8"/>
          <p:cNvSpPr>
            <a:spLocks noChangeArrowheads="1"/>
          </p:cNvSpPr>
          <p:nvPr/>
        </p:nvSpPr>
        <p:spPr bwMode="auto">
          <a:xfrm>
            <a:off x="449263" y="4814888"/>
            <a:ext cx="6064250" cy="100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3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-(    </a:t>
            </a:r>
            <a:r>
              <a:rPr kumimoji="1" lang="en-US" altLang="zh-CN" sz="6000" i="1">
                <a:latin typeface="Times New Roman" panose="02020603050405020304" pitchFamily="18" charset="0"/>
              </a:rPr>
              <a:t>x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y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2957513" y="4738688"/>
          <a:ext cx="884237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Equation" r:id="rId1" imgW="6400800" imgH="9753600" progId="Equation.3">
                  <p:embed/>
                </p:oleObj>
              </mc:Choice>
              <mc:Fallback>
                <p:oleObj name="Equation" r:id="rId1" imgW="6400800" imgH="97536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7513" y="4738688"/>
                        <a:ext cx="884237" cy="1346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575550" y="6781800"/>
            <a:ext cx="533400" cy="533400"/>
          </a:xfrm>
          <a:prstGeom prst="actionButtonBackPreviou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822950" y="38862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kumimoji="1" lang="zh-CN" altLang="en-US" sz="6000" baseline="30000">
              <a:latin typeface="Times New Roman" panose="02020603050405020304" pitchFamily="18" charset="0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152400" y="914400"/>
            <a:ext cx="6264275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解</a:t>
            </a:r>
            <a:r>
              <a:rPr kumimoji="1" lang="en-US" altLang="zh-CN" sz="6000">
                <a:latin typeface="Times New Roman" panose="02020603050405020304" pitchFamily="18" charset="0"/>
              </a:rPr>
              <a:t>:</a:t>
            </a:r>
            <a:r>
              <a:rPr kumimoji="1" lang="zh-CN" altLang="en-US" sz="6000">
                <a:latin typeface="Times New Roman" panose="02020603050405020304" pitchFamily="18" charset="0"/>
              </a:rPr>
              <a:t>（</a:t>
            </a:r>
            <a:r>
              <a:rPr kumimoji="1" lang="en-US" altLang="zh-CN" sz="6000">
                <a:latin typeface="Times New Roman" panose="02020603050405020304" pitchFamily="18" charset="0"/>
              </a:rPr>
              <a:t>1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16741" name="Rectangle 5"/>
          <p:cNvSpPr>
            <a:spLocks noChangeArrowheads="1"/>
          </p:cNvSpPr>
          <p:nvPr/>
        </p:nvSpPr>
        <p:spPr bwMode="auto">
          <a:xfrm>
            <a:off x="2903538" y="1600200"/>
            <a:ext cx="3103562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•(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3003550" y="2500313"/>
            <a:ext cx="1985963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3" name="Rectangle 7"/>
          <p:cNvSpPr>
            <a:spLocks noChangeArrowheads="1"/>
          </p:cNvSpPr>
          <p:nvPr/>
        </p:nvSpPr>
        <p:spPr bwMode="auto">
          <a:xfrm>
            <a:off x="1174750" y="3657600"/>
            <a:ext cx="581818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2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3003550" y="4495800"/>
            <a:ext cx="5311775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•(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 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•(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kumimoji="1" lang="en-US" altLang="zh-CN" sz="660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5" name="Rectangle 9"/>
          <p:cNvSpPr>
            <a:spLocks noChangeArrowheads="1"/>
          </p:cNvSpPr>
          <p:nvPr/>
        </p:nvSpPr>
        <p:spPr bwMode="auto">
          <a:xfrm>
            <a:off x="3079750" y="5472113"/>
            <a:ext cx="2947988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autoUpdateAnimBg="0"/>
      <p:bldP spid="116742" grpId="0" autoUpdateAnimBg="0"/>
      <p:bldP spid="116743" grpId="0" autoUpdateAnimBg="0"/>
      <p:bldP spid="116744" grpId="0" autoUpdateAnimBg="0"/>
      <p:bldP spid="116745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AutoShape 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467600" y="7024688"/>
            <a:ext cx="533400" cy="533400"/>
          </a:xfrm>
          <a:prstGeom prst="actionButtonBackPreviou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6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53400" y="7024688"/>
            <a:ext cx="5334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Rectangle 4"/>
          <p:cNvSpPr>
            <a:spLocks noChangeArrowheads="1"/>
          </p:cNvSpPr>
          <p:nvPr/>
        </p:nvSpPr>
        <p:spPr bwMode="auto">
          <a:xfrm>
            <a:off x="-304800" y="1295400"/>
            <a:ext cx="7334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    （</a:t>
            </a:r>
            <a:r>
              <a:rPr kumimoji="1" lang="en-US" altLang="zh-CN" sz="6000">
                <a:latin typeface="Times New Roman" panose="02020603050405020304" pitchFamily="18" charset="0"/>
              </a:rPr>
              <a:t>3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-(    </a:t>
            </a:r>
            <a:r>
              <a:rPr kumimoji="1" lang="en-US" altLang="zh-CN" sz="6000" i="1">
                <a:latin typeface="Times New Roman" panose="02020603050405020304" pitchFamily="18" charset="0"/>
              </a:rPr>
              <a:t>x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y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3001963" y="1157288"/>
          <a:ext cx="884237" cy="134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Equation" r:id="rId1" imgW="6400800" imgH="9753600" progId="Equation.3">
                  <p:embed/>
                </p:oleObj>
              </mc:Choice>
              <mc:Fallback>
                <p:oleObj name="Equation" r:id="rId1" imgW="6400800" imgH="9753600" progId="Equation.3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1963" y="1157288"/>
                        <a:ext cx="884237" cy="1346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"/>
          <p:cNvGrpSpPr/>
          <p:nvPr/>
        </p:nvGrpSpPr>
        <p:grpSpPr bwMode="auto">
          <a:xfrm>
            <a:off x="2017713" y="2478088"/>
            <a:ext cx="6462712" cy="1346200"/>
            <a:chOff x="720" y="1360"/>
            <a:chExt cx="4071" cy="848"/>
          </a:xfrm>
        </p:grpSpPr>
        <p:graphicFrame>
          <p:nvGraphicFramePr>
            <p:cNvPr id="15364" name="Object 4"/>
            <p:cNvGraphicFramePr>
              <a:graphicFrameLocks noChangeAspect="1"/>
            </p:cNvGraphicFramePr>
            <p:nvPr/>
          </p:nvGraphicFramePr>
          <p:xfrm>
            <a:off x="1440" y="1360"/>
            <a:ext cx="557" cy="8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4" name="Equation" r:id="rId3" imgW="6400800" imgH="9753600" progId="Equation.3">
                    <p:embed/>
                  </p:oleObj>
                </mc:Choice>
                <mc:Fallback>
                  <p:oleObj name="Equation" r:id="rId3" imgW="6400800" imgH="9753600" progId="Equation.3">
                    <p:embed/>
                    <p:pic>
                      <p:nvPicPr>
                        <p:cNvPr id="0" name="Object 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40" y="1360"/>
                          <a:ext cx="557" cy="84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1" name="Rectangle 8"/>
            <p:cNvSpPr>
              <a:spLocks noChangeArrowheads="1"/>
            </p:cNvSpPr>
            <p:nvPr/>
          </p:nvSpPr>
          <p:spPr bwMode="auto">
            <a:xfrm>
              <a:off x="720" y="1372"/>
              <a:ext cx="4071" cy="6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= </a:t>
              </a:r>
              <a:r>
                <a:rPr kumimoji="1" lang="en-US" altLang="zh-CN" sz="6000">
                  <a:solidFill>
                    <a:srgbClr val="FF0000"/>
                  </a:solidFill>
                  <a:latin typeface="Times New Roman" panose="02020603050405020304" pitchFamily="18" charset="0"/>
                </a:rPr>
                <a:t>-(    )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 (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 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•(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kumimoji="1" lang="en-US" altLang="zh-CN" sz="6600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2133600" y="3748088"/>
            <a:ext cx="3054350" cy="1346200"/>
            <a:chOff x="816" y="2112"/>
            <a:chExt cx="1924" cy="848"/>
          </a:xfrm>
        </p:grpSpPr>
        <p:sp>
          <p:nvSpPr>
            <p:cNvPr id="15370" name="Rectangle 10"/>
            <p:cNvSpPr>
              <a:spLocks noChangeArrowheads="1"/>
            </p:cNvSpPr>
            <p:nvPr/>
          </p:nvSpPr>
          <p:spPr bwMode="auto">
            <a:xfrm>
              <a:off x="816" y="2208"/>
              <a:ext cx="1924" cy="6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kumimoji="1" lang="en-US" altLang="zh-CN" sz="6000">
                  <a:solidFill>
                    <a:srgbClr val="FF0000"/>
                  </a:solidFill>
                  <a:latin typeface="Times New Roman" panose="02020603050405020304" pitchFamily="18" charset="0"/>
                </a:rPr>
                <a:t>      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6</a:t>
              </a:r>
              <a:r>
                <a:rPr kumimoji="1" lang="en-US" altLang="zh-CN" sz="60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r>
                <a:rPr kumimoji="1" lang="en-US" altLang="zh-CN" sz="6000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5363" name="Object 3"/>
            <p:cNvGraphicFramePr>
              <a:graphicFrameLocks noChangeAspect="1"/>
            </p:cNvGraphicFramePr>
            <p:nvPr/>
          </p:nvGraphicFramePr>
          <p:xfrm>
            <a:off x="1248" y="2112"/>
            <a:ext cx="557" cy="8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63" name="Equation" r:id="rId5" imgW="6400800" imgH="9753600" progId="Equation.3">
                    <p:embed/>
                  </p:oleObj>
                </mc:Choice>
                <mc:Fallback>
                  <p:oleObj name="Equation" r:id="rId5" imgW="6400800" imgH="9753600" progId="Equation.3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48" y="2112"/>
                          <a:ext cx="557" cy="84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AutoShape 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848600" y="6705600"/>
            <a:ext cx="533400" cy="533400"/>
          </a:xfrm>
          <a:prstGeom prst="actionButtonBackPreviou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5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4400" y="6705600"/>
            <a:ext cx="5334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6096000" y="38100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kumimoji="1" lang="zh-CN" altLang="en-US" sz="6000" baseline="30000">
              <a:latin typeface="Times New Roman" panose="02020603050405020304" pitchFamily="18" charset="0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682625" y="838200"/>
            <a:ext cx="5430838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例</a:t>
            </a:r>
            <a:r>
              <a:rPr kumimoji="1" lang="en-US" altLang="zh-CN" sz="6000">
                <a:latin typeface="Times New Roman" panose="02020603050405020304" pitchFamily="18" charset="0"/>
              </a:rPr>
              <a:t>3.</a:t>
            </a:r>
            <a:r>
              <a:rPr kumimoji="1" lang="zh-CN" altLang="en-US" sz="6000">
                <a:latin typeface="Times New Roman" panose="02020603050405020304" pitchFamily="18" charset="0"/>
              </a:rPr>
              <a:t>计算：</a:t>
            </a:r>
            <a:endParaRPr kumimoji="1" lang="zh-CN" altLang="en-US" sz="6000">
              <a:latin typeface="Times New Roman" panose="02020603050405020304" pitchFamily="18" charset="0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0" y="1677988"/>
            <a:ext cx="7869238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1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 </a:t>
            </a:r>
            <a:r>
              <a:rPr kumimoji="1"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kumimoji="1" lang="en-US" altLang="zh-CN" sz="6000"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 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0" y="4311650"/>
            <a:ext cx="782955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2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 </a:t>
            </a:r>
            <a:r>
              <a:rPr kumimoji="1" lang="en-US" altLang="zh-CN" sz="6000">
                <a:latin typeface="Times New Roman" panose="02020603050405020304" pitchFamily="18" charset="0"/>
              </a:rPr>
              <a:t>-</a:t>
            </a:r>
            <a:r>
              <a:rPr kumimoji="1"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6000">
                <a:latin typeface="Times New Roman" panose="02020603050405020304" pitchFamily="18" charset="0"/>
              </a:rPr>
              <a:t>(2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 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391400" y="6629400"/>
            <a:ext cx="533400" cy="533400"/>
          </a:xfrm>
          <a:prstGeom prst="actionButtonBackPrevious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59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077200" y="6629400"/>
            <a:ext cx="5334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5638800" y="3733800"/>
            <a:ext cx="35052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kumimoji="1" lang="zh-CN" altLang="en-US" sz="6000" baseline="30000">
              <a:latin typeface="Times New Roman" panose="02020603050405020304" pitchFamily="18" charset="0"/>
            </a:endParaRPr>
          </a:p>
        </p:txBody>
      </p:sp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-103188" y="762000"/>
            <a:ext cx="8888413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解</a:t>
            </a:r>
            <a:r>
              <a:rPr kumimoji="1" lang="en-US" altLang="zh-CN" sz="6000">
                <a:latin typeface="Times New Roman" panose="02020603050405020304" pitchFamily="18" charset="0"/>
              </a:rPr>
              <a:t>:</a:t>
            </a:r>
            <a:r>
              <a:rPr kumimoji="1" lang="zh-CN" altLang="en-US" sz="6000">
                <a:latin typeface="Times New Roman" panose="02020603050405020304" pitchFamily="18" charset="0"/>
              </a:rPr>
              <a:t>（</a:t>
            </a:r>
            <a:r>
              <a:rPr kumimoji="1" lang="en-US" altLang="zh-CN" sz="6000">
                <a:latin typeface="Times New Roman" panose="02020603050405020304" pitchFamily="18" charset="0"/>
              </a:rPr>
              <a:t>1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 </a:t>
            </a:r>
            <a:r>
              <a:rPr kumimoji="1"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rPr>
              <a:t>• </a:t>
            </a:r>
            <a:r>
              <a:rPr kumimoji="1" lang="en-US" altLang="zh-CN" sz="6000"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 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2441575" y="1751013"/>
            <a:ext cx="3460750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(-2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 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19815" name="Rectangle 7"/>
          <p:cNvSpPr>
            <a:spLocks noChangeArrowheads="1"/>
          </p:cNvSpPr>
          <p:nvPr/>
        </p:nvSpPr>
        <p:spPr bwMode="auto">
          <a:xfrm>
            <a:off x="2441575" y="2589213"/>
            <a:ext cx="3460750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-32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035050" y="3733800"/>
            <a:ext cx="782955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6000">
                <a:latin typeface="Times New Roman" panose="02020603050405020304" pitchFamily="18" charset="0"/>
              </a:rPr>
              <a:t> （</a:t>
            </a:r>
            <a:r>
              <a:rPr kumimoji="1" lang="en-US" altLang="zh-CN" sz="6000">
                <a:latin typeface="Times New Roman" panose="02020603050405020304" pitchFamily="18" charset="0"/>
              </a:rPr>
              <a:t>2</a:t>
            </a:r>
            <a:r>
              <a:rPr kumimoji="1" lang="zh-CN" altLang="en-US" sz="6000">
                <a:latin typeface="Times New Roman" panose="02020603050405020304" pitchFamily="18" charset="0"/>
              </a:rPr>
              <a:t>）</a:t>
            </a:r>
            <a:r>
              <a:rPr kumimoji="1" lang="en-US" altLang="zh-CN" sz="6000">
                <a:latin typeface="Times New Roman" panose="02020603050405020304" pitchFamily="18" charset="0"/>
              </a:rPr>
              <a:t>(3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 </a:t>
            </a:r>
            <a:r>
              <a:rPr kumimoji="1" lang="en-US" altLang="zh-CN" sz="6000">
                <a:latin typeface="Times New Roman" panose="02020603050405020304" pitchFamily="18" charset="0"/>
              </a:rPr>
              <a:t>-</a:t>
            </a:r>
            <a:r>
              <a:rPr kumimoji="1"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6000">
                <a:latin typeface="Times New Roman" panose="02020603050405020304" pitchFamily="18" charset="0"/>
              </a:rPr>
              <a:t>(2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 i="1"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2</a:t>
            </a:r>
            <a:r>
              <a:rPr kumimoji="1" lang="en-US" altLang="zh-CN" sz="6000">
                <a:latin typeface="Times New Roman" panose="02020603050405020304" pitchFamily="18" charset="0"/>
              </a:rPr>
              <a:t>)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3 </a:t>
            </a:r>
            <a:endParaRPr kumimoji="1" lang="en-US" altLang="zh-CN" sz="6000" baseline="30000">
              <a:latin typeface="Times New Roman" panose="02020603050405020304" pitchFamily="18" charset="0"/>
            </a:endParaRPr>
          </a:p>
        </p:txBody>
      </p:sp>
      <p:sp>
        <p:nvSpPr>
          <p:cNvPr id="119817" name="Rectangle 9"/>
          <p:cNvSpPr>
            <a:spLocks noChangeArrowheads="1"/>
          </p:cNvSpPr>
          <p:nvPr/>
        </p:nvSpPr>
        <p:spPr bwMode="auto">
          <a:xfrm>
            <a:off x="2863850" y="4741863"/>
            <a:ext cx="4614863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-</a:t>
            </a:r>
            <a:r>
              <a:rPr kumimoji="1" lang="en-US" altLang="zh-CN" sz="6000" baseline="30000">
                <a:latin typeface="Times New Roman" panose="02020603050405020304" pitchFamily="18" charset="0"/>
              </a:rPr>
              <a:t> </a:t>
            </a:r>
            <a:r>
              <a:rPr kumimoji="1" lang="en-US" altLang="zh-CN" sz="60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9818" name="Rectangle 10"/>
          <p:cNvSpPr>
            <a:spLocks noChangeArrowheads="1"/>
          </p:cNvSpPr>
          <p:nvPr/>
        </p:nvSpPr>
        <p:spPr bwMode="auto">
          <a:xfrm>
            <a:off x="2863850" y="5503863"/>
            <a:ext cx="1985963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kumimoji="1" lang="en-US" altLang="zh-CN" sz="6000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kumimoji="1" lang="en-US" altLang="zh-CN" sz="6000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kumimoji="1" lang="en-US" altLang="zh-CN" sz="6000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1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4" grpId="0" autoUpdateAnimBg="0"/>
      <p:bldP spid="119815" grpId="0" autoUpdateAnimBg="0"/>
      <p:bldP spid="119817" grpId="0" autoUpdateAnimBg="0"/>
      <p:bldP spid="11981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685800" y="1143000"/>
            <a:ext cx="7010400" cy="1312863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小结：</a:t>
            </a:r>
            <a:endParaRPr kumimoji="1" lang="zh-CN" altLang="en-US" sz="32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1</a:t>
            </a:r>
            <a:r>
              <a:rPr kumimoji="1" lang="zh-CN" altLang="en-US" sz="3200">
                <a:latin typeface="Times New Roman" panose="02020603050405020304" pitchFamily="18" charset="0"/>
              </a:rPr>
              <a:t>、本节课的主要内容：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914400" y="2386013"/>
            <a:ext cx="7848600" cy="314325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  幂的运算的三个性质：</a:t>
            </a:r>
            <a:endParaRPr kumimoji="1" lang="zh-CN" altLang="en-US" sz="32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  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4000">
                <a:latin typeface="Times New Roman" panose="02020603050405020304" pitchFamily="18" charset="0"/>
              </a:rPr>
              <a:t>m</a:t>
            </a:r>
            <a:r>
              <a:rPr kumimoji="1" lang="en-US" altLang="zh-CN" sz="2000">
                <a:latin typeface="Times New Roman" panose="02020603050405020304" pitchFamily="18" charset="0"/>
              </a:rPr>
              <a:t>·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6000">
                <a:latin typeface="Times New Roman" panose="02020603050405020304" pitchFamily="18" charset="0"/>
              </a:rPr>
              <a:t>n</a:t>
            </a:r>
            <a:r>
              <a:rPr kumimoji="1" lang="en-US" altLang="zh-CN" sz="2000">
                <a:latin typeface="Times New Roman" panose="02020603050405020304" pitchFamily="18" charset="0"/>
              </a:rPr>
              <a:t>=</a:t>
            </a:r>
            <a:r>
              <a:rPr kumimoji="1" lang="en-US" altLang="zh-CN" sz="2800">
                <a:latin typeface="Times New Roman" panose="02020603050405020304" pitchFamily="18" charset="0"/>
              </a:rPr>
              <a:t>a</a:t>
            </a:r>
            <a:r>
              <a:rPr kumimoji="1" lang="en-US" altLang="zh-CN" sz="2000" baseline="46000">
                <a:latin typeface="Times New Roman" panose="02020603050405020304" pitchFamily="18" charset="0"/>
              </a:rPr>
              <a:t>m+n</a:t>
            </a:r>
            <a:r>
              <a:rPr kumimoji="1" lang="en-US" altLang="zh-CN" sz="3200">
                <a:latin typeface="Times New Roman" panose="02020603050405020304" pitchFamily="18" charset="0"/>
              </a:rPr>
              <a:t> </a:t>
            </a:r>
            <a:r>
              <a:rPr kumimoji="1" lang="en-US" altLang="zh-CN" sz="2400">
                <a:latin typeface="Times New Roman" panose="02020603050405020304" pitchFamily="18" charset="0"/>
              </a:rPr>
              <a:t>        (</a:t>
            </a:r>
            <a:r>
              <a:rPr kumimoji="1" lang="en-US" altLang="zh-CN" sz="3200">
                <a:latin typeface="Times New Roman" panose="02020603050405020304" pitchFamily="18" charset="0"/>
              </a:rPr>
              <a:t>a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m</a:t>
            </a:r>
            <a:r>
              <a:rPr kumimoji="1" lang="en-US" altLang="zh-CN" sz="2400">
                <a:latin typeface="Times New Roman" panose="02020603050405020304" pitchFamily="18" charset="0"/>
              </a:rPr>
              <a:t>)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n</a:t>
            </a:r>
            <a:r>
              <a:rPr kumimoji="1" lang="en-US" altLang="zh-CN" sz="2400">
                <a:latin typeface="Times New Roman" panose="02020603050405020304" pitchFamily="18" charset="0"/>
              </a:rPr>
              <a:t>=</a:t>
            </a:r>
            <a:r>
              <a:rPr kumimoji="1" lang="en-US" altLang="zh-CN" sz="3200">
                <a:latin typeface="Times New Roman" panose="02020603050405020304" pitchFamily="18" charset="0"/>
              </a:rPr>
              <a:t>a</a:t>
            </a:r>
            <a:r>
              <a:rPr kumimoji="1" lang="en-US" altLang="zh-CN" sz="2400" baseline="40000">
                <a:latin typeface="Times New Roman" panose="02020603050405020304" pitchFamily="18" charset="0"/>
              </a:rPr>
              <a:t>mn        </a:t>
            </a:r>
            <a:r>
              <a:rPr kumimoji="1" lang="en-US" altLang="zh-CN" sz="1600" u="sng">
                <a:latin typeface="Times New Roman" panose="02020603050405020304" pitchFamily="18" charset="0"/>
              </a:rPr>
              <a:t>(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ab</a:t>
            </a:r>
            <a:r>
              <a:rPr kumimoji="1" lang="en-US" altLang="zh-CN" sz="1600" u="sng">
                <a:latin typeface="Times New Roman" panose="02020603050405020304" pitchFamily="18" charset="0"/>
              </a:rPr>
              <a:t>)</a:t>
            </a:r>
            <a:r>
              <a:rPr kumimoji="1" lang="en-US" altLang="zh-CN" sz="2400" u="sng" baseline="46000">
                <a:latin typeface="Times New Roman" panose="02020603050405020304" pitchFamily="18" charset="0"/>
              </a:rPr>
              <a:t>n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=a</a:t>
            </a:r>
            <a:r>
              <a:rPr kumimoji="1" lang="en-US" altLang="zh-CN" sz="2400" u="sng" baseline="40000">
                <a:latin typeface="Times New Roman" panose="02020603050405020304" pitchFamily="18" charset="0"/>
              </a:rPr>
              <a:t>n</a:t>
            </a:r>
            <a:r>
              <a:rPr kumimoji="1" lang="en-US" altLang="zh-CN" sz="2400" u="sng">
                <a:latin typeface="Times New Roman" panose="02020603050405020304" pitchFamily="18" charset="0"/>
              </a:rPr>
              <a:t>b</a:t>
            </a:r>
            <a:r>
              <a:rPr kumimoji="1" lang="en-US" altLang="zh-CN" sz="2400" u="sng" baseline="46000">
                <a:latin typeface="Times New Roman" panose="02020603050405020304" pitchFamily="18" charset="0"/>
              </a:rPr>
              <a:t>n</a:t>
            </a:r>
            <a:r>
              <a:rPr kumimoji="1" lang="en-US" altLang="zh-CN" sz="2400" baseline="46000">
                <a:latin typeface="Times New Roman" panose="02020603050405020304" pitchFamily="18" charset="0"/>
              </a:rPr>
              <a:t>     </a:t>
            </a:r>
            <a:r>
              <a:rPr kumimoji="1" lang="en-US" altLang="zh-CN" sz="2400">
                <a:latin typeface="Times New Roman" panose="02020603050405020304" pitchFamily="18" charset="0"/>
              </a:rPr>
              <a:t>(</a:t>
            </a:r>
            <a:r>
              <a:rPr kumimoji="1" lang="en-US" altLang="zh-CN" sz="2400" baseline="46000">
                <a:latin typeface="Times New Roman" panose="02020603050405020304" pitchFamily="18" charset="0"/>
              </a:rPr>
              <a:t> </a:t>
            </a:r>
            <a:r>
              <a:rPr kumimoji="1" lang="en-US" altLang="zh-CN">
                <a:latin typeface="Times New Roman" panose="02020603050405020304" pitchFamily="18" charset="0"/>
              </a:rPr>
              <a:t>m</a:t>
            </a:r>
            <a:r>
              <a:rPr kumimoji="1" lang="zh-CN" altLang="en-US">
                <a:latin typeface="Times New Roman" panose="02020603050405020304" pitchFamily="18" charset="0"/>
              </a:rPr>
              <a:t>、</a:t>
            </a:r>
            <a:r>
              <a:rPr kumimoji="1" lang="en-US" altLang="zh-CN">
                <a:latin typeface="Times New Roman" panose="02020603050405020304" pitchFamily="18" charset="0"/>
              </a:rPr>
              <a:t>n</a:t>
            </a:r>
            <a:r>
              <a:rPr kumimoji="1" lang="zh-CN" altLang="en-US" sz="2000">
                <a:latin typeface="Times New Roman" panose="02020603050405020304" pitchFamily="18" charset="0"/>
              </a:rPr>
              <a:t>都为正整数</a:t>
            </a:r>
            <a:r>
              <a:rPr kumimoji="1" lang="en-US" altLang="zh-CN" sz="2000">
                <a:latin typeface="Times New Roman" panose="02020603050405020304" pitchFamily="18" charset="0"/>
              </a:rPr>
              <a:t>)</a:t>
            </a:r>
            <a:endParaRPr kumimoji="1" lang="en-US" altLang="zh-CN" sz="20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2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2000">
              <a:latin typeface="Times New Roman" panose="02020603050405020304" pitchFamily="18" charset="0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85800" y="3962400"/>
            <a:ext cx="8458200" cy="1798638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2</a:t>
            </a:r>
            <a:r>
              <a:rPr kumimoji="1" lang="zh-CN" altLang="en-US" sz="3200">
                <a:latin typeface="Times New Roman" panose="02020603050405020304" pitchFamily="18" charset="0"/>
              </a:rPr>
              <a:t>、 运用积的乘方法则时要注意什么？</a:t>
            </a:r>
            <a:endParaRPr kumimoji="1" lang="zh-CN" altLang="en-US" sz="32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zh-CN" altLang="en-US" sz="3200">
              <a:latin typeface="Times New Roman" panose="02020603050405020304" pitchFamily="18" charset="0"/>
            </a:endParaRPr>
          </a:p>
          <a:p>
            <a:pPr eaLnBrk="0" hangingPunct="0"/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143000" y="5029200"/>
            <a:ext cx="7620000" cy="579438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每一个因式都要“乘方”，还有符号问题</a:t>
            </a:r>
            <a:r>
              <a:rPr kumimoji="1" lang="zh-CN" altLang="en-US" sz="2400">
                <a:latin typeface="Times New Roman" panose="02020603050405020304" pitchFamily="18" charset="0"/>
              </a:rPr>
              <a:t>。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4953000" y="1905000"/>
            <a:ext cx="18288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积的乘方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914400" y="1066800"/>
            <a:ext cx="7086600" cy="4419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学习目标</a:t>
            </a: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32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理解同底数幂的乘法法则的推导过程</a:t>
            </a: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32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能熟练进行同底数幂的乘法运算 </a:t>
            </a: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32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能逆用性质来解答一些变式练习</a:t>
            </a:r>
            <a:r>
              <a:rPr lang="en-US" altLang="zh-CN" sz="32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endParaRPr lang="en-US" altLang="zh-CN" sz="320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684213" y="2357438"/>
            <a:ext cx="16573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1.</a:t>
            </a:r>
            <a:r>
              <a:rPr kumimoji="1" lang="zh-CN" altLang="en-US" sz="3200">
                <a:latin typeface="Times New Roman" panose="02020603050405020304" pitchFamily="18" charset="0"/>
              </a:rPr>
              <a:t>幂：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685800" y="762000"/>
            <a:ext cx="78486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000">
                <a:solidFill>
                  <a:srgbClr val="FF66FF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华文行楷" panose="02010800040101010101" pitchFamily="2" charset="-122"/>
              </a:rPr>
              <a:t>知识回顾</a:t>
            </a:r>
            <a:endParaRPr kumimoji="1" lang="zh-CN" altLang="en-US" sz="6000">
              <a:solidFill>
                <a:srgbClr val="FF66FF"/>
              </a:solidFill>
              <a:latin typeface="Times New Roman" panose="02020603050405020304" pitchFamily="18" charset="0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692275" y="2357438"/>
            <a:ext cx="626586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乘方的结果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kumimoji="1"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1692275" y="5164138"/>
            <a:ext cx="288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个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63496" name="Object 2"/>
          <p:cNvGraphicFramePr>
            <a:graphicFrameLocks noChangeAspect="1"/>
          </p:cNvGraphicFramePr>
          <p:nvPr>
            <p:ph sz="quarter" idx="4294967295"/>
          </p:nvPr>
        </p:nvGraphicFramePr>
        <p:xfrm>
          <a:off x="5867400" y="4446588"/>
          <a:ext cx="554038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Equation" r:id="rId1" imgW="3048000" imgH="3352800" progId="Equation.DSMT4">
                  <p:embed/>
                </p:oleObj>
              </mc:Choice>
              <mc:Fallback>
                <p:oleObj name="Equation" r:id="rId1" imgW="3048000" imgH="3352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67400" y="4446588"/>
                        <a:ext cx="554038" cy="6334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7" name="Object 3"/>
          <p:cNvGraphicFramePr>
            <a:graphicFrameLocks noChangeAspect="1"/>
          </p:cNvGraphicFramePr>
          <p:nvPr>
            <p:ph sz="quarter" idx="4294967295"/>
          </p:nvPr>
        </p:nvGraphicFramePr>
        <p:xfrm>
          <a:off x="539750" y="4230688"/>
          <a:ext cx="3457575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Equation" r:id="rId3" imgW="16459200" imgH="8229600" progId="Equation.DSMT4">
                  <p:embed/>
                </p:oleObj>
              </mc:Choice>
              <mc:Fallback>
                <p:oleObj name="Equation" r:id="rId3" imgW="16459200" imgH="82296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750" y="4230688"/>
                        <a:ext cx="3457575" cy="1619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498" name="Object 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3924300" y="4157663"/>
          <a:ext cx="958850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5" imgW="4267200" imgH="4876800" progId="Equation.DSMT4">
                  <p:embed/>
                </p:oleObj>
              </mc:Choice>
              <mc:Fallback>
                <p:oleObj name="Equation" r:id="rId5" imgW="4267200" imgH="48768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24300" y="4157663"/>
                        <a:ext cx="958850" cy="1187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9" name="Text Box 11"/>
          <p:cNvSpPr txBox="1">
            <a:spLocks noChangeArrowheads="1"/>
          </p:cNvSpPr>
          <p:nvPr/>
        </p:nvSpPr>
        <p:spPr bwMode="auto">
          <a:xfrm>
            <a:off x="609600" y="1600200"/>
            <a:ext cx="28797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回忆</a:t>
            </a:r>
            <a:r>
              <a:rPr kumimoji="1" lang="en-US" altLang="zh-CN" sz="3600">
                <a:latin typeface="Times New Roman" panose="02020603050405020304" pitchFamily="18" charset="0"/>
              </a:rPr>
              <a:t>:</a:t>
            </a:r>
            <a:r>
              <a:rPr kumimoji="1" lang="zh-CN" altLang="en-US" sz="3600">
                <a:latin typeface="Times New Roman" panose="02020603050405020304" pitchFamily="18" charset="0"/>
              </a:rPr>
              <a:t>幂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3924300" y="4300538"/>
            <a:ext cx="936625" cy="936625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kumimoji="1" lang="zh-CN" altLang="en-US" sz="9600" baseline="30000">
              <a:latin typeface="Times New Roman" panose="02020603050405020304" pitchFamily="18" charset="0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 rot="-1579718">
            <a:off x="4716463" y="3941763"/>
            <a:ext cx="2232025" cy="517525"/>
            <a:chOff x="3360" y="1375"/>
            <a:chExt cx="1812" cy="18425"/>
          </a:xfrm>
        </p:grpSpPr>
        <p:sp>
          <p:nvSpPr>
            <p:cNvPr id="1047" name="Line 14"/>
            <p:cNvSpPr>
              <a:spLocks noChangeShapeType="1"/>
            </p:cNvSpPr>
            <p:nvPr/>
          </p:nvSpPr>
          <p:spPr bwMode="auto">
            <a:xfrm>
              <a:off x="3360" y="1776"/>
              <a:ext cx="912" cy="0"/>
            </a:xfrm>
            <a:prstGeom prst="line">
              <a:avLst/>
            </a:prstGeom>
            <a:noFill/>
            <a:ln w="57150">
              <a:solidFill>
                <a:srgbClr val="F83253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Text Box 15"/>
            <p:cNvSpPr txBox="1">
              <a:spLocks noChangeArrowheads="1"/>
            </p:cNvSpPr>
            <p:nvPr/>
          </p:nvSpPr>
          <p:spPr bwMode="auto">
            <a:xfrm>
              <a:off x="4305" y="1375"/>
              <a:ext cx="867" cy="184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en-US" sz="28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3708400" y="5022850"/>
            <a:ext cx="1150938" cy="1047750"/>
            <a:chOff x="2544" y="2160"/>
            <a:chExt cx="864" cy="1460"/>
          </a:xfrm>
        </p:grpSpPr>
        <p:sp>
          <p:nvSpPr>
            <p:cNvPr id="1045" name="Line 17"/>
            <p:cNvSpPr>
              <a:spLocks noChangeShapeType="1"/>
            </p:cNvSpPr>
            <p:nvPr/>
          </p:nvSpPr>
          <p:spPr bwMode="auto">
            <a:xfrm>
              <a:off x="2928" y="2160"/>
              <a:ext cx="0" cy="816"/>
            </a:xfrm>
            <a:prstGeom prst="line">
              <a:avLst/>
            </a:prstGeom>
            <a:noFill/>
            <a:ln w="57150">
              <a:solidFill>
                <a:srgbClr val="F83253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Text Box 18"/>
            <p:cNvSpPr txBox="1">
              <a:spLocks noChangeArrowheads="1"/>
            </p:cNvSpPr>
            <p:nvPr/>
          </p:nvSpPr>
          <p:spPr bwMode="auto">
            <a:xfrm>
              <a:off x="2544" y="2977"/>
              <a:ext cx="864" cy="6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4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底数</a:t>
              </a:r>
              <a:endParaRPr kumimoji="1"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3507" name="Text Box 19"/>
          <p:cNvSpPr txBox="1">
            <a:spLocks noChangeArrowheads="1"/>
          </p:cNvSpPr>
          <p:nvPr/>
        </p:nvSpPr>
        <p:spPr bwMode="auto">
          <a:xfrm>
            <a:off x="5651500" y="3725863"/>
            <a:ext cx="12239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指数</a:t>
            </a:r>
            <a:endParaRPr kumimoji="1" lang="zh-CN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08" name="Text Box 20"/>
          <p:cNvSpPr txBox="1">
            <a:spLocks noChangeArrowheads="1"/>
          </p:cNvSpPr>
          <p:nvPr/>
        </p:nvSpPr>
        <p:spPr bwMode="auto">
          <a:xfrm>
            <a:off x="6300788" y="4516438"/>
            <a:ext cx="20161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的     次幂</a:t>
            </a:r>
            <a:r>
              <a:rPr kumimoji="1" lang="en-US" altLang="zh-CN" sz="3200">
                <a:latin typeface="Times New Roman" panose="02020603050405020304" pitchFamily="18" charset="0"/>
              </a:rPr>
              <a:t>.</a:t>
            </a:r>
            <a:endParaRPr kumimoji="1" lang="en-US" altLang="zh-CN" sz="3200">
              <a:latin typeface="Times New Roman" panose="02020603050405020304" pitchFamily="18" charset="0"/>
            </a:endParaRPr>
          </a:p>
        </p:txBody>
      </p:sp>
      <p:graphicFrame>
        <p:nvGraphicFramePr>
          <p:cNvPr id="63509" name="Object 5"/>
          <p:cNvGraphicFramePr>
            <a:graphicFrameLocks noChangeAspect="1"/>
          </p:cNvGraphicFramePr>
          <p:nvPr/>
        </p:nvGraphicFramePr>
        <p:xfrm>
          <a:off x="6804025" y="4516438"/>
          <a:ext cx="522288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Equation" r:id="rId7" imgW="3048000" imgH="3352800" progId="Equation.DSMT4">
                  <p:embed/>
                </p:oleObj>
              </mc:Choice>
              <mc:Fallback>
                <p:oleObj name="Equation" r:id="rId7" imgW="3048000" imgH="33528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04025" y="4516438"/>
                        <a:ext cx="522288" cy="577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22"/>
          <p:cNvGrpSpPr/>
          <p:nvPr/>
        </p:nvGrpSpPr>
        <p:grpSpPr bwMode="auto">
          <a:xfrm>
            <a:off x="5003800" y="4732338"/>
            <a:ext cx="1944688" cy="520700"/>
            <a:chOff x="3360" y="1375"/>
            <a:chExt cx="1812" cy="18425"/>
          </a:xfrm>
        </p:grpSpPr>
        <p:sp>
          <p:nvSpPr>
            <p:cNvPr id="1043" name="Line 23"/>
            <p:cNvSpPr>
              <a:spLocks noChangeShapeType="1"/>
            </p:cNvSpPr>
            <p:nvPr/>
          </p:nvSpPr>
          <p:spPr bwMode="auto">
            <a:xfrm>
              <a:off x="3360" y="1776"/>
              <a:ext cx="912" cy="0"/>
            </a:xfrm>
            <a:prstGeom prst="line">
              <a:avLst/>
            </a:prstGeom>
            <a:noFill/>
            <a:ln w="57150">
              <a:solidFill>
                <a:srgbClr val="F83253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Text Box 24"/>
            <p:cNvSpPr txBox="1">
              <a:spLocks noChangeArrowheads="1"/>
            </p:cNvSpPr>
            <p:nvPr/>
          </p:nvSpPr>
          <p:spPr bwMode="auto">
            <a:xfrm>
              <a:off x="4305" y="1375"/>
              <a:ext cx="867" cy="184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3513" name="Text Box 25"/>
          <p:cNvSpPr txBox="1">
            <a:spLocks noChangeArrowheads="1"/>
          </p:cNvSpPr>
          <p:nvPr/>
        </p:nvSpPr>
        <p:spPr bwMode="auto">
          <a:xfrm>
            <a:off x="2051050" y="3078163"/>
            <a:ext cx="59039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求几个相同因数的积的运算</a:t>
            </a:r>
            <a:r>
              <a:rPr kumimoji="1"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kumimoji="1"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514" name="Text Box 26"/>
          <p:cNvSpPr txBox="1">
            <a:spLocks noChangeArrowheads="1"/>
          </p:cNvSpPr>
          <p:nvPr/>
        </p:nvSpPr>
        <p:spPr bwMode="auto">
          <a:xfrm>
            <a:off x="684213" y="3005138"/>
            <a:ext cx="2087562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2.</a:t>
            </a:r>
            <a:r>
              <a:rPr kumimoji="1" lang="zh-CN" altLang="en-US" sz="3200">
                <a:latin typeface="Times New Roman" panose="02020603050405020304" pitchFamily="18" charset="0"/>
              </a:rPr>
              <a:t>乘方</a:t>
            </a:r>
            <a:r>
              <a:rPr kumimoji="1" lang="zh-CN" altLang="en-US" sz="3600">
                <a:latin typeface="Times New Roman" panose="02020603050405020304" pitchFamily="18" charset="0"/>
              </a:rPr>
              <a:t>：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3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3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3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  <p:bldP spid="63493" grpId="0"/>
      <p:bldP spid="63494" grpId="0"/>
      <p:bldP spid="63499" grpId="0"/>
      <p:bldP spid="63507" grpId="0"/>
      <p:bldP spid="63508" grpId="0"/>
      <p:bldP spid="63513" grpId="0"/>
      <p:bldP spid="635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4056063" y="4500563"/>
            <a:ext cx="1873250" cy="517525"/>
            <a:chOff x="3360" y="1375"/>
            <a:chExt cx="1812" cy="18425"/>
          </a:xfrm>
        </p:grpSpPr>
        <p:sp>
          <p:nvSpPr>
            <p:cNvPr id="27669" name="Line 7"/>
            <p:cNvSpPr>
              <a:spLocks noChangeShapeType="1"/>
            </p:cNvSpPr>
            <p:nvPr/>
          </p:nvSpPr>
          <p:spPr bwMode="auto">
            <a:xfrm>
              <a:off x="3360" y="1776"/>
              <a:ext cx="912" cy="0"/>
            </a:xfrm>
            <a:prstGeom prst="line">
              <a:avLst/>
            </a:prstGeom>
            <a:noFill/>
            <a:ln w="57150">
              <a:solidFill>
                <a:srgbClr val="F83253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Text Box 8"/>
            <p:cNvSpPr txBox="1">
              <a:spLocks noChangeArrowheads="1"/>
            </p:cNvSpPr>
            <p:nvPr/>
          </p:nvSpPr>
          <p:spPr bwMode="auto">
            <a:xfrm>
              <a:off x="4305" y="1375"/>
              <a:ext cx="867" cy="184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4129088" y="5365750"/>
            <a:ext cx="1874837" cy="519113"/>
            <a:chOff x="3360" y="1375"/>
            <a:chExt cx="1812" cy="18425"/>
          </a:xfrm>
        </p:grpSpPr>
        <p:sp>
          <p:nvSpPr>
            <p:cNvPr id="27667" name="Line 10"/>
            <p:cNvSpPr>
              <a:spLocks noChangeShapeType="1"/>
            </p:cNvSpPr>
            <p:nvPr/>
          </p:nvSpPr>
          <p:spPr bwMode="auto">
            <a:xfrm>
              <a:off x="3360" y="1776"/>
              <a:ext cx="912" cy="0"/>
            </a:xfrm>
            <a:prstGeom prst="line">
              <a:avLst/>
            </a:prstGeom>
            <a:noFill/>
            <a:ln w="57150">
              <a:solidFill>
                <a:srgbClr val="F83253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Text Box 11"/>
            <p:cNvSpPr txBox="1">
              <a:spLocks noChangeArrowheads="1"/>
            </p:cNvSpPr>
            <p:nvPr/>
          </p:nvSpPr>
          <p:spPr bwMode="auto">
            <a:xfrm>
              <a:off x="4305" y="1375"/>
              <a:ext cx="867" cy="184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en-US" sz="28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27653" name="Text Box 12"/>
          <p:cNvSpPr txBox="1">
            <a:spLocks noChangeArrowheads="1"/>
          </p:cNvSpPr>
          <p:nvPr/>
        </p:nvSpPr>
        <p:spPr bwMode="auto">
          <a:xfrm>
            <a:off x="533400" y="973455"/>
            <a:ext cx="7848600" cy="1008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6000">
                <a:solidFill>
                  <a:srgbClr val="FF66FF"/>
                </a:solidFill>
                <a:latin typeface="Times New Roman" panose="02020603050405020304" pitchFamily="18" charset="0"/>
                <a:ea typeface="华文行楷" panose="02010800040101010101" pitchFamily="2" charset="-122"/>
                <a:cs typeface="华文行楷" panose="02010800040101010101" pitchFamily="2" charset="-122"/>
              </a:rPr>
              <a:t>讲授新课</a:t>
            </a:r>
            <a:endParaRPr kumimoji="1" lang="zh-CN" altLang="en-US" sz="6000">
              <a:solidFill>
                <a:srgbClr val="FF66FF"/>
              </a:solidFill>
              <a:latin typeface="Times New Roman" panose="02020603050405020304" pitchFamily="18" charset="0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152400" y="2590800"/>
            <a:ext cx="76327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1.</a:t>
            </a:r>
            <a:r>
              <a:rPr kumimoji="1" lang="zh-CN" altLang="en-US" sz="3200">
                <a:latin typeface="Times New Roman" panose="02020603050405020304" pitchFamily="18" charset="0"/>
              </a:rPr>
              <a:t>同底数幂</a:t>
            </a:r>
            <a:r>
              <a:rPr kumimoji="1" lang="en-US" altLang="zh-CN" sz="3200">
                <a:latin typeface="Times New Roman" panose="02020603050405020304" pitchFamily="18" charset="0"/>
              </a:rPr>
              <a:t>:</a:t>
            </a:r>
            <a:r>
              <a:rPr kumimoji="1" lang="zh-CN" altLang="en-US" sz="3200">
                <a:latin typeface="Times New Roman" panose="02020603050405020304" pitchFamily="18" charset="0"/>
              </a:rPr>
              <a:t>就是指</a:t>
            </a:r>
            <a:r>
              <a:rPr kumimoji="1"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底数相同</a:t>
            </a:r>
            <a:r>
              <a:rPr kumimoji="1" lang="zh-CN" altLang="en-US" sz="3200">
                <a:latin typeface="Times New Roman" panose="02020603050405020304" pitchFamily="18" charset="0"/>
              </a:rPr>
              <a:t>的幂</a:t>
            </a:r>
            <a:r>
              <a:rPr kumimoji="1" lang="en-US" altLang="zh-CN" sz="3200">
                <a:latin typeface="Times New Roman" panose="02020603050405020304" pitchFamily="18" charset="0"/>
              </a:rPr>
              <a:t>.</a:t>
            </a:r>
            <a:endParaRPr kumimoji="1"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64526" name="Text Box 14"/>
          <p:cNvSpPr txBox="1">
            <a:spLocks noChangeArrowheads="1"/>
          </p:cNvSpPr>
          <p:nvPr/>
        </p:nvSpPr>
        <p:spPr bwMode="auto">
          <a:xfrm>
            <a:off x="457200" y="6013450"/>
            <a:ext cx="460851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>
                <a:latin typeface="Times New Roman" panose="02020603050405020304" pitchFamily="18" charset="0"/>
              </a:rPr>
              <a:t>2. </a:t>
            </a:r>
            <a:r>
              <a:rPr kumimoji="1" lang="zh-CN" altLang="en-US" sz="3200">
                <a:latin typeface="Times New Roman" panose="02020603050405020304" pitchFamily="18" charset="0"/>
              </a:rPr>
              <a:t>两个同底数幂相乘</a:t>
            </a:r>
            <a:r>
              <a:rPr kumimoji="1" lang="zh-CN" altLang="en-US" sz="4000">
                <a:latin typeface="Times New Roman" panose="02020603050405020304" pitchFamily="18" charset="0"/>
              </a:rPr>
              <a:t>：</a:t>
            </a:r>
            <a:endParaRPr kumimoji="1"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64527" name="AutoShape 15"/>
          <p:cNvSpPr>
            <a:spLocks noChangeArrowheads="1"/>
          </p:cNvSpPr>
          <p:nvPr/>
        </p:nvSpPr>
        <p:spPr bwMode="auto">
          <a:xfrm>
            <a:off x="533400" y="3733800"/>
            <a:ext cx="1871663" cy="1366838"/>
          </a:xfrm>
          <a:prstGeom prst="wedgeRoundRectCallout">
            <a:avLst>
              <a:gd name="adj1" fmla="val 78755"/>
              <a:gd name="adj2" fmla="val 28190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kumimoji="1" lang="zh-CN" altLang="en-US" sz="2400" u="sng">
              <a:latin typeface="Times New Roman" panose="02020603050405020304" pitchFamily="18" charset="0"/>
            </a:endParaRPr>
          </a:p>
        </p:txBody>
      </p:sp>
      <p:sp>
        <p:nvSpPr>
          <p:cNvPr id="64528" name="Text Box 16"/>
          <p:cNvSpPr txBox="1">
            <a:spLocks noChangeArrowheads="1"/>
          </p:cNvSpPr>
          <p:nvPr/>
        </p:nvSpPr>
        <p:spPr bwMode="auto">
          <a:xfrm>
            <a:off x="685800" y="3962400"/>
            <a:ext cx="20891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anose="02020603050405020304" pitchFamily="18" charset="0"/>
              </a:rPr>
              <a:t>指数不同，</a:t>
            </a:r>
            <a:r>
              <a:rPr kumimoji="1" lang="zh-CN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底数相同</a:t>
            </a:r>
            <a:endParaRPr kumimoji="1" lang="zh-CN" altLang="en-US" sz="28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29" name="Text Box 17"/>
          <p:cNvSpPr txBox="1">
            <a:spLocks noChangeArrowheads="1"/>
          </p:cNvSpPr>
          <p:nvPr/>
        </p:nvSpPr>
        <p:spPr bwMode="auto">
          <a:xfrm>
            <a:off x="600075" y="1836738"/>
            <a:ext cx="40322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latin typeface="Times New Roman" panose="02020603050405020304" pitchFamily="18" charset="0"/>
              </a:rPr>
              <a:t>同底数幂的概念</a:t>
            </a:r>
            <a:endParaRPr kumimoji="1"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64530" name="AutoShape 18"/>
          <p:cNvSpPr>
            <a:spLocks noChangeArrowheads="1"/>
          </p:cNvSpPr>
          <p:nvPr/>
        </p:nvSpPr>
        <p:spPr bwMode="auto">
          <a:xfrm>
            <a:off x="6705600" y="2590800"/>
            <a:ext cx="2305050" cy="1223963"/>
          </a:xfrm>
          <a:prstGeom prst="wedgeRoundRectCallout">
            <a:avLst>
              <a:gd name="adj1" fmla="val -84986"/>
              <a:gd name="adj2" fmla="val 8242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kumimoji="1" lang="zh-CN" altLang="en-US" sz="2800">
                <a:latin typeface="Times New Roman" panose="02020603050405020304" pitchFamily="18" charset="0"/>
              </a:rPr>
              <a:t>观察它们的指数和底数</a:t>
            </a:r>
            <a:endParaRPr kumimoji="1"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27660" name="Rectangle 19"/>
          <p:cNvSpPr>
            <a:spLocks noChangeArrowheads="1"/>
          </p:cNvSpPr>
          <p:nvPr/>
        </p:nvSpPr>
        <p:spPr bwMode="auto">
          <a:xfrm>
            <a:off x="3265488" y="4140200"/>
            <a:ext cx="87947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7A77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4400" baseline="30000">
                <a:solidFill>
                  <a:srgbClr val="007A77"/>
                </a:solidFill>
                <a:latin typeface="Times New Roman" panose="02020603050405020304" pitchFamily="18" charset="0"/>
              </a:rPr>
              <a:t>5</a:t>
            </a:r>
            <a:endParaRPr lang="en-US" altLang="zh-CN" sz="4400" baseline="30000">
              <a:solidFill>
                <a:srgbClr val="007A77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61" name="Rectangle 20"/>
          <p:cNvSpPr>
            <a:spLocks noChangeArrowheads="1"/>
          </p:cNvSpPr>
          <p:nvPr/>
        </p:nvSpPr>
        <p:spPr bwMode="auto">
          <a:xfrm>
            <a:off x="3265488" y="5075238"/>
            <a:ext cx="12954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>
                <a:latin typeface="Times New Roman" panose="02020603050405020304" pitchFamily="18" charset="0"/>
              </a:rPr>
              <a:t>2</a:t>
            </a:r>
            <a:r>
              <a:rPr lang="en-US" altLang="zh-CN" sz="4400" baseline="30000">
                <a:latin typeface="Times New Roman" panose="02020603050405020304" pitchFamily="18" charset="0"/>
              </a:rPr>
              <a:t>2 </a:t>
            </a:r>
            <a:endParaRPr lang="en-US" altLang="zh-CN" sz="4400" baseline="30000">
              <a:latin typeface="Times New Roman" panose="02020603050405020304" pitchFamily="18" charset="0"/>
            </a:endParaRPr>
          </a:p>
        </p:txBody>
      </p:sp>
      <p:sp>
        <p:nvSpPr>
          <p:cNvPr id="27662" name="Text Box 21"/>
          <p:cNvSpPr txBox="1">
            <a:spLocks noChangeArrowheads="1"/>
          </p:cNvSpPr>
          <p:nvPr/>
        </p:nvSpPr>
        <p:spPr bwMode="auto">
          <a:xfrm>
            <a:off x="4416425" y="6157913"/>
            <a:ext cx="2952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3200">
                <a:latin typeface="Times New Roman" panose="02020603050405020304" pitchFamily="18" charset="0"/>
              </a:rPr>
              <a:t>×2</a:t>
            </a:r>
            <a:r>
              <a:rPr lang="en-US" altLang="zh-CN" sz="3200" baseline="30000">
                <a:latin typeface="Times New Roman" panose="02020603050405020304" pitchFamily="18" charset="0"/>
              </a:rPr>
              <a:t>2 </a:t>
            </a:r>
            <a:r>
              <a:rPr lang="en-US" altLang="zh-CN" sz="3200">
                <a:latin typeface="Times New Roman" panose="02020603050405020304" pitchFamily="18" charset="0"/>
              </a:rPr>
              <a:t>=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27663" name="WordArt 22" descr="白色大理石"/>
          <p:cNvSpPr>
            <a:spLocks noChangeArrowheads="1" noChangeShapeType="1" noTextEdit="1"/>
          </p:cNvSpPr>
          <p:nvPr/>
        </p:nvSpPr>
        <p:spPr bwMode="auto">
          <a:xfrm>
            <a:off x="6000750" y="6013450"/>
            <a:ext cx="6921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5400" kern="10">
                <a:ln w="9525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5400" kern="10">
              <a:ln w="9525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64" name="Text Box 23"/>
          <p:cNvSpPr txBox="1">
            <a:spLocks noChangeArrowheads="1"/>
          </p:cNvSpPr>
          <p:nvPr/>
        </p:nvSpPr>
        <p:spPr bwMode="auto">
          <a:xfrm>
            <a:off x="6937375" y="2197100"/>
            <a:ext cx="12954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64536" name="Text Box 24"/>
          <p:cNvSpPr txBox="1">
            <a:spLocks noChangeArrowheads="1"/>
          </p:cNvSpPr>
          <p:nvPr/>
        </p:nvSpPr>
        <p:spPr bwMode="auto">
          <a:xfrm>
            <a:off x="4921250" y="4140200"/>
            <a:ext cx="3924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2 ×2 ×2 ×2 ×2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64537" name="Text Box 25"/>
          <p:cNvSpPr txBox="1">
            <a:spLocks noChangeArrowheads="1"/>
          </p:cNvSpPr>
          <p:nvPr/>
        </p:nvSpPr>
        <p:spPr bwMode="auto">
          <a:xfrm>
            <a:off x="5065713" y="5075238"/>
            <a:ext cx="2159000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2 ×2 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5" grpId="0"/>
      <p:bldP spid="64526" grpId="0"/>
      <p:bldP spid="64527" grpId="0" animBg="1"/>
      <p:bldP spid="64528" grpId="0"/>
      <p:bldP spid="64529" grpId="0"/>
      <p:bldP spid="64530" grpId="0" animBg="1"/>
      <p:bldP spid="64536" grpId="0"/>
      <p:bldP spid="645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11188" y="5487988"/>
            <a:ext cx="3621087" cy="641350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>
                <a:latin typeface="Times New Roman" panose="02020603050405020304" pitchFamily="18" charset="0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3</a:t>
            </a:r>
            <a:r>
              <a:rPr lang="zh-CN" altLang="en-US" sz="32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5</a:t>
            </a:r>
            <a:r>
              <a:rPr lang="en-US" altLang="zh-CN" sz="3200" baseline="30000">
                <a:latin typeface="Times New Roman" panose="02020603050405020304" pitchFamily="18" charset="0"/>
              </a:rPr>
              <a:t>m </a:t>
            </a:r>
            <a:r>
              <a:rPr lang="en-US" altLang="zh-CN" sz="3600">
                <a:latin typeface="Times New Roman" panose="02020603050405020304" pitchFamily="18" charset="0"/>
              </a:rPr>
              <a:t>·</a:t>
            </a:r>
            <a:r>
              <a:rPr lang="en-US" altLang="zh-CN" sz="28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5</a:t>
            </a:r>
            <a:r>
              <a:rPr lang="en-US" altLang="zh-CN" sz="3200" baseline="30000">
                <a:latin typeface="Times New Roman" panose="02020603050405020304" pitchFamily="18" charset="0"/>
              </a:rPr>
              <a:t>n </a:t>
            </a:r>
            <a:r>
              <a:rPr lang="en-US" altLang="zh-CN" sz="3200">
                <a:latin typeface="Times New Roman" panose="02020603050405020304" pitchFamily="18" charset="0"/>
              </a:rPr>
              <a:t>= 5</a:t>
            </a:r>
            <a:r>
              <a:rPr lang="en-US" altLang="zh-CN" sz="2800" baseline="30000">
                <a:latin typeface="Times New Roman" panose="02020603050405020304" pitchFamily="18" charset="0"/>
              </a:rPr>
              <a:t>(_____)</a:t>
            </a:r>
            <a:endParaRPr lang="en-US" altLang="zh-CN" sz="2800" baseline="30000">
              <a:latin typeface="Times New Roman" panose="02020603050405020304" pitchFamily="18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843213" y="5994400"/>
            <a:ext cx="264953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宋体" panose="02010600030101010101" pitchFamily="2" charset="-122"/>
              </a:rPr>
              <a:t>=(5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×5×</a:t>
            </a:r>
            <a:r>
              <a:rPr lang="en-US" altLang="zh-CN" sz="2800">
                <a:solidFill>
                  <a:srgbClr val="FF3300"/>
                </a:solidFill>
                <a:latin typeface="宋体" panose="02010600030101010101" pitchFamily="2" charset="-122"/>
              </a:rPr>
              <a:t>…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×5)</a:t>
            </a:r>
            <a:endParaRPr lang="en-US" altLang="zh-CN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3851275" y="4337050"/>
            <a:ext cx="4897438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 (a · a · a ) (a · a )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 a · a · a · a ·</a:t>
            </a:r>
            <a:r>
              <a:rPr lang="en-US" altLang="zh-CN" sz="28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endParaRPr lang="en-US" altLang="zh-CN" sz="2800">
              <a:solidFill>
                <a:srgbClr val="00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611188" y="1817688"/>
            <a:ext cx="7921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5543" name="Rectangle 7">
            <a:hlinkClick r:id="" action="ppaction://hlinkshowjump?jump=lastslide"/>
          </p:cNvPr>
          <p:cNvSpPr>
            <a:spLocks noChangeArrowheads="1"/>
          </p:cNvSpPr>
          <p:nvPr/>
        </p:nvSpPr>
        <p:spPr bwMode="auto">
          <a:xfrm>
            <a:off x="3635375" y="3257550"/>
            <a:ext cx="34925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3300"/>
                </a:solidFill>
                <a:latin typeface="Times New Roman" panose="02020603050405020304" pitchFamily="18" charset="0"/>
              </a:rPr>
              <a:t>7</a:t>
            </a:r>
            <a:endParaRPr lang="en-US" altLang="zh-CN" sz="2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2687638" y="3041650"/>
            <a:ext cx="1841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058" name="Text Box 9"/>
          <p:cNvSpPr txBox="1">
            <a:spLocks noChangeArrowheads="1"/>
          </p:cNvSpPr>
          <p:nvPr/>
        </p:nvSpPr>
        <p:spPr bwMode="auto">
          <a:xfrm>
            <a:off x="611188" y="3328988"/>
            <a:ext cx="295275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en-US" altLang="zh-CN" sz="3200" baseline="30000">
                <a:latin typeface="Times New Roman" panose="02020603050405020304" pitchFamily="18" charset="0"/>
              </a:rPr>
              <a:t>5</a:t>
            </a:r>
            <a:r>
              <a:rPr lang="en-US" altLang="zh-CN" sz="3200">
                <a:latin typeface="Times New Roman" panose="02020603050405020304" pitchFamily="18" charset="0"/>
              </a:rPr>
              <a:t>×2</a:t>
            </a:r>
            <a:r>
              <a:rPr lang="en-US" altLang="zh-CN" sz="3200" baseline="30000">
                <a:latin typeface="Times New Roman" panose="02020603050405020304" pitchFamily="18" charset="0"/>
              </a:rPr>
              <a:t>2 </a:t>
            </a:r>
            <a:r>
              <a:rPr lang="en-US" altLang="zh-CN" sz="3200">
                <a:latin typeface="Times New Roman" panose="02020603050405020304" pitchFamily="18" charset="0"/>
              </a:rPr>
              <a:t>=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3419475" y="4337050"/>
            <a:ext cx="349250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3300"/>
                </a:solidFill>
                <a:latin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3348038" y="5487988"/>
            <a:ext cx="792162" cy="48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600">
                <a:solidFill>
                  <a:srgbClr val="FF3300"/>
                </a:solidFill>
                <a:latin typeface="Times New Roman" panose="02020603050405020304" pitchFamily="18" charset="0"/>
              </a:rPr>
              <a:t>m+n</a:t>
            </a:r>
            <a:endParaRPr lang="en-US" altLang="zh-CN" sz="26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1" name="Text Box 12"/>
          <p:cNvSpPr txBox="1">
            <a:spLocks noChangeArrowheads="1"/>
          </p:cNvSpPr>
          <p:nvPr/>
        </p:nvSpPr>
        <p:spPr bwMode="auto">
          <a:xfrm>
            <a:off x="3276600" y="3328988"/>
            <a:ext cx="1219200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en-US" altLang="zh-CN" sz="3200" baseline="30000">
                <a:latin typeface="Times New Roman" panose="02020603050405020304" pitchFamily="18" charset="0"/>
              </a:rPr>
              <a:t>(__)</a:t>
            </a:r>
            <a:endParaRPr lang="en-US" altLang="zh-CN" sz="3200" baseline="30000">
              <a:latin typeface="Times New Roman" panose="02020603050405020304" pitchFamily="18" charset="0"/>
            </a:endParaRP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4103688" y="3328988"/>
            <a:ext cx="5040312" cy="116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 (2 ×2 ×2 × 2 ×2) ×(2 ×2)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</a:rPr>
              <a:t>=2 ×2 ×2×2 ×2 × 2 ×2</a:t>
            </a:r>
            <a:endParaRPr lang="en-US" altLang="zh-CN" sz="3200" baseline="30000">
              <a:latin typeface="Times New Roman" panose="02020603050405020304" pitchFamily="18" charset="0"/>
            </a:endParaRP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5795963" y="5994400"/>
            <a:ext cx="24368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宋体" panose="02010600030101010101" pitchFamily="2" charset="-122"/>
              </a:rPr>
              <a:t>(5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×5×</a:t>
            </a:r>
            <a:r>
              <a:rPr lang="en-US" altLang="zh-CN" sz="2800">
                <a:solidFill>
                  <a:srgbClr val="FF3300"/>
                </a:solidFill>
                <a:latin typeface="宋体" panose="02010600030101010101" pitchFamily="2" charset="-122"/>
              </a:rPr>
              <a:t>…</a:t>
            </a:r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×5)</a:t>
            </a:r>
            <a:endParaRPr lang="en-US" altLang="zh-CN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5551" name="Object 2"/>
          <p:cNvGraphicFramePr>
            <a:graphicFrameLocks noChangeAspect="1"/>
          </p:cNvGraphicFramePr>
          <p:nvPr/>
        </p:nvGraphicFramePr>
        <p:xfrm>
          <a:off x="3924300" y="6497638"/>
          <a:ext cx="792163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8229600" imgH="4267200" progId="Equation.DSMT4">
                  <p:embed/>
                </p:oleObj>
              </mc:Choice>
              <mc:Fallback>
                <p:oleObj name="" r:id="rId1" imgW="8229600" imgH="42672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24300" y="6497638"/>
                        <a:ext cx="792163" cy="360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2" name="Object 3"/>
          <p:cNvGraphicFramePr>
            <a:graphicFrameLocks noChangeAspect="1"/>
          </p:cNvGraphicFramePr>
          <p:nvPr/>
        </p:nvGraphicFramePr>
        <p:xfrm>
          <a:off x="6516688" y="6497638"/>
          <a:ext cx="7540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7620000" imgH="4267200" progId="Equation.DSMT4">
                  <p:embed/>
                </p:oleObj>
              </mc:Choice>
              <mc:Fallback>
                <p:oleObj name="" r:id="rId3" imgW="7620000" imgH="42672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16688" y="6497638"/>
                        <a:ext cx="754062" cy="360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5364163" y="5994400"/>
            <a:ext cx="5397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  <a:endParaRPr lang="en-US" altLang="zh-CN" sz="28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65" name="Text Box 18"/>
          <p:cNvSpPr txBox="1">
            <a:spLocks noChangeArrowheads="1"/>
          </p:cNvSpPr>
          <p:nvPr/>
        </p:nvSpPr>
        <p:spPr bwMode="auto">
          <a:xfrm>
            <a:off x="3492500" y="5919788"/>
            <a:ext cx="1219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aseline="30000">
              <a:latin typeface="Times New Roman" panose="02020603050405020304" pitchFamily="18" charset="0"/>
            </a:endParaRPr>
          </a:p>
        </p:txBody>
      </p:sp>
      <p:sp>
        <p:nvSpPr>
          <p:cNvPr id="2066" name="Text Box 19"/>
          <p:cNvSpPr txBox="1">
            <a:spLocks noChangeArrowheads="1"/>
          </p:cNvSpPr>
          <p:nvPr/>
        </p:nvSpPr>
        <p:spPr bwMode="auto">
          <a:xfrm>
            <a:off x="684213" y="1746250"/>
            <a:ext cx="7773987" cy="457200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根据乘方的意义填空，并说说你是怎么算的？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611188" y="4337050"/>
            <a:ext cx="3300412" cy="579438"/>
          </a:xfrm>
          <a:prstGeom prst="rect">
            <a:avLst/>
          </a:prstGeom>
          <a:noFill/>
          <a:ln w="12700" cap="sq">
            <a:noFill/>
            <a:miter lim="800000"/>
          </a:ln>
        </p:spPr>
        <p:txBody>
          <a:bodyPr wrap="none">
            <a:spAutoFit/>
          </a:bodyPr>
          <a:lstStyle/>
          <a:p>
            <a:pPr algn="r"/>
            <a:r>
              <a:rPr lang="zh-CN" altLang="en-US" sz="3200">
                <a:latin typeface="Times New Roman" panose="02020603050405020304" pitchFamily="18" charset="0"/>
              </a:rPr>
              <a:t>（</a:t>
            </a:r>
            <a:r>
              <a:rPr lang="en-US" altLang="zh-CN" sz="3200">
                <a:latin typeface="Times New Roman" panose="02020603050405020304" pitchFamily="18" charset="0"/>
              </a:rPr>
              <a:t>2</a:t>
            </a:r>
            <a:r>
              <a:rPr lang="zh-CN" altLang="en-US" sz="3200">
                <a:latin typeface="Times New Roman" panose="02020603050405020304" pitchFamily="18" charset="0"/>
              </a:rPr>
              <a:t>）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3</a:t>
            </a:r>
            <a:r>
              <a:rPr lang="en-US" altLang="zh-CN" sz="3200">
                <a:latin typeface="Times New Roman" panose="02020603050405020304" pitchFamily="18" charset="0"/>
              </a:rPr>
              <a:t> ·</a:t>
            </a:r>
            <a:r>
              <a:rPr lang="en-US" altLang="zh-CN" sz="2800">
                <a:solidFill>
                  <a:srgbClr val="00FF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2</a:t>
            </a:r>
            <a:r>
              <a:rPr lang="en-US" altLang="zh-CN" sz="3200">
                <a:latin typeface="Times New Roman" panose="02020603050405020304" pitchFamily="18" charset="0"/>
              </a:rPr>
              <a:t>  =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en-US" altLang="zh-CN" sz="3200" baseline="30000">
                <a:latin typeface="Times New Roman" panose="02020603050405020304" pitchFamily="18" charset="0"/>
              </a:rPr>
              <a:t>(__)</a:t>
            </a:r>
            <a:endParaRPr lang="en-US" altLang="zh-CN" sz="3200" baseline="30000">
              <a:latin typeface="Times New Roman" panose="02020603050405020304" pitchFamily="18" charset="0"/>
            </a:endParaRPr>
          </a:p>
        </p:txBody>
      </p:sp>
      <p:sp>
        <p:nvSpPr>
          <p:cNvPr id="2068" name="WordArt 21"/>
          <p:cNvSpPr>
            <a:spLocks noChangeArrowheads="1" noChangeShapeType="1"/>
          </p:cNvSpPr>
          <p:nvPr/>
        </p:nvSpPr>
        <p:spPr bwMode="auto">
          <a:xfrm>
            <a:off x="395288" y="954088"/>
            <a:ext cx="2569585" cy="5237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 cap="sq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我们来探究</a:t>
            </a:r>
            <a:endParaRPr lang="zh-CN" altLang="en-US" sz="3600" kern="10" dirty="0">
              <a:ln w="12700" cap="sq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58" name="Text Box 22"/>
          <p:cNvSpPr txBox="1">
            <a:spLocks noChangeArrowheads="1"/>
          </p:cNvSpPr>
          <p:nvPr/>
        </p:nvSpPr>
        <p:spPr bwMode="auto">
          <a:xfrm>
            <a:off x="684213" y="2319338"/>
            <a:ext cx="7847012" cy="823912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</a:rPr>
              <a:t>通过计算，注意观察计算前后底数和指数的变化，你发现了什么规律？并能用自己的语言描述。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65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/>
      <p:bldP spid="65540" grpId="0" autoUpdateAnimBg="0"/>
      <p:bldP spid="65540" grpId="1" autoUpdateAnimBg="0"/>
      <p:bldP spid="65541" grpId="0" autoUpdateAnimBg="0"/>
      <p:bldP spid="65541" grpId="1" autoUpdateAnimBg="0"/>
      <p:bldP spid="65543" grpId="0" autoUpdateAnimBg="0"/>
      <p:bldP spid="65546" grpId="0" autoUpdateAnimBg="0"/>
      <p:bldP spid="65547" grpId="0" autoUpdateAnimBg="0"/>
      <p:bldP spid="65549" grpId="0" autoUpdateAnimBg="0"/>
      <p:bldP spid="65549" grpId="1" autoUpdateAnimBg="0"/>
      <p:bldP spid="65550" grpId="0" autoUpdateAnimBg="0"/>
      <p:bldP spid="65550" grpId="1" autoUpdateAnimBg="0"/>
      <p:bldP spid="2" grpId="0" autoUpdateAnimBg="0"/>
      <p:bldP spid="2" grpId="1" autoUpdateAnimBg="0"/>
      <p:bldP spid="65556" grpId="0"/>
      <p:bldP spid="655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3" descr="kabe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13413" y="857250"/>
            <a:ext cx="2663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3" name="Text Box 4"/>
          <p:cNvSpPr txBox="1">
            <a:spLocks noChangeArrowheads="1"/>
          </p:cNvSpPr>
          <p:nvPr/>
        </p:nvSpPr>
        <p:spPr bwMode="auto">
          <a:xfrm>
            <a:off x="4633913" y="3879850"/>
            <a:ext cx="39592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u="sng">
              <a:latin typeface="Times New Roman" panose="02020603050405020304" pitchFamily="18" charset="0"/>
            </a:endParaRPr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3841750" y="3951288"/>
            <a:ext cx="5762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个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650038" y="3951288"/>
            <a:ext cx="5762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个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graphicFrame>
        <p:nvGraphicFramePr>
          <p:cNvPr id="66567" name="Object 2"/>
          <p:cNvGraphicFramePr>
            <a:graphicFrameLocks noChangeAspect="1"/>
          </p:cNvGraphicFramePr>
          <p:nvPr>
            <p:ph sz="quarter" idx="1"/>
          </p:nvPr>
        </p:nvGraphicFramePr>
        <p:xfrm>
          <a:off x="528638" y="2871788"/>
          <a:ext cx="2232025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Equation" r:id="rId2" imgW="14325600" imgH="4876800" progId="Equation.DSMT4">
                  <p:embed/>
                </p:oleObj>
              </mc:Choice>
              <mc:Fallback>
                <p:oleObj name="Equation" r:id="rId2" imgW="14325600" imgH="4876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8638" y="2871788"/>
                        <a:ext cx="2232025" cy="8112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8" name="Object 3"/>
          <p:cNvGraphicFramePr>
            <a:graphicFrameLocks noChangeAspect="1"/>
          </p:cNvGraphicFramePr>
          <p:nvPr>
            <p:ph sz="quarter" idx="2"/>
          </p:nvPr>
        </p:nvGraphicFramePr>
        <p:xfrm>
          <a:off x="2582863" y="2628900"/>
          <a:ext cx="2820987" cy="164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Equation" r:id="rId4" imgW="15849600" imgH="9144000" progId="Equation.DSMT4">
                  <p:embed/>
                </p:oleObj>
              </mc:Choice>
              <mc:Fallback>
                <p:oleObj name="Equation" r:id="rId4" imgW="15849600" imgH="91440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82863" y="2628900"/>
                        <a:ext cx="2820987" cy="16430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9" name="Object 4"/>
          <p:cNvGraphicFramePr>
            <a:graphicFrameLocks noChangeAspect="1"/>
          </p:cNvGraphicFramePr>
          <p:nvPr>
            <p:ph sz="quarter" idx="3"/>
          </p:nvPr>
        </p:nvGraphicFramePr>
        <p:xfrm>
          <a:off x="5327650" y="2944813"/>
          <a:ext cx="34290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Equation" r:id="rId6" imgW="2743200" imgH="3048000" progId="Equation.DSMT4">
                  <p:embed/>
                </p:oleObj>
              </mc:Choice>
              <mc:Fallback>
                <p:oleObj name="Equation" r:id="rId6" imgW="2743200" imgH="3048000" progId="Equation.DSMT4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7650" y="2944813"/>
                        <a:ext cx="342900" cy="3952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0" name="Object 5"/>
          <p:cNvGraphicFramePr>
            <a:graphicFrameLocks noChangeAspect="1"/>
          </p:cNvGraphicFramePr>
          <p:nvPr>
            <p:ph sz="quarter" idx="4"/>
          </p:nvPr>
        </p:nvGraphicFramePr>
        <p:xfrm>
          <a:off x="5556250" y="2628900"/>
          <a:ext cx="289877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Equation" r:id="rId8" imgW="15849600" imgH="9144000" progId="Equation.DSMT4">
                  <p:embed/>
                </p:oleObj>
              </mc:Choice>
              <mc:Fallback>
                <p:oleObj name="Equation" r:id="rId8" imgW="15849600" imgH="9144000" progId="Equation.DSMT4">
                  <p:embed/>
                  <p:pic>
                    <p:nvPicPr>
                      <p:cNvPr id="0" name="Object 5"/>
                      <p:cNvPicPr>
                        <a:picLocks noChangeAspect="1"/>
                      </p:cNvPicPr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556250" y="2628900"/>
                        <a:ext cx="2898775" cy="16573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1" name="Object 6"/>
          <p:cNvGraphicFramePr>
            <a:graphicFrameLocks noChangeAspect="1"/>
          </p:cNvGraphicFramePr>
          <p:nvPr/>
        </p:nvGraphicFramePr>
        <p:xfrm>
          <a:off x="2401888" y="4527550"/>
          <a:ext cx="3024187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10" imgW="18897600" imgH="9448800" progId="Equation.DSMT4">
                  <p:embed/>
                </p:oleObj>
              </mc:Choice>
              <mc:Fallback>
                <p:oleObj name="Equation" r:id="rId10" imgW="18897600" imgH="9448800" progId="Equation.DSMT4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01888" y="4527550"/>
                        <a:ext cx="3024187" cy="15128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2" name="Object 7"/>
          <p:cNvGraphicFramePr>
            <a:graphicFrameLocks noChangeAspect="1"/>
          </p:cNvGraphicFramePr>
          <p:nvPr/>
        </p:nvGraphicFramePr>
        <p:xfrm>
          <a:off x="5353050" y="4457700"/>
          <a:ext cx="1727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12" imgW="10058400" imgH="4876800" progId="Equation.DSMT4">
                  <p:embed/>
                </p:oleObj>
              </mc:Choice>
              <mc:Fallback>
                <p:oleObj name="Equation" r:id="rId12" imgW="10058400" imgH="4876800" progId="Equation.DSMT4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53050" y="4457700"/>
                        <a:ext cx="1727200" cy="838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73" name="Object 8"/>
          <p:cNvGraphicFramePr>
            <a:graphicFrameLocks noChangeAspect="1"/>
          </p:cNvGraphicFramePr>
          <p:nvPr/>
        </p:nvGraphicFramePr>
        <p:xfrm>
          <a:off x="1536700" y="6040438"/>
          <a:ext cx="3673475" cy="81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Equation" r:id="rId14" imgW="21945600" imgH="4876800" progId="Equation.DSMT4">
                  <p:embed/>
                </p:oleObj>
              </mc:Choice>
              <mc:Fallback>
                <p:oleObj name="Equation" r:id="rId14" imgW="21945600" imgH="4876800" progId="Equation.DSMT4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36700" y="6040438"/>
                        <a:ext cx="3673475" cy="8175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4273550" y="5465763"/>
            <a:ext cx="5762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个</a:t>
            </a:r>
            <a:endParaRPr kumimoji="1"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228600" y="914400"/>
            <a:ext cx="7993063" cy="19446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/>
          <a:lstStyle/>
          <a:p>
            <a:pPr marL="342900" indent="-342900" eaLnBrk="0" hangingPunct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200">
                <a:latin typeface="Calibri" panose="020F0502020204030204" pitchFamily="34" charset="0"/>
              </a:rPr>
              <a:t>   如果我把上题中的指数 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3</a:t>
            </a:r>
            <a:r>
              <a:rPr lang="zh-CN" altLang="en-US" sz="3200">
                <a:solidFill>
                  <a:srgbClr val="FF0000"/>
                </a:solidFill>
                <a:latin typeface="Calibri" panose="020F0502020204030204" pitchFamily="34" charset="0"/>
              </a:rPr>
              <a:t>，</a:t>
            </a:r>
            <a:r>
              <a:rPr lang="en-US" altLang="zh-CN" sz="3200">
                <a:solidFill>
                  <a:srgbClr val="FF0000"/>
                </a:solidFill>
                <a:latin typeface="Calibri" panose="020F0502020204030204" pitchFamily="34" charset="0"/>
              </a:rPr>
              <a:t>2</a:t>
            </a:r>
            <a:r>
              <a:rPr lang="zh-CN" altLang="en-US" sz="3200">
                <a:latin typeface="Calibri" panose="020F0502020204030204" pitchFamily="34" charset="0"/>
              </a:rPr>
              <a:t>改成一般的任意正整数并分别用字母         来表示</a:t>
            </a:r>
            <a:r>
              <a:rPr lang="en-US" altLang="zh-CN" sz="3200">
                <a:latin typeface="Calibri" panose="020F0502020204030204" pitchFamily="34" charset="0"/>
              </a:rPr>
              <a:t>.</a:t>
            </a:r>
            <a:endParaRPr lang="en-US" altLang="zh-CN" sz="3200">
              <a:latin typeface="Calibri" panose="020F0502020204030204" pitchFamily="34" charset="0"/>
            </a:endParaRPr>
          </a:p>
        </p:txBody>
      </p:sp>
      <p:graphicFrame>
        <p:nvGraphicFramePr>
          <p:cNvPr id="66576" name="Object 9"/>
          <p:cNvGraphicFramePr>
            <a:graphicFrameLocks noChangeAspect="1"/>
          </p:cNvGraphicFramePr>
          <p:nvPr/>
        </p:nvGraphicFramePr>
        <p:xfrm>
          <a:off x="5181600" y="1828800"/>
          <a:ext cx="10080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Equation" r:id="rId16" imgW="7010400" imgH="3962400" progId="Equation.DSMT4">
                  <p:embed/>
                </p:oleObj>
              </mc:Choice>
              <mc:Fallback>
                <p:oleObj name="Equation" r:id="rId16" imgW="7010400" imgH="3962400" progId="Equation.DSMT4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181600" y="1828800"/>
                        <a:ext cx="1008063" cy="5667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9" name="Object 2"/>
          <p:cNvGraphicFramePr>
            <a:graphicFrameLocks noChangeAspect="1"/>
          </p:cNvGraphicFramePr>
          <p:nvPr>
            <p:ph idx="4294967295"/>
          </p:nvPr>
        </p:nvGraphicFramePr>
        <p:xfrm>
          <a:off x="228600" y="2514600"/>
          <a:ext cx="4497388" cy="12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Equation" r:id="rId1" imgW="21031200" imgH="4876800" progId="Equation.DSMT4">
                  <p:embed/>
                </p:oleObj>
              </mc:Choice>
              <mc:Fallback>
                <p:oleObj name="Equation" r:id="rId1" imgW="21031200" imgH="4876800" progId="Equation.DSMT4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" y="2514600"/>
                        <a:ext cx="4497388" cy="12271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33400" y="1295400"/>
            <a:ext cx="6265863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latin typeface="Times New Roman" panose="02020603050405020304" pitchFamily="18" charset="0"/>
              </a:rPr>
              <a:t>同底数幂的乘法法则</a:t>
            </a:r>
            <a:r>
              <a:rPr kumimoji="1" lang="zh-CN" altLang="en-US" sz="4800">
                <a:latin typeface="Times New Roman" panose="02020603050405020304" pitchFamily="18" charset="0"/>
              </a:rPr>
              <a:t>：</a:t>
            </a:r>
            <a:endParaRPr kumimoji="1" lang="zh-CN" altLang="en-US" sz="4800">
              <a:latin typeface="Times New Roman" panose="02020603050405020304" pitchFamily="18" charset="0"/>
            </a:endParaRP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4822825" y="2997200"/>
            <a:ext cx="43211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anose="02020603050405020304" pitchFamily="18" charset="0"/>
              </a:rPr>
              <a:t>（          都是正整数）</a:t>
            </a:r>
            <a:endParaRPr kumimoji="1" lang="zh-CN" altLang="en-US" sz="3200">
              <a:latin typeface="Times New Roman" panose="02020603050405020304" pitchFamily="18" charset="0"/>
            </a:endParaRPr>
          </a:p>
        </p:txBody>
      </p:sp>
      <p:graphicFrame>
        <p:nvGraphicFramePr>
          <p:cNvPr id="67591" name="Object 3"/>
          <p:cNvGraphicFramePr>
            <a:graphicFrameLocks noChangeAspect="1"/>
          </p:cNvGraphicFramePr>
          <p:nvPr/>
        </p:nvGraphicFramePr>
        <p:xfrm>
          <a:off x="5364163" y="3068638"/>
          <a:ext cx="1152525" cy="55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Equation" r:id="rId3" imgW="8229600" imgH="3962400" progId="Equation.DSMT4">
                  <p:embed/>
                </p:oleObj>
              </mc:Choice>
              <mc:Fallback>
                <p:oleObj name="Equation" r:id="rId3" imgW="8229600" imgH="3962400" progId="Equation.DSMT4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64163" y="3068638"/>
                        <a:ext cx="1152525" cy="5556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Line 8"/>
          <p:cNvSpPr>
            <a:spLocks noChangeShapeType="1"/>
          </p:cNvSpPr>
          <p:nvPr/>
        </p:nvSpPr>
        <p:spPr bwMode="auto">
          <a:xfrm>
            <a:off x="684213" y="3789363"/>
            <a:ext cx="7704137" cy="0"/>
          </a:xfrm>
          <a:prstGeom prst="line">
            <a:avLst/>
          </a:prstGeom>
          <a:noFill/>
          <a:ln w="9525">
            <a:solidFill>
              <a:schemeClr val="bg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684213" y="2636838"/>
            <a:ext cx="7704137" cy="0"/>
          </a:xfrm>
          <a:prstGeom prst="line">
            <a:avLst/>
          </a:prstGeom>
          <a:noFill/>
          <a:ln w="9525">
            <a:solidFill>
              <a:schemeClr val="bg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4" name="Line 10"/>
          <p:cNvSpPr>
            <a:spLocks noChangeShapeType="1"/>
          </p:cNvSpPr>
          <p:nvPr/>
        </p:nvSpPr>
        <p:spPr bwMode="auto">
          <a:xfrm>
            <a:off x="684213" y="2636838"/>
            <a:ext cx="0" cy="1152525"/>
          </a:xfrm>
          <a:prstGeom prst="line">
            <a:avLst/>
          </a:prstGeom>
          <a:noFill/>
          <a:ln w="9525">
            <a:solidFill>
              <a:schemeClr val="bg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5" name="Line 11"/>
          <p:cNvSpPr>
            <a:spLocks noChangeShapeType="1"/>
          </p:cNvSpPr>
          <p:nvPr/>
        </p:nvSpPr>
        <p:spPr bwMode="auto">
          <a:xfrm>
            <a:off x="8388350" y="2636838"/>
            <a:ext cx="0" cy="1152525"/>
          </a:xfrm>
          <a:prstGeom prst="line">
            <a:avLst/>
          </a:prstGeom>
          <a:noFill/>
          <a:ln w="9525">
            <a:solidFill>
              <a:schemeClr val="bg2"/>
            </a:solidFill>
            <a:miter lim="800000"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611188" y="4005263"/>
            <a:ext cx="7632700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000" dirty="0">
                <a:latin typeface="Times New Roman" panose="02020603050405020304" pitchFamily="18" charset="0"/>
              </a:rPr>
              <a:t>即：</a:t>
            </a:r>
            <a:r>
              <a:rPr kumimoji="1" lang="zh-CN" altLang="en-US" sz="4000" dirty="0">
                <a:solidFill>
                  <a:srgbClr val="FF33FF"/>
                </a:solidFill>
                <a:latin typeface="Times New Roman" panose="02020603050405020304" pitchFamily="18" charset="0"/>
              </a:rPr>
              <a:t>同底</a:t>
            </a:r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kumimoji="1"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幂</a:t>
            </a:r>
            <a:r>
              <a:rPr kumimoji="1"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相</a:t>
            </a:r>
            <a:r>
              <a:rPr kumimoji="1"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</a:rPr>
              <a:t>乘</a:t>
            </a:r>
            <a:r>
              <a:rPr kumimoji="1" lang="zh-CN" altLang="en-US" sz="4000" dirty="0">
                <a:latin typeface="Times New Roman" panose="02020603050405020304" pitchFamily="18" charset="0"/>
              </a:rPr>
              <a:t>，底数</a:t>
            </a:r>
            <a:r>
              <a:rPr kumimoji="1" lang="en-US" altLang="zh-CN" sz="4000" dirty="0">
                <a:latin typeface="Times New Roman" panose="02020603050405020304" pitchFamily="18" charset="0"/>
              </a:rPr>
              <a:t>_____</a:t>
            </a:r>
            <a:r>
              <a:rPr kumimoji="1" lang="zh-CN" altLang="en-US" sz="4000" dirty="0">
                <a:latin typeface="Times New Roman" panose="02020603050405020304" pitchFamily="18" charset="0"/>
              </a:rPr>
              <a:t>，指数</a:t>
            </a:r>
            <a:r>
              <a:rPr kumimoji="1" lang="en-US" altLang="zh-CN" sz="4000" dirty="0">
                <a:latin typeface="Times New Roman" panose="02020603050405020304" pitchFamily="18" charset="0"/>
              </a:rPr>
              <a:t>______.</a:t>
            </a:r>
            <a:endParaRPr kumimoji="1"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6227763" y="4024745"/>
            <a:ext cx="1368425" cy="703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u="sng" dirty="0">
                <a:latin typeface="Times New Roman" panose="02020603050405020304" pitchFamily="18" charset="0"/>
              </a:rPr>
              <a:t> </a:t>
            </a:r>
            <a:r>
              <a:rPr kumimoji="1" lang="zh-CN" altLang="en-US" sz="4000" u="sng" dirty="0">
                <a:solidFill>
                  <a:srgbClr val="FF0000"/>
                </a:solidFill>
                <a:latin typeface="Times New Roman" panose="02020603050405020304" pitchFamily="18" charset="0"/>
              </a:rPr>
              <a:t>不变</a:t>
            </a:r>
            <a:r>
              <a:rPr kumimoji="1" lang="zh-CN" altLang="en-US" sz="3600" u="sng" dirty="0">
                <a:latin typeface="Times New Roman" panose="02020603050405020304" pitchFamily="18" charset="0"/>
              </a:rPr>
              <a:t>  </a:t>
            </a:r>
            <a:endParaRPr kumimoji="1" lang="zh-CN" altLang="en-US" sz="3600" u="sng" dirty="0">
              <a:latin typeface="Times New Roman" panose="02020603050405020304" pitchFamily="18" charset="0"/>
            </a:endParaRPr>
          </a:p>
        </p:txBody>
      </p:sp>
      <p:sp>
        <p:nvSpPr>
          <p:cNvPr id="67598" name="Text Box 14"/>
          <p:cNvSpPr txBox="1">
            <a:spLocks noChangeArrowheads="1"/>
          </p:cNvSpPr>
          <p:nvPr/>
        </p:nvSpPr>
        <p:spPr bwMode="auto">
          <a:xfrm>
            <a:off x="1763713" y="5157788"/>
            <a:ext cx="1512887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>
                <a:solidFill>
                  <a:srgbClr val="FF0000"/>
                </a:solidFill>
                <a:latin typeface="Times New Roman" panose="02020603050405020304" pitchFamily="18" charset="0"/>
              </a:rPr>
              <a:t>相加</a:t>
            </a:r>
            <a:endParaRPr kumimoji="1" lang="zh-CN" altLang="en-US" sz="4000" u="sng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4705350" y="5300663"/>
            <a:ext cx="3251200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anose="02020603050405020304" pitchFamily="18" charset="0"/>
              </a:rPr>
              <a:t>  </a:t>
            </a:r>
            <a:r>
              <a: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幂的</a:t>
            </a:r>
            <a:r>
              <a:rPr kumimoji="1"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底数</a:t>
            </a:r>
            <a:r>
              <a: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必须</a:t>
            </a:r>
            <a:r>
              <a:rPr kumimoji="1" lang="zh-CN" altLang="en-US" sz="2400">
                <a:solidFill>
                  <a:srgbClr val="FF66FF"/>
                </a:solidFill>
                <a:latin typeface="Times New Roman" panose="02020603050405020304" pitchFamily="18" charset="0"/>
              </a:rPr>
              <a:t>相同</a:t>
            </a:r>
            <a:r>
              <a:rPr kumimoji="1"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endParaRPr kumimoji="1" lang="zh-CN" altLang="en-US" sz="24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相乘时指数才能相加。</a:t>
            </a:r>
            <a:endParaRPr kumimoji="1"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/>
      <p:bldP spid="67590" grpId="0"/>
      <p:bldP spid="2" grpId="0" animBg="1"/>
      <p:bldP spid="3" grpId="0" animBg="1"/>
      <p:bldP spid="67594" grpId="0" animBg="1"/>
      <p:bldP spid="67595" grpId="0" animBg="1"/>
      <p:bldP spid="67596" grpId="0"/>
      <p:bldP spid="67597" grpId="0"/>
      <p:bldP spid="67598" grpId="0"/>
      <p:bldP spid="67599" grpId="0" autoUpdateAnimBg="0"/>
      <p:bldP spid="67599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3932</Words>
  <Application>WPS 演示</Application>
  <PresentationFormat>全屏显示(4:3)</PresentationFormat>
  <Paragraphs>553</Paragraphs>
  <Slides>38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40</vt:i4>
      </vt:variant>
      <vt:variant>
        <vt:lpstr>幻灯片标题</vt:lpstr>
      </vt:variant>
      <vt:variant>
        <vt:i4>38</vt:i4>
      </vt:variant>
    </vt:vector>
  </HeadingPairs>
  <TitlesOfParts>
    <vt:vector size="99" baseType="lpstr">
      <vt:lpstr>Arial</vt:lpstr>
      <vt:lpstr>宋体</vt:lpstr>
      <vt:lpstr>Wingdings</vt:lpstr>
      <vt:lpstr>华文新魏</vt:lpstr>
      <vt:lpstr>华文行楷</vt:lpstr>
      <vt:lpstr>华文楷体</vt:lpstr>
      <vt:lpstr>楷体_GB2312</vt:lpstr>
      <vt:lpstr>Times New Roman</vt:lpstr>
      <vt:lpstr>Calibri</vt:lpstr>
      <vt:lpstr>微软雅黑</vt:lpstr>
      <vt:lpstr>Arial Unicode MS</vt:lpstr>
      <vt:lpstr>Arial Black</vt:lpstr>
      <vt:lpstr>Lucida Console</vt:lpstr>
      <vt:lpstr>Wingdings 2</vt:lpstr>
      <vt:lpstr>华文隶书</vt:lpstr>
      <vt:lpstr>系统</vt:lpstr>
      <vt:lpstr>新宋体</vt:lpstr>
      <vt:lpstr>Calibri Light</vt:lpstr>
      <vt:lpstr>Segoe Print</vt:lpstr>
      <vt:lpstr>Office 主题</vt:lpstr>
      <vt:lpstr>自定义设计方案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例1、计算：</vt:lpstr>
      <vt:lpstr>PowerPoint 演示文稿</vt:lpstr>
      <vt:lpstr>PowerPoint 演示文稿</vt:lpstr>
      <vt:lpstr>这台由中国自主研发的世界上最先进的超级计算机——天河1号，它每秒的运算速度是1015次，如果运行103秒它将运算多少次？</vt:lpstr>
      <vt:lpstr>PowerPoint 演示文稿</vt:lpstr>
      <vt:lpstr>PowerPoint 演示文稿</vt:lpstr>
      <vt:lpstr>PowerPoint 演示文稿</vt:lpstr>
      <vt:lpstr>PowerPoint 演示文稿</vt:lpstr>
      <vt:lpstr>一、温故知新，铺垫新知</vt:lpstr>
      <vt:lpstr>PowerPoint 演示文稿</vt:lpstr>
      <vt:lpstr>PowerPoint 演示文稿</vt:lpstr>
      <vt:lpstr>学有所思，归纳小结：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16</cp:revision>
  <dcterms:created xsi:type="dcterms:W3CDTF">2017-04-26T08:23:00Z</dcterms:created>
  <dcterms:modified xsi:type="dcterms:W3CDTF">2017-08-24T09:30:09Z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