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</p:sldMasterIdLst>
  <p:sldIdLst>
    <p:sldId id="256" r:id="rId4"/>
    <p:sldId id="289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</p:sldIdLst>
  <p:sldSz cx="9144000" cy="6858000" type="screen4x3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963A"/>
    <a:srgbClr val="F2861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-19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drawings/_rels/vmlDrawing3.vml.rels><?xml version="1.0" encoding="UTF-8" standalone="yes"?>
<Relationships xmlns="http://schemas.openxmlformats.org/package/2006/relationships"><Relationship Id="rId7" Type="http://schemas.openxmlformats.org/officeDocument/2006/relationships/image" Target="../media/image19.wmf"/><Relationship Id="rId6" Type="http://schemas.openxmlformats.org/officeDocument/2006/relationships/image" Target="../media/image18.wmf"/><Relationship Id="rId5" Type="http://schemas.openxmlformats.org/officeDocument/2006/relationships/image" Target="../media/image17.wmf"/><Relationship Id="rId4" Type="http://schemas.openxmlformats.org/officeDocument/2006/relationships/image" Target="../media/image16.wmf"/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3.png"/><Relationship Id="rId12" Type="http://schemas.openxmlformats.org/officeDocument/2006/relationships/image" Target="../media/image2.png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5" Type="http://schemas.openxmlformats.org/officeDocument/2006/relationships/theme" Target="../theme/theme2.xml"/><Relationship Id="rId14" Type="http://schemas.openxmlformats.org/officeDocument/2006/relationships/image" Target="../media/image3.png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image" Target="../media/image4.jpeg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-10160" y="720725"/>
            <a:ext cx="9159240" cy="112395"/>
          </a:xfrm>
          <a:prstGeom prst="rect">
            <a:avLst/>
          </a:prstGeom>
          <a:solidFill>
            <a:srgbClr val="F496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11" cstate="print"/>
          <a:stretch>
            <a:fillRect/>
          </a:stretch>
        </p:blipFill>
        <p:spPr>
          <a:xfrm>
            <a:off x="8328025" y="71120"/>
            <a:ext cx="601345" cy="581025"/>
          </a:xfrm>
          <a:prstGeom prst="rect">
            <a:avLst/>
          </a:prstGeom>
        </p:spPr>
      </p:pic>
      <p:pic>
        <p:nvPicPr>
          <p:cNvPr id="11" name="图片 10" descr="万向logo-02"/>
          <p:cNvPicPr>
            <a:picLocks noChangeAspect="1"/>
          </p:cNvPicPr>
          <p:nvPr userDrawn="1"/>
        </p:nvPicPr>
        <p:blipFill>
          <a:blip r:embed="rId12" cstate="print"/>
          <a:stretch>
            <a:fillRect/>
          </a:stretch>
        </p:blipFill>
        <p:spPr>
          <a:xfrm>
            <a:off x="581660" y="71755"/>
            <a:ext cx="890270" cy="648970"/>
          </a:xfrm>
          <a:prstGeom prst="rect">
            <a:avLst/>
          </a:prstGeom>
        </p:spPr>
      </p:pic>
      <p:sp>
        <p:nvSpPr>
          <p:cNvPr id="12" name="文本框 11"/>
          <p:cNvSpPr txBox="1"/>
          <p:nvPr userDrawn="1"/>
        </p:nvSpPr>
        <p:spPr>
          <a:xfrm>
            <a:off x="5383530" y="263525"/>
            <a:ext cx="2320925" cy="45720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rgbClr val="F4963A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</a:rPr>
              <a:t>《高效课时通》</a:t>
            </a:r>
            <a:endParaRPr lang="zh-CN" altLang="en-US" sz="2400" b="1">
              <a:solidFill>
                <a:srgbClr val="F4963A"/>
              </a:solidFill>
              <a:effectLst/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-10795" y="5066665"/>
            <a:ext cx="9166225" cy="112395"/>
          </a:xfrm>
          <a:prstGeom prst="rect">
            <a:avLst/>
          </a:prstGeom>
          <a:solidFill>
            <a:srgbClr val="F496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>
            <a:off x="-10795" y="1757680"/>
            <a:ext cx="9159875" cy="3225165"/>
          </a:xfrm>
          <a:prstGeom prst="rect">
            <a:avLst/>
          </a:prstGeom>
          <a:solidFill>
            <a:srgbClr val="F496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7704455" y="51435"/>
            <a:ext cx="422275" cy="600710"/>
          </a:xfrm>
          <a:prstGeom prst="rect">
            <a:avLst/>
          </a:prstGeom>
          <a:effectLst>
            <a:glow rad="127000">
              <a:schemeClr val="tx1">
                <a:lumMod val="50000"/>
                <a:lumOff val="50000"/>
                <a:alpha val="87000"/>
              </a:schemeClr>
            </a:glow>
          </a:effec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11" cstate="print"/>
          <a:stretch>
            <a:fillRect/>
          </a:stretch>
        </p:blipFill>
        <p:spPr>
          <a:xfrm rot="5400000">
            <a:off x="7614285" y="161290"/>
            <a:ext cx="601980" cy="421640"/>
          </a:xfrm>
          <a:prstGeom prst="rect">
            <a:avLst/>
          </a:prstGeom>
          <a:effectLst>
            <a:glow rad="139700">
              <a:schemeClr val="tx1">
                <a:lumMod val="75000"/>
                <a:lumOff val="25000"/>
                <a:alpha val="27000"/>
              </a:schemeClr>
            </a:glow>
            <a:outerShdw dir="5400000" sx="50000" sy="50000" algn="ctr" rotWithShape="0">
              <a:srgbClr val="000000">
                <a:alpha val="43000"/>
              </a:srgbClr>
            </a:outerShdw>
          </a:effectLst>
        </p:spPr>
      </p:pic>
      <p:sp>
        <p:nvSpPr>
          <p:cNvPr id="9" name="矩形 8"/>
          <p:cNvSpPr/>
          <p:nvPr userDrawn="1"/>
        </p:nvSpPr>
        <p:spPr>
          <a:xfrm>
            <a:off x="-10795" y="720725"/>
            <a:ext cx="9166225" cy="112395"/>
          </a:xfrm>
          <a:prstGeom prst="rect">
            <a:avLst/>
          </a:prstGeom>
          <a:solidFill>
            <a:srgbClr val="F496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12" cstate="print"/>
          <a:stretch>
            <a:fillRect/>
          </a:stretch>
        </p:blipFill>
        <p:spPr>
          <a:xfrm>
            <a:off x="8328025" y="71120"/>
            <a:ext cx="601345" cy="581025"/>
          </a:xfrm>
          <a:prstGeom prst="rect">
            <a:avLst/>
          </a:prstGeom>
        </p:spPr>
      </p:pic>
      <p:pic>
        <p:nvPicPr>
          <p:cNvPr id="14" name="图片 13" descr="万向logo-02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581660" y="71755"/>
            <a:ext cx="890270" cy="648970"/>
          </a:xfrm>
          <a:prstGeom prst="rect">
            <a:avLst/>
          </a:prstGeom>
        </p:spPr>
      </p:pic>
      <p:sp>
        <p:nvSpPr>
          <p:cNvPr id="15" name="文本框 14"/>
          <p:cNvSpPr txBox="1"/>
          <p:nvPr userDrawn="1"/>
        </p:nvSpPr>
        <p:spPr>
          <a:xfrm>
            <a:off x="5383530" y="263525"/>
            <a:ext cx="2320925" cy="4572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rgbClr val="F4963A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</a:rPr>
              <a:t>《高效课时通》</a:t>
            </a:r>
            <a:endParaRPr lang="zh-CN" altLang="en-US" sz="2400" b="1">
              <a:solidFill>
                <a:srgbClr val="F4963A"/>
              </a:solidFill>
              <a:effectLst/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7704455" y="51435"/>
            <a:ext cx="422275" cy="600710"/>
          </a:xfrm>
          <a:prstGeom prst="rect">
            <a:avLst/>
          </a:prstGeom>
          <a:effectLst>
            <a:glow rad="127000">
              <a:schemeClr val="tx1">
                <a:lumMod val="50000"/>
                <a:lumOff val="50000"/>
                <a:alpha val="87000"/>
              </a:schemeClr>
            </a:glow>
          </a:effec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0815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7.w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audio" Target="../media/audio1.wav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17.xml"/><Relationship Id="rId4" Type="http://schemas.openxmlformats.org/officeDocument/2006/relationships/image" Target="../media/image9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8.wmf"/><Relationship Id="rId1" Type="http://schemas.openxmlformats.org/officeDocument/2006/relationships/oleObject" Target="../embeddings/oleObject1.bin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audio" Target="../media/audio2.wav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2.v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2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11.wmf"/><Relationship Id="rId3" Type="http://schemas.openxmlformats.org/officeDocument/2006/relationships/oleObject" Target="../embeddings/oleObject4.bin"/><Relationship Id="rId2" Type="http://schemas.openxmlformats.org/officeDocument/2006/relationships/image" Target="../media/image10.wmf"/><Relationship Id="rId1" Type="http://schemas.openxmlformats.org/officeDocument/2006/relationships/oleObject" Target="../embeddings/oleObject3.bin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audio" Target="../media/audio3.wav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0.bin"/><Relationship Id="rId8" Type="http://schemas.openxmlformats.org/officeDocument/2006/relationships/image" Target="../media/image16.wmf"/><Relationship Id="rId7" Type="http://schemas.openxmlformats.org/officeDocument/2006/relationships/oleObject" Target="../embeddings/oleObject9.bin"/><Relationship Id="rId6" Type="http://schemas.openxmlformats.org/officeDocument/2006/relationships/image" Target="../media/image15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14.wmf"/><Relationship Id="rId3" Type="http://schemas.openxmlformats.org/officeDocument/2006/relationships/oleObject" Target="../embeddings/oleObject7.bin"/><Relationship Id="rId2" Type="http://schemas.openxmlformats.org/officeDocument/2006/relationships/image" Target="../media/image13.wmf"/><Relationship Id="rId17" Type="http://schemas.openxmlformats.org/officeDocument/2006/relationships/vmlDrawing" Target="../drawings/vmlDrawing3.vml"/><Relationship Id="rId16" Type="http://schemas.openxmlformats.org/officeDocument/2006/relationships/slideLayout" Target="../slideLayouts/slideLayout20.xml"/><Relationship Id="rId15" Type="http://schemas.openxmlformats.org/officeDocument/2006/relationships/image" Target="../media/image20.png"/><Relationship Id="rId14" Type="http://schemas.openxmlformats.org/officeDocument/2006/relationships/image" Target="../media/image19.wmf"/><Relationship Id="rId13" Type="http://schemas.openxmlformats.org/officeDocument/2006/relationships/oleObject" Target="../embeddings/oleObject12.bin"/><Relationship Id="rId12" Type="http://schemas.openxmlformats.org/officeDocument/2006/relationships/image" Target="../media/image18.wmf"/><Relationship Id="rId11" Type="http://schemas.openxmlformats.org/officeDocument/2006/relationships/oleObject" Target="../embeddings/oleObject11.bin"/><Relationship Id="rId10" Type="http://schemas.openxmlformats.org/officeDocument/2006/relationships/image" Target="../media/image17.wmf"/><Relationship Id="rId1" Type="http://schemas.openxmlformats.org/officeDocument/2006/relationships/oleObject" Target="../embeddings/oleObject6.bin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7.xml"/><Relationship Id="rId3" Type="http://schemas.openxmlformats.org/officeDocument/2006/relationships/image" Target="../media/image5.png"/><Relationship Id="rId2" Type="http://schemas.microsoft.com/office/2007/relationships/media" Target="http://www.xsj21.com/lt/upload/data/cjh2.MP3" TargetMode="External"/><Relationship Id="rId1" Type="http://schemas.openxmlformats.org/officeDocument/2006/relationships/audio" Target="http://www.xsj21.com/lt/upload/data/cjh2.MP3" TargetMode="Externa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.w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矩形 5121"/>
          <p:cNvSpPr/>
          <p:nvPr/>
        </p:nvSpPr>
        <p:spPr>
          <a:xfrm>
            <a:off x="1619250" y="2027873"/>
            <a:ext cx="5905500" cy="12239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 algn="ctr">
              <a:buClrTx/>
            </a:pPr>
            <a:r>
              <a:rPr lang="zh-CN" altLang="en-US" sz="6000" b="1" dirty="0">
                <a:solidFill>
                  <a:schemeClr val="bg1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教学课件</a:t>
            </a:r>
            <a:endParaRPr lang="zh-CN" altLang="en-US" sz="6000" b="1" dirty="0">
              <a:solidFill>
                <a:schemeClr val="bg1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15362" name="文本框 5122"/>
          <p:cNvSpPr txBox="1"/>
          <p:nvPr/>
        </p:nvSpPr>
        <p:spPr>
          <a:xfrm>
            <a:off x="701963" y="2605405"/>
            <a:ext cx="7313816" cy="2246769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 algn="ctr"/>
            <a:endParaRPr lang="en-US" altLang="zh-CN" sz="6000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lvl="0" indent="0" algn="ctr"/>
            <a:r>
              <a:rPr lang="zh-CN" altLang="en-US" sz="40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sz="40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数学  </a:t>
            </a:r>
            <a:r>
              <a:rPr lang="zh-CN" sz="40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八</a:t>
            </a:r>
            <a:r>
              <a:rPr sz="40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年级上册  </a:t>
            </a:r>
            <a:r>
              <a:rPr lang="en-US" altLang="zh-CN" sz="4000" b="1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RJ</a:t>
            </a:r>
            <a:r>
              <a:rPr lang="zh-CN" altLang="en-US" sz="4000" b="1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版</a:t>
            </a:r>
            <a:endParaRPr sz="4000" b="1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 indent="0" algn="ctr"/>
            <a:endParaRPr lang="en-US" altLang="zh-CN" sz="4000" b="1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 11265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838200" y="1524000"/>
            <a:ext cx="4176713" cy="1143000"/>
          </a:xfr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r>
              <a:rPr lang="en-US" altLang="zh-CN" sz="4000" b="1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(1) </a:t>
            </a:r>
            <a:r>
              <a:rPr lang="en-US" altLang="zh-CN" sz="3600" b="1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8a</a:t>
            </a:r>
            <a:r>
              <a:rPr lang="en-US" altLang="zh-CN" sz="3600" b="1" baseline="30000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en-US" altLang="zh-CN" sz="3600" b="1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b</a:t>
            </a:r>
            <a:r>
              <a:rPr lang="en-US" altLang="zh-CN" sz="3600" b="1" baseline="30000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 </a:t>
            </a:r>
            <a:r>
              <a:rPr lang="en-US" altLang="zh-CN" sz="3600" b="1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+ 12ab</a:t>
            </a:r>
            <a:r>
              <a:rPr lang="en-US" altLang="zh-CN" sz="3600" b="1" baseline="30000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en-US" altLang="zh-CN" sz="3600" b="1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c</a:t>
            </a:r>
            <a:endParaRPr lang="en-US" altLang="zh-CN" sz="3600" b="1" smtClean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411" name="文本框 11280"/>
          <p:cNvSpPr txBox="1">
            <a:spLocks noChangeArrowheads="1"/>
          </p:cNvSpPr>
          <p:nvPr/>
        </p:nvSpPr>
        <p:spPr bwMode="auto">
          <a:xfrm>
            <a:off x="152400" y="914400"/>
            <a:ext cx="7956550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例</a:t>
            </a:r>
            <a:r>
              <a:rPr lang="en-US" altLang="zh-CN" sz="40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1</a:t>
            </a:r>
            <a:r>
              <a:rPr lang="en-US" altLang="zh-CN" sz="400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:   </a:t>
            </a:r>
            <a:r>
              <a:rPr lang="zh-CN" altLang="en-US" sz="40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把下列各式分解因式</a:t>
            </a:r>
            <a:endParaRPr lang="zh-CN" altLang="en-US" sz="600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pic>
        <p:nvPicPr>
          <p:cNvPr id="17412" name="图片 11289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057650" y="3676650"/>
            <a:ext cx="1143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313" name="文本框 11312"/>
          <p:cNvSpPr txBox="1">
            <a:spLocks noChangeArrowheads="1"/>
          </p:cNvSpPr>
          <p:nvPr/>
        </p:nvSpPr>
        <p:spPr bwMode="auto">
          <a:xfrm>
            <a:off x="0" y="3048000"/>
            <a:ext cx="9144000" cy="1981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分析：提公因式法步骤（分两步）</a:t>
            </a:r>
            <a:endParaRPr lang="zh-CN" altLang="en-US" sz="320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32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第一步</a:t>
            </a:r>
            <a:r>
              <a:rPr lang="en-US" altLang="zh-CN" sz="28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  <a:r>
              <a:rPr lang="zh-CN" altLang="en-US" sz="28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找出公因式；</a:t>
            </a:r>
            <a:endParaRPr lang="zh-CN" altLang="en-US" sz="280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28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第二步</a:t>
            </a:r>
            <a:r>
              <a:rPr lang="en-US" altLang="zh-CN" sz="28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  <a:r>
              <a:rPr lang="zh-CN" altLang="en-US" sz="28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提取公因式 ，即将多项式化为两个因式的乘积。</a:t>
            </a:r>
            <a:endParaRPr lang="zh-CN" altLang="en-US" sz="280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/>
            <a:endParaRPr lang="zh-CN" altLang="en-US" sz="32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314" name="矩形 11313"/>
          <p:cNvSpPr>
            <a:spLocks noChangeArrowheads="1"/>
          </p:cNvSpPr>
          <p:nvPr/>
        </p:nvSpPr>
        <p:spPr bwMode="auto">
          <a:xfrm>
            <a:off x="914400" y="2362200"/>
            <a:ext cx="5314950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40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(2) 2a(b+c) - 3(b+c)</a:t>
            </a:r>
            <a:endParaRPr lang="en-US" altLang="zh-CN" sz="400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315" name="矩形 11314"/>
          <p:cNvSpPr>
            <a:spLocks noChangeArrowheads="1"/>
          </p:cNvSpPr>
          <p:nvPr/>
        </p:nvSpPr>
        <p:spPr bwMode="auto">
          <a:xfrm>
            <a:off x="609600" y="4724400"/>
            <a:ext cx="7935913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ea typeface="黑体" panose="02010609060101010101" pitchFamily="2" charset="-122"/>
              </a:rPr>
              <a:t>注意：</a:t>
            </a:r>
            <a:r>
              <a:rPr lang="zh-CN" altLang="en-US" sz="3200">
                <a:solidFill>
                  <a:srgbClr val="800000"/>
                </a:solidFill>
                <a:ea typeface="黑体" panose="02010609060101010101" pitchFamily="2" charset="-122"/>
              </a:rPr>
              <a:t>公因式</a:t>
            </a:r>
            <a:r>
              <a:rPr lang="zh-CN" altLang="en-US" sz="3200">
                <a:solidFill>
                  <a:srgbClr val="800000"/>
                </a:solidFill>
                <a:latin typeface="Comic Sans MS" panose="030F0702030302020204" pitchFamily="66" charset="0"/>
                <a:ea typeface="黑体" panose="02010609060101010101" pitchFamily="2" charset="-122"/>
              </a:rPr>
              <a:t>既可以是一个单项式的形式，</a:t>
            </a:r>
            <a:endParaRPr lang="zh-CN" altLang="en-US" sz="3200">
              <a:solidFill>
                <a:srgbClr val="800000"/>
              </a:solidFill>
              <a:latin typeface="Comic Sans MS" panose="030F0702030302020204" pitchFamily="66" charset="0"/>
              <a:ea typeface="黑体" panose="02010609060101010101" pitchFamily="2" charset="-122"/>
            </a:endParaRPr>
          </a:p>
          <a:p>
            <a:r>
              <a:rPr lang="zh-CN" altLang="en-US" sz="3200">
                <a:solidFill>
                  <a:srgbClr val="800000"/>
                </a:solidFill>
                <a:latin typeface="Comic Sans MS" panose="030F0702030302020204" pitchFamily="66" charset="0"/>
                <a:ea typeface="黑体" panose="02010609060101010101" pitchFamily="2" charset="-122"/>
              </a:rPr>
              <a:t>              也可以是一个多项式的形式</a:t>
            </a:r>
            <a:endParaRPr lang="zh-CN" altLang="en-US" sz="3200">
              <a:solidFill>
                <a:srgbClr val="800000"/>
              </a:solidFill>
              <a:latin typeface="Comic Sans MS" panose="030F0702030302020204" pitchFamily="66" charset="0"/>
              <a:ea typeface="黑体" panose="02010609060101010101" pitchFamily="2" charset="-122"/>
            </a:endParaRPr>
          </a:p>
        </p:txBody>
      </p:sp>
      <p:sp>
        <p:nvSpPr>
          <p:cNvPr id="11316" name="矩形 11315"/>
          <p:cNvSpPr>
            <a:spLocks noChangeArrowheads="1"/>
          </p:cNvSpPr>
          <p:nvPr/>
        </p:nvSpPr>
        <p:spPr bwMode="auto">
          <a:xfrm>
            <a:off x="228600" y="5943600"/>
            <a:ext cx="89154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整体思想</a:t>
            </a:r>
            <a:r>
              <a:rPr lang="zh-CN" altLang="en-US" sz="32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是数学中一种重要而且常用的思想方法。</a:t>
            </a:r>
            <a:endParaRPr lang="zh-CN" altLang="en-US" sz="320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13" grpId="0"/>
      <p:bldP spid="11315" grpId="0"/>
      <p:bldP spid="113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1" name="矩形 19460"/>
          <p:cNvSpPr>
            <a:spLocks noChangeArrowheads="1"/>
          </p:cNvSpPr>
          <p:nvPr/>
        </p:nvSpPr>
        <p:spPr bwMode="auto">
          <a:xfrm>
            <a:off x="0" y="1963738"/>
            <a:ext cx="9612313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2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、确定公因式的方法</a:t>
            </a:r>
            <a:r>
              <a:rPr lang="zh-CN" altLang="en-US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：</a:t>
            </a:r>
            <a:endParaRPr lang="zh-CN" altLang="en-US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9469" name="矩形 19468"/>
          <p:cNvSpPr>
            <a:spLocks noChangeArrowheads="1"/>
          </p:cNvSpPr>
          <p:nvPr/>
        </p:nvSpPr>
        <p:spPr bwMode="auto">
          <a:xfrm>
            <a:off x="0" y="3306763"/>
            <a:ext cx="914400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32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、提公因式法分解因式步骤</a:t>
            </a:r>
            <a:r>
              <a:rPr lang="en-US" altLang="zh-CN" sz="32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</a:t>
            </a:r>
            <a:r>
              <a:rPr lang="zh-CN" altLang="en-US" sz="32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分两步</a:t>
            </a:r>
            <a:r>
              <a:rPr lang="en-US" altLang="zh-CN" sz="32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)</a:t>
            </a:r>
            <a:r>
              <a:rPr lang="zh-CN" altLang="en-US" sz="32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：</a:t>
            </a:r>
            <a:endParaRPr lang="zh-CN" altLang="en-US" sz="320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  <a:sym typeface="Wingdings" panose="05000000000000000000" pitchFamily="2" charset="2"/>
            </a:endParaRPr>
          </a:p>
        </p:txBody>
      </p:sp>
      <p:sp>
        <p:nvSpPr>
          <p:cNvPr id="19470" name="文本框 19469"/>
          <p:cNvSpPr txBox="1">
            <a:spLocks noChangeArrowheads="1"/>
          </p:cNvSpPr>
          <p:nvPr/>
        </p:nvSpPr>
        <p:spPr bwMode="auto">
          <a:xfrm>
            <a:off x="0" y="1316038"/>
            <a:ext cx="822960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32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、什么叫因式分解？</a:t>
            </a:r>
            <a:endParaRPr lang="zh-CN" altLang="en-US" sz="320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9477" name="文本框 19476"/>
          <p:cNvSpPr txBox="1">
            <a:spLocks noChangeArrowheads="1"/>
          </p:cNvSpPr>
          <p:nvPr/>
        </p:nvSpPr>
        <p:spPr bwMode="auto">
          <a:xfrm>
            <a:off x="323850" y="2684463"/>
            <a:ext cx="843915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(1)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定系数  </a:t>
            </a:r>
            <a:r>
              <a:rPr lang="en-US" altLang="zh-CN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(2)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定字母   </a:t>
            </a:r>
            <a:r>
              <a:rPr lang="en-US" altLang="zh-CN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(3)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定指数</a:t>
            </a:r>
            <a:endParaRPr lang="zh-CN" altLang="en-US" sz="32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9478" name="文本框 19477"/>
          <p:cNvSpPr txBox="1">
            <a:spLocks noChangeArrowheads="1"/>
          </p:cNvSpPr>
          <p:nvPr/>
        </p:nvSpPr>
        <p:spPr bwMode="auto">
          <a:xfrm>
            <a:off x="381000" y="3840163"/>
            <a:ext cx="5472113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3300"/>
                </a:solidFill>
                <a:ea typeface="黑体" panose="02010609060101010101" pitchFamily="2" charset="-122"/>
              </a:rPr>
              <a:t>第一步，找出公因式；</a:t>
            </a:r>
            <a:endParaRPr lang="zh-CN" altLang="en-US" sz="3200">
              <a:solidFill>
                <a:srgbClr val="FF3300"/>
              </a:solidFill>
              <a:ea typeface="黑体" panose="02010609060101010101" pitchFamily="2" charset="-122"/>
            </a:endParaRPr>
          </a:p>
          <a:p>
            <a:r>
              <a:rPr lang="zh-CN" altLang="en-US" sz="3200">
                <a:solidFill>
                  <a:srgbClr val="FF3300"/>
                </a:solidFill>
                <a:ea typeface="黑体" panose="02010609060101010101" pitchFamily="2" charset="-122"/>
              </a:rPr>
              <a:t>第二步，提取公因式</a:t>
            </a:r>
            <a:r>
              <a:rPr lang="en-US" altLang="zh-CN" sz="3200">
                <a:solidFill>
                  <a:srgbClr val="FF3300"/>
                </a:solidFill>
                <a:ea typeface="黑体" panose="02010609060101010101" pitchFamily="2" charset="-122"/>
              </a:rPr>
              <a:t>.</a:t>
            </a:r>
            <a:endParaRPr lang="en-US" altLang="zh-CN" sz="3200">
              <a:solidFill>
                <a:srgbClr val="FF3300"/>
              </a:solidFill>
              <a:ea typeface="黑体" panose="02010609060101010101" pitchFamily="2" charset="-122"/>
            </a:endParaRPr>
          </a:p>
        </p:txBody>
      </p:sp>
      <p:sp>
        <p:nvSpPr>
          <p:cNvPr id="19479" name="文本框 19478"/>
          <p:cNvSpPr txBox="1">
            <a:spLocks noChangeArrowheads="1"/>
          </p:cNvSpPr>
          <p:nvPr/>
        </p:nvSpPr>
        <p:spPr bwMode="auto">
          <a:xfrm>
            <a:off x="0" y="4983163"/>
            <a:ext cx="828040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32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、提公因式法分解因式应注意的问题：</a:t>
            </a:r>
            <a:endParaRPr lang="zh-CN" altLang="en-US" sz="320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9480" name="文本框 19479"/>
          <p:cNvSpPr txBox="1">
            <a:spLocks noChangeArrowheads="1"/>
          </p:cNvSpPr>
          <p:nvPr/>
        </p:nvSpPr>
        <p:spPr bwMode="auto">
          <a:xfrm>
            <a:off x="0" y="5668963"/>
            <a:ext cx="547370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）公因式要提尽；</a:t>
            </a:r>
            <a:endParaRPr lang="zh-CN" altLang="en-US" sz="32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9481" name="文本框 19480"/>
          <p:cNvSpPr txBox="1">
            <a:spLocks noChangeArrowheads="1"/>
          </p:cNvSpPr>
          <p:nvPr/>
        </p:nvSpPr>
        <p:spPr bwMode="auto">
          <a:xfrm>
            <a:off x="4068763" y="5668963"/>
            <a:ext cx="4319587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）某项提出莫漏</a:t>
            </a:r>
            <a:r>
              <a:rPr lang="en-US" altLang="zh-CN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1;</a:t>
            </a:r>
            <a:endParaRPr lang="en-US" altLang="zh-CN" sz="32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9482" name="文本框 19481"/>
          <p:cNvSpPr txBox="1">
            <a:spLocks noChangeArrowheads="1"/>
          </p:cNvSpPr>
          <p:nvPr/>
        </p:nvSpPr>
        <p:spPr bwMode="auto">
          <a:xfrm>
            <a:off x="0" y="6278563"/>
            <a:ext cx="6948488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）提出负号时</a:t>
            </a:r>
            <a:r>
              <a:rPr lang="en-US" altLang="zh-CN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要注意变号</a:t>
            </a:r>
            <a:r>
              <a:rPr lang="en-US" altLang="zh-CN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en-US" altLang="zh-CN" sz="32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" name="组合 19482"/>
          <p:cNvGrpSpPr/>
          <p:nvPr/>
        </p:nvGrpSpPr>
        <p:grpSpPr bwMode="auto">
          <a:xfrm>
            <a:off x="5617675" y="868363"/>
            <a:ext cx="3272530" cy="1447800"/>
            <a:chOff x="4526" y="2069"/>
            <a:chExt cx="1471" cy="725"/>
          </a:xfrm>
        </p:grpSpPr>
        <p:sp>
          <p:nvSpPr>
            <p:cNvPr id="18444" name="椭圆形标注 19483"/>
            <p:cNvSpPr>
              <a:spLocks noChangeArrowheads="1"/>
            </p:cNvSpPr>
            <p:nvPr/>
          </p:nvSpPr>
          <p:spPr bwMode="auto">
            <a:xfrm>
              <a:off x="4604" y="2069"/>
              <a:ext cx="1156" cy="725"/>
            </a:xfrm>
            <a:prstGeom prst="wedgeEllipseCallout">
              <a:avLst>
                <a:gd name="adj1" fmla="val -64704"/>
                <a:gd name="adj2" fmla="val 55792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pPr algn="ctr" eaLnBrk="0" hangingPunct="0"/>
              <a:endParaRPr lang="zh-CN" altLang="en-US"/>
            </a:p>
          </p:txBody>
        </p:sp>
        <p:sp>
          <p:nvSpPr>
            <p:cNvPr id="18445" name="文本框 19484"/>
            <p:cNvSpPr txBox="1">
              <a:spLocks noChangeArrowheads="1"/>
            </p:cNvSpPr>
            <p:nvPr/>
          </p:nvSpPr>
          <p:spPr bwMode="auto">
            <a:xfrm>
              <a:off x="4526" y="2214"/>
              <a:ext cx="1471" cy="3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en-US" altLang="zh-CN" sz="4000" dirty="0">
                  <a:ea typeface="隶书" panose="02010509060101010101" pitchFamily="49" charset="-122"/>
                </a:rPr>
                <a:t>  </a:t>
              </a:r>
              <a:r>
                <a:rPr lang="zh-CN" altLang="en-US" sz="4000" dirty="0">
                  <a:latin typeface="隶书" panose="02010509060101010101" pitchFamily="49" charset="-122"/>
                  <a:ea typeface="隶书" panose="02010509060101010101" pitchFamily="49" charset="-122"/>
                </a:rPr>
                <a:t>记住哟！</a:t>
              </a:r>
              <a:endParaRPr lang="zh-CN" altLang="en-US" sz="4000" dirty="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/>
      <p:bldP spid="19469" grpId="0"/>
      <p:bldP spid="19470" grpId="0"/>
      <p:bldP spid="19477" grpId="0"/>
      <p:bldP spid="19478" grpId="0"/>
      <p:bldP spid="19479" grpId="0"/>
      <p:bldP spid="19480" grpId="0"/>
      <p:bldP spid="19481" grpId="0"/>
      <p:bldP spid="1948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文本框 46081"/>
          <p:cNvSpPr txBox="1">
            <a:spLocks noChangeArrowheads="1"/>
          </p:cNvSpPr>
          <p:nvPr/>
        </p:nvSpPr>
        <p:spPr bwMode="auto">
          <a:xfrm>
            <a:off x="542636" y="1662545"/>
            <a:ext cx="75438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zh-CN" sz="4000" dirty="0">
                <a:solidFill>
                  <a:srgbClr val="000000"/>
                </a:solidFill>
                <a:latin typeface="Times New Roman" panose="02020603050405020304" pitchFamily="18" charset="0"/>
              </a:rPr>
              <a:t>(1) 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</a:rPr>
              <a:t>13.8×0.125+86.2×1/8</a:t>
            </a:r>
            <a:endParaRPr lang="en-US" altLang="zh-CN" sz="320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459" name="文本框 46082"/>
          <p:cNvSpPr txBox="1">
            <a:spLocks noChangeArrowheads="1"/>
          </p:cNvSpPr>
          <p:nvPr/>
        </p:nvSpPr>
        <p:spPr bwMode="auto">
          <a:xfrm>
            <a:off x="593437" y="4749800"/>
            <a:ext cx="83058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</a:rPr>
              <a:t>(2)</a:t>
            </a:r>
            <a:r>
              <a:rPr lang="zh-CN" altLang="en-US" sz="3200" dirty="0">
                <a:solidFill>
                  <a:srgbClr val="000000"/>
                </a:solidFill>
                <a:ea typeface="黑体" panose="02010609060101010101" pitchFamily="2" charset="-122"/>
              </a:rPr>
              <a:t>已知</a:t>
            </a:r>
            <a:r>
              <a:rPr lang="en-US" altLang="zh-CN" sz="3200" dirty="0">
                <a:solidFill>
                  <a:srgbClr val="000000"/>
                </a:solidFill>
                <a:ea typeface="黑体" panose="02010609060101010101" pitchFamily="2" charset="-122"/>
              </a:rPr>
              <a:t>2a+b=5,ab=3,</a:t>
            </a:r>
            <a:r>
              <a:rPr lang="zh-CN" altLang="en-US" sz="3200" dirty="0">
                <a:solidFill>
                  <a:srgbClr val="000000"/>
                </a:solidFill>
                <a:ea typeface="黑体" panose="02010609060101010101" pitchFamily="2" charset="-122"/>
              </a:rPr>
              <a:t>求</a:t>
            </a:r>
            <a:r>
              <a:rPr lang="en-US" altLang="zh-CN" sz="3200" dirty="0">
                <a:solidFill>
                  <a:srgbClr val="000000"/>
                </a:solidFill>
                <a:ea typeface="黑体" panose="02010609060101010101" pitchFamily="2" charset="-122"/>
              </a:rPr>
              <a:t>2a</a:t>
            </a:r>
            <a:r>
              <a:rPr lang="en-US" altLang="zh-CN" sz="3200" baseline="30000" dirty="0">
                <a:solidFill>
                  <a:srgbClr val="000000"/>
                </a:solidFill>
                <a:ea typeface="黑体" panose="02010609060101010101" pitchFamily="2" charset="-122"/>
              </a:rPr>
              <a:t>2</a:t>
            </a:r>
            <a:r>
              <a:rPr lang="en-US" altLang="zh-CN" sz="3200" dirty="0">
                <a:solidFill>
                  <a:srgbClr val="000000"/>
                </a:solidFill>
                <a:ea typeface="黑体" panose="02010609060101010101" pitchFamily="2" charset="-122"/>
              </a:rPr>
              <a:t>b+ab</a:t>
            </a:r>
            <a:r>
              <a:rPr lang="en-US" altLang="zh-CN" sz="3200" baseline="30000" dirty="0">
                <a:solidFill>
                  <a:srgbClr val="000000"/>
                </a:solidFill>
                <a:ea typeface="黑体" panose="02010609060101010101" pitchFamily="2" charset="-122"/>
              </a:rPr>
              <a:t>2</a:t>
            </a:r>
            <a:r>
              <a:rPr lang="zh-CN" altLang="en-US" sz="3200" dirty="0">
                <a:solidFill>
                  <a:srgbClr val="000000"/>
                </a:solidFill>
                <a:ea typeface="黑体" panose="02010609060101010101" pitchFamily="2" charset="-122"/>
              </a:rPr>
              <a:t>的值</a:t>
            </a:r>
            <a:r>
              <a:rPr lang="en-US" altLang="zh-CN" sz="3200" dirty="0">
                <a:solidFill>
                  <a:srgbClr val="000000"/>
                </a:solidFill>
                <a:ea typeface="黑体" panose="02010609060101010101" pitchFamily="2" charset="-122"/>
              </a:rPr>
              <a:t>.</a:t>
            </a:r>
            <a:endParaRPr lang="en-US" altLang="zh-CN" sz="3200" dirty="0">
              <a:solidFill>
                <a:srgbClr val="000000"/>
              </a:solidFill>
              <a:ea typeface="黑体" panose="02010609060101010101" pitchFamily="2" charset="-122"/>
            </a:endParaRPr>
          </a:p>
        </p:txBody>
      </p:sp>
      <p:sp>
        <p:nvSpPr>
          <p:cNvPr id="46086" name="文本框 46085"/>
          <p:cNvSpPr txBox="1">
            <a:spLocks noChangeArrowheads="1"/>
          </p:cNvSpPr>
          <p:nvPr/>
        </p:nvSpPr>
        <p:spPr bwMode="auto">
          <a:xfrm>
            <a:off x="561109" y="2140528"/>
            <a:ext cx="7696200" cy="2836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</a:rPr>
              <a:t>   </a:t>
            </a:r>
            <a:r>
              <a:rPr lang="zh-CN" altLang="en-US" sz="3200" dirty="0">
                <a:solidFill>
                  <a:srgbClr val="800000"/>
                </a:solidFill>
              </a:rPr>
              <a:t>解：原式</a:t>
            </a:r>
            <a:r>
              <a:rPr lang="en-US" altLang="zh-CN" sz="3200" dirty="0">
                <a:solidFill>
                  <a:srgbClr val="800000"/>
                </a:solidFill>
              </a:rPr>
              <a:t>=13.8×0.125+86.2×0.125 </a:t>
            </a:r>
            <a:endParaRPr lang="en-US" altLang="zh-CN" sz="3200" dirty="0">
              <a:solidFill>
                <a:srgbClr val="800000"/>
              </a:solidFill>
            </a:endParaRPr>
          </a:p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800000"/>
                </a:solidFill>
              </a:rPr>
              <a:t>     </a:t>
            </a:r>
            <a:r>
              <a:rPr lang="en-US" altLang="zh-CN" sz="3200" dirty="0" smtClean="0">
                <a:solidFill>
                  <a:srgbClr val="800000"/>
                </a:solidFill>
              </a:rPr>
              <a:t>             </a:t>
            </a:r>
            <a:r>
              <a:rPr lang="en-US" altLang="zh-CN" sz="3200" dirty="0">
                <a:solidFill>
                  <a:srgbClr val="800000"/>
                </a:solidFill>
              </a:rPr>
              <a:t>=0.125×(13.8+86.2)</a:t>
            </a:r>
            <a:endParaRPr lang="en-US" altLang="zh-CN" sz="3200" dirty="0">
              <a:solidFill>
                <a:srgbClr val="800000"/>
              </a:solidFill>
            </a:endParaRPr>
          </a:p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800000"/>
                </a:solidFill>
              </a:rPr>
              <a:t>                   =0.125×100</a:t>
            </a:r>
            <a:endParaRPr lang="en-US" altLang="zh-CN" sz="3200" dirty="0">
              <a:solidFill>
                <a:srgbClr val="800000"/>
              </a:solidFill>
            </a:endParaRPr>
          </a:p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800000"/>
                </a:solidFill>
              </a:rPr>
              <a:t>                   =12.5   </a:t>
            </a:r>
            <a:endParaRPr lang="en-US" altLang="zh-CN" sz="3200" dirty="0">
              <a:solidFill>
                <a:srgbClr val="800000"/>
              </a:solidFill>
            </a:endParaRPr>
          </a:p>
        </p:txBody>
      </p:sp>
      <p:sp>
        <p:nvSpPr>
          <p:cNvPr id="46087" name="文本框 46086"/>
          <p:cNvSpPr txBox="1">
            <a:spLocks noChangeArrowheads="1"/>
          </p:cNvSpPr>
          <p:nvPr/>
        </p:nvSpPr>
        <p:spPr bwMode="auto">
          <a:xfrm>
            <a:off x="1898073" y="5253182"/>
            <a:ext cx="6289675" cy="14773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800000"/>
                </a:solidFill>
                <a:latin typeface="Times New Roman" panose="02020603050405020304" pitchFamily="18" charset="0"/>
              </a:rPr>
              <a:t>解</a:t>
            </a:r>
            <a:r>
              <a:rPr lang="en-US" altLang="zh-CN" sz="1600" dirty="0">
                <a:solidFill>
                  <a:srgbClr val="800000"/>
                </a:solidFill>
                <a:latin typeface="Times New Roman" panose="02020603050405020304" pitchFamily="18" charset="0"/>
              </a:rPr>
              <a:t>:</a:t>
            </a:r>
            <a:r>
              <a:rPr lang="en-US" altLang="zh-CN" sz="1600" dirty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3600" dirty="0">
                <a:solidFill>
                  <a:srgbClr val="800000"/>
                </a:solidFill>
                <a:ea typeface="黑体" panose="02010609060101010101" pitchFamily="2" charset="-122"/>
              </a:rPr>
              <a:t>a</a:t>
            </a:r>
            <a:r>
              <a:rPr lang="en-US" altLang="zh-CN" sz="3600" baseline="30000" dirty="0">
                <a:solidFill>
                  <a:srgbClr val="800000"/>
                </a:solidFill>
                <a:ea typeface="黑体" panose="02010609060101010101" pitchFamily="2" charset="-122"/>
              </a:rPr>
              <a:t>2</a:t>
            </a:r>
            <a:r>
              <a:rPr lang="en-US" altLang="zh-CN" sz="3600" dirty="0">
                <a:solidFill>
                  <a:srgbClr val="800000"/>
                </a:solidFill>
                <a:ea typeface="黑体" panose="02010609060101010101" pitchFamily="2" charset="-122"/>
              </a:rPr>
              <a:t>b+ab</a:t>
            </a:r>
            <a:r>
              <a:rPr lang="en-US" altLang="zh-CN" sz="3600" baseline="30000" dirty="0">
                <a:solidFill>
                  <a:srgbClr val="800000"/>
                </a:solidFill>
                <a:ea typeface="黑体" panose="02010609060101010101" pitchFamily="2" charset="-122"/>
              </a:rPr>
              <a:t>2</a:t>
            </a:r>
            <a:r>
              <a:rPr lang="en-US" altLang="zh-CN" sz="3600" dirty="0">
                <a:solidFill>
                  <a:srgbClr val="800000"/>
                </a:solidFill>
                <a:ea typeface="黑体" panose="02010609060101010101" pitchFamily="2" charset="-122"/>
              </a:rPr>
              <a:t> </a:t>
            </a:r>
            <a:endParaRPr lang="en-US" altLang="zh-CN" sz="3600" dirty="0">
              <a:solidFill>
                <a:srgbClr val="800000"/>
              </a:solidFill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600" dirty="0">
                <a:solidFill>
                  <a:srgbClr val="800000"/>
                </a:solidFill>
                <a:ea typeface="黑体" panose="02010609060101010101" pitchFamily="2" charset="-122"/>
              </a:rPr>
              <a:t>=ab(2a+b)=3</a:t>
            </a:r>
            <a:r>
              <a:rPr lang="en-US" altLang="zh-CN" sz="3600" dirty="0">
                <a:solidFill>
                  <a:srgbClr val="800000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×5</a:t>
            </a:r>
            <a:r>
              <a:rPr lang="en-US" altLang="zh-CN" sz="3600" dirty="0">
                <a:solidFill>
                  <a:srgbClr val="800000"/>
                </a:solidFill>
                <a:ea typeface="黑体" panose="02010609060101010101" pitchFamily="2" charset="-122"/>
              </a:rPr>
              <a:t>=15</a:t>
            </a:r>
            <a:endParaRPr lang="en-US" altLang="zh-CN" sz="3600" dirty="0">
              <a:solidFill>
                <a:srgbClr val="800000"/>
              </a:solidFill>
              <a:ea typeface="黑体" panose="02010609060101010101" pitchFamily="2" charset="-122"/>
            </a:endParaRPr>
          </a:p>
        </p:txBody>
      </p:sp>
      <p:sp>
        <p:nvSpPr>
          <p:cNvPr id="19462" name="圆角矩形标注 46088"/>
          <p:cNvSpPr>
            <a:spLocks noChangeArrowheads="1"/>
          </p:cNvSpPr>
          <p:nvPr/>
        </p:nvSpPr>
        <p:spPr bwMode="auto">
          <a:xfrm>
            <a:off x="152400" y="914400"/>
            <a:ext cx="2433782" cy="628073"/>
          </a:xfrm>
          <a:prstGeom prst="wedgeRoundRectCallout">
            <a:avLst>
              <a:gd name="adj1" fmla="val 43676"/>
              <a:gd name="adj2" fmla="val -25190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巧妙计算</a:t>
            </a:r>
            <a:endParaRPr lang="zh-CN" altLang="en-US" sz="6000" dirty="0">
              <a:solidFill>
                <a:srgbClr val="FF3399"/>
              </a:solidFill>
            </a:endParaRPr>
          </a:p>
          <a:p>
            <a:pPr algn="ctr"/>
            <a:endParaRPr lang="zh-CN" altLang="en-US" sz="3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6" grpId="0"/>
      <p:bldP spid="4608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9" name="Rectangle 4"/>
          <p:cNvSpPr/>
          <p:nvPr/>
        </p:nvSpPr>
        <p:spPr>
          <a:xfrm>
            <a:off x="228600" y="838200"/>
            <a:ext cx="65532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6000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cs typeface="+mn-ea"/>
              </a:rPr>
              <a:t>学习目标</a:t>
            </a:r>
            <a:r>
              <a:rPr lang="en-US" altLang="zh-CN" sz="6000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cs typeface="+mn-ea"/>
              </a:rPr>
              <a:t>:</a:t>
            </a:r>
            <a:endParaRPr lang="en-US" altLang="zh-CN" sz="6000" noProof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grpSp>
        <p:nvGrpSpPr>
          <p:cNvPr id="2" name="组合 47111"/>
          <p:cNvGrpSpPr/>
          <p:nvPr/>
        </p:nvGrpSpPr>
        <p:grpSpPr bwMode="auto">
          <a:xfrm>
            <a:off x="608354" y="1790701"/>
            <a:ext cx="9657417" cy="2965451"/>
            <a:chOff x="359" y="1128"/>
            <a:chExt cx="5880" cy="1868"/>
          </a:xfrm>
        </p:grpSpPr>
        <p:sp>
          <p:nvSpPr>
            <p:cNvPr id="20484" name="矩形 47107"/>
            <p:cNvSpPr>
              <a:spLocks noChangeArrowheads="1"/>
            </p:cNvSpPr>
            <p:nvPr/>
          </p:nvSpPr>
          <p:spPr bwMode="auto">
            <a:xfrm>
              <a:off x="540" y="1128"/>
              <a:ext cx="4766" cy="29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anchor="ctr">
              <a:spAutoFit/>
            </a:bodyPr>
            <a:lstStyle/>
            <a:p>
              <a:pPr indent="266700"/>
              <a:r>
                <a:rPr lang="zh-CN" altLang="en-US" sz="2400" b="1" dirty="0" smtClean="0"/>
                <a:t>（</a:t>
              </a:r>
              <a:r>
                <a:rPr lang="en-US" altLang="zh-CN" sz="2400" b="1" dirty="0"/>
                <a:t>1</a:t>
              </a:r>
              <a:r>
                <a:rPr lang="zh-CN" altLang="en-US" sz="2400" b="1" dirty="0"/>
                <a:t>）了解运用公式法分解因式的意义； </a:t>
              </a:r>
              <a:endParaRPr lang="zh-CN" altLang="en-US" sz="2400" b="1" dirty="0"/>
            </a:p>
          </p:txBody>
        </p:sp>
        <p:sp>
          <p:nvSpPr>
            <p:cNvPr id="20485" name="矩形 47109"/>
            <p:cNvSpPr>
              <a:spLocks noChangeArrowheads="1"/>
            </p:cNvSpPr>
            <p:nvPr/>
          </p:nvSpPr>
          <p:spPr bwMode="auto">
            <a:xfrm>
              <a:off x="359" y="1627"/>
              <a:ext cx="5556" cy="64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>
              <a:spAutoFit/>
            </a:bodyPr>
            <a:lstStyle/>
            <a:p>
              <a:pPr indent="266700"/>
              <a:r>
                <a:rPr lang="zh-CN" altLang="en-US" sz="3600" b="1" dirty="0"/>
                <a:t> </a:t>
              </a:r>
              <a:r>
                <a:rPr lang="zh-CN" altLang="en-US" sz="2400" b="1" dirty="0" smtClean="0"/>
                <a:t>（</a:t>
              </a:r>
              <a:r>
                <a:rPr lang="en-US" altLang="zh-CN" sz="2400" b="1" dirty="0"/>
                <a:t>2</a:t>
              </a:r>
              <a:r>
                <a:rPr lang="zh-CN" altLang="en-US" sz="2400" b="1" dirty="0"/>
                <a:t>）会用平方差公式进行因式分解；</a:t>
              </a:r>
              <a:endParaRPr lang="zh-CN" altLang="en-US" sz="2400" b="1" dirty="0"/>
            </a:p>
            <a:p>
              <a:pPr indent="266700"/>
              <a:r>
                <a:rPr lang="zh-CN" altLang="en-US" sz="2400" b="1" dirty="0"/>
                <a:t>        </a:t>
              </a:r>
              <a:endParaRPr lang="zh-CN" altLang="en-US" sz="2400" b="1" dirty="0"/>
            </a:p>
          </p:txBody>
        </p:sp>
        <p:sp>
          <p:nvSpPr>
            <p:cNvPr id="20486" name="矩形 47110"/>
            <p:cNvSpPr>
              <a:spLocks noChangeArrowheads="1"/>
            </p:cNvSpPr>
            <p:nvPr/>
          </p:nvSpPr>
          <p:spPr bwMode="auto">
            <a:xfrm>
              <a:off x="540" y="2240"/>
              <a:ext cx="5699" cy="75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anchor="ctr">
              <a:spAutoFit/>
            </a:bodyPr>
            <a:lstStyle/>
            <a:p>
              <a:pPr indent="266700"/>
              <a:r>
                <a:rPr lang="zh-CN" altLang="en-US" sz="2400" b="1" dirty="0"/>
                <a:t>（</a:t>
              </a:r>
              <a:r>
                <a:rPr lang="en-US" altLang="zh-CN" sz="2400" b="1" dirty="0"/>
                <a:t>3</a:t>
              </a:r>
              <a:r>
                <a:rPr lang="zh-CN" altLang="en-US" sz="2400" b="1" dirty="0"/>
                <a:t>）了解提公因式法是分解因式首先考虑的方法，再</a:t>
              </a:r>
              <a:r>
                <a:rPr lang="zh-CN" altLang="en-US" sz="2400" b="1" dirty="0" smtClean="0"/>
                <a:t>考</a:t>
              </a:r>
              <a:endParaRPr lang="en-US" altLang="zh-CN" sz="2400" b="1" dirty="0" smtClean="0"/>
            </a:p>
            <a:p>
              <a:pPr indent="266700"/>
              <a:r>
                <a:rPr lang="zh-CN" altLang="en-US" sz="2400" b="1" dirty="0" smtClean="0"/>
                <a:t>虑</a:t>
              </a:r>
              <a:r>
                <a:rPr lang="zh-CN" altLang="en-US" sz="2400" b="1" dirty="0"/>
                <a:t>用平方差公式分解因式．</a:t>
              </a:r>
              <a:endParaRPr lang="zh-CN" altLang="en-US" sz="2400" b="1" dirty="0"/>
            </a:p>
            <a:p>
              <a:pPr indent="266700"/>
              <a:r>
                <a:rPr lang="zh-CN" altLang="en-US" sz="2400" b="1" dirty="0"/>
                <a:t>  </a:t>
              </a:r>
              <a:endParaRPr lang="zh-CN" altLang="en-US" sz="24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 Box 2"/>
          <p:cNvSpPr txBox="1">
            <a:spLocks noChangeArrowheads="1"/>
          </p:cNvSpPr>
          <p:nvPr/>
        </p:nvSpPr>
        <p:spPr bwMode="auto">
          <a:xfrm>
            <a:off x="228600" y="1066800"/>
            <a:ext cx="89154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因式分解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—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完全平方公式</a:t>
            </a:r>
            <a:endParaRPr lang="zh-CN" altLang="en-US" sz="3200">
              <a:solidFill>
                <a:srgbClr val="FF0000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sp>
        <p:nvSpPr>
          <p:cNvPr id="39939" name="Text Box 3"/>
          <p:cNvSpPr txBox="1">
            <a:spLocks noChangeArrowheads="1"/>
          </p:cNvSpPr>
          <p:nvPr/>
        </p:nvSpPr>
        <p:spPr bwMode="auto">
          <a:xfrm>
            <a:off x="0" y="1905000"/>
            <a:ext cx="9144000" cy="584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chemeClr val="accent2"/>
                </a:solidFill>
                <a:latin typeface="Times New Roman" panose="02020603050405020304" pitchFamily="18" charset="0"/>
              </a:rPr>
              <a:t>我们前面学习了利用</a:t>
            </a:r>
            <a:r>
              <a:rPr lang="zh-CN" altLang="en-US" sz="3200">
                <a:solidFill>
                  <a:srgbClr val="996600"/>
                </a:solidFill>
                <a:latin typeface="Times New Roman" panose="02020603050405020304" pitchFamily="18" charset="0"/>
              </a:rPr>
              <a:t>平方差公式</a:t>
            </a:r>
            <a:r>
              <a:rPr lang="zh-CN" altLang="en-US" sz="3200">
                <a:solidFill>
                  <a:schemeClr val="accent2"/>
                </a:solidFill>
                <a:latin typeface="Times New Roman" panose="02020603050405020304" pitchFamily="18" charset="0"/>
              </a:rPr>
              <a:t>来分解因式即：</a:t>
            </a:r>
            <a:endParaRPr lang="zh-CN" altLang="en-US" sz="320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39940" name="Text Box 4"/>
          <p:cNvSpPr txBox="1">
            <a:spLocks noChangeArrowheads="1"/>
          </p:cNvSpPr>
          <p:nvPr/>
        </p:nvSpPr>
        <p:spPr bwMode="auto">
          <a:xfrm>
            <a:off x="1981200" y="2667000"/>
            <a:ext cx="59436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i="1">
                <a:latin typeface="Times New Roman" panose="02020603050405020304" pitchFamily="18" charset="0"/>
              </a:rPr>
              <a:t>a</a:t>
            </a:r>
            <a:r>
              <a:rPr lang="en-US" altLang="zh-CN" sz="3200" i="1" baseline="30000">
                <a:latin typeface="Times New Roman" panose="02020603050405020304" pitchFamily="18" charset="0"/>
              </a:rPr>
              <a:t>2</a:t>
            </a:r>
            <a:r>
              <a:rPr lang="en-US" altLang="zh-CN" sz="3200" i="1">
                <a:latin typeface="Times New Roman" panose="02020603050405020304" pitchFamily="18" charset="0"/>
              </a:rPr>
              <a:t>-b</a:t>
            </a:r>
            <a:r>
              <a:rPr lang="en-US" altLang="zh-CN" sz="3200" i="1" baseline="30000">
                <a:latin typeface="Times New Roman" panose="02020603050405020304" pitchFamily="18" charset="0"/>
              </a:rPr>
              <a:t>2</a:t>
            </a:r>
            <a:r>
              <a:rPr lang="en-US" altLang="zh-CN" sz="3200" i="1">
                <a:latin typeface="Times New Roman" panose="02020603050405020304" pitchFamily="18" charset="0"/>
              </a:rPr>
              <a:t>=(a+b)(a-b)</a:t>
            </a:r>
            <a:endParaRPr lang="en-US" altLang="zh-CN" sz="3200" i="1">
              <a:latin typeface="Times New Roman" panose="02020603050405020304" pitchFamily="18" charset="0"/>
            </a:endParaRPr>
          </a:p>
        </p:txBody>
      </p:sp>
      <p:sp>
        <p:nvSpPr>
          <p:cNvPr id="39941" name="Text Box 5"/>
          <p:cNvSpPr txBox="1">
            <a:spLocks noChangeArrowheads="1"/>
          </p:cNvSpPr>
          <p:nvPr/>
        </p:nvSpPr>
        <p:spPr bwMode="auto">
          <a:xfrm>
            <a:off x="457200" y="3352800"/>
            <a:ext cx="5791200" cy="1077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chemeClr val="accent2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例如：</a:t>
            </a:r>
            <a:endParaRPr lang="zh-CN" altLang="en-US" sz="3200">
              <a:solidFill>
                <a:schemeClr val="accent2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r>
              <a:rPr lang="en-US" altLang="zh-CN" sz="3200" i="1">
                <a:solidFill>
                  <a:schemeClr val="accent2"/>
                </a:solidFill>
                <a:latin typeface="Times New Roman" panose="02020603050405020304" pitchFamily="18" charset="0"/>
              </a:rPr>
              <a:t>         4a</a:t>
            </a:r>
            <a:r>
              <a:rPr lang="en-US" altLang="zh-CN" sz="3200" i="1" baseline="30000">
                <a:solidFill>
                  <a:schemeClr val="accent2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3200" i="1">
                <a:solidFill>
                  <a:schemeClr val="accent2"/>
                </a:solidFill>
                <a:latin typeface="Times New Roman" panose="02020603050405020304" pitchFamily="18" charset="0"/>
              </a:rPr>
              <a:t>-9b</a:t>
            </a:r>
            <a:r>
              <a:rPr lang="en-US" altLang="zh-CN" sz="3200" i="1" baseline="30000">
                <a:solidFill>
                  <a:schemeClr val="accent2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3200" i="1">
                <a:solidFill>
                  <a:schemeClr val="accent2"/>
                </a:solidFill>
                <a:latin typeface="Times New Roman" panose="02020603050405020304" pitchFamily="18" charset="0"/>
              </a:rPr>
              <a:t>=</a:t>
            </a:r>
            <a:endParaRPr lang="en-US" altLang="zh-CN" sz="3200" i="1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39942" name="Text Box 6"/>
          <p:cNvSpPr txBox="1">
            <a:spLocks noChangeArrowheads="1"/>
          </p:cNvSpPr>
          <p:nvPr/>
        </p:nvSpPr>
        <p:spPr bwMode="auto">
          <a:xfrm>
            <a:off x="3200400" y="3733800"/>
            <a:ext cx="55626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i="1">
                <a:solidFill>
                  <a:srgbClr val="CC0000"/>
                </a:solidFill>
                <a:latin typeface="Times New Roman" panose="02020603050405020304" pitchFamily="18" charset="0"/>
              </a:rPr>
              <a:t>(2a+3b)(2a-3b)</a:t>
            </a:r>
            <a:endParaRPr lang="en-US" altLang="zh-CN" sz="3200" i="1">
              <a:solidFill>
                <a:srgbClr val="CC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9943" name="Text Box 7"/>
          <p:cNvSpPr txBox="1">
            <a:spLocks noChangeArrowheads="1"/>
          </p:cNvSpPr>
          <p:nvPr/>
        </p:nvSpPr>
        <p:spPr bwMode="auto">
          <a:xfrm>
            <a:off x="0" y="4797425"/>
            <a:ext cx="91027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3200">
                <a:latin typeface="Times New Roman" panose="02020603050405020304" pitchFamily="18" charset="0"/>
                <a:sym typeface="Wingdings" panose="05000000000000000000" pitchFamily="2" charset="2"/>
              </a:rPr>
              <a:t>用平方差公式因式分解的多项式特征：</a:t>
            </a:r>
            <a:endParaRPr lang="zh-CN" altLang="en-US" sz="3200">
              <a:latin typeface="Times New Roman" panose="02020603050405020304" pitchFamily="18" charset="0"/>
            </a:endParaRPr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2057400" y="5445125"/>
            <a:ext cx="46990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/>
              <a:t>①有且只有两个</a:t>
            </a:r>
            <a:r>
              <a:rPr lang="zh-CN" altLang="en-US" sz="3200">
                <a:solidFill>
                  <a:srgbClr val="FF0000"/>
                </a:solidFill>
              </a:rPr>
              <a:t>平方项</a:t>
            </a:r>
            <a:r>
              <a:rPr lang="zh-CN" altLang="en-US" sz="3200"/>
              <a:t>；</a:t>
            </a:r>
            <a:endParaRPr lang="zh-CN" altLang="en-US" sz="3200"/>
          </a:p>
        </p:txBody>
      </p:sp>
      <p:sp>
        <p:nvSpPr>
          <p:cNvPr id="39945" name="Rectangle 9"/>
          <p:cNvSpPr>
            <a:spLocks noChangeArrowheads="1"/>
          </p:cNvSpPr>
          <p:nvPr/>
        </p:nvSpPr>
        <p:spPr bwMode="auto">
          <a:xfrm>
            <a:off x="2058988" y="6151563"/>
            <a:ext cx="57912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/>
              <a:t>②两个</a:t>
            </a:r>
            <a:r>
              <a:rPr lang="zh-CN" altLang="en-US" sz="3200">
                <a:solidFill>
                  <a:srgbClr val="FF0000"/>
                </a:solidFill>
              </a:rPr>
              <a:t>平方项</a:t>
            </a:r>
            <a:r>
              <a:rPr lang="zh-CN" altLang="en-US" sz="3200">
                <a:solidFill>
                  <a:schemeClr val="accent2"/>
                </a:solidFill>
              </a:rPr>
              <a:t>异号</a:t>
            </a:r>
            <a:r>
              <a:rPr lang="en-US" altLang="zh-CN" sz="3200">
                <a:solidFill>
                  <a:schemeClr val="accent2"/>
                </a:solidFill>
              </a:rPr>
              <a:t>(</a:t>
            </a:r>
            <a:r>
              <a:rPr lang="zh-CN" altLang="en-US" sz="3200">
                <a:solidFill>
                  <a:schemeClr val="accent2"/>
                </a:solidFill>
              </a:rPr>
              <a:t>一正一负</a:t>
            </a:r>
            <a:r>
              <a:rPr lang="en-US" altLang="zh-CN" sz="3200">
                <a:solidFill>
                  <a:schemeClr val="accent2"/>
                </a:solidFill>
              </a:rPr>
              <a:t>)</a:t>
            </a:r>
            <a:r>
              <a:rPr lang="zh-CN" altLang="en-US" sz="3200"/>
              <a:t>；</a:t>
            </a:r>
            <a:endParaRPr lang="zh-CN" altLang="en-US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rbr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574"/>
                            </p:stCondLst>
                            <p:childTnLst>
                              <p:par>
                                <p:cTn id="13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39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0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30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/>
      <p:bldP spid="39939" grpId="0" bldLvl="0" animBg="1"/>
      <p:bldP spid="39940" grpId="0"/>
      <p:bldP spid="39941" grpId="0"/>
      <p:bldP spid="39942" grpId="0"/>
      <p:bldP spid="39943" grpId="0"/>
      <p:bldP spid="39944" grpId="0" bldLvl="0"/>
      <p:bldP spid="39945" grpId="0" bldLvl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5" name="WordArt 2"/>
          <p:cNvSpPr>
            <a:spLocks noChangeArrowheads="1" noChangeShapeType="1" noTextEdit="1"/>
          </p:cNvSpPr>
          <p:nvPr/>
        </p:nvSpPr>
        <p:spPr bwMode="auto">
          <a:xfrm>
            <a:off x="1066892" y="1524050"/>
            <a:ext cx="7058025" cy="2663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altLang="zh-CN" kern="10" dirty="0">
                <a:ln w="38100">
                  <a:solidFill>
                    <a:srgbClr val="000000"/>
                  </a:solidFill>
                  <a:round/>
                </a:ln>
                <a:solidFill>
                  <a:srgbClr val="99CC00"/>
                </a:solidFill>
                <a:latin typeface="华文行楷" panose="02010800040101010101" pitchFamily="2" charset="-122"/>
              </a:rPr>
              <a:t>14.3.2</a:t>
            </a:r>
            <a:r>
              <a:rPr lang="zh-CN" altLang="en-US" kern="10" dirty="0">
                <a:ln w="38100">
                  <a:solidFill>
                    <a:srgbClr val="000000"/>
                  </a:solidFill>
                  <a:round/>
                </a:ln>
                <a:solidFill>
                  <a:srgbClr val="99CC00"/>
                </a:solidFill>
                <a:latin typeface="华文行楷" panose="02010800040101010101" pitchFamily="2" charset="-122"/>
              </a:rPr>
              <a:t>公式法（</a:t>
            </a:r>
            <a:r>
              <a:rPr lang="en-US" altLang="zh-CN" kern="10" dirty="0">
                <a:ln w="38100">
                  <a:solidFill>
                    <a:srgbClr val="000000"/>
                  </a:solidFill>
                  <a:round/>
                </a:ln>
                <a:solidFill>
                  <a:srgbClr val="99CC00"/>
                </a:solidFill>
                <a:latin typeface="华文行楷" panose="02010800040101010101" pitchFamily="2" charset="-122"/>
              </a:rPr>
              <a:t>2</a:t>
            </a:r>
            <a:r>
              <a:rPr lang="zh-CN" altLang="en-US" kern="10" dirty="0">
                <a:ln w="38100">
                  <a:solidFill>
                    <a:srgbClr val="000000"/>
                  </a:solidFill>
                  <a:round/>
                </a:ln>
                <a:solidFill>
                  <a:srgbClr val="99CC00"/>
                </a:solidFill>
                <a:latin typeface="华文行楷" panose="02010800040101010101" pitchFamily="2" charset="-122"/>
              </a:rPr>
              <a:t>）</a:t>
            </a:r>
            <a:endParaRPr lang="zh-CN" altLang="en-US" kern="10" dirty="0">
              <a:ln w="38100">
                <a:solidFill>
                  <a:srgbClr val="000000"/>
                </a:solidFill>
                <a:round/>
              </a:ln>
              <a:solidFill>
                <a:srgbClr val="99CC00"/>
              </a:solidFill>
              <a:latin typeface="华文行楷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457200" y="2057400"/>
            <a:ext cx="7994650" cy="2105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None/>
            </a:pPr>
            <a:endParaRPr lang="zh-CN" altLang="en-US"/>
          </a:p>
          <a:p>
            <a:pPr>
              <a:spcBef>
                <a:spcPct val="200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None/>
            </a:pPr>
            <a:r>
              <a:rPr lang="zh-CN" altLang="en-US" sz="4000">
                <a:ea typeface="黑体" panose="02010609060101010101" pitchFamily="2" charset="-122"/>
              </a:rPr>
              <a:t>下面的多项式能分解因式吗？</a:t>
            </a:r>
            <a:endParaRPr lang="zh-CN" altLang="en-US" sz="4000">
              <a:ea typeface="黑体" panose="02010609060101010101" pitchFamily="2" charset="-122"/>
            </a:endParaRPr>
          </a:p>
          <a:p>
            <a:pPr>
              <a:spcBef>
                <a:spcPct val="200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None/>
            </a:pPr>
            <a:r>
              <a:rPr lang="en-US" altLang="zh-CN" sz="3600">
                <a:cs typeface="Arial" panose="020B0604020202020204" pitchFamily="34" charset="0"/>
              </a:rPr>
              <a:t>(1) a</a:t>
            </a:r>
            <a:r>
              <a:rPr lang="en-US" altLang="zh-CN" sz="3600" baseline="30000">
                <a:cs typeface="Arial" panose="020B0604020202020204" pitchFamily="34" charset="0"/>
              </a:rPr>
              <a:t>2</a:t>
            </a:r>
            <a:r>
              <a:rPr lang="zh-CN" altLang="en-US" sz="3600">
                <a:cs typeface="Arial" panose="020B0604020202020204" pitchFamily="34" charset="0"/>
              </a:rPr>
              <a:t>＋</a:t>
            </a:r>
            <a:r>
              <a:rPr lang="en-US" altLang="zh-CN" sz="3600">
                <a:cs typeface="Arial" panose="020B0604020202020204" pitchFamily="34" charset="0"/>
              </a:rPr>
              <a:t>2ab</a:t>
            </a:r>
            <a:r>
              <a:rPr lang="zh-CN" altLang="en-US" sz="3600">
                <a:cs typeface="Arial" panose="020B0604020202020204" pitchFamily="34" charset="0"/>
              </a:rPr>
              <a:t>＋</a:t>
            </a:r>
            <a:r>
              <a:rPr lang="en-US" altLang="zh-CN" sz="3600">
                <a:cs typeface="Arial" panose="020B0604020202020204" pitchFamily="34" charset="0"/>
              </a:rPr>
              <a:t>b</a:t>
            </a:r>
            <a:r>
              <a:rPr lang="en-US" altLang="zh-CN" sz="3600" baseline="30000">
                <a:cs typeface="Arial" panose="020B0604020202020204" pitchFamily="34" charset="0"/>
              </a:rPr>
              <a:t>2</a:t>
            </a:r>
            <a:r>
              <a:rPr lang="zh-CN" altLang="en-US" sz="3600" baseline="30000">
                <a:cs typeface="Arial" panose="020B0604020202020204" pitchFamily="34" charset="0"/>
              </a:rPr>
              <a:t>　　　</a:t>
            </a:r>
            <a:r>
              <a:rPr lang="en-US" altLang="zh-CN" sz="3600">
                <a:cs typeface="Arial" panose="020B0604020202020204" pitchFamily="34" charset="0"/>
              </a:rPr>
              <a:t>(2) a</a:t>
            </a:r>
            <a:r>
              <a:rPr lang="en-US" altLang="zh-CN" sz="3600" baseline="30000">
                <a:cs typeface="Arial" panose="020B0604020202020204" pitchFamily="34" charset="0"/>
              </a:rPr>
              <a:t>2</a:t>
            </a:r>
            <a:r>
              <a:rPr lang="zh-CN" altLang="en-US" sz="3600">
                <a:cs typeface="Arial" panose="020B0604020202020204" pitchFamily="34" charset="0"/>
              </a:rPr>
              <a:t>－</a:t>
            </a:r>
            <a:r>
              <a:rPr lang="en-US" altLang="zh-CN" sz="3600">
                <a:cs typeface="Arial" panose="020B0604020202020204" pitchFamily="34" charset="0"/>
              </a:rPr>
              <a:t>2ab</a:t>
            </a:r>
            <a:r>
              <a:rPr lang="zh-CN" altLang="en-US" sz="3600">
                <a:cs typeface="Arial" panose="020B0604020202020204" pitchFamily="34" charset="0"/>
              </a:rPr>
              <a:t>＋</a:t>
            </a:r>
            <a:r>
              <a:rPr lang="en-US" altLang="zh-CN" sz="3600">
                <a:cs typeface="Arial" panose="020B0604020202020204" pitchFamily="34" charset="0"/>
              </a:rPr>
              <a:t>b</a:t>
            </a:r>
            <a:r>
              <a:rPr lang="en-US" altLang="zh-CN" sz="3600" baseline="30000">
                <a:cs typeface="Arial" panose="020B0604020202020204" pitchFamily="34" charset="0"/>
              </a:rPr>
              <a:t>2</a:t>
            </a:r>
            <a:endParaRPr lang="en-US" altLang="zh-CN" sz="3600" baseline="30000">
              <a:cs typeface="Arial" panose="020B0604020202020204" pitchFamily="34" charset="0"/>
            </a:endParaRPr>
          </a:p>
          <a:p>
            <a:pPr>
              <a:spcBef>
                <a:spcPct val="200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None/>
            </a:pPr>
            <a:endParaRPr lang="zh-CN" altLang="en-US"/>
          </a:p>
        </p:txBody>
      </p:sp>
      <p:sp>
        <p:nvSpPr>
          <p:cNvPr id="23555" name="WordArt 3"/>
          <p:cNvSpPr>
            <a:spLocks noChangeArrowheads="1" noChangeShapeType="1" noTextEdit="1"/>
          </p:cNvSpPr>
          <p:nvPr/>
        </p:nvSpPr>
        <p:spPr bwMode="auto">
          <a:xfrm rot="4740000">
            <a:off x="549275" y="1185863"/>
            <a:ext cx="1323975" cy="112395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scene3d>
              <a:camera prst="legacyPerspectiveFront">
                <a:rot lat="20639998" lon="20699998" rev="0"/>
              </a:camera>
              <a:lightRig rig="legacyNormal3" dir="l"/>
            </a:scene3d>
            <a:sp3d extrusionH="201600" prstMaterial="legacyPlastic">
              <a:extrusionClr>
                <a:srgbClr val="FF9966"/>
              </a:extrusionClr>
            </a:sp3d>
          </a:bodyPr>
          <a:lstStyle/>
          <a:p>
            <a:pPr algn="ctr" fontAlgn="auto"/>
            <a:r>
              <a:rPr lang="zh-CN" altLang="en-US" kern="10">
                <a:ln w="9525">
                  <a:round/>
                </a:ln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探索</a:t>
            </a:r>
            <a:endParaRPr lang="zh-CN" altLang="en-US" kern="10">
              <a:ln w="9525">
                <a:round/>
              </a:ln>
              <a:solidFill>
                <a:srgbClr val="CC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1219200" y="3962400"/>
            <a:ext cx="5980113" cy="762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  <a:defRPr/>
            </a:pPr>
            <a:r>
              <a:rPr lang="en-US" altLang="zh-CN" sz="44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(a+b)</a:t>
            </a:r>
            <a:r>
              <a:rPr lang="en-US" altLang="zh-CN" sz="4400" baseline="300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44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= a</a:t>
            </a:r>
            <a:r>
              <a:rPr lang="en-US" altLang="zh-CN" sz="4400" baseline="300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44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 +2ab+b</a:t>
            </a:r>
            <a:r>
              <a:rPr lang="en-US" altLang="zh-CN" sz="4400" baseline="300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endParaRPr lang="en-US" altLang="zh-CN" sz="4400" baseline="3000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3317" name="Rectangle 5"/>
          <p:cNvSpPr>
            <a:spLocks noChangeArrowheads="1"/>
          </p:cNvSpPr>
          <p:nvPr/>
        </p:nvSpPr>
        <p:spPr bwMode="auto">
          <a:xfrm>
            <a:off x="1219200" y="4648200"/>
            <a:ext cx="4778375" cy="762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Tx/>
              <a:buNone/>
              <a:defRPr/>
            </a:pPr>
            <a:r>
              <a:rPr lang="en-US" altLang="zh-CN" sz="44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(a</a:t>
            </a:r>
            <a:r>
              <a:rPr lang="en-US" altLang="zh-CN" sz="44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-</a:t>
            </a:r>
            <a:r>
              <a:rPr lang="en-US" altLang="zh-CN" sz="44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b)</a:t>
            </a:r>
            <a:r>
              <a:rPr lang="en-US" altLang="zh-CN" sz="4400" baseline="300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44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= a</a:t>
            </a:r>
            <a:r>
              <a:rPr lang="en-US" altLang="zh-CN" sz="4400" baseline="300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44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44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-</a:t>
            </a:r>
            <a:r>
              <a:rPr lang="en-US" altLang="zh-CN" sz="44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 2ab+b</a:t>
            </a:r>
            <a:r>
              <a:rPr lang="en-US" altLang="zh-CN" sz="4400" baseline="300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endParaRPr lang="en-US" altLang="zh-CN" sz="4400" baseline="3000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3318" name="Text Box 6"/>
          <p:cNvSpPr txBox="1">
            <a:spLocks noChangeArrowheads="1"/>
          </p:cNvSpPr>
          <p:nvPr/>
        </p:nvSpPr>
        <p:spPr bwMode="auto">
          <a:xfrm>
            <a:off x="323850" y="5445125"/>
            <a:ext cx="6786563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000"/>
              <a:t>乘法公式</a:t>
            </a:r>
            <a:r>
              <a:rPr lang="en-US" altLang="zh-CN" sz="4000"/>
              <a:t>——</a:t>
            </a:r>
            <a:r>
              <a:rPr lang="zh-CN" altLang="en-US" sz="4000">
                <a:solidFill>
                  <a:srgbClr val="FF0000"/>
                </a:solidFill>
              </a:rPr>
              <a:t>完全平方公式：</a:t>
            </a:r>
            <a:endParaRPr lang="zh-CN" altLang="en-US" sz="40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3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3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 bldLvl="0" animBg="1"/>
      <p:bldP spid="13317" grpId="0" bldLvl="0" animBg="1"/>
      <p:bldP spid="133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Box 2"/>
          <p:cNvSpPr txBox="1">
            <a:spLocks noChangeArrowheads="1"/>
          </p:cNvSpPr>
          <p:nvPr/>
        </p:nvSpPr>
        <p:spPr bwMode="auto">
          <a:xfrm>
            <a:off x="304800" y="381000"/>
            <a:ext cx="8839200" cy="1006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/>
              <a:t> </a:t>
            </a:r>
            <a:endParaRPr lang="zh-CN" altLang="en-US" sz="6000"/>
          </a:p>
        </p:txBody>
      </p:sp>
      <p:sp>
        <p:nvSpPr>
          <p:cNvPr id="1029" name="Rectangle 3"/>
          <p:cNvSpPr>
            <a:spLocks noChangeArrowheads="1"/>
          </p:cNvSpPr>
          <p:nvPr/>
        </p:nvSpPr>
        <p:spPr bwMode="auto">
          <a:xfrm>
            <a:off x="2481263" y="3095625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1030" name="Rectangle 4"/>
          <p:cNvSpPr>
            <a:spLocks noChangeArrowheads="1"/>
          </p:cNvSpPr>
          <p:nvPr/>
        </p:nvSpPr>
        <p:spPr bwMode="auto">
          <a:xfrm>
            <a:off x="2481263" y="3095625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1031" name="Rectangle 5"/>
          <p:cNvSpPr>
            <a:spLocks noChangeArrowheads="1"/>
          </p:cNvSpPr>
          <p:nvPr/>
        </p:nvSpPr>
        <p:spPr bwMode="auto">
          <a:xfrm>
            <a:off x="3829050" y="3309938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endParaRPr lang="zh-CN" altLang="en-US"/>
          </a:p>
        </p:txBody>
      </p:sp>
      <p:graphicFrame>
        <p:nvGraphicFramePr>
          <p:cNvPr id="14342" name="Object 6"/>
          <p:cNvGraphicFramePr>
            <a:graphicFrameLocks noChangeAspect="1"/>
          </p:cNvGraphicFramePr>
          <p:nvPr/>
        </p:nvGraphicFramePr>
        <p:xfrm>
          <a:off x="449263" y="3327400"/>
          <a:ext cx="8154987" cy="1365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1" imgW="34137600" imgH="5791200" progId="Equation.3">
                  <p:embed/>
                </p:oleObj>
              </mc:Choice>
              <mc:Fallback>
                <p:oleObj name="" r:id="rId1" imgW="34137600" imgH="5791200" progId="Equation.3">
                  <p:embed/>
                  <p:pic>
                    <p:nvPicPr>
                      <p:cNvPr id="0" name="Object 6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49263" y="3327400"/>
                        <a:ext cx="8154987" cy="13652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2" name="Rectangle 7"/>
          <p:cNvSpPr>
            <a:spLocks noChangeArrowheads="1"/>
          </p:cNvSpPr>
          <p:nvPr/>
        </p:nvSpPr>
        <p:spPr bwMode="auto">
          <a:xfrm>
            <a:off x="3829050" y="3309938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endParaRPr lang="zh-CN" altLang="en-US"/>
          </a:p>
        </p:txBody>
      </p:sp>
      <p:graphicFrame>
        <p:nvGraphicFramePr>
          <p:cNvPr id="14344" name="Object 8"/>
          <p:cNvGraphicFramePr>
            <a:graphicFrameLocks noChangeAspect="1"/>
          </p:cNvGraphicFramePr>
          <p:nvPr/>
        </p:nvGraphicFramePr>
        <p:xfrm>
          <a:off x="533400" y="1905000"/>
          <a:ext cx="7993063" cy="1282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" r:id="rId3" imgW="35661600" imgH="5791200" progId="Equation.3">
                  <p:embed/>
                </p:oleObj>
              </mc:Choice>
              <mc:Fallback>
                <p:oleObj name="" r:id="rId3" imgW="35661600" imgH="5791200" progId="Equation.3">
                  <p:embed/>
                  <p:pic>
                    <p:nvPicPr>
                      <p:cNvPr id="0" name="Object 8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33400" y="1905000"/>
                        <a:ext cx="7993063" cy="12827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45" name="Text Box 9"/>
          <p:cNvSpPr txBox="1">
            <a:spLocks noChangeArrowheads="1"/>
          </p:cNvSpPr>
          <p:nvPr/>
        </p:nvSpPr>
        <p:spPr bwMode="auto">
          <a:xfrm>
            <a:off x="533400" y="990600"/>
            <a:ext cx="7848600" cy="9144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54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新魏" panose="02010800040101010101" pitchFamily="2" charset="-122"/>
              </a:rPr>
              <a:t>把两个公式反过来就得到</a:t>
            </a:r>
            <a:endParaRPr lang="zh-CN" altLang="en-US" sz="540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3757613" y="2581275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24579" name="Text Box 3"/>
          <p:cNvSpPr txBox="1">
            <a:spLocks noChangeArrowheads="1"/>
          </p:cNvSpPr>
          <p:nvPr/>
        </p:nvSpPr>
        <p:spPr bwMode="auto">
          <a:xfrm>
            <a:off x="381000" y="1143000"/>
            <a:ext cx="8388350" cy="1612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>
                <a:latin typeface="黑体" panose="02010609060101010101" pitchFamily="2" charset="-122"/>
                <a:ea typeface="黑体" panose="02010609060101010101" pitchFamily="2" charset="-122"/>
              </a:rPr>
              <a:t>我们把多项式</a:t>
            </a:r>
            <a:r>
              <a:rPr lang="en-US" altLang="zh-CN" sz="40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a²</a:t>
            </a:r>
            <a:r>
              <a:rPr lang="zh-CN" altLang="en-US" sz="40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＋</a:t>
            </a:r>
            <a:r>
              <a:rPr lang="en-US" altLang="zh-CN" sz="40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2ab</a:t>
            </a:r>
            <a:r>
              <a:rPr lang="zh-CN" altLang="en-US" sz="40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＋</a:t>
            </a:r>
            <a:r>
              <a:rPr lang="en-US" altLang="zh-CN" sz="40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b²</a:t>
            </a:r>
            <a:r>
              <a:rPr lang="en-US" altLang="zh-CN" sz="400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4000">
                <a:latin typeface="黑体" panose="02010609060101010101" pitchFamily="2" charset="-122"/>
                <a:ea typeface="黑体" panose="02010609060101010101" pitchFamily="2" charset="-122"/>
              </a:rPr>
              <a:t>和 </a:t>
            </a:r>
            <a:endParaRPr lang="zh-CN" altLang="en-US" sz="400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a²</a:t>
            </a:r>
            <a:r>
              <a:rPr lang="zh-CN" altLang="en-US" sz="40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－</a:t>
            </a:r>
            <a:r>
              <a:rPr lang="en-US" altLang="zh-CN" sz="40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2ab</a:t>
            </a:r>
            <a:r>
              <a:rPr lang="zh-CN" altLang="en-US" sz="40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＋</a:t>
            </a:r>
            <a:r>
              <a:rPr lang="en-US" altLang="zh-CN" sz="40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b²</a:t>
            </a:r>
            <a:r>
              <a:rPr lang="en-US" altLang="zh-CN" sz="400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4000">
                <a:latin typeface="黑体" panose="02010609060101010101" pitchFamily="2" charset="-122"/>
                <a:ea typeface="黑体" panose="02010609060101010101" pitchFamily="2" charset="-122"/>
              </a:rPr>
              <a:t>叫做</a:t>
            </a:r>
            <a:r>
              <a:rPr lang="zh-CN" altLang="en-US" sz="40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完全平方式</a:t>
            </a:r>
            <a:r>
              <a:rPr lang="zh-CN" altLang="en-US" sz="4000"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altLang="en-US" sz="40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1508" name="WordArt 4"/>
          <p:cNvSpPr>
            <a:spLocks noChangeArrowheads="1" noChangeShapeType="1" noTextEdit="1"/>
          </p:cNvSpPr>
          <p:nvPr/>
        </p:nvSpPr>
        <p:spPr bwMode="auto">
          <a:xfrm>
            <a:off x="1116013" y="3286125"/>
            <a:ext cx="2736850" cy="719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kern="1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思考</a:t>
            </a:r>
            <a:endParaRPr lang="zh-CN" altLang="en-US" kern="10">
              <a:ln w="19050">
                <a:solidFill>
                  <a:srgbClr val="99CCFF"/>
                </a:solidFill>
                <a:rou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755650" y="4437063"/>
            <a:ext cx="5770563" cy="7000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000">
                <a:ea typeface="黑体" panose="02010609060101010101" pitchFamily="2" charset="-122"/>
              </a:rPr>
              <a:t>完全平方式有什么特征？</a:t>
            </a:r>
            <a:endParaRPr lang="zh-CN" altLang="en-US" sz="4000"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 animBg="1"/>
      <p:bldP spid="1536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1066800" y="914400"/>
            <a:ext cx="6264275" cy="1779588"/>
          </a:xfrm>
          <a:prstGeom prst="rect">
            <a:avLst/>
          </a:prstGeom>
          <a:noFill/>
          <a:ln w="12700">
            <a:solidFill>
              <a:srgbClr val="0000FF"/>
            </a:solidFill>
            <a:prstDash val="lgDash"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  <a:defRPr/>
            </a:pPr>
            <a:r>
              <a:rPr lang="en-US" altLang="zh-CN" sz="4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en-US" altLang="zh-CN" sz="4400" baseline="300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4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 +2ab+b</a:t>
            </a:r>
            <a:r>
              <a:rPr lang="en-US" altLang="zh-CN" sz="4400" baseline="300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4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= (a+b)</a:t>
            </a:r>
            <a:r>
              <a:rPr lang="en-US" altLang="zh-CN" sz="4400" baseline="300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endParaRPr lang="en-US" altLang="zh-CN" sz="4400" baseline="30000" dirty="0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  <a:buFontTx/>
              <a:buNone/>
              <a:defRPr/>
            </a:pPr>
            <a:r>
              <a:rPr lang="en-US" altLang="zh-CN" sz="4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en-US" altLang="zh-CN" sz="4400" baseline="300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4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4400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-</a:t>
            </a:r>
            <a:r>
              <a:rPr lang="en-US" altLang="zh-CN" sz="4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 2ab+b</a:t>
            </a:r>
            <a:r>
              <a:rPr lang="en-US" altLang="zh-CN" sz="4400" baseline="300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4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= (a</a:t>
            </a:r>
            <a:r>
              <a:rPr lang="en-US" altLang="zh-CN" sz="4400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-</a:t>
            </a:r>
            <a:r>
              <a:rPr lang="en-US" altLang="zh-CN" sz="4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b)</a:t>
            </a:r>
            <a:r>
              <a:rPr lang="en-US" altLang="zh-CN" sz="4400" baseline="300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endParaRPr lang="en-US" altLang="zh-CN" sz="4400" dirty="0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533400" y="2819400"/>
            <a:ext cx="3673475" cy="5778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latin typeface="黑体" panose="02010609060101010101" pitchFamily="2" charset="-122"/>
                <a:ea typeface="黑体" panose="02010609060101010101" pitchFamily="2" charset="-122"/>
              </a:rPr>
              <a:t>结构特征</a:t>
            </a:r>
            <a:r>
              <a:rPr lang="en-US" altLang="zh-CN" sz="3200"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  <a:endParaRPr lang="en-US" altLang="zh-CN" sz="32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755650" y="3573463"/>
            <a:ext cx="2417763" cy="5778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3200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3200"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三</a:t>
            </a:r>
            <a:r>
              <a:rPr lang="zh-CN" altLang="en-US" sz="3200">
                <a:latin typeface="黑体" panose="02010609060101010101" pitchFamily="2" charset="-122"/>
                <a:ea typeface="黑体" panose="02010609060101010101" pitchFamily="2" charset="-122"/>
              </a:rPr>
              <a:t>项式</a:t>
            </a:r>
            <a:endParaRPr lang="zh-CN" altLang="en-US" sz="32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755650" y="4292600"/>
            <a:ext cx="8243888" cy="5778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/>
              <a:t>（</a:t>
            </a:r>
            <a:r>
              <a:rPr lang="zh-CN" altLang="zh-CN" sz="3200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200">
                <a:latin typeface="黑体" panose="02010609060101010101" pitchFamily="2" charset="-122"/>
                <a:ea typeface="黑体" panose="02010609060101010101" pitchFamily="2" charset="-122"/>
              </a:rPr>
              <a:t>）其中有两项是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平方项</a:t>
            </a:r>
            <a:r>
              <a:rPr lang="zh-CN" altLang="en-US" sz="3200">
                <a:latin typeface="黑体" panose="02010609060101010101" pitchFamily="2" charset="-122"/>
                <a:ea typeface="黑体" panose="02010609060101010101" pitchFamily="2" charset="-122"/>
              </a:rPr>
              <a:t>且都是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同号</a:t>
            </a:r>
            <a:endParaRPr lang="zh-CN" altLang="en-US" sz="3200"/>
          </a:p>
        </p:txBody>
      </p:sp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755650" y="4941888"/>
            <a:ext cx="7294563" cy="5778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/>
              <a:t>（</a:t>
            </a:r>
            <a:r>
              <a:rPr lang="en-US" altLang="zh-CN" sz="3200"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3200">
                <a:latin typeface="黑体" panose="02010609060101010101" pitchFamily="2" charset="-122"/>
                <a:ea typeface="黑体" panose="02010609060101010101" pitchFamily="2" charset="-122"/>
              </a:rPr>
              <a:t>）第三项是两平方项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底数乘积的两倍</a:t>
            </a:r>
            <a:endParaRPr lang="zh-CN" altLang="en-US" sz="32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391" name="AutoShape 7"/>
          <p:cNvSpPr/>
          <p:nvPr/>
        </p:nvSpPr>
        <p:spPr bwMode="auto">
          <a:xfrm>
            <a:off x="755650" y="3860800"/>
            <a:ext cx="215900" cy="1584325"/>
          </a:xfrm>
          <a:prstGeom prst="leftBrace">
            <a:avLst>
              <a:gd name="adj1" fmla="val 61118"/>
              <a:gd name="adj2" fmla="val 50000"/>
            </a:avLst>
          </a:prstGeom>
          <a:noFill/>
          <a:ln w="57150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107950" y="3286125"/>
            <a:ext cx="611188" cy="2525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32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pitchFamily="2" charset="-122"/>
              </a:rPr>
              <a:t>完全平方式</a:t>
            </a:r>
            <a:endParaRPr lang="zh-CN" altLang="en-US" sz="320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bldLvl="0" animBg="1"/>
      <p:bldP spid="16387" grpId="0"/>
      <p:bldP spid="16388" grpId="0"/>
      <p:bldP spid="16389" grpId="0"/>
      <p:bldP spid="16390" grpId="0"/>
      <p:bldP spid="16391" grpId="0" bldLvl="0" animBg="1"/>
      <p:bldP spid="1639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文本框 1"/>
          <p:cNvSpPr txBox="1"/>
          <p:nvPr/>
        </p:nvSpPr>
        <p:spPr>
          <a:xfrm>
            <a:off x="683491" y="2357438"/>
            <a:ext cx="7503247" cy="1631216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 algn="ctr"/>
            <a:r>
              <a:rPr lang="zh-CN" altLang="en-US" sz="3600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第十四章   整式的乘法与因式分解</a:t>
            </a:r>
            <a:endParaRPr lang="en-US" altLang="zh-CN" sz="3600" dirty="0" smtClean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lvl="0" indent="0" algn="ctr"/>
            <a:endParaRPr lang="zh-CN" altLang="en-US" sz="3600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lvl="0" indent="0" algn="ctr"/>
            <a:r>
              <a:rPr lang="en-US" altLang="zh-CN" sz="2800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14.3  </a:t>
            </a:r>
            <a:r>
              <a:rPr lang="zh-CN" altLang="en-US" sz="280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因式分解</a:t>
            </a:r>
            <a:endParaRPr lang="zh-CN" altLang="en-US" sz="2800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52400" y="1143000"/>
            <a:ext cx="7772400" cy="1143000"/>
          </a:xfr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r>
              <a:rPr lang="zh-CN" altLang="en-US" b="1" smtClean="0"/>
              <a:t>例题：把下列式子分解因式</a:t>
            </a:r>
            <a:endParaRPr lang="zh-CN" altLang="en-US" b="1" smtClean="0"/>
          </a:p>
        </p:txBody>
      </p:sp>
      <p:sp>
        <p:nvSpPr>
          <p:cNvPr id="2054" name="Text Box 3"/>
          <p:cNvSpPr txBox="1">
            <a:spLocks noChangeArrowheads="1"/>
          </p:cNvSpPr>
          <p:nvPr/>
        </p:nvSpPr>
        <p:spPr bwMode="auto">
          <a:xfrm>
            <a:off x="304800" y="2133600"/>
            <a:ext cx="3276600" cy="823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4800">
                <a:latin typeface="宋体" panose="02010600030101010101" pitchFamily="2" charset="-122"/>
              </a:rPr>
              <a:t>16x</a:t>
            </a:r>
            <a:r>
              <a:rPr lang="zh-CN" altLang="zh-CN" sz="4800" baseline="30000">
                <a:latin typeface="宋体" panose="02010600030101010101" pitchFamily="2" charset="-122"/>
              </a:rPr>
              <a:t>2</a:t>
            </a:r>
            <a:r>
              <a:rPr lang="zh-CN" altLang="zh-CN" sz="4800">
                <a:latin typeface="宋体" panose="02010600030101010101" pitchFamily="2" charset="-122"/>
              </a:rPr>
              <a:t>+24x+9</a:t>
            </a:r>
            <a:endParaRPr lang="zh-CN" altLang="zh-CN" sz="4800">
              <a:latin typeface="宋体" panose="02010600030101010101" pitchFamily="2" charset="-122"/>
            </a:endParaRPr>
          </a:p>
        </p:txBody>
      </p:sp>
      <p:graphicFrame>
        <p:nvGraphicFramePr>
          <p:cNvPr id="12292" name="Object 2"/>
          <p:cNvGraphicFramePr>
            <a:graphicFrameLocks noChangeAspect="1"/>
          </p:cNvGraphicFramePr>
          <p:nvPr/>
        </p:nvGraphicFramePr>
        <p:xfrm>
          <a:off x="366713" y="2938463"/>
          <a:ext cx="5284787" cy="1589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" r:id="rId1" imgW="37185600" imgH="10972800" progId="Equation.DSMT4">
                  <p:embed/>
                </p:oleObj>
              </mc:Choice>
              <mc:Fallback>
                <p:oleObj name="" r:id="rId1" imgW="37185600" imgH="10972800" progId="Equation.DSMT4">
                  <p:embed/>
                  <p:pic>
                    <p:nvPicPr>
                      <p:cNvPr id="0" name="Object 2"/>
                      <p:cNvPicPr>
                        <a:picLocks noChangeAspect="1"/>
                      </p:cNvPicPr>
                      <p:nvPr/>
                    </p:nvPicPr>
                    <p:blipFill>
                      <a:blip r:embed="rId2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366713" y="2938463"/>
                        <a:ext cx="5284787" cy="15890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93" name="Object 3"/>
          <p:cNvGraphicFramePr>
            <a:graphicFrameLocks noChangeAspect="1"/>
          </p:cNvGraphicFramePr>
          <p:nvPr/>
        </p:nvGraphicFramePr>
        <p:xfrm>
          <a:off x="6046788" y="2824163"/>
          <a:ext cx="2841625" cy="1058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" r:id="rId3" imgW="16764000" imgH="6705600" progId="Equation.DSMT4">
                  <p:embed/>
                </p:oleObj>
              </mc:Choice>
              <mc:Fallback>
                <p:oleObj name="" r:id="rId3" imgW="16764000" imgH="6705600" progId="Equation.DSMT4">
                  <p:embed/>
                  <p:pic>
                    <p:nvPicPr>
                      <p:cNvPr id="0" name="Object 3"/>
                      <p:cNvPicPr>
                        <a:picLocks noChangeAspect="1"/>
                      </p:cNvPicPr>
                      <p:nvPr/>
                    </p:nvPicPr>
                    <p:blipFill>
                      <a:blip r:embed="rId4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6046788" y="2824163"/>
                        <a:ext cx="2841625" cy="10588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6"/>
          <p:cNvGrpSpPr/>
          <p:nvPr/>
        </p:nvGrpSpPr>
        <p:grpSpPr bwMode="auto">
          <a:xfrm>
            <a:off x="304800" y="3733800"/>
            <a:ext cx="8991600" cy="1905000"/>
            <a:chOff x="0" y="0"/>
            <a:chExt cx="5664" cy="1200"/>
          </a:xfrm>
        </p:grpSpPr>
        <p:sp>
          <p:nvSpPr>
            <p:cNvPr id="2056" name="AutoShape 7"/>
            <p:cNvSpPr>
              <a:spLocks noChangeArrowheads="1"/>
            </p:cNvSpPr>
            <p:nvPr/>
          </p:nvSpPr>
          <p:spPr bwMode="auto">
            <a:xfrm>
              <a:off x="192" y="0"/>
              <a:ext cx="192" cy="720"/>
            </a:xfrm>
            <a:prstGeom prst="upDownArrow">
              <a:avLst>
                <a:gd name="adj1" fmla="val 50000"/>
                <a:gd name="adj2" fmla="val 75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57" name="AutoShape 8"/>
            <p:cNvSpPr>
              <a:spLocks noChangeArrowheads="1"/>
            </p:cNvSpPr>
            <p:nvPr/>
          </p:nvSpPr>
          <p:spPr bwMode="auto">
            <a:xfrm>
              <a:off x="1584" y="0"/>
              <a:ext cx="192" cy="720"/>
            </a:xfrm>
            <a:prstGeom prst="upDownArrow">
              <a:avLst>
                <a:gd name="adj1" fmla="val 50000"/>
                <a:gd name="adj2" fmla="val 75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58" name="AutoShape 9"/>
            <p:cNvSpPr>
              <a:spLocks noChangeArrowheads="1"/>
            </p:cNvSpPr>
            <p:nvPr/>
          </p:nvSpPr>
          <p:spPr bwMode="auto">
            <a:xfrm>
              <a:off x="4848" y="48"/>
              <a:ext cx="192" cy="720"/>
            </a:xfrm>
            <a:prstGeom prst="upDownArrow">
              <a:avLst>
                <a:gd name="adj1" fmla="val 50000"/>
                <a:gd name="adj2" fmla="val 75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59" name="AutoShape 10"/>
            <p:cNvSpPr>
              <a:spLocks noChangeArrowheads="1"/>
            </p:cNvSpPr>
            <p:nvPr/>
          </p:nvSpPr>
          <p:spPr bwMode="auto">
            <a:xfrm>
              <a:off x="3024" y="0"/>
              <a:ext cx="192" cy="720"/>
            </a:xfrm>
            <a:prstGeom prst="upDownArrow">
              <a:avLst>
                <a:gd name="adj1" fmla="val 50000"/>
                <a:gd name="adj2" fmla="val 75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60" name="AutoShape 11"/>
            <p:cNvSpPr>
              <a:spLocks noChangeArrowheads="1"/>
            </p:cNvSpPr>
            <p:nvPr/>
          </p:nvSpPr>
          <p:spPr bwMode="auto">
            <a:xfrm>
              <a:off x="4128" y="0"/>
              <a:ext cx="192" cy="720"/>
            </a:xfrm>
            <a:prstGeom prst="upDownArrow">
              <a:avLst>
                <a:gd name="adj1" fmla="val 50000"/>
                <a:gd name="adj2" fmla="val 75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61" name="AutoShape 12"/>
            <p:cNvSpPr>
              <a:spLocks noChangeArrowheads="1"/>
            </p:cNvSpPr>
            <p:nvPr/>
          </p:nvSpPr>
          <p:spPr bwMode="auto">
            <a:xfrm>
              <a:off x="2304" y="0"/>
              <a:ext cx="192" cy="720"/>
            </a:xfrm>
            <a:prstGeom prst="upDownArrow">
              <a:avLst>
                <a:gd name="adj1" fmla="val 50000"/>
                <a:gd name="adj2" fmla="val 75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aphicFrame>
          <p:nvGraphicFramePr>
            <p:cNvPr id="2052" name="Object 4"/>
            <p:cNvGraphicFramePr>
              <a:graphicFrameLocks noChangeAspect="1"/>
            </p:cNvGraphicFramePr>
            <p:nvPr/>
          </p:nvGraphicFramePr>
          <p:xfrm>
            <a:off x="0" y="624"/>
            <a:ext cx="3648" cy="57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52" name="" r:id="rId5" imgW="45415200" imgH="7924800" progId="Equation.DSMT4">
                    <p:embed/>
                  </p:oleObj>
                </mc:Choice>
                <mc:Fallback>
                  <p:oleObj name="" r:id="rId5" imgW="45415200" imgH="7924800" progId="Equation.DSMT4">
                    <p:embed/>
                    <p:pic>
                      <p:nvPicPr>
                        <p:cNvPr id="0" name="Object 4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0" y="624"/>
                          <a:ext cx="3648" cy="57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062" name="Text Box 14"/>
            <p:cNvSpPr txBox="1">
              <a:spLocks noChangeArrowheads="1"/>
            </p:cNvSpPr>
            <p:nvPr/>
          </p:nvSpPr>
          <p:spPr bwMode="auto">
            <a:xfrm>
              <a:off x="3744" y="720"/>
              <a:ext cx="1920" cy="48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zh-CN" sz="4400">
                  <a:latin typeface="Times New Roman" panose="02020603050405020304" pitchFamily="18" charset="0"/>
                </a:rPr>
                <a:t>=(</a:t>
              </a:r>
              <a:r>
                <a:rPr lang="zh-CN" altLang="en-US" sz="4400">
                  <a:latin typeface="Times New Roman" panose="02020603050405020304" pitchFamily="18" charset="0"/>
                </a:rPr>
                <a:t>首</a:t>
              </a:r>
              <a:r>
                <a:rPr lang="zh-CN" altLang="zh-CN" sz="4400">
                  <a:latin typeface="Times New Roman" panose="02020603050405020304" pitchFamily="18" charset="0"/>
                </a:rPr>
                <a:t>±</a:t>
              </a:r>
              <a:r>
                <a:rPr lang="zh-CN" altLang="en-US" sz="4400">
                  <a:latin typeface="Times New Roman" panose="02020603050405020304" pitchFamily="18" charset="0"/>
                </a:rPr>
                <a:t>尾</a:t>
              </a:r>
              <a:r>
                <a:rPr lang="zh-CN" altLang="zh-CN" sz="4400">
                  <a:latin typeface="Times New Roman" panose="02020603050405020304" pitchFamily="18" charset="0"/>
                </a:rPr>
                <a:t>)</a:t>
              </a:r>
              <a:r>
                <a:rPr lang="zh-CN" altLang="zh-CN" sz="4400" baseline="30000">
                  <a:latin typeface="Times New Roman" panose="02020603050405020304" pitchFamily="18" charset="0"/>
                </a:rPr>
                <a:t>2</a:t>
              </a:r>
              <a:endParaRPr lang="zh-CN" altLang="zh-CN" sz="4400">
                <a:latin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52400" y="914400"/>
            <a:ext cx="8763000" cy="1143000"/>
          </a:xfr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l"/>
            <a:r>
              <a:rPr lang="zh-CN" altLang="en-US" sz="3200" b="1" smtClean="0">
                <a:solidFill>
                  <a:schemeClr val="accent2"/>
                </a:solidFill>
              </a:rPr>
              <a:t>例１  利用公式： </a:t>
            </a:r>
            <a:r>
              <a:rPr lang="en-US" altLang="zh-CN" sz="3200" b="1" i="1" smtClean="0">
                <a:solidFill>
                  <a:srgbClr val="FF0066"/>
                </a:solidFill>
              </a:rPr>
              <a:t>a</a:t>
            </a:r>
            <a:r>
              <a:rPr lang="en-US" altLang="zh-CN" sz="3200" b="1" baseline="30000" smtClean="0">
                <a:solidFill>
                  <a:srgbClr val="FF0066"/>
                </a:solidFill>
              </a:rPr>
              <a:t>2</a:t>
            </a:r>
            <a:r>
              <a:rPr lang="en-US" altLang="zh-CN" sz="3200" b="1" smtClean="0">
                <a:solidFill>
                  <a:srgbClr val="FF0066"/>
                </a:solidFill>
                <a:latin typeface="宋体" panose="02010600030101010101" pitchFamily="2" charset="-122"/>
              </a:rPr>
              <a:t>±2ab+</a:t>
            </a:r>
            <a:r>
              <a:rPr lang="en-US" altLang="zh-CN" sz="3200" b="1" i="1" smtClean="0">
                <a:solidFill>
                  <a:srgbClr val="FF0066"/>
                </a:solidFill>
              </a:rPr>
              <a:t>b</a:t>
            </a:r>
            <a:r>
              <a:rPr lang="en-US" altLang="zh-CN" sz="3200" b="1" baseline="30000" smtClean="0">
                <a:solidFill>
                  <a:srgbClr val="FF0066"/>
                </a:solidFill>
              </a:rPr>
              <a:t>2</a:t>
            </a:r>
            <a:r>
              <a:rPr lang="en-US" altLang="zh-CN" sz="3200" b="1" smtClean="0">
                <a:solidFill>
                  <a:srgbClr val="FF0066"/>
                </a:solidFill>
              </a:rPr>
              <a:t> </a:t>
            </a:r>
            <a:r>
              <a:rPr lang="zh-CN" altLang="en-US" sz="3200" b="1" smtClean="0">
                <a:solidFill>
                  <a:srgbClr val="FF0066"/>
                </a:solidFill>
              </a:rPr>
              <a:t>＝ </a:t>
            </a:r>
            <a:r>
              <a:rPr lang="zh-CN" altLang="en-US" sz="3200" b="1" smtClean="0">
                <a:solidFill>
                  <a:srgbClr val="FF0066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3200" b="1" i="1" smtClean="0">
                <a:solidFill>
                  <a:srgbClr val="FF0066"/>
                </a:solidFill>
              </a:rPr>
              <a:t>a</a:t>
            </a:r>
            <a:r>
              <a:rPr lang="en-US" altLang="zh-CN" sz="3200" b="1" smtClean="0">
                <a:solidFill>
                  <a:srgbClr val="FF0066"/>
                </a:solidFill>
                <a:latin typeface="宋体" panose="02010600030101010101" pitchFamily="2" charset="-122"/>
              </a:rPr>
              <a:t>±</a:t>
            </a:r>
            <a:r>
              <a:rPr lang="en-US" altLang="zh-CN" sz="3200" b="1" i="1" smtClean="0">
                <a:solidFill>
                  <a:srgbClr val="FF0066"/>
                </a:solidFill>
              </a:rPr>
              <a:t>b</a:t>
            </a:r>
            <a:r>
              <a:rPr lang="zh-CN" altLang="en-US" sz="3200" b="1" smtClean="0">
                <a:solidFill>
                  <a:srgbClr val="FF0066"/>
                </a:solidFill>
                <a:latin typeface="宋体" panose="02010600030101010101" pitchFamily="2" charset="-122"/>
              </a:rPr>
              <a:t>）</a:t>
            </a:r>
            <a:r>
              <a:rPr lang="en-US" altLang="zh-CN" sz="3200" b="1" baseline="30000" smtClean="0">
                <a:solidFill>
                  <a:srgbClr val="FF0066"/>
                </a:solidFill>
              </a:rPr>
              <a:t>2</a:t>
            </a:r>
            <a:br>
              <a:rPr lang="en-US" altLang="zh-CN" sz="3200" b="1" baseline="30000" smtClean="0"/>
            </a:br>
            <a:r>
              <a:rPr lang="zh-CN" altLang="en-US" sz="3200" b="1" smtClean="0">
                <a:solidFill>
                  <a:schemeClr val="accent2"/>
                </a:solidFill>
                <a:latin typeface="宋体" panose="02010600030101010101" pitchFamily="2" charset="-122"/>
              </a:rPr>
              <a:t>把下列多项式分解因式。</a:t>
            </a:r>
            <a:endParaRPr lang="zh-CN" altLang="en-US" sz="3200" b="1" smtClean="0">
              <a:solidFill>
                <a:schemeClr val="accent2"/>
              </a:solidFill>
              <a:latin typeface="宋体" panose="02010600030101010101" pitchFamily="2" charset="-122"/>
            </a:endParaRPr>
          </a:p>
        </p:txBody>
      </p:sp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1447800" y="2133600"/>
            <a:ext cx="34290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latin typeface="Times New Roman" panose="02020603050405020304" pitchFamily="18" charset="0"/>
              </a:rPr>
              <a:t>⑴ </a:t>
            </a:r>
            <a:r>
              <a:rPr lang="en-US" altLang="zh-CN" sz="3200">
                <a:latin typeface="Times New Roman" panose="02020603050405020304" pitchFamily="18" charset="0"/>
              </a:rPr>
              <a:t>25</a:t>
            </a:r>
            <a:r>
              <a:rPr lang="zh-CN" altLang="en-US" sz="3200">
                <a:latin typeface="宋体" panose="02010600030101010101" pitchFamily="2" charset="-122"/>
              </a:rPr>
              <a:t>－</a:t>
            </a:r>
            <a:r>
              <a:rPr lang="en-US" altLang="zh-CN" sz="3200">
                <a:latin typeface="宋体" panose="02010600030101010101" pitchFamily="2" charset="-122"/>
              </a:rPr>
              <a:t>10</a:t>
            </a:r>
            <a:r>
              <a:rPr lang="en-US" altLang="zh-CN" sz="3200" i="1">
                <a:latin typeface="Times New Roman" panose="02020603050405020304" pitchFamily="18" charset="0"/>
              </a:rPr>
              <a:t>x</a:t>
            </a:r>
            <a:r>
              <a:rPr lang="en-US" altLang="zh-CN" sz="3200">
                <a:latin typeface="宋体" panose="02010600030101010101" pitchFamily="2" charset="-122"/>
              </a:rPr>
              <a:t>+</a:t>
            </a:r>
            <a:r>
              <a:rPr lang="en-US" altLang="zh-CN" sz="3200" i="1">
                <a:latin typeface="Times New Roman" panose="02020603050405020304" pitchFamily="18" charset="0"/>
              </a:rPr>
              <a:t>x</a:t>
            </a:r>
            <a:r>
              <a:rPr lang="en-US" altLang="zh-CN" sz="3200" baseline="30000">
                <a:latin typeface="Times New Roman" panose="02020603050405020304" pitchFamily="18" charset="0"/>
              </a:rPr>
              <a:t>2</a:t>
            </a:r>
            <a:r>
              <a:rPr lang="en-US" altLang="zh-CN" sz="3200">
                <a:latin typeface="Times New Roman" panose="02020603050405020304" pitchFamily="18" charset="0"/>
              </a:rPr>
              <a:t> 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5638800" y="2133600"/>
            <a:ext cx="31242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latin typeface="Times New Roman" panose="02020603050405020304" pitchFamily="18" charset="0"/>
              </a:rPr>
              <a:t>⑵</a:t>
            </a:r>
            <a:r>
              <a:rPr lang="en-US" altLang="zh-CN" sz="3200">
                <a:latin typeface="Times New Roman" panose="02020603050405020304" pitchFamily="18" charset="0"/>
              </a:rPr>
              <a:t> 9</a:t>
            </a:r>
            <a:r>
              <a:rPr lang="en-US" altLang="zh-CN" sz="3200" i="1">
                <a:latin typeface="Times New Roman" panose="02020603050405020304" pitchFamily="18" charset="0"/>
              </a:rPr>
              <a:t>a</a:t>
            </a:r>
            <a:r>
              <a:rPr lang="en-US" altLang="zh-CN" sz="3200" baseline="30000">
                <a:latin typeface="Times New Roman" panose="02020603050405020304" pitchFamily="18" charset="0"/>
              </a:rPr>
              <a:t>2</a:t>
            </a:r>
            <a:r>
              <a:rPr lang="en-US" altLang="zh-CN" sz="3200">
                <a:latin typeface="宋体" panose="02010600030101010101" pitchFamily="2" charset="-122"/>
              </a:rPr>
              <a:t>+6ab+</a:t>
            </a:r>
            <a:r>
              <a:rPr lang="en-US" altLang="zh-CN" sz="3200" i="1">
                <a:latin typeface="Times New Roman" panose="02020603050405020304" pitchFamily="18" charset="0"/>
              </a:rPr>
              <a:t>b</a:t>
            </a:r>
            <a:r>
              <a:rPr lang="en-US" altLang="zh-CN" sz="3200" baseline="30000">
                <a:latin typeface="Times New Roman" panose="02020603050405020304" pitchFamily="18" charset="0"/>
              </a:rPr>
              <a:t>2</a:t>
            </a:r>
            <a:r>
              <a:rPr lang="en-US" altLang="zh-CN" sz="3200">
                <a:latin typeface="Times New Roman" panose="02020603050405020304" pitchFamily="18" charset="0"/>
              </a:rPr>
              <a:t> 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  <p:sp>
        <p:nvSpPr>
          <p:cNvPr id="31749" name="Text Box 5"/>
          <p:cNvSpPr txBox="1">
            <a:spLocks noChangeArrowheads="1"/>
          </p:cNvSpPr>
          <p:nvPr/>
        </p:nvSpPr>
        <p:spPr bwMode="auto">
          <a:xfrm>
            <a:off x="152400" y="2743200"/>
            <a:ext cx="5286375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0066"/>
                </a:solidFill>
                <a:latin typeface="Times New Roman" panose="02020603050405020304" pitchFamily="18" charset="0"/>
              </a:rPr>
              <a:t>解：原式</a:t>
            </a:r>
            <a:r>
              <a:rPr lang="en-US" altLang="zh-CN" sz="3200">
                <a:solidFill>
                  <a:srgbClr val="FF0066"/>
                </a:solidFill>
                <a:latin typeface="Times New Roman" panose="02020603050405020304" pitchFamily="18" charset="0"/>
              </a:rPr>
              <a:t>=5</a:t>
            </a:r>
            <a:r>
              <a:rPr lang="en-US" altLang="zh-CN" sz="3200" baseline="30000">
                <a:solidFill>
                  <a:srgbClr val="FF0066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3200">
                <a:solidFill>
                  <a:srgbClr val="FF0066"/>
                </a:solidFill>
                <a:latin typeface="宋体" panose="02010600030101010101" pitchFamily="2" charset="-122"/>
              </a:rPr>
              <a:t>－</a:t>
            </a:r>
            <a:r>
              <a:rPr lang="en-US" altLang="zh-CN" sz="3200">
                <a:solidFill>
                  <a:srgbClr val="FF0066"/>
                </a:solidFill>
                <a:latin typeface="宋体" panose="02010600030101010101" pitchFamily="2" charset="-122"/>
              </a:rPr>
              <a:t>2×5</a:t>
            </a:r>
            <a:r>
              <a:rPr lang="en-US" altLang="zh-CN" sz="3200">
                <a:solidFill>
                  <a:srgbClr val="FF0066"/>
                </a:solidFill>
                <a:latin typeface="Times New Roman" panose="02020603050405020304" pitchFamily="18" charset="0"/>
              </a:rPr>
              <a:t>·</a:t>
            </a:r>
            <a:r>
              <a:rPr lang="en-US" altLang="zh-CN" sz="3200">
                <a:solidFill>
                  <a:srgbClr val="FF0066"/>
                </a:solidFill>
                <a:latin typeface="宋体" panose="02010600030101010101" pitchFamily="2" charset="-122"/>
              </a:rPr>
              <a:t>x+</a:t>
            </a:r>
            <a:r>
              <a:rPr lang="en-US" altLang="zh-CN" sz="3200" i="1">
                <a:solidFill>
                  <a:srgbClr val="FF0066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3200" baseline="30000">
                <a:solidFill>
                  <a:srgbClr val="FF0066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FF0066"/>
                </a:solidFill>
                <a:latin typeface="Times New Roman" panose="02020603050405020304" pitchFamily="18" charset="0"/>
              </a:rPr>
              <a:t> </a:t>
            </a:r>
            <a:endParaRPr lang="en-US" altLang="zh-CN" sz="3200">
              <a:solidFill>
                <a:srgbClr val="FF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31750" name="Text Box 6"/>
          <p:cNvSpPr txBox="1">
            <a:spLocks noChangeArrowheads="1"/>
          </p:cNvSpPr>
          <p:nvPr/>
        </p:nvSpPr>
        <p:spPr bwMode="auto">
          <a:xfrm>
            <a:off x="1295400" y="3429000"/>
            <a:ext cx="33528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solidFill>
                  <a:srgbClr val="FF0066"/>
                </a:solidFill>
                <a:latin typeface="Times New Roman" panose="02020603050405020304" pitchFamily="18" charset="0"/>
              </a:rPr>
              <a:t>= </a:t>
            </a:r>
            <a:r>
              <a:rPr lang="zh-CN" altLang="en-US" sz="3200">
                <a:solidFill>
                  <a:srgbClr val="FF0066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3200" i="1">
                <a:solidFill>
                  <a:srgbClr val="FF0066"/>
                </a:solidFill>
                <a:latin typeface="Times New Roman" panose="02020603050405020304" pitchFamily="18" charset="0"/>
              </a:rPr>
              <a:t>5</a:t>
            </a:r>
            <a:r>
              <a:rPr lang="en-US" altLang="zh-CN" sz="3200">
                <a:solidFill>
                  <a:srgbClr val="FF0066"/>
                </a:solidFill>
                <a:latin typeface="宋体" panose="02010600030101010101" pitchFamily="2" charset="-122"/>
              </a:rPr>
              <a:t>-</a:t>
            </a:r>
            <a:r>
              <a:rPr lang="en-US" altLang="zh-CN" sz="3200" i="1">
                <a:solidFill>
                  <a:srgbClr val="FF0066"/>
                </a:solidFill>
                <a:latin typeface="Times New Roman" panose="02020603050405020304" pitchFamily="18" charset="0"/>
              </a:rPr>
              <a:t>x</a:t>
            </a:r>
            <a:r>
              <a:rPr lang="zh-CN" altLang="en-US" sz="3200">
                <a:solidFill>
                  <a:srgbClr val="FF0066"/>
                </a:solidFill>
                <a:latin typeface="宋体" panose="02010600030101010101" pitchFamily="2" charset="-122"/>
              </a:rPr>
              <a:t>）</a:t>
            </a:r>
            <a:r>
              <a:rPr lang="en-US" altLang="zh-CN" sz="3200" baseline="30000">
                <a:solidFill>
                  <a:srgbClr val="FF0066"/>
                </a:solidFill>
                <a:latin typeface="Times New Roman" panose="02020603050405020304" pitchFamily="18" charset="0"/>
              </a:rPr>
              <a:t>2</a:t>
            </a:r>
            <a:endParaRPr lang="en-US" altLang="zh-CN" sz="3200" baseline="30000">
              <a:solidFill>
                <a:srgbClr val="FF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31751" name="Text Box 7"/>
          <p:cNvSpPr txBox="1">
            <a:spLocks noChangeArrowheads="1"/>
          </p:cNvSpPr>
          <p:nvPr/>
        </p:nvSpPr>
        <p:spPr bwMode="auto">
          <a:xfrm>
            <a:off x="4495800" y="2743200"/>
            <a:ext cx="4981575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0066"/>
                </a:solidFill>
                <a:latin typeface="Times New Roman" panose="02020603050405020304" pitchFamily="18" charset="0"/>
              </a:rPr>
              <a:t>解：原式</a:t>
            </a:r>
            <a:r>
              <a:rPr lang="en-US" altLang="zh-CN" sz="3200">
                <a:solidFill>
                  <a:srgbClr val="FF0066"/>
                </a:solidFill>
                <a:latin typeface="Times New Roman" panose="02020603050405020304" pitchFamily="18" charset="0"/>
              </a:rPr>
              <a:t>=(3a)</a:t>
            </a:r>
            <a:r>
              <a:rPr lang="en-US" altLang="zh-CN" sz="3200" baseline="30000">
                <a:solidFill>
                  <a:srgbClr val="FF0066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FF0066"/>
                </a:solidFill>
                <a:latin typeface="宋体" panose="02010600030101010101" pitchFamily="2" charset="-122"/>
              </a:rPr>
              <a:t>+2×3a</a:t>
            </a:r>
            <a:r>
              <a:rPr lang="en-US" altLang="zh-CN" sz="3200">
                <a:solidFill>
                  <a:srgbClr val="FF0066"/>
                </a:solidFill>
                <a:latin typeface="Times New Roman" panose="02020603050405020304" pitchFamily="18" charset="0"/>
              </a:rPr>
              <a:t>·</a:t>
            </a:r>
            <a:r>
              <a:rPr lang="en-US" altLang="zh-CN" sz="3200">
                <a:solidFill>
                  <a:srgbClr val="FF0066"/>
                </a:solidFill>
                <a:latin typeface="宋体" panose="02010600030101010101" pitchFamily="2" charset="-122"/>
              </a:rPr>
              <a:t>b+b</a:t>
            </a:r>
            <a:r>
              <a:rPr lang="en-US" altLang="zh-CN" sz="3200" baseline="30000">
                <a:solidFill>
                  <a:srgbClr val="FF0066"/>
                </a:solidFill>
                <a:latin typeface="Times New Roman" panose="02020603050405020304" pitchFamily="18" charset="0"/>
              </a:rPr>
              <a:t>2</a:t>
            </a:r>
            <a:endParaRPr lang="en-US" altLang="zh-CN" sz="3200" baseline="30000">
              <a:solidFill>
                <a:srgbClr val="FF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31752" name="Text Box 8"/>
          <p:cNvSpPr txBox="1">
            <a:spLocks noChangeArrowheads="1"/>
          </p:cNvSpPr>
          <p:nvPr/>
        </p:nvSpPr>
        <p:spPr bwMode="auto">
          <a:xfrm>
            <a:off x="5943600" y="3429000"/>
            <a:ext cx="26670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0066"/>
                </a:solidFill>
                <a:latin typeface="Times New Roman" panose="02020603050405020304" pitchFamily="18" charset="0"/>
              </a:rPr>
              <a:t>= </a:t>
            </a:r>
            <a:r>
              <a:rPr lang="zh-CN" altLang="en-US" sz="3200">
                <a:solidFill>
                  <a:srgbClr val="FF0066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3200">
                <a:solidFill>
                  <a:srgbClr val="FF0066"/>
                </a:solidFill>
                <a:latin typeface="宋体" panose="02010600030101010101" pitchFamily="2" charset="-122"/>
              </a:rPr>
              <a:t>3</a:t>
            </a:r>
            <a:r>
              <a:rPr lang="en-US" altLang="zh-CN" sz="3200" i="1">
                <a:solidFill>
                  <a:srgbClr val="FF0066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3200">
                <a:solidFill>
                  <a:srgbClr val="FF0066"/>
                </a:solidFill>
                <a:latin typeface="宋体" panose="02010600030101010101" pitchFamily="2" charset="-122"/>
              </a:rPr>
              <a:t>+</a:t>
            </a:r>
            <a:r>
              <a:rPr lang="en-US" altLang="zh-CN" sz="3200" i="1">
                <a:solidFill>
                  <a:srgbClr val="FF0066"/>
                </a:solidFill>
                <a:latin typeface="Times New Roman" panose="02020603050405020304" pitchFamily="18" charset="0"/>
              </a:rPr>
              <a:t>b</a:t>
            </a:r>
            <a:r>
              <a:rPr lang="zh-CN" altLang="en-US" sz="3200">
                <a:solidFill>
                  <a:srgbClr val="FF0066"/>
                </a:solidFill>
                <a:latin typeface="宋体" panose="02010600030101010101" pitchFamily="2" charset="-122"/>
              </a:rPr>
              <a:t>）</a:t>
            </a:r>
            <a:r>
              <a:rPr lang="en-US" altLang="zh-CN" sz="3200" baseline="30000">
                <a:solidFill>
                  <a:srgbClr val="FF0066"/>
                </a:solidFill>
                <a:latin typeface="Times New Roman" panose="02020603050405020304" pitchFamily="18" charset="0"/>
              </a:rPr>
              <a:t>2</a:t>
            </a:r>
            <a:endParaRPr lang="en-US" altLang="zh-CN" sz="3200" baseline="30000">
              <a:solidFill>
                <a:srgbClr val="FF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31753" name="Text Box 9"/>
          <p:cNvSpPr txBox="1">
            <a:spLocks noChangeArrowheads="1"/>
          </p:cNvSpPr>
          <p:nvPr/>
        </p:nvSpPr>
        <p:spPr bwMode="auto">
          <a:xfrm>
            <a:off x="685800" y="5181600"/>
            <a:ext cx="7315200" cy="15541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chemeClr val="accent2"/>
                </a:solidFill>
                <a:latin typeface="Times New Roman" panose="02020603050405020304" pitchFamily="18" charset="0"/>
              </a:rPr>
              <a:t>从以上这两题可以发现：</a:t>
            </a:r>
            <a:r>
              <a:rPr lang="zh-CN" altLang="en-US" sz="3200">
                <a:solidFill>
                  <a:schemeClr val="accent2"/>
                </a:solidFill>
                <a:latin typeface="宋体" panose="02010600030101010101" pitchFamily="2" charset="-122"/>
              </a:rPr>
              <a:t>先把多项式化成符合完全平方公式特点的形式，然后再根据公式分解因式</a:t>
            </a:r>
            <a:r>
              <a:rPr lang="en-US" altLang="zh-CN" sz="3200">
                <a:solidFill>
                  <a:schemeClr val="accent2"/>
                </a:solidFill>
                <a:latin typeface="宋体" panose="02010600030101010101" pitchFamily="2" charset="-122"/>
              </a:rPr>
              <a:t>. </a:t>
            </a:r>
            <a:r>
              <a:rPr lang="zh-CN" altLang="en-US" sz="3200">
                <a:solidFill>
                  <a:schemeClr val="accent2"/>
                </a:solidFill>
                <a:latin typeface="宋体" panose="02010600030101010101" pitchFamily="2" charset="-122"/>
              </a:rPr>
              <a:t>。</a:t>
            </a:r>
            <a:r>
              <a:rPr lang="zh-CN" altLang="en-US" sz="3200">
                <a:solidFill>
                  <a:schemeClr val="accent2"/>
                </a:solidFill>
                <a:latin typeface="Times New Roman" panose="02020603050405020304" pitchFamily="18" charset="0"/>
              </a:rPr>
              <a:t> </a:t>
            </a:r>
            <a:endParaRPr lang="zh-CN" altLang="en-US" sz="320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31754" name="Text Box 10"/>
          <p:cNvSpPr txBox="1">
            <a:spLocks noChangeArrowheads="1"/>
          </p:cNvSpPr>
          <p:nvPr/>
        </p:nvSpPr>
        <p:spPr bwMode="auto">
          <a:xfrm>
            <a:off x="609600" y="4267200"/>
            <a:ext cx="769620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>
                <a:solidFill>
                  <a:schemeClr val="accent2"/>
                </a:solidFill>
                <a:latin typeface="Times New Roman" panose="02020603050405020304" pitchFamily="18" charset="0"/>
                <a:ea typeface="华文彩云" panose="02010800040101010101" pitchFamily="2" charset="-122"/>
              </a:rPr>
              <a:t>解完以上这两题，你发现什么？</a:t>
            </a:r>
            <a:endParaRPr lang="zh-CN" altLang="en-US" sz="4000">
              <a:solidFill>
                <a:schemeClr val="accent2"/>
              </a:solidFill>
              <a:latin typeface="Times New Roman" panose="02020603050405020304" pitchFamily="18" charset="0"/>
              <a:ea typeface="华文彩云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 animBg="1"/>
      <p:bldP spid="31747" grpId="0"/>
      <p:bldP spid="31748" grpId="0"/>
      <p:bldP spid="31749" grpId="0"/>
      <p:bldP spid="31750" grpId="0"/>
      <p:bldP spid="31751" grpId="0"/>
      <p:bldP spid="31752" grpId="0"/>
      <p:bldP spid="31753" grpId="0"/>
      <p:bldP spid="3175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4800" y="928688"/>
            <a:ext cx="7543800" cy="762000"/>
          </a:xfr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l"/>
            <a:r>
              <a:rPr lang="zh-CN" altLang="en-US" sz="2800" b="1" smtClean="0">
                <a:solidFill>
                  <a:schemeClr val="accent2"/>
                </a:solidFill>
                <a:ea typeface="华文彩云" panose="02010800040101010101" pitchFamily="2" charset="-122"/>
              </a:rPr>
              <a:t>例２、</a:t>
            </a:r>
            <a:r>
              <a:rPr lang="zh-CN" altLang="en-US" sz="2800" b="1" smtClean="0">
                <a:solidFill>
                  <a:schemeClr val="accent2"/>
                </a:solidFill>
                <a:latin typeface="宋体" panose="02010600030101010101" pitchFamily="2" charset="-122"/>
                <a:ea typeface="华文彩云" panose="02010800040101010101" pitchFamily="2" charset="-122"/>
              </a:rPr>
              <a:t>把下列</a:t>
            </a:r>
            <a:r>
              <a:rPr lang="zh-CN" altLang="en-US" sz="2800" b="1" smtClean="0">
                <a:solidFill>
                  <a:schemeClr val="accent2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多项式</a:t>
            </a:r>
            <a:r>
              <a:rPr lang="zh-CN" altLang="en-US" sz="2800" b="1" smtClean="0">
                <a:solidFill>
                  <a:schemeClr val="accent2"/>
                </a:solidFill>
                <a:latin typeface="宋体" panose="02010600030101010101" pitchFamily="2" charset="-122"/>
                <a:ea typeface="华文彩云" panose="02010800040101010101" pitchFamily="2" charset="-122"/>
              </a:rPr>
              <a:t>分解因式。</a:t>
            </a:r>
            <a:endParaRPr lang="zh-CN" altLang="en-US" sz="2800" b="1" smtClean="0">
              <a:solidFill>
                <a:schemeClr val="accent2"/>
              </a:solidFill>
              <a:latin typeface="宋体" panose="02010600030101010101" pitchFamily="2" charset="-122"/>
              <a:ea typeface="华文彩云" panose="02010800040101010101" pitchFamily="2" charset="-122"/>
            </a:endParaRPr>
          </a:p>
        </p:txBody>
      </p:sp>
      <p:sp>
        <p:nvSpPr>
          <p:cNvPr id="32771" name="Text Box 3"/>
          <p:cNvSpPr txBox="1">
            <a:spLocks noChangeArrowheads="1"/>
          </p:cNvSpPr>
          <p:nvPr/>
        </p:nvSpPr>
        <p:spPr bwMode="auto">
          <a:xfrm>
            <a:off x="685800" y="1690688"/>
            <a:ext cx="556260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latin typeface="Times New Roman" panose="02020603050405020304" pitchFamily="18" charset="0"/>
              </a:rPr>
              <a:t>⑴  </a:t>
            </a:r>
            <a:r>
              <a:rPr lang="en-US" altLang="zh-CN" sz="3200" i="1">
                <a:latin typeface="Times New Roman" panose="02020603050405020304" pitchFamily="18" charset="0"/>
              </a:rPr>
              <a:t>x</a:t>
            </a:r>
            <a:r>
              <a:rPr lang="en-US" altLang="zh-CN" sz="3200" baseline="30000">
                <a:latin typeface="Times New Roman" panose="02020603050405020304" pitchFamily="18" charset="0"/>
              </a:rPr>
              <a:t>2</a:t>
            </a:r>
            <a:r>
              <a:rPr lang="en-US" altLang="zh-CN" sz="3200">
                <a:latin typeface="Times New Roman" panose="02020603050405020304" pitchFamily="18" charset="0"/>
              </a:rPr>
              <a:t>+14</a:t>
            </a:r>
            <a:r>
              <a:rPr lang="en-US" altLang="zh-CN" sz="3200" i="1">
                <a:latin typeface="Times New Roman" panose="02020603050405020304" pitchFamily="18" charset="0"/>
              </a:rPr>
              <a:t>x</a:t>
            </a:r>
            <a:r>
              <a:rPr lang="en-US" altLang="zh-CN" sz="3200">
                <a:latin typeface="Times New Roman" panose="02020603050405020304" pitchFamily="18" charset="0"/>
              </a:rPr>
              <a:t>+49 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  <p:sp>
        <p:nvSpPr>
          <p:cNvPr id="32772" name="Text Box 4"/>
          <p:cNvSpPr txBox="1">
            <a:spLocks noChangeArrowheads="1"/>
          </p:cNvSpPr>
          <p:nvPr/>
        </p:nvSpPr>
        <p:spPr bwMode="auto">
          <a:xfrm>
            <a:off x="304800" y="3367088"/>
            <a:ext cx="586740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latin typeface="Times New Roman" panose="02020603050405020304" pitchFamily="18" charset="0"/>
              </a:rPr>
              <a:t>  ⑵ </a:t>
            </a:r>
            <a:r>
              <a:rPr lang="zh-CN" altLang="en-US" sz="3200">
                <a:latin typeface="宋体" panose="02010600030101010101" pitchFamily="2" charset="-122"/>
              </a:rPr>
              <a:t>（</a:t>
            </a:r>
            <a:r>
              <a:rPr lang="en-US" altLang="zh-CN" sz="3200" i="1">
                <a:latin typeface="Times New Roman" panose="02020603050405020304" pitchFamily="18" charset="0"/>
              </a:rPr>
              <a:t>m</a:t>
            </a:r>
            <a:r>
              <a:rPr lang="en-US" altLang="zh-CN" sz="3200">
                <a:latin typeface="Times New Roman" panose="02020603050405020304" pitchFamily="18" charset="0"/>
              </a:rPr>
              <a:t>+</a:t>
            </a:r>
            <a:r>
              <a:rPr lang="en-US" altLang="zh-CN" sz="3200" i="1">
                <a:latin typeface="Times New Roman" panose="02020603050405020304" pitchFamily="18" charset="0"/>
              </a:rPr>
              <a:t>n</a:t>
            </a:r>
            <a:r>
              <a:rPr lang="zh-CN" altLang="en-US" sz="3200">
                <a:latin typeface="宋体" panose="02010600030101010101" pitchFamily="2" charset="-122"/>
              </a:rPr>
              <a:t>）</a:t>
            </a:r>
            <a:r>
              <a:rPr lang="en-US" altLang="zh-CN" sz="3200" baseline="30000">
                <a:latin typeface="Times New Roman" panose="02020603050405020304" pitchFamily="18" charset="0"/>
              </a:rPr>
              <a:t>2</a:t>
            </a:r>
            <a:r>
              <a:rPr lang="zh-CN" altLang="en-US" sz="3200">
                <a:latin typeface="宋体" panose="02010600030101010101" pitchFamily="2" charset="-122"/>
              </a:rPr>
              <a:t>－</a:t>
            </a:r>
            <a:r>
              <a:rPr lang="en-US" altLang="zh-CN" sz="3200">
                <a:latin typeface="Times New Roman" panose="02020603050405020304" pitchFamily="18" charset="0"/>
              </a:rPr>
              <a:t>6</a:t>
            </a:r>
            <a:r>
              <a:rPr lang="zh-CN" altLang="en-US" sz="3200">
                <a:latin typeface="宋体" panose="02010600030101010101" pitchFamily="2" charset="-122"/>
              </a:rPr>
              <a:t>（</a:t>
            </a:r>
            <a:r>
              <a:rPr lang="en-US" altLang="zh-CN" sz="3200" i="1">
                <a:latin typeface="Times New Roman" panose="02020603050405020304" pitchFamily="18" charset="0"/>
              </a:rPr>
              <a:t>m</a:t>
            </a:r>
            <a:r>
              <a:rPr lang="en-US" altLang="zh-CN" sz="3200">
                <a:latin typeface="Times New Roman" panose="02020603050405020304" pitchFamily="18" charset="0"/>
              </a:rPr>
              <a:t> +</a:t>
            </a:r>
            <a:r>
              <a:rPr lang="en-US" altLang="zh-CN" sz="3200" i="1">
                <a:latin typeface="Times New Roman" panose="02020603050405020304" pitchFamily="18" charset="0"/>
              </a:rPr>
              <a:t>n</a:t>
            </a:r>
            <a:r>
              <a:rPr lang="zh-CN" altLang="en-US" sz="3200">
                <a:latin typeface="宋体" panose="02010600030101010101" pitchFamily="2" charset="-122"/>
              </a:rPr>
              <a:t>）</a:t>
            </a:r>
            <a:r>
              <a:rPr lang="en-US" altLang="zh-CN" sz="3200">
                <a:latin typeface="Times New Roman" panose="02020603050405020304" pitchFamily="18" charset="0"/>
              </a:rPr>
              <a:t>+9 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  <p:sp>
        <p:nvSpPr>
          <p:cNvPr id="32773" name="Text Box 5"/>
          <p:cNvSpPr txBox="1">
            <a:spLocks noChangeArrowheads="1"/>
          </p:cNvSpPr>
          <p:nvPr/>
        </p:nvSpPr>
        <p:spPr bwMode="auto">
          <a:xfrm>
            <a:off x="1219200" y="5348288"/>
            <a:ext cx="28194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32774" name="Text Box 6"/>
          <p:cNvSpPr txBox="1">
            <a:spLocks noChangeArrowheads="1"/>
          </p:cNvSpPr>
          <p:nvPr/>
        </p:nvSpPr>
        <p:spPr bwMode="auto">
          <a:xfrm>
            <a:off x="0" y="2224088"/>
            <a:ext cx="4643438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F0066"/>
                </a:solidFill>
                <a:latin typeface="Times New Roman" panose="02020603050405020304" pitchFamily="18" charset="0"/>
              </a:rPr>
              <a:t>解：原式</a:t>
            </a:r>
            <a:r>
              <a:rPr lang="en-US" altLang="zh-CN" sz="3200">
                <a:solidFill>
                  <a:srgbClr val="FF0066"/>
                </a:solidFill>
                <a:latin typeface="Times New Roman" panose="02020603050405020304" pitchFamily="18" charset="0"/>
              </a:rPr>
              <a:t>=</a:t>
            </a:r>
            <a:r>
              <a:rPr lang="en-US" altLang="zh-CN" sz="3200">
                <a:solidFill>
                  <a:srgbClr val="FF0066"/>
                </a:solidFill>
                <a:latin typeface="宋体" panose="02010600030101010101" pitchFamily="2" charset="-122"/>
              </a:rPr>
              <a:t>x</a:t>
            </a:r>
            <a:r>
              <a:rPr lang="en-US" altLang="zh-CN" sz="3200" baseline="30000">
                <a:solidFill>
                  <a:srgbClr val="FF0066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FF0066"/>
                </a:solidFill>
                <a:latin typeface="宋体" panose="02010600030101010101" pitchFamily="2" charset="-122"/>
              </a:rPr>
              <a:t>+2</a:t>
            </a:r>
            <a:r>
              <a:rPr lang="en-US" altLang="zh-CN" sz="3200">
                <a:solidFill>
                  <a:srgbClr val="FF0066"/>
                </a:solidFill>
                <a:latin typeface="Times New Roman" panose="02020603050405020304" pitchFamily="18" charset="0"/>
              </a:rPr>
              <a:t>·</a:t>
            </a:r>
            <a:r>
              <a:rPr lang="en-US" altLang="zh-CN" sz="3200">
                <a:solidFill>
                  <a:srgbClr val="FF0066"/>
                </a:solidFill>
                <a:latin typeface="宋体" panose="02010600030101010101" pitchFamily="2" charset="-122"/>
              </a:rPr>
              <a:t>x</a:t>
            </a:r>
            <a:r>
              <a:rPr lang="en-US" altLang="zh-CN" sz="3200">
                <a:solidFill>
                  <a:srgbClr val="FF0066"/>
                </a:solidFill>
                <a:latin typeface="Times New Roman" panose="02020603050405020304" pitchFamily="18" charset="0"/>
              </a:rPr>
              <a:t>·</a:t>
            </a:r>
            <a:r>
              <a:rPr lang="en-US" altLang="zh-CN" sz="3200">
                <a:solidFill>
                  <a:srgbClr val="FF0066"/>
                </a:solidFill>
                <a:latin typeface="宋体" panose="02010600030101010101" pitchFamily="2" charset="-122"/>
              </a:rPr>
              <a:t>7+7</a:t>
            </a:r>
            <a:r>
              <a:rPr lang="en-US" altLang="zh-CN" sz="3200" baseline="30000">
                <a:solidFill>
                  <a:srgbClr val="FF0066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FF0066"/>
                </a:solidFill>
                <a:latin typeface="Times New Roman" panose="02020603050405020304" pitchFamily="18" charset="0"/>
              </a:rPr>
              <a:t> </a:t>
            </a:r>
            <a:endParaRPr lang="en-US" altLang="zh-CN" sz="3200">
              <a:solidFill>
                <a:srgbClr val="FF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32775" name="Text Box 7"/>
          <p:cNvSpPr txBox="1">
            <a:spLocks noChangeArrowheads="1"/>
          </p:cNvSpPr>
          <p:nvPr/>
        </p:nvSpPr>
        <p:spPr bwMode="auto">
          <a:xfrm>
            <a:off x="1676400" y="2757488"/>
            <a:ext cx="220980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0066"/>
                </a:solidFill>
                <a:latin typeface="Times New Roman" panose="02020603050405020304" pitchFamily="18" charset="0"/>
              </a:rPr>
              <a:t>=</a:t>
            </a:r>
            <a:r>
              <a:rPr lang="zh-CN" altLang="en-US" sz="3200">
                <a:solidFill>
                  <a:srgbClr val="FF0066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3200" i="1">
                <a:solidFill>
                  <a:srgbClr val="FF0066"/>
                </a:solidFill>
                <a:latin typeface="Times New Roman" panose="02020603050405020304" pitchFamily="18" charset="0"/>
              </a:rPr>
              <a:t>x+7</a:t>
            </a:r>
            <a:r>
              <a:rPr lang="zh-CN" altLang="en-US" sz="3200">
                <a:solidFill>
                  <a:srgbClr val="FF0066"/>
                </a:solidFill>
                <a:latin typeface="宋体" panose="02010600030101010101" pitchFamily="2" charset="-122"/>
              </a:rPr>
              <a:t>）</a:t>
            </a:r>
            <a:r>
              <a:rPr lang="en-US" altLang="zh-CN" sz="3200" baseline="30000">
                <a:solidFill>
                  <a:srgbClr val="FF0066"/>
                </a:solidFill>
                <a:latin typeface="Times New Roman" panose="02020603050405020304" pitchFamily="18" charset="0"/>
              </a:rPr>
              <a:t>2</a:t>
            </a:r>
            <a:endParaRPr lang="en-US" altLang="zh-CN" sz="3200">
              <a:solidFill>
                <a:srgbClr val="FF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32776" name="Text Box 8"/>
          <p:cNvSpPr txBox="1">
            <a:spLocks noChangeArrowheads="1"/>
          </p:cNvSpPr>
          <p:nvPr/>
        </p:nvSpPr>
        <p:spPr bwMode="auto">
          <a:xfrm>
            <a:off x="0" y="4052888"/>
            <a:ext cx="777240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F0066"/>
                </a:solidFill>
                <a:latin typeface="Times New Roman" panose="02020603050405020304" pitchFamily="18" charset="0"/>
              </a:rPr>
              <a:t>解：原式</a:t>
            </a:r>
            <a:r>
              <a:rPr lang="en-US" altLang="zh-CN" sz="3200">
                <a:solidFill>
                  <a:srgbClr val="FF0066"/>
                </a:solidFill>
                <a:latin typeface="Times New Roman" panose="02020603050405020304" pitchFamily="18" charset="0"/>
              </a:rPr>
              <a:t>= </a:t>
            </a:r>
            <a:r>
              <a:rPr lang="zh-CN" altLang="en-US" sz="3200">
                <a:solidFill>
                  <a:srgbClr val="FF0066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3200" i="1">
                <a:solidFill>
                  <a:srgbClr val="FF0066"/>
                </a:solidFill>
                <a:latin typeface="Times New Roman" panose="02020603050405020304" pitchFamily="18" charset="0"/>
              </a:rPr>
              <a:t>m</a:t>
            </a:r>
            <a:r>
              <a:rPr lang="en-US" altLang="zh-CN" sz="3200">
                <a:solidFill>
                  <a:srgbClr val="FF0066"/>
                </a:solidFill>
                <a:latin typeface="Times New Roman" panose="02020603050405020304" pitchFamily="18" charset="0"/>
              </a:rPr>
              <a:t>+</a:t>
            </a:r>
            <a:r>
              <a:rPr lang="en-US" altLang="zh-CN" sz="3200" i="1">
                <a:solidFill>
                  <a:srgbClr val="FF0066"/>
                </a:solidFill>
                <a:latin typeface="Times New Roman" panose="02020603050405020304" pitchFamily="18" charset="0"/>
              </a:rPr>
              <a:t>n</a:t>
            </a:r>
            <a:r>
              <a:rPr lang="zh-CN" altLang="en-US" sz="3200">
                <a:solidFill>
                  <a:srgbClr val="FF0066"/>
                </a:solidFill>
                <a:latin typeface="宋体" panose="02010600030101010101" pitchFamily="2" charset="-122"/>
              </a:rPr>
              <a:t>）</a:t>
            </a:r>
            <a:r>
              <a:rPr lang="en-US" altLang="zh-CN" sz="3200" baseline="30000">
                <a:solidFill>
                  <a:srgbClr val="FF0066"/>
                </a:solidFill>
                <a:latin typeface="Times New Roman" panose="02020603050405020304" pitchFamily="18" charset="0"/>
              </a:rPr>
              <a:t>2 </a:t>
            </a:r>
            <a:r>
              <a:rPr lang="zh-CN" altLang="en-US" sz="3200">
                <a:solidFill>
                  <a:srgbClr val="FF0066"/>
                </a:solidFill>
                <a:latin typeface="宋体" panose="02010600030101010101" pitchFamily="2" charset="-122"/>
              </a:rPr>
              <a:t>－</a:t>
            </a:r>
            <a:r>
              <a:rPr lang="en-US" altLang="zh-CN" sz="3200">
                <a:solidFill>
                  <a:srgbClr val="FF0066"/>
                </a:solidFill>
                <a:latin typeface="Times New Roman" panose="02020603050405020304" pitchFamily="18" charset="0"/>
              </a:rPr>
              <a:t>2·</a:t>
            </a:r>
            <a:r>
              <a:rPr lang="zh-CN" altLang="en-US" sz="3200">
                <a:solidFill>
                  <a:srgbClr val="FF0066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3200" i="1">
                <a:solidFill>
                  <a:srgbClr val="FF0066"/>
                </a:solidFill>
                <a:latin typeface="Times New Roman" panose="02020603050405020304" pitchFamily="18" charset="0"/>
              </a:rPr>
              <a:t>m</a:t>
            </a:r>
            <a:r>
              <a:rPr lang="en-US" altLang="zh-CN" sz="3200">
                <a:solidFill>
                  <a:srgbClr val="FF0066"/>
                </a:solidFill>
                <a:latin typeface="Times New Roman" panose="02020603050405020304" pitchFamily="18" charset="0"/>
              </a:rPr>
              <a:t> +</a:t>
            </a:r>
            <a:r>
              <a:rPr lang="en-US" altLang="zh-CN" sz="3200" i="1">
                <a:solidFill>
                  <a:srgbClr val="FF0066"/>
                </a:solidFill>
                <a:latin typeface="Times New Roman" panose="02020603050405020304" pitchFamily="18" charset="0"/>
              </a:rPr>
              <a:t>n</a:t>
            </a:r>
            <a:r>
              <a:rPr lang="zh-CN" altLang="en-US" sz="3200">
                <a:solidFill>
                  <a:srgbClr val="FF0066"/>
                </a:solidFill>
                <a:latin typeface="宋体" panose="02010600030101010101" pitchFamily="2" charset="-122"/>
              </a:rPr>
              <a:t>）</a:t>
            </a:r>
            <a:r>
              <a:rPr lang="en-US" altLang="zh-CN" sz="3200">
                <a:solidFill>
                  <a:srgbClr val="FF0066"/>
                </a:solidFill>
                <a:latin typeface="Times New Roman" panose="02020603050405020304" pitchFamily="18" charset="0"/>
              </a:rPr>
              <a:t>·</a:t>
            </a:r>
            <a:r>
              <a:rPr lang="en-US" altLang="zh-CN" sz="3200">
                <a:solidFill>
                  <a:srgbClr val="FF0066"/>
                </a:solidFill>
                <a:latin typeface="宋体" panose="02010600030101010101" pitchFamily="2" charset="-122"/>
              </a:rPr>
              <a:t>3 +3</a:t>
            </a:r>
            <a:r>
              <a:rPr lang="en-US" altLang="zh-CN" sz="3200" baseline="30000">
                <a:solidFill>
                  <a:srgbClr val="FF0066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FF0066"/>
                </a:solidFill>
                <a:latin typeface="Times New Roman" panose="02020603050405020304" pitchFamily="18" charset="0"/>
              </a:rPr>
              <a:t> </a:t>
            </a:r>
            <a:endParaRPr lang="en-US" altLang="zh-CN" sz="3200">
              <a:solidFill>
                <a:srgbClr val="FF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32777" name="Text Box 9"/>
          <p:cNvSpPr txBox="1">
            <a:spLocks noChangeArrowheads="1"/>
          </p:cNvSpPr>
          <p:nvPr/>
        </p:nvSpPr>
        <p:spPr bwMode="auto">
          <a:xfrm>
            <a:off x="1600200" y="4891088"/>
            <a:ext cx="350520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solidFill>
                  <a:srgbClr val="FF0066"/>
                </a:solidFill>
                <a:latin typeface="Times New Roman" panose="02020603050405020304" pitchFamily="18" charset="0"/>
              </a:rPr>
              <a:t>= </a:t>
            </a:r>
            <a:r>
              <a:rPr lang="zh-CN" altLang="en-US" sz="3200">
                <a:solidFill>
                  <a:srgbClr val="FF0066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3200" i="1">
                <a:solidFill>
                  <a:srgbClr val="FF0066"/>
                </a:solidFill>
                <a:latin typeface="Times New Roman" panose="02020603050405020304" pitchFamily="18" charset="0"/>
              </a:rPr>
              <a:t>m+n-3</a:t>
            </a:r>
            <a:r>
              <a:rPr lang="zh-CN" altLang="en-US" sz="3200">
                <a:solidFill>
                  <a:srgbClr val="FF0066"/>
                </a:solidFill>
                <a:latin typeface="宋体" panose="02010600030101010101" pitchFamily="2" charset="-122"/>
              </a:rPr>
              <a:t>）</a:t>
            </a:r>
            <a:r>
              <a:rPr lang="en-US" altLang="zh-CN" sz="3200" baseline="30000">
                <a:solidFill>
                  <a:srgbClr val="FF0066"/>
                </a:solidFill>
                <a:latin typeface="Times New Roman" panose="02020603050405020304" pitchFamily="18" charset="0"/>
              </a:rPr>
              <a:t>2</a:t>
            </a:r>
            <a:endParaRPr lang="en-US" altLang="zh-CN" sz="3200" baseline="30000">
              <a:solidFill>
                <a:srgbClr val="FF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32778" name="Text Box 10"/>
          <p:cNvSpPr txBox="1">
            <a:spLocks noChangeArrowheads="1"/>
          </p:cNvSpPr>
          <p:nvPr/>
        </p:nvSpPr>
        <p:spPr bwMode="auto">
          <a:xfrm>
            <a:off x="381000" y="5562600"/>
            <a:ext cx="8763000" cy="823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>
                <a:solidFill>
                  <a:schemeClr val="accent2"/>
                </a:solidFill>
                <a:latin typeface="Times New Roman" panose="02020603050405020304" pitchFamily="18" charset="0"/>
                <a:ea typeface="华文彩云" panose="02010800040101010101" pitchFamily="2" charset="-122"/>
              </a:rPr>
              <a:t>通过解这两题，你得到什么</a:t>
            </a:r>
            <a:r>
              <a:rPr lang="zh-CN" altLang="en-US" sz="4800">
                <a:solidFill>
                  <a:srgbClr val="FF0066"/>
                </a:solidFill>
                <a:latin typeface="Times New Roman" panose="02020603050405020304" pitchFamily="18" charset="0"/>
                <a:ea typeface="华文彩云" panose="02010800040101010101" pitchFamily="2" charset="-122"/>
              </a:rPr>
              <a:t>启示</a:t>
            </a:r>
            <a:r>
              <a:rPr lang="zh-CN" altLang="en-US" sz="4000">
                <a:solidFill>
                  <a:schemeClr val="accent2"/>
                </a:solidFill>
                <a:latin typeface="Times New Roman" panose="02020603050405020304" pitchFamily="18" charset="0"/>
                <a:ea typeface="华文彩云" panose="02010800040101010101" pitchFamily="2" charset="-122"/>
              </a:rPr>
              <a:t>？</a:t>
            </a:r>
            <a:endParaRPr lang="zh-CN" altLang="en-US" sz="4000">
              <a:solidFill>
                <a:schemeClr val="accent2"/>
              </a:solidFill>
              <a:latin typeface="Times New Roman" panose="02020603050405020304" pitchFamily="18" charset="0"/>
              <a:ea typeface="华文彩云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delay="0"/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animBg="1"/>
      <p:bldP spid="32771" grpId="0"/>
      <p:bldP spid="32772" grpId="0"/>
      <p:bldP spid="32773" grpId="0"/>
      <p:bldP spid="32774" grpId="0"/>
      <p:bldP spid="32775" grpId="0"/>
      <p:bldP spid="32776" grpId="0"/>
      <p:bldP spid="32777" grpId="0"/>
      <p:bldP spid="3277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Text Box 3"/>
          <p:cNvSpPr txBox="1">
            <a:spLocks noChangeArrowheads="1"/>
          </p:cNvSpPr>
          <p:nvPr/>
        </p:nvSpPr>
        <p:spPr bwMode="auto">
          <a:xfrm>
            <a:off x="304800" y="1981200"/>
            <a:ext cx="42672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latin typeface="Times New Roman" panose="02020603050405020304" pitchFamily="18" charset="0"/>
              </a:rPr>
              <a:t>⑴   </a:t>
            </a:r>
            <a:r>
              <a:rPr lang="en-US" altLang="zh-CN" sz="3200">
                <a:latin typeface="Times New Roman" panose="02020603050405020304" pitchFamily="18" charset="0"/>
              </a:rPr>
              <a:t>2</a:t>
            </a:r>
            <a:r>
              <a:rPr lang="en-US" altLang="zh-CN" sz="3200" i="1">
                <a:latin typeface="Times New Roman" panose="02020603050405020304" pitchFamily="18" charset="0"/>
              </a:rPr>
              <a:t>ax</a:t>
            </a:r>
            <a:r>
              <a:rPr lang="en-US" altLang="zh-CN" sz="3200" baseline="30000">
                <a:latin typeface="Times New Roman" panose="02020603050405020304" pitchFamily="18" charset="0"/>
              </a:rPr>
              <a:t>2</a:t>
            </a:r>
            <a:r>
              <a:rPr lang="en-US" altLang="zh-CN" sz="3200">
                <a:latin typeface="Times New Roman" panose="02020603050405020304" pitchFamily="18" charset="0"/>
              </a:rPr>
              <a:t>+4</a:t>
            </a:r>
            <a:r>
              <a:rPr lang="en-US" altLang="zh-CN" sz="3200" i="1">
                <a:latin typeface="Times New Roman" panose="02020603050405020304" pitchFamily="18" charset="0"/>
              </a:rPr>
              <a:t>axy</a:t>
            </a:r>
            <a:r>
              <a:rPr lang="en-US" altLang="zh-CN" sz="3200">
                <a:latin typeface="Times New Roman" panose="02020603050405020304" pitchFamily="18" charset="0"/>
              </a:rPr>
              <a:t>+2</a:t>
            </a:r>
            <a:r>
              <a:rPr lang="en-US" altLang="zh-CN" sz="3200" i="1">
                <a:latin typeface="Times New Roman" panose="02020603050405020304" pitchFamily="18" charset="0"/>
              </a:rPr>
              <a:t>ay</a:t>
            </a:r>
            <a:r>
              <a:rPr lang="en-US" altLang="zh-CN" sz="3200" baseline="30000">
                <a:latin typeface="Times New Roman" panose="02020603050405020304" pitchFamily="18" charset="0"/>
              </a:rPr>
              <a:t>2</a:t>
            </a:r>
            <a:r>
              <a:rPr lang="en-US" altLang="zh-CN" sz="3200">
                <a:latin typeface="Times New Roman" panose="02020603050405020304" pitchFamily="18" charset="0"/>
              </a:rPr>
              <a:t> 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304800" y="4114800"/>
            <a:ext cx="45720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latin typeface="Times New Roman" panose="02020603050405020304" pitchFamily="18" charset="0"/>
              </a:rPr>
              <a:t>⑵    </a:t>
            </a:r>
            <a:r>
              <a:rPr lang="zh-CN" altLang="en-US" sz="3200">
                <a:latin typeface="宋体" panose="02010600030101010101" pitchFamily="2" charset="-122"/>
              </a:rPr>
              <a:t>－</a:t>
            </a:r>
            <a:r>
              <a:rPr lang="en-US" altLang="zh-CN" sz="3200" i="1">
                <a:latin typeface="Times New Roman" panose="02020603050405020304" pitchFamily="18" charset="0"/>
              </a:rPr>
              <a:t>x</a:t>
            </a:r>
            <a:r>
              <a:rPr lang="en-US" altLang="zh-CN" sz="3200" baseline="30000">
                <a:latin typeface="Times New Roman" panose="02020603050405020304" pitchFamily="18" charset="0"/>
              </a:rPr>
              <a:t>2</a:t>
            </a:r>
            <a:r>
              <a:rPr lang="en-US" altLang="zh-CN" sz="3200">
                <a:latin typeface="宋体" panose="02010600030101010101" pitchFamily="2" charset="-122"/>
              </a:rPr>
              <a:t>-</a:t>
            </a:r>
            <a:r>
              <a:rPr lang="en-US" altLang="zh-CN" sz="3200">
                <a:latin typeface="Times New Roman" panose="02020603050405020304" pitchFamily="18" charset="0"/>
              </a:rPr>
              <a:t>4</a:t>
            </a:r>
            <a:r>
              <a:rPr lang="en-US" altLang="zh-CN" sz="3200" i="1">
                <a:latin typeface="Times New Roman" panose="02020603050405020304" pitchFamily="18" charset="0"/>
              </a:rPr>
              <a:t>y</a:t>
            </a:r>
            <a:r>
              <a:rPr lang="en-US" altLang="zh-CN" sz="3200" baseline="30000">
                <a:latin typeface="Times New Roman" panose="02020603050405020304" pitchFamily="18" charset="0"/>
              </a:rPr>
              <a:t>2</a:t>
            </a:r>
            <a:r>
              <a:rPr lang="en-US" altLang="zh-CN" sz="3200">
                <a:latin typeface="Times New Roman" panose="02020603050405020304" pitchFamily="18" charset="0"/>
              </a:rPr>
              <a:t>+4</a:t>
            </a:r>
            <a:r>
              <a:rPr lang="en-US" altLang="zh-CN" sz="3200" i="1">
                <a:latin typeface="Times New Roman" panose="02020603050405020304" pitchFamily="18" charset="0"/>
              </a:rPr>
              <a:t>xy</a:t>
            </a:r>
            <a:r>
              <a:rPr lang="en-US" altLang="zh-CN" sz="3200">
                <a:latin typeface="Times New Roman" panose="02020603050405020304" pitchFamily="18" charset="0"/>
              </a:rPr>
              <a:t>   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  <p:sp>
        <p:nvSpPr>
          <p:cNvPr id="34821" name="Text Box 5"/>
          <p:cNvSpPr txBox="1">
            <a:spLocks noChangeArrowheads="1"/>
          </p:cNvSpPr>
          <p:nvPr/>
        </p:nvSpPr>
        <p:spPr bwMode="auto">
          <a:xfrm>
            <a:off x="304800" y="2667000"/>
            <a:ext cx="60198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F0066"/>
                </a:solidFill>
                <a:latin typeface="Times New Roman" panose="02020603050405020304" pitchFamily="18" charset="0"/>
              </a:rPr>
              <a:t>解：原式</a:t>
            </a:r>
            <a:r>
              <a:rPr lang="en-US" altLang="zh-CN" sz="3200">
                <a:solidFill>
                  <a:srgbClr val="FF0066"/>
                </a:solidFill>
                <a:latin typeface="Times New Roman" panose="02020603050405020304" pitchFamily="18" charset="0"/>
              </a:rPr>
              <a:t>=2</a:t>
            </a:r>
            <a:r>
              <a:rPr lang="en-US" altLang="zh-CN" sz="3200" i="1">
                <a:solidFill>
                  <a:srgbClr val="FF0066"/>
                </a:solidFill>
                <a:latin typeface="Times New Roman" panose="02020603050405020304" pitchFamily="18" charset="0"/>
              </a:rPr>
              <a:t>a</a:t>
            </a:r>
            <a:r>
              <a:rPr lang="zh-CN" altLang="en-US" sz="3200">
                <a:solidFill>
                  <a:srgbClr val="FF0066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3200" i="1">
                <a:solidFill>
                  <a:srgbClr val="FF0066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3200" baseline="30000">
                <a:solidFill>
                  <a:srgbClr val="FF0066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FF0066"/>
                </a:solidFill>
                <a:latin typeface="Times New Roman" panose="02020603050405020304" pitchFamily="18" charset="0"/>
              </a:rPr>
              <a:t>+2</a:t>
            </a:r>
            <a:r>
              <a:rPr lang="en-US" altLang="zh-CN" sz="3200" i="1">
                <a:solidFill>
                  <a:srgbClr val="FF0066"/>
                </a:solidFill>
                <a:latin typeface="Times New Roman" panose="02020603050405020304" pitchFamily="18" charset="0"/>
              </a:rPr>
              <a:t>xy</a:t>
            </a:r>
            <a:r>
              <a:rPr lang="en-US" altLang="zh-CN" sz="3200">
                <a:solidFill>
                  <a:srgbClr val="FF0066"/>
                </a:solidFill>
                <a:latin typeface="Times New Roman" panose="02020603050405020304" pitchFamily="18" charset="0"/>
              </a:rPr>
              <a:t>+</a:t>
            </a:r>
            <a:r>
              <a:rPr lang="en-US" altLang="zh-CN" sz="3200" i="1">
                <a:solidFill>
                  <a:srgbClr val="FF0066"/>
                </a:solidFill>
                <a:latin typeface="Times New Roman" panose="02020603050405020304" pitchFamily="18" charset="0"/>
              </a:rPr>
              <a:t>y</a:t>
            </a:r>
            <a:r>
              <a:rPr lang="en-US" altLang="zh-CN" sz="3200" baseline="30000">
                <a:solidFill>
                  <a:srgbClr val="FF0066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3200">
                <a:solidFill>
                  <a:srgbClr val="FF0066"/>
                </a:solidFill>
                <a:latin typeface="宋体" panose="02010600030101010101" pitchFamily="2" charset="-122"/>
              </a:rPr>
              <a:t>）</a:t>
            </a:r>
            <a:r>
              <a:rPr lang="zh-CN" altLang="en-US" sz="3200">
                <a:solidFill>
                  <a:srgbClr val="FF0066"/>
                </a:solidFill>
                <a:latin typeface="Times New Roman" panose="02020603050405020304" pitchFamily="18" charset="0"/>
              </a:rPr>
              <a:t> </a:t>
            </a:r>
            <a:endParaRPr lang="zh-CN" altLang="en-US" sz="3200">
              <a:solidFill>
                <a:srgbClr val="FF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34822" name="Text Box 6"/>
          <p:cNvSpPr txBox="1">
            <a:spLocks noChangeArrowheads="1"/>
          </p:cNvSpPr>
          <p:nvPr/>
        </p:nvSpPr>
        <p:spPr bwMode="auto">
          <a:xfrm>
            <a:off x="1981200" y="3352800"/>
            <a:ext cx="27432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0066"/>
                </a:solidFill>
                <a:latin typeface="Times New Roman" panose="02020603050405020304" pitchFamily="18" charset="0"/>
              </a:rPr>
              <a:t>=2</a:t>
            </a:r>
            <a:r>
              <a:rPr lang="en-US" altLang="zh-CN" sz="3200" i="1">
                <a:solidFill>
                  <a:srgbClr val="FF0066"/>
                </a:solidFill>
                <a:latin typeface="Times New Roman" panose="02020603050405020304" pitchFamily="18" charset="0"/>
              </a:rPr>
              <a:t>a</a:t>
            </a:r>
            <a:r>
              <a:rPr lang="zh-CN" altLang="en-US" sz="3200">
                <a:solidFill>
                  <a:srgbClr val="FF0066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3200" i="1">
                <a:solidFill>
                  <a:srgbClr val="FF0066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3200">
                <a:solidFill>
                  <a:srgbClr val="FF0066"/>
                </a:solidFill>
                <a:latin typeface="Times New Roman" panose="02020603050405020304" pitchFamily="18" charset="0"/>
              </a:rPr>
              <a:t>+</a:t>
            </a:r>
            <a:r>
              <a:rPr lang="en-US" altLang="zh-CN" sz="3200" i="1">
                <a:solidFill>
                  <a:srgbClr val="FF0066"/>
                </a:solidFill>
                <a:latin typeface="Times New Roman" panose="02020603050405020304" pitchFamily="18" charset="0"/>
              </a:rPr>
              <a:t>y</a:t>
            </a:r>
            <a:r>
              <a:rPr lang="zh-CN" altLang="en-US" sz="3200">
                <a:solidFill>
                  <a:srgbClr val="FF0066"/>
                </a:solidFill>
                <a:latin typeface="宋体" panose="02010600030101010101" pitchFamily="2" charset="-122"/>
              </a:rPr>
              <a:t>）</a:t>
            </a:r>
            <a:r>
              <a:rPr lang="en-US" altLang="zh-CN" sz="3200" baseline="30000">
                <a:solidFill>
                  <a:srgbClr val="FF0066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FF0066"/>
                </a:solidFill>
                <a:latin typeface="Times New Roman" panose="02020603050405020304" pitchFamily="18" charset="0"/>
              </a:rPr>
              <a:t> </a:t>
            </a:r>
            <a:endParaRPr lang="en-US" altLang="zh-CN" sz="3200">
              <a:solidFill>
                <a:srgbClr val="FF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34823" name="Text Box 7"/>
          <p:cNvSpPr txBox="1">
            <a:spLocks noChangeArrowheads="1"/>
          </p:cNvSpPr>
          <p:nvPr/>
        </p:nvSpPr>
        <p:spPr bwMode="auto">
          <a:xfrm>
            <a:off x="228600" y="4724400"/>
            <a:ext cx="54864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F0066"/>
                </a:solidFill>
                <a:latin typeface="Times New Roman" panose="02020603050405020304" pitchFamily="18" charset="0"/>
              </a:rPr>
              <a:t>解：原式</a:t>
            </a:r>
            <a:r>
              <a:rPr lang="en-US" altLang="zh-CN" sz="3200">
                <a:solidFill>
                  <a:srgbClr val="FF0066"/>
                </a:solidFill>
                <a:latin typeface="Times New Roman" panose="02020603050405020304" pitchFamily="18" charset="0"/>
              </a:rPr>
              <a:t>=</a:t>
            </a:r>
            <a:r>
              <a:rPr lang="zh-CN" altLang="en-US" sz="3200">
                <a:solidFill>
                  <a:srgbClr val="FF0066"/>
                </a:solidFill>
                <a:latin typeface="宋体" panose="02010600030101010101" pitchFamily="2" charset="-122"/>
              </a:rPr>
              <a:t>－（</a:t>
            </a:r>
            <a:r>
              <a:rPr lang="en-US" altLang="zh-CN" sz="3200" i="1">
                <a:solidFill>
                  <a:srgbClr val="FF0066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3200" baseline="30000">
                <a:solidFill>
                  <a:srgbClr val="FF0066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FF0066"/>
                </a:solidFill>
                <a:latin typeface="宋体" panose="02010600030101010101" pitchFamily="2" charset="-122"/>
              </a:rPr>
              <a:t>-</a:t>
            </a:r>
            <a:r>
              <a:rPr lang="en-US" altLang="zh-CN" sz="3200">
                <a:solidFill>
                  <a:srgbClr val="FF0066"/>
                </a:solidFill>
                <a:latin typeface="Times New Roman" panose="02020603050405020304" pitchFamily="18" charset="0"/>
              </a:rPr>
              <a:t>4</a:t>
            </a:r>
            <a:r>
              <a:rPr lang="en-US" altLang="zh-CN" sz="3200" i="1">
                <a:solidFill>
                  <a:srgbClr val="FF0066"/>
                </a:solidFill>
                <a:latin typeface="Times New Roman" panose="02020603050405020304" pitchFamily="18" charset="0"/>
              </a:rPr>
              <a:t>xy</a:t>
            </a:r>
            <a:r>
              <a:rPr lang="en-US" altLang="zh-CN" sz="3200">
                <a:solidFill>
                  <a:srgbClr val="FF0066"/>
                </a:solidFill>
                <a:latin typeface="Times New Roman" panose="02020603050405020304" pitchFamily="18" charset="0"/>
              </a:rPr>
              <a:t>+4</a:t>
            </a:r>
            <a:r>
              <a:rPr lang="en-US" altLang="zh-CN" sz="3200" i="1">
                <a:solidFill>
                  <a:srgbClr val="FF0066"/>
                </a:solidFill>
                <a:latin typeface="Times New Roman" panose="02020603050405020304" pitchFamily="18" charset="0"/>
              </a:rPr>
              <a:t>y</a:t>
            </a:r>
            <a:r>
              <a:rPr lang="en-US" altLang="zh-CN" sz="3200" baseline="30000">
                <a:solidFill>
                  <a:srgbClr val="FF0066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3200">
                <a:solidFill>
                  <a:srgbClr val="FF0066"/>
                </a:solidFill>
                <a:latin typeface="宋体" panose="02010600030101010101" pitchFamily="2" charset="-122"/>
              </a:rPr>
              <a:t>）</a:t>
            </a:r>
            <a:r>
              <a:rPr lang="zh-CN" altLang="en-US" sz="3200">
                <a:solidFill>
                  <a:srgbClr val="FF0066"/>
                </a:solidFill>
                <a:latin typeface="Times New Roman" panose="02020603050405020304" pitchFamily="18" charset="0"/>
              </a:rPr>
              <a:t> </a:t>
            </a:r>
            <a:endParaRPr lang="zh-CN" altLang="en-US" sz="3200">
              <a:solidFill>
                <a:srgbClr val="FF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34824" name="Text Box 8"/>
          <p:cNvSpPr txBox="1">
            <a:spLocks noChangeArrowheads="1"/>
          </p:cNvSpPr>
          <p:nvPr/>
        </p:nvSpPr>
        <p:spPr bwMode="auto">
          <a:xfrm>
            <a:off x="1752600" y="5257800"/>
            <a:ext cx="51054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0066"/>
                </a:solidFill>
                <a:latin typeface="Times New Roman" panose="02020603050405020304" pitchFamily="18" charset="0"/>
              </a:rPr>
              <a:t>=</a:t>
            </a:r>
            <a:r>
              <a:rPr lang="zh-CN" altLang="en-US" sz="3200">
                <a:solidFill>
                  <a:srgbClr val="FF0066"/>
                </a:solidFill>
                <a:latin typeface="宋体" panose="02010600030101010101" pitchFamily="2" charset="-122"/>
              </a:rPr>
              <a:t>－［</a:t>
            </a:r>
            <a:r>
              <a:rPr lang="en-US" altLang="zh-CN" sz="3200" i="1">
                <a:solidFill>
                  <a:srgbClr val="FF0066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3200" baseline="30000">
                <a:solidFill>
                  <a:srgbClr val="FF0066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FF0066"/>
                </a:solidFill>
                <a:latin typeface="宋体" panose="02010600030101010101" pitchFamily="2" charset="-122"/>
              </a:rPr>
              <a:t>-</a:t>
            </a:r>
            <a:r>
              <a:rPr lang="en-US" altLang="zh-CN" sz="3200">
                <a:solidFill>
                  <a:srgbClr val="FF0066"/>
                </a:solidFill>
                <a:latin typeface="Times New Roman" panose="02020603050405020304" pitchFamily="18" charset="0"/>
              </a:rPr>
              <a:t>2·</a:t>
            </a:r>
            <a:r>
              <a:rPr lang="en-US" altLang="zh-CN" sz="3200" i="1">
                <a:solidFill>
                  <a:srgbClr val="FF0066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3200">
                <a:solidFill>
                  <a:srgbClr val="FF0066"/>
                </a:solidFill>
                <a:latin typeface="Times New Roman" panose="02020603050405020304" pitchFamily="18" charset="0"/>
              </a:rPr>
              <a:t>·2</a:t>
            </a:r>
            <a:r>
              <a:rPr lang="en-US" altLang="zh-CN" sz="3200" i="1">
                <a:solidFill>
                  <a:srgbClr val="FF0066"/>
                </a:solidFill>
                <a:latin typeface="Times New Roman" panose="02020603050405020304" pitchFamily="18" charset="0"/>
              </a:rPr>
              <a:t>y</a:t>
            </a:r>
            <a:r>
              <a:rPr lang="en-US" altLang="zh-CN" sz="3200">
                <a:solidFill>
                  <a:srgbClr val="FF0066"/>
                </a:solidFill>
                <a:latin typeface="Times New Roman" panose="02020603050405020304" pitchFamily="18" charset="0"/>
              </a:rPr>
              <a:t>+</a:t>
            </a:r>
            <a:r>
              <a:rPr lang="zh-CN" altLang="en-US" sz="3200">
                <a:solidFill>
                  <a:srgbClr val="FF0066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3200">
                <a:solidFill>
                  <a:srgbClr val="FF0066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3200" i="1">
                <a:solidFill>
                  <a:srgbClr val="FF0066"/>
                </a:solidFill>
                <a:latin typeface="Times New Roman" panose="02020603050405020304" pitchFamily="18" charset="0"/>
              </a:rPr>
              <a:t>y</a:t>
            </a:r>
            <a:r>
              <a:rPr lang="zh-CN" altLang="en-US" sz="3200">
                <a:solidFill>
                  <a:srgbClr val="FF0066"/>
                </a:solidFill>
                <a:latin typeface="宋体" panose="02010600030101010101" pitchFamily="2" charset="-122"/>
              </a:rPr>
              <a:t>）</a:t>
            </a:r>
            <a:r>
              <a:rPr lang="en-US" altLang="zh-CN" sz="3200" baseline="30000">
                <a:solidFill>
                  <a:srgbClr val="FF0066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3200">
                <a:solidFill>
                  <a:srgbClr val="FF0066"/>
                </a:solidFill>
                <a:latin typeface="宋体" panose="02010600030101010101" pitchFamily="2" charset="-122"/>
              </a:rPr>
              <a:t>］</a:t>
            </a:r>
            <a:r>
              <a:rPr lang="zh-CN" altLang="en-US" sz="3200">
                <a:solidFill>
                  <a:srgbClr val="FF0066"/>
                </a:solidFill>
                <a:latin typeface="Times New Roman" panose="02020603050405020304" pitchFamily="18" charset="0"/>
              </a:rPr>
              <a:t> </a:t>
            </a:r>
            <a:endParaRPr lang="zh-CN" altLang="en-US" sz="3200">
              <a:solidFill>
                <a:srgbClr val="FF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34825" name="Text Box 9"/>
          <p:cNvSpPr txBox="1">
            <a:spLocks noChangeArrowheads="1"/>
          </p:cNvSpPr>
          <p:nvPr/>
        </p:nvSpPr>
        <p:spPr bwMode="auto">
          <a:xfrm>
            <a:off x="1828800" y="5791200"/>
            <a:ext cx="36576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0066"/>
                </a:solidFill>
                <a:latin typeface="Times New Roman" panose="02020603050405020304" pitchFamily="18" charset="0"/>
              </a:rPr>
              <a:t>=</a:t>
            </a:r>
            <a:r>
              <a:rPr lang="zh-CN" altLang="en-US" sz="3200">
                <a:solidFill>
                  <a:srgbClr val="FF0066"/>
                </a:solidFill>
                <a:latin typeface="宋体" panose="02010600030101010101" pitchFamily="2" charset="-122"/>
              </a:rPr>
              <a:t>－（</a:t>
            </a:r>
            <a:r>
              <a:rPr lang="en-US" altLang="zh-CN" sz="3200" i="1">
                <a:solidFill>
                  <a:srgbClr val="FF0066"/>
                </a:solidFill>
                <a:latin typeface="Times New Roman" panose="02020603050405020304" pitchFamily="18" charset="0"/>
              </a:rPr>
              <a:t>x</a:t>
            </a:r>
            <a:r>
              <a:rPr lang="zh-CN" altLang="en-US" sz="3200">
                <a:solidFill>
                  <a:srgbClr val="FF0066"/>
                </a:solidFill>
                <a:latin typeface="宋体" panose="02010600030101010101" pitchFamily="2" charset="-122"/>
              </a:rPr>
              <a:t>－</a:t>
            </a:r>
            <a:r>
              <a:rPr lang="en-US" altLang="zh-CN" sz="3200">
                <a:solidFill>
                  <a:srgbClr val="FF0066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3200" i="1">
                <a:solidFill>
                  <a:srgbClr val="FF0066"/>
                </a:solidFill>
                <a:latin typeface="Times New Roman" panose="02020603050405020304" pitchFamily="18" charset="0"/>
              </a:rPr>
              <a:t>y</a:t>
            </a:r>
            <a:r>
              <a:rPr lang="zh-CN" altLang="en-US" sz="3200">
                <a:solidFill>
                  <a:srgbClr val="FF0066"/>
                </a:solidFill>
                <a:latin typeface="宋体" panose="02010600030101010101" pitchFamily="2" charset="-122"/>
              </a:rPr>
              <a:t>）</a:t>
            </a:r>
            <a:r>
              <a:rPr lang="en-US" altLang="zh-CN" sz="3200" baseline="30000">
                <a:solidFill>
                  <a:srgbClr val="FF0066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FF0066"/>
                </a:solidFill>
                <a:latin typeface="Times New Roman" panose="02020603050405020304" pitchFamily="18" charset="0"/>
              </a:rPr>
              <a:t> </a:t>
            </a:r>
            <a:endParaRPr lang="en-US" altLang="zh-CN" sz="3200">
              <a:solidFill>
                <a:srgbClr val="FF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34826" name="Text Box 10"/>
          <p:cNvSpPr txBox="1">
            <a:spLocks noChangeArrowheads="1"/>
          </p:cNvSpPr>
          <p:nvPr/>
        </p:nvSpPr>
        <p:spPr bwMode="auto">
          <a:xfrm>
            <a:off x="5715000" y="2362200"/>
            <a:ext cx="3124200" cy="2043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>
                <a:solidFill>
                  <a:schemeClr val="accent2"/>
                </a:solidFill>
                <a:latin typeface="Times New Roman" panose="02020603050405020304" pitchFamily="18" charset="0"/>
                <a:ea typeface="华文彩云" panose="02010800040101010101" pitchFamily="2" charset="-122"/>
              </a:rPr>
              <a:t>通过解这两题，你得到什么</a:t>
            </a:r>
            <a:r>
              <a:rPr lang="zh-CN" altLang="en-US" sz="4800">
                <a:solidFill>
                  <a:srgbClr val="FF0066"/>
                </a:solidFill>
                <a:latin typeface="Times New Roman" panose="02020603050405020304" pitchFamily="18" charset="0"/>
                <a:ea typeface="华文彩云" panose="02010800040101010101" pitchFamily="2" charset="-122"/>
              </a:rPr>
              <a:t>启示</a:t>
            </a:r>
            <a:r>
              <a:rPr lang="zh-CN" altLang="en-US" sz="4000">
                <a:solidFill>
                  <a:schemeClr val="accent2"/>
                </a:solidFill>
                <a:latin typeface="Times New Roman" panose="02020603050405020304" pitchFamily="18" charset="0"/>
                <a:ea typeface="华文彩云" panose="02010800040101010101" pitchFamily="2" charset="-122"/>
              </a:rPr>
              <a:t>？</a:t>
            </a:r>
            <a:endParaRPr lang="zh-CN" altLang="en-US" sz="4000">
              <a:solidFill>
                <a:schemeClr val="accent2"/>
              </a:solidFill>
              <a:latin typeface="Times New Roman" panose="02020603050405020304" pitchFamily="18" charset="0"/>
              <a:ea typeface="华文彩云" panose="02010800040101010101" pitchFamily="2" charset="-122"/>
            </a:endParaRPr>
          </a:p>
        </p:txBody>
      </p:sp>
      <p:sp>
        <p:nvSpPr>
          <p:cNvPr id="28682" name="标题 10"/>
          <p:cNvSpPr>
            <a:spLocks noGrp="1"/>
          </p:cNvSpPr>
          <p:nvPr>
            <p:ph type="title"/>
          </p:nvPr>
        </p:nvSpPr>
        <p:spPr bwMode="auto">
          <a:xfrm>
            <a:off x="-152400" y="838200"/>
            <a:ext cx="8235950" cy="1143000"/>
          </a:xfr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r>
              <a:rPr lang="zh-CN" altLang="en-US" smtClean="0"/>
              <a:t>例</a:t>
            </a:r>
            <a:r>
              <a:rPr lang="en-US" altLang="zh-CN" smtClean="0"/>
              <a:t>3  </a:t>
            </a:r>
            <a:r>
              <a:rPr lang="zh-CN" altLang="en-US" smtClean="0"/>
              <a:t>把下列多项式因式分解</a:t>
            </a:r>
            <a:endParaRPr lang="zh-CN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48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48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/>
      <p:bldP spid="34820" grpId="0"/>
      <p:bldP spid="34821" grpId="0"/>
      <p:bldP spid="34822" grpId="0"/>
      <p:bldP spid="34823" grpId="0"/>
      <p:bldP spid="34824" grpId="0"/>
      <p:bldP spid="34825" grpId="0"/>
      <p:bldP spid="3482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Text Box 3"/>
          <p:cNvSpPr txBox="1">
            <a:spLocks noChangeArrowheads="1"/>
          </p:cNvSpPr>
          <p:nvPr/>
        </p:nvSpPr>
        <p:spPr bwMode="auto">
          <a:xfrm>
            <a:off x="838200" y="2133600"/>
            <a:ext cx="71628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0066"/>
                </a:solidFill>
                <a:latin typeface="Times New Roman" panose="02020603050405020304" pitchFamily="18" charset="0"/>
              </a:rPr>
              <a:t>1.</a:t>
            </a:r>
            <a:r>
              <a:rPr lang="zh-CN" altLang="en-US" sz="3200">
                <a:solidFill>
                  <a:srgbClr val="FF0066"/>
                </a:solidFill>
                <a:latin typeface="Times New Roman" panose="02020603050405020304" pitchFamily="18" charset="0"/>
              </a:rPr>
              <a:t>第一项是负号，先提取负号。</a:t>
            </a:r>
            <a:endParaRPr lang="zh-CN" altLang="en-US" sz="3200">
              <a:solidFill>
                <a:srgbClr val="FF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35844" name="Text Box 4"/>
          <p:cNvSpPr txBox="1">
            <a:spLocks noChangeArrowheads="1"/>
          </p:cNvSpPr>
          <p:nvPr/>
        </p:nvSpPr>
        <p:spPr bwMode="auto">
          <a:xfrm>
            <a:off x="838200" y="2819400"/>
            <a:ext cx="6934200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0066"/>
                </a:solidFill>
                <a:latin typeface="Times New Roman" panose="02020603050405020304" pitchFamily="18" charset="0"/>
              </a:rPr>
              <a:t>2.</a:t>
            </a:r>
            <a:r>
              <a:rPr lang="zh-CN" altLang="en-US" sz="3200">
                <a:solidFill>
                  <a:srgbClr val="FF0066"/>
                </a:solidFill>
                <a:latin typeface="Times New Roman" panose="02020603050405020304" pitchFamily="18" charset="0"/>
              </a:rPr>
              <a:t>若有公因式，应提取公因式，再用公式法分解因式。</a:t>
            </a:r>
            <a:endParaRPr lang="zh-CN" altLang="en-US" sz="3200">
              <a:solidFill>
                <a:srgbClr val="FF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35845" name="Text Box 5"/>
          <p:cNvSpPr txBox="1">
            <a:spLocks noChangeArrowheads="1"/>
          </p:cNvSpPr>
          <p:nvPr/>
        </p:nvSpPr>
        <p:spPr bwMode="auto">
          <a:xfrm>
            <a:off x="838200" y="3886200"/>
            <a:ext cx="6629400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0066"/>
                </a:solidFill>
                <a:latin typeface="Times New Roman" panose="02020603050405020304" pitchFamily="18" charset="0"/>
              </a:rPr>
              <a:t>3.</a:t>
            </a:r>
            <a:r>
              <a:rPr lang="zh-CN" altLang="en-US" sz="3200">
                <a:solidFill>
                  <a:srgbClr val="FF0066"/>
                </a:solidFill>
                <a:latin typeface="Times New Roman" panose="02020603050405020304" pitchFamily="18" charset="0"/>
              </a:rPr>
              <a:t>分解因式后的每个因式应为不能再分解了。</a:t>
            </a:r>
            <a:endParaRPr lang="zh-CN" altLang="en-US" sz="3200">
              <a:solidFill>
                <a:srgbClr val="FF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35846" name="Text Box 6"/>
          <p:cNvSpPr txBox="1">
            <a:spLocks noChangeArrowheads="1"/>
          </p:cNvSpPr>
          <p:nvPr/>
        </p:nvSpPr>
        <p:spPr bwMode="auto">
          <a:xfrm>
            <a:off x="914400" y="4953000"/>
            <a:ext cx="68580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0066"/>
                </a:solidFill>
                <a:latin typeface="Times New Roman" panose="02020603050405020304" pitchFamily="18" charset="0"/>
              </a:rPr>
              <a:t>4.</a:t>
            </a:r>
            <a:r>
              <a:rPr lang="zh-CN" altLang="en-US" sz="3200">
                <a:solidFill>
                  <a:srgbClr val="FF0066"/>
                </a:solidFill>
                <a:latin typeface="Times New Roman" panose="02020603050405020304" pitchFamily="18" charset="0"/>
              </a:rPr>
              <a:t>分解因式时，要灵活采用方法 </a:t>
            </a:r>
            <a:endParaRPr lang="zh-CN" altLang="en-US" sz="3200">
              <a:solidFill>
                <a:srgbClr val="FF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29702" name="标题 6"/>
          <p:cNvSpPr>
            <a:spLocks noGrp="1"/>
          </p:cNvSpPr>
          <p:nvPr>
            <p:ph type="title"/>
          </p:nvPr>
        </p:nvSpPr>
        <p:spPr bwMode="auto">
          <a:xfrm>
            <a:off x="0" y="914400"/>
            <a:ext cx="8540750" cy="1143000"/>
          </a:xfr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r>
              <a:rPr lang="zh-CN" altLang="en-US" smtClean="0"/>
              <a:t>因式分解的一般步骤</a:t>
            </a:r>
            <a:endParaRPr lang="zh-CN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/>
      <p:bldP spid="35844" grpId="0"/>
      <p:bldP spid="35845" grpId="0"/>
      <p:bldP spid="3584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1" name="Text Box 2"/>
          <p:cNvSpPr txBox="1">
            <a:spLocks noChangeArrowheads="1"/>
          </p:cNvSpPr>
          <p:nvPr/>
        </p:nvSpPr>
        <p:spPr bwMode="auto">
          <a:xfrm>
            <a:off x="0" y="1066800"/>
            <a:ext cx="8458200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6600FF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请运用完全平方公式把下列各式分解因式</a:t>
            </a:r>
            <a:r>
              <a:rPr lang="zh-CN" altLang="en-US" sz="3200">
                <a:solidFill>
                  <a:srgbClr val="6600FF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：</a:t>
            </a:r>
            <a:endParaRPr lang="zh-CN" altLang="en-US" sz="3200">
              <a:solidFill>
                <a:srgbClr val="6600FF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graphicFrame>
        <p:nvGraphicFramePr>
          <p:cNvPr id="3074" name="Object 3"/>
          <p:cNvGraphicFramePr/>
          <p:nvPr/>
        </p:nvGraphicFramePr>
        <p:xfrm>
          <a:off x="171450" y="525463"/>
          <a:ext cx="114300" cy="17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" r:id="rId1" imgW="2743200" imgH="4267200" progId="Equation.DSMT4">
                  <p:embed/>
                </p:oleObj>
              </mc:Choice>
              <mc:Fallback>
                <p:oleObj name="" r:id="rId1" imgW="2743200" imgH="4267200" progId="Equation.DSMT4">
                  <p:embed/>
                  <p:pic>
                    <p:nvPicPr>
                      <p:cNvPr id="0" name="Object 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71450" y="525463"/>
                        <a:ext cx="114300" cy="177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5" name="Object 4"/>
          <p:cNvGraphicFramePr/>
          <p:nvPr/>
        </p:nvGraphicFramePr>
        <p:xfrm>
          <a:off x="228600" y="1811338"/>
          <a:ext cx="4800600" cy="4902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" r:id="rId3" imgW="29870400" imgH="40843200" progId="Equation.DSMT4">
                  <p:embed/>
                </p:oleObj>
              </mc:Choice>
              <mc:Fallback>
                <p:oleObj name="" r:id="rId3" imgW="29870400" imgH="40843200" progId="Equation.DSMT4">
                  <p:embed/>
                  <p:pic>
                    <p:nvPicPr>
                      <p:cNvPr id="0" name="Object 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28600" y="1811338"/>
                        <a:ext cx="4800600" cy="4902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013" name="Object 5"/>
          <p:cNvGraphicFramePr/>
          <p:nvPr/>
        </p:nvGraphicFramePr>
        <p:xfrm>
          <a:off x="3962400" y="1658938"/>
          <a:ext cx="2919413" cy="855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5" imgW="22860000" imgH="6705600" progId="Equation.DSMT4">
                  <p:embed/>
                </p:oleObj>
              </mc:Choice>
              <mc:Fallback>
                <p:oleObj name="" r:id="rId5" imgW="22860000" imgH="6705600" progId="Equation.DSMT4">
                  <p:embed/>
                  <p:pic>
                    <p:nvPicPr>
                      <p:cNvPr id="0" name="Object 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962400" y="1658938"/>
                        <a:ext cx="2919413" cy="8556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014" name="Object 6"/>
          <p:cNvGraphicFramePr/>
          <p:nvPr/>
        </p:nvGraphicFramePr>
        <p:xfrm>
          <a:off x="4127500" y="3297238"/>
          <a:ext cx="2686050" cy="747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7" imgW="24079200" imgH="6705600" progId="Equation.DSMT4">
                  <p:embed/>
                </p:oleObj>
              </mc:Choice>
              <mc:Fallback>
                <p:oleObj name="" r:id="rId7" imgW="24079200" imgH="6705600" progId="Equation.DSMT4">
                  <p:embed/>
                  <p:pic>
                    <p:nvPicPr>
                      <p:cNvPr id="0" name="Object 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127500" y="3297238"/>
                        <a:ext cx="2686050" cy="7477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015" name="Object 7"/>
          <p:cNvGraphicFramePr/>
          <p:nvPr/>
        </p:nvGraphicFramePr>
        <p:xfrm>
          <a:off x="4724400" y="4021138"/>
          <a:ext cx="3228975" cy="855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9" imgW="25298400" imgH="6705600" progId="Equation.DSMT4">
                  <p:embed/>
                </p:oleObj>
              </mc:Choice>
              <mc:Fallback>
                <p:oleObj name="" r:id="rId9" imgW="25298400" imgH="6705600" progId="Equation.DSMT4">
                  <p:embed/>
                  <p:pic>
                    <p:nvPicPr>
                      <p:cNvPr id="0" name="Object 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724400" y="4021138"/>
                        <a:ext cx="3228975" cy="8556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016" name="Object 8"/>
          <p:cNvGraphicFramePr/>
          <p:nvPr/>
        </p:nvGraphicFramePr>
        <p:xfrm>
          <a:off x="3962400" y="4630738"/>
          <a:ext cx="3073400" cy="1439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11" imgW="24079200" imgH="11277600" progId="Equation.DSMT4">
                  <p:embed/>
                </p:oleObj>
              </mc:Choice>
              <mc:Fallback>
                <p:oleObj name="" r:id="rId11" imgW="24079200" imgH="11277600" progId="Equation.DSMT4">
                  <p:embed/>
                  <p:pic>
                    <p:nvPicPr>
                      <p:cNvPr id="0" name="Object 8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962400" y="4630738"/>
                        <a:ext cx="3073400" cy="14398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017" name="Object 9"/>
          <p:cNvGraphicFramePr/>
          <p:nvPr/>
        </p:nvGraphicFramePr>
        <p:xfrm>
          <a:off x="5029200" y="6002338"/>
          <a:ext cx="3346450" cy="855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13" imgW="26212800" imgH="6705600" progId="Equation.DSMT4">
                  <p:embed/>
                </p:oleObj>
              </mc:Choice>
              <mc:Fallback>
                <p:oleObj name="" r:id="rId13" imgW="26212800" imgH="6705600" progId="Equation.DSMT4">
                  <p:embed/>
                  <p:pic>
                    <p:nvPicPr>
                      <p:cNvPr id="0" name="Object 9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029200" y="6002338"/>
                        <a:ext cx="3346450" cy="8556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3018" name="Picture 10" descr="Untitled-2 copy"/>
          <p:cNvPicPr>
            <a:picLocks noGrp="1" noChangeAspect="1" noChangeArrowheads="1"/>
          </p:cNvPicPr>
          <p:nvPr>
            <p:ph/>
          </p:nvPr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3838575" y="2597150"/>
            <a:ext cx="2952750" cy="742950"/>
          </a:xfrm>
          <a:noFill/>
          <a:ln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43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WordArt 2"/>
          <p:cNvSpPr>
            <a:spLocks noChangeArrowheads="1" noChangeShapeType="1" noTextEdit="1"/>
          </p:cNvSpPr>
          <p:nvPr/>
        </p:nvSpPr>
        <p:spPr bwMode="auto">
          <a:xfrm>
            <a:off x="152400" y="1143000"/>
            <a:ext cx="3124200" cy="7143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kern="10">
                <a:ln w="9525">
                  <a:solidFill>
                    <a:srgbClr val="FF0000"/>
                  </a:solidFill>
                  <a:rou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例题解析</a:t>
            </a:r>
            <a:endParaRPr lang="zh-CN" altLang="en-US" kern="10">
              <a:ln w="9525">
                <a:solidFill>
                  <a:srgbClr val="FF0000"/>
                </a:solidFill>
                <a:round/>
              </a:ln>
              <a:solidFill>
                <a:srgbClr val="800000"/>
              </a:solidFill>
              <a:effectLst>
                <a:outerShdw dist="35921" dir="2700000" algn="ctr" rotWithShape="0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723" name="Text Box 4"/>
          <p:cNvSpPr txBox="1">
            <a:spLocks noChangeArrowheads="1"/>
          </p:cNvSpPr>
          <p:nvPr/>
        </p:nvSpPr>
        <p:spPr bwMode="auto">
          <a:xfrm>
            <a:off x="304800" y="1981200"/>
            <a:ext cx="426085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4000"/>
              <a:t>【</a:t>
            </a:r>
            <a:r>
              <a:rPr lang="zh-CN" altLang="en-US" sz="4000"/>
              <a:t>例</a:t>
            </a:r>
            <a:r>
              <a:rPr lang="en-US" altLang="zh-CN" sz="4000"/>
              <a:t>】</a:t>
            </a:r>
            <a:r>
              <a:rPr lang="zh-CN" altLang="en-US" sz="4000"/>
              <a:t>分解因式：</a:t>
            </a:r>
            <a:endParaRPr lang="zh-CN" altLang="en-US" sz="4000"/>
          </a:p>
        </p:txBody>
      </p:sp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1143000" y="2895600"/>
            <a:ext cx="3551238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4000"/>
              <a:t>(</a:t>
            </a:r>
            <a:r>
              <a:rPr lang="zh-CN" altLang="zh-CN" sz="4000"/>
              <a:t>a</a:t>
            </a:r>
            <a:r>
              <a:rPr lang="zh-CN" altLang="zh-CN" sz="4000" baseline="30000"/>
              <a:t>2</a:t>
            </a:r>
            <a:r>
              <a:rPr lang="zh-CN" altLang="zh-CN" sz="4000"/>
              <a:t>+b</a:t>
            </a:r>
            <a:r>
              <a:rPr lang="zh-CN" altLang="zh-CN" sz="4000" baseline="30000"/>
              <a:t>2</a:t>
            </a:r>
            <a:r>
              <a:rPr lang="en-US" altLang="zh-CN" sz="4000"/>
              <a:t>)</a:t>
            </a:r>
            <a:r>
              <a:rPr lang="zh-CN" altLang="zh-CN" sz="4000" baseline="30000"/>
              <a:t>2</a:t>
            </a:r>
            <a:r>
              <a:rPr lang="zh-CN" altLang="zh-CN" sz="4000"/>
              <a:t>-</a:t>
            </a:r>
            <a:r>
              <a:rPr lang="en-US" altLang="zh-CN" sz="4000"/>
              <a:t> </a:t>
            </a:r>
            <a:r>
              <a:rPr lang="zh-CN" altLang="zh-CN" sz="4000"/>
              <a:t>4a</a:t>
            </a:r>
            <a:r>
              <a:rPr lang="zh-CN" altLang="zh-CN" sz="4000" baseline="30000"/>
              <a:t>2</a:t>
            </a:r>
            <a:r>
              <a:rPr lang="zh-CN" altLang="zh-CN" sz="4000"/>
              <a:t>b</a:t>
            </a:r>
            <a:r>
              <a:rPr lang="zh-CN" altLang="zh-CN" sz="4000" baseline="30000"/>
              <a:t>2</a:t>
            </a:r>
            <a:endParaRPr lang="zh-CN" altLang="zh-CN" sz="4000" baseline="30000"/>
          </a:p>
        </p:txBody>
      </p:sp>
      <p:sp>
        <p:nvSpPr>
          <p:cNvPr id="21510" name="Text Box 6"/>
          <p:cNvSpPr txBox="1">
            <a:spLocks noChangeArrowheads="1"/>
          </p:cNvSpPr>
          <p:nvPr/>
        </p:nvSpPr>
        <p:spPr bwMode="auto">
          <a:xfrm>
            <a:off x="609600" y="3886200"/>
            <a:ext cx="7777163" cy="2173288"/>
          </a:xfrm>
          <a:prstGeom prst="rect">
            <a:avLst/>
          </a:prstGeom>
          <a:noFill/>
          <a:ln w="9525">
            <a:solidFill>
              <a:srgbClr val="0000FF"/>
            </a:solidFill>
            <a:prstDash val="lgDash"/>
            <a:miter lim="800000"/>
          </a:ln>
        </p:spPr>
        <p:txBody>
          <a:bodyPr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  <a:ea typeface="黑体" panose="02010609060101010101" pitchFamily="2" charset="-122"/>
              </a:rPr>
              <a:t>小结</a:t>
            </a:r>
            <a:r>
              <a:rPr lang="zh-CN" altLang="en-US" sz="3200">
                <a:solidFill>
                  <a:srgbClr val="FF0000"/>
                </a:solidFill>
              </a:rPr>
              <a:t> </a:t>
            </a:r>
            <a:r>
              <a:rPr lang="en-US" altLang="zh-CN" sz="3200">
                <a:ea typeface="黑体" panose="02010609060101010101" pitchFamily="2" charset="-122"/>
                <a:sym typeface="Wingdings" panose="05000000000000000000" pitchFamily="2" charset="2"/>
              </a:rPr>
              <a:t>(1)  </a:t>
            </a:r>
            <a:r>
              <a:rPr lang="zh-CN" altLang="en-US" sz="3200">
                <a:ea typeface="黑体" panose="02010609060101010101" pitchFamily="2" charset="-122"/>
                <a:sym typeface="Wingdings" panose="05000000000000000000" pitchFamily="2" charset="2"/>
              </a:rPr>
              <a:t>选用公式时要看多项式的特征</a:t>
            </a:r>
            <a:endParaRPr lang="zh-CN" altLang="en-US" sz="3200">
              <a:ea typeface="黑体" panose="02010609060101010101" pitchFamily="2" charset="-122"/>
              <a:sym typeface="Wingdings" panose="05000000000000000000" pitchFamily="2" charset="2"/>
            </a:endParaRPr>
          </a:p>
          <a:p>
            <a:r>
              <a:rPr lang="zh-CN" altLang="en-US" sz="3200">
                <a:ea typeface="黑体" panose="02010609060101010101" pitchFamily="2" charset="-122"/>
                <a:sym typeface="Wingdings" panose="05000000000000000000" pitchFamily="2" charset="2"/>
              </a:rPr>
              <a:t>                </a:t>
            </a:r>
            <a:r>
              <a:rPr lang="zh-CN" altLang="en-US" sz="3200">
                <a:solidFill>
                  <a:srgbClr val="FF0000"/>
                </a:solidFill>
                <a:ea typeface="黑体" panose="02010609060101010101" pitchFamily="2" charset="-122"/>
                <a:sym typeface="Wingdings" panose="05000000000000000000" pitchFamily="2" charset="2"/>
              </a:rPr>
              <a:t>两项</a:t>
            </a:r>
            <a:r>
              <a:rPr lang="zh-CN" altLang="en-US" sz="3200">
                <a:ea typeface="黑体" panose="02010609060101010101" pitchFamily="2" charset="-122"/>
                <a:sym typeface="Wingdings" panose="05000000000000000000" pitchFamily="2" charset="2"/>
              </a:rPr>
              <a:t>考虑</a:t>
            </a:r>
            <a:r>
              <a:rPr lang="zh-CN" altLang="en-US" sz="3200">
                <a:solidFill>
                  <a:srgbClr val="FF0000"/>
                </a:solidFill>
                <a:ea typeface="黑体" panose="02010609060101010101" pitchFamily="2" charset="-122"/>
                <a:sym typeface="Wingdings" panose="05000000000000000000" pitchFamily="2" charset="2"/>
              </a:rPr>
              <a:t>平方差</a:t>
            </a:r>
            <a:r>
              <a:rPr lang="zh-CN" altLang="en-US" sz="3200">
                <a:ea typeface="黑体" panose="02010609060101010101" pitchFamily="2" charset="-122"/>
                <a:sym typeface="Wingdings" panose="05000000000000000000" pitchFamily="2" charset="2"/>
              </a:rPr>
              <a:t>公式</a:t>
            </a:r>
            <a:endParaRPr lang="zh-CN" altLang="en-US" sz="3200">
              <a:ea typeface="黑体" panose="02010609060101010101" pitchFamily="2" charset="-122"/>
              <a:sym typeface="Wingdings" panose="05000000000000000000" pitchFamily="2" charset="2"/>
            </a:endParaRPr>
          </a:p>
          <a:p>
            <a:r>
              <a:rPr lang="zh-CN" altLang="en-US" sz="3200">
                <a:ea typeface="黑体" panose="02010609060101010101" pitchFamily="2" charset="-122"/>
                <a:sym typeface="Wingdings" panose="05000000000000000000" pitchFamily="2" charset="2"/>
              </a:rPr>
              <a:t>                </a:t>
            </a:r>
            <a:r>
              <a:rPr lang="zh-CN" altLang="en-US" sz="3200">
                <a:solidFill>
                  <a:srgbClr val="FF0000"/>
                </a:solidFill>
                <a:ea typeface="黑体" panose="02010609060101010101" pitchFamily="2" charset="-122"/>
                <a:sym typeface="Wingdings" panose="05000000000000000000" pitchFamily="2" charset="2"/>
              </a:rPr>
              <a:t>三项</a:t>
            </a:r>
            <a:r>
              <a:rPr lang="zh-CN" altLang="en-US" sz="3200">
                <a:ea typeface="黑体" panose="02010609060101010101" pitchFamily="2" charset="-122"/>
                <a:sym typeface="Wingdings" panose="05000000000000000000" pitchFamily="2" charset="2"/>
              </a:rPr>
              <a:t>考虑</a:t>
            </a:r>
            <a:r>
              <a:rPr lang="zh-CN" altLang="en-US" sz="3200">
                <a:solidFill>
                  <a:srgbClr val="FF0000"/>
                </a:solidFill>
                <a:ea typeface="黑体" panose="02010609060101010101" pitchFamily="2" charset="-122"/>
                <a:sym typeface="Wingdings" panose="05000000000000000000" pitchFamily="2" charset="2"/>
              </a:rPr>
              <a:t>完全平方</a:t>
            </a:r>
            <a:r>
              <a:rPr lang="zh-CN" altLang="en-US" sz="3200">
                <a:ea typeface="黑体" panose="02010609060101010101" pitchFamily="2" charset="-122"/>
                <a:sym typeface="Wingdings" panose="05000000000000000000" pitchFamily="2" charset="2"/>
              </a:rPr>
              <a:t>公式</a:t>
            </a:r>
            <a:endParaRPr lang="zh-CN" altLang="en-US" sz="3200">
              <a:ea typeface="黑体" panose="02010609060101010101" pitchFamily="2" charset="-122"/>
            </a:endParaRPr>
          </a:p>
          <a:p>
            <a:r>
              <a:rPr lang="en-US" altLang="zh-CN" sz="3200">
                <a:ea typeface="黑体" panose="02010609060101010101" pitchFamily="2" charset="-122"/>
              </a:rPr>
              <a:t>          (2)</a:t>
            </a:r>
            <a:r>
              <a:rPr lang="zh-CN" altLang="en-US" sz="3200">
                <a:ea typeface="黑体" panose="02010609060101010101" pitchFamily="2" charset="-122"/>
              </a:rPr>
              <a:t>分解因式时一定要</a:t>
            </a:r>
            <a:r>
              <a:rPr lang="zh-CN" altLang="en-US" sz="3200">
                <a:solidFill>
                  <a:srgbClr val="FF0000"/>
                </a:solidFill>
                <a:ea typeface="黑体" panose="02010609060101010101" pitchFamily="2" charset="-122"/>
              </a:rPr>
              <a:t>分解彻底</a:t>
            </a:r>
            <a:r>
              <a:rPr lang="zh-CN" altLang="en-US" sz="3200">
                <a:ea typeface="黑体" panose="02010609060101010101" pitchFamily="2" charset="-122"/>
              </a:rPr>
              <a:t>。</a:t>
            </a:r>
            <a:endParaRPr lang="zh-CN" altLang="en-US" sz="3200">
              <a:ea typeface="黑体" panose="02010609060101010101" pitchFamily="2" charset="-122"/>
            </a:endParaRPr>
          </a:p>
        </p:txBody>
      </p:sp>
      <p:sp>
        <p:nvSpPr>
          <p:cNvPr id="30726" name="Text Box 8"/>
          <p:cNvSpPr txBox="1">
            <a:spLocks noChangeArrowheads="1"/>
          </p:cNvSpPr>
          <p:nvPr/>
        </p:nvSpPr>
        <p:spPr bwMode="auto">
          <a:xfrm>
            <a:off x="1233488" y="5640388"/>
            <a:ext cx="5327650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/>
          </a:p>
        </p:txBody>
      </p:sp>
      <p:sp>
        <p:nvSpPr>
          <p:cNvPr id="30727" name="Text Box 9"/>
          <p:cNvSpPr txBox="1">
            <a:spLocks noChangeArrowheads="1"/>
          </p:cNvSpPr>
          <p:nvPr/>
        </p:nvSpPr>
        <p:spPr bwMode="auto">
          <a:xfrm>
            <a:off x="1952625" y="6000750"/>
            <a:ext cx="3097213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0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WordArt 2"/>
          <p:cNvSpPr>
            <a:spLocks noChangeArrowheads="1" noChangeShapeType="1" noTextEdit="1"/>
          </p:cNvSpPr>
          <p:nvPr/>
        </p:nvSpPr>
        <p:spPr bwMode="auto">
          <a:xfrm>
            <a:off x="228600" y="906463"/>
            <a:ext cx="3124200" cy="7143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kern="10">
                <a:ln w="9525">
                  <a:solidFill>
                    <a:srgbClr val="FF0000"/>
                  </a:solidFill>
                  <a:rou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例题解析</a:t>
            </a:r>
            <a:endParaRPr lang="zh-CN" altLang="en-US" kern="10">
              <a:ln w="9525">
                <a:solidFill>
                  <a:srgbClr val="FF0000"/>
                </a:solidFill>
                <a:round/>
              </a:ln>
              <a:solidFill>
                <a:srgbClr val="800000"/>
              </a:solidFill>
              <a:effectLst>
                <a:outerShdw dist="35921" dir="2700000" algn="ctr" rotWithShape="0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1747" name="Text Box 4"/>
          <p:cNvSpPr txBox="1">
            <a:spLocks noChangeArrowheads="1"/>
          </p:cNvSpPr>
          <p:nvPr/>
        </p:nvSpPr>
        <p:spPr bwMode="auto">
          <a:xfrm>
            <a:off x="373063" y="1649413"/>
            <a:ext cx="426085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4000"/>
              <a:t>【</a:t>
            </a:r>
            <a:r>
              <a:rPr lang="zh-CN" altLang="en-US" sz="4000"/>
              <a:t>例</a:t>
            </a:r>
            <a:r>
              <a:rPr lang="en-US" altLang="zh-CN" sz="4000"/>
              <a:t>】</a:t>
            </a:r>
            <a:r>
              <a:rPr lang="zh-CN" altLang="en-US" sz="4000"/>
              <a:t>简便计算：</a:t>
            </a:r>
            <a:endParaRPr lang="zh-CN" altLang="en-US" sz="4000"/>
          </a:p>
        </p:txBody>
      </p:sp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533400" y="2971800"/>
            <a:ext cx="4719638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/>
              <a:t>（</a:t>
            </a:r>
            <a:r>
              <a:rPr lang="en-US" altLang="zh-CN"/>
              <a:t>2</a:t>
            </a:r>
            <a:r>
              <a:rPr lang="zh-CN" altLang="en-US"/>
              <a:t>）</a:t>
            </a:r>
            <a:r>
              <a:rPr lang="en-US" altLang="zh-CN"/>
              <a:t>52</a:t>
            </a:r>
            <a:r>
              <a:rPr lang="en-US" altLang="zh-CN" baseline="30000"/>
              <a:t>2</a:t>
            </a:r>
            <a:r>
              <a:rPr lang="en-US" altLang="zh-CN"/>
              <a:t>+48</a:t>
            </a:r>
            <a:r>
              <a:rPr lang="en-US" altLang="zh-CN" baseline="30000"/>
              <a:t>2</a:t>
            </a:r>
            <a:r>
              <a:rPr lang="en-US" altLang="zh-CN"/>
              <a:t>+52×96</a:t>
            </a:r>
            <a:endParaRPr lang="en-US" altLang="zh-CN"/>
          </a:p>
        </p:txBody>
      </p:sp>
      <p:sp>
        <p:nvSpPr>
          <p:cNvPr id="31749" name="Text Box 6"/>
          <p:cNvSpPr txBox="1">
            <a:spLocks noChangeArrowheads="1"/>
          </p:cNvSpPr>
          <p:nvPr/>
        </p:nvSpPr>
        <p:spPr bwMode="auto">
          <a:xfrm>
            <a:off x="446088" y="2422525"/>
            <a:ext cx="3000375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/>
              <a:t>（</a:t>
            </a:r>
            <a:r>
              <a:rPr lang="en-US" altLang="zh-CN"/>
              <a:t>1</a:t>
            </a:r>
            <a:r>
              <a:rPr lang="zh-CN" altLang="en-US"/>
              <a:t>）</a:t>
            </a:r>
            <a:r>
              <a:rPr lang="en-US" altLang="zh-CN"/>
              <a:t>997</a:t>
            </a:r>
            <a:r>
              <a:rPr lang="en-US" altLang="zh-CN" baseline="30000"/>
              <a:t>2</a:t>
            </a:r>
            <a:r>
              <a:rPr lang="zh-CN" altLang="en-US"/>
              <a:t>－</a:t>
            </a:r>
            <a:r>
              <a:rPr lang="en-US" altLang="zh-CN"/>
              <a:t>9</a:t>
            </a:r>
            <a:endParaRPr lang="en-US" altLang="zh-CN"/>
          </a:p>
        </p:txBody>
      </p:sp>
      <p:sp>
        <p:nvSpPr>
          <p:cNvPr id="22535" name="Text Box 7"/>
          <p:cNvSpPr txBox="1">
            <a:spLocks noChangeArrowheads="1"/>
          </p:cNvSpPr>
          <p:nvPr/>
        </p:nvSpPr>
        <p:spPr bwMode="auto">
          <a:xfrm>
            <a:off x="1905000" y="2438400"/>
            <a:ext cx="2395538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0000FF"/>
                </a:solidFill>
              </a:rPr>
              <a:t>=997</a:t>
            </a:r>
            <a:r>
              <a:rPr lang="en-US" altLang="zh-CN" baseline="30000">
                <a:solidFill>
                  <a:srgbClr val="0000FF"/>
                </a:solidFill>
              </a:rPr>
              <a:t>2</a:t>
            </a:r>
            <a:r>
              <a:rPr lang="zh-CN" altLang="en-US">
                <a:solidFill>
                  <a:srgbClr val="0000FF"/>
                </a:solidFill>
              </a:rPr>
              <a:t>－</a:t>
            </a:r>
            <a:r>
              <a:rPr lang="en-US" altLang="zh-CN">
                <a:solidFill>
                  <a:srgbClr val="0000FF"/>
                </a:solidFill>
              </a:rPr>
              <a:t>3</a:t>
            </a:r>
            <a:r>
              <a:rPr lang="en-US" altLang="zh-CN" baseline="30000">
                <a:solidFill>
                  <a:srgbClr val="0000FF"/>
                </a:solidFill>
              </a:rPr>
              <a:t>2</a:t>
            </a:r>
            <a:endParaRPr lang="en-US" altLang="zh-CN" baseline="30000">
              <a:solidFill>
                <a:srgbClr val="0000FF"/>
              </a:solidFill>
            </a:endParaRPr>
          </a:p>
        </p:txBody>
      </p:sp>
      <p:sp>
        <p:nvSpPr>
          <p:cNvPr id="22536" name="Text Box 8"/>
          <p:cNvSpPr txBox="1">
            <a:spLocks noChangeArrowheads="1"/>
          </p:cNvSpPr>
          <p:nvPr/>
        </p:nvSpPr>
        <p:spPr bwMode="auto">
          <a:xfrm>
            <a:off x="3048000" y="2438400"/>
            <a:ext cx="2249488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0000FF"/>
                </a:solidFill>
              </a:rPr>
              <a:t>=</a:t>
            </a:r>
            <a:r>
              <a:rPr lang="zh-CN" altLang="en-US">
                <a:solidFill>
                  <a:srgbClr val="0000FF"/>
                </a:solidFill>
              </a:rPr>
              <a:t>（</a:t>
            </a:r>
            <a:r>
              <a:rPr lang="en-US" altLang="zh-CN">
                <a:solidFill>
                  <a:srgbClr val="0000FF"/>
                </a:solidFill>
              </a:rPr>
              <a:t>997+3</a:t>
            </a:r>
            <a:r>
              <a:rPr lang="zh-CN" altLang="en-US">
                <a:solidFill>
                  <a:srgbClr val="0000FF"/>
                </a:solidFill>
              </a:rPr>
              <a:t>（</a:t>
            </a:r>
            <a:r>
              <a:rPr lang="en-US" altLang="zh-CN">
                <a:solidFill>
                  <a:srgbClr val="0000FF"/>
                </a:solidFill>
              </a:rPr>
              <a:t>997-3</a:t>
            </a:r>
            <a:r>
              <a:rPr lang="zh-CN" altLang="en-US">
                <a:solidFill>
                  <a:srgbClr val="0000FF"/>
                </a:solidFill>
              </a:rPr>
              <a:t>）</a:t>
            </a:r>
            <a:endParaRPr lang="zh-CN" altLang="en-US">
              <a:solidFill>
                <a:srgbClr val="0000FF"/>
              </a:solidFill>
            </a:endParaRPr>
          </a:p>
        </p:txBody>
      </p:sp>
      <p:sp>
        <p:nvSpPr>
          <p:cNvPr id="22537" name="Text Box 9"/>
          <p:cNvSpPr txBox="1">
            <a:spLocks noChangeArrowheads="1"/>
          </p:cNvSpPr>
          <p:nvPr/>
        </p:nvSpPr>
        <p:spPr bwMode="auto">
          <a:xfrm>
            <a:off x="5181600" y="2438400"/>
            <a:ext cx="4605338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0000FF"/>
                </a:solidFill>
              </a:rPr>
              <a:t>=1000×994=994 000</a:t>
            </a:r>
            <a:endParaRPr lang="en-US" altLang="zh-CN">
              <a:solidFill>
                <a:srgbClr val="0000FF"/>
              </a:solidFill>
            </a:endParaRPr>
          </a:p>
        </p:txBody>
      </p:sp>
      <p:sp>
        <p:nvSpPr>
          <p:cNvPr id="22538" name="Text Box 10"/>
          <p:cNvSpPr txBox="1">
            <a:spLocks noChangeArrowheads="1"/>
          </p:cNvSpPr>
          <p:nvPr/>
        </p:nvSpPr>
        <p:spPr bwMode="auto">
          <a:xfrm>
            <a:off x="2895600" y="2971800"/>
            <a:ext cx="452755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0000FF"/>
                </a:solidFill>
              </a:rPr>
              <a:t>=52</a:t>
            </a:r>
            <a:r>
              <a:rPr lang="en-US" altLang="zh-CN" baseline="30000">
                <a:solidFill>
                  <a:srgbClr val="0000FF"/>
                </a:solidFill>
              </a:rPr>
              <a:t>2</a:t>
            </a:r>
            <a:r>
              <a:rPr lang="en-US" altLang="zh-CN">
                <a:solidFill>
                  <a:srgbClr val="0000FF"/>
                </a:solidFill>
              </a:rPr>
              <a:t>+48</a:t>
            </a:r>
            <a:r>
              <a:rPr lang="en-US" altLang="zh-CN" baseline="30000">
                <a:solidFill>
                  <a:srgbClr val="0000FF"/>
                </a:solidFill>
              </a:rPr>
              <a:t>2</a:t>
            </a:r>
            <a:r>
              <a:rPr lang="en-US" altLang="zh-CN">
                <a:solidFill>
                  <a:srgbClr val="0000FF"/>
                </a:solidFill>
              </a:rPr>
              <a:t>+2×52×48</a:t>
            </a:r>
            <a:endParaRPr lang="en-US" altLang="zh-CN">
              <a:solidFill>
                <a:srgbClr val="0000FF"/>
              </a:solidFill>
            </a:endParaRPr>
          </a:p>
        </p:txBody>
      </p:sp>
      <p:sp>
        <p:nvSpPr>
          <p:cNvPr id="22539" name="Text Box 11"/>
          <p:cNvSpPr txBox="1">
            <a:spLocks noChangeArrowheads="1"/>
          </p:cNvSpPr>
          <p:nvPr/>
        </p:nvSpPr>
        <p:spPr bwMode="auto">
          <a:xfrm>
            <a:off x="5257800" y="2971800"/>
            <a:ext cx="2820988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0000FF"/>
                </a:solidFill>
              </a:rPr>
              <a:t>=</a:t>
            </a:r>
            <a:r>
              <a:rPr lang="zh-CN" altLang="en-US">
                <a:solidFill>
                  <a:srgbClr val="0000FF"/>
                </a:solidFill>
              </a:rPr>
              <a:t>（</a:t>
            </a:r>
            <a:r>
              <a:rPr lang="en-US" altLang="zh-CN">
                <a:solidFill>
                  <a:srgbClr val="0000FF"/>
                </a:solidFill>
              </a:rPr>
              <a:t>52+48</a:t>
            </a:r>
            <a:r>
              <a:rPr lang="zh-CN" altLang="en-US">
                <a:solidFill>
                  <a:srgbClr val="0000FF"/>
                </a:solidFill>
              </a:rPr>
              <a:t>）</a:t>
            </a:r>
            <a:r>
              <a:rPr lang="en-US" altLang="zh-CN" baseline="30000">
                <a:solidFill>
                  <a:srgbClr val="0000FF"/>
                </a:solidFill>
              </a:rPr>
              <a:t>2</a:t>
            </a:r>
            <a:endParaRPr lang="en-US" altLang="zh-CN" baseline="30000">
              <a:solidFill>
                <a:srgbClr val="0000FF"/>
              </a:solidFill>
            </a:endParaRPr>
          </a:p>
        </p:txBody>
      </p:sp>
      <p:sp>
        <p:nvSpPr>
          <p:cNvPr id="22540" name="Text Box 12"/>
          <p:cNvSpPr txBox="1">
            <a:spLocks noChangeArrowheads="1"/>
          </p:cNvSpPr>
          <p:nvPr/>
        </p:nvSpPr>
        <p:spPr bwMode="auto">
          <a:xfrm>
            <a:off x="6781800" y="2895600"/>
            <a:ext cx="184785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0000FF"/>
                </a:solidFill>
              </a:rPr>
              <a:t>=10 000</a:t>
            </a:r>
            <a:endParaRPr lang="en-US" altLang="zh-CN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2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2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2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2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2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2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22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25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25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25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25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225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5" grpId="0"/>
      <p:bldP spid="22536" grpId="0"/>
      <p:bldP spid="22537" grpId="0"/>
      <p:bldP spid="2253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Text Box 3"/>
          <p:cNvSpPr txBox="1">
            <a:spLocks noChangeArrowheads="1"/>
          </p:cNvSpPr>
          <p:nvPr/>
        </p:nvSpPr>
        <p:spPr bwMode="auto">
          <a:xfrm>
            <a:off x="609600" y="2286000"/>
            <a:ext cx="7543800" cy="18161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chemeClr val="accent2"/>
                </a:solidFill>
                <a:latin typeface="Times New Roman" panose="02020603050405020304" pitchFamily="18" charset="0"/>
              </a:rPr>
              <a:t>１、本节课主要学习运用：</a:t>
            </a:r>
            <a:r>
              <a:rPr lang="zh-CN" altLang="en-US" sz="3200">
                <a:solidFill>
                  <a:schemeClr val="accent2"/>
                </a:solidFill>
                <a:latin typeface="宋体" panose="02010600030101010101" pitchFamily="2" charset="-122"/>
              </a:rPr>
              <a:t>完全平方公式： </a:t>
            </a:r>
            <a:r>
              <a:rPr lang="en-US" altLang="zh-CN" sz="4800" i="1">
                <a:solidFill>
                  <a:srgbClr val="FF0066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4800" baseline="30000">
                <a:solidFill>
                  <a:srgbClr val="FF0066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4800">
                <a:solidFill>
                  <a:srgbClr val="FF0066"/>
                </a:solidFill>
                <a:latin typeface="宋体" panose="02010600030101010101" pitchFamily="2" charset="-122"/>
              </a:rPr>
              <a:t>±2ab+</a:t>
            </a:r>
            <a:r>
              <a:rPr lang="en-US" altLang="zh-CN" sz="4800" i="1">
                <a:solidFill>
                  <a:srgbClr val="FF0066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4800" baseline="30000">
                <a:solidFill>
                  <a:srgbClr val="FF0066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4800">
                <a:solidFill>
                  <a:srgbClr val="FF0066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4800">
                <a:solidFill>
                  <a:srgbClr val="FF0066"/>
                </a:solidFill>
                <a:latin typeface="Times New Roman" panose="02020603050405020304" pitchFamily="18" charset="0"/>
              </a:rPr>
              <a:t>＝ </a:t>
            </a:r>
            <a:r>
              <a:rPr lang="zh-CN" altLang="en-US" sz="4800">
                <a:solidFill>
                  <a:srgbClr val="FF0066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4800" i="1">
                <a:solidFill>
                  <a:srgbClr val="FF0066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4800">
                <a:solidFill>
                  <a:srgbClr val="FF0066"/>
                </a:solidFill>
                <a:latin typeface="宋体" panose="02010600030101010101" pitchFamily="2" charset="-122"/>
              </a:rPr>
              <a:t>±</a:t>
            </a:r>
            <a:r>
              <a:rPr lang="en-US" altLang="zh-CN" sz="4800" i="1">
                <a:solidFill>
                  <a:srgbClr val="FF0066"/>
                </a:solidFill>
                <a:latin typeface="Times New Roman" panose="02020603050405020304" pitchFamily="18" charset="0"/>
              </a:rPr>
              <a:t>b</a:t>
            </a:r>
            <a:r>
              <a:rPr lang="zh-CN" altLang="en-US" sz="4800">
                <a:solidFill>
                  <a:srgbClr val="FF0066"/>
                </a:solidFill>
                <a:latin typeface="宋体" panose="02010600030101010101" pitchFamily="2" charset="-122"/>
              </a:rPr>
              <a:t>）</a:t>
            </a:r>
            <a:r>
              <a:rPr lang="en-US" altLang="zh-CN" sz="4800" baseline="30000">
                <a:solidFill>
                  <a:srgbClr val="FF0066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3200">
                <a:solidFill>
                  <a:schemeClr val="accent2"/>
                </a:solidFill>
                <a:latin typeface="宋体" panose="02010600030101010101" pitchFamily="2" charset="-122"/>
              </a:rPr>
              <a:t>对多项式分解因式；</a:t>
            </a:r>
            <a:endParaRPr lang="zh-CN" altLang="en-US" sz="3200">
              <a:solidFill>
                <a:schemeClr val="accent2"/>
              </a:solidFill>
              <a:latin typeface="宋体" panose="02010600030101010101" pitchFamily="2" charset="-122"/>
            </a:endParaRPr>
          </a:p>
        </p:txBody>
      </p:sp>
      <p:sp>
        <p:nvSpPr>
          <p:cNvPr id="38916" name="Text Box 4"/>
          <p:cNvSpPr txBox="1">
            <a:spLocks noChangeArrowheads="1"/>
          </p:cNvSpPr>
          <p:nvPr/>
        </p:nvSpPr>
        <p:spPr bwMode="auto">
          <a:xfrm>
            <a:off x="609600" y="4038600"/>
            <a:ext cx="7467600" cy="15541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chemeClr val="accent2"/>
                </a:solidFill>
                <a:latin typeface="Times New Roman" panose="02020603050405020304" pitchFamily="18" charset="0"/>
              </a:rPr>
              <a:t>２、在分解因式时，</a:t>
            </a:r>
            <a:r>
              <a:rPr lang="zh-CN" altLang="en-US" sz="3200">
                <a:solidFill>
                  <a:schemeClr val="accent2"/>
                </a:solidFill>
                <a:latin typeface="宋体" panose="02010600030101010101" pitchFamily="2" charset="-122"/>
              </a:rPr>
              <a:t>当一个题中既要用提公因式法，又要用公式法分解因式时，</a:t>
            </a:r>
            <a:r>
              <a:rPr lang="zh-CN" altLang="en-US" sz="3200">
                <a:solidFill>
                  <a:srgbClr val="FF0066"/>
                </a:solidFill>
                <a:latin typeface="宋体" panose="02010600030101010101" pitchFamily="2" charset="-122"/>
              </a:rPr>
              <a:t>首先要考虑提公因式法，再考虑公式法</a:t>
            </a:r>
            <a:r>
              <a:rPr lang="zh-CN" altLang="en-US" sz="3200">
                <a:solidFill>
                  <a:schemeClr val="accent2"/>
                </a:solidFill>
                <a:latin typeface="Times New Roman" panose="02020603050405020304" pitchFamily="18" charset="0"/>
              </a:rPr>
              <a:t> </a:t>
            </a:r>
            <a:endParaRPr lang="zh-CN" altLang="en-US" sz="320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32772" name="标题 4"/>
          <p:cNvSpPr>
            <a:spLocks noGrp="1"/>
          </p:cNvSpPr>
          <p:nvPr>
            <p:ph type="title"/>
          </p:nvPr>
        </p:nvSpPr>
        <p:spPr bwMode="auto">
          <a:xfrm>
            <a:off x="228600" y="990600"/>
            <a:ext cx="8540750" cy="1143000"/>
          </a:xfr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r>
              <a:rPr lang="zh-CN" altLang="en-US" b="1" smtClean="0">
                <a:solidFill>
                  <a:srgbClr val="FF0000"/>
                </a:solidFill>
              </a:rPr>
              <a:t>小结</a:t>
            </a:r>
            <a:endParaRPr lang="zh-CN" altLang="en-US" b="1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/>
      <p:bldP spid="3891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2"/>
          <p:cNvSpPr txBox="1">
            <a:spLocks noChangeArrowheads="1"/>
          </p:cNvSpPr>
          <p:nvPr/>
        </p:nvSpPr>
        <p:spPr bwMode="auto">
          <a:xfrm>
            <a:off x="684213" y="4005263"/>
            <a:ext cx="6262687" cy="1827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>
                <a:latin typeface="黑体" panose="02010609060101010101" pitchFamily="2" charset="-122"/>
                <a:ea typeface="黑体" panose="02010609060101010101" pitchFamily="2" charset="-122"/>
              </a:rPr>
              <a:t>2.</a:t>
            </a:r>
            <a:r>
              <a:rPr lang="zh-CN" altLang="en-US" sz="3200">
                <a:latin typeface="黑体" panose="02010609060101010101" pitchFamily="2" charset="-122"/>
                <a:ea typeface="黑体" panose="02010609060101010101" pitchFamily="2" charset="-122"/>
              </a:rPr>
              <a:t>因式分解的一般思路</a:t>
            </a:r>
            <a:r>
              <a:rPr lang="zh-CN" altLang="zh-CN" sz="3200"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  <a:endParaRPr lang="zh-CN" altLang="zh-CN" sz="320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zh-CN" sz="3200"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一提</a:t>
            </a:r>
            <a:r>
              <a:rPr lang="zh-CN" altLang="en-US" sz="3200">
                <a:latin typeface="黑体" panose="02010609060101010101" pitchFamily="2" charset="-122"/>
                <a:ea typeface="黑体" panose="02010609060101010101" pitchFamily="2" charset="-122"/>
              </a:rPr>
              <a:t>（提公因式法）</a:t>
            </a:r>
            <a:endParaRPr lang="zh-CN" altLang="en-US" sz="320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3200"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二用</a:t>
            </a:r>
            <a:r>
              <a:rPr lang="zh-CN" altLang="en-US" sz="3200">
                <a:latin typeface="黑体" panose="02010609060101010101" pitchFamily="2" charset="-122"/>
                <a:ea typeface="黑体" panose="02010609060101010101" pitchFamily="2" charset="-122"/>
              </a:rPr>
              <a:t>（运用公式法）</a:t>
            </a:r>
            <a:endParaRPr lang="zh-CN" altLang="en-US" sz="320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endParaRPr lang="zh-CN" altLang="en-US"/>
          </a:p>
        </p:txBody>
      </p:sp>
      <p:sp>
        <p:nvSpPr>
          <p:cNvPr id="33795" name="Text Box 4"/>
          <p:cNvSpPr txBox="1">
            <a:spLocks noChangeArrowheads="1"/>
          </p:cNvSpPr>
          <p:nvPr/>
        </p:nvSpPr>
        <p:spPr bwMode="auto">
          <a:xfrm>
            <a:off x="684213" y="1270000"/>
            <a:ext cx="3246437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>
                <a:latin typeface="黑体" panose="02010609060101010101" pitchFamily="2" charset="-122"/>
                <a:ea typeface="黑体" panose="02010609060101010101" pitchFamily="2" charset="-122"/>
              </a:rPr>
              <a:t>1.</a:t>
            </a:r>
            <a:r>
              <a:rPr lang="zh-CN" altLang="en-US" sz="3200">
                <a:latin typeface="黑体" panose="02010609060101010101" pitchFamily="2" charset="-122"/>
                <a:ea typeface="黑体" panose="02010609060101010101" pitchFamily="2" charset="-122"/>
              </a:rPr>
              <a:t>因式分解方法</a:t>
            </a:r>
            <a:r>
              <a:rPr lang="en-US" altLang="zh-CN" sz="3200"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  <a:endParaRPr lang="en-US" altLang="zh-CN" sz="32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3796" name="Text Box 5"/>
          <p:cNvSpPr txBox="1">
            <a:spLocks noChangeArrowheads="1"/>
          </p:cNvSpPr>
          <p:nvPr/>
        </p:nvSpPr>
        <p:spPr bwMode="auto">
          <a:xfrm>
            <a:off x="1524000" y="2133600"/>
            <a:ext cx="7315200" cy="20621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(1) 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提取公因式法</a:t>
            </a:r>
            <a:r>
              <a:rPr lang="zh-CN" altLang="en-US" sz="320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endParaRPr lang="zh-CN" altLang="en-US" sz="3200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                   </a:t>
            </a:r>
            <a:r>
              <a:rPr lang="zh-CN" altLang="en-US" sz="3200">
                <a:latin typeface="黑体" panose="02010609060101010101" pitchFamily="2" charset="-122"/>
                <a:ea typeface="黑体" panose="02010609060101010101" pitchFamily="2" charset="-122"/>
              </a:rPr>
              <a:t>平方差公式法 </a:t>
            </a:r>
            <a:r>
              <a:rPr lang="en-US" altLang="zh-CN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两项</a:t>
            </a:r>
            <a:r>
              <a:rPr lang="en-US" altLang="zh-CN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)</a:t>
            </a:r>
            <a:endParaRPr lang="en-US" altLang="zh-CN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>
                <a:latin typeface="黑体" panose="02010609060101010101" pitchFamily="2" charset="-122"/>
                <a:ea typeface="黑体" panose="02010609060101010101" pitchFamily="2" charset="-122"/>
              </a:rPr>
              <a:t>                           </a:t>
            </a:r>
            <a:r>
              <a:rPr lang="zh-CN" altLang="en-US" sz="3200">
                <a:latin typeface="黑体" panose="02010609060101010101" pitchFamily="2" charset="-122"/>
                <a:ea typeface="黑体" panose="02010609060101010101" pitchFamily="2" charset="-122"/>
              </a:rPr>
              <a:t>完全平方公式法</a:t>
            </a:r>
            <a:r>
              <a:rPr lang="en-US" altLang="zh-CN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三项</a:t>
            </a:r>
            <a:r>
              <a:rPr lang="en-US" altLang="zh-CN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)</a:t>
            </a:r>
            <a:endParaRPr lang="en-US" altLang="zh-CN" sz="3200">
              <a:solidFill>
                <a:srgbClr val="FF0000"/>
              </a:solidFill>
              <a:ea typeface="黑体" panose="02010609060101010101" pitchFamily="2" charset="-122"/>
            </a:endParaRPr>
          </a:p>
        </p:txBody>
      </p:sp>
      <p:sp>
        <p:nvSpPr>
          <p:cNvPr id="33797" name="AutoShape 6"/>
          <p:cNvSpPr/>
          <p:nvPr/>
        </p:nvSpPr>
        <p:spPr bwMode="auto">
          <a:xfrm>
            <a:off x="4114800" y="2971800"/>
            <a:ext cx="215900" cy="1079500"/>
          </a:xfrm>
          <a:prstGeom prst="leftBrace">
            <a:avLst>
              <a:gd name="adj1" fmla="val 41644"/>
              <a:gd name="adj2" fmla="val 50000"/>
            </a:avLst>
          </a:prstGeom>
          <a:noFill/>
          <a:ln w="57150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798" name="Text Box 7"/>
          <p:cNvSpPr txBox="1">
            <a:spLocks noChangeArrowheads="1"/>
          </p:cNvSpPr>
          <p:nvPr/>
        </p:nvSpPr>
        <p:spPr bwMode="auto">
          <a:xfrm>
            <a:off x="1600200" y="3048000"/>
            <a:ext cx="4419600" cy="8620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(2) 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公式法</a:t>
            </a:r>
            <a:endParaRPr lang="zh-CN" altLang="en-US" sz="32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endParaRPr lang="zh-CN" altLang="zh-CN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 bldLvl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cjh2.MP3">
            <a:hlinkHover r:id="" action="ppaction://ole?verb=1"/>
          </p:cNvPr>
          <p:cNvPicPr>
            <a:picLocks noRot="1" noChangeAspect="1" noChangeArrowheads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3374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4" name="文本框 107527"/>
          <p:cNvSpPr txBox="1">
            <a:spLocks noChangeArrowheads="1"/>
          </p:cNvSpPr>
          <p:nvPr/>
        </p:nvSpPr>
        <p:spPr bwMode="auto">
          <a:xfrm>
            <a:off x="1234786" y="2213408"/>
            <a:ext cx="7004050" cy="2651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dirty="0">
                <a:solidFill>
                  <a:srgbClr val="FF0000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14.3.1</a:t>
            </a:r>
            <a:r>
              <a:rPr lang="zh-CN" altLang="en-US" sz="4800" dirty="0">
                <a:solidFill>
                  <a:srgbClr val="FF0000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提公因式法</a:t>
            </a:r>
            <a:endParaRPr lang="zh-CN" altLang="en-US" sz="4800" dirty="0">
              <a:solidFill>
                <a:srgbClr val="FF0000"/>
              </a:solidFill>
              <a:latin typeface="华文彩云" panose="02010800040101010101" pitchFamily="2" charset="-122"/>
              <a:ea typeface="华文彩云" panose="020108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4000" dirty="0">
                <a:solidFill>
                  <a:srgbClr val="FF0000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14.3.2</a:t>
            </a:r>
            <a:r>
              <a:rPr lang="zh-CN" altLang="en-US" sz="4000" dirty="0">
                <a:solidFill>
                  <a:srgbClr val="FF0000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公式法之平方差公式</a:t>
            </a:r>
            <a:endParaRPr lang="zh-CN" altLang="en-US" sz="4000" dirty="0">
              <a:solidFill>
                <a:srgbClr val="FF0000"/>
              </a:solidFill>
              <a:latin typeface="华文彩云" panose="02010800040101010101" pitchFamily="2" charset="-122"/>
              <a:ea typeface="华文彩云" panose="020108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4000" dirty="0">
                <a:solidFill>
                  <a:srgbClr val="FF0000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14.3.3</a:t>
            </a:r>
            <a:r>
              <a:rPr lang="zh-CN" altLang="en-US" sz="4000" dirty="0">
                <a:solidFill>
                  <a:srgbClr val="FF0000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公式法之完全平方公式</a:t>
            </a:r>
            <a:endParaRPr lang="zh-CN" altLang="en-US" sz="4000" dirty="0">
              <a:solidFill>
                <a:srgbClr val="FF0000"/>
              </a:solidFill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1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14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45"/>
                  </p:tgtEl>
                </p:cond>
              </p:nextCondLst>
            </p:seq>
            <p:audio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45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WordArt 2"/>
          <p:cNvSpPr>
            <a:spLocks noChangeArrowheads="1" noChangeShapeType="1" noTextEdit="1"/>
          </p:cNvSpPr>
          <p:nvPr/>
        </p:nvSpPr>
        <p:spPr bwMode="auto">
          <a:xfrm>
            <a:off x="503238" y="990600"/>
            <a:ext cx="2305050" cy="5032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kern="10">
                <a:ln w="9525">
                  <a:solidFill>
                    <a:srgbClr val="FF0000"/>
                  </a:solidFill>
                  <a:rou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例题解析</a:t>
            </a:r>
            <a:endParaRPr lang="zh-CN" altLang="en-US" kern="10">
              <a:ln w="9525">
                <a:solidFill>
                  <a:srgbClr val="FF0000"/>
                </a:solidFill>
                <a:round/>
              </a:ln>
              <a:solidFill>
                <a:srgbClr val="800000"/>
              </a:solidFill>
              <a:effectLst>
                <a:outerShdw dist="35921" dir="2700000" algn="ctr" rotWithShape="0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4819" name="Text Box 3"/>
          <p:cNvSpPr txBox="1">
            <a:spLocks noChangeArrowheads="1"/>
          </p:cNvSpPr>
          <p:nvPr/>
        </p:nvSpPr>
        <p:spPr bwMode="auto">
          <a:xfrm>
            <a:off x="503238" y="1709738"/>
            <a:ext cx="4195762" cy="7000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4000"/>
              <a:t>【</a:t>
            </a:r>
            <a:r>
              <a:rPr lang="zh-CN" altLang="en-US"/>
              <a:t>例</a:t>
            </a:r>
            <a:r>
              <a:rPr lang="en-US" altLang="zh-CN"/>
              <a:t>1】</a:t>
            </a:r>
            <a:r>
              <a:rPr lang="zh-CN" altLang="en-US"/>
              <a:t>分解因式</a:t>
            </a:r>
            <a:r>
              <a:rPr lang="zh-CN" altLang="en-US" sz="4000"/>
              <a:t>：</a:t>
            </a:r>
            <a:endParaRPr lang="zh-CN" altLang="en-US" sz="4000"/>
          </a:p>
        </p:txBody>
      </p:sp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574675" y="2430463"/>
            <a:ext cx="4210050" cy="6397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cs typeface="Arial" panose="020B0604020202020204" pitchFamily="34" charset="0"/>
              </a:rPr>
              <a:t>（</a:t>
            </a:r>
            <a:r>
              <a:rPr lang="en-US" altLang="zh-CN">
                <a:cs typeface="Arial" panose="020B0604020202020204" pitchFamily="34" charset="0"/>
              </a:rPr>
              <a:t>1</a:t>
            </a:r>
            <a:r>
              <a:rPr lang="zh-CN" altLang="en-US">
                <a:cs typeface="Arial" panose="020B0604020202020204" pitchFamily="34" charset="0"/>
              </a:rPr>
              <a:t>）</a:t>
            </a:r>
            <a:r>
              <a:rPr lang="en-US" altLang="zh-CN">
                <a:cs typeface="Arial" panose="020B0604020202020204" pitchFamily="34" charset="0"/>
              </a:rPr>
              <a:t>16x</a:t>
            </a:r>
            <a:r>
              <a:rPr lang="en-US" altLang="zh-CN" baseline="30000">
                <a:cs typeface="Arial" panose="020B0604020202020204" pitchFamily="34" charset="0"/>
              </a:rPr>
              <a:t>2</a:t>
            </a:r>
            <a:r>
              <a:rPr lang="en-US" altLang="zh-CN">
                <a:cs typeface="Arial" panose="020B0604020202020204" pitchFamily="34" charset="0"/>
              </a:rPr>
              <a:t>﹢24x﹢9</a:t>
            </a:r>
            <a:endParaRPr lang="en-US" altLang="zh-CN">
              <a:cs typeface="Arial" panose="020B0604020202020204" pitchFamily="34" charset="0"/>
            </a:endParaRPr>
          </a:p>
        </p:txBody>
      </p:sp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576263" y="3151188"/>
            <a:ext cx="4271962" cy="6397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cs typeface="Arial" panose="020B0604020202020204" pitchFamily="34" charset="0"/>
              </a:rPr>
              <a:t>（</a:t>
            </a:r>
            <a:r>
              <a:rPr lang="en-US" altLang="zh-CN">
                <a:cs typeface="Arial" panose="020B0604020202020204" pitchFamily="34" charset="0"/>
              </a:rPr>
              <a:t>2</a:t>
            </a:r>
            <a:r>
              <a:rPr lang="zh-CN" altLang="en-US">
                <a:cs typeface="Arial" panose="020B0604020202020204" pitchFamily="34" charset="0"/>
              </a:rPr>
              <a:t>）</a:t>
            </a:r>
            <a:r>
              <a:rPr lang="en-US" altLang="zh-CN">
                <a:cs typeface="Arial" panose="020B0604020202020204" pitchFamily="34" charset="0"/>
              </a:rPr>
              <a:t>-x</a:t>
            </a:r>
            <a:r>
              <a:rPr lang="en-US" altLang="zh-CN" baseline="30000">
                <a:cs typeface="Arial" panose="020B0604020202020204" pitchFamily="34" charset="0"/>
              </a:rPr>
              <a:t>2</a:t>
            </a:r>
            <a:r>
              <a:rPr lang="en-US" altLang="zh-CN">
                <a:cs typeface="Arial" panose="020B0604020202020204" pitchFamily="34" charset="0"/>
              </a:rPr>
              <a:t>﹢4xy﹣4y</a:t>
            </a:r>
            <a:r>
              <a:rPr lang="en-US" altLang="zh-CN" baseline="30000">
                <a:cs typeface="Arial" panose="020B0604020202020204" pitchFamily="34" charset="0"/>
              </a:rPr>
              <a:t>2</a:t>
            </a:r>
            <a:endParaRPr lang="en-US" altLang="zh-CN" baseline="30000">
              <a:cs typeface="Arial" panose="020B0604020202020204" pitchFamily="34" charset="0"/>
            </a:endParaRPr>
          </a:p>
        </p:txBody>
      </p:sp>
      <p:sp>
        <p:nvSpPr>
          <p:cNvPr id="18438" name="Text Box 6"/>
          <p:cNvSpPr txBox="1">
            <a:spLocks noChangeArrowheads="1"/>
          </p:cNvSpPr>
          <p:nvPr/>
        </p:nvSpPr>
        <p:spPr bwMode="auto">
          <a:xfrm>
            <a:off x="574675" y="5672138"/>
            <a:ext cx="6840538" cy="1898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zh-CN"/>
              <a:t>(1)  x</a:t>
            </a:r>
            <a:r>
              <a:rPr lang="zh-CN" altLang="zh-CN" baseline="30000">
                <a:cs typeface="Arial" panose="020B0604020202020204" pitchFamily="34" charset="0"/>
                <a:sym typeface="Arial" panose="020B0604020202020204" pitchFamily="34" charset="0"/>
              </a:rPr>
              <a:t>2</a:t>
            </a:r>
            <a:r>
              <a:rPr lang="zh-CN" altLang="zh-CN"/>
              <a:t>+12x+36      (2) -x</a:t>
            </a:r>
            <a:r>
              <a:rPr lang="zh-CN" altLang="zh-CN" baseline="30000">
                <a:cs typeface="Arial" panose="020B0604020202020204" pitchFamily="34" charset="0"/>
                <a:sym typeface="Arial" panose="020B0604020202020204" pitchFamily="34" charset="0"/>
              </a:rPr>
              <a:t>2</a:t>
            </a:r>
            <a:r>
              <a:rPr lang="zh-CN" altLang="zh-CN"/>
              <a:t>-2xy-y</a:t>
            </a:r>
            <a:r>
              <a:rPr lang="zh-CN" altLang="zh-CN" baseline="30000">
                <a:cs typeface="Arial" panose="020B0604020202020204" pitchFamily="34" charset="0"/>
                <a:sym typeface="Arial" panose="020B0604020202020204" pitchFamily="34" charset="0"/>
              </a:rPr>
              <a:t>2</a:t>
            </a:r>
            <a:endParaRPr lang="zh-CN" altLang="zh-CN" baseline="30000">
              <a:cs typeface="Arial" panose="020B0604020202020204" pitchFamily="34" charset="0"/>
              <a:sym typeface="Arial" panose="020B0604020202020204" pitchFamily="34" charset="0"/>
            </a:endParaRPr>
          </a:p>
          <a:p>
            <a:endParaRPr lang="zh-CN" altLang="zh-CN" baseline="30000">
              <a:cs typeface="Arial" panose="020B0604020202020204" pitchFamily="34" charset="0"/>
              <a:sym typeface="Arial" panose="020B0604020202020204" pitchFamily="34" charset="0"/>
            </a:endParaRPr>
          </a:p>
          <a:p>
            <a:r>
              <a:rPr lang="en-US" altLang="zh-CN">
                <a:cs typeface="Arial" panose="020B0604020202020204" pitchFamily="34" charset="0"/>
              </a:rPr>
              <a:t>(3)  </a:t>
            </a:r>
            <a:r>
              <a:rPr lang="zh-CN" altLang="zh-CN">
                <a:cs typeface="Arial" panose="020B0604020202020204" pitchFamily="34" charset="0"/>
              </a:rPr>
              <a:t>4a²</a:t>
            </a:r>
            <a:r>
              <a:rPr lang="zh-CN" altLang="en-US">
                <a:cs typeface="Arial" panose="020B0604020202020204" pitchFamily="34" charset="0"/>
              </a:rPr>
              <a:t>＋</a:t>
            </a:r>
            <a:r>
              <a:rPr lang="zh-CN" altLang="zh-CN">
                <a:cs typeface="Arial" panose="020B0604020202020204" pitchFamily="34" charset="0"/>
              </a:rPr>
              <a:t>12ab</a:t>
            </a:r>
            <a:r>
              <a:rPr lang="zh-CN" altLang="en-US">
                <a:cs typeface="Arial" panose="020B0604020202020204" pitchFamily="34" charset="0"/>
              </a:rPr>
              <a:t>＋</a:t>
            </a:r>
            <a:r>
              <a:rPr lang="zh-CN" altLang="zh-CN">
                <a:cs typeface="Arial" panose="020B0604020202020204" pitchFamily="34" charset="0"/>
              </a:rPr>
              <a:t>9b²</a:t>
            </a:r>
            <a:endParaRPr lang="zh-CN" altLang="zh-CN">
              <a:cs typeface="Arial" panose="020B0604020202020204" pitchFamily="34" charset="0"/>
            </a:endParaRPr>
          </a:p>
          <a:p>
            <a:endParaRPr lang="zh-CN" altLang="zh-CN" baseline="30000"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8439" name="Text Box 7"/>
          <p:cNvSpPr txBox="1">
            <a:spLocks noChangeArrowheads="1"/>
          </p:cNvSpPr>
          <p:nvPr/>
        </p:nvSpPr>
        <p:spPr bwMode="auto">
          <a:xfrm>
            <a:off x="574675" y="4878388"/>
            <a:ext cx="4248150" cy="11890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0000FF"/>
                </a:solidFill>
                <a:ea typeface="黑体" panose="02010609060101010101" pitchFamily="2" charset="-122"/>
              </a:rPr>
              <a:t>练一练</a:t>
            </a:r>
            <a:r>
              <a:rPr lang="en-US" altLang="zh-CN">
                <a:solidFill>
                  <a:srgbClr val="0000FF"/>
                </a:solidFill>
                <a:ea typeface="黑体" panose="02010609060101010101" pitchFamily="2" charset="-122"/>
              </a:rPr>
              <a:t>:</a:t>
            </a:r>
            <a:r>
              <a:rPr lang="zh-CN" altLang="en-US">
                <a:solidFill>
                  <a:srgbClr val="0000FF"/>
                </a:solidFill>
                <a:ea typeface="黑体" panose="02010609060101010101" pitchFamily="2" charset="-122"/>
              </a:rPr>
              <a:t>分解因式</a:t>
            </a:r>
            <a:endParaRPr lang="zh-CN" altLang="en-US">
              <a:solidFill>
                <a:srgbClr val="0000FF"/>
              </a:solidFill>
              <a:ea typeface="黑体" panose="02010609060101010101" pitchFamily="2" charset="-122"/>
            </a:endParaRPr>
          </a:p>
        </p:txBody>
      </p:sp>
      <p:sp>
        <p:nvSpPr>
          <p:cNvPr id="18440" name="Text Box 8"/>
          <p:cNvSpPr txBox="1">
            <a:spLocks noChangeArrowheads="1"/>
          </p:cNvSpPr>
          <p:nvPr/>
        </p:nvSpPr>
        <p:spPr bwMode="auto">
          <a:xfrm>
            <a:off x="431800" y="4014788"/>
            <a:ext cx="8559800" cy="584200"/>
          </a:xfrm>
          <a:prstGeom prst="rect">
            <a:avLst/>
          </a:prstGeom>
          <a:solidFill>
            <a:srgbClr val="BD2339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平方项前面是负数时，先把负号提到括号外面</a:t>
            </a:r>
            <a:endParaRPr lang="zh-CN" altLang="en-US" sz="32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442" name="Text Box 10"/>
          <p:cNvSpPr txBox="1">
            <a:spLocks noChangeArrowheads="1"/>
          </p:cNvSpPr>
          <p:nvPr/>
        </p:nvSpPr>
        <p:spPr bwMode="auto">
          <a:xfrm>
            <a:off x="4967288" y="2501900"/>
            <a:ext cx="3995737" cy="519113"/>
          </a:xfrm>
          <a:prstGeom prst="rect">
            <a:avLst/>
          </a:prstGeom>
          <a:solidFill>
            <a:srgbClr val="BD2339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chemeClr val="bg1"/>
                </a:solidFill>
                <a:ea typeface="黑体" panose="02010609060101010101" pitchFamily="2" charset="-122"/>
              </a:rPr>
              <a:t>一找平方项 二运用公式</a:t>
            </a:r>
            <a:endParaRPr lang="zh-CN" altLang="en-US">
              <a:solidFill>
                <a:schemeClr val="bg1"/>
              </a:solidFill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/>
      <p:bldP spid="18438" grpId="0" bldLvl="0"/>
      <p:bldP spid="18439" grpId="0" bldLvl="0"/>
      <p:bldP spid="18440" grpId="0" bldLvl="0" animBg="1"/>
      <p:bldP spid="1844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椭圆形标注 108545"/>
          <p:cNvSpPr>
            <a:spLocks noChangeArrowheads="1"/>
          </p:cNvSpPr>
          <p:nvPr/>
        </p:nvSpPr>
        <p:spPr bwMode="auto">
          <a:xfrm>
            <a:off x="457200" y="1143000"/>
            <a:ext cx="2819400" cy="1295400"/>
          </a:xfrm>
          <a:prstGeom prst="wedgeEllipseCallout">
            <a:avLst>
              <a:gd name="adj1" fmla="val 2648"/>
              <a:gd name="adj2" fmla="val 490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/>
            <a:endParaRPr lang="zh-CN" altLang="en-US" sz="3200"/>
          </a:p>
        </p:txBody>
      </p:sp>
      <p:sp>
        <p:nvSpPr>
          <p:cNvPr id="11267" name="文本框 108546"/>
          <p:cNvSpPr txBox="1">
            <a:spLocks noChangeArrowheads="1"/>
          </p:cNvSpPr>
          <p:nvPr/>
        </p:nvSpPr>
        <p:spPr bwMode="auto">
          <a:xfrm>
            <a:off x="609600" y="152400"/>
            <a:ext cx="12192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3200"/>
          </a:p>
        </p:txBody>
      </p:sp>
      <p:sp>
        <p:nvSpPr>
          <p:cNvPr id="11268" name="文本框 108547"/>
          <p:cNvSpPr txBox="1">
            <a:spLocks noChangeArrowheads="1"/>
          </p:cNvSpPr>
          <p:nvPr/>
        </p:nvSpPr>
        <p:spPr bwMode="auto">
          <a:xfrm>
            <a:off x="533400" y="1371600"/>
            <a:ext cx="2801938" cy="874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4800">
                <a:latin typeface="隶书" panose="02010509060101010101" pitchFamily="49" charset="-122"/>
                <a:ea typeface="隶书" panose="02010509060101010101" pitchFamily="49" charset="-122"/>
              </a:rPr>
              <a:t>挑战一下</a:t>
            </a:r>
            <a:endParaRPr lang="zh-CN" altLang="zh-CN" sz="480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269" name="文本框 108549"/>
          <p:cNvSpPr txBox="1">
            <a:spLocks noChangeArrowheads="1"/>
          </p:cNvSpPr>
          <p:nvPr/>
        </p:nvSpPr>
        <p:spPr bwMode="auto">
          <a:xfrm>
            <a:off x="304800" y="2895600"/>
            <a:ext cx="8631238" cy="13096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>
                <a:solidFill>
                  <a:srgbClr val="000000"/>
                </a:solidFill>
              </a:rPr>
              <a:t>问题：已知</a:t>
            </a:r>
            <a:r>
              <a:rPr lang="en-US" altLang="zh-CN" sz="4000">
                <a:solidFill>
                  <a:srgbClr val="000000"/>
                </a:solidFill>
              </a:rPr>
              <a:t>a+b=8,ab=4</a:t>
            </a:r>
            <a:r>
              <a:rPr lang="zh-CN" altLang="en-US" sz="4000">
                <a:solidFill>
                  <a:srgbClr val="000000"/>
                </a:solidFill>
              </a:rPr>
              <a:t>，求</a:t>
            </a:r>
            <a:r>
              <a:rPr lang="en-US" altLang="zh-CN" sz="4000">
                <a:solidFill>
                  <a:srgbClr val="000000"/>
                </a:solidFill>
              </a:rPr>
              <a:t>a</a:t>
            </a:r>
            <a:r>
              <a:rPr lang="en-US" altLang="zh-CN" sz="4000" baseline="30000">
                <a:solidFill>
                  <a:srgbClr val="000000"/>
                </a:solidFill>
              </a:rPr>
              <a:t>2 </a:t>
            </a:r>
            <a:r>
              <a:rPr lang="en-US" altLang="zh-CN" sz="4000">
                <a:solidFill>
                  <a:srgbClr val="000000"/>
                </a:solidFill>
              </a:rPr>
              <a:t>b+a</a:t>
            </a:r>
            <a:r>
              <a:rPr lang="en-US" altLang="zh-CN" sz="4000" baseline="30000">
                <a:solidFill>
                  <a:srgbClr val="000000"/>
                </a:solidFill>
              </a:rPr>
              <a:t> </a:t>
            </a:r>
            <a:r>
              <a:rPr lang="en-US" altLang="zh-CN" sz="4000">
                <a:solidFill>
                  <a:srgbClr val="000000"/>
                </a:solidFill>
              </a:rPr>
              <a:t>b</a:t>
            </a:r>
            <a:r>
              <a:rPr lang="en-US" altLang="zh-CN" sz="4000" baseline="30000">
                <a:solidFill>
                  <a:srgbClr val="000000"/>
                </a:solidFill>
              </a:rPr>
              <a:t>2    </a:t>
            </a:r>
            <a:r>
              <a:rPr lang="zh-CN" altLang="en-US" sz="4000">
                <a:solidFill>
                  <a:srgbClr val="000000"/>
                </a:solidFill>
              </a:rPr>
              <a:t>的值。</a:t>
            </a:r>
            <a:endParaRPr lang="zh-CN" altLang="en-US" sz="400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8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4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文本框 27650"/>
          <p:cNvSpPr txBox="1">
            <a:spLocks noChangeArrowheads="1"/>
          </p:cNvSpPr>
          <p:nvPr/>
        </p:nvSpPr>
        <p:spPr bwMode="auto">
          <a:xfrm>
            <a:off x="152400" y="1371600"/>
            <a:ext cx="69342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运用前面所学的知识填空：</a:t>
            </a:r>
            <a:endParaRPr lang="zh-CN" altLang="en-US" sz="280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7666" name="文本框 27665"/>
          <p:cNvSpPr txBox="1">
            <a:spLocks noChangeArrowheads="1"/>
          </p:cNvSpPr>
          <p:nvPr/>
        </p:nvSpPr>
        <p:spPr bwMode="auto">
          <a:xfrm>
            <a:off x="228600" y="4269509"/>
            <a:ext cx="56388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把下列多项式写 成乘积的形式</a:t>
            </a:r>
            <a:endParaRPr lang="zh-CN" altLang="en-US" sz="280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grpSp>
        <p:nvGrpSpPr>
          <p:cNvPr id="2" name="组合 27727"/>
          <p:cNvGrpSpPr/>
          <p:nvPr/>
        </p:nvGrpSpPr>
        <p:grpSpPr bwMode="auto">
          <a:xfrm>
            <a:off x="6019800" y="4572000"/>
            <a:ext cx="2971800" cy="2133600"/>
            <a:chOff x="3888" y="2976"/>
            <a:chExt cx="1872" cy="1344"/>
          </a:xfrm>
        </p:grpSpPr>
        <p:sp>
          <p:nvSpPr>
            <p:cNvPr id="12308" name="圆角矩形标注 27698"/>
            <p:cNvSpPr>
              <a:spLocks noChangeArrowheads="1"/>
            </p:cNvSpPr>
            <p:nvPr/>
          </p:nvSpPr>
          <p:spPr bwMode="auto">
            <a:xfrm>
              <a:off x="3888" y="2976"/>
              <a:ext cx="1776" cy="1344"/>
            </a:xfrm>
            <a:prstGeom prst="wedgeRoundRectCallout">
              <a:avLst>
                <a:gd name="adj1" fmla="val -69708"/>
                <a:gd name="adj2" fmla="val 19644"/>
                <a:gd name="adj3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pPr algn="ctr"/>
              <a:endParaRPr lang="zh-CN" altLang="en-US" sz="3200"/>
            </a:p>
          </p:txBody>
        </p:sp>
        <p:sp>
          <p:nvSpPr>
            <p:cNvPr id="12309" name="文本框 27697"/>
            <p:cNvSpPr txBox="1">
              <a:spLocks noChangeArrowheads="1"/>
            </p:cNvSpPr>
            <p:nvPr/>
          </p:nvSpPr>
          <p:spPr bwMode="auto">
            <a:xfrm>
              <a:off x="3984" y="3120"/>
              <a:ext cx="1776" cy="9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>
                  <a:solidFill>
                    <a:srgbClr val="FF0066"/>
                  </a:solidFill>
                  <a:ea typeface="黑体" panose="02010609060101010101" pitchFamily="2" charset="-122"/>
                </a:rPr>
                <a:t>都是多项式化为几个整式的积的形式</a:t>
              </a:r>
              <a:endParaRPr lang="zh-CN" altLang="en-US" sz="3200">
                <a:solidFill>
                  <a:srgbClr val="FF0066"/>
                </a:solidFill>
                <a:ea typeface="黑体" panose="02010609060101010101" pitchFamily="2" charset="-122"/>
              </a:endParaRPr>
            </a:p>
          </p:txBody>
        </p:sp>
      </p:grpSp>
      <p:sp>
        <p:nvSpPr>
          <p:cNvPr id="12293" name="标题 27700"/>
          <p:cNvSpPr>
            <a:spLocks noGrp="1" noRot="1" noChangeArrowheads="1"/>
          </p:cNvSpPr>
          <p:nvPr>
            <p:ph type="title" idx="4294967295"/>
          </p:nvPr>
        </p:nvSpPr>
        <p:spPr bwMode="auto">
          <a:xfrm>
            <a:off x="603250" y="1221509"/>
            <a:ext cx="8540750" cy="1143000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r>
              <a:rPr lang="en-US" altLang="zh-CN" smtClean="0"/>
              <a:t>                      </a:t>
            </a:r>
            <a:endParaRPr lang="en-US" altLang="zh-CN" smtClean="0"/>
          </a:p>
        </p:txBody>
      </p:sp>
      <p:sp>
        <p:nvSpPr>
          <p:cNvPr id="27702" name="文本框 27701"/>
          <p:cNvSpPr txBox="1">
            <a:spLocks noChangeArrowheads="1"/>
          </p:cNvSpPr>
          <p:nvPr/>
        </p:nvSpPr>
        <p:spPr bwMode="auto">
          <a:xfrm>
            <a:off x="304800" y="4726709"/>
            <a:ext cx="6019800" cy="25406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000000"/>
                </a:solidFill>
              </a:rPr>
              <a:t>(1</a:t>
            </a:r>
            <a:r>
              <a:rPr lang="en-US" altLang="zh-CN" sz="3200" dirty="0" smtClean="0">
                <a:solidFill>
                  <a:srgbClr val="000000"/>
                </a:solidFill>
              </a:rPr>
              <a:t>) ma+mb+mc=(   )(            )</a:t>
            </a:r>
            <a:endParaRPr lang="en-US" altLang="zh-CN" sz="2800" dirty="0">
              <a:solidFill>
                <a:srgbClr val="000000"/>
              </a:solidFill>
              <a:ea typeface="隶书" panose="020105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000000"/>
                </a:solidFill>
              </a:rPr>
              <a:t>(2) x</a:t>
            </a:r>
            <a:r>
              <a:rPr lang="en-US" altLang="zh-CN" sz="3200" baseline="30000" dirty="0">
                <a:solidFill>
                  <a:srgbClr val="000000"/>
                </a:solidFill>
              </a:rPr>
              <a:t>2 </a:t>
            </a:r>
            <a:r>
              <a:rPr lang="en-US" altLang="zh-CN" sz="3200" dirty="0">
                <a:solidFill>
                  <a:srgbClr val="000000"/>
                </a:solidFill>
              </a:rPr>
              <a:t>-1 =(      )(       )</a:t>
            </a:r>
            <a:r>
              <a:rPr lang="en-US" altLang="zh-CN" sz="3200" u="sng" dirty="0">
                <a:solidFill>
                  <a:srgbClr val="000000"/>
                </a:solidFill>
              </a:rPr>
              <a:t>  </a:t>
            </a:r>
            <a:endParaRPr lang="en-US" altLang="zh-CN" sz="3200" u="sng" dirty="0">
              <a:solidFill>
                <a:srgbClr val="000000"/>
              </a:solidFill>
            </a:endParaRPr>
          </a:p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000000"/>
                </a:solidFill>
              </a:rPr>
              <a:t>(3) a</a:t>
            </a:r>
            <a:r>
              <a:rPr lang="en-US" altLang="zh-CN" sz="3200" baseline="30000" dirty="0">
                <a:solidFill>
                  <a:srgbClr val="000000"/>
                </a:solidFill>
              </a:rPr>
              <a:t>2</a:t>
            </a:r>
            <a:r>
              <a:rPr lang="en-US" altLang="zh-CN" sz="3200" dirty="0">
                <a:solidFill>
                  <a:srgbClr val="000000"/>
                </a:solidFill>
              </a:rPr>
              <a:t> +2ab+b</a:t>
            </a:r>
            <a:r>
              <a:rPr lang="en-US" altLang="zh-CN" sz="3200" baseline="30000" dirty="0">
                <a:solidFill>
                  <a:srgbClr val="000000"/>
                </a:solidFill>
              </a:rPr>
              <a:t>2</a:t>
            </a:r>
            <a:r>
              <a:rPr lang="en-US" altLang="zh-CN" sz="3200" dirty="0">
                <a:solidFill>
                  <a:srgbClr val="000000"/>
                </a:solidFill>
              </a:rPr>
              <a:t> =(        )</a:t>
            </a:r>
            <a:r>
              <a:rPr lang="en-US" altLang="zh-CN" sz="3200" baseline="30000" dirty="0">
                <a:solidFill>
                  <a:srgbClr val="000000"/>
                </a:solidFill>
              </a:rPr>
              <a:t>2</a:t>
            </a:r>
            <a:endParaRPr lang="en-US" altLang="zh-CN" sz="3200" baseline="30000" dirty="0">
              <a:solidFill>
                <a:srgbClr val="000000"/>
              </a:solidFill>
            </a:endParaRPr>
          </a:p>
          <a:p>
            <a:pPr>
              <a:spcBef>
                <a:spcPct val="50000"/>
              </a:spcBef>
            </a:pPr>
            <a:endParaRPr lang="en-US" altLang="zh-CN" sz="3200" baseline="30000" dirty="0">
              <a:solidFill>
                <a:srgbClr val="000000"/>
              </a:solidFill>
            </a:endParaRPr>
          </a:p>
        </p:txBody>
      </p:sp>
      <p:sp>
        <p:nvSpPr>
          <p:cNvPr id="12295" name="文本框 27704"/>
          <p:cNvSpPr txBox="1">
            <a:spLocks noChangeArrowheads="1"/>
          </p:cNvSpPr>
          <p:nvPr/>
        </p:nvSpPr>
        <p:spPr bwMode="auto">
          <a:xfrm>
            <a:off x="304800" y="1831109"/>
            <a:ext cx="5562600" cy="2043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000000"/>
                </a:solidFill>
              </a:rPr>
              <a:t>(1) m(a+b+c)=                 </a:t>
            </a:r>
            <a:endParaRPr lang="en-US" altLang="zh-CN" sz="3200" dirty="0">
              <a:solidFill>
                <a:srgbClr val="000000"/>
              </a:solidFill>
            </a:endParaRPr>
          </a:p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000000"/>
                </a:solidFill>
              </a:rPr>
              <a:t>(2) (x+1)(x-1)=</a:t>
            </a:r>
            <a:endParaRPr lang="en-US" altLang="zh-CN" sz="3200" dirty="0">
              <a:solidFill>
                <a:srgbClr val="000000"/>
              </a:solidFill>
            </a:endParaRPr>
          </a:p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000000"/>
                </a:solidFill>
              </a:rPr>
              <a:t>(3) (a+b)</a:t>
            </a:r>
            <a:r>
              <a:rPr lang="en-US" altLang="zh-CN" sz="3200" baseline="30000" dirty="0">
                <a:solidFill>
                  <a:srgbClr val="000000"/>
                </a:solidFill>
              </a:rPr>
              <a:t>2 </a:t>
            </a:r>
            <a:r>
              <a:rPr lang="en-US" altLang="zh-CN" sz="3200" dirty="0">
                <a:solidFill>
                  <a:srgbClr val="000000"/>
                </a:solidFill>
              </a:rPr>
              <a:t>=</a:t>
            </a:r>
            <a:endParaRPr lang="en-US" altLang="zh-CN" sz="3200" dirty="0">
              <a:solidFill>
                <a:srgbClr val="000000"/>
              </a:solidFill>
            </a:endParaRPr>
          </a:p>
        </p:txBody>
      </p:sp>
      <p:sp>
        <p:nvSpPr>
          <p:cNvPr id="27719" name="矩形 27718"/>
          <p:cNvSpPr>
            <a:spLocks noChangeArrowheads="1"/>
          </p:cNvSpPr>
          <p:nvPr/>
        </p:nvSpPr>
        <p:spPr bwMode="auto">
          <a:xfrm>
            <a:off x="3036454" y="1861127"/>
            <a:ext cx="244475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66"/>
                </a:solidFill>
              </a:rPr>
              <a:t>ma+mb+mc</a:t>
            </a:r>
            <a:endParaRPr lang="en-US" altLang="zh-CN" sz="3200" dirty="0">
              <a:solidFill>
                <a:srgbClr val="FF0066"/>
              </a:solidFill>
            </a:endParaRPr>
          </a:p>
        </p:txBody>
      </p:sp>
      <p:sp>
        <p:nvSpPr>
          <p:cNvPr id="27720" name="矩形 27719"/>
          <p:cNvSpPr>
            <a:spLocks noChangeArrowheads="1"/>
          </p:cNvSpPr>
          <p:nvPr/>
        </p:nvSpPr>
        <p:spPr bwMode="auto">
          <a:xfrm>
            <a:off x="3500582" y="2618509"/>
            <a:ext cx="992188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66"/>
                </a:solidFill>
              </a:rPr>
              <a:t>x</a:t>
            </a:r>
            <a:r>
              <a:rPr lang="en-US" altLang="zh-CN" sz="3200" baseline="30000" dirty="0">
                <a:solidFill>
                  <a:srgbClr val="FF0066"/>
                </a:solidFill>
              </a:rPr>
              <a:t>2 </a:t>
            </a:r>
            <a:r>
              <a:rPr lang="en-US" altLang="zh-CN" sz="3200" dirty="0">
                <a:solidFill>
                  <a:srgbClr val="FF0066"/>
                </a:solidFill>
              </a:rPr>
              <a:t>-1</a:t>
            </a:r>
            <a:endParaRPr lang="en-US" altLang="zh-CN" sz="3200" dirty="0">
              <a:solidFill>
                <a:srgbClr val="FF0066"/>
              </a:solidFill>
            </a:endParaRPr>
          </a:p>
        </p:txBody>
      </p:sp>
      <p:sp>
        <p:nvSpPr>
          <p:cNvPr id="27721" name="矩形 27720"/>
          <p:cNvSpPr>
            <a:spLocks noChangeArrowheads="1"/>
          </p:cNvSpPr>
          <p:nvPr/>
        </p:nvSpPr>
        <p:spPr bwMode="auto">
          <a:xfrm>
            <a:off x="2708564" y="3350491"/>
            <a:ext cx="2239963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66"/>
                </a:solidFill>
              </a:rPr>
              <a:t>a</a:t>
            </a:r>
            <a:r>
              <a:rPr lang="en-US" altLang="zh-CN" sz="3200" baseline="30000" dirty="0">
                <a:solidFill>
                  <a:srgbClr val="FF0066"/>
                </a:solidFill>
              </a:rPr>
              <a:t>2</a:t>
            </a:r>
            <a:r>
              <a:rPr lang="en-US" altLang="zh-CN" sz="3200" dirty="0">
                <a:solidFill>
                  <a:srgbClr val="FF0066"/>
                </a:solidFill>
              </a:rPr>
              <a:t> +2ab+b</a:t>
            </a:r>
            <a:r>
              <a:rPr lang="en-US" altLang="zh-CN" sz="3200" baseline="30000" dirty="0">
                <a:solidFill>
                  <a:srgbClr val="FF0066"/>
                </a:solidFill>
              </a:rPr>
              <a:t>2</a:t>
            </a:r>
            <a:endParaRPr lang="en-US" altLang="zh-CN" sz="3200" baseline="30000" dirty="0">
              <a:solidFill>
                <a:srgbClr val="FF0066"/>
              </a:solidFill>
            </a:endParaRPr>
          </a:p>
        </p:txBody>
      </p:sp>
      <p:sp>
        <p:nvSpPr>
          <p:cNvPr id="27722" name="矩形 27721"/>
          <p:cNvSpPr>
            <a:spLocks noChangeArrowheads="1"/>
          </p:cNvSpPr>
          <p:nvPr/>
        </p:nvSpPr>
        <p:spPr bwMode="auto">
          <a:xfrm>
            <a:off x="3062720" y="4727112"/>
            <a:ext cx="2392218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0066"/>
                </a:solidFill>
              </a:rPr>
              <a:t>m   a+b+c</a:t>
            </a:r>
            <a:endParaRPr lang="en-US" altLang="zh-CN" sz="3200" dirty="0">
              <a:solidFill>
                <a:srgbClr val="FF0066"/>
              </a:solidFill>
            </a:endParaRPr>
          </a:p>
        </p:txBody>
      </p:sp>
      <p:sp>
        <p:nvSpPr>
          <p:cNvPr id="27723" name="矩形 27722"/>
          <p:cNvSpPr>
            <a:spLocks noChangeArrowheads="1"/>
          </p:cNvSpPr>
          <p:nvPr/>
        </p:nvSpPr>
        <p:spPr bwMode="auto">
          <a:xfrm>
            <a:off x="1951239" y="5535526"/>
            <a:ext cx="154940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66"/>
                </a:solidFill>
              </a:rPr>
              <a:t>x+1  </a:t>
            </a:r>
            <a:r>
              <a:rPr lang="en-US" altLang="zh-CN" sz="3200" dirty="0" smtClean="0">
                <a:solidFill>
                  <a:srgbClr val="FF0066"/>
                </a:solidFill>
              </a:rPr>
              <a:t> x-1</a:t>
            </a:r>
            <a:endParaRPr lang="en-US" altLang="zh-CN" sz="3200" dirty="0">
              <a:solidFill>
                <a:srgbClr val="FF0066"/>
              </a:solidFill>
            </a:endParaRPr>
          </a:p>
        </p:txBody>
      </p:sp>
      <p:sp>
        <p:nvSpPr>
          <p:cNvPr id="27724" name="矩形 27723"/>
          <p:cNvSpPr>
            <a:spLocks noChangeArrowheads="1"/>
          </p:cNvSpPr>
          <p:nvPr/>
        </p:nvSpPr>
        <p:spPr bwMode="auto">
          <a:xfrm>
            <a:off x="3062662" y="6126076"/>
            <a:ext cx="1008063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66"/>
                </a:solidFill>
              </a:rPr>
              <a:t>a+b </a:t>
            </a:r>
            <a:endParaRPr lang="en-US" altLang="zh-CN" sz="3200" baseline="30000" dirty="0">
              <a:solidFill>
                <a:srgbClr val="FF0066"/>
              </a:solidFill>
            </a:endParaRPr>
          </a:p>
        </p:txBody>
      </p:sp>
      <p:sp>
        <p:nvSpPr>
          <p:cNvPr id="12302" name="文本框 27730"/>
          <p:cNvSpPr txBox="1">
            <a:spLocks noChangeArrowheads="1"/>
          </p:cNvSpPr>
          <p:nvPr/>
        </p:nvSpPr>
        <p:spPr bwMode="auto">
          <a:xfrm>
            <a:off x="6019800" y="1066800"/>
            <a:ext cx="266700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SzPct val="75000"/>
              <a:buFont typeface="Wingdings" panose="05000000000000000000" pitchFamily="2" charset="2"/>
              <a:buNone/>
            </a:pPr>
            <a:r>
              <a:rPr lang="en-US" altLang="zh-CN" u="sng"/>
              <a:t>             </a:t>
            </a:r>
            <a:r>
              <a:rPr lang="en-US" altLang="zh-CN" u="sng">
                <a:latin typeface="宋体" panose="02010600030101010101" pitchFamily="2" charset="-122"/>
              </a:rPr>
              <a:t>   </a:t>
            </a:r>
            <a:endParaRPr lang="en-US" altLang="zh-CN" u="sng">
              <a:latin typeface="宋体" panose="02010600030101010101" pitchFamily="2" charset="-122"/>
            </a:endParaRPr>
          </a:p>
        </p:txBody>
      </p:sp>
      <p:grpSp>
        <p:nvGrpSpPr>
          <p:cNvPr id="3" name="组合 27737"/>
          <p:cNvGrpSpPr/>
          <p:nvPr/>
        </p:nvGrpSpPr>
        <p:grpSpPr bwMode="auto">
          <a:xfrm>
            <a:off x="5943600" y="2057400"/>
            <a:ext cx="2971800" cy="2133600"/>
            <a:chOff x="3888" y="2976"/>
            <a:chExt cx="1872" cy="1344"/>
          </a:xfrm>
        </p:grpSpPr>
        <p:sp>
          <p:nvSpPr>
            <p:cNvPr id="12306" name="圆角矩形标注 27738"/>
            <p:cNvSpPr>
              <a:spLocks noChangeArrowheads="1"/>
            </p:cNvSpPr>
            <p:nvPr/>
          </p:nvSpPr>
          <p:spPr bwMode="auto">
            <a:xfrm>
              <a:off x="3888" y="2976"/>
              <a:ext cx="1776" cy="1344"/>
            </a:xfrm>
            <a:prstGeom prst="wedgeRoundRectCallout">
              <a:avLst>
                <a:gd name="adj1" fmla="val -69708"/>
                <a:gd name="adj2" fmla="val 19644"/>
                <a:gd name="adj3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pPr algn="ctr"/>
              <a:endParaRPr lang="zh-CN" altLang="en-US" sz="3200"/>
            </a:p>
          </p:txBody>
        </p:sp>
        <p:sp>
          <p:nvSpPr>
            <p:cNvPr id="12307" name="文本框 27739"/>
            <p:cNvSpPr txBox="1">
              <a:spLocks noChangeArrowheads="1"/>
            </p:cNvSpPr>
            <p:nvPr/>
          </p:nvSpPr>
          <p:spPr bwMode="auto">
            <a:xfrm>
              <a:off x="3984" y="3120"/>
              <a:ext cx="1776" cy="113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>
                  <a:solidFill>
                    <a:srgbClr val="FF0066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观察</a:t>
              </a:r>
              <a:r>
                <a:rPr lang="zh-CN" altLang="en-US" sz="2800">
                  <a:solidFill>
                    <a:srgbClr val="FF0066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“</a:t>
              </a:r>
              <a:r>
                <a:rPr lang="zh-CN" altLang="en-US" sz="2800">
                  <a:solidFill>
                    <a:srgbClr val="FF0066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回忆</a:t>
              </a:r>
              <a:r>
                <a:rPr lang="zh-CN" altLang="en-US" sz="2800">
                  <a:solidFill>
                    <a:srgbClr val="FF0066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”</a:t>
              </a:r>
              <a:r>
                <a:rPr lang="zh-CN" altLang="en-US" sz="2800">
                  <a:solidFill>
                    <a:srgbClr val="FF0066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与</a:t>
              </a:r>
              <a:r>
                <a:rPr lang="zh-CN" altLang="en-US" sz="2800">
                  <a:solidFill>
                    <a:srgbClr val="FF0066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“</a:t>
              </a:r>
              <a:r>
                <a:rPr lang="zh-CN" altLang="en-US" sz="2800">
                  <a:solidFill>
                    <a:srgbClr val="FF0066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探究</a:t>
              </a:r>
              <a:r>
                <a:rPr lang="zh-CN" altLang="en-US" sz="2800">
                  <a:solidFill>
                    <a:srgbClr val="FF0066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”</a:t>
              </a:r>
              <a:r>
                <a:rPr lang="zh-CN" altLang="en-US" sz="2800">
                  <a:solidFill>
                    <a:srgbClr val="FF0066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，你能发现它们之间的联系与区别吗？ </a:t>
              </a:r>
              <a:endParaRPr lang="zh-CN" altLang="en-US" sz="280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12304" name="TextBox 28"/>
          <p:cNvSpPr txBox="1">
            <a:spLocks noChangeArrowheads="1"/>
          </p:cNvSpPr>
          <p:nvPr/>
        </p:nvSpPr>
        <p:spPr bwMode="auto">
          <a:xfrm>
            <a:off x="304800" y="840509"/>
            <a:ext cx="14478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</a:rPr>
              <a:t>回忆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2305" name="TextBox 29"/>
          <p:cNvSpPr txBox="1">
            <a:spLocks noChangeArrowheads="1"/>
          </p:cNvSpPr>
          <p:nvPr/>
        </p:nvSpPr>
        <p:spPr bwMode="auto">
          <a:xfrm>
            <a:off x="304800" y="3812309"/>
            <a:ext cx="22098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探究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66" grpId="0"/>
      <p:bldP spid="27702" grpId="0"/>
      <p:bldP spid="27719" grpId="0"/>
      <p:bldP spid="27720" grpId="0"/>
      <p:bldP spid="27721" grpId="0"/>
      <p:bldP spid="27722" grpId="0"/>
      <p:bldP spid="27723" grpId="0"/>
      <p:bldP spid="277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文本框 45057"/>
          <p:cNvSpPr txBox="1">
            <a:spLocks noChangeArrowheads="1"/>
          </p:cNvSpPr>
          <p:nvPr/>
        </p:nvSpPr>
        <p:spPr bwMode="auto">
          <a:xfrm>
            <a:off x="2057400" y="1524000"/>
            <a:ext cx="7086600" cy="2041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把</a:t>
            </a:r>
            <a:r>
              <a:rPr lang="zh-CN" altLang="en-US" sz="320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一个</a:t>
            </a:r>
            <a:r>
              <a:rPr lang="zh-CN" altLang="en-US" sz="32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多项式化为</a:t>
            </a:r>
            <a:r>
              <a:rPr lang="zh-CN" altLang="en-US" sz="320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几个</a:t>
            </a:r>
            <a:r>
              <a:rPr lang="zh-CN" altLang="en-US" sz="320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整式</a:t>
            </a:r>
            <a:r>
              <a:rPr lang="zh-CN" altLang="en-US" sz="32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的</a:t>
            </a:r>
            <a:r>
              <a:rPr lang="zh-CN" altLang="en-US" sz="320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乘积</a:t>
            </a:r>
            <a:r>
              <a:rPr lang="zh-CN" altLang="en-US" sz="32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的形式</a:t>
            </a:r>
            <a:r>
              <a:rPr lang="en-US" altLang="zh-CN" sz="32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32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像这样的式子变形叫做这个多项式的</a:t>
            </a:r>
            <a:r>
              <a:rPr lang="zh-CN" altLang="en-US" sz="320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因式分解</a:t>
            </a:r>
            <a:r>
              <a:rPr lang="zh-CN" altLang="en-US" sz="32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，也叫做把这个多项式</a:t>
            </a:r>
            <a:r>
              <a:rPr lang="zh-CN" altLang="en-US" sz="320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分解因式</a:t>
            </a:r>
            <a:r>
              <a:rPr lang="zh-CN" altLang="en-US" sz="32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altLang="en-US" sz="320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" name="组合 45092"/>
          <p:cNvGrpSpPr/>
          <p:nvPr/>
        </p:nvGrpSpPr>
        <p:grpSpPr bwMode="auto">
          <a:xfrm>
            <a:off x="0" y="1524000"/>
            <a:ext cx="1981200" cy="701675"/>
            <a:chOff x="0" y="0"/>
            <a:chExt cx="1248" cy="442"/>
          </a:xfrm>
        </p:grpSpPr>
        <p:sp>
          <p:nvSpPr>
            <p:cNvPr id="13325" name="圆角矩形标注 45064"/>
            <p:cNvSpPr>
              <a:spLocks noChangeArrowheads="1"/>
            </p:cNvSpPr>
            <p:nvPr/>
          </p:nvSpPr>
          <p:spPr bwMode="auto">
            <a:xfrm>
              <a:off x="0" y="0"/>
              <a:ext cx="1248" cy="432"/>
            </a:xfrm>
            <a:prstGeom prst="wedgeRoundRectCallout">
              <a:avLst>
                <a:gd name="adj1" fmla="val 30690"/>
                <a:gd name="adj2" fmla="val 151852"/>
                <a:gd name="adj3" fmla="val 1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pPr algn="ctr"/>
              <a:endParaRPr lang="zh-CN" altLang="en-US" sz="3200"/>
            </a:p>
          </p:txBody>
        </p:sp>
        <p:sp>
          <p:nvSpPr>
            <p:cNvPr id="13326" name="文本框 45065"/>
            <p:cNvSpPr txBox="1">
              <a:spLocks noChangeArrowheads="1"/>
            </p:cNvSpPr>
            <p:nvPr/>
          </p:nvSpPr>
          <p:spPr bwMode="auto">
            <a:xfrm>
              <a:off x="192" y="0"/>
              <a:ext cx="907" cy="44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4000">
                  <a:solidFill>
                    <a:srgbClr val="FF0066"/>
                  </a:solidFill>
                  <a:ea typeface="黑体" panose="02010609060101010101" pitchFamily="2" charset="-122"/>
                </a:rPr>
                <a:t>定义</a:t>
              </a:r>
              <a:endParaRPr lang="zh-CN" altLang="en-US" sz="4000">
                <a:solidFill>
                  <a:srgbClr val="FF0066"/>
                </a:solidFill>
                <a:ea typeface="黑体" panose="02010609060101010101" pitchFamily="2" charset="-122"/>
              </a:endParaRPr>
            </a:p>
          </p:txBody>
        </p:sp>
      </p:grpSp>
      <p:sp>
        <p:nvSpPr>
          <p:cNvPr id="13316" name="矩形 45090"/>
          <p:cNvSpPr>
            <a:spLocks noChangeArrowheads="1"/>
          </p:cNvSpPr>
          <p:nvPr/>
        </p:nvSpPr>
        <p:spPr bwMode="auto">
          <a:xfrm>
            <a:off x="990600" y="3505200"/>
            <a:ext cx="18415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zh-CN" altLang="en-US" sz="2400">
              <a:solidFill>
                <a:srgbClr val="FF3300"/>
              </a:solidFill>
              <a:latin typeface="宋体" panose="02010600030101010101" pitchFamily="2" charset="-122"/>
            </a:endParaRPr>
          </a:p>
        </p:txBody>
      </p:sp>
      <p:sp>
        <p:nvSpPr>
          <p:cNvPr id="13317" name="矩形 45091"/>
          <p:cNvSpPr>
            <a:spLocks noChangeArrowheads="1"/>
          </p:cNvSpPr>
          <p:nvPr/>
        </p:nvSpPr>
        <p:spPr bwMode="auto">
          <a:xfrm>
            <a:off x="228600" y="152400"/>
            <a:ext cx="83820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SzPct val="75000"/>
              <a:buFont typeface="Wingdings" panose="05000000000000000000" pitchFamily="2" charset="2"/>
              <a:buNone/>
            </a:pPr>
            <a:r>
              <a:rPr lang="en-US" altLang="zh-CN" sz="2800">
                <a:latin typeface="宋体" panose="02010600030101010101" pitchFamily="2" charset="-122"/>
              </a:rPr>
              <a:t>  </a:t>
            </a:r>
            <a:endParaRPr lang="en-US" altLang="zh-CN" sz="320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5095" name="矩形 45094"/>
          <p:cNvSpPr>
            <a:spLocks noChangeArrowheads="1"/>
          </p:cNvSpPr>
          <p:nvPr/>
        </p:nvSpPr>
        <p:spPr bwMode="auto">
          <a:xfrm>
            <a:off x="1371600" y="4114800"/>
            <a:ext cx="655955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000000"/>
                </a:solidFill>
                <a:latin typeface="Comic Sans MS" panose="030F0702030302020204" pitchFamily="66" charset="0"/>
              </a:rPr>
              <a:t>X</a:t>
            </a:r>
            <a:r>
              <a:rPr lang="en-US" altLang="zh-CN" baseline="30000">
                <a:solidFill>
                  <a:srgbClr val="000000"/>
                </a:solidFill>
                <a:latin typeface="Comic Sans MS" panose="030F0702030302020204" pitchFamily="66" charset="0"/>
              </a:rPr>
              <a:t>2</a:t>
            </a:r>
            <a:r>
              <a:rPr lang="en-US" altLang="zh-CN">
                <a:solidFill>
                  <a:srgbClr val="000000"/>
                </a:solidFill>
                <a:latin typeface="Comic Sans MS" panose="030F0702030302020204" pitchFamily="66" charset="0"/>
              </a:rPr>
              <a:t>-1               (x+1)(x-1)</a:t>
            </a:r>
            <a:endParaRPr lang="en-US" altLang="zh-CN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45099" name="矩形 45098"/>
          <p:cNvSpPr>
            <a:spLocks noChangeArrowheads="1"/>
          </p:cNvSpPr>
          <p:nvPr/>
        </p:nvSpPr>
        <p:spPr bwMode="auto">
          <a:xfrm>
            <a:off x="3048000" y="3581400"/>
            <a:ext cx="18161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因式分解</a:t>
            </a:r>
            <a:endParaRPr lang="zh-CN" altLang="en-US" sz="320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45100" name="矩形 45099"/>
          <p:cNvSpPr>
            <a:spLocks noChangeArrowheads="1"/>
          </p:cNvSpPr>
          <p:nvPr/>
        </p:nvSpPr>
        <p:spPr bwMode="auto">
          <a:xfrm>
            <a:off x="3048000" y="4648200"/>
            <a:ext cx="18161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整式乘法</a:t>
            </a:r>
            <a:endParaRPr lang="zh-CN" altLang="en-US" sz="320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45102" name="矩形 45101"/>
          <p:cNvSpPr>
            <a:spLocks noChangeArrowheads="1"/>
          </p:cNvSpPr>
          <p:nvPr/>
        </p:nvSpPr>
        <p:spPr bwMode="auto">
          <a:xfrm>
            <a:off x="381000" y="5667375"/>
            <a:ext cx="4259263" cy="1190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000000"/>
                </a:solidFill>
                <a:latin typeface="Comic Sans MS" panose="030F0702030302020204" pitchFamily="66" charset="0"/>
              </a:rPr>
              <a:t>X</a:t>
            </a:r>
            <a:r>
              <a:rPr lang="en-US" altLang="zh-CN" baseline="30000">
                <a:solidFill>
                  <a:srgbClr val="000000"/>
                </a:solidFill>
                <a:latin typeface="Comic Sans MS" panose="030F0702030302020204" pitchFamily="66" charset="0"/>
              </a:rPr>
              <a:t>2</a:t>
            </a:r>
            <a:r>
              <a:rPr lang="en-US" altLang="zh-CN">
                <a:solidFill>
                  <a:srgbClr val="000000"/>
                </a:solidFill>
                <a:latin typeface="Comic Sans MS" panose="030F0702030302020204" pitchFamily="66" charset="0"/>
              </a:rPr>
              <a:t>-1 = (x+1)(x-1)</a:t>
            </a:r>
            <a:endParaRPr lang="en-US" altLang="zh-CN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endParaRPr lang="en-US" altLang="zh-CN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45103" name="矩形 45102"/>
          <p:cNvSpPr>
            <a:spLocks noChangeArrowheads="1"/>
          </p:cNvSpPr>
          <p:nvPr/>
        </p:nvSpPr>
        <p:spPr bwMode="auto">
          <a:xfrm>
            <a:off x="4648200" y="5562600"/>
            <a:ext cx="4953000" cy="14938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等式的特征：左边是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多项式</a:t>
            </a:r>
            <a:r>
              <a:rPr lang="zh-CN" altLang="en-US" sz="28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，右边是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几个整式的乘积</a:t>
            </a:r>
            <a:endParaRPr lang="zh-CN" altLang="en-US" sz="28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45104" name="直接连接符 45103"/>
          <p:cNvSpPr>
            <a:spLocks noChangeShapeType="1"/>
          </p:cNvSpPr>
          <p:nvPr/>
        </p:nvSpPr>
        <p:spPr bwMode="auto">
          <a:xfrm>
            <a:off x="2743200" y="4495800"/>
            <a:ext cx="24384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105" name="直接连接符 45104"/>
          <p:cNvSpPr>
            <a:spLocks noChangeShapeType="1"/>
          </p:cNvSpPr>
          <p:nvPr/>
        </p:nvSpPr>
        <p:spPr bwMode="auto">
          <a:xfrm flipH="1">
            <a:off x="2819400" y="4648200"/>
            <a:ext cx="23622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tailEnd type="triangle" w="lg" len="lg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/>
      <p:bldP spid="45095" grpId="0"/>
      <p:bldP spid="45099" grpId="0"/>
      <p:bldP spid="45100" grpId="0"/>
      <p:bldP spid="45102" grpId="0"/>
      <p:bldP spid="45103" grpId="0"/>
      <p:bldP spid="45104" grpId="0" animBg="1"/>
      <p:bldP spid="4510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6" name="文本框 30725"/>
          <p:cNvSpPr txBox="1">
            <a:spLocks noChangeArrowheads="1"/>
          </p:cNvSpPr>
          <p:nvPr/>
        </p:nvSpPr>
        <p:spPr bwMode="auto">
          <a:xfrm>
            <a:off x="323850" y="4046538"/>
            <a:ext cx="7685088" cy="1190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>
                <a:latin typeface="Times New Roman" panose="02020603050405020304" pitchFamily="18" charset="0"/>
                <a:ea typeface="华文细黑" panose="02010600040101010101" pitchFamily="2" charset="-122"/>
              </a:rPr>
              <a:t>   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多项式中</a:t>
            </a:r>
            <a:r>
              <a:rPr lang="zh-CN" altLang="en-US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各项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都含有的</a:t>
            </a:r>
            <a:r>
              <a:rPr lang="zh-CN" altLang="en-US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相同因式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，叫做这个多项式的</a:t>
            </a:r>
            <a:r>
              <a:rPr lang="zh-CN" altLang="en-US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公因式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。</a:t>
            </a:r>
            <a:endParaRPr lang="zh-CN" altLang="en-US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pic>
        <p:nvPicPr>
          <p:cNvPr id="30728" name="图片 30727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057400" y="1295400"/>
            <a:ext cx="5029200" cy="102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9" name="直接连接符 30728"/>
          <p:cNvSpPr>
            <a:spLocks noChangeShapeType="1"/>
          </p:cNvSpPr>
          <p:nvPr/>
        </p:nvSpPr>
        <p:spPr bwMode="auto">
          <a:xfrm>
            <a:off x="2209800" y="2209800"/>
            <a:ext cx="533400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30" name="直接连接符 30729"/>
          <p:cNvSpPr>
            <a:spLocks noChangeShapeType="1"/>
          </p:cNvSpPr>
          <p:nvPr/>
        </p:nvSpPr>
        <p:spPr bwMode="auto">
          <a:xfrm>
            <a:off x="4038600" y="2133600"/>
            <a:ext cx="533400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31" name="直接连接符 30730"/>
          <p:cNvSpPr>
            <a:spLocks noChangeShapeType="1"/>
          </p:cNvSpPr>
          <p:nvPr/>
        </p:nvSpPr>
        <p:spPr bwMode="auto">
          <a:xfrm>
            <a:off x="5943600" y="2133600"/>
            <a:ext cx="533400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" name="组合 30735"/>
          <p:cNvGrpSpPr/>
          <p:nvPr/>
        </p:nvGrpSpPr>
        <p:grpSpPr bwMode="auto">
          <a:xfrm>
            <a:off x="2438400" y="2209800"/>
            <a:ext cx="3733800" cy="990600"/>
            <a:chOff x="1536" y="912"/>
            <a:chExt cx="2352" cy="624"/>
          </a:xfrm>
        </p:grpSpPr>
        <p:sp>
          <p:nvSpPr>
            <p:cNvPr id="14346" name="直接连接符 30731"/>
            <p:cNvSpPr>
              <a:spLocks noChangeShapeType="1"/>
            </p:cNvSpPr>
            <p:nvPr/>
          </p:nvSpPr>
          <p:spPr bwMode="auto">
            <a:xfrm>
              <a:off x="1536" y="960"/>
              <a:ext cx="816" cy="576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47" name="直接连接符 30732"/>
            <p:cNvSpPr>
              <a:spLocks noChangeShapeType="1"/>
            </p:cNvSpPr>
            <p:nvPr/>
          </p:nvSpPr>
          <p:spPr bwMode="auto">
            <a:xfrm flipH="1">
              <a:off x="2400" y="912"/>
              <a:ext cx="336" cy="624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48" name="直接连接符 30733"/>
            <p:cNvSpPr>
              <a:spLocks noChangeShapeType="1"/>
            </p:cNvSpPr>
            <p:nvPr/>
          </p:nvSpPr>
          <p:spPr bwMode="auto">
            <a:xfrm flipH="1">
              <a:off x="2640" y="912"/>
              <a:ext cx="1248" cy="624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0735" name="文本框 30734"/>
          <p:cNvSpPr txBox="1">
            <a:spLocks noChangeArrowheads="1"/>
          </p:cNvSpPr>
          <p:nvPr/>
        </p:nvSpPr>
        <p:spPr bwMode="auto">
          <a:xfrm>
            <a:off x="2895600" y="3048000"/>
            <a:ext cx="2286000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相同因式</a:t>
            </a:r>
            <a:r>
              <a:rPr lang="en-US" altLang="zh-CN" sz="4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m</a:t>
            </a:r>
            <a:endParaRPr lang="en-US" altLang="zh-CN" sz="44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0738" name="矩形 30737"/>
          <p:cNvSpPr>
            <a:spLocks noChangeArrowheads="1"/>
          </p:cNvSpPr>
          <p:nvPr/>
        </p:nvSpPr>
        <p:spPr bwMode="auto">
          <a:xfrm>
            <a:off x="2133600" y="914400"/>
            <a:ext cx="8270875" cy="530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  <a:buSzPct val="75000"/>
              <a:buFont typeface="Wingdings" panose="05000000000000000000" pitchFamily="2" charset="2"/>
              <a:buNone/>
            </a:pPr>
            <a:r>
              <a:rPr lang="zh-CN" altLang="en-US" sz="32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这个多项式有什么特点？</a:t>
            </a:r>
            <a:endParaRPr lang="zh-CN" altLang="en-US" sz="320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6" grpId="0"/>
      <p:bldP spid="30729" grpId="0" animBg="1"/>
      <p:bldP spid="30730" grpId="0" animBg="1"/>
      <p:bldP spid="30731" grpId="0" animBg="1"/>
      <p:bldP spid="30735" grpId="0"/>
      <p:bldP spid="3073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文本框 109569"/>
          <p:cNvSpPr txBox="1">
            <a:spLocks noChangeArrowheads="1"/>
          </p:cNvSpPr>
          <p:nvPr/>
        </p:nvSpPr>
        <p:spPr bwMode="auto">
          <a:xfrm>
            <a:off x="685800" y="1219200"/>
            <a:ext cx="7777163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000000"/>
                </a:solidFill>
              </a:rPr>
              <a:t>例</a:t>
            </a:r>
            <a:r>
              <a:rPr lang="en-US" altLang="zh-CN" sz="3200">
                <a:solidFill>
                  <a:srgbClr val="000000"/>
                </a:solidFill>
              </a:rPr>
              <a:t>: </a:t>
            </a:r>
            <a:r>
              <a:rPr lang="zh-CN" altLang="en-US" sz="3200">
                <a:solidFill>
                  <a:srgbClr val="000000"/>
                </a:solidFill>
              </a:rPr>
              <a:t>找 </a:t>
            </a:r>
            <a:r>
              <a:rPr lang="en-US" altLang="zh-CN" sz="3200">
                <a:solidFill>
                  <a:srgbClr val="000000"/>
                </a:solidFill>
              </a:rPr>
              <a:t>3  x</a:t>
            </a:r>
            <a:r>
              <a:rPr lang="en-US" altLang="zh-CN" sz="3200" baseline="30000">
                <a:solidFill>
                  <a:srgbClr val="000000"/>
                </a:solidFill>
              </a:rPr>
              <a:t> 2</a:t>
            </a:r>
            <a:r>
              <a:rPr lang="en-US" altLang="zh-CN" sz="3200">
                <a:solidFill>
                  <a:srgbClr val="000000"/>
                </a:solidFill>
              </a:rPr>
              <a:t> – 6 xy  </a:t>
            </a:r>
            <a:r>
              <a:rPr lang="zh-CN" altLang="en-US" sz="3200">
                <a:solidFill>
                  <a:srgbClr val="000000"/>
                </a:solidFill>
              </a:rPr>
              <a:t>的公因式</a:t>
            </a:r>
            <a:r>
              <a:rPr lang="zh-CN" altLang="en-US" sz="3200"/>
              <a:t>。</a:t>
            </a:r>
            <a:endParaRPr lang="zh-CN" altLang="en-US" sz="3200"/>
          </a:p>
        </p:txBody>
      </p:sp>
      <p:sp>
        <p:nvSpPr>
          <p:cNvPr id="109571" name="文本框 109570"/>
          <p:cNvSpPr txBox="1">
            <a:spLocks noChangeArrowheads="1"/>
          </p:cNvSpPr>
          <p:nvPr/>
        </p:nvSpPr>
        <p:spPr bwMode="auto">
          <a:xfrm>
            <a:off x="463550" y="3044825"/>
            <a:ext cx="3124200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3200">
                <a:solidFill>
                  <a:srgbClr val="000000"/>
                </a:solidFill>
              </a:rPr>
              <a:t>系数：最大</a:t>
            </a:r>
            <a:endParaRPr lang="zh-CN" altLang="en-US" sz="3200">
              <a:solidFill>
                <a:srgbClr val="000000"/>
              </a:solidFill>
            </a:endParaRPr>
          </a:p>
          <a:p>
            <a:pPr algn="ctr"/>
            <a:r>
              <a:rPr lang="zh-CN" altLang="en-US" sz="3200">
                <a:solidFill>
                  <a:srgbClr val="000000"/>
                </a:solidFill>
              </a:rPr>
              <a:t>公因数。</a:t>
            </a:r>
            <a:endParaRPr lang="zh-CN" altLang="en-US" sz="3200">
              <a:solidFill>
                <a:srgbClr val="000000"/>
              </a:solidFill>
            </a:endParaRPr>
          </a:p>
        </p:txBody>
      </p:sp>
      <p:sp>
        <p:nvSpPr>
          <p:cNvPr id="109572" name="文本框 109571"/>
          <p:cNvSpPr txBox="1">
            <a:spLocks noChangeArrowheads="1"/>
          </p:cNvSpPr>
          <p:nvPr/>
        </p:nvSpPr>
        <p:spPr bwMode="auto">
          <a:xfrm>
            <a:off x="2125663" y="2514600"/>
            <a:ext cx="504825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rgbClr val="FF3300"/>
                </a:solidFill>
              </a:rPr>
              <a:t>3</a:t>
            </a:r>
            <a:endParaRPr lang="en-US" altLang="zh-CN" sz="4000">
              <a:solidFill>
                <a:srgbClr val="FF3300"/>
              </a:solidFill>
            </a:endParaRPr>
          </a:p>
        </p:txBody>
      </p:sp>
      <p:grpSp>
        <p:nvGrpSpPr>
          <p:cNvPr id="2" name="组合 109585"/>
          <p:cNvGrpSpPr/>
          <p:nvPr/>
        </p:nvGrpSpPr>
        <p:grpSpPr bwMode="auto">
          <a:xfrm>
            <a:off x="2063750" y="1673225"/>
            <a:ext cx="1219200" cy="990600"/>
            <a:chOff x="1344" y="768"/>
            <a:chExt cx="768" cy="624"/>
          </a:xfrm>
        </p:grpSpPr>
        <p:sp>
          <p:nvSpPr>
            <p:cNvPr id="15384" name="直接连接符 109572"/>
            <p:cNvSpPr>
              <a:spLocks noChangeShapeType="1"/>
            </p:cNvSpPr>
            <p:nvPr/>
          </p:nvSpPr>
          <p:spPr bwMode="auto">
            <a:xfrm>
              <a:off x="1344" y="816"/>
              <a:ext cx="175" cy="57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tailEnd type="triangle" w="lg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85" name="直接连接符 109573"/>
            <p:cNvSpPr>
              <a:spLocks noChangeShapeType="1"/>
            </p:cNvSpPr>
            <p:nvPr/>
          </p:nvSpPr>
          <p:spPr bwMode="auto">
            <a:xfrm flipH="1">
              <a:off x="1584" y="768"/>
              <a:ext cx="528" cy="624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tailEnd type="triangle" w="lg" len="lg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9575" name="文本框 109574"/>
          <p:cNvSpPr txBox="1">
            <a:spLocks noChangeArrowheads="1"/>
          </p:cNvSpPr>
          <p:nvPr/>
        </p:nvSpPr>
        <p:spPr bwMode="auto">
          <a:xfrm>
            <a:off x="3511550" y="3349625"/>
            <a:ext cx="2438400" cy="15541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000000"/>
                </a:solidFill>
              </a:rPr>
              <a:t>字母：相同的字母</a:t>
            </a:r>
            <a:endParaRPr lang="zh-CN" altLang="en-US" sz="3200">
              <a:solidFill>
                <a:srgbClr val="000000"/>
              </a:solidFill>
            </a:endParaRPr>
          </a:p>
          <a:p>
            <a:endParaRPr lang="zh-CN" altLang="en-US" sz="3200">
              <a:solidFill>
                <a:srgbClr val="000000"/>
              </a:solidFill>
            </a:endParaRPr>
          </a:p>
        </p:txBody>
      </p:sp>
      <p:sp>
        <p:nvSpPr>
          <p:cNvPr id="109577" name="矩形 109576"/>
          <p:cNvSpPr>
            <a:spLocks noChangeArrowheads="1"/>
          </p:cNvSpPr>
          <p:nvPr/>
        </p:nvSpPr>
        <p:spPr bwMode="auto">
          <a:xfrm>
            <a:off x="4197350" y="2816225"/>
            <a:ext cx="720725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4000">
                <a:solidFill>
                  <a:srgbClr val="B64AD4"/>
                </a:solidFill>
              </a:rPr>
              <a:t>x </a:t>
            </a:r>
            <a:r>
              <a:rPr lang="en-US" altLang="zh-CN" sz="3200"/>
              <a:t> </a:t>
            </a:r>
            <a:endParaRPr lang="en-US" altLang="zh-CN" sz="3200"/>
          </a:p>
        </p:txBody>
      </p:sp>
      <p:grpSp>
        <p:nvGrpSpPr>
          <p:cNvPr id="3" name="组合 109586"/>
          <p:cNvGrpSpPr/>
          <p:nvPr/>
        </p:nvGrpSpPr>
        <p:grpSpPr bwMode="auto">
          <a:xfrm>
            <a:off x="2597150" y="1825625"/>
            <a:ext cx="1828800" cy="1371600"/>
            <a:chOff x="1680" y="864"/>
            <a:chExt cx="1152" cy="864"/>
          </a:xfrm>
        </p:grpSpPr>
        <p:sp>
          <p:nvSpPr>
            <p:cNvPr id="15382" name="直接连接符 109575"/>
            <p:cNvSpPr>
              <a:spLocks noChangeShapeType="1"/>
            </p:cNvSpPr>
            <p:nvPr/>
          </p:nvSpPr>
          <p:spPr bwMode="auto">
            <a:xfrm>
              <a:off x="1680" y="864"/>
              <a:ext cx="960" cy="864"/>
            </a:xfrm>
            <a:prstGeom prst="line">
              <a:avLst/>
            </a:prstGeom>
            <a:noFill/>
            <a:ln w="38100">
              <a:solidFill>
                <a:srgbClr val="339966"/>
              </a:solidFill>
              <a:round/>
              <a:tailEnd type="triangle" w="lg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83" name="直接连接符 109577"/>
            <p:cNvSpPr>
              <a:spLocks noChangeShapeType="1"/>
            </p:cNvSpPr>
            <p:nvPr/>
          </p:nvSpPr>
          <p:spPr bwMode="auto">
            <a:xfrm>
              <a:off x="2400" y="864"/>
              <a:ext cx="432" cy="768"/>
            </a:xfrm>
            <a:prstGeom prst="line">
              <a:avLst/>
            </a:prstGeom>
            <a:noFill/>
            <a:ln w="38100">
              <a:solidFill>
                <a:srgbClr val="339966"/>
              </a:solidFill>
              <a:round/>
              <a:tailEnd type="triangle" w="lg" len="lg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" name="组合 109588"/>
          <p:cNvGrpSpPr/>
          <p:nvPr/>
        </p:nvGrpSpPr>
        <p:grpSpPr bwMode="auto">
          <a:xfrm>
            <a:off x="2368550" y="1749425"/>
            <a:ext cx="1524000" cy="0"/>
            <a:chOff x="1536" y="816"/>
            <a:chExt cx="960" cy="0"/>
          </a:xfrm>
        </p:grpSpPr>
        <p:sp>
          <p:nvSpPr>
            <p:cNvPr id="15380" name="直接连接符 109578"/>
            <p:cNvSpPr>
              <a:spLocks noChangeShapeType="1"/>
            </p:cNvSpPr>
            <p:nvPr/>
          </p:nvSpPr>
          <p:spPr bwMode="auto">
            <a:xfrm>
              <a:off x="1536" y="816"/>
              <a:ext cx="192" cy="0"/>
            </a:xfrm>
            <a:prstGeom prst="line">
              <a:avLst/>
            </a:prstGeom>
            <a:noFill/>
            <a:ln w="57150">
              <a:solidFill>
                <a:srgbClr val="9933FF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81" name="直接连接符 109579"/>
            <p:cNvSpPr>
              <a:spLocks noChangeShapeType="1"/>
            </p:cNvSpPr>
            <p:nvPr/>
          </p:nvSpPr>
          <p:spPr bwMode="auto">
            <a:xfrm>
              <a:off x="2304" y="816"/>
              <a:ext cx="192" cy="0"/>
            </a:xfrm>
            <a:prstGeom prst="line">
              <a:avLst/>
            </a:prstGeom>
            <a:noFill/>
            <a:ln w="57150">
              <a:solidFill>
                <a:srgbClr val="9933FF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9581" name="矩形 109580"/>
          <p:cNvSpPr>
            <a:spLocks noChangeArrowheads="1"/>
          </p:cNvSpPr>
          <p:nvPr/>
        </p:nvSpPr>
        <p:spPr bwMode="auto">
          <a:xfrm>
            <a:off x="901700" y="4459288"/>
            <a:ext cx="6264275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000000"/>
                </a:solidFill>
              </a:rPr>
              <a:t>所以，公因式是</a:t>
            </a:r>
            <a:r>
              <a:rPr lang="en-US" altLang="zh-CN" sz="4000">
                <a:solidFill>
                  <a:srgbClr val="000000"/>
                </a:solidFill>
              </a:rPr>
              <a:t>3x</a:t>
            </a:r>
            <a:r>
              <a:rPr lang="zh-CN" altLang="en-US" sz="3200">
                <a:solidFill>
                  <a:srgbClr val="000000"/>
                </a:solidFill>
              </a:rPr>
              <a:t>。</a:t>
            </a:r>
            <a:endParaRPr lang="zh-CN" altLang="en-US" sz="3200">
              <a:solidFill>
                <a:srgbClr val="000000"/>
              </a:solidFill>
            </a:endParaRPr>
          </a:p>
        </p:txBody>
      </p:sp>
      <p:sp>
        <p:nvSpPr>
          <p:cNvPr id="109582" name="文本框 109581"/>
          <p:cNvSpPr txBox="1">
            <a:spLocks noChangeArrowheads="1"/>
          </p:cNvSpPr>
          <p:nvPr/>
        </p:nvSpPr>
        <p:spPr bwMode="auto">
          <a:xfrm>
            <a:off x="5949950" y="2359025"/>
            <a:ext cx="2590800" cy="15541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000000"/>
                </a:solidFill>
              </a:rPr>
              <a:t>指数：相同字母的最低次幂</a:t>
            </a:r>
            <a:endParaRPr lang="zh-CN" altLang="en-US" sz="3200">
              <a:solidFill>
                <a:srgbClr val="000000"/>
              </a:solidFill>
            </a:endParaRPr>
          </a:p>
        </p:txBody>
      </p:sp>
      <p:grpSp>
        <p:nvGrpSpPr>
          <p:cNvPr id="5" name="组合 109587"/>
          <p:cNvGrpSpPr/>
          <p:nvPr/>
        </p:nvGrpSpPr>
        <p:grpSpPr bwMode="auto">
          <a:xfrm>
            <a:off x="2673350" y="1673225"/>
            <a:ext cx="2819400" cy="1066800"/>
            <a:chOff x="1728" y="768"/>
            <a:chExt cx="1776" cy="672"/>
          </a:xfrm>
        </p:grpSpPr>
        <p:sp>
          <p:nvSpPr>
            <p:cNvPr id="15378" name="直接连接符 109582"/>
            <p:cNvSpPr>
              <a:spLocks noChangeShapeType="1"/>
            </p:cNvSpPr>
            <p:nvPr/>
          </p:nvSpPr>
          <p:spPr bwMode="auto">
            <a:xfrm>
              <a:off x="1728" y="768"/>
              <a:ext cx="1776" cy="672"/>
            </a:xfrm>
            <a:prstGeom prst="line">
              <a:avLst/>
            </a:prstGeom>
            <a:noFill/>
            <a:ln w="38100">
              <a:solidFill>
                <a:srgbClr val="00FF00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9" name="直接连接符 109583"/>
            <p:cNvSpPr>
              <a:spLocks noChangeShapeType="1"/>
            </p:cNvSpPr>
            <p:nvPr/>
          </p:nvSpPr>
          <p:spPr bwMode="auto">
            <a:xfrm>
              <a:off x="2496" y="864"/>
              <a:ext cx="1008" cy="480"/>
            </a:xfrm>
            <a:prstGeom prst="line">
              <a:avLst/>
            </a:prstGeom>
            <a:noFill/>
            <a:ln w="38100">
              <a:solidFill>
                <a:srgbClr val="00FF00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9585" name="文本框 109584"/>
          <p:cNvSpPr txBox="1">
            <a:spLocks noChangeArrowheads="1"/>
          </p:cNvSpPr>
          <p:nvPr/>
        </p:nvSpPr>
        <p:spPr bwMode="auto">
          <a:xfrm>
            <a:off x="5492750" y="2359025"/>
            <a:ext cx="514350" cy="823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80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endParaRPr lang="en-US" altLang="zh-CN" sz="4800">
              <a:solidFill>
                <a:schemeClr val="tx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200" name="文本框 8199"/>
          <p:cNvSpPr txBox="1">
            <a:spLocks noChangeArrowheads="1"/>
          </p:cNvSpPr>
          <p:nvPr/>
        </p:nvSpPr>
        <p:spPr bwMode="auto">
          <a:xfrm>
            <a:off x="398463" y="5178425"/>
            <a:ext cx="820737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寻找公因式</a:t>
            </a:r>
            <a:r>
              <a:rPr lang="zh-CN" altLang="en-US" sz="28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的</a:t>
            </a:r>
            <a:r>
              <a:rPr lang="zh-CN" altLang="en-US" sz="280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关键</a:t>
            </a:r>
            <a:r>
              <a:rPr lang="zh-CN" altLang="en-US" sz="28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是</a:t>
            </a:r>
            <a:r>
              <a:rPr lang="zh-CN" altLang="en-US" sz="2800">
                <a:solidFill>
                  <a:srgbClr val="0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：</a:t>
            </a:r>
            <a:endParaRPr lang="zh-CN" altLang="en-US" sz="2800">
              <a:solidFill>
                <a:srgbClr val="0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2311" name="矩形 12310"/>
          <p:cNvSpPr>
            <a:spLocks noChangeArrowheads="1"/>
          </p:cNvSpPr>
          <p:nvPr/>
        </p:nvSpPr>
        <p:spPr bwMode="auto">
          <a:xfrm>
            <a:off x="1117600" y="5899150"/>
            <a:ext cx="227330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000000"/>
                </a:solidFill>
              </a:rPr>
              <a:t>1</a:t>
            </a:r>
            <a:r>
              <a:rPr lang="zh-CN" altLang="en-US">
                <a:solidFill>
                  <a:srgbClr val="000000"/>
                </a:solidFill>
              </a:rPr>
              <a:t>、</a:t>
            </a:r>
            <a:r>
              <a:rPr lang="zh-CN" altLang="en-US">
                <a:solidFill>
                  <a:srgbClr val="FF0066"/>
                </a:solidFill>
              </a:rPr>
              <a:t>定系数</a:t>
            </a:r>
            <a:endParaRPr lang="zh-CN" altLang="en-US">
              <a:solidFill>
                <a:srgbClr val="FF0066"/>
              </a:solidFill>
            </a:endParaRPr>
          </a:p>
        </p:txBody>
      </p:sp>
      <p:sp>
        <p:nvSpPr>
          <p:cNvPr id="12312" name="矩形 12311"/>
          <p:cNvSpPr>
            <a:spLocks noChangeArrowheads="1"/>
          </p:cNvSpPr>
          <p:nvPr/>
        </p:nvSpPr>
        <p:spPr bwMode="auto">
          <a:xfrm>
            <a:off x="3781425" y="5899150"/>
            <a:ext cx="227330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000000"/>
                </a:solidFill>
              </a:rPr>
              <a:t>2</a:t>
            </a:r>
            <a:r>
              <a:rPr lang="zh-CN" altLang="en-US">
                <a:solidFill>
                  <a:srgbClr val="000000"/>
                </a:solidFill>
              </a:rPr>
              <a:t>、</a:t>
            </a:r>
            <a:r>
              <a:rPr lang="zh-CN" altLang="en-US">
                <a:solidFill>
                  <a:srgbClr val="FF0066"/>
                </a:solidFill>
              </a:rPr>
              <a:t>定字母</a:t>
            </a:r>
            <a:endParaRPr lang="zh-CN" altLang="en-US">
              <a:solidFill>
                <a:srgbClr val="FF0066"/>
              </a:solidFill>
            </a:endParaRPr>
          </a:p>
        </p:txBody>
      </p:sp>
      <p:sp>
        <p:nvSpPr>
          <p:cNvPr id="12313" name="矩形 12312"/>
          <p:cNvSpPr>
            <a:spLocks noChangeArrowheads="1"/>
          </p:cNvSpPr>
          <p:nvPr/>
        </p:nvSpPr>
        <p:spPr bwMode="auto">
          <a:xfrm>
            <a:off x="6157913" y="5899150"/>
            <a:ext cx="227330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000000"/>
                </a:solidFill>
              </a:rPr>
              <a:t>3</a:t>
            </a:r>
            <a:r>
              <a:rPr lang="zh-CN" altLang="en-US">
                <a:solidFill>
                  <a:srgbClr val="000000"/>
                </a:solidFill>
              </a:rPr>
              <a:t>、</a:t>
            </a:r>
            <a:r>
              <a:rPr lang="zh-CN" altLang="en-US">
                <a:solidFill>
                  <a:srgbClr val="FF0066"/>
                </a:solidFill>
              </a:rPr>
              <a:t>定指数</a:t>
            </a:r>
            <a:endParaRPr lang="zh-CN" altLang="en-US">
              <a:solidFill>
                <a:srgbClr val="FF0066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12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0" dur="500"/>
                                        <p:tgtEl>
                                          <p:spTgt spid="12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5" dur="500"/>
                                        <p:tgtEl>
                                          <p:spTgt spid="12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1" grpId="0"/>
      <p:bldP spid="109572" grpId="0"/>
      <p:bldP spid="109575" grpId="0"/>
      <p:bldP spid="109577" grpId="0"/>
      <p:bldP spid="109581" grpId="0"/>
      <p:bldP spid="109582" grpId="0"/>
      <p:bldP spid="109585" grpId="0"/>
      <p:bldP spid="8200" grpId="0"/>
      <p:bldP spid="12311" grpId="0"/>
      <p:bldP spid="12312" grpId="0"/>
      <p:bldP spid="123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10" name="文本框 47109"/>
          <p:cNvSpPr txBox="1">
            <a:spLocks noChangeArrowheads="1"/>
          </p:cNvSpPr>
          <p:nvPr/>
        </p:nvSpPr>
        <p:spPr bwMode="auto">
          <a:xfrm>
            <a:off x="158750" y="1814513"/>
            <a:ext cx="8132763" cy="2103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000000"/>
                </a:solidFill>
                <a:ea typeface="华文新魏" panose="02010800040101010101" pitchFamily="2" charset="-122"/>
              </a:rPr>
              <a:t>     </a:t>
            </a:r>
            <a:r>
              <a:rPr lang="zh-CN" altLang="en-US" sz="3200" dirty="0">
                <a:solidFill>
                  <a:srgbClr val="000000"/>
                </a:solidFill>
                <a:ea typeface="黑体" panose="02010609060101010101" pitchFamily="2" charset="-122"/>
              </a:rPr>
              <a:t>如果一个多项式的各项含有公因式，那么</a:t>
            </a:r>
            <a:endParaRPr lang="zh-CN" altLang="en-US" sz="3200" dirty="0">
              <a:solidFill>
                <a:srgbClr val="000000"/>
              </a:solidFill>
              <a:ea typeface="黑体" panose="02010609060101010101" pitchFamily="2" charset="-122"/>
            </a:endParaRPr>
          </a:p>
          <a:p>
            <a:r>
              <a:rPr lang="zh-CN" altLang="en-US" sz="3200" dirty="0">
                <a:solidFill>
                  <a:srgbClr val="000000"/>
                </a:solidFill>
                <a:ea typeface="黑体" panose="02010609060101010101" pitchFamily="2" charset="-122"/>
              </a:rPr>
              <a:t>就可以把这个公因式提出来，从而将多项式</a:t>
            </a:r>
            <a:endParaRPr lang="zh-CN" altLang="en-US" sz="3200" dirty="0">
              <a:solidFill>
                <a:srgbClr val="000000"/>
              </a:solidFill>
              <a:ea typeface="黑体" panose="02010609060101010101" pitchFamily="2" charset="-122"/>
            </a:endParaRPr>
          </a:p>
          <a:p>
            <a:r>
              <a:rPr lang="zh-CN" altLang="en-US" sz="3200" dirty="0">
                <a:solidFill>
                  <a:srgbClr val="000000"/>
                </a:solidFill>
                <a:ea typeface="黑体" panose="02010609060101010101" pitchFamily="2" charset="-122"/>
              </a:rPr>
              <a:t>化成两个因式乘积的形式，这种分解因式的</a:t>
            </a:r>
            <a:endParaRPr lang="zh-CN" altLang="en-US" sz="3200" dirty="0">
              <a:solidFill>
                <a:srgbClr val="000000"/>
              </a:solidFill>
              <a:ea typeface="黑体" panose="02010609060101010101" pitchFamily="2" charset="-122"/>
            </a:endParaRPr>
          </a:p>
          <a:p>
            <a:r>
              <a:rPr lang="zh-CN" altLang="en-US" sz="3200" dirty="0">
                <a:solidFill>
                  <a:srgbClr val="000000"/>
                </a:solidFill>
                <a:ea typeface="黑体" panose="02010609060101010101" pitchFamily="2" charset="-122"/>
              </a:rPr>
              <a:t>方法叫做</a:t>
            </a:r>
            <a:r>
              <a:rPr lang="zh-CN" altLang="en-US" sz="3200" dirty="0">
                <a:solidFill>
                  <a:srgbClr val="FF3300"/>
                </a:solidFill>
                <a:ea typeface="黑体" panose="02010609060101010101" pitchFamily="2" charset="-122"/>
              </a:rPr>
              <a:t>提公因式法。</a:t>
            </a:r>
            <a:endParaRPr lang="zh-CN" altLang="en-US" sz="3200" dirty="0">
              <a:solidFill>
                <a:srgbClr val="FF3300"/>
              </a:solidFill>
              <a:ea typeface="黑体" panose="02010609060101010101" pitchFamily="2" charset="-122"/>
            </a:endParaRPr>
          </a:p>
        </p:txBody>
      </p:sp>
      <p:sp>
        <p:nvSpPr>
          <p:cNvPr id="47112" name="文本框 47111"/>
          <p:cNvSpPr txBox="1">
            <a:spLocks noChangeArrowheads="1"/>
          </p:cNvSpPr>
          <p:nvPr/>
        </p:nvSpPr>
        <p:spPr bwMode="auto">
          <a:xfrm>
            <a:off x="4157489" y="1159032"/>
            <a:ext cx="446563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en-US" altLang="zh-CN" sz="4000" dirty="0">
                <a:solidFill>
                  <a:srgbClr val="FF0000"/>
                </a:solidFill>
              </a:rPr>
              <a:t>        </a:t>
            </a:r>
            <a:r>
              <a:rPr lang="en-US" altLang="zh-CN" sz="4000" dirty="0">
                <a:solidFill>
                  <a:srgbClr val="000000"/>
                </a:solidFill>
              </a:rPr>
              <a:t>(  a+b+c  )</a:t>
            </a:r>
            <a:endParaRPr lang="en-US" altLang="zh-CN" sz="4000" dirty="0">
              <a:solidFill>
                <a:srgbClr val="000000"/>
              </a:solidFill>
            </a:endParaRPr>
          </a:p>
        </p:txBody>
      </p:sp>
      <p:sp>
        <p:nvSpPr>
          <p:cNvPr id="16388" name="文本框 47112"/>
          <p:cNvSpPr txBox="1">
            <a:spLocks noChangeArrowheads="1"/>
          </p:cNvSpPr>
          <p:nvPr/>
        </p:nvSpPr>
        <p:spPr bwMode="auto">
          <a:xfrm>
            <a:off x="1676400" y="914400"/>
            <a:ext cx="350520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rgbClr val="000000"/>
                </a:solidFill>
                <a:ea typeface="黑体" panose="02010609060101010101" pitchFamily="2" charset="-122"/>
              </a:rPr>
              <a:t>ma+ mb +mc</a:t>
            </a:r>
            <a:endParaRPr lang="en-US" altLang="zh-CN" sz="4000">
              <a:solidFill>
                <a:srgbClr val="000000"/>
              </a:solidFill>
              <a:ea typeface="黑体" panose="02010609060101010101" pitchFamily="2" charset="-122"/>
            </a:endParaRPr>
          </a:p>
        </p:txBody>
      </p:sp>
      <p:sp>
        <p:nvSpPr>
          <p:cNvPr id="47114" name="直接连接符 47113"/>
          <p:cNvSpPr>
            <a:spLocks noChangeShapeType="1"/>
          </p:cNvSpPr>
          <p:nvPr/>
        </p:nvSpPr>
        <p:spPr bwMode="auto">
          <a:xfrm>
            <a:off x="1677186" y="1524000"/>
            <a:ext cx="381000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7115" name="直接连接符 47114"/>
          <p:cNvSpPr>
            <a:spLocks noChangeShapeType="1"/>
          </p:cNvSpPr>
          <p:nvPr/>
        </p:nvSpPr>
        <p:spPr bwMode="auto">
          <a:xfrm>
            <a:off x="2650503" y="1542853"/>
            <a:ext cx="457200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7116" name="直接连接符 47115"/>
          <p:cNvSpPr>
            <a:spLocks noChangeShapeType="1"/>
          </p:cNvSpPr>
          <p:nvPr/>
        </p:nvSpPr>
        <p:spPr bwMode="auto">
          <a:xfrm>
            <a:off x="3700020" y="1524000"/>
            <a:ext cx="457200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7117" name="矩形 47116"/>
          <p:cNvSpPr>
            <a:spLocks noChangeArrowheads="1"/>
          </p:cNvSpPr>
          <p:nvPr/>
        </p:nvSpPr>
        <p:spPr bwMode="auto">
          <a:xfrm>
            <a:off x="4685121" y="914589"/>
            <a:ext cx="636588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</a:rPr>
              <a:t>m</a:t>
            </a:r>
            <a:endParaRPr lang="en-US" altLang="zh-CN" sz="4000" dirty="0">
              <a:solidFill>
                <a:srgbClr val="FF0000"/>
              </a:solidFill>
            </a:endParaRPr>
          </a:p>
        </p:txBody>
      </p:sp>
      <p:sp>
        <p:nvSpPr>
          <p:cNvPr id="47118" name="矩形 47117"/>
          <p:cNvSpPr>
            <a:spLocks noChangeArrowheads="1"/>
          </p:cNvSpPr>
          <p:nvPr/>
        </p:nvSpPr>
        <p:spPr bwMode="auto">
          <a:xfrm>
            <a:off x="4341044" y="1018880"/>
            <a:ext cx="481013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000000"/>
                </a:solidFill>
              </a:rPr>
              <a:t>=</a:t>
            </a:r>
            <a:endParaRPr lang="en-US" altLang="zh-CN" sz="4000" dirty="0">
              <a:solidFill>
                <a:srgbClr val="000000"/>
              </a:solidFill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50825" y="4292600"/>
            <a:ext cx="8255000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000" dirty="0">
                <a:solidFill>
                  <a:srgbClr val="FF0000"/>
                </a:solidFill>
                <a:ea typeface="华文新魏" panose="02010800040101010101" pitchFamily="2" charset="-122"/>
              </a:rPr>
              <a:t>注</a:t>
            </a:r>
            <a:r>
              <a:rPr lang="en-US" altLang="zh-CN" sz="4000" dirty="0">
                <a:solidFill>
                  <a:srgbClr val="FF0000"/>
                </a:solidFill>
                <a:ea typeface="华文新魏" panose="02010800040101010101" pitchFamily="2" charset="-122"/>
              </a:rPr>
              <a:t>:</a:t>
            </a:r>
            <a:r>
              <a:rPr lang="zh-CN" altLang="en-US" sz="3200" b="1" dirty="0">
                <a:solidFill>
                  <a:srgbClr val="000000"/>
                </a:solidFill>
                <a:ea typeface="华文新魏" panose="02010800040101010101" pitchFamily="2" charset="-122"/>
              </a:rPr>
              <a:t>其中一个因式是各项的公因式</a:t>
            </a:r>
            <a:r>
              <a:rPr lang="en-US" altLang="zh-CN" sz="3200" b="1" dirty="0">
                <a:solidFill>
                  <a:srgbClr val="000000"/>
                </a:solidFill>
                <a:ea typeface="华文新魏" panose="02010800040101010101" pitchFamily="2" charset="-122"/>
              </a:rPr>
              <a:t>m,</a:t>
            </a:r>
            <a:r>
              <a:rPr lang="zh-CN" altLang="en-US" sz="3200" b="1" dirty="0">
                <a:solidFill>
                  <a:srgbClr val="000000"/>
                </a:solidFill>
                <a:ea typeface="华文新魏" panose="02010800040101010101" pitchFamily="2" charset="-122"/>
              </a:rPr>
              <a:t>另一个因式</a:t>
            </a:r>
            <a:r>
              <a:rPr lang="en-US" altLang="zh-CN" sz="3200" b="1" dirty="0">
                <a:solidFill>
                  <a:srgbClr val="000000"/>
                </a:solidFill>
                <a:ea typeface="华文新魏" panose="02010800040101010101" pitchFamily="2" charset="-122"/>
              </a:rPr>
              <a:t>a</a:t>
            </a:r>
            <a:r>
              <a:rPr lang="zh-CN" altLang="en-US" sz="3200" b="1" dirty="0">
                <a:solidFill>
                  <a:srgbClr val="000000"/>
                </a:solidFill>
                <a:ea typeface="黑体" panose="02010609060101010101" pitchFamily="2" charset="-122"/>
              </a:rPr>
              <a:t> </a:t>
            </a:r>
            <a:r>
              <a:rPr lang="en-US" altLang="zh-CN" sz="3200" b="1" dirty="0">
                <a:solidFill>
                  <a:srgbClr val="000000"/>
                </a:solidFill>
                <a:ea typeface="黑体" panose="02010609060101010101" pitchFamily="2" charset="-122"/>
              </a:rPr>
              <a:t>+b+c</a:t>
            </a:r>
            <a:r>
              <a:rPr lang="zh-CN" altLang="en-US" sz="3200" b="1" dirty="0">
                <a:solidFill>
                  <a:srgbClr val="000000"/>
                </a:solidFill>
                <a:ea typeface="黑体" panose="02010609060101010101" pitchFamily="2" charset="-122"/>
              </a:rPr>
              <a:t>是</a:t>
            </a:r>
            <a:r>
              <a:rPr lang="en-US" altLang="zh-CN" sz="3200" b="1" dirty="0">
                <a:solidFill>
                  <a:srgbClr val="000000"/>
                </a:solidFill>
                <a:ea typeface="黑体" panose="02010609060101010101" pitchFamily="2" charset="-122"/>
              </a:rPr>
              <a:t>ma+mb+mc</a:t>
            </a:r>
            <a:r>
              <a:rPr lang="zh-CN" altLang="en-US" sz="3200" b="1" dirty="0">
                <a:solidFill>
                  <a:srgbClr val="000000"/>
                </a:solidFill>
                <a:ea typeface="黑体" panose="02010609060101010101" pitchFamily="2" charset="-122"/>
              </a:rPr>
              <a:t>除以</a:t>
            </a:r>
            <a:r>
              <a:rPr lang="en-US" altLang="zh-CN" sz="3200" b="1" dirty="0" smtClean="0">
                <a:solidFill>
                  <a:srgbClr val="000000"/>
                </a:solidFill>
                <a:ea typeface="黑体" panose="02010609060101010101" pitchFamily="2" charset="-122"/>
              </a:rPr>
              <a:t>m</a:t>
            </a:r>
            <a:r>
              <a:rPr lang="zh-CN" altLang="en-US" sz="3200" b="1" dirty="0" smtClean="0">
                <a:solidFill>
                  <a:srgbClr val="000000"/>
                </a:solidFill>
                <a:ea typeface="黑体" panose="02010609060101010101" pitchFamily="2" charset="-122"/>
              </a:rPr>
              <a:t>所</a:t>
            </a:r>
            <a:r>
              <a:rPr lang="zh-CN" altLang="en-US" sz="3200" b="1" dirty="0">
                <a:solidFill>
                  <a:srgbClr val="000000"/>
                </a:solidFill>
                <a:ea typeface="黑体" panose="02010609060101010101" pitchFamily="2" charset="-122"/>
              </a:rPr>
              <a:t>得的</a:t>
            </a:r>
            <a:r>
              <a:rPr lang="zh-CN" altLang="en-US" sz="3200" b="1" dirty="0" smtClean="0">
                <a:solidFill>
                  <a:srgbClr val="000000"/>
                </a:solidFill>
                <a:ea typeface="黑体" panose="02010609060101010101" pitchFamily="2" charset="-122"/>
              </a:rPr>
              <a:t>商。</a:t>
            </a:r>
            <a:endParaRPr lang="en-US" altLang="zh-CN" sz="2400" b="1" dirty="0">
              <a:solidFill>
                <a:srgbClr val="000000"/>
              </a:solidFill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10" grpId="0"/>
      <p:bldP spid="47112" grpId="0"/>
      <p:bldP spid="47114" grpId="0" animBg="1"/>
      <p:bldP spid="47115" grpId="0" animBg="1"/>
      <p:bldP spid="47116" grpId="0" animBg="1"/>
      <p:bldP spid="47117" grpId="0"/>
      <p:bldP spid="47118" grpId="0"/>
      <p:bldP spid="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3036</Words>
  <Application>WPS 演示</Application>
  <PresentationFormat>全屏显示(4:3)</PresentationFormat>
  <Paragraphs>377</Paragraphs>
  <Slides>30</Slides>
  <Notes>0</Notes>
  <HiddenSlides>0</HiddenSlides>
  <MMClips>1</MMClips>
  <ScaleCrop>false</ScaleCrop>
  <HeadingPairs>
    <vt:vector size="8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12</vt:i4>
      </vt:variant>
      <vt:variant>
        <vt:lpstr>幻灯片标题</vt:lpstr>
      </vt:variant>
      <vt:variant>
        <vt:i4>30</vt:i4>
      </vt:variant>
    </vt:vector>
  </HeadingPairs>
  <TitlesOfParts>
    <vt:vector size="62" baseType="lpstr">
      <vt:lpstr>Arial</vt:lpstr>
      <vt:lpstr>宋体</vt:lpstr>
      <vt:lpstr>Wingdings</vt:lpstr>
      <vt:lpstr>华文新魏</vt:lpstr>
      <vt:lpstr>华文行楷</vt:lpstr>
      <vt:lpstr>华文楷体</vt:lpstr>
      <vt:lpstr>华文彩云</vt:lpstr>
      <vt:lpstr>隶书</vt:lpstr>
      <vt:lpstr>Times New Roman</vt:lpstr>
      <vt:lpstr>黑体</vt:lpstr>
      <vt:lpstr>Comic Sans MS</vt:lpstr>
      <vt:lpstr>华文细黑</vt:lpstr>
      <vt:lpstr>楷体_GB2312</vt:lpstr>
      <vt:lpstr>Calibri</vt:lpstr>
      <vt:lpstr>微软雅黑</vt:lpstr>
      <vt:lpstr>Arial Unicode MS</vt:lpstr>
      <vt:lpstr>Calibri Light</vt:lpstr>
      <vt:lpstr>新宋体</vt:lpstr>
      <vt:lpstr>Office 主题</vt:lpstr>
      <vt:lpstr>自定义设计方案</vt:lpstr>
      <vt:lpstr>Equation.3</vt:lpstr>
      <vt:lpstr>Equation.DSMT4</vt:lpstr>
      <vt:lpstr>Equation.DSMT4</vt:lpstr>
      <vt:lpstr>Equation.DSMT4</vt:lpstr>
      <vt:lpstr>Equation.3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                      </vt:lpstr>
      <vt:lpstr>PowerPoint 演示文稿</vt:lpstr>
      <vt:lpstr>PowerPoint 演示文稿</vt:lpstr>
      <vt:lpstr>PowerPoint 演示文稿</vt:lpstr>
      <vt:lpstr>PowerPoint 演示文稿</vt:lpstr>
      <vt:lpstr>(1) 8a3b2 + 12ab3c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例题：把下列式子分解因式</vt:lpstr>
      <vt:lpstr>例１  利用公式： a2±2ab+b2 ＝ （a±b）2 把下列多项式分解因式。</vt:lpstr>
      <vt:lpstr>例２、把下列多项式分解因式。</vt:lpstr>
      <vt:lpstr>例3  把下列多项式因式分解</vt:lpstr>
      <vt:lpstr>因式分解的一般步骤</vt:lpstr>
      <vt:lpstr>PowerPoint 演示文稿</vt:lpstr>
      <vt:lpstr>PowerPoint 演示文稿</vt:lpstr>
      <vt:lpstr>PowerPoint 演示文稿</vt:lpstr>
      <vt:lpstr>小结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15</cp:revision>
  <dcterms:created xsi:type="dcterms:W3CDTF">2017-04-26T08:23:00Z</dcterms:created>
  <dcterms:modified xsi:type="dcterms:W3CDTF">2017-08-24T09:33:05Z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