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92" r:id="rId2"/>
    <p:sldId id="293" r:id="rId3"/>
    <p:sldId id="294" r:id="rId4"/>
    <p:sldId id="295" r:id="rId5"/>
    <p:sldId id="296" r:id="rId6"/>
    <p:sldId id="330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7" r:id="rId16"/>
    <p:sldId id="306" r:id="rId17"/>
    <p:sldId id="305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31" r:id="rId35"/>
    <p:sldId id="324" r:id="rId36"/>
    <p:sldId id="325" r:id="rId37"/>
    <p:sldId id="326" r:id="rId38"/>
    <p:sldId id="327" r:id="rId39"/>
    <p:sldId id="328" r:id="rId40"/>
    <p:sldId id="329" r:id="rId41"/>
    <p:sldId id="332" r:id="rId42"/>
    <p:sldId id="333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>
      <p:cViewPr varScale="1">
        <p:scale>
          <a:sx n="63" d="100"/>
          <a:sy n="63" d="100"/>
        </p:scale>
        <p:origin x="-114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2017/2/19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2D995-F712-49A7-8AD4-CB13DB2051EF}" type="datetimeFigureOut">
              <a:rPr lang="zh-CN" altLang="en-US"/>
              <a:pPr>
                <a:defRPr/>
              </a:pPr>
              <a:t>2017/2/19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10CFF-55A9-48AC-9387-9CD96CDC5EB6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6F574-1803-40CA-A055-37482C202DFB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C7D9A-81E6-40BB-B6C2-40134189BB7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50927B-1B04-493F-AC7A-09604EB75522}" type="datetimeFigureOut">
              <a:rPr lang="zh-CN" altLang="en-US"/>
              <a:pPr>
                <a:defRPr/>
              </a:pPr>
              <a:t>2017/2/19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语文出版社九年级上册第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29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35696" y="5517232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泉港民族中学 庄梅霞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4" descr="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410445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47864" y="1484784"/>
            <a:ext cx="314701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latin typeface="MV Boli" pitchFamily="2" charset="0"/>
                <a:cs typeface="MV Boli" pitchFamily="2" charset="0"/>
              </a:rPr>
              <a:t>故乡</a:t>
            </a:r>
            <a:endParaRPr lang="zh-CN" altLang="en-US" sz="11500" b="1" dirty="0">
              <a:latin typeface="MV Boli" pitchFamily="2" charset="0"/>
              <a:cs typeface="MV Boli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984" y="3573016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190DB3"/>
                </a:solidFill>
              </a:rPr>
              <a:t>鲁迅</a:t>
            </a:r>
            <a:endParaRPr lang="zh-CN" altLang="en-US" sz="4000" b="1" dirty="0">
              <a:solidFill>
                <a:srgbClr val="190DB3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0" y="3141663"/>
            <a:ext cx="30241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第二部分：</a:t>
            </a:r>
          </a:p>
          <a:p>
            <a:pPr algn="ctr">
              <a:spcBef>
                <a:spcPct val="50000"/>
              </a:spcBef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在故乡  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(6-77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段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)</a:t>
            </a:r>
          </a:p>
        </p:txBody>
      </p:sp>
      <p:sp>
        <p:nvSpPr>
          <p:cNvPr id="65544" name="AutoShape 8"/>
          <p:cNvSpPr>
            <a:spLocks/>
          </p:cNvSpPr>
          <p:nvPr/>
        </p:nvSpPr>
        <p:spPr bwMode="auto">
          <a:xfrm>
            <a:off x="2987675" y="1844675"/>
            <a:ext cx="152400" cy="3276600"/>
          </a:xfrm>
          <a:prstGeom prst="leftBrace">
            <a:avLst>
              <a:gd name="adj1" fmla="val 179167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3203575" y="1628775"/>
            <a:ext cx="20145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到家那天</a:t>
            </a: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(6-53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段</a:t>
            </a: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)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3203575" y="3141663"/>
            <a:ext cx="25923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过了三四天</a:t>
            </a: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(54-76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段</a:t>
            </a: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)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3276600" y="4508500"/>
            <a:ext cx="5543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又过了九日  动身启程</a:t>
            </a: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(77</a:t>
            </a: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段</a:t>
            </a:r>
            <a:r>
              <a:rPr kumimoji="1"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)</a:t>
            </a:r>
          </a:p>
        </p:txBody>
      </p:sp>
      <p:sp>
        <p:nvSpPr>
          <p:cNvPr id="65548" name="AutoShape 12"/>
          <p:cNvSpPr>
            <a:spLocks/>
          </p:cNvSpPr>
          <p:nvPr/>
        </p:nvSpPr>
        <p:spPr bwMode="auto">
          <a:xfrm>
            <a:off x="4859338" y="981075"/>
            <a:ext cx="174625" cy="1676400"/>
          </a:xfrm>
          <a:prstGeom prst="leftBrace">
            <a:avLst>
              <a:gd name="adj1" fmla="val 8000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5148263" y="692150"/>
            <a:ext cx="24749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母子相见</a:t>
            </a:r>
            <a:r>
              <a:rPr kumimoji="1"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(6-8</a:t>
            </a:r>
            <a:r>
              <a:rPr kumimoji="1"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段</a:t>
            </a:r>
            <a:r>
              <a:rPr kumimoji="1"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)</a:t>
            </a:r>
          </a:p>
        </p:txBody>
      </p:sp>
      <p:sp>
        <p:nvSpPr>
          <p:cNvPr id="65550" name="Text Box 14"/>
          <p:cNvSpPr txBox="1">
            <a:spLocks noChangeArrowheads="1"/>
          </p:cNvSpPr>
          <p:nvPr/>
        </p:nvSpPr>
        <p:spPr bwMode="auto">
          <a:xfrm>
            <a:off x="4859338" y="1412875"/>
            <a:ext cx="3455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</a:t>
            </a:r>
            <a:r>
              <a:rPr kumimoji="1"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回忆少年闰土</a:t>
            </a:r>
            <a:r>
              <a:rPr kumimoji="1"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(9-33</a:t>
            </a:r>
            <a:r>
              <a:rPr kumimoji="1"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段</a:t>
            </a:r>
            <a:r>
              <a:rPr kumimoji="1"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)</a:t>
            </a:r>
          </a:p>
        </p:txBody>
      </p:sp>
      <p:sp>
        <p:nvSpPr>
          <p:cNvPr id="65551" name="Text Box 15"/>
          <p:cNvSpPr txBox="1">
            <a:spLocks noChangeArrowheads="1"/>
          </p:cNvSpPr>
          <p:nvPr/>
        </p:nvSpPr>
        <p:spPr bwMode="auto">
          <a:xfrm>
            <a:off x="5003800" y="2133600"/>
            <a:ext cx="3455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  </a:t>
            </a:r>
            <a:r>
              <a:rPr kumimoji="1"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见到杨二嫂</a:t>
            </a:r>
            <a:r>
              <a:rPr kumimoji="1"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(34-53</a:t>
            </a:r>
            <a:r>
              <a:rPr kumimoji="1"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段</a:t>
            </a:r>
            <a:r>
              <a:rPr kumimoji="1"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)</a:t>
            </a:r>
          </a:p>
        </p:txBody>
      </p:sp>
      <p:sp>
        <p:nvSpPr>
          <p:cNvPr id="65552" name="Text Box 16"/>
          <p:cNvSpPr txBox="1">
            <a:spLocks noChangeArrowheads="1"/>
          </p:cNvSpPr>
          <p:nvPr/>
        </p:nvSpPr>
        <p:spPr bwMode="auto">
          <a:xfrm>
            <a:off x="5292725" y="3357563"/>
            <a:ext cx="2114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  </a:t>
            </a:r>
            <a:r>
              <a:rPr kumimoji="1" lang="zh-CN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见到闰土</a:t>
            </a:r>
          </a:p>
        </p:txBody>
      </p:sp>
      <p:sp>
        <p:nvSpPr>
          <p:cNvPr id="65553" name="Text Box 17"/>
          <p:cNvSpPr txBox="1">
            <a:spLocks noChangeArrowheads="1"/>
          </p:cNvSpPr>
          <p:nvPr/>
        </p:nvSpPr>
        <p:spPr bwMode="auto">
          <a:xfrm>
            <a:off x="6096000" y="4953000"/>
            <a:ext cx="2214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 </a:t>
            </a:r>
            <a:endParaRPr kumimoji="1" lang="en-US" altLang="zh-CN" sz="28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65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75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"/>
                                        <p:tgtEl>
                                          <p:spTgt spid="655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25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"/>
                                        <p:tgtEl>
                                          <p:spTgt spid="65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25"/>
                            </p:stCondLst>
                            <p:childTnLst>
                              <p:par>
                                <p:cTn id="2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75"/>
                                        <p:tgtEl>
                                          <p:spTgt spid="65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5"/>
                                        <p:tgtEl>
                                          <p:spTgt spid="65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"/>
                                        <p:tgtEl>
                                          <p:spTgt spid="65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"/>
                                        <p:tgtEl>
                                          <p:spTgt spid="65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75"/>
                                        <p:tgtEl>
                                          <p:spTgt spid="65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75"/>
                                        <p:tgtEl>
                                          <p:spTgt spid="65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3" grpId="0" build="p" autoUpdateAnimBg="0"/>
      <p:bldP spid="65544" grpId="0" animBg="1"/>
      <p:bldP spid="65545" grpId="0" build="p" autoUpdateAnimBg="0"/>
      <p:bldP spid="65546" grpId="0" build="p" autoUpdateAnimBg="0"/>
      <p:bldP spid="65547" grpId="0" build="p" autoUpdateAnimBg="0"/>
      <p:bldP spid="65548" grpId="0" animBg="1"/>
      <p:bldP spid="65549" grpId="0" build="p" autoUpdateAnimBg="0"/>
      <p:bldP spid="65550" grpId="0" build="p" autoUpdateAnimBg="0"/>
      <p:bldP spid="65551" grpId="0" build="p" autoUpdateAnimBg="0"/>
      <p:bldP spid="65552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533400" y="2667000"/>
            <a:ext cx="35337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第三部分：离故乡</a:t>
            </a:r>
          </a:p>
          <a:p>
            <a:pPr algn="ctr"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(78-88</a:t>
            </a:r>
            <a:r>
              <a:rPr kumimoji="1" lang="zh-CN" altLang="en-US" sz="3200" b="1">
                <a:latin typeface="Times New Roman" pitchFamily="18" charset="0"/>
              </a:rPr>
              <a:t>段</a:t>
            </a:r>
            <a:r>
              <a:rPr kumimoji="1" lang="en-US" altLang="zh-CN" sz="3200" b="1">
                <a:latin typeface="Times New Roman" pitchFamily="18" charset="0"/>
              </a:rPr>
              <a:t>)</a:t>
            </a:r>
          </a:p>
        </p:txBody>
      </p:sp>
      <p:sp>
        <p:nvSpPr>
          <p:cNvPr id="68614" name="AutoShape 6"/>
          <p:cNvSpPr>
            <a:spLocks/>
          </p:cNvSpPr>
          <p:nvPr/>
        </p:nvSpPr>
        <p:spPr bwMode="auto">
          <a:xfrm>
            <a:off x="4038600" y="1828800"/>
            <a:ext cx="228600" cy="2209800"/>
          </a:xfrm>
          <a:prstGeom prst="leftBrace">
            <a:avLst>
              <a:gd name="adj1" fmla="val 80556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4572000" y="1628775"/>
            <a:ext cx="2895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船上谈话</a:t>
            </a: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4284663" y="3573463"/>
            <a:ext cx="2895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我”的感受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"/>
                                        <p:tgtEl>
                                          <p:spTgt spid="6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"/>
                                        <p:tgtEl>
                                          <p:spTgt spid="68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build="p" autoUpdateAnimBg="0"/>
      <p:bldP spid="68614" grpId="0" animBg="1"/>
      <p:bldP spid="68615" grpId="0" build="p" autoUpdateAnimBg="0"/>
      <p:bldP spid="68616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043608" y="333375"/>
            <a:ext cx="741618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zh-CN" altLang="en-US" sz="44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阅读</a:t>
            </a:r>
            <a:r>
              <a:rPr lang="en-US" altLang="zh-CN" sz="44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en-US" altLang="zh-CN" sz="4400" b="1" dirty="0">
                <a:solidFill>
                  <a:srgbClr val="0000FF"/>
                </a:solidFill>
                <a:latin typeface="Arial"/>
                <a:ea typeface="隶书" pitchFamily="49" charset="-122"/>
              </a:rPr>
              <a:t>—</a:t>
            </a:r>
            <a:r>
              <a:rPr lang="en-US" altLang="zh-CN" sz="44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5</a:t>
            </a:r>
            <a:r>
              <a:rPr lang="zh-CN" altLang="en-US" sz="44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段，思考以下问题。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33400" y="1219200"/>
            <a:ext cx="70897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</a:pPr>
            <a:r>
              <a:rPr lang="en-US" altLang="zh-CN" sz="3200" b="1">
                <a:solidFill>
                  <a:srgbClr val="FF3399"/>
                </a:solidFill>
              </a:rPr>
              <a:t>1</a:t>
            </a:r>
            <a:r>
              <a:rPr lang="zh-CN" altLang="en-US" sz="3200" b="1">
                <a:solidFill>
                  <a:srgbClr val="FF3399"/>
                </a:solidFill>
              </a:rPr>
              <a:t>、第一段中的“冒着严寒”说明什么？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57200" y="2438400"/>
            <a:ext cx="8353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CC00CC"/>
                </a:solidFill>
                <a:latin typeface="Verdana" pitchFamily="34" charset="0"/>
              </a:rPr>
              <a:t>2</a:t>
            </a:r>
            <a:r>
              <a:rPr lang="zh-CN" altLang="en-US" sz="3200" b="1">
                <a:solidFill>
                  <a:srgbClr val="CC00CC"/>
                </a:solidFill>
                <a:latin typeface="Verdana" pitchFamily="34" charset="0"/>
              </a:rPr>
              <a:t>、第</a:t>
            </a:r>
            <a:r>
              <a:rPr lang="en-US" altLang="zh-CN" sz="3200" b="1">
                <a:solidFill>
                  <a:srgbClr val="CC00CC"/>
                </a:solidFill>
                <a:latin typeface="Verdana" pitchFamily="34" charset="0"/>
              </a:rPr>
              <a:t>2</a:t>
            </a:r>
            <a:r>
              <a:rPr lang="zh-CN" altLang="en-US" sz="3200" b="1">
                <a:solidFill>
                  <a:srgbClr val="CC00CC"/>
                </a:solidFill>
                <a:latin typeface="Verdana" pitchFamily="34" charset="0"/>
              </a:rPr>
              <a:t>段描写了哪些景物，起什么作用？</a:t>
            </a:r>
            <a:r>
              <a:rPr lang="zh-CN" altLang="en-US" sz="3200" b="1">
                <a:latin typeface="Verdana" pitchFamily="34" charset="0"/>
              </a:rPr>
              <a:t> 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30213" y="3505200"/>
            <a:ext cx="87137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latin typeface="Verdana" pitchFamily="34" charset="0"/>
              </a:rPr>
              <a:t>3</a:t>
            </a:r>
            <a:r>
              <a:rPr lang="zh-CN" altLang="en-US" sz="3200" b="1">
                <a:latin typeface="Verdana" pitchFamily="34" charset="0"/>
              </a:rPr>
              <a:t>、如何理解第</a:t>
            </a:r>
            <a:r>
              <a:rPr lang="en-US" altLang="zh-CN" sz="3200" b="1">
                <a:latin typeface="Verdana" pitchFamily="34" charset="0"/>
              </a:rPr>
              <a:t>3</a:t>
            </a:r>
            <a:r>
              <a:rPr lang="zh-CN" altLang="en-US" sz="3200" b="1">
                <a:latin typeface="Verdana" pitchFamily="34" charset="0"/>
              </a:rPr>
              <a:t>段的含义？本段在文中起什么作用？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57200" y="4876800"/>
            <a:ext cx="8458200" cy="10763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CC00"/>
                </a:solidFill>
                <a:latin typeface="Verdana" pitchFamily="34" charset="0"/>
              </a:rPr>
              <a:t>4</a:t>
            </a:r>
            <a:r>
              <a:rPr lang="zh-CN" altLang="en-US" sz="3200" b="1">
                <a:solidFill>
                  <a:srgbClr val="00CC00"/>
                </a:solidFill>
                <a:latin typeface="Verdana" pitchFamily="34" charset="0"/>
              </a:rPr>
              <a:t>、怎样理解</a:t>
            </a:r>
            <a:r>
              <a:rPr lang="zh-CN" altLang="en-US" sz="3200" b="1">
                <a:solidFill>
                  <a:srgbClr val="00CC00"/>
                </a:solidFill>
                <a:latin typeface="Arial"/>
              </a:rPr>
              <a:t>“</a:t>
            </a:r>
            <a:r>
              <a:rPr lang="zh-CN" altLang="en-US" sz="3200" b="1">
                <a:solidFill>
                  <a:srgbClr val="00CC00"/>
                </a:solidFill>
                <a:latin typeface="Verdana" pitchFamily="34" charset="0"/>
              </a:rPr>
              <a:t>故乡本也如此，</a:t>
            </a:r>
            <a:r>
              <a:rPr lang="en-US" altLang="zh-CN" sz="3200" b="1">
                <a:solidFill>
                  <a:srgbClr val="00CC00"/>
                </a:solidFill>
                <a:latin typeface="Arial"/>
              </a:rPr>
              <a:t>——</a:t>
            </a:r>
            <a:r>
              <a:rPr lang="zh-CN" altLang="en-US" sz="3200" b="1">
                <a:solidFill>
                  <a:srgbClr val="00CC00"/>
                </a:solidFill>
                <a:latin typeface="Verdana" pitchFamily="34" charset="0"/>
              </a:rPr>
              <a:t>虽然没有进步，也未必有我所感的悲凉</a:t>
            </a:r>
            <a:r>
              <a:rPr lang="zh-CN" altLang="en-US" sz="3200" b="1">
                <a:solidFill>
                  <a:srgbClr val="00CC00"/>
                </a:solidFill>
                <a:latin typeface="Arial"/>
              </a:rPr>
              <a:t>”</a:t>
            </a:r>
            <a:r>
              <a:rPr lang="zh-CN" altLang="en-US" sz="3200" b="1">
                <a:solidFill>
                  <a:srgbClr val="00CC00"/>
                </a:solidFill>
                <a:latin typeface="Verdana" pitchFamily="34" charset="0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20" grpId="0" build="p" autoUpdateAnimBg="0"/>
      <p:bldP spid="9221" grpId="0" autoUpdateAnimBg="0"/>
      <p:bldP spid="9224" grpId="0" autoUpdateAnimBg="0"/>
      <p:bldP spid="9225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2492375"/>
            <a:ext cx="8532813" cy="2808288"/>
          </a:xfrm>
        </p:spPr>
        <p:txBody>
          <a:bodyPr/>
          <a:lstStyle/>
          <a:p>
            <a:pPr>
              <a:lnSpc>
                <a:spcPct val="13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b="1">
                <a:solidFill>
                  <a:srgbClr val="FF0000"/>
                </a:solidFill>
              </a:rPr>
              <a:t>           </a:t>
            </a:r>
            <a:r>
              <a:rPr lang="zh-CN" altLang="en-US" b="1">
                <a:solidFill>
                  <a:srgbClr val="FF0000"/>
                </a:solidFill>
              </a:rPr>
              <a:t>开篇点题回故乡。“严寒”写回故乡的季节；“二千余里”写“我”与故乡相隔之远；“二十余年”写“我”与故乡分别之久。</a:t>
            </a:r>
          </a:p>
          <a:p>
            <a:pPr>
              <a:lnSpc>
                <a:spcPct val="135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solidFill>
                  <a:srgbClr val="FF0000"/>
                </a:solidFill>
              </a:rPr>
              <a:t>         第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en-US" b="1">
                <a:solidFill>
                  <a:srgbClr val="FF0000"/>
                </a:solidFill>
              </a:rPr>
              <a:t>段写出我回故乡急切心情。</a:t>
            </a:r>
          </a:p>
          <a:p>
            <a:endParaRPr lang="en-US" altLang="zh-CN"/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611188" y="1916113"/>
            <a:ext cx="7416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、第一段中的“冒着严寒”说明什么？</a:t>
            </a:r>
          </a:p>
        </p:txBody>
      </p:sp>
      <p:sp>
        <p:nvSpPr>
          <p:cNvPr id="39940" name="WordArt 4"/>
          <p:cNvSpPr>
            <a:spLocks noChangeArrowheads="1" noChangeShapeType="1" noTextEdit="1"/>
          </p:cNvSpPr>
          <p:nvPr/>
        </p:nvSpPr>
        <p:spPr bwMode="auto">
          <a:xfrm>
            <a:off x="460375" y="249238"/>
            <a:ext cx="3427413" cy="1079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r>
              <a:rPr lang="zh-CN" altLang="en-US" sz="6000" b="1" kern="10">
                <a:ln/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隶书"/>
              </a:rPr>
              <a:t>明确</a:t>
            </a:r>
          </a:p>
        </p:txBody>
      </p:sp>
      <p:pic>
        <p:nvPicPr>
          <p:cNvPr id="39942" name="Picture 6" descr="tnpic0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260350"/>
            <a:ext cx="1727200" cy="15843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  <p:bldP spid="39941" grpId="0"/>
      <p:bldP spid="399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3213100"/>
            <a:ext cx="8207375" cy="28082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b="1">
                <a:solidFill>
                  <a:schemeClr val="accent2"/>
                </a:solidFill>
              </a:rPr>
              <a:t>         </a:t>
            </a:r>
            <a:r>
              <a:rPr lang="zh-CN" altLang="en-US" sz="3600" b="1">
                <a:solidFill>
                  <a:schemeClr val="folHlink"/>
                </a:solidFill>
              </a:rPr>
              <a:t>天气阴晦、冷风呜呜的响、苍黄的天、萧索的荒村。 </a:t>
            </a:r>
          </a:p>
          <a:p>
            <a:pPr>
              <a:buFont typeface="Wingdings 2" pitchFamily="18" charset="2"/>
              <a:buNone/>
            </a:pPr>
            <a:r>
              <a:rPr lang="zh-CN" altLang="en-US" sz="3600" b="1">
                <a:solidFill>
                  <a:schemeClr val="folHlink"/>
                </a:solidFill>
              </a:rPr>
              <a:t>        写出衰败荒凉的农村景象，衬托“我”悲凉的心情。</a:t>
            </a:r>
          </a:p>
        </p:txBody>
      </p:sp>
      <p:sp>
        <p:nvSpPr>
          <p:cNvPr id="40964" name="WordArt 4"/>
          <p:cNvSpPr>
            <a:spLocks noChangeArrowheads="1" noChangeShapeType="1" noTextEdit="1"/>
          </p:cNvSpPr>
          <p:nvPr/>
        </p:nvSpPr>
        <p:spPr bwMode="auto">
          <a:xfrm>
            <a:off x="301625" y="228600"/>
            <a:ext cx="3046413" cy="140017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r>
              <a:rPr lang="zh-CN" altLang="en-US" sz="6000" b="1" kern="10">
                <a:ln/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隶书"/>
              </a:rPr>
              <a:t>明确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250825" y="2133600"/>
            <a:ext cx="8642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</a:rPr>
              <a:t>、第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</a:rPr>
              <a:t>段描写了哪些景物，起什么作用？</a:t>
            </a:r>
          </a:p>
        </p:txBody>
      </p:sp>
      <p:pic>
        <p:nvPicPr>
          <p:cNvPr id="40966" name="Picture 6" descr="tnpic0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260350"/>
            <a:ext cx="1152525" cy="1584325"/>
          </a:xfrm>
          <a:prstGeom prst="rect">
            <a:avLst/>
          </a:prstGeom>
          <a:noFill/>
        </p:spPr>
      </p:pic>
      <p:pic>
        <p:nvPicPr>
          <p:cNvPr id="40967" name="Picture 7" descr="gif09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5229225"/>
            <a:ext cx="1957387" cy="13684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  <p:bldP spid="40964" grpId="0" animBg="1"/>
      <p:bldP spid="409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3141663"/>
            <a:ext cx="8893175" cy="29543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b="1" dirty="0">
                <a:solidFill>
                  <a:srgbClr val="FF3300"/>
                </a:solidFill>
              </a:rPr>
              <a:t>           </a:t>
            </a:r>
            <a:r>
              <a:rPr lang="zh-CN" altLang="en-US" b="1" dirty="0">
                <a:solidFill>
                  <a:srgbClr val="FF3300"/>
                </a:solidFill>
              </a:rPr>
              <a:t>眼前萧索的景象与“我”记忆中的故乡造成很大的反差，心中疑惑既而感到悲凉，只得自我安慰，实则流露出一种忧愤之情。</a:t>
            </a:r>
          </a:p>
          <a:p>
            <a:endParaRPr lang="en-US" altLang="zh-CN" dirty="0"/>
          </a:p>
        </p:txBody>
      </p:sp>
      <p:sp>
        <p:nvSpPr>
          <p:cNvPr id="43012" name="WordArt 4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2951162" cy="1223962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r>
              <a:rPr lang="zh-CN" altLang="en-US" sz="6000" b="1" kern="10">
                <a:ln/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隶书"/>
              </a:rPr>
              <a:t>明确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468313" y="1700213"/>
            <a:ext cx="78486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、怎样理解“故乡本也如此，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虽然没有进步，也未必有我所感的悲凉”？</a:t>
            </a:r>
          </a:p>
          <a:p>
            <a:pPr>
              <a:spcBef>
                <a:spcPct val="50000"/>
              </a:spcBef>
            </a:pPr>
            <a:endParaRPr kumimoji="1" lang="en-US" altLang="zh-CN" sz="320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43016" name="Picture 8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981075"/>
            <a:ext cx="1238250" cy="714375"/>
          </a:xfrm>
          <a:prstGeom prst="rect">
            <a:avLst/>
          </a:prstGeom>
          <a:noFill/>
        </p:spPr>
      </p:pic>
      <p:pic>
        <p:nvPicPr>
          <p:cNvPr id="43017" name="Picture 9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476250"/>
            <a:ext cx="1238250" cy="714375"/>
          </a:xfrm>
          <a:prstGeom prst="rect">
            <a:avLst/>
          </a:prstGeom>
          <a:noFill/>
        </p:spPr>
      </p:pic>
      <p:pic>
        <p:nvPicPr>
          <p:cNvPr id="43018" name="Picture 10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0" y="765175"/>
            <a:ext cx="1238250" cy="7143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  <p:bldP spid="43012" grpId="0" animBg="1"/>
      <p:bldP spid="430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2708275"/>
            <a:ext cx="8569325" cy="3387725"/>
          </a:xfrm>
        </p:spPr>
        <p:txBody>
          <a:bodyPr/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zh-CN" b="1">
                <a:solidFill>
                  <a:srgbClr val="FF3399"/>
                </a:solidFill>
              </a:rPr>
              <a:t>          </a:t>
            </a:r>
            <a:r>
              <a:rPr lang="zh-CN" altLang="en-US" b="1"/>
              <a:t>先用一个感叹句“阿！”再用一个否定的疑问句。这样写是因为故乡的景象出乎“我”的意料，因而产生怀疑，但又的确是“我”的故乡。对怀疑加以否定，反映“我”的复杂思绪，沉重的心情，为下文作铺垫。在文章结构上起承上启下的作用。</a:t>
            </a:r>
          </a:p>
          <a:p>
            <a:endParaRPr lang="en-US" altLang="zh-CN"/>
          </a:p>
        </p:txBody>
      </p:sp>
      <p:sp>
        <p:nvSpPr>
          <p:cNvPr id="41988" name="WordArt 4"/>
          <p:cNvSpPr>
            <a:spLocks noChangeArrowheads="1" noChangeShapeType="1" noTextEdit="1"/>
          </p:cNvSpPr>
          <p:nvPr/>
        </p:nvSpPr>
        <p:spPr bwMode="auto">
          <a:xfrm>
            <a:off x="685800" y="260350"/>
            <a:ext cx="2878138" cy="11525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r>
              <a:rPr lang="zh-CN" altLang="en-US" sz="6000" b="1" kern="10">
                <a:ln/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隶书"/>
              </a:rPr>
              <a:t>明确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323850" y="1484313"/>
            <a:ext cx="84248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、如何理解第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段的含义？本段在文中起什么作用</a:t>
            </a:r>
            <a:endParaRPr kumimoji="1" lang="zh-CN" altLang="en-US" sz="2400">
              <a:latin typeface="Times New Roman" pitchFamily="18" charset="0"/>
            </a:endParaRPr>
          </a:p>
        </p:txBody>
      </p:sp>
      <p:pic>
        <p:nvPicPr>
          <p:cNvPr id="41990" name="Picture 6" descr="tnpic0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5445125"/>
            <a:ext cx="1582738" cy="11525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  <p:bldP spid="41988" grpId="0" animBg="1"/>
      <p:bldP spid="419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619672" y="260648"/>
            <a:ext cx="3816350" cy="76200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分析人物形象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900113" y="1412875"/>
            <a:ext cx="7345362" cy="3529013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闰土是这篇小说的主要人物，作者运用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对比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手法，从不同角度写了他的变化。请细读课文，看看闰土二十多年来发生了哪些变化？为什么发生这么大的变化？</a:t>
            </a:r>
          </a:p>
        </p:txBody>
      </p:sp>
      <p:pic>
        <p:nvPicPr>
          <p:cNvPr id="11269" name="Picture 5" descr="gif04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4797425"/>
            <a:ext cx="1101725" cy="1504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5650" y="1412875"/>
            <a:ext cx="7772400" cy="803275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46084" name="Picture 4" descr="pic_30168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1196752"/>
            <a:ext cx="8351837" cy="5112568"/>
          </a:xfrm>
          <a:noFill/>
          <a:ln/>
        </p:spPr>
      </p:pic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2268538" y="404813"/>
            <a:ext cx="4681537" cy="6413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b="1">
                <a:solidFill>
                  <a:schemeClr val="bg1"/>
                </a:solidFill>
                <a:latin typeface="Times New Roman" pitchFamily="18" charset="0"/>
              </a:rPr>
              <a:t>西瓜田里的少年闰土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pic_30169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340768"/>
            <a:ext cx="7920038" cy="5112420"/>
          </a:xfrm>
          <a:noFill/>
          <a:ln/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124075" y="549275"/>
            <a:ext cx="5111750" cy="641350"/>
          </a:xfrm>
          <a:prstGeom prst="rect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捕鸟的少年闰土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026"/>
          <p:cNvSpPr txBox="1">
            <a:spLocks noChangeArrowheads="1"/>
          </p:cNvSpPr>
          <p:nvPr/>
        </p:nvSpPr>
        <p:spPr bwMode="auto">
          <a:xfrm>
            <a:off x="1676400" y="0"/>
            <a:ext cx="36004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ea typeface="华文新魏" pitchFamily="2" charset="-122"/>
              </a:rPr>
              <a:t>谈谈小说</a:t>
            </a:r>
          </a:p>
        </p:txBody>
      </p:sp>
      <p:sp>
        <p:nvSpPr>
          <p:cNvPr id="6150" name="Text Box 1030"/>
          <p:cNvSpPr txBox="1">
            <a:spLocks noChangeArrowheads="1"/>
          </p:cNvSpPr>
          <p:nvPr/>
        </p:nvSpPr>
        <p:spPr bwMode="auto">
          <a:xfrm>
            <a:off x="323850" y="692696"/>
            <a:ext cx="842486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      </a:t>
            </a:r>
            <a:r>
              <a:rPr lang="zh-CN" altLang="en-US" sz="3200" b="1" dirty="0"/>
              <a:t>小说</a:t>
            </a:r>
            <a:r>
              <a:rPr lang="en-US" altLang="zh-CN" sz="3200" b="1" dirty="0">
                <a:latin typeface="宋体"/>
              </a:rPr>
              <a:t>——</a:t>
            </a:r>
            <a:r>
              <a:rPr lang="zh-CN" altLang="en-US" sz="3200" b="1" dirty="0">
                <a:solidFill>
                  <a:srgbClr val="FF3300"/>
                </a:solidFill>
                <a:ea typeface="华文新魏" pitchFamily="2" charset="-122"/>
              </a:rPr>
              <a:t>以塑造人物为中心，通过完整的故事情节的叙述和环境的描写反映社会生活。</a:t>
            </a:r>
          </a:p>
        </p:txBody>
      </p:sp>
      <p:sp>
        <p:nvSpPr>
          <p:cNvPr id="6151" name="Text Box 1031"/>
          <p:cNvSpPr txBox="1">
            <a:spLocks noChangeArrowheads="1"/>
          </p:cNvSpPr>
          <p:nvPr/>
        </p:nvSpPr>
        <p:spPr bwMode="auto">
          <a:xfrm>
            <a:off x="228600" y="2209800"/>
            <a:ext cx="2327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华文琥珀" pitchFamily="2" charset="-122"/>
              </a:rPr>
              <a:t>小说分类：</a:t>
            </a:r>
          </a:p>
        </p:txBody>
      </p:sp>
      <p:sp>
        <p:nvSpPr>
          <p:cNvPr id="6152" name="Text Box 1032"/>
          <p:cNvSpPr txBox="1">
            <a:spLocks noChangeArrowheads="1"/>
          </p:cNvSpPr>
          <p:nvPr/>
        </p:nvSpPr>
        <p:spPr bwMode="auto">
          <a:xfrm>
            <a:off x="2411413" y="1773238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长篇</a:t>
            </a:r>
          </a:p>
        </p:txBody>
      </p:sp>
      <p:sp>
        <p:nvSpPr>
          <p:cNvPr id="6153" name="Text Box 1033"/>
          <p:cNvSpPr txBox="1">
            <a:spLocks noChangeArrowheads="1"/>
          </p:cNvSpPr>
          <p:nvPr/>
        </p:nvSpPr>
        <p:spPr bwMode="auto">
          <a:xfrm>
            <a:off x="2339975" y="2276475"/>
            <a:ext cx="1223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中篇</a:t>
            </a:r>
          </a:p>
        </p:txBody>
      </p:sp>
      <p:sp>
        <p:nvSpPr>
          <p:cNvPr id="6154" name="Text Box 1034"/>
          <p:cNvSpPr txBox="1">
            <a:spLocks noChangeArrowheads="1"/>
          </p:cNvSpPr>
          <p:nvPr/>
        </p:nvSpPr>
        <p:spPr bwMode="auto">
          <a:xfrm>
            <a:off x="2339975" y="2708275"/>
            <a:ext cx="1079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短篇</a:t>
            </a:r>
          </a:p>
        </p:txBody>
      </p:sp>
      <p:sp>
        <p:nvSpPr>
          <p:cNvPr id="6155" name="AutoShape 1035"/>
          <p:cNvSpPr>
            <a:spLocks/>
          </p:cNvSpPr>
          <p:nvPr/>
        </p:nvSpPr>
        <p:spPr bwMode="auto">
          <a:xfrm>
            <a:off x="2195513" y="1989138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ea typeface="华文新魏" pitchFamily="2" charset="-122"/>
            </a:endParaRPr>
          </a:p>
        </p:txBody>
      </p:sp>
      <p:sp>
        <p:nvSpPr>
          <p:cNvPr id="6156" name="AutoShape 1036"/>
          <p:cNvSpPr>
            <a:spLocks/>
          </p:cNvSpPr>
          <p:nvPr/>
        </p:nvSpPr>
        <p:spPr bwMode="auto">
          <a:xfrm>
            <a:off x="3132138" y="1989138"/>
            <a:ext cx="152400" cy="914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ea typeface="华文新魏" pitchFamily="2" charset="-122"/>
            </a:endParaRPr>
          </a:p>
        </p:txBody>
      </p:sp>
      <p:sp>
        <p:nvSpPr>
          <p:cNvPr id="6157" name="Text Box 1037"/>
          <p:cNvSpPr txBox="1">
            <a:spLocks noChangeArrowheads="1"/>
          </p:cNvSpPr>
          <p:nvPr/>
        </p:nvSpPr>
        <p:spPr bwMode="auto">
          <a:xfrm>
            <a:off x="3348038" y="2205038"/>
            <a:ext cx="3168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按篇幅长短</a:t>
            </a:r>
          </a:p>
        </p:txBody>
      </p:sp>
      <p:sp>
        <p:nvSpPr>
          <p:cNvPr id="6158" name="Text Box 1038"/>
          <p:cNvSpPr txBox="1">
            <a:spLocks noChangeArrowheads="1"/>
          </p:cNvSpPr>
          <p:nvPr/>
        </p:nvSpPr>
        <p:spPr bwMode="auto">
          <a:xfrm>
            <a:off x="5364163" y="2276475"/>
            <a:ext cx="2951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（小小说）</a:t>
            </a:r>
          </a:p>
        </p:txBody>
      </p:sp>
      <p:sp>
        <p:nvSpPr>
          <p:cNvPr id="6159" name="Text Box 1039"/>
          <p:cNvSpPr txBox="1">
            <a:spLocks noChangeArrowheads="1"/>
          </p:cNvSpPr>
          <p:nvPr/>
        </p:nvSpPr>
        <p:spPr bwMode="auto">
          <a:xfrm>
            <a:off x="250825" y="3141663"/>
            <a:ext cx="26273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66"/>
                </a:solidFill>
                <a:ea typeface="华文琥珀" pitchFamily="2" charset="-122"/>
              </a:rPr>
              <a:t>小说三要素：</a:t>
            </a:r>
          </a:p>
        </p:txBody>
      </p:sp>
      <p:sp>
        <p:nvSpPr>
          <p:cNvPr id="6160" name="Text Box 1040"/>
          <p:cNvSpPr txBox="1">
            <a:spLocks noChangeArrowheads="1"/>
          </p:cNvSpPr>
          <p:nvPr/>
        </p:nvSpPr>
        <p:spPr bwMode="auto">
          <a:xfrm>
            <a:off x="2916238" y="3213100"/>
            <a:ext cx="46085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华文新魏" pitchFamily="2" charset="-122"/>
              </a:rPr>
              <a:t>人物、故事情节、环境</a:t>
            </a:r>
          </a:p>
        </p:txBody>
      </p:sp>
      <p:sp>
        <p:nvSpPr>
          <p:cNvPr id="6161" name="Text Box 1041"/>
          <p:cNvSpPr txBox="1">
            <a:spLocks noChangeArrowheads="1"/>
          </p:cNvSpPr>
          <p:nvPr/>
        </p:nvSpPr>
        <p:spPr bwMode="auto">
          <a:xfrm>
            <a:off x="250825" y="3789363"/>
            <a:ext cx="3492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华文琥珀" pitchFamily="2" charset="-122"/>
              </a:rPr>
              <a:t>人物塑造方法</a:t>
            </a:r>
            <a:r>
              <a:rPr lang="zh-CN" altLang="en-US" sz="3200" b="1">
                <a:solidFill>
                  <a:srgbClr val="33CC33"/>
                </a:solidFill>
                <a:ea typeface="华文琥珀" pitchFamily="2" charset="-122"/>
              </a:rPr>
              <a:t>：</a:t>
            </a:r>
          </a:p>
        </p:txBody>
      </p:sp>
      <p:sp>
        <p:nvSpPr>
          <p:cNvPr id="6162" name="Text Box 1042"/>
          <p:cNvSpPr txBox="1">
            <a:spLocks noChangeArrowheads="1"/>
          </p:cNvSpPr>
          <p:nvPr/>
        </p:nvSpPr>
        <p:spPr bwMode="auto">
          <a:xfrm>
            <a:off x="3059113" y="3860800"/>
            <a:ext cx="6372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外貌、语言、动作、心理。 （神态）</a:t>
            </a:r>
          </a:p>
        </p:txBody>
      </p:sp>
      <p:sp>
        <p:nvSpPr>
          <p:cNvPr id="6163" name="Text Box 1043"/>
          <p:cNvSpPr txBox="1">
            <a:spLocks noChangeArrowheads="1"/>
          </p:cNvSpPr>
          <p:nvPr/>
        </p:nvSpPr>
        <p:spPr bwMode="auto">
          <a:xfrm>
            <a:off x="250825" y="4724400"/>
            <a:ext cx="2771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华文彩云" pitchFamily="2" charset="-122"/>
              </a:rPr>
              <a:t> </a:t>
            </a:r>
            <a:r>
              <a:rPr lang="zh-CN" altLang="en-US" sz="3200" b="1">
                <a:solidFill>
                  <a:srgbClr val="FF3300"/>
                </a:solidFill>
                <a:ea typeface="华文琥珀" pitchFamily="2" charset="-122"/>
              </a:rPr>
              <a:t>故事情节：</a:t>
            </a:r>
          </a:p>
        </p:txBody>
      </p:sp>
      <p:sp>
        <p:nvSpPr>
          <p:cNvPr id="6164" name="Text Box 1044"/>
          <p:cNvSpPr txBox="1">
            <a:spLocks noChangeArrowheads="1"/>
          </p:cNvSpPr>
          <p:nvPr/>
        </p:nvSpPr>
        <p:spPr bwMode="auto">
          <a:xfrm>
            <a:off x="2411413" y="4652963"/>
            <a:ext cx="7380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开端、发展、高潮、结局。</a:t>
            </a:r>
            <a:r>
              <a:rPr lang="en-US" altLang="zh-CN" sz="2800" b="1">
                <a:ea typeface="华文新魏" pitchFamily="2" charset="-122"/>
              </a:rPr>
              <a:t>(</a:t>
            </a:r>
            <a:r>
              <a:rPr lang="zh-CN" altLang="en-US" sz="2800" b="1">
                <a:ea typeface="华文新魏" pitchFamily="2" charset="-122"/>
              </a:rPr>
              <a:t>序幕、尾声</a:t>
            </a:r>
            <a:r>
              <a:rPr lang="en-US" altLang="zh-CN" sz="2800" b="1">
                <a:ea typeface="华文新魏" pitchFamily="2" charset="-122"/>
              </a:rPr>
              <a:t>)</a:t>
            </a:r>
          </a:p>
        </p:txBody>
      </p:sp>
      <p:sp>
        <p:nvSpPr>
          <p:cNvPr id="6165" name="Text Box 1045"/>
          <p:cNvSpPr txBox="1">
            <a:spLocks noChangeArrowheads="1"/>
          </p:cNvSpPr>
          <p:nvPr/>
        </p:nvSpPr>
        <p:spPr bwMode="auto">
          <a:xfrm>
            <a:off x="468313" y="5445125"/>
            <a:ext cx="1584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华文琥珀" pitchFamily="2" charset="-122"/>
              </a:rPr>
              <a:t>环境：</a:t>
            </a:r>
          </a:p>
        </p:txBody>
      </p:sp>
      <p:sp>
        <p:nvSpPr>
          <p:cNvPr id="6166" name="AutoShape 1046"/>
          <p:cNvSpPr>
            <a:spLocks/>
          </p:cNvSpPr>
          <p:nvPr/>
        </p:nvSpPr>
        <p:spPr bwMode="auto">
          <a:xfrm>
            <a:off x="2051050" y="5373688"/>
            <a:ext cx="142875" cy="720725"/>
          </a:xfrm>
          <a:prstGeom prst="leftBrace">
            <a:avLst>
              <a:gd name="adj1" fmla="val 4203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ea typeface="华文新魏" pitchFamily="2" charset="-122"/>
            </a:endParaRPr>
          </a:p>
        </p:txBody>
      </p:sp>
      <p:sp>
        <p:nvSpPr>
          <p:cNvPr id="6167" name="Text Box 1047"/>
          <p:cNvSpPr txBox="1">
            <a:spLocks noChangeArrowheads="1"/>
          </p:cNvSpPr>
          <p:nvPr/>
        </p:nvSpPr>
        <p:spPr bwMode="auto">
          <a:xfrm>
            <a:off x="2411413" y="5157788"/>
            <a:ext cx="2663825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自然环境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ea typeface="华文新魏" pitchFamily="2" charset="-122"/>
              </a:rPr>
              <a:t>社会环境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75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50" grpId="0" autoUpdateAnimBg="0"/>
      <p:bldP spid="6151" grpId="0" autoUpdateAnimBg="0"/>
      <p:bldP spid="6152" grpId="0" autoUpdateAnimBg="0"/>
      <p:bldP spid="6153" grpId="0" autoUpdateAnimBg="0"/>
      <p:bldP spid="6154" grpId="0" autoUpdateAnimBg="0"/>
      <p:bldP spid="6155" grpId="0" animBg="1" autoUpdateAnimBg="0"/>
      <p:bldP spid="6156" grpId="0" animBg="1" autoUpdateAnimBg="0"/>
      <p:bldP spid="6157" grpId="0" autoUpdateAnimBg="0"/>
      <p:bldP spid="6158" grpId="0" autoUpdateAnimBg="0"/>
      <p:bldP spid="6159" grpId="0" autoUpdateAnimBg="0"/>
      <p:bldP spid="6160" grpId="0" autoUpdateAnimBg="0"/>
      <p:bldP spid="6161" grpId="0" autoUpdateAnimBg="0"/>
      <p:bldP spid="6162" grpId="0" autoUpdateAnimBg="0"/>
      <p:bldP spid="6163" grpId="0" autoUpdateAnimBg="0"/>
      <p:bldP spid="6164" grpId="0" autoUpdateAnimBg="0"/>
      <p:bldP spid="6165" grpId="0" autoUpdateAnimBg="0"/>
      <p:bldP spid="6166" grpId="0" animBg="1" autoUpdateAnimBg="0"/>
      <p:bldP spid="616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LE12"/>
          <p:cNvPicPr>
            <a:picLocks noChangeAspect="1" noChangeArrowheads="1"/>
          </p:cNvPicPr>
          <p:nvPr/>
        </p:nvPicPr>
        <p:blipFill>
          <a:blip r:embed="rId2" cstate="print">
            <a:lum bright="-42000" contrast="48000"/>
          </a:blip>
          <a:srcRect r="52507"/>
          <a:stretch>
            <a:fillRect/>
          </a:stretch>
        </p:blipFill>
        <p:spPr bwMode="auto">
          <a:xfrm>
            <a:off x="0" y="1340768"/>
            <a:ext cx="3132138" cy="4825082"/>
          </a:xfrm>
          <a:prstGeom prst="rect">
            <a:avLst/>
          </a:prstGeom>
          <a:noFill/>
        </p:spPr>
      </p:pic>
      <p:pic>
        <p:nvPicPr>
          <p:cNvPr id="71683" name="Picture 3" descr="LE13"/>
          <p:cNvPicPr>
            <a:picLocks noChangeAspect="1" noChangeArrowheads="1"/>
          </p:cNvPicPr>
          <p:nvPr/>
        </p:nvPicPr>
        <p:blipFill>
          <a:blip r:embed="rId3" cstate="print">
            <a:lum bright="-36000" contrast="42000"/>
          </a:blip>
          <a:srcRect l="52704"/>
          <a:stretch>
            <a:fillRect/>
          </a:stretch>
        </p:blipFill>
        <p:spPr bwMode="auto">
          <a:xfrm>
            <a:off x="6156325" y="1340768"/>
            <a:ext cx="2987675" cy="5256882"/>
          </a:xfrm>
          <a:prstGeom prst="rect">
            <a:avLst/>
          </a:prstGeom>
          <a:noFill/>
        </p:spPr>
      </p:pic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3348038" y="5157788"/>
            <a:ext cx="2592387" cy="641350"/>
          </a:xfrm>
          <a:prstGeom prst="rect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中年闰土</a:t>
            </a:r>
          </a:p>
        </p:txBody>
      </p:sp>
      <p:pic>
        <p:nvPicPr>
          <p:cNvPr id="71686" name="Picture 6" descr="JS15"/>
          <p:cNvPicPr>
            <a:picLocks noChangeAspect="1" noChangeArrowheads="1"/>
          </p:cNvPicPr>
          <p:nvPr/>
        </p:nvPicPr>
        <p:blipFill>
          <a:blip r:embed="rId4" cstate="print">
            <a:lum bright="-30000" contrast="42000"/>
          </a:blip>
          <a:srcRect t="1466" r="61279" b="24130"/>
          <a:stretch>
            <a:fillRect/>
          </a:stretch>
        </p:blipFill>
        <p:spPr bwMode="auto">
          <a:xfrm>
            <a:off x="3132138" y="1268760"/>
            <a:ext cx="3024187" cy="331276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026" descr="故乡2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 l="2925" t="11218" r="4388" b="1854"/>
          <a:stretch>
            <a:fillRect/>
          </a:stretch>
        </p:blipFill>
        <p:spPr bwMode="auto">
          <a:xfrm>
            <a:off x="971550" y="1340768"/>
            <a:ext cx="8172450" cy="5040560"/>
          </a:xfrm>
          <a:prstGeom prst="rect">
            <a:avLst/>
          </a:prstGeom>
          <a:noFill/>
        </p:spPr>
      </p:pic>
      <p:sp>
        <p:nvSpPr>
          <p:cNvPr id="14340" name="Text Box 1028"/>
          <p:cNvSpPr txBox="1">
            <a:spLocks noChangeArrowheads="1"/>
          </p:cNvSpPr>
          <p:nvPr/>
        </p:nvSpPr>
        <p:spPr bwMode="auto">
          <a:xfrm>
            <a:off x="-5239" y="1484784"/>
            <a:ext cx="738664" cy="496919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称我老爷的中年闰土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499" name="Line 3"/>
          <p:cNvSpPr>
            <a:spLocks noChangeShapeType="1"/>
          </p:cNvSpPr>
          <p:nvPr/>
        </p:nvSpPr>
        <p:spPr bwMode="auto">
          <a:xfrm>
            <a:off x="381000" y="1066800"/>
            <a:ext cx="8458200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500" name="Line 4"/>
          <p:cNvSpPr>
            <a:spLocks noChangeShapeType="1"/>
          </p:cNvSpPr>
          <p:nvPr/>
        </p:nvSpPr>
        <p:spPr bwMode="auto">
          <a:xfrm>
            <a:off x="1295400" y="381000"/>
            <a:ext cx="0" cy="60960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501" name="Line 5"/>
          <p:cNvSpPr>
            <a:spLocks noChangeShapeType="1"/>
          </p:cNvSpPr>
          <p:nvPr/>
        </p:nvSpPr>
        <p:spPr bwMode="auto">
          <a:xfrm>
            <a:off x="4572000" y="381000"/>
            <a:ext cx="0" cy="609600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502" name="Line 6"/>
          <p:cNvSpPr>
            <a:spLocks noChangeShapeType="1"/>
          </p:cNvSpPr>
          <p:nvPr/>
        </p:nvSpPr>
        <p:spPr bwMode="auto">
          <a:xfrm>
            <a:off x="381000" y="3581400"/>
            <a:ext cx="8458200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503" name="Line 7"/>
          <p:cNvSpPr>
            <a:spLocks noChangeShapeType="1"/>
          </p:cNvSpPr>
          <p:nvPr/>
        </p:nvSpPr>
        <p:spPr bwMode="auto">
          <a:xfrm>
            <a:off x="381000" y="2286000"/>
            <a:ext cx="8458200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504" name="Line 8"/>
          <p:cNvSpPr>
            <a:spLocks noChangeShapeType="1"/>
          </p:cNvSpPr>
          <p:nvPr/>
        </p:nvSpPr>
        <p:spPr bwMode="auto">
          <a:xfrm>
            <a:off x="381000" y="5334000"/>
            <a:ext cx="8458200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1908175" y="404813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chemeClr val="folHlink"/>
                </a:solidFill>
                <a:latin typeface="Times New Roman" pitchFamily="18" charset="0"/>
                <a:ea typeface="黑体" pitchFamily="2" charset="-122"/>
              </a:rPr>
              <a:t>少年闰土</a:t>
            </a:r>
            <a:endParaRPr kumimoji="1" lang="zh-CN" altLang="en-US" sz="2400" b="1">
              <a:solidFill>
                <a:schemeClr val="folHlink"/>
              </a:solidFill>
              <a:latin typeface="Times New Roman" pitchFamily="18" charset="0"/>
            </a:endParaRPr>
          </a:p>
        </p:txBody>
      </p:sp>
      <p:sp>
        <p:nvSpPr>
          <p:cNvPr id="106506" name="Text Box 10"/>
          <p:cNvSpPr txBox="1">
            <a:spLocks noChangeArrowheads="1"/>
          </p:cNvSpPr>
          <p:nvPr/>
        </p:nvSpPr>
        <p:spPr bwMode="auto">
          <a:xfrm>
            <a:off x="5651500" y="333375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0000CC"/>
                </a:solidFill>
                <a:latin typeface="Times New Roman" pitchFamily="18" charset="0"/>
                <a:ea typeface="黑体" pitchFamily="2" charset="-122"/>
              </a:rPr>
              <a:t>中年闰土</a:t>
            </a:r>
            <a:endParaRPr kumimoji="1" lang="zh-CN" altLang="en-US" sz="2400" b="1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06507" name="Text Box 11"/>
          <p:cNvSpPr txBox="1">
            <a:spLocks noChangeArrowheads="1"/>
          </p:cNvSpPr>
          <p:nvPr/>
        </p:nvSpPr>
        <p:spPr bwMode="auto">
          <a:xfrm>
            <a:off x="323850" y="1268413"/>
            <a:ext cx="7921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外貌</a:t>
            </a:r>
          </a:p>
        </p:txBody>
      </p:sp>
      <p:sp>
        <p:nvSpPr>
          <p:cNvPr id="106508" name="Text Box 12"/>
          <p:cNvSpPr txBox="1">
            <a:spLocks noChangeArrowheads="1"/>
          </p:cNvSpPr>
          <p:nvPr/>
        </p:nvSpPr>
        <p:spPr bwMode="auto">
          <a:xfrm>
            <a:off x="1258888" y="1125538"/>
            <a:ext cx="3276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000" b="1">
                <a:solidFill>
                  <a:schemeClr val="folHlink"/>
                </a:solidFill>
                <a:latin typeface="Times New Roman" pitchFamily="18" charset="0"/>
              </a:rPr>
              <a:t>十一二岁，紫色圆脸，头戴小毡帽，颈套银项圈，红活圆实的手</a:t>
            </a:r>
            <a:r>
              <a:rPr kumimoji="1" lang="en-US" altLang="zh-CN" sz="2000" b="1">
                <a:solidFill>
                  <a:schemeClr val="folHlink"/>
                </a:solidFill>
                <a:latin typeface="Times New Roman" pitchFamily="18" charset="0"/>
              </a:rPr>
              <a:t>——</a:t>
            </a:r>
            <a:r>
              <a:rPr kumimoji="1" lang="zh-CN" altLang="en-US" sz="2000" b="1">
                <a:solidFill>
                  <a:schemeClr val="folHlink"/>
                </a:solidFill>
                <a:latin typeface="Times New Roman" pitchFamily="18" charset="0"/>
              </a:rPr>
              <a:t>健康、壮实</a:t>
            </a:r>
          </a:p>
        </p:txBody>
      </p:sp>
      <p:sp>
        <p:nvSpPr>
          <p:cNvPr id="106509" name="Text Box 13"/>
          <p:cNvSpPr txBox="1">
            <a:spLocks noChangeArrowheads="1"/>
          </p:cNvSpPr>
          <p:nvPr/>
        </p:nvSpPr>
        <p:spPr bwMode="auto">
          <a:xfrm>
            <a:off x="4648200" y="1066800"/>
            <a:ext cx="4114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000" b="1">
                <a:solidFill>
                  <a:srgbClr val="0000CC"/>
                </a:solidFill>
                <a:latin typeface="Times New Roman" pitchFamily="18" charset="0"/>
              </a:rPr>
              <a:t>脸色灰黄，很深的皱纹，头戴破毡帽，身穿极薄的棉衣，手又粗又笨而且开裂</a:t>
            </a:r>
            <a:r>
              <a:rPr kumimoji="1" lang="en-US" altLang="zh-CN" sz="2000" b="1">
                <a:solidFill>
                  <a:srgbClr val="0000CC"/>
                </a:solidFill>
                <a:latin typeface="Times New Roman" pitchFamily="18" charset="0"/>
              </a:rPr>
              <a:t>——</a:t>
            </a:r>
            <a:r>
              <a:rPr kumimoji="1" lang="zh-CN" altLang="en-US" sz="2000" b="1">
                <a:solidFill>
                  <a:srgbClr val="0000CC"/>
                </a:solidFill>
                <a:latin typeface="Times New Roman" pitchFamily="18" charset="0"/>
              </a:rPr>
              <a:t>饱经风霜</a:t>
            </a:r>
          </a:p>
        </p:txBody>
      </p:sp>
      <p:sp>
        <p:nvSpPr>
          <p:cNvPr id="106510" name="Text Box 14"/>
          <p:cNvSpPr txBox="1">
            <a:spLocks noChangeArrowheads="1"/>
          </p:cNvSpPr>
          <p:nvPr/>
        </p:nvSpPr>
        <p:spPr bwMode="auto">
          <a:xfrm>
            <a:off x="250825" y="2565400"/>
            <a:ext cx="13319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动作</a:t>
            </a:r>
          </a:p>
          <a:p>
            <a:r>
              <a:rPr kumimoji="1" lang="zh-CN" altLang="en-US" sz="2400" b="1">
                <a:latin typeface="Times New Roman" pitchFamily="18" charset="0"/>
              </a:rPr>
              <a:t>语态</a:t>
            </a:r>
          </a:p>
        </p:txBody>
      </p:sp>
      <p:sp>
        <p:nvSpPr>
          <p:cNvPr id="106511" name="Text Box 15"/>
          <p:cNvSpPr txBox="1">
            <a:spLocks noChangeArrowheads="1"/>
          </p:cNvSpPr>
          <p:nvPr/>
        </p:nvSpPr>
        <p:spPr bwMode="auto">
          <a:xfrm>
            <a:off x="1371600" y="2362200"/>
            <a:ext cx="3124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000" b="1">
                <a:solidFill>
                  <a:schemeClr val="folHlink"/>
                </a:solidFill>
                <a:latin typeface="Times New Roman" pitchFamily="18" charset="0"/>
              </a:rPr>
              <a:t>手捏钢叉  向猹尽力刺去  很高兴  说话脱口而出  滔滔不绝</a:t>
            </a:r>
            <a:r>
              <a:rPr kumimoji="1" lang="en-US" altLang="zh-CN" sz="2000" b="1">
                <a:solidFill>
                  <a:schemeClr val="folHlink"/>
                </a:solidFill>
                <a:latin typeface="Times New Roman" pitchFamily="18" charset="0"/>
              </a:rPr>
              <a:t>——</a:t>
            </a:r>
            <a:r>
              <a:rPr kumimoji="1" lang="zh-CN" altLang="en-US" sz="2000" b="1">
                <a:solidFill>
                  <a:schemeClr val="folHlink"/>
                </a:solidFill>
                <a:latin typeface="Times New Roman" pitchFamily="18" charset="0"/>
              </a:rPr>
              <a:t>活泼机智</a:t>
            </a:r>
          </a:p>
        </p:txBody>
      </p:sp>
      <p:sp>
        <p:nvSpPr>
          <p:cNvPr id="106512" name="Text Box 16"/>
          <p:cNvSpPr txBox="1">
            <a:spLocks noChangeArrowheads="1"/>
          </p:cNvSpPr>
          <p:nvPr/>
        </p:nvSpPr>
        <p:spPr bwMode="auto">
          <a:xfrm>
            <a:off x="4724400" y="2438400"/>
            <a:ext cx="396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06513" name="Text Box 17"/>
          <p:cNvSpPr txBox="1">
            <a:spLocks noChangeArrowheads="1"/>
          </p:cNvSpPr>
          <p:nvPr/>
        </p:nvSpPr>
        <p:spPr bwMode="auto">
          <a:xfrm>
            <a:off x="4648200" y="2362200"/>
            <a:ext cx="4038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000" b="1">
                <a:solidFill>
                  <a:srgbClr val="0000CC"/>
                </a:solidFill>
                <a:latin typeface="Times New Roman" pitchFamily="18" charset="0"/>
              </a:rPr>
              <a:t>现出欢喜和凄凉的神情  只是摇头  默默地吸烟  说话吞吞吐吐  断断续续</a:t>
            </a:r>
            <a:r>
              <a:rPr kumimoji="1" lang="en-US" altLang="zh-CN" sz="2000" b="1">
                <a:solidFill>
                  <a:srgbClr val="0000CC"/>
                </a:solidFill>
                <a:latin typeface="Times New Roman" pitchFamily="18" charset="0"/>
              </a:rPr>
              <a:t>——</a:t>
            </a:r>
            <a:r>
              <a:rPr kumimoji="1" lang="zh-CN" altLang="en-US" sz="2000" b="1">
                <a:solidFill>
                  <a:srgbClr val="0000CC"/>
                </a:solidFill>
                <a:latin typeface="Times New Roman" pitchFamily="18" charset="0"/>
              </a:rPr>
              <a:t>苦不堪言、麻木迟钝</a:t>
            </a:r>
          </a:p>
        </p:txBody>
      </p:sp>
      <p:sp>
        <p:nvSpPr>
          <p:cNvPr id="106514" name="Text Box 18"/>
          <p:cNvSpPr txBox="1">
            <a:spLocks noChangeArrowheads="1"/>
          </p:cNvSpPr>
          <p:nvPr/>
        </p:nvSpPr>
        <p:spPr bwMode="auto">
          <a:xfrm>
            <a:off x="323850" y="3657600"/>
            <a:ext cx="9715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对“我”的态度</a:t>
            </a:r>
          </a:p>
        </p:txBody>
      </p:sp>
      <p:sp>
        <p:nvSpPr>
          <p:cNvPr id="106515" name="Text Box 19"/>
          <p:cNvSpPr txBox="1">
            <a:spLocks noChangeArrowheads="1"/>
          </p:cNvSpPr>
          <p:nvPr/>
        </p:nvSpPr>
        <p:spPr bwMode="auto">
          <a:xfrm>
            <a:off x="1331913" y="3500438"/>
            <a:ext cx="33528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kumimoji="1" lang="zh-CN" altLang="en-US" sz="2000" b="1">
                <a:solidFill>
                  <a:schemeClr val="folHlink"/>
                </a:solidFill>
                <a:latin typeface="Times New Roman" pitchFamily="18" charset="0"/>
              </a:rPr>
              <a:t>只是不怕“我”    不到半日，便熟识了  告诉我许多稀奇事    分别时躲到厨房哭着不肯出门   送“我”贝壳和很好看的羽毛</a:t>
            </a:r>
            <a:r>
              <a:rPr kumimoji="1" lang="en-US" altLang="zh-CN" sz="2000" b="1">
                <a:solidFill>
                  <a:schemeClr val="folHlink"/>
                </a:solidFill>
                <a:latin typeface="Times New Roman" pitchFamily="18" charset="0"/>
              </a:rPr>
              <a:t>——</a:t>
            </a:r>
            <a:r>
              <a:rPr kumimoji="1" lang="zh-CN" altLang="en-US" sz="2000" b="1">
                <a:solidFill>
                  <a:schemeClr val="folHlink"/>
                </a:solidFill>
                <a:latin typeface="Times New Roman" pitchFamily="18" charset="0"/>
              </a:rPr>
              <a:t>建立了淳朴的友谊</a:t>
            </a:r>
            <a:r>
              <a:rPr kumimoji="1" lang="zh-CN" altLang="en-US" sz="2000">
                <a:solidFill>
                  <a:schemeClr val="folHlink"/>
                </a:solidFill>
                <a:latin typeface="Times New Roman" pitchFamily="18" charset="0"/>
              </a:rPr>
              <a:t>  </a:t>
            </a:r>
          </a:p>
        </p:txBody>
      </p:sp>
      <p:sp>
        <p:nvSpPr>
          <p:cNvPr id="106516" name="Text Box 20"/>
          <p:cNvSpPr txBox="1">
            <a:spLocks noChangeArrowheads="1"/>
          </p:cNvSpPr>
          <p:nvPr/>
        </p:nvSpPr>
        <p:spPr bwMode="auto">
          <a:xfrm>
            <a:off x="250825" y="5445125"/>
            <a:ext cx="9366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对生活的态度</a:t>
            </a: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106517" name="Text Box 21"/>
          <p:cNvSpPr txBox="1">
            <a:spLocks noChangeArrowheads="1"/>
          </p:cNvSpPr>
          <p:nvPr/>
        </p:nvSpPr>
        <p:spPr bwMode="auto">
          <a:xfrm>
            <a:off x="1403350" y="5589588"/>
            <a:ext cx="3200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chemeClr val="folHlink"/>
                </a:solidFill>
                <a:latin typeface="Times New Roman" pitchFamily="18" charset="0"/>
              </a:rPr>
              <a:t>热爱生活，农村生活知识丰富</a:t>
            </a:r>
            <a:r>
              <a:rPr kumimoji="1" lang="en-US" altLang="zh-CN" sz="2000" b="1">
                <a:solidFill>
                  <a:schemeClr val="folHlink"/>
                </a:solidFill>
                <a:latin typeface="Times New Roman" pitchFamily="18" charset="0"/>
              </a:rPr>
              <a:t>——</a:t>
            </a:r>
            <a:r>
              <a:rPr kumimoji="1" lang="zh-CN" altLang="en-US" sz="2000" b="1">
                <a:solidFill>
                  <a:schemeClr val="folHlink"/>
                </a:solidFill>
                <a:latin typeface="Times New Roman" pitchFamily="18" charset="0"/>
              </a:rPr>
              <a:t>无忧无虑，快乐纯真</a:t>
            </a:r>
          </a:p>
        </p:txBody>
      </p:sp>
      <p:sp>
        <p:nvSpPr>
          <p:cNvPr id="106518" name="Text Box 22"/>
          <p:cNvSpPr txBox="1">
            <a:spLocks noChangeArrowheads="1"/>
          </p:cNvSpPr>
          <p:nvPr/>
        </p:nvSpPr>
        <p:spPr bwMode="auto">
          <a:xfrm>
            <a:off x="4716463" y="3644900"/>
            <a:ext cx="403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kumimoji="1" lang="zh-CN" altLang="en-US" sz="2000" b="1">
                <a:solidFill>
                  <a:srgbClr val="0000CC"/>
                </a:solidFill>
                <a:latin typeface="Times New Roman" pitchFamily="18" charset="0"/>
              </a:rPr>
              <a:t>态度恭敬，称“我”为“老爷”</a:t>
            </a:r>
            <a:r>
              <a:rPr kumimoji="1" lang="en-US" altLang="zh-CN" sz="2000" b="1">
                <a:solidFill>
                  <a:srgbClr val="0000CC"/>
                </a:solidFill>
                <a:latin typeface="Times New Roman" pitchFamily="18" charset="0"/>
              </a:rPr>
              <a:t>——</a:t>
            </a:r>
            <a:r>
              <a:rPr kumimoji="1" lang="zh-CN" altLang="en-US" sz="2000" b="1">
                <a:solidFill>
                  <a:srgbClr val="0000CC"/>
                </a:solidFill>
                <a:latin typeface="Times New Roman" pitchFamily="18" charset="0"/>
              </a:rPr>
              <a:t>隔了一层可悲的厚障壁</a:t>
            </a:r>
          </a:p>
        </p:txBody>
      </p:sp>
      <p:sp>
        <p:nvSpPr>
          <p:cNvPr id="106519" name="Text Box 23"/>
          <p:cNvSpPr txBox="1">
            <a:spLocks noChangeArrowheads="1"/>
          </p:cNvSpPr>
          <p:nvPr/>
        </p:nvSpPr>
        <p:spPr bwMode="auto">
          <a:xfrm>
            <a:off x="4643438" y="5516563"/>
            <a:ext cx="3962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000" b="1">
                <a:solidFill>
                  <a:srgbClr val="0000CC"/>
                </a:solidFill>
                <a:latin typeface="Times New Roman" pitchFamily="18" charset="0"/>
              </a:rPr>
              <a:t>要一副香炉和烛台</a:t>
            </a:r>
            <a:r>
              <a:rPr kumimoji="1" lang="en-US" altLang="zh-CN" sz="2000" b="1">
                <a:solidFill>
                  <a:srgbClr val="0000CC"/>
                </a:solidFill>
                <a:latin typeface="Times New Roman" pitchFamily="18" charset="0"/>
              </a:rPr>
              <a:t>——</a:t>
            </a:r>
            <a:r>
              <a:rPr kumimoji="1" lang="zh-CN" altLang="en-US" sz="2000" b="1">
                <a:solidFill>
                  <a:srgbClr val="0000CC"/>
                </a:solidFill>
                <a:latin typeface="Times New Roman" pitchFamily="18" charset="0"/>
              </a:rPr>
              <a:t>悲苦无奈，寄希望于神灵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"/>
                                        <p:tgtEl>
                                          <p:spTgt spid="106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"/>
                                        <p:tgtEl>
                                          <p:spTgt spid="106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"/>
                                        <p:tgtEl>
                                          <p:spTgt spid="106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75"/>
                                        <p:tgtEl>
                                          <p:spTgt spid="106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"/>
                                        <p:tgtEl>
                                          <p:spTgt spid="106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75"/>
                                        <p:tgtEl>
                                          <p:spTgt spid="106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"/>
                                        <p:tgtEl>
                                          <p:spTgt spid="106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"/>
                                        <p:tgtEl>
                                          <p:spTgt spid="106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5" grpId="0" autoUpdateAnimBg="0"/>
      <p:bldP spid="106506" grpId="0" autoUpdateAnimBg="0"/>
      <p:bldP spid="106507" grpId="0" autoUpdateAnimBg="0"/>
      <p:bldP spid="106508" grpId="0" build="p" autoUpdateAnimBg="0"/>
      <p:bldP spid="106509" grpId="0" build="p" autoUpdateAnimBg="0"/>
      <p:bldP spid="106510" grpId="0" autoUpdateAnimBg="0"/>
      <p:bldP spid="106511" grpId="0" build="p" autoUpdateAnimBg="0"/>
      <p:bldP spid="106513" grpId="0" build="p" autoUpdateAnimBg="0"/>
      <p:bldP spid="106514" grpId="0" autoUpdateAnimBg="0"/>
      <p:bldP spid="106515" grpId="0" build="p" autoUpdateAnimBg="0"/>
      <p:bldP spid="106516" grpId="0" autoUpdateAnimBg="0"/>
      <p:bldP spid="106517" grpId="0" build="p" autoUpdateAnimBg="0"/>
      <p:bldP spid="106518" grpId="0" build="p" autoUpdateAnimBg="0"/>
      <p:bldP spid="106519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23850" y="1412875"/>
            <a:ext cx="8382000" cy="4824413"/>
            <a:chOff x="768" y="720"/>
            <a:chExt cx="4320" cy="2448"/>
          </a:xfrm>
        </p:grpSpPr>
        <p:pic>
          <p:nvPicPr>
            <p:cNvPr id="70659" name="Picture 3" descr="hxx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8" y="720"/>
              <a:ext cx="1920" cy="2448"/>
            </a:xfrm>
            <a:prstGeom prst="rect">
              <a:avLst/>
            </a:prstGeom>
            <a:noFill/>
          </p:spPr>
        </p:pic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779" y="720"/>
              <a:ext cx="4309" cy="2448"/>
              <a:chOff x="779" y="720"/>
              <a:chExt cx="4309" cy="2448"/>
            </a:xfrm>
          </p:grpSpPr>
          <p:pic>
            <p:nvPicPr>
              <p:cNvPr id="70661" name="Picture 5" descr="hxx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79" y="2193"/>
                <a:ext cx="775" cy="967"/>
              </a:xfrm>
              <a:prstGeom prst="rect">
                <a:avLst/>
              </a:prstGeom>
              <a:noFill/>
            </p:spPr>
          </p:pic>
          <p:pic>
            <p:nvPicPr>
              <p:cNvPr id="70662" name="Picture 6" descr="hxx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168" y="720"/>
                <a:ext cx="1920" cy="2448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1619250" y="981075"/>
            <a:ext cx="1873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少年闰土</a:t>
            </a:r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5651500" y="98107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中年闰土</a:t>
            </a:r>
          </a:p>
        </p:txBody>
      </p:sp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-180975" y="0"/>
            <a:ext cx="3886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u="sng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70666" name="Text Box 10"/>
          <p:cNvSpPr txBox="1">
            <a:spLocks noChangeArrowheads="1"/>
          </p:cNvSpPr>
          <p:nvPr/>
        </p:nvSpPr>
        <p:spPr bwMode="auto">
          <a:xfrm>
            <a:off x="2916238" y="333375"/>
            <a:ext cx="31686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闰土的变化</a:t>
            </a:r>
          </a:p>
          <a:p>
            <a:pPr algn="ctr"/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（一）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3" grpId="0" autoUpdateAnimBg="0"/>
      <p:bldP spid="70664" grpId="0" autoUpdateAnimBg="0"/>
      <p:bldP spid="70665" grpId="0" autoUpdateAnimBg="0"/>
      <p:bldP spid="70666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825" y="1268760"/>
            <a:ext cx="8642350" cy="4293840"/>
            <a:chOff x="528" y="672"/>
            <a:chExt cx="4848" cy="2112"/>
          </a:xfrm>
        </p:grpSpPr>
        <p:pic>
          <p:nvPicPr>
            <p:cNvPr id="101379" name="Picture 3" descr="hxx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8" y="679"/>
              <a:ext cx="2160" cy="2105"/>
            </a:xfrm>
            <a:prstGeom prst="rect">
              <a:avLst/>
            </a:prstGeom>
            <a:noFill/>
          </p:spPr>
        </p:pic>
        <p:pic>
          <p:nvPicPr>
            <p:cNvPr id="101380" name="Picture 4" descr="hxx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16" y="672"/>
              <a:ext cx="2160" cy="2112"/>
            </a:xfrm>
            <a:prstGeom prst="rect">
              <a:avLst/>
            </a:prstGeom>
            <a:noFill/>
          </p:spPr>
        </p:pic>
      </p:grp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1547813" y="115888"/>
            <a:ext cx="1873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少年闰土</a:t>
            </a: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5867400" y="115888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中年闰土</a:t>
            </a:r>
          </a:p>
        </p:txBody>
      </p:sp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609600" y="5484813"/>
            <a:ext cx="3240088" cy="137318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2800" b="1">
                <a:solidFill>
                  <a:srgbClr val="0000FF"/>
                </a:solidFill>
                <a:latin typeface="宋体" pitchFamily="2" charset="-122"/>
              </a:rPr>
              <a:t>纯真活泼</a:t>
            </a:r>
          </a:p>
          <a:p>
            <a:pPr eaLnBrk="0" hangingPunct="0"/>
            <a:r>
              <a:rPr kumimoji="1" lang="zh-CN" altLang="en-US" sz="2800" b="1">
                <a:solidFill>
                  <a:srgbClr val="0000FF"/>
                </a:solidFill>
                <a:latin typeface="宋体" pitchFamily="2" charset="-122"/>
              </a:rPr>
              <a:t>懂得很多生产知识</a:t>
            </a:r>
          </a:p>
          <a:p>
            <a:pPr eaLnBrk="0" hangingPunct="0"/>
            <a:r>
              <a:rPr kumimoji="1" lang="zh-CN" altLang="en-US" sz="2800" b="1">
                <a:solidFill>
                  <a:srgbClr val="0000FF"/>
                </a:solidFill>
                <a:latin typeface="宋体" pitchFamily="2" charset="-122"/>
              </a:rPr>
              <a:t>简直是个小英雄</a:t>
            </a:r>
          </a:p>
        </p:txBody>
      </p:sp>
      <p:sp>
        <p:nvSpPr>
          <p:cNvPr id="101384" name="Text Box 8"/>
          <p:cNvSpPr txBox="1">
            <a:spLocks noChangeArrowheads="1"/>
          </p:cNvSpPr>
          <p:nvPr/>
        </p:nvSpPr>
        <p:spPr bwMode="auto">
          <a:xfrm>
            <a:off x="5364163" y="5722938"/>
            <a:ext cx="3563937" cy="94615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2800" b="1">
                <a:solidFill>
                  <a:srgbClr val="FF3300"/>
                </a:solidFill>
                <a:latin typeface="宋体" pitchFamily="2" charset="-122"/>
              </a:rPr>
              <a:t>麻木迟钝、善良忠厚</a:t>
            </a:r>
          </a:p>
          <a:p>
            <a:pPr eaLnBrk="0" hangingPunct="0"/>
            <a:r>
              <a:rPr kumimoji="1" lang="zh-CN" altLang="en-US" sz="2800" b="1">
                <a:solidFill>
                  <a:srgbClr val="FF3300"/>
                </a:solidFill>
                <a:latin typeface="宋体" pitchFamily="2" charset="-122"/>
              </a:rPr>
              <a:t>勤劳朴实</a:t>
            </a:r>
          </a:p>
        </p:txBody>
      </p:sp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3652838" y="87313"/>
            <a:ext cx="14525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（二）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1" grpId="0" autoUpdateAnimBg="0"/>
      <p:bldP spid="101382" grpId="0" autoUpdateAnimBg="0"/>
      <p:bldP spid="101383" grpId="0" autoUpdateAnimBg="0"/>
      <p:bldP spid="101384" grpId="0" autoUpdateAnimBg="0"/>
      <p:bldP spid="101385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23528" y="1628800"/>
            <a:ext cx="8229600" cy="4953000"/>
            <a:chOff x="768" y="384"/>
            <a:chExt cx="4032" cy="3168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768" y="384"/>
              <a:ext cx="1392" cy="3168"/>
              <a:chOff x="768" y="384"/>
              <a:chExt cx="1392" cy="3168"/>
            </a:xfrm>
          </p:grpSpPr>
          <p:pic>
            <p:nvPicPr>
              <p:cNvPr id="16388" name="Picture 4" descr="hxx8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68" y="2304"/>
                <a:ext cx="1392" cy="1248"/>
              </a:xfrm>
              <a:prstGeom prst="rect">
                <a:avLst/>
              </a:prstGeom>
              <a:noFill/>
            </p:spPr>
          </p:pic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912" y="384"/>
                <a:ext cx="1104" cy="1248"/>
                <a:chOff x="768" y="720"/>
                <a:chExt cx="1920" cy="2448"/>
              </a:xfrm>
            </p:grpSpPr>
            <p:pic>
              <p:nvPicPr>
                <p:cNvPr id="16390" name="Picture 6" descr="hxx6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768" y="720"/>
                  <a:ext cx="1920" cy="24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6391" name="Picture 7" descr="hxx5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779" y="2193"/>
                  <a:ext cx="775" cy="967"/>
                </a:xfrm>
                <a:prstGeom prst="rect">
                  <a:avLst/>
                </a:prstGeom>
                <a:noFill/>
              </p:spPr>
            </p:pic>
          </p:grp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3408" y="384"/>
              <a:ext cx="1392" cy="3168"/>
              <a:chOff x="3408" y="384"/>
              <a:chExt cx="1392" cy="3168"/>
            </a:xfrm>
          </p:grpSpPr>
          <p:pic>
            <p:nvPicPr>
              <p:cNvPr id="16393" name="Picture 9" descr="hxx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504" y="384"/>
                <a:ext cx="1104" cy="1248"/>
              </a:xfrm>
              <a:prstGeom prst="rect">
                <a:avLst/>
              </a:prstGeom>
              <a:noFill/>
            </p:spPr>
          </p:pic>
          <p:pic>
            <p:nvPicPr>
              <p:cNvPr id="16394" name="Picture 10" descr="hxx4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408" y="2304"/>
                <a:ext cx="1392" cy="1248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1547664" y="188640"/>
            <a:ext cx="6991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Garamond" pitchFamily="18" charset="0"/>
              </a:rPr>
              <a:t>闰土二十多年来为什么发生这么大的变化？</a:t>
            </a:r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3657600" y="1219200"/>
            <a:ext cx="202247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3399"/>
                </a:solidFill>
                <a:latin typeface="Times New Roman" pitchFamily="18" charset="0"/>
                <a:ea typeface="幼圆" pitchFamily="49" charset="-122"/>
              </a:rPr>
              <a:t>生气勃勃热情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3399"/>
                </a:solidFill>
                <a:latin typeface="Times New Roman" pitchFamily="18" charset="0"/>
                <a:ea typeface="幼圆" pitchFamily="49" charset="-122"/>
              </a:rPr>
              <a:t>开朗勇敢善良</a:t>
            </a:r>
          </a:p>
        </p:txBody>
      </p:sp>
      <p:sp>
        <p:nvSpPr>
          <p:cNvPr id="16402" name="Rectangle 18"/>
          <p:cNvSpPr>
            <a:spLocks noChangeArrowheads="1"/>
          </p:cNvSpPr>
          <p:nvPr/>
        </p:nvSpPr>
        <p:spPr bwMode="auto">
          <a:xfrm>
            <a:off x="4114800" y="2438400"/>
            <a:ext cx="110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 b="1" u="sng">
                <a:solidFill>
                  <a:srgbClr val="FF3399"/>
                </a:solidFill>
                <a:latin typeface="Times New Roman" pitchFamily="18" charset="0"/>
                <a:ea typeface="幼圆" pitchFamily="49" charset="-122"/>
              </a:rPr>
              <a:t>小英雄</a:t>
            </a:r>
          </a:p>
        </p:txBody>
      </p:sp>
      <p:sp>
        <p:nvSpPr>
          <p:cNvPr id="16404" name="Rectangle 20"/>
          <p:cNvSpPr>
            <a:spLocks noChangeArrowheads="1"/>
          </p:cNvSpPr>
          <p:nvPr/>
        </p:nvSpPr>
        <p:spPr bwMode="auto">
          <a:xfrm>
            <a:off x="4038600" y="3886200"/>
            <a:ext cx="110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u="sng">
                <a:latin typeface="Times New Roman" pitchFamily="18" charset="0"/>
                <a:ea typeface="黑体" pitchFamily="2" charset="-122"/>
              </a:rPr>
              <a:t>木偶人</a:t>
            </a:r>
          </a:p>
        </p:txBody>
      </p:sp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3581400" y="4800600"/>
            <a:ext cx="20224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400" b="1">
                <a:latin typeface="宋体" pitchFamily="2" charset="-122"/>
                <a:ea typeface="黑体" pitchFamily="2" charset="-122"/>
              </a:rPr>
              <a:t>苍老贫困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因循</a:t>
            </a:r>
          </a:p>
          <a:p>
            <a:pPr eaLnBrk="0" hangingPunct="0"/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守旧麻木迟钝</a:t>
            </a:r>
          </a:p>
        </p:txBody>
      </p:sp>
      <p:sp>
        <p:nvSpPr>
          <p:cNvPr id="16407" name="Text Box 23"/>
          <p:cNvSpPr txBox="1">
            <a:spLocks noChangeArrowheads="1"/>
          </p:cNvSpPr>
          <p:nvPr/>
        </p:nvSpPr>
        <p:spPr bwMode="auto">
          <a:xfrm>
            <a:off x="381000" y="5791200"/>
            <a:ext cx="838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        </a:t>
            </a:r>
            <a:endParaRPr kumimoji="1" lang="en-US" altLang="zh-CN" sz="2800" b="1">
              <a:solidFill>
                <a:srgbClr val="0000FF"/>
              </a:solidFill>
              <a:latin typeface="Verdana" pitchFamily="34" charset="0"/>
            </a:endParaRPr>
          </a:p>
        </p:txBody>
      </p:sp>
      <p:sp>
        <p:nvSpPr>
          <p:cNvPr id="16408" name="AutoShape 24"/>
          <p:cNvSpPr>
            <a:spLocks noChangeArrowheads="1"/>
          </p:cNvSpPr>
          <p:nvPr/>
        </p:nvSpPr>
        <p:spPr bwMode="auto">
          <a:xfrm>
            <a:off x="4495800" y="2895600"/>
            <a:ext cx="381000" cy="990600"/>
          </a:xfrm>
          <a:prstGeom prst="downArrow">
            <a:avLst>
              <a:gd name="adj1" fmla="val 50000"/>
              <a:gd name="adj2" fmla="val 6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 autoUpdateAnimBg="0"/>
      <p:bldP spid="16401" grpId="0" autoUpdateAnimBg="0"/>
      <p:bldP spid="16402" grpId="0" autoUpdateAnimBg="0"/>
      <p:bldP spid="16404" grpId="0" autoUpdateAnimBg="0"/>
      <p:bldP spid="16405" grpId="0" autoUpdateAnimBg="0"/>
      <p:bldP spid="1640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2"/>
          <p:cNvSpPr txBox="1">
            <a:spLocks noChangeArrowheads="1"/>
          </p:cNvSpPr>
          <p:nvPr/>
        </p:nvSpPr>
        <p:spPr bwMode="auto">
          <a:xfrm>
            <a:off x="1547813" y="476250"/>
            <a:ext cx="64770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什么原因使闰土前后判若两人？（是岁月流逝的痕迹？）</a:t>
            </a:r>
          </a:p>
        </p:txBody>
      </p:sp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1403350" y="2205038"/>
            <a:ext cx="6477000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Times New Roman" pitchFamily="18" charset="0"/>
              </a:rPr>
              <a:t>“</a:t>
            </a:r>
            <a:r>
              <a:rPr kumimoji="1" lang="zh-CN" altLang="en-US" sz="3200" b="1" u="sng">
                <a:solidFill>
                  <a:srgbClr val="FF3300"/>
                </a:solidFill>
                <a:latin typeface="Times New Roman" pitchFamily="18" charset="0"/>
              </a:rPr>
              <a:t>多子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、</a:t>
            </a:r>
            <a:r>
              <a:rPr kumimoji="1" lang="zh-CN" altLang="en-US" sz="3200" b="1" u="sng">
                <a:solidFill>
                  <a:srgbClr val="FF3300"/>
                </a:solidFill>
                <a:latin typeface="Times New Roman" pitchFamily="18" charset="0"/>
              </a:rPr>
              <a:t>饥荒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、</a:t>
            </a:r>
            <a:r>
              <a:rPr kumimoji="1" lang="zh-CN" altLang="en-US" sz="3200" b="1" u="sng">
                <a:solidFill>
                  <a:srgbClr val="FF3300"/>
                </a:solidFill>
                <a:latin typeface="Times New Roman" pitchFamily="18" charset="0"/>
              </a:rPr>
              <a:t>苛税、兵、匪、官、绅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”</a:t>
            </a:r>
            <a:r>
              <a:rPr kumimoji="1" lang="zh-CN" altLang="en-US" sz="3200" b="1">
                <a:latin typeface="Times New Roman" pitchFamily="18" charset="0"/>
              </a:rPr>
              <a:t>是使其陷入悲苦境地的原因。</a:t>
            </a:r>
          </a:p>
        </p:txBody>
      </p:sp>
      <p:sp>
        <p:nvSpPr>
          <p:cNvPr id="103428" name="AutoShape 4"/>
          <p:cNvSpPr>
            <a:spLocks/>
          </p:cNvSpPr>
          <p:nvPr/>
        </p:nvSpPr>
        <p:spPr bwMode="auto">
          <a:xfrm>
            <a:off x="1600200" y="4648200"/>
            <a:ext cx="1571625" cy="1382713"/>
          </a:xfrm>
          <a:prstGeom prst="accentCallout3">
            <a:avLst>
              <a:gd name="adj1" fmla="val 8269"/>
              <a:gd name="adj2" fmla="val -4847"/>
              <a:gd name="adj3" fmla="val 8269"/>
              <a:gd name="adj4" fmla="val -14241"/>
              <a:gd name="adj5" fmla="val 8269"/>
              <a:gd name="adj6" fmla="val -14241"/>
              <a:gd name="adj7" fmla="val -128704"/>
              <a:gd name="adj8" fmla="val 36968"/>
            </a:avLst>
          </a:prstGeom>
          <a:solidFill>
            <a:srgbClr val="00CC00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多子多福的封建意识</a:t>
            </a:r>
            <a:endParaRPr kumimoji="1"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3429" name="AutoShape 5"/>
          <p:cNvSpPr>
            <a:spLocks/>
          </p:cNvSpPr>
          <p:nvPr/>
        </p:nvSpPr>
        <p:spPr bwMode="auto">
          <a:xfrm>
            <a:off x="3708400" y="4724400"/>
            <a:ext cx="609600" cy="955675"/>
          </a:xfrm>
          <a:prstGeom prst="borderCallout1">
            <a:avLst>
              <a:gd name="adj1" fmla="val 11958"/>
              <a:gd name="adj2" fmla="val -12500"/>
              <a:gd name="adj3" fmla="val -194352"/>
              <a:gd name="adj4" fmla="val -44009"/>
            </a:avLst>
          </a:prstGeom>
          <a:solidFill>
            <a:srgbClr val="00CC00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天灾</a:t>
            </a:r>
            <a:endParaRPr kumimoji="1" lang="zh-CN" alt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3430" name="AutoShape 6"/>
          <p:cNvSpPr>
            <a:spLocks/>
          </p:cNvSpPr>
          <p:nvPr/>
        </p:nvSpPr>
        <p:spPr bwMode="auto">
          <a:xfrm>
            <a:off x="5795963" y="4652963"/>
            <a:ext cx="2438400" cy="1382712"/>
          </a:xfrm>
          <a:prstGeom prst="borderCallout1">
            <a:avLst>
              <a:gd name="adj1" fmla="val 8269"/>
              <a:gd name="adj2" fmla="val -3125"/>
              <a:gd name="adj3" fmla="val -127208"/>
              <a:gd name="adj4" fmla="val -6968"/>
            </a:avLst>
          </a:prstGeom>
          <a:solidFill>
            <a:srgbClr val="00CC00"/>
          </a:soli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人祸（帝、封双重压迫的具体体现）</a:t>
            </a:r>
            <a:endParaRPr kumimoji="1"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 build="p" autoUpdateAnimBg="0"/>
      <p:bldP spid="103427" grpId="0" build="p" autoUpdateAnimBg="0"/>
      <p:bldP spid="103428" grpId="0" animBg="1" autoUpdateAnimBg="0"/>
      <p:bldP spid="103429" grpId="0" animBg="1" autoUpdateAnimBg="0"/>
      <p:bldP spid="103430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sz="5400">
                <a:solidFill>
                  <a:srgbClr val="FF0000"/>
                </a:solidFill>
              </a:rPr>
              <a:t>小结：</a:t>
            </a:r>
          </a:p>
        </p:txBody>
      </p:sp>
      <p:sp>
        <p:nvSpPr>
          <p:cNvPr id="1044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550" y="1412875"/>
            <a:ext cx="7200900" cy="13239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kumimoji="1" lang="zh-CN" altLang="en-US" sz="3600" b="1"/>
              <a:t>表层原因：</a:t>
            </a:r>
            <a:r>
              <a:rPr kumimoji="1" lang="zh-CN" altLang="en-US" sz="3600" b="1">
                <a:solidFill>
                  <a:srgbClr val="990033"/>
                </a:solidFill>
              </a:rPr>
              <a:t>多子饥荒苛税兵匪官绅 </a:t>
            </a:r>
          </a:p>
          <a:p>
            <a:pPr>
              <a:buFont typeface="Wingdings 2" pitchFamily="18" charset="2"/>
              <a:buNone/>
            </a:pPr>
            <a:r>
              <a:rPr kumimoji="1" lang="zh-CN" altLang="en-US" sz="3600" b="1"/>
              <a:t>深层原因：</a:t>
            </a:r>
            <a:r>
              <a:rPr kumimoji="1" lang="zh-CN" altLang="en-US" sz="3600" b="1">
                <a:solidFill>
                  <a:srgbClr val="990033"/>
                </a:solidFill>
              </a:rPr>
              <a:t>封建礼教封建等级观念 </a:t>
            </a:r>
          </a:p>
          <a:p>
            <a:pPr>
              <a:buFont typeface="Wingdings 2" pitchFamily="18" charset="2"/>
              <a:buNone/>
            </a:pPr>
            <a:r>
              <a:rPr kumimoji="1" lang="zh-CN" altLang="en-US" sz="2800" b="1"/>
              <a:t>                                                           　　　　　　　　　　　　　</a:t>
            </a:r>
          </a:p>
          <a:p>
            <a:endParaRPr lang="en-US" altLang="zh-CN" sz="2800"/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827088" y="2997200"/>
            <a:ext cx="7273925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</a:rPr>
              <a:t>　　</a:t>
            </a:r>
            <a:r>
              <a:rPr kumimoji="1" lang="zh-CN" altLang="en-US" sz="3600" b="1">
                <a:solidFill>
                  <a:srgbClr val="0000FF"/>
                </a:solidFill>
              </a:rPr>
              <a:t>农村经济衰败，农民生活的贫困，封建传统观念（即礼教、等级观念）毒害，使闰土发生了巨变</a:t>
            </a:r>
          </a:p>
          <a:p>
            <a:pPr>
              <a:spcBef>
                <a:spcPct val="50000"/>
              </a:spcBef>
            </a:pPr>
            <a:endParaRPr lang="en-US" altLang="zh-CN" sz="3600"/>
          </a:p>
        </p:txBody>
      </p:sp>
      <p:pic>
        <p:nvPicPr>
          <p:cNvPr id="104454" name="Picture 6" descr="gif01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5013325"/>
            <a:ext cx="1871662" cy="158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  <p:bldP spid="104451" grpId="0" build="p"/>
      <p:bldP spid="10445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故乡4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 l="12071" t="50000" b="3796"/>
          <a:stretch>
            <a:fillRect/>
          </a:stretch>
        </p:blipFill>
        <p:spPr bwMode="auto">
          <a:xfrm>
            <a:off x="4343400" y="0"/>
            <a:ext cx="4800600" cy="6858000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79513" y="1052736"/>
            <a:ext cx="432048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杨二嫂也是作者</a:t>
            </a: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着力刻画的一个小市</a:t>
            </a: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民的典型形象，作者</a:t>
            </a: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也是通过对比，写出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杨二嫂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的变化。细读</a:t>
            </a: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课文找出杨二嫂的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肖</a:t>
            </a:r>
          </a:p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像、语言、神态、动</a:t>
            </a:r>
          </a:p>
          <a:p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的描写的关键词语，</a:t>
            </a: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分析一下杨二嫂变成</a:t>
            </a:r>
          </a:p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一个什么样的人。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932363" y="836613"/>
            <a:ext cx="935037" cy="5145087"/>
          </a:xfrm>
        </p:spPr>
        <p:txBody>
          <a:bodyPr/>
          <a:lstStyle/>
          <a:p>
            <a:r>
              <a:rPr lang="zh-CN" altLang="en-US"/>
              <a:t>眼前的杨二嫂</a:t>
            </a:r>
          </a:p>
        </p:txBody>
      </p:sp>
      <p:pic>
        <p:nvPicPr>
          <p:cNvPr id="98308" name="Picture 4" descr="JS16"/>
          <p:cNvPicPr>
            <a:picLocks noChangeAspect="1" noChangeArrowheads="1"/>
          </p:cNvPicPr>
          <p:nvPr/>
        </p:nvPicPr>
        <p:blipFill>
          <a:blip r:embed="rId2" cstate="print">
            <a:lum bright="-30000" contrast="24000"/>
          </a:blip>
          <a:srcRect l="55013"/>
          <a:stretch>
            <a:fillRect/>
          </a:stretch>
        </p:blipFill>
        <p:spPr bwMode="auto">
          <a:xfrm>
            <a:off x="251520" y="1196752"/>
            <a:ext cx="4069655" cy="5400600"/>
          </a:xfrm>
          <a:prstGeom prst="rect">
            <a:avLst/>
          </a:prstGeom>
          <a:noFill/>
        </p:spPr>
      </p:pic>
      <p:pic>
        <p:nvPicPr>
          <p:cNvPr id="98309" name="Picture 5" descr="JS16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lum bright="-42000" contrast="72000"/>
          </a:blip>
          <a:srcRect l="68211" r="17528" b="21111"/>
          <a:stretch>
            <a:fillRect/>
          </a:stretch>
        </p:blipFill>
        <p:spPr>
          <a:xfrm>
            <a:off x="5940152" y="1340768"/>
            <a:ext cx="2520950" cy="496855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鲁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2514600"/>
            <a:ext cx="2895600" cy="4343400"/>
          </a:xfrm>
          <a:prstGeom prst="rect">
            <a:avLst/>
          </a:prstGeom>
          <a:noFill/>
        </p:spPr>
      </p:pic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3048000" y="304800"/>
            <a:ext cx="30861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作者简介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1066800"/>
            <a:ext cx="9212263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/>
              <a:t>    </a:t>
            </a:r>
            <a:r>
              <a:rPr kumimoji="1" lang="zh-CN" altLang="en-US" sz="3200" b="1"/>
              <a:t>（</a:t>
            </a:r>
            <a:r>
              <a:rPr kumimoji="1" lang="en-US" altLang="zh-CN" sz="3200" b="1"/>
              <a:t>1881—1936</a:t>
            </a:r>
            <a:r>
              <a:rPr kumimoji="1" lang="zh-CN" altLang="en-US" sz="3200" b="1"/>
              <a:t>）</a:t>
            </a:r>
            <a:r>
              <a:rPr kumimoji="1" lang="zh-CN" altLang="en-US" sz="2800" b="1"/>
              <a:t>生于浙江绍兴，原名周树人，字豫</a:t>
            </a:r>
          </a:p>
          <a:p>
            <a:r>
              <a:rPr kumimoji="1" lang="zh-CN" altLang="en-US" sz="2800" b="1"/>
              <a:t>才，</a:t>
            </a:r>
            <a:r>
              <a:rPr lang="zh-CN" altLang="en-US" sz="2800" b="1">
                <a:sym typeface="Wingdings" pitchFamily="2" charset="2"/>
              </a:rPr>
              <a:t>我国现代伟大的</a:t>
            </a:r>
            <a:r>
              <a:rPr lang="zh-CN" altLang="en-US" sz="2800" b="1">
                <a:solidFill>
                  <a:srgbClr val="0000CC"/>
                </a:solidFill>
                <a:sym typeface="Wingdings" pitchFamily="2" charset="2"/>
              </a:rPr>
              <a:t>文学家、思想家</a:t>
            </a:r>
            <a:r>
              <a:rPr lang="zh-CN" altLang="en-US" sz="2800" b="1">
                <a:sym typeface="Wingdings" pitchFamily="2" charset="2"/>
              </a:rPr>
              <a:t>和</a:t>
            </a:r>
            <a:r>
              <a:rPr lang="zh-CN" altLang="en-US" sz="2800" b="1">
                <a:solidFill>
                  <a:srgbClr val="0000CC"/>
                </a:solidFill>
                <a:sym typeface="Wingdings" pitchFamily="2" charset="2"/>
              </a:rPr>
              <a:t>革命家</a:t>
            </a:r>
            <a:r>
              <a:rPr lang="en-US" altLang="zh-CN" sz="2800" b="1">
                <a:solidFill>
                  <a:srgbClr val="0000CC"/>
                </a:solidFill>
                <a:sym typeface="Wingdings" pitchFamily="2" charset="2"/>
              </a:rPr>
              <a:t>,</a:t>
            </a:r>
            <a:r>
              <a:rPr kumimoji="1" lang="zh-CN" altLang="en-US" sz="2800" b="1"/>
              <a:t>自第一篇小</a:t>
            </a:r>
          </a:p>
          <a:p>
            <a:r>
              <a:rPr kumimoji="1" lang="zh-CN" altLang="en-US" sz="2800" b="1"/>
              <a:t>说</a:t>
            </a:r>
            <a:r>
              <a:rPr kumimoji="1" lang="en-US" altLang="zh-CN" sz="2800" b="1"/>
              <a:t>《</a:t>
            </a:r>
            <a:r>
              <a:rPr kumimoji="1" lang="zh-CN" altLang="en-US" sz="2800" b="1"/>
              <a:t>狂人日记</a:t>
            </a:r>
            <a:r>
              <a:rPr kumimoji="1" lang="en-US" altLang="zh-CN" sz="2800" b="1"/>
              <a:t>》</a:t>
            </a:r>
            <a:r>
              <a:rPr kumimoji="1" lang="zh-CN" altLang="en-US" sz="2800" b="1"/>
              <a:t>开始用</a:t>
            </a:r>
            <a:r>
              <a:rPr kumimoji="1" lang="zh-CN" altLang="en-US" sz="2800" b="1">
                <a:solidFill>
                  <a:srgbClr val="FF3300"/>
                </a:solidFill>
              </a:rPr>
              <a:t>鲁迅</a:t>
            </a:r>
            <a:r>
              <a:rPr kumimoji="1" lang="zh-CN" altLang="en-US" sz="2800" b="1"/>
              <a:t>作笔名</a:t>
            </a:r>
            <a:r>
              <a:rPr kumimoji="1" lang="zh-CN" altLang="en-US" sz="3200" b="1"/>
              <a:t>。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2611438"/>
            <a:ext cx="622935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FF"/>
                </a:solidFill>
              </a:rPr>
              <a:t>      </a:t>
            </a:r>
            <a:r>
              <a:rPr kumimoji="1" lang="zh-CN" altLang="en-US" sz="2800" b="1">
                <a:solidFill>
                  <a:srgbClr val="0000FF"/>
                </a:solidFill>
              </a:rPr>
              <a:t>著名作品集有</a:t>
            </a:r>
            <a:r>
              <a:rPr kumimoji="1" lang="en-US" altLang="zh-CN" sz="2800" b="1">
                <a:solidFill>
                  <a:srgbClr val="0000FF"/>
                </a:solidFill>
              </a:rPr>
              <a:t>《</a:t>
            </a:r>
            <a:r>
              <a:rPr kumimoji="1" lang="zh-CN" altLang="en-US" sz="2800" b="1">
                <a:solidFill>
                  <a:srgbClr val="0000FF"/>
                </a:solidFill>
              </a:rPr>
              <a:t>野草</a:t>
            </a:r>
            <a:r>
              <a:rPr kumimoji="1" lang="en-US" altLang="zh-CN" sz="2800" b="1">
                <a:solidFill>
                  <a:srgbClr val="0000FF"/>
                </a:solidFill>
              </a:rPr>
              <a:t>》</a:t>
            </a:r>
            <a:r>
              <a:rPr kumimoji="1" lang="zh-CN" altLang="en-US" sz="2800" b="1">
                <a:solidFill>
                  <a:srgbClr val="0000FF"/>
                </a:solidFill>
              </a:rPr>
              <a:t>、</a:t>
            </a:r>
            <a:r>
              <a:rPr kumimoji="1" lang="en-US" altLang="zh-CN" sz="2800" b="1">
                <a:solidFill>
                  <a:srgbClr val="0000FF"/>
                </a:solidFill>
              </a:rPr>
              <a:t>《</a:t>
            </a:r>
            <a:r>
              <a:rPr kumimoji="1" lang="zh-CN" altLang="en-US" sz="2800" b="1">
                <a:solidFill>
                  <a:srgbClr val="0000FF"/>
                </a:solidFill>
              </a:rPr>
              <a:t>朝花夕</a:t>
            </a:r>
          </a:p>
          <a:p>
            <a:r>
              <a:rPr kumimoji="1" lang="zh-CN" altLang="en-US" sz="2800" b="1">
                <a:solidFill>
                  <a:srgbClr val="0000FF"/>
                </a:solidFill>
              </a:rPr>
              <a:t>拾</a:t>
            </a:r>
            <a:r>
              <a:rPr kumimoji="1" lang="en-US" altLang="zh-CN" sz="2800" b="1">
                <a:solidFill>
                  <a:srgbClr val="0000FF"/>
                </a:solidFill>
              </a:rPr>
              <a:t>》《</a:t>
            </a:r>
            <a:r>
              <a:rPr kumimoji="1" lang="zh-CN" altLang="en-US" sz="2800" b="1">
                <a:solidFill>
                  <a:srgbClr val="0000FF"/>
                </a:solidFill>
              </a:rPr>
              <a:t>呐喊</a:t>
            </a:r>
            <a:r>
              <a:rPr kumimoji="1" lang="en-US" altLang="zh-CN" sz="2800" b="1">
                <a:solidFill>
                  <a:srgbClr val="0000FF"/>
                </a:solidFill>
              </a:rPr>
              <a:t>》</a:t>
            </a:r>
            <a:r>
              <a:rPr kumimoji="1" lang="zh-CN" altLang="en-US" sz="2800" b="1">
                <a:solidFill>
                  <a:srgbClr val="0000FF"/>
                </a:solidFill>
              </a:rPr>
              <a:t>、</a:t>
            </a:r>
            <a:r>
              <a:rPr kumimoji="1" lang="en-US" altLang="zh-CN" sz="2800" b="1">
                <a:solidFill>
                  <a:srgbClr val="0000FF"/>
                </a:solidFill>
              </a:rPr>
              <a:t>《</a:t>
            </a:r>
            <a:r>
              <a:rPr kumimoji="1" lang="zh-CN" altLang="en-US" sz="2800" b="1">
                <a:solidFill>
                  <a:srgbClr val="0000FF"/>
                </a:solidFill>
              </a:rPr>
              <a:t>彷徨</a:t>
            </a:r>
            <a:r>
              <a:rPr kumimoji="1" lang="en-US" altLang="zh-CN" sz="2800" b="1">
                <a:solidFill>
                  <a:srgbClr val="0000FF"/>
                </a:solidFill>
              </a:rPr>
              <a:t>》《</a:t>
            </a:r>
            <a:r>
              <a:rPr kumimoji="1" lang="zh-CN" altLang="en-US" sz="2800" b="1">
                <a:solidFill>
                  <a:srgbClr val="0000FF"/>
                </a:solidFill>
              </a:rPr>
              <a:t>华盖集</a:t>
            </a:r>
            <a:r>
              <a:rPr kumimoji="1" lang="en-US" altLang="zh-CN" sz="2800" b="1">
                <a:solidFill>
                  <a:srgbClr val="0000FF"/>
                </a:solidFill>
              </a:rPr>
              <a:t>》</a:t>
            </a:r>
            <a:r>
              <a:rPr kumimoji="1" lang="zh-CN" altLang="en-US" sz="2800" b="1">
                <a:solidFill>
                  <a:srgbClr val="0000FF"/>
                </a:solidFill>
              </a:rPr>
              <a:t>、</a:t>
            </a:r>
          </a:p>
          <a:p>
            <a:r>
              <a:rPr kumimoji="1" lang="en-US" altLang="zh-CN" sz="2800" b="1">
                <a:solidFill>
                  <a:srgbClr val="0000FF"/>
                </a:solidFill>
              </a:rPr>
              <a:t>《</a:t>
            </a:r>
            <a:r>
              <a:rPr kumimoji="1" lang="zh-CN" altLang="en-US" sz="2800" b="1">
                <a:solidFill>
                  <a:srgbClr val="0000FF"/>
                </a:solidFill>
              </a:rPr>
              <a:t>坟</a:t>
            </a:r>
            <a:r>
              <a:rPr kumimoji="1" lang="en-US" altLang="zh-CN" sz="2800" b="1">
                <a:solidFill>
                  <a:srgbClr val="0000FF"/>
                </a:solidFill>
              </a:rPr>
              <a:t>》</a:t>
            </a:r>
            <a:r>
              <a:rPr kumimoji="1" lang="zh-CN" altLang="en-US" sz="2800" b="1">
                <a:solidFill>
                  <a:srgbClr val="0000FF"/>
                </a:solidFill>
              </a:rPr>
              <a:t>等。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4038600"/>
            <a:ext cx="414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华文新魏" pitchFamily="2" charset="-122"/>
              </a:rPr>
              <a:t>在初中我们学过他的作品有：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4572000"/>
            <a:ext cx="4095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ea typeface="华文新魏" pitchFamily="2" charset="-122"/>
              </a:rPr>
              <a:t>《</a:t>
            </a:r>
            <a:r>
              <a:rPr lang="zh-CN" altLang="en-US" sz="2800" b="1">
                <a:solidFill>
                  <a:srgbClr val="FF3300"/>
                </a:solidFill>
                <a:ea typeface="华文新魏" pitchFamily="2" charset="-122"/>
              </a:rPr>
              <a:t>从百草园到三味书屋</a:t>
            </a:r>
            <a:r>
              <a:rPr lang="en-US" altLang="zh-CN" sz="2800" b="1">
                <a:solidFill>
                  <a:srgbClr val="FF3300"/>
                </a:solidFill>
                <a:ea typeface="华文新魏" pitchFamily="2" charset="-122"/>
              </a:rPr>
              <a:t>》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3962400" y="4572000"/>
            <a:ext cx="2216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  <a:ea typeface="幼圆" pitchFamily="49" charset="-122"/>
              </a:rPr>
              <a:t>选自</a:t>
            </a:r>
            <a:r>
              <a:rPr lang="en-US" altLang="zh-CN" sz="2000" b="1">
                <a:solidFill>
                  <a:srgbClr val="0000FF"/>
                </a:solidFill>
                <a:ea typeface="幼圆" pitchFamily="49" charset="-122"/>
              </a:rPr>
              <a:t>《</a:t>
            </a:r>
            <a:r>
              <a:rPr lang="zh-CN" altLang="en-US" sz="2000" b="1">
                <a:solidFill>
                  <a:srgbClr val="0000FF"/>
                </a:solidFill>
                <a:ea typeface="幼圆" pitchFamily="49" charset="-122"/>
              </a:rPr>
              <a:t>朝花夕拾</a:t>
            </a:r>
            <a:r>
              <a:rPr lang="en-US" altLang="zh-CN" sz="2000" b="1">
                <a:solidFill>
                  <a:srgbClr val="0000FF"/>
                </a:solidFill>
                <a:ea typeface="幼圆" pitchFamily="49" charset="-122"/>
              </a:rPr>
              <a:t>》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5105400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ea typeface="华文新魏" pitchFamily="2" charset="-122"/>
              </a:rPr>
              <a:t>《</a:t>
            </a:r>
            <a:r>
              <a:rPr lang="zh-CN" altLang="en-US" sz="2800" b="1">
                <a:solidFill>
                  <a:srgbClr val="FF3300"/>
                </a:solidFill>
                <a:ea typeface="华文新魏" pitchFamily="2" charset="-122"/>
              </a:rPr>
              <a:t>社戏</a:t>
            </a:r>
            <a:r>
              <a:rPr lang="en-US" altLang="zh-CN" sz="2800" b="1">
                <a:solidFill>
                  <a:srgbClr val="FF3300"/>
                </a:solidFill>
                <a:ea typeface="华文新魏" pitchFamily="2" charset="-122"/>
              </a:rPr>
              <a:t>》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3962400" y="5105400"/>
            <a:ext cx="28813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  <a:ea typeface="幼圆" pitchFamily="49" charset="-122"/>
              </a:rPr>
              <a:t>选自</a:t>
            </a:r>
            <a:r>
              <a:rPr lang="en-US" altLang="zh-CN" sz="2000" b="1">
                <a:solidFill>
                  <a:srgbClr val="0000FF"/>
                </a:solidFill>
                <a:ea typeface="幼圆" pitchFamily="49" charset="-122"/>
              </a:rPr>
              <a:t>《</a:t>
            </a:r>
            <a:r>
              <a:rPr lang="zh-CN" altLang="en-US" sz="2000" b="1">
                <a:solidFill>
                  <a:srgbClr val="0000FF"/>
                </a:solidFill>
                <a:ea typeface="幼圆" pitchFamily="49" charset="-122"/>
              </a:rPr>
              <a:t>呐喊</a:t>
            </a:r>
            <a:r>
              <a:rPr lang="en-US" altLang="zh-CN" sz="2000" b="1">
                <a:solidFill>
                  <a:srgbClr val="0000FF"/>
                </a:solidFill>
                <a:ea typeface="幼圆" pitchFamily="49" charset="-122"/>
              </a:rPr>
              <a:t>》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34925" y="5661025"/>
            <a:ext cx="4248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华文新魏" pitchFamily="2" charset="-122"/>
              </a:rPr>
              <a:t>《</a:t>
            </a:r>
            <a:r>
              <a:rPr lang="zh-CN" altLang="en-US" sz="2800" b="1">
                <a:solidFill>
                  <a:srgbClr val="FF3300"/>
                </a:solidFill>
                <a:ea typeface="华文新魏" pitchFamily="2" charset="-122"/>
              </a:rPr>
              <a:t>阿长与</a:t>
            </a:r>
            <a:r>
              <a:rPr lang="en-US" altLang="zh-CN" sz="2800" b="1">
                <a:solidFill>
                  <a:srgbClr val="FF3300"/>
                </a:solidFill>
                <a:ea typeface="华文新魏" pitchFamily="2" charset="-122"/>
              </a:rPr>
              <a:t>《</a:t>
            </a:r>
            <a:r>
              <a:rPr lang="zh-CN" altLang="en-US" sz="2800" b="1">
                <a:solidFill>
                  <a:srgbClr val="FF3300"/>
                </a:solidFill>
                <a:ea typeface="华文新魏" pitchFamily="2" charset="-122"/>
              </a:rPr>
              <a:t>山海经</a:t>
            </a:r>
            <a:r>
              <a:rPr lang="en-US" altLang="zh-CN" sz="2800" b="1">
                <a:solidFill>
                  <a:srgbClr val="FF3300"/>
                </a:solidFill>
                <a:ea typeface="华文新魏" pitchFamily="2" charset="-122"/>
              </a:rPr>
              <a:t>》》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3962400" y="5715000"/>
            <a:ext cx="2447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  <a:ea typeface="幼圆" pitchFamily="49" charset="-122"/>
              </a:rPr>
              <a:t>选自</a:t>
            </a:r>
            <a:r>
              <a:rPr lang="en-US" altLang="zh-CN" sz="2000" b="1">
                <a:solidFill>
                  <a:srgbClr val="0000FF"/>
                </a:solidFill>
                <a:ea typeface="幼圆" pitchFamily="49" charset="-122"/>
              </a:rPr>
              <a:t>《</a:t>
            </a:r>
            <a:r>
              <a:rPr lang="zh-CN" altLang="en-US" sz="2000" b="1">
                <a:solidFill>
                  <a:srgbClr val="0000FF"/>
                </a:solidFill>
                <a:ea typeface="幼圆" pitchFamily="49" charset="-122"/>
              </a:rPr>
              <a:t>朝花夕拾</a:t>
            </a:r>
            <a:r>
              <a:rPr lang="en-US" altLang="zh-CN" sz="2000" b="1">
                <a:solidFill>
                  <a:srgbClr val="0000FF"/>
                </a:solidFill>
                <a:ea typeface="幼圆" pitchFamily="49" charset="-122"/>
              </a:rPr>
              <a:t>》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6278563"/>
            <a:ext cx="1809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ea typeface="华文新魏" pitchFamily="2" charset="-122"/>
              </a:rPr>
              <a:t>《</a:t>
            </a:r>
            <a:r>
              <a:rPr lang="zh-CN" altLang="en-US" sz="3200" b="1">
                <a:solidFill>
                  <a:srgbClr val="FF3300"/>
                </a:solidFill>
                <a:ea typeface="华文新魏" pitchFamily="2" charset="-122"/>
              </a:rPr>
              <a:t>风筝</a:t>
            </a:r>
            <a:r>
              <a:rPr lang="en-US" altLang="zh-CN" sz="3200" b="1">
                <a:solidFill>
                  <a:srgbClr val="FF3300"/>
                </a:solidFill>
                <a:ea typeface="华文新魏" pitchFamily="2" charset="-122"/>
              </a:rPr>
              <a:t>》</a:t>
            </a: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038600" y="6248400"/>
            <a:ext cx="28813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  <a:ea typeface="幼圆" pitchFamily="49" charset="-122"/>
              </a:rPr>
              <a:t>选自</a:t>
            </a:r>
            <a:r>
              <a:rPr lang="en-US" altLang="zh-CN" sz="2000" b="1">
                <a:solidFill>
                  <a:srgbClr val="0000FF"/>
                </a:solidFill>
                <a:ea typeface="幼圆" pitchFamily="49" charset="-122"/>
              </a:rPr>
              <a:t>《</a:t>
            </a:r>
            <a:r>
              <a:rPr lang="zh-CN" altLang="en-US" sz="2000" b="1">
                <a:solidFill>
                  <a:srgbClr val="0000FF"/>
                </a:solidFill>
                <a:ea typeface="幼圆" pitchFamily="49" charset="-122"/>
              </a:rPr>
              <a:t>野草</a:t>
            </a:r>
            <a:r>
              <a:rPr lang="en-US" altLang="zh-CN" sz="2000" b="1">
                <a:solidFill>
                  <a:srgbClr val="0000FF"/>
                </a:solidFill>
                <a:ea typeface="幼圆" pitchFamily="49" charset="-122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3076" grpId="0" autoUpdateAnimBg="0"/>
      <p:bldP spid="3077" grpId="0" autoUpdateAnimBg="0"/>
      <p:bldP spid="3078" grpId="0" autoUpdateAnimBg="0"/>
      <p:bldP spid="3079" grpId="0" autoUpdateAnimBg="0"/>
      <p:bldP spid="3080" grpId="0" autoUpdateAnimBg="0"/>
      <p:bldP spid="3081" grpId="0" autoUpdateAnimBg="0"/>
      <p:bldP spid="3082" grpId="0" autoUpdateAnimBg="0"/>
      <p:bldP spid="3083" grpId="0" autoUpdateAnimBg="0"/>
      <p:bldP spid="3084" grpId="0" autoUpdateAnimBg="0"/>
      <p:bldP spid="3085" grpId="0" autoUpdateAnimBg="0"/>
      <p:bldP spid="3086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Group 2"/>
          <p:cNvGraphicFramePr>
            <a:graphicFrameLocks noGrp="1"/>
          </p:cNvGraphicFramePr>
          <p:nvPr/>
        </p:nvGraphicFramePr>
        <p:xfrm>
          <a:off x="250825" y="188913"/>
          <a:ext cx="8496300" cy="6656070"/>
        </p:xfrm>
        <a:graphic>
          <a:graphicData uri="http://schemas.openxmlformats.org/drawingml/2006/table">
            <a:tbl>
              <a:tblPr/>
              <a:tblGrid>
                <a:gridCol w="1008063"/>
                <a:gridCol w="720725"/>
                <a:gridCol w="4897437"/>
                <a:gridCol w="1870075"/>
              </a:tblGrid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二十年前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二十年后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外貌描写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85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语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言描写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13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525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426" name="Text Box 26"/>
          <p:cNvSpPr txBox="1">
            <a:spLocks noChangeArrowheads="1"/>
          </p:cNvSpPr>
          <p:nvPr/>
        </p:nvSpPr>
        <p:spPr bwMode="auto">
          <a:xfrm>
            <a:off x="1331913" y="188913"/>
            <a:ext cx="56165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2400" b="1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Verdana" pitchFamily="34" charset="0"/>
              </a:rPr>
              <a:t>终日坐着</a:t>
            </a:r>
            <a:r>
              <a:rPr lang="zh-CN" altLang="en-US" sz="2400" b="1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en-US" sz="2400" b="1">
                <a:solidFill>
                  <a:srgbClr val="0000FF"/>
                </a:solidFill>
                <a:latin typeface="Verdana" pitchFamily="34" charset="0"/>
              </a:rPr>
              <a:t>人称</a:t>
            </a:r>
            <a:r>
              <a:rPr lang="zh-CN" altLang="en-US" sz="2400" b="1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Verdana" pitchFamily="34" charset="0"/>
              </a:rPr>
              <a:t>豆腐西施</a:t>
            </a:r>
            <a:r>
              <a:rPr lang="zh-CN" altLang="en-US" sz="2400" b="1">
                <a:solidFill>
                  <a:srgbClr val="0000FF"/>
                </a:solidFill>
                <a:latin typeface="Arial"/>
              </a:rPr>
              <a:t>”“</a:t>
            </a:r>
            <a:r>
              <a:rPr lang="zh-CN" altLang="en-US" sz="2400" b="1">
                <a:solidFill>
                  <a:srgbClr val="0000FF"/>
                </a:solidFill>
                <a:latin typeface="Verdana" pitchFamily="34" charset="0"/>
              </a:rPr>
              <a:t>擦着白粉，颧骨没有这么高，嘴唇也没有这么薄</a:t>
            </a:r>
            <a:r>
              <a:rPr lang="zh-CN" altLang="en-US" sz="2400" b="1">
                <a:solidFill>
                  <a:srgbClr val="0000FF"/>
                </a:solidFill>
                <a:latin typeface="Arial"/>
              </a:rPr>
              <a:t>”“</a:t>
            </a:r>
            <a:r>
              <a:rPr lang="zh-CN" altLang="en-US" sz="2400" b="1">
                <a:solidFill>
                  <a:srgbClr val="0000FF"/>
                </a:solidFill>
                <a:latin typeface="Verdana" pitchFamily="34" charset="0"/>
              </a:rPr>
              <a:t>因为伊，这豆腐店的买卖非常好</a:t>
            </a:r>
            <a:r>
              <a:rPr lang="zh-CN" altLang="en-US" sz="2400" b="1">
                <a:solidFill>
                  <a:srgbClr val="0000FF"/>
                </a:solidFill>
                <a:latin typeface="Arial"/>
              </a:rPr>
              <a:t>”</a:t>
            </a:r>
            <a:endParaRPr lang="zh-CN" altLang="en-US" sz="2400">
              <a:solidFill>
                <a:srgbClr val="0000FF"/>
              </a:solidFill>
              <a:latin typeface="Verdana" pitchFamily="34" charset="0"/>
            </a:endParaRPr>
          </a:p>
        </p:txBody>
      </p:sp>
      <p:sp>
        <p:nvSpPr>
          <p:cNvPr id="102427" name="Text Box 27"/>
          <p:cNvSpPr txBox="1">
            <a:spLocks noChangeArrowheads="1"/>
          </p:cNvSpPr>
          <p:nvPr/>
        </p:nvSpPr>
        <p:spPr bwMode="auto">
          <a:xfrm>
            <a:off x="1979613" y="1589088"/>
            <a:ext cx="50403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Verdana" pitchFamily="34" charset="0"/>
              </a:rPr>
              <a:t>凸颧骨，薄嘴唇，</a:t>
            </a:r>
            <a:r>
              <a:rPr lang="en-US" altLang="zh-CN" sz="2400" b="1">
                <a:latin typeface="Verdana" pitchFamily="34" charset="0"/>
              </a:rPr>
              <a:t>50</a:t>
            </a:r>
            <a:r>
              <a:rPr lang="zh-CN" altLang="en-US" sz="2400" b="1">
                <a:latin typeface="Verdana" pitchFamily="34" charset="0"/>
              </a:rPr>
              <a:t>岁上下的女人站在我面前，两手搭在髀间，没有系裙，张着两脚，正像一个画图仪器里细脚伶仃的圆规。</a:t>
            </a:r>
          </a:p>
        </p:txBody>
      </p:sp>
      <p:sp>
        <p:nvSpPr>
          <p:cNvPr id="102428" name="Text Box 28"/>
          <p:cNvSpPr txBox="1">
            <a:spLocks noChangeArrowheads="1"/>
          </p:cNvSpPr>
          <p:nvPr/>
        </p:nvSpPr>
        <p:spPr bwMode="auto">
          <a:xfrm>
            <a:off x="2051050" y="3327400"/>
            <a:ext cx="48974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CC0066"/>
                </a:solidFill>
                <a:latin typeface="Arial"/>
              </a:rPr>
              <a:t>“</a:t>
            </a:r>
            <a:r>
              <a:rPr lang="zh-CN" altLang="en-US" sz="2400" b="1">
                <a:solidFill>
                  <a:srgbClr val="CC0066"/>
                </a:solidFill>
                <a:latin typeface="Verdana" pitchFamily="34" charset="0"/>
              </a:rPr>
              <a:t>不认识了么？我还抱过你咧！</a:t>
            </a:r>
            <a:r>
              <a:rPr lang="zh-CN" altLang="en-US" sz="2400" b="1">
                <a:solidFill>
                  <a:srgbClr val="CC0066"/>
                </a:solidFill>
                <a:latin typeface="Arial"/>
              </a:rPr>
              <a:t>”</a:t>
            </a:r>
            <a:endParaRPr lang="zh-CN" altLang="en-US" sz="2400" b="1">
              <a:solidFill>
                <a:srgbClr val="CC0066"/>
              </a:solidFill>
              <a:latin typeface="Verdana" pitchFamily="34" charset="0"/>
            </a:endParaRPr>
          </a:p>
          <a:p>
            <a:r>
              <a:rPr lang="zh-CN" altLang="en-US" sz="2400" b="1">
                <a:solidFill>
                  <a:srgbClr val="CC0066"/>
                </a:solidFill>
                <a:latin typeface="Arial"/>
              </a:rPr>
              <a:t>“</a:t>
            </a:r>
            <a:r>
              <a:rPr lang="zh-CN" altLang="en-US" sz="2400" b="1">
                <a:solidFill>
                  <a:srgbClr val="CC0066"/>
                </a:solidFill>
                <a:latin typeface="Verdana" pitchFamily="34" charset="0"/>
              </a:rPr>
              <a:t>忘了？这真是贵人眼高</a:t>
            </a:r>
            <a:r>
              <a:rPr lang="en-US" altLang="zh-CN" sz="2400" b="1">
                <a:solidFill>
                  <a:srgbClr val="CC0066"/>
                </a:solidFill>
                <a:latin typeface="Arial"/>
              </a:rPr>
              <a:t>……”</a:t>
            </a:r>
            <a:endParaRPr lang="en-US" altLang="zh-CN" sz="2400">
              <a:solidFill>
                <a:srgbClr val="CC0066"/>
              </a:solidFill>
              <a:latin typeface="Verdana" pitchFamily="34" charset="0"/>
            </a:endParaRPr>
          </a:p>
        </p:txBody>
      </p:sp>
      <p:sp>
        <p:nvSpPr>
          <p:cNvPr id="102429" name="Text Box 29"/>
          <p:cNvSpPr txBox="1">
            <a:spLocks noChangeArrowheads="1"/>
          </p:cNvSpPr>
          <p:nvPr/>
        </p:nvSpPr>
        <p:spPr bwMode="auto">
          <a:xfrm>
            <a:off x="2051050" y="4181475"/>
            <a:ext cx="4826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/>
              </a:rPr>
              <a:t>“</a:t>
            </a:r>
            <a:r>
              <a:rPr lang="zh-CN" altLang="en-US" sz="2400" b="1">
                <a:latin typeface="Verdana" pitchFamily="34" charset="0"/>
              </a:rPr>
              <a:t>阿呀呀，你放了道台了，还说不阔？你现在有三房姨太太；出门便是八抬的大轿，还说不阔？吓，什么都瞒不过我。</a:t>
            </a:r>
            <a:r>
              <a:rPr lang="zh-CN" altLang="en-US" sz="2400" b="1">
                <a:latin typeface="Arial"/>
              </a:rPr>
              <a:t>”</a:t>
            </a:r>
            <a:endParaRPr lang="zh-CN" altLang="en-US" sz="2400" b="1">
              <a:latin typeface="Verdana" pitchFamily="34" charset="0"/>
            </a:endParaRPr>
          </a:p>
        </p:txBody>
      </p:sp>
      <p:sp>
        <p:nvSpPr>
          <p:cNvPr id="102430" name="Text Box 30"/>
          <p:cNvSpPr txBox="1">
            <a:spLocks noChangeArrowheads="1"/>
          </p:cNvSpPr>
          <p:nvPr/>
        </p:nvSpPr>
        <p:spPr bwMode="auto">
          <a:xfrm>
            <a:off x="1979613" y="5680075"/>
            <a:ext cx="50403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99"/>
                </a:solidFill>
                <a:latin typeface="Arial"/>
              </a:rPr>
              <a:t>“</a:t>
            </a:r>
            <a:r>
              <a:rPr lang="zh-CN" altLang="en-US" sz="2400" b="1">
                <a:solidFill>
                  <a:srgbClr val="FF3399"/>
                </a:solidFill>
                <a:latin typeface="Verdana" pitchFamily="34" charset="0"/>
              </a:rPr>
              <a:t>阿呀阿呀，真是愈有钱，便愈是一毫不肯放松，愈是一毫不肯放松，便愈有钱</a:t>
            </a:r>
            <a:r>
              <a:rPr lang="en-US" altLang="zh-CN" sz="2400" b="1">
                <a:solidFill>
                  <a:srgbClr val="FF3399"/>
                </a:solidFill>
                <a:latin typeface="Arial"/>
              </a:rPr>
              <a:t>……”</a:t>
            </a:r>
            <a:endParaRPr lang="en-US" altLang="zh-CN" sz="2400" b="1">
              <a:solidFill>
                <a:srgbClr val="FF3399"/>
              </a:solidFill>
              <a:latin typeface="Verdana" pitchFamily="34" charset="0"/>
            </a:endParaRPr>
          </a:p>
        </p:txBody>
      </p:sp>
      <p:sp>
        <p:nvSpPr>
          <p:cNvPr id="102431" name="Text Box 31"/>
          <p:cNvSpPr txBox="1">
            <a:spLocks noChangeArrowheads="1"/>
          </p:cNvSpPr>
          <p:nvPr/>
        </p:nvSpPr>
        <p:spPr bwMode="auto">
          <a:xfrm>
            <a:off x="7019925" y="188913"/>
            <a:ext cx="18732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Verdana" pitchFamily="34" charset="0"/>
              </a:rPr>
              <a:t>说明杨二嫂年轻漂亮，安分守己</a:t>
            </a:r>
            <a:r>
              <a:rPr lang="zh-CN" altLang="en-US" sz="2000" b="1">
                <a:solidFill>
                  <a:srgbClr val="FF3300"/>
                </a:solidFill>
                <a:latin typeface="Verdana" pitchFamily="34" charset="0"/>
              </a:rPr>
              <a:t>。</a:t>
            </a:r>
          </a:p>
        </p:txBody>
      </p:sp>
      <p:sp>
        <p:nvSpPr>
          <p:cNvPr id="102432" name="Text Box 32"/>
          <p:cNvSpPr txBox="1">
            <a:spLocks noChangeArrowheads="1"/>
          </p:cNvSpPr>
          <p:nvPr/>
        </p:nvSpPr>
        <p:spPr bwMode="auto">
          <a:xfrm>
            <a:off x="7164388" y="1844675"/>
            <a:ext cx="1295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zh-CN" altLang="en-US" sz="2400" b="1">
                <a:solidFill>
                  <a:srgbClr val="FF3300"/>
                </a:solidFill>
                <a:latin typeface="Verdana" pitchFamily="34" charset="0"/>
              </a:rPr>
              <a:t>说明杨二嫂老丑而瘦</a:t>
            </a:r>
            <a:endParaRPr lang="zh-CN" altLang="en-US" sz="2400">
              <a:latin typeface="Verdana" pitchFamily="34" charset="0"/>
            </a:endParaRPr>
          </a:p>
        </p:txBody>
      </p:sp>
      <p:sp>
        <p:nvSpPr>
          <p:cNvPr id="102433" name="Text Box 33"/>
          <p:cNvSpPr txBox="1">
            <a:spLocks noChangeArrowheads="1"/>
          </p:cNvSpPr>
          <p:nvPr/>
        </p:nvSpPr>
        <p:spPr bwMode="auto">
          <a:xfrm>
            <a:off x="7307263" y="4397375"/>
            <a:ext cx="13684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Verdana" pitchFamily="34" charset="0"/>
              </a:rPr>
              <a:t>表现杨二嫂势利、尖刻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02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2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2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6" grpId="0" autoUpdateAnimBg="0"/>
      <p:bldP spid="102427" grpId="0" autoUpdateAnimBg="0"/>
      <p:bldP spid="102428" grpId="0" autoUpdateAnimBg="0"/>
      <p:bldP spid="102429" grpId="0" autoUpdateAnimBg="0"/>
      <p:bldP spid="102430" grpId="0" autoUpdateAnimBg="0"/>
      <p:bldP spid="102431" grpId="0" autoUpdateAnimBg="0"/>
      <p:bldP spid="102432" grpId="0" autoUpdateAnimBg="0"/>
      <p:bldP spid="10243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987675" y="0"/>
            <a:ext cx="23764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杨二嫂的变化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95536" y="1268760"/>
            <a:ext cx="8064500" cy="4248472"/>
            <a:chOff x="768" y="576"/>
            <a:chExt cx="3876" cy="2352"/>
          </a:xfrm>
        </p:grpSpPr>
        <p:pic>
          <p:nvPicPr>
            <p:cNvPr id="17412" name="Picture 4" descr="hxx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8" y="720"/>
              <a:ext cx="1916" cy="2016"/>
            </a:xfrm>
            <a:prstGeom prst="rect">
              <a:avLst/>
            </a:prstGeom>
            <a:noFill/>
          </p:spPr>
        </p:pic>
        <p:pic>
          <p:nvPicPr>
            <p:cNvPr id="17413" name="Picture 5" descr="hxx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32" y="576"/>
              <a:ext cx="912" cy="2352"/>
            </a:xfrm>
            <a:prstGeom prst="rect">
              <a:avLst/>
            </a:prstGeom>
            <a:noFill/>
          </p:spPr>
        </p:pic>
      </p:grp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50825" y="5516563"/>
            <a:ext cx="31686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年轻漂亮端庄文静</a:t>
            </a:r>
          </a:p>
          <a:p>
            <a:pPr algn="ctr"/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</a:rPr>
              <a:t>豆腐西施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5795963" y="5516563"/>
            <a:ext cx="3048000" cy="94615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Times New Roman" pitchFamily="18" charset="0"/>
              </a:rPr>
              <a:t>泼辣刻薄自私势利贪婪的</a:t>
            </a:r>
            <a:r>
              <a:rPr kumimoji="1"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圆规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787900" y="5876925"/>
            <a:ext cx="1008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>
            <a:off x="3924300" y="5805488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4" grpId="0" autoUpdateAnimBg="0"/>
      <p:bldP spid="17415" grpId="0" autoUpdateAnimBg="0"/>
      <p:bldP spid="174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611560" y="1412776"/>
            <a:ext cx="8064500" cy="864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en-US" altLang="zh-CN" sz="3200" b="1" dirty="0">
                <a:solidFill>
                  <a:srgbClr val="0000FF"/>
                </a:solidFill>
                <a:latin typeface="Garamond" pitchFamily="18" charset="0"/>
              </a:rPr>
              <a:t>        </a:t>
            </a:r>
            <a:endParaRPr lang="en-US" altLang="zh-CN" sz="3200" b="1" dirty="0" smtClean="0">
              <a:solidFill>
                <a:srgbClr val="0000FF"/>
              </a:solidFill>
              <a:latin typeface="Garamond" pitchFamily="18" charset="0"/>
            </a:endParaRPr>
          </a:p>
          <a:p>
            <a:endParaRPr lang="en-US" altLang="zh-CN" sz="3200" b="1" dirty="0" smtClean="0">
              <a:solidFill>
                <a:srgbClr val="0000FF"/>
              </a:solidFill>
              <a:latin typeface="Garamond" pitchFamily="18" charset="0"/>
            </a:endParaRPr>
          </a:p>
          <a:p>
            <a:endParaRPr lang="en-US" altLang="zh-CN" sz="3200" b="1" dirty="0" smtClean="0">
              <a:solidFill>
                <a:srgbClr val="0000FF"/>
              </a:solidFill>
              <a:latin typeface="Garamond" pitchFamily="18" charset="0"/>
            </a:endParaRPr>
          </a:p>
          <a:p>
            <a:endParaRPr lang="en-US" altLang="zh-CN" sz="3200" b="1" dirty="0" smtClean="0">
              <a:solidFill>
                <a:srgbClr val="0000FF"/>
              </a:solidFill>
              <a:latin typeface="Garamond" pitchFamily="18" charset="0"/>
            </a:endParaRPr>
          </a:p>
          <a:p>
            <a:r>
              <a:rPr lang="en-US" altLang="zh-CN" sz="3200" b="1" dirty="0" smtClean="0">
                <a:solidFill>
                  <a:srgbClr val="0000FF"/>
                </a:solidFill>
                <a:latin typeface="Garamond" pitchFamily="18" charset="0"/>
              </a:rPr>
              <a:t> </a:t>
            </a:r>
            <a:r>
              <a:rPr lang="zh-CN" altLang="en-US" sz="4400" b="1" dirty="0">
                <a:solidFill>
                  <a:srgbClr val="0000FF"/>
                </a:solidFill>
                <a:latin typeface="Garamond" pitchFamily="18" charset="0"/>
                <a:ea typeface="华文新魏" pitchFamily="2" charset="-122"/>
              </a:rPr>
              <a:t>杨二嫂为什么也发生这么大的变化？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609600" y="3048000"/>
            <a:ext cx="80645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Verdana" pitchFamily="34" charset="0"/>
              </a:rPr>
              <a:t>     </a:t>
            </a:r>
            <a:r>
              <a:rPr lang="zh-CN" altLang="en-US" sz="4000" b="1">
                <a:solidFill>
                  <a:srgbClr val="FF3300"/>
                </a:solidFill>
                <a:latin typeface="Verdana" pitchFamily="34" charset="0"/>
              </a:rPr>
              <a:t>农村经济衰败、生活的贫困、小市民</a:t>
            </a:r>
            <a:r>
              <a:rPr lang="zh-CN" altLang="en-US" sz="4000" b="1">
                <a:latin typeface="Verdana" pitchFamily="34" charset="0"/>
              </a:rPr>
              <a:t>势利贪婪（或：市侩）</a:t>
            </a:r>
            <a:r>
              <a:rPr lang="zh-CN" altLang="en-US" sz="4000" b="1">
                <a:solidFill>
                  <a:srgbClr val="FF3300"/>
                </a:solidFill>
                <a:latin typeface="Verdana" pitchFamily="34" charset="0"/>
              </a:rPr>
              <a:t>的恶习使她发生了这么大的变化。</a:t>
            </a:r>
            <a:r>
              <a:rPr lang="zh-CN" altLang="en-US" sz="4000">
                <a:latin typeface="Verdana" pitchFamily="34" charset="0"/>
              </a:rPr>
              <a:t> </a:t>
            </a:r>
          </a:p>
        </p:txBody>
      </p:sp>
      <p:pic>
        <p:nvPicPr>
          <p:cNvPr id="20486" name="Picture 6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4652963"/>
            <a:ext cx="2089150" cy="19446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  <p:bldP spid="20484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0" y="2492896"/>
          <a:ext cx="1573088" cy="4032448"/>
        </p:xfrm>
        <a:graphic>
          <a:graphicData uri="http://schemas.openxmlformats.org/presentationml/2006/ole">
            <p:oleObj spid="_x0000_s7170" name="BMP 图象" r:id="rId3" imgW="2962642" imgH="3877221" progId="Paint.Picture">
              <p:embed/>
            </p:oleObj>
          </a:graphicData>
        </a:graphic>
      </p:graphicFrame>
      <p:pic>
        <p:nvPicPr>
          <p:cNvPr id="61443" name="Picture 3" descr="JS16"/>
          <p:cNvPicPr>
            <a:picLocks noChangeAspect="1" noChangeArrowheads="1"/>
          </p:cNvPicPr>
          <p:nvPr/>
        </p:nvPicPr>
        <p:blipFill>
          <a:blip r:embed="rId4" cstate="print">
            <a:lum bright="-42000" contrast="72000"/>
          </a:blip>
          <a:srcRect l="68211" r="17528" b="21111"/>
          <a:stretch>
            <a:fillRect/>
          </a:stretch>
        </p:blipFill>
        <p:spPr bwMode="auto">
          <a:xfrm>
            <a:off x="7543800" y="1628800"/>
            <a:ext cx="1600200" cy="4608512"/>
          </a:xfrm>
          <a:prstGeom prst="rect">
            <a:avLst/>
          </a:prstGeom>
          <a:noFill/>
        </p:spPr>
      </p:pic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1187624" y="260350"/>
            <a:ext cx="6192664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小说怎样刻划杨二嫂形象的？与描写闰土的方法有何异同？</a:t>
            </a: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395288" y="1557338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同：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1403350" y="1557338"/>
            <a:ext cx="5791200" cy="216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都通过人物外貌、语言、动作的描写来表现人物</a:t>
            </a:r>
            <a:r>
              <a:rPr kumimoji="1" lang="zh-CN" altLang="en-US" sz="2800" b="1" dirty="0" smtClean="0">
                <a:latin typeface="Times New Roman" pitchFamily="18" charset="0"/>
              </a:rPr>
              <a:t>；</a:t>
            </a:r>
            <a:r>
              <a:rPr kumimoji="1" lang="zh-CN" altLang="en-US" sz="2800" b="1" dirty="0" smtClean="0">
                <a:latin typeface="Times New Roman" pitchFamily="18" charset="0"/>
              </a:rPr>
              <a:t>都写出了人物的前后变化。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endParaRPr kumimoji="1" lang="zh-CN" altLang="en-US" sz="2800" b="1" dirty="0">
              <a:latin typeface="Times New Roman" pitchFamily="18" charset="0"/>
            </a:endParaRP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539750" y="4005263"/>
            <a:ext cx="1203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异：</a:t>
            </a: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1619250" y="3213100"/>
            <a:ext cx="624840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</a:rPr>
              <a:t>写闰土是先回忆，再眼前，因为少年闰土的美好形象已经在“我”头脑中留下了深刻的印象。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</a:rPr>
              <a:t>写杨二嫂则是先闻其声，再见其人。这更符合杨二嫂尖利、泼辣的性格。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950"/>
                            </p:stCondLst>
                            <p:childTnLst>
                              <p:par>
                                <p:cTn id="1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450"/>
                            </p:stCondLst>
                            <p:childTnLst>
                              <p:par>
                                <p:cTn id="1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"/>
                                        <p:tgtEl>
                                          <p:spTgt spid="61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" fill="hold"/>
                                        <p:tgtEl>
                                          <p:spTgt spid="61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" fill="hold"/>
                                        <p:tgtEl>
                                          <p:spTgt spid="614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25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"/>
                                        <p:tgtEl>
                                          <p:spTgt spid="61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build="p" autoUpdateAnimBg="0"/>
      <p:bldP spid="61445" grpId="0" build="p" autoUpdateAnimBg="0"/>
      <p:bldP spid="61446" grpId="0" build="p" autoUpdateAnimBg="0"/>
      <p:bldP spid="61448" grpId="0" build="p" autoUpdateAnimBg="0"/>
      <p:bldP spid="61449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763687" y="260350"/>
            <a:ext cx="23034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66"/>
                </a:solidFill>
                <a:ea typeface="华文行楷" pitchFamily="2" charset="-122"/>
              </a:rPr>
              <a:t>小结：</a:t>
            </a:r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250825" y="1412875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闰土：</a:t>
            </a: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1798638" y="1196975"/>
            <a:ext cx="73453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6600"/>
                </a:solidFill>
              </a:rPr>
              <a:t>是一个勤劳善良，质朴老实，痛苦麻木，但不觉悟的农民形象。</a:t>
            </a: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250825" y="3141663"/>
            <a:ext cx="1655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杨二嫂：</a:t>
            </a: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1763713" y="3141663"/>
            <a:ext cx="7380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6600"/>
                </a:solidFill>
              </a:rPr>
              <a:t>是一个贪婪、尖刻、鄙俗，自私庸俗的小市民典型。</a:t>
            </a:r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1908175" y="2060575"/>
            <a:ext cx="4321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ea typeface="华文新魏" pitchFamily="2" charset="-122"/>
              </a:rPr>
              <a:t>哀其不幸，怒其不争。</a:t>
            </a:r>
          </a:p>
        </p:txBody>
      </p:sp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1908175" y="3716338"/>
            <a:ext cx="47513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ea typeface="华文新魏" pitchFamily="2" charset="-122"/>
              </a:rPr>
              <a:t>既可恨、可鄙又可怜。</a:t>
            </a:r>
          </a:p>
        </p:txBody>
      </p:sp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1835150" y="2565400"/>
            <a:ext cx="7308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ea typeface="华文新魏" pitchFamily="2" charset="-122"/>
              </a:rPr>
              <a:t>揭示帝国主义、封建社会给中国人民带来的灾害。</a:t>
            </a:r>
          </a:p>
        </p:txBody>
      </p:sp>
      <p:sp>
        <p:nvSpPr>
          <p:cNvPr id="92170" name="Text Box 10"/>
          <p:cNvSpPr txBox="1">
            <a:spLocks noChangeArrowheads="1"/>
          </p:cNvSpPr>
          <p:nvPr/>
        </p:nvSpPr>
        <p:spPr bwMode="auto">
          <a:xfrm>
            <a:off x="1752600" y="4343400"/>
            <a:ext cx="7010400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6600"/>
                </a:solidFill>
                <a:ea typeface="华文新魏" pitchFamily="2" charset="-122"/>
              </a:rPr>
              <a:t>1.</a:t>
            </a:r>
            <a:r>
              <a:rPr lang="zh-CN" altLang="en-US" sz="2400" b="1">
                <a:solidFill>
                  <a:srgbClr val="006600"/>
                </a:solidFill>
                <a:ea typeface="华文新魏" pitchFamily="2" charset="-122"/>
              </a:rPr>
              <a:t>用她的自私刻薄来衬托闰土的纯朴善良；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6600"/>
                </a:solidFill>
                <a:ea typeface="华文新魏" pitchFamily="2" charset="-122"/>
              </a:rPr>
              <a:t>2.</a:t>
            </a:r>
            <a:r>
              <a:rPr lang="zh-CN" altLang="en-US" sz="2400" b="1">
                <a:solidFill>
                  <a:srgbClr val="006600"/>
                </a:solidFill>
                <a:ea typeface="华文新魏" pitchFamily="2" charset="-122"/>
              </a:rPr>
              <a:t>用她的变化来说明城镇小市民的贫困化，从另一侧面反映了农村经济的破败，反映了当时社会的弊病。</a:t>
            </a:r>
          </a:p>
        </p:txBody>
      </p:sp>
      <p:sp>
        <p:nvSpPr>
          <p:cNvPr id="92171" name="Text Box 11"/>
          <p:cNvSpPr txBox="1">
            <a:spLocks noChangeArrowheads="1"/>
          </p:cNvSpPr>
          <p:nvPr/>
        </p:nvSpPr>
        <p:spPr bwMode="auto">
          <a:xfrm>
            <a:off x="0" y="2133600"/>
            <a:ext cx="17637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方正姚体" pitchFamily="2" charset="-122"/>
              </a:rPr>
              <a:t>作者对其态度</a:t>
            </a:r>
          </a:p>
        </p:txBody>
      </p:sp>
      <p:sp>
        <p:nvSpPr>
          <p:cNvPr id="92172" name="Text Box 12"/>
          <p:cNvSpPr txBox="1">
            <a:spLocks noChangeArrowheads="1"/>
          </p:cNvSpPr>
          <p:nvPr/>
        </p:nvSpPr>
        <p:spPr bwMode="auto">
          <a:xfrm>
            <a:off x="0" y="3789363"/>
            <a:ext cx="20510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方正姚体" pitchFamily="2" charset="-122"/>
              </a:rPr>
              <a:t>作者对其态度</a:t>
            </a:r>
          </a:p>
          <a:p>
            <a:pPr>
              <a:spcBef>
                <a:spcPct val="50000"/>
              </a:spcBef>
            </a:pPr>
            <a:endParaRPr lang="en-US" altLang="zh-CN">
              <a:ea typeface="华文新魏" pitchFamily="2" charset="-122"/>
            </a:endParaRPr>
          </a:p>
        </p:txBody>
      </p:sp>
      <p:sp>
        <p:nvSpPr>
          <p:cNvPr id="92173" name="Text Box 13"/>
          <p:cNvSpPr txBox="1">
            <a:spLocks noChangeArrowheads="1"/>
          </p:cNvSpPr>
          <p:nvPr/>
        </p:nvSpPr>
        <p:spPr bwMode="auto">
          <a:xfrm>
            <a:off x="0" y="2636838"/>
            <a:ext cx="17637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666633"/>
                </a:solidFill>
                <a:ea typeface="方正姚体" pitchFamily="2" charset="-122"/>
              </a:rPr>
              <a:t>塑造其目的</a:t>
            </a:r>
          </a:p>
        </p:txBody>
      </p:sp>
      <p:sp>
        <p:nvSpPr>
          <p:cNvPr id="92174" name="Text Box 14"/>
          <p:cNvSpPr txBox="1">
            <a:spLocks noChangeArrowheads="1"/>
          </p:cNvSpPr>
          <p:nvPr/>
        </p:nvSpPr>
        <p:spPr bwMode="auto">
          <a:xfrm>
            <a:off x="0" y="4365625"/>
            <a:ext cx="1728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666633"/>
                </a:solidFill>
                <a:ea typeface="方正姚体" pitchFamily="2" charset="-122"/>
              </a:rPr>
              <a:t>塑造其目的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autoUpdateAnimBg="0"/>
      <p:bldP spid="92164" grpId="0" autoUpdateAnimBg="0"/>
      <p:bldP spid="92165" grpId="0" autoUpdateAnimBg="0"/>
      <p:bldP spid="92166" grpId="0" autoUpdateAnimBg="0"/>
      <p:bldP spid="92167" grpId="0" autoUpdateAnimBg="0"/>
      <p:bldP spid="92168" grpId="0" autoUpdateAnimBg="0"/>
      <p:bldP spid="92169" grpId="0" autoUpdateAnimBg="0"/>
      <p:bldP spid="92170" grpId="0" autoUpdateAnimBg="0"/>
      <p:bldP spid="92171" grpId="0" autoUpdateAnimBg="0"/>
      <p:bldP spid="92172" grpId="0" autoUpdateAnimBg="0"/>
      <p:bldP spid="92173" grpId="0" autoUpdateAnimBg="0"/>
      <p:bldP spid="92174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457200" y="1196752"/>
            <a:ext cx="843528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folHlink"/>
                </a:solidFill>
                <a:latin typeface="Verdana" pitchFamily="34" charset="0"/>
              </a:rPr>
              <a:t>小结：</a:t>
            </a:r>
            <a:r>
              <a:rPr lang="zh-CN" altLang="en-US" sz="3600" b="1" dirty="0">
                <a:solidFill>
                  <a:srgbClr val="0000FF"/>
                </a:solidFill>
                <a:latin typeface="Verdana" pitchFamily="34" charset="0"/>
              </a:rPr>
              <a:t>     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Verdana" pitchFamily="34" charset="0"/>
              </a:rPr>
              <a:t>     </a:t>
            </a:r>
            <a:r>
              <a:rPr lang="zh-CN" altLang="en-US" sz="3600" b="1" dirty="0">
                <a:latin typeface="Verdana" pitchFamily="34" charset="0"/>
              </a:rPr>
              <a:t>小说通过</a:t>
            </a:r>
            <a:r>
              <a:rPr lang="zh-CN" altLang="en-US" sz="3600" b="1" dirty="0">
                <a:solidFill>
                  <a:srgbClr val="CC00CC"/>
                </a:solidFill>
                <a:latin typeface="Verdana" pitchFamily="34" charset="0"/>
              </a:rPr>
              <a:t>对比</a:t>
            </a:r>
            <a:r>
              <a:rPr lang="zh-CN" altLang="en-US" sz="3600" b="1" dirty="0">
                <a:latin typeface="Verdana" pitchFamily="34" charset="0"/>
              </a:rPr>
              <a:t>手法的运用，表现</a:t>
            </a:r>
            <a:r>
              <a:rPr lang="zh-CN" altLang="en-US" sz="3600" b="1" dirty="0">
                <a:solidFill>
                  <a:srgbClr val="0000FF"/>
                </a:solidFill>
                <a:latin typeface="Verdana" pitchFamily="34" charset="0"/>
              </a:rPr>
              <a:t>闰土和杨二嫂</a:t>
            </a:r>
            <a:r>
              <a:rPr lang="zh-CN" altLang="en-US" sz="3600" b="1" dirty="0">
                <a:latin typeface="Verdana" pitchFamily="34" charset="0"/>
              </a:rPr>
              <a:t>在二十多年里发生</a:t>
            </a:r>
            <a:r>
              <a:rPr lang="zh-CN" altLang="en-US" sz="3600" b="1" dirty="0">
                <a:solidFill>
                  <a:srgbClr val="0000FF"/>
                </a:solidFill>
                <a:latin typeface="Verdana" pitchFamily="34" charset="0"/>
              </a:rPr>
              <a:t>的巨大变化，说明辛亥革命前后农村经济衰败，农民和小市民生活的贫困，封建社会传统观念对人们的精神毒害，造成人们纯真的人性被扭曲。</a:t>
            </a:r>
            <a:r>
              <a:rPr lang="zh-CN" altLang="en-US" sz="3600" b="1" dirty="0">
                <a:latin typeface="Verdana" pitchFamily="34" charset="0"/>
              </a:rPr>
              <a:t>作者塑造这两个人物形象，真切地</a:t>
            </a:r>
            <a:r>
              <a:rPr lang="zh-CN" altLang="en-US" sz="3600" b="1" dirty="0">
                <a:solidFill>
                  <a:srgbClr val="FF3300"/>
                </a:solidFill>
                <a:latin typeface="Verdana" pitchFamily="34" charset="0"/>
              </a:rPr>
              <a:t>抒发了对现实社会的不满，希望有新的生活的炽热感情。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539750" y="260350"/>
            <a:ext cx="807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spAutoFit/>
          </a:bodyPr>
          <a:lstStyle/>
          <a:p>
            <a:pPr algn="ctr"/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结合以下问题，分析“我”是一个怎样的人？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914400"/>
            <a:ext cx="8820150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2800" b="1">
                <a:latin typeface="Times New Roman" pitchFamily="18" charset="0"/>
              </a:rPr>
              <a:t>1</a:t>
            </a:r>
            <a:r>
              <a:rPr kumimoji="1" lang="zh-CN" altLang="en-US" sz="2800" b="1">
                <a:latin typeface="Times New Roman" pitchFamily="18" charset="0"/>
              </a:rPr>
              <a:t>、“故乡的山水也都渐渐远离了我，但我却并不感到怎样的留恋”这是为什么？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kumimoji="1" lang="en-US" altLang="zh-CN" sz="2800" b="1">
              <a:latin typeface="Times New Roman" pitchFamily="18" charset="0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0" y="3048000"/>
            <a:ext cx="8915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Verdana" pitchFamily="34" charset="0"/>
              </a:rPr>
              <a:t>2</a:t>
            </a:r>
            <a:r>
              <a:rPr lang="zh-CN" altLang="en-US" sz="3000" b="1">
                <a:latin typeface="Verdana" pitchFamily="34" charset="0"/>
              </a:rPr>
              <a:t>、</a:t>
            </a:r>
            <a:r>
              <a:rPr lang="zh-CN" altLang="en-US" sz="3000" b="1">
                <a:latin typeface="Arial"/>
              </a:rPr>
              <a:t>“</a:t>
            </a:r>
            <a:r>
              <a:rPr lang="zh-CN" altLang="en-US" sz="3000" b="1">
                <a:latin typeface="Verdana" pitchFamily="34" charset="0"/>
              </a:rPr>
              <a:t>我只觉得我四面有着看不见的高墙，将我隔成孤身，使我非常气闷</a:t>
            </a:r>
            <a:r>
              <a:rPr lang="zh-CN" altLang="en-US" sz="3000" b="1">
                <a:latin typeface="Arial"/>
              </a:rPr>
              <a:t>”</a:t>
            </a:r>
            <a:r>
              <a:rPr lang="zh-CN" altLang="en-US" sz="3000" b="1">
                <a:latin typeface="Verdana" pitchFamily="34" charset="0"/>
              </a:rPr>
              <a:t>中的</a:t>
            </a:r>
            <a:r>
              <a:rPr lang="zh-CN" altLang="en-US" sz="3000" b="1">
                <a:latin typeface="Arial"/>
              </a:rPr>
              <a:t>“</a:t>
            </a:r>
            <a:r>
              <a:rPr lang="zh-CN" altLang="en-US" sz="3000" b="1">
                <a:latin typeface="Verdana" pitchFamily="34" charset="0"/>
              </a:rPr>
              <a:t>高墙</a:t>
            </a:r>
            <a:r>
              <a:rPr lang="zh-CN" altLang="en-US" sz="3000" b="1">
                <a:latin typeface="Arial"/>
              </a:rPr>
              <a:t>”</a:t>
            </a:r>
            <a:r>
              <a:rPr lang="zh-CN" altLang="en-US" sz="3000" b="1">
                <a:latin typeface="Verdana" pitchFamily="34" charset="0"/>
              </a:rPr>
              <a:t>指什么？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0" y="5157788"/>
            <a:ext cx="8763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Verdana" pitchFamily="34" charset="0"/>
              </a:rPr>
              <a:t>3</a:t>
            </a:r>
            <a:r>
              <a:rPr lang="zh-CN" altLang="en-US" sz="2800" b="1">
                <a:latin typeface="Verdana" pitchFamily="34" charset="0"/>
              </a:rPr>
              <a:t>、</a:t>
            </a:r>
            <a:r>
              <a:rPr lang="zh-CN" altLang="en-US" sz="2800" b="1">
                <a:latin typeface="Arial"/>
              </a:rPr>
              <a:t>“</a:t>
            </a:r>
            <a:r>
              <a:rPr lang="zh-CN" altLang="en-US" sz="2800" b="1">
                <a:latin typeface="Verdana" pitchFamily="34" charset="0"/>
              </a:rPr>
              <a:t>他们应该有新的生活，为我们所未经生活过的</a:t>
            </a:r>
            <a:r>
              <a:rPr lang="zh-CN" altLang="en-US" sz="2800" b="1">
                <a:latin typeface="Arial"/>
              </a:rPr>
              <a:t>”</a:t>
            </a:r>
            <a:r>
              <a:rPr lang="zh-CN" altLang="en-US" sz="2800" b="1">
                <a:latin typeface="Verdana" pitchFamily="34" charset="0"/>
              </a:rPr>
              <a:t>中的</a:t>
            </a:r>
            <a:r>
              <a:rPr lang="zh-CN" altLang="en-US" sz="2800" b="1">
                <a:latin typeface="Arial"/>
              </a:rPr>
              <a:t>“</a:t>
            </a:r>
            <a:r>
              <a:rPr lang="zh-CN" altLang="en-US" sz="2800" b="1">
                <a:latin typeface="Verdana" pitchFamily="34" charset="0"/>
              </a:rPr>
              <a:t>新的生活</a:t>
            </a:r>
            <a:r>
              <a:rPr lang="zh-CN" altLang="en-US" sz="2800" b="1">
                <a:latin typeface="Arial"/>
              </a:rPr>
              <a:t>”</a:t>
            </a:r>
            <a:r>
              <a:rPr lang="zh-CN" altLang="en-US" sz="2800" b="1">
                <a:latin typeface="Verdana" pitchFamily="34" charset="0"/>
              </a:rPr>
              <a:t>是指什么样的生活？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04800" y="1828800"/>
            <a:ext cx="8382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</a:rPr>
              <a:t>       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因为</a:t>
            </a:r>
            <a:r>
              <a:rPr lang="zh-CN" altLang="en-US" sz="3200" b="1">
                <a:solidFill>
                  <a:srgbClr val="FF3300"/>
                </a:solidFill>
                <a:latin typeface="Arial"/>
                <a:cs typeface="Times New Roman" pitchFamily="18" charset="0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我</a:t>
            </a:r>
            <a:r>
              <a:rPr lang="zh-CN" altLang="en-US" sz="3200" b="1">
                <a:solidFill>
                  <a:srgbClr val="FF3300"/>
                </a:solidFill>
                <a:latin typeface="Arial"/>
                <a:cs typeface="Times New Roman" pitchFamily="18" charset="0"/>
              </a:rPr>
              <a:t>”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对故乡的现实（即人与事）感到失望，故乡没有给</a:t>
            </a:r>
            <a:r>
              <a:rPr lang="zh-CN" altLang="en-US" sz="3200" b="1">
                <a:solidFill>
                  <a:srgbClr val="FF3300"/>
                </a:solidFill>
                <a:latin typeface="Arial"/>
                <a:cs typeface="Times New Roman" pitchFamily="18" charset="0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我</a:t>
            </a:r>
            <a:r>
              <a:rPr lang="zh-CN" altLang="en-US" sz="3200" b="1">
                <a:solidFill>
                  <a:srgbClr val="FF3300"/>
                </a:solidFill>
                <a:latin typeface="Arial"/>
                <a:cs typeface="Times New Roman" pitchFamily="18" charset="0"/>
              </a:rPr>
              <a:t>”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留下好印象。</a:t>
            </a:r>
            <a:r>
              <a:rPr lang="zh-CN" altLang="en-US" sz="3200" b="1">
                <a:solidFill>
                  <a:srgbClr val="FF3300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468313" y="4076700"/>
            <a:ext cx="807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</a:rPr>
              <a:t>        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指封建思想，等级观念毒害下造成人与人之间的冷淡隔膜。</a:t>
            </a:r>
            <a:r>
              <a:rPr lang="zh-CN" altLang="en-US">
                <a:latin typeface="Verdana" pitchFamily="34" charset="0"/>
              </a:rPr>
              <a:t> 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838200" y="6021388"/>
            <a:ext cx="8305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zh-CN" altLang="en-US" sz="3200" b="1">
                <a:solidFill>
                  <a:srgbClr val="FF3300"/>
                </a:solidFill>
                <a:latin typeface="Verdana" pitchFamily="34" charset="0"/>
              </a:rPr>
              <a:t>新生活指的是：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自由、平等、幸福的生活。</a:t>
            </a:r>
            <a:r>
              <a:rPr lang="zh-CN" altLang="en-US" sz="2000">
                <a:solidFill>
                  <a:srgbClr val="FF3300"/>
                </a:solidFill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  <p:bldP spid="27651" grpId="0" build="p" autoUpdateAnimBg="0"/>
      <p:bldP spid="27652" grpId="0" autoUpdateAnimBg="0"/>
      <p:bldP spid="27653" grpId="0" autoUpdateAnimBg="0"/>
      <p:bldP spid="27654" grpId="0" autoUpdateAnimBg="0"/>
      <p:bldP spid="27655" grpId="0" autoUpdateAnimBg="0"/>
      <p:bldP spid="27656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28600" y="0"/>
            <a:ext cx="8458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3200" b="1">
                <a:solidFill>
                  <a:srgbClr val="0000FF"/>
                </a:solidFill>
                <a:latin typeface="Verdana" pitchFamily="34" charset="0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Verdana" pitchFamily="34" charset="0"/>
              </a:rPr>
              <a:t>、（</a:t>
            </a:r>
            <a:r>
              <a:rPr lang="en-US" altLang="zh-CN" sz="3200" b="1">
                <a:solidFill>
                  <a:srgbClr val="0000FF"/>
                </a:solidFill>
                <a:latin typeface="Verdana" pitchFamily="34" charset="0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Verdana" pitchFamily="34" charset="0"/>
              </a:rPr>
              <a:t>）</a:t>
            </a:r>
            <a:r>
              <a:rPr lang="zh-CN" altLang="en-US" sz="3200" b="1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Verdana" pitchFamily="34" charset="0"/>
              </a:rPr>
              <a:t>我想到希望，忽然害怕起来</a:t>
            </a:r>
            <a:r>
              <a:rPr lang="zh-CN" altLang="en-US" sz="3200" b="1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Verdana" pitchFamily="34" charset="0"/>
              </a:rPr>
              <a:t>为什么</a:t>
            </a:r>
            <a:r>
              <a:rPr lang="zh-CN" altLang="en-US" sz="3200" b="1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Verdana" pitchFamily="34" charset="0"/>
              </a:rPr>
              <a:t>害怕</a:t>
            </a:r>
            <a:r>
              <a:rPr lang="zh-CN" altLang="en-US" sz="3200" b="1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Verdana" pitchFamily="34" charset="0"/>
              </a:rPr>
              <a:t>？（</a:t>
            </a:r>
            <a:r>
              <a:rPr lang="en-US" altLang="zh-CN" sz="3200" b="1">
                <a:solidFill>
                  <a:srgbClr val="0000FF"/>
                </a:solidFill>
                <a:latin typeface="Verdana" pitchFamily="34" charset="0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Verdana" pitchFamily="34" charset="0"/>
              </a:rPr>
              <a:t>）为什么说</a:t>
            </a:r>
            <a:r>
              <a:rPr lang="zh-CN" altLang="en-US" sz="3200" b="1">
                <a:solidFill>
                  <a:srgbClr val="0000FF"/>
                </a:solidFill>
                <a:latin typeface="Arial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Verdana" pitchFamily="34" charset="0"/>
              </a:rPr>
              <a:t>他的愿望切近，我的愿望茫远罢了。</a:t>
            </a:r>
            <a:r>
              <a:rPr lang="zh-CN" altLang="en-US" sz="3200" b="1">
                <a:solidFill>
                  <a:srgbClr val="0000FF"/>
                </a:solidFill>
                <a:latin typeface="Arial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04800" y="48768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3200" b="1">
                <a:solidFill>
                  <a:srgbClr val="CC00CC"/>
                </a:solidFill>
                <a:latin typeface="Verdana" pitchFamily="34" charset="0"/>
              </a:rPr>
              <a:t>5</a:t>
            </a:r>
            <a:r>
              <a:rPr lang="zh-CN" altLang="en-US" sz="3200" b="1">
                <a:solidFill>
                  <a:srgbClr val="CC00CC"/>
                </a:solidFill>
                <a:latin typeface="Verdana" pitchFamily="34" charset="0"/>
              </a:rPr>
              <a:t>、课文再次出现海边奇异的图画，表现了什么？ 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81000" y="1600200"/>
            <a:ext cx="853440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</a:rPr>
              <a:t>   </a:t>
            </a: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</a:rPr>
              <a:t>（</a:t>
            </a:r>
            <a:r>
              <a:rPr lang="en-US" altLang="zh-CN" sz="2800" b="1">
                <a:solidFill>
                  <a:srgbClr val="FF3300"/>
                </a:solidFill>
                <a:latin typeface="Times New Roman" pitchFamily="18" charset="0"/>
              </a:rPr>
              <a:t>1</a:t>
            </a: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</a:rPr>
              <a:t>）因为</a:t>
            </a:r>
            <a:r>
              <a:rPr lang="zh-CN" altLang="en-US" sz="2800" b="1">
                <a:latin typeface="Arial"/>
                <a:cs typeface="Times New Roman" pitchFamily="18" charset="0"/>
              </a:rPr>
              <a:t>“</a:t>
            </a:r>
            <a:r>
              <a:rPr lang="zh-CN" altLang="en-US" sz="2800" b="1">
                <a:latin typeface="Times New Roman" pitchFamily="18" charset="0"/>
              </a:rPr>
              <a:t>我</a:t>
            </a:r>
            <a:r>
              <a:rPr lang="zh-CN" altLang="en-US" sz="2800" b="1">
                <a:latin typeface="Arial"/>
                <a:cs typeface="Times New Roman" pitchFamily="18" charset="0"/>
              </a:rPr>
              <a:t>”</a:t>
            </a:r>
            <a:r>
              <a:rPr lang="zh-CN" altLang="en-US" sz="2800" b="1">
                <a:latin typeface="Times New Roman" pitchFamily="18" charset="0"/>
              </a:rPr>
              <a:t>的愿望是普天下的人都过上自由、平等、幸福的新生活</a:t>
            </a: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</a:rPr>
              <a:t>，但愿望能否实现是未知数，</a:t>
            </a:r>
            <a:r>
              <a:rPr lang="zh-CN" altLang="en-US" sz="2800" b="1">
                <a:solidFill>
                  <a:srgbClr val="FF3300"/>
                </a:solidFill>
                <a:latin typeface="Arial"/>
                <a:cs typeface="Times New Roman" pitchFamily="18" charset="0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</a:rPr>
              <a:t>我</a:t>
            </a:r>
            <a:r>
              <a:rPr lang="zh-CN" altLang="en-US" sz="2800" b="1">
                <a:solidFill>
                  <a:srgbClr val="FF3300"/>
                </a:solidFill>
                <a:latin typeface="Arial"/>
                <a:cs typeface="Times New Roman" pitchFamily="18" charset="0"/>
              </a:rPr>
              <a:t>”</a:t>
            </a: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</a:rPr>
              <a:t>不知道，所以想到希望的能否实现，自然便害怕起来。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28600" y="3048000"/>
            <a:ext cx="84582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    </a:t>
            </a:r>
            <a:r>
              <a:rPr lang="zh-CN" altLang="en-US" sz="2800" b="1">
                <a:latin typeface="Times New Roman" pitchFamily="18" charset="0"/>
              </a:rPr>
              <a:t>（</a:t>
            </a:r>
            <a:r>
              <a:rPr lang="en-US" altLang="zh-CN" sz="2800" b="1">
                <a:latin typeface="Times New Roman" pitchFamily="18" charset="0"/>
              </a:rPr>
              <a:t>2</a:t>
            </a:r>
            <a:r>
              <a:rPr lang="zh-CN" altLang="en-US" sz="2800" b="1">
                <a:latin typeface="Times New Roman" pitchFamily="18" charset="0"/>
              </a:rPr>
              <a:t>）闰土的愿望只是希望眼前能过上幸福生活，所以说</a:t>
            </a:r>
            <a:r>
              <a:rPr lang="zh-CN" altLang="en-US" sz="2800" b="1">
                <a:latin typeface="Arial"/>
                <a:cs typeface="Times New Roman" pitchFamily="18" charset="0"/>
              </a:rPr>
              <a:t>“</a:t>
            </a:r>
            <a:r>
              <a:rPr lang="zh-CN" altLang="en-US" sz="2800" b="1">
                <a:latin typeface="Times New Roman" pitchFamily="18" charset="0"/>
              </a:rPr>
              <a:t>切近</a:t>
            </a:r>
            <a:r>
              <a:rPr lang="zh-CN" altLang="en-US" sz="2800" b="1">
                <a:latin typeface="Arial"/>
                <a:cs typeface="Times New Roman" pitchFamily="18" charset="0"/>
              </a:rPr>
              <a:t>”</a:t>
            </a:r>
            <a:r>
              <a:rPr lang="zh-CN" altLang="en-US" sz="2800" b="1">
                <a:latin typeface="Times New Roman" pitchFamily="18" charset="0"/>
              </a:rPr>
              <a:t>，我的愿望是普天下的人都过上自由、平等、幸福的生活，</a:t>
            </a:r>
            <a:r>
              <a:rPr lang="zh-CN" altLang="en-US" sz="2800" b="1">
                <a:latin typeface="Arial"/>
                <a:cs typeface="Times New Roman" pitchFamily="18" charset="0"/>
              </a:rPr>
              <a:t>“</a:t>
            </a:r>
            <a:r>
              <a:rPr lang="zh-CN" altLang="en-US" sz="2800" b="1">
                <a:latin typeface="Times New Roman" pitchFamily="18" charset="0"/>
              </a:rPr>
              <a:t>我</a:t>
            </a:r>
            <a:r>
              <a:rPr lang="zh-CN" altLang="en-US" sz="2800" b="1">
                <a:latin typeface="Arial"/>
                <a:cs typeface="Times New Roman" pitchFamily="18" charset="0"/>
              </a:rPr>
              <a:t>”</a:t>
            </a:r>
            <a:r>
              <a:rPr lang="zh-CN" altLang="en-US" sz="2800" b="1">
                <a:latin typeface="Times New Roman" pitchFamily="18" charset="0"/>
              </a:rPr>
              <a:t>的愿望能否实现还是未知数，所以茫远。</a:t>
            </a:r>
            <a:r>
              <a:rPr lang="zh-CN" altLang="en-US" sz="3200" b="1">
                <a:latin typeface="Verdana" pitchFamily="34" charset="0"/>
              </a:rPr>
              <a:t> 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04800" y="57912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</a:rPr>
              <a:t>        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海边奇异的图画是</a:t>
            </a:r>
            <a:r>
              <a:rPr lang="zh-CN" altLang="en-US" sz="3200" b="1">
                <a:solidFill>
                  <a:srgbClr val="FF3300"/>
                </a:solidFill>
                <a:latin typeface="Arial"/>
                <a:cs typeface="Times New Roman" pitchFamily="18" charset="0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我</a:t>
            </a:r>
            <a:r>
              <a:rPr lang="zh-CN" altLang="en-US" sz="3200" b="1">
                <a:solidFill>
                  <a:srgbClr val="FF3300"/>
                </a:solidFill>
                <a:latin typeface="Arial"/>
                <a:cs typeface="Times New Roman" pitchFamily="18" charset="0"/>
              </a:rPr>
              <a:t>”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对美好希望的想象和憧憬。</a:t>
            </a:r>
            <a:r>
              <a:rPr lang="zh-CN" altLang="en-US" sz="3200" b="1">
                <a:solidFill>
                  <a:srgbClr val="FF3300"/>
                </a:solidFill>
                <a:latin typeface="Verdana" pitchFamily="34" charset="0"/>
              </a:rPr>
              <a:t> </a:t>
            </a:r>
            <a:endParaRPr lang="zh-CN" altLang="en-US" sz="3200" b="1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  <p:bldP spid="28675" grpId="0" autoUpdateAnimBg="0"/>
      <p:bldP spid="28676" grpId="0" autoUpdateAnimBg="0"/>
      <p:bldP spid="28677" grpId="0" autoUpdateAnimBg="0"/>
      <p:bldP spid="28678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026"/>
          <p:cNvSpPr txBox="1">
            <a:spLocks noChangeArrowheads="1"/>
          </p:cNvSpPr>
          <p:nvPr/>
        </p:nvSpPr>
        <p:spPr bwMode="auto">
          <a:xfrm>
            <a:off x="381000" y="457200"/>
            <a:ext cx="85344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Verdana" pitchFamily="34" charset="0"/>
              </a:rPr>
              <a:t>6</a:t>
            </a:r>
            <a:r>
              <a:rPr lang="zh-CN" altLang="en-US" sz="3200" b="1">
                <a:latin typeface="Verdana" pitchFamily="34" charset="0"/>
              </a:rPr>
              <a:t>、</a:t>
            </a:r>
            <a:r>
              <a:rPr lang="zh-CN" altLang="en-US" sz="3200" b="1">
                <a:latin typeface="Arial"/>
              </a:rPr>
              <a:t>“</a:t>
            </a:r>
            <a:r>
              <a:rPr lang="zh-CN" altLang="en-US" sz="3200" b="1">
                <a:latin typeface="Verdana" pitchFamily="34" charset="0"/>
              </a:rPr>
              <a:t>希望是本无所谓有，无所谓无的。这正如地上的路：其实地上本没有路，走的人多了，也便成了路。</a:t>
            </a:r>
            <a:r>
              <a:rPr lang="zh-CN" altLang="en-US" sz="3200" b="1">
                <a:latin typeface="Arial"/>
              </a:rPr>
              <a:t>”</a:t>
            </a:r>
            <a:r>
              <a:rPr lang="zh-CN" altLang="en-US" sz="3200" b="1">
                <a:latin typeface="Verdana" pitchFamily="34" charset="0"/>
              </a:rPr>
              <a:t>这句话有什么深刻含义？</a:t>
            </a:r>
          </a:p>
        </p:txBody>
      </p:sp>
      <p:sp>
        <p:nvSpPr>
          <p:cNvPr id="29699" name="Rectangle 1027"/>
          <p:cNvSpPr>
            <a:spLocks noChangeArrowheads="1"/>
          </p:cNvSpPr>
          <p:nvPr/>
        </p:nvSpPr>
        <p:spPr bwMode="auto">
          <a:xfrm>
            <a:off x="609600" y="2286000"/>
            <a:ext cx="7921625" cy="3387725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作者把希望比作地上的路，结尾充满了哲理。它告诉人们：只空有希望而不去奋斗、追求，希望便</a:t>
            </a:r>
            <a:r>
              <a:rPr lang="zh-CN" altLang="en-US" sz="36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无所谓有</a:t>
            </a:r>
            <a:r>
              <a:rPr lang="zh-CN" altLang="en-US" sz="36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；有了希望并始终不逾地斗争、实践，希望便</a:t>
            </a:r>
            <a:r>
              <a:rPr lang="zh-CN" altLang="en-US" sz="36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无所谓无</a:t>
            </a:r>
            <a:r>
              <a:rPr lang="zh-CN" altLang="en-US" sz="36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。人们都向着希望之路迅跑，就会迎来新生活。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699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468313" y="333375"/>
            <a:ext cx="8280400" cy="1554163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200" b="1">
                <a:latin typeface="Arial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latin typeface="Arial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是小说中又一个重要人物。小说中的</a:t>
            </a:r>
            <a:r>
              <a:rPr lang="zh-CN" altLang="en-US" sz="3200" b="1">
                <a:latin typeface="Arial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latin typeface="Arial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并不等于作者，而是作者塑造的一个人物。想想</a:t>
            </a:r>
            <a:r>
              <a:rPr lang="zh-CN" altLang="en-US" sz="3200" b="1">
                <a:latin typeface="Arial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latin typeface="Arial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是一个什么样的人？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539750" y="1989138"/>
            <a:ext cx="7993063" cy="4478337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二十多年前远离故乡，过着辛苦辗转的生活。回到故乡，看到故乡的衰败萧索，看到故乡人的生活穷困悲苦，看到故乡人纯真人性的扭曲感到痛苦悲哀。但</a:t>
            </a:r>
            <a:r>
              <a:rPr lang="zh-CN" altLang="en-US" sz="32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不失望，</a:t>
            </a:r>
            <a:r>
              <a:rPr lang="zh-CN" altLang="en-US" sz="32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憧憬着美好的故乡，</a:t>
            </a:r>
            <a:r>
              <a:rPr lang="zh-CN" altLang="en-US" sz="32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希望故乡人过上新的生活。所以说</a:t>
            </a:r>
            <a:r>
              <a:rPr lang="zh-CN" altLang="en-US" sz="32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不是消沉的知识分子，而是一个同情、热爱劳动人民的具有民主进步思想倾向的小资产阶级知识分子形象。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看戏河埠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124744"/>
            <a:ext cx="2987824" cy="5733256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258888" y="0"/>
            <a:ext cx="2425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时代背景</a:t>
            </a:r>
          </a:p>
        </p:txBody>
      </p:sp>
      <p:sp>
        <p:nvSpPr>
          <p:cNvPr id="5" name="矩形 4"/>
          <p:cNvSpPr/>
          <p:nvPr/>
        </p:nvSpPr>
        <p:spPr>
          <a:xfrm>
            <a:off x="179512" y="1196752"/>
            <a:ext cx="597666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辛亥革命后，封建王朝的专制政权被推翻了，但代之而起的是地主阶级的军阀官僚的统治。帝国主义不但操纵了中国的财政和经济命脉，而且操纵了中国的政治和军事力量。由于这双重的压迫，中国的广大人民，日益贫困化。</a:t>
            </a:r>
          </a:p>
          <a:p>
            <a:pPr eaLnBrk="1" hangingPunct="1"/>
            <a:r>
              <a:rPr kumimoji="1" lang="zh-CN" altLang="en-US" sz="2000" b="1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kumimoji="1" lang="en-US" altLang="zh-CN" sz="2000" b="1" dirty="0" smtClean="0">
                <a:latin typeface="微软雅黑" pitchFamily="34" charset="-122"/>
                <a:ea typeface="微软雅黑" pitchFamily="34" charset="-122"/>
              </a:rPr>
              <a:t>1919</a:t>
            </a:r>
            <a:r>
              <a:rPr kumimoji="1" lang="zh-CN" altLang="en-US" sz="20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kumimoji="1" lang="en-US" altLang="zh-CN" sz="2000" b="1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kumimoji="1" lang="zh-CN" altLang="en-US" sz="2000" b="1" dirty="0" smtClean="0">
                <a:latin typeface="微软雅黑" pitchFamily="34" charset="-122"/>
                <a:ea typeface="微软雅黑" pitchFamily="34" charset="-122"/>
              </a:rPr>
              <a:t>月，鲁迅回故乡绍兴，接母亲到北京。他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亲眼目睹了故乡的破旧不堪和农民生活的贫困，百感交集，  思绪万千，一年后就以这次经历为素材，创作了小说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故乡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这次回到乡间，幼年的伙伴、农民章闰水特地从海边农村进城来探望鲁迅。章闰水年纪刚过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，已是满脸皱纹，形容樵悴，向鲁迅讲述了农村人的悲惨处境，引起了鲁迅深切的同情。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鲁迅以章闰水为原型，塑造了闰土这个朴实的农民形象。</a:t>
            </a:r>
            <a:r>
              <a:rPr kumimoji="1"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文章是用第一人称来写的，是作者所塑造的一个人物形象，不能指作者自己。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979712" y="188640"/>
            <a:ext cx="57546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Tahoma" pitchFamily="34" charset="0"/>
              </a:rPr>
              <a:t>环境描写的作用：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533400" y="1828800"/>
            <a:ext cx="82296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ahoma" pitchFamily="34" charset="0"/>
              </a:rPr>
              <a:t>　　</a:t>
            </a:r>
            <a:r>
              <a:rPr kumimoji="1" lang="zh-CN" altLang="en-US" sz="3600" b="1">
                <a:solidFill>
                  <a:srgbClr val="993300"/>
                </a:solidFill>
                <a:latin typeface="Tahoma" pitchFamily="34" charset="0"/>
              </a:rPr>
              <a:t>现实的故乡</a:t>
            </a:r>
            <a:r>
              <a:rPr kumimoji="1" lang="zh-CN" altLang="en-US" sz="3600" b="1" i="1">
                <a:solidFill>
                  <a:srgbClr val="CC0066"/>
                </a:solidFill>
                <a:latin typeface="Tahoma" pitchFamily="34" charset="0"/>
              </a:rPr>
              <a:t>萧索、荒凉、单调，失去生命的活力</a:t>
            </a:r>
            <a:r>
              <a:rPr kumimoji="1" lang="zh-CN" altLang="en-US" sz="3600" b="1">
                <a:solidFill>
                  <a:srgbClr val="993300"/>
                </a:solidFill>
                <a:latin typeface="Tahoma" pitchFamily="34" charset="0"/>
              </a:rPr>
              <a:t>。回忆中的故乡</a:t>
            </a:r>
            <a:r>
              <a:rPr kumimoji="1" lang="zh-CN" altLang="en-US" sz="3600" b="1" i="1">
                <a:solidFill>
                  <a:srgbClr val="CC0066"/>
                </a:solidFill>
                <a:latin typeface="Tahoma" pitchFamily="34" charset="0"/>
              </a:rPr>
              <a:t>五彩缤纷，寂静而富有动感</a:t>
            </a:r>
            <a:r>
              <a:rPr kumimoji="1" lang="zh-CN" altLang="en-US" sz="3600" b="1" i="1">
                <a:solidFill>
                  <a:srgbClr val="993300"/>
                </a:solidFill>
                <a:latin typeface="Tahoma" pitchFamily="34" charset="0"/>
              </a:rPr>
              <a:t>，</a:t>
            </a:r>
            <a:r>
              <a:rPr kumimoji="1" lang="zh-CN" altLang="en-US" sz="3600" b="1" i="1">
                <a:solidFill>
                  <a:srgbClr val="CC0066"/>
                </a:solidFill>
                <a:latin typeface="Tahoma" pitchFamily="34" charset="0"/>
              </a:rPr>
              <a:t>辽阔而鲜活</a:t>
            </a:r>
            <a:r>
              <a:rPr kumimoji="1" lang="zh-CN" altLang="en-US" sz="3600" b="1">
                <a:solidFill>
                  <a:srgbClr val="993300"/>
                </a:solidFill>
                <a:latin typeface="Tahoma" pitchFamily="34" charset="0"/>
              </a:rPr>
              <a:t>。环境描写既真实再现了</a:t>
            </a:r>
            <a:r>
              <a:rPr kumimoji="1" lang="zh-CN" altLang="en-US" sz="3600" b="1" i="1">
                <a:solidFill>
                  <a:srgbClr val="CC0066"/>
                </a:solidFill>
                <a:latin typeface="Tahoma" pitchFamily="34" charset="0"/>
              </a:rPr>
              <a:t>社会生活</a:t>
            </a:r>
            <a:r>
              <a:rPr kumimoji="1" lang="zh-CN" altLang="en-US" sz="3600" b="1">
                <a:solidFill>
                  <a:srgbClr val="993300"/>
                </a:solidFill>
                <a:latin typeface="Tahoma" pitchFamily="34" charset="0"/>
              </a:rPr>
              <a:t>，也凸现了故乡</a:t>
            </a:r>
            <a:r>
              <a:rPr kumimoji="1" lang="zh-CN" altLang="en-US" sz="3600" b="1" i="1">
                <a:solidFill>
                  <a:srgbClr val="CC0066"/>
                </a:solidFill>
                <a:latin typeface="Tahoma" pitchFamily="34" charset="0"/>
              </a:rPr>
              <a:t>人的关系</a:t>
            </a:r>
            <a:r>
              <a:rPr kumimoji="1" lang="zh-CN" altLang="en-US" sz="3600" b="1">
                <a:solidFill>
                  <a:srgbClr val="993300"/>
                </a:solidFill>
                <a:latin typeface="Tahoma" pitchFamily="34" charset="0"/>
              </a:rPr>
              <a:t>，</a:t>
            </a:r>
            <a:r>
              <a:rPr kumimoji="1" lang="zh-CN" altLang="en-US" sz="3600" b="1">
                <a:solidFill>
                  <a:srgbClr val="993300"/>
                </a:solidFill>
                <a:latin typeface="Times New Roman"/>
              </a:rPr>
              <a:t>“</a:t>
            </a:r>
            <a:r>
              <a:rPr kumimoji="1" lang="zh-CN" altLang="en-US" sz="3600" b="1">
                <a:solidFill>
                  <a:srgbClr val="993300"/>
                </a:solidFill>
                <a:latin typeface="Tahoma" pitchFamily="34" charset="0"/>
              </a:rPr>
              <a:t>我</a:t>
            </a:r>
            <a:r>
              <a:rPr kumimoji="1" lang="zh-CN" altLang="en-US" sz="3600" b="1">
                <a:solidFill>
                  <a:srgbClr val="993300"/>
                </a:solidFill>
                <a:latin typeface="Times New Roman"/>
              </a:rPr>
              <a:t>”</a:t>
            </a:r>
            <a:r>
              <a:rPr kumimoji="1" lang="zh-CN" altLang="en-US" sz="3600" b="1">
                <a:solidFill>
                  <a:srgbClr val="993300"/>
                </a:solidFill>
                <a:latin typeface="Tahoma" pitchFamily="34" charset="0"/>
              </a:rPr>
              <a:t>的情感态度：纯真美好的人际关系如今有了</a:t>
            </a:r>
            <a:r>
              <a:rPr kumimoji="1" lang="zh-CN" altLang="en-US" sz="3600" b="1" i="1">
                <a:solidFill>
                  <a:srgbClr val="CC0066"/>
                </a:solidFill>
                <a:latin typeface="Tahoma" pitchFamily="34" charset="0"/>
              </a:rPr>
              <a:t>隔阂</a:t>
            </a:r>
            <a:r>
              <a:rPr kumimoji="1" lang="zh-CN" altLang="en-US" sz="3600" b="1">
                <a:solidFill>
                  <a:srgbClr val="993300"/>
                </a:solidFill>
                <a:latin typeface="Tahoma" pitchFamily="34" charset="0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  <p:bldP spid="31747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0" y="0"/>
            <a:ext cx="21986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8000" b="1">
                <a:latin typeface="Times New Roman" pitchFamily="18" charset="0"/>
                <a:ea typeface="华文行楷" pitchFamily="2" charset="-122"/>
              </a:rPr>
              <a:t>“</a:t>
            </a:r>
            <a:r>
              <a:rPr kumimoji="1" lang="zh-CN" altLang="en-US" sz="8000" b="1">
                <a:latin typeface="Times New Roman" pitchFamily="18" charset="0"/>
                <a:ea typeface="华文行楷" pitchFamily="2" charset="-122"/>
              </a:rPr>
              <a:t>我”</a:t>
            </a:r>
          </a:p>
        </p:txBody>
      </p:sp>
      <p:sp>
        <p:nvSpPr>
          <p:cNvPr id="94212" name="AutoShape 4"/>
          <p:cNvSpPr>
            <a:spLocks noChangeArrowheads="1"/>
          </p:cNvSpPr>
          <p:nvPr/>
        </p:nvSpPr>
        <p:spPr bwMode="auto">
          <a:xfrm>
            <a:off x="1981200" y="381000"/>
            <a:ext cx="1143000" cy="609600"/>
          </a:xfrm>
          <a:prstGeom prst="notchedRightArrow">
            <a:avLst>
              <a:gd name="adj1" fmla="val 50000"/>
              <a:gd name="adj2" fmla="val 46875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4213" name="AutoShape 5"/>
          <p:cNvSpPr>
            <a:spLocks noChangeArrowheads="1"/>
          </p:cNvSpPr>
          <p:nvPr/>
        </p:nvSpPr>
        <p:spPr bwMode="auto">
          <a:xfrm>
            <a:off x="2514600" y="0"/>
            <a:ext cx="6629400" cy="2895600"/>
          </a:xfrm>
          <a:prstGeom prst="cloudCallout">
            <a:avLst>
              <a:gd name="adj1" fmla="val -58213"/>
              <a:gd name="adj2" fmla="val 4292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kumimoji="1" lang="zh-CN" altLang="zh-CN" sz="4800">
              <a:latin typeface="Times New Roman" pitchFamily="18" charset="0"/>
            </a:endParaRPr>
          </a:p>
        </p:txBody>
      </p:sp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2863850" y="331788"/>
            <a:ext cx="58991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>
                <a:latin typeface="Times New Roman" pitchFamily="18" charset="0"/>
              </a:rPr>
              <a:t>       </a:t>
            </a:r>
            <a:r>
              <a:rPr kumimoji="1" lang="zh-CN" altLang="en-US" sz="3200" b="1">
                <a:solidFill>
                  <a:schemeClr val="tx2"/>
                </a:solidFill>
                <a:latin typeface="Times New Roman" pitchFamily="18" charset="0"/>
              </a:rPr>
              <a:t>故事的叙述者，有作者的影</a:t>
            </a:r>
          </a:p>
          <a:p>
            <a:r>
              <a:rPr kumimoji="1" lang="zh-CN" altLang="en-US" sz="3200" b="1">
                <a:solidFill>
                  <a:schemeClr val="tx2"/>
                </a:solidFill>
                <a:latin typeface="Times New Roman" pitchFamily="18" charset="0"/>
              </a:rPr>
              <a:t>子但不等同于作者。“我”是一个</a:t>
            </a:r>
          </a:p>
          <a:p>
            <a:r>
              <a:rPr kumimoji="1" lang="zh-CN" altLang="en-US" sz="3200" b="1">
                <a:solidFill>
                  <a:schemeClr val="tx2"/>
                </a:solidFill>
                <a:latin typeface="Times New Roman" pitchFamily="18" charset="0"/>
              </a:rPr>
              <a:t>对现实不满，追求新生活，心怀</a:t>
            </a:r>
          </a:p>
          <a:p>
            <a:r>
              <a:rPr kumimoji="1" lang="zh-CN" altLang="en-US" sz="3200" b="1">
                <a:solidFill>
                  <a:schemeClr val="tx2"/>
                </a:solidFill>
                <a:latin typeface="Times New Roman" pitchFamily="18" charset="0"/>
              </a:rPr>
              <a:t>希望的知识分子的形象。</a:t>
            </a:r>
          </a:p>
        </p:txBody>
      </p:sp>
      <p:sp>
        <p:nvSpPr>
          <p:cNvPr id="94215" name="AutoShape 7"/>
          <p:cNvSpPr>
            <a:spLocks noChangeArrowheads="1"/>
          </p:cNvSpPr>
          <p:nvPr/>
        </p:nvSpPr>
        <p:spPr bwMode="auto">
          <a:xfrm>
            <a:off x="762000" y="1447800"/>
            <a:ext cx="609600" cy="2057400"/>
          </a:xfrm>
          <a:prstGeom prst="downArrow">
            <a:avLst>
              <a:gd name="adj1" fmla="val 50000"/>
              <a:gd name="adj2" fmla="val 84375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609600" y="3733800"/>
            <a:ext cx="914400" cy="2743200"/>
          </a:xfrm>
          <a:prstGeom prst="rect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chemeClr val="bg1"/>
                </a:solidFill>
                <a:latin typeface="Times New Roman" pitchFamily="18" charset="0"/>
              </a:rPr>
              <a:t>心情变化</a:t>
            </a:r>
          </a:p>
        </p:txBody>
      </p:sp>
      <p:sp>
        <p:nvSpPr>
          <p:cNvPr id="94217" name="AutoShape 9"/>
          <p:cNvSpPr>
            <a:spLocks/>
          </p:cNvSpPr>
          <p:nvPr/>
        </p:nvSpPr>
        <p:spPr bwMode="auto">
          <a:xfrm>
            <a:off x="1676400" y="3352800"/>
            <a:ext cx="381000" cy="3505200"/>
          </a:xfrm>
          <a:prstGeom prst="leftBrace">
            <a:avLst>
              <a:gd name="adj1" fmla="val 76667"/>
              <a:gd name="adj2" fmla="val 50000"/>
            </a:avLst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4218" name="Text Box 10"/>
          <p:cNvSpPr txBox="1">
            <a:spLocks noChangeArrowheads="1"/>
          </p:cNvSpPr>
          <p:nvPr/>
        </p:nvSpPr>
        <p:spPr bwMode="auto">
          <a:xfrm>
            <a:off x="2057400" y="3124200"/>
            <a:ext cx="3043238" cy="579438"/>
          </a:xfrm>
          <a:prstGeom prst="rect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chemeClr val="bg1"/>
                </a:solidFill>
                <a:latin typeface="Times New Roman" pitchFamily="18" charset="0"/>
              </a:rPr>
              <a:t>忆童年的故乡：</a:t>
            </a:r>
          </a:p>
        </p:txBody>
      </p:sp>
      <p:sp>
        <p:nvSpPr>
          <p:cNvPr id="94219" name="Text Box 11"/>
          <p:cNvSpPr txBox="1">
            <a:spLocks noChangeArrowheads="1"/>
          </p:cNvSpPr>
          <p:nvPr/>
        </p:nvSpPr>
        <p:spPr bwMode="auto">
          <a:xfrm>
            <a:off x="5562600" y="3071813"/>
            <a:ext cx="110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latin typeface="Times New Roman" pitchFamily="18" charset="0"/>
                <a:ea typeface="楷体_GB2312" pitchFamily="49" charset="-122"/>
              </a:rPr>
              <a:t>欢愉</a:t>
            </a:r>
          </a:p>
        </p:txBody>
      </p:sp>
      <p:sp>
        <p:nvSpPr>
          <p:cNvPr id="94220" name="Text Box 12"/>
          <p:cNvSpPr txBox="1">
            <a:spLocks noChangeArrowheads="1"/>
          </p:cNvSpPr>
          <p:nvPr/>
        </p:nvSpPr>
        <p:spPr bwMode="auto">
          <a:xfrm>
            <a:off x="2117725" y="4564063"/>
            <a:ext cx="1822450" cy="579437"/>
          </a:xfrm>
          <a:prstGeom prst="rect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chemeClr val="bg1"/>
                </a:solidFill>
                <a:latin typeface="Times New Roman" pitchFamily="18" charset="0"/>
              </a:rPr>
              <a:t>在故乡：</a:t>
            </a:r>
          </a:p>
        </p:txBody>
      </p:sp>
      <p:sp>
        <p:nvSpPr>
          <p:cNvPr id="94221" name="Text Box 13"/>
          <p:cNvSpPr txBox="1">
            <a:spLocks noChangeArrowheads="1"/>
          </p:cNvSpPr>
          <p:nvPr/>
        </p:nvSpPr>
        <p:spPr bwMode="auto">
          <a:xfrm>
            <a:off x="4267200" y="4443413"/>
            <a:ext cx="110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latin typeface="Times New Roman" pitchFamily="18" charset="0"/>
                <a:ea typeface="隶书" pitchFamily="49" charset="-122"/>
              </a:rPr>
              <a:t>悲哀</a:t>
            </a:r>
          </a:p>
        </p:txBody>
      </p:sp>
      <p:sp>
        <p:nvSpPr>
          <p:cNvPr id="94222" name="Text Box 14"/>
          <p:cNvSpPr txBox="1">
            <a:spLocks noChangeArrowheads="1"/>
          </p:cNvSpPr>
          <p:nvPr/>
        </p:nvSpPr>
        <p:spPr bwMode="auto">
          <a:xfrm>
            <a:off x="2133600" y="6019800"/>
            <a:ext cx="1822450" cy="579438"/>
          </a:xfrm>
          <a:prstGeom prst="rect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chemeClr val="bg1"/>
                </a:solidFill>
                <a:latin typeface="Times New Roman" pitchFamily="18" charset="0"/>
              </a:rPr>
              <a:t>离故乡：</a:t>
            </a:r>
          </a:p>
        </p:txBody>
      </p:sp>
      <p:sp>
        <p:nvSpPr>
          <p:cNvPr id="94223" name="Text Box 15"/>
          <p:cNvSpPr txBox="1">
            <a:spLocks noChangeArrowheads="1"/>
          </p:cNvSpPr>
          <p:nvPr/>
        </p:nvSpPr>
        <p:spPr bwMode="auto">
          <a:xfrm>
            <a:off x="4114800" y="5667375"/>
            <a:ext cx="3867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latin typeface="Times New Roman" pitchFamily="18" charset="0"/>
                <a:ea typeface="隶书" pitchFamily="49" charset="-122"/>
              </a:rPr>
              <a:t>觉得故乡会好的，</a:t>
            </a:r>
          </a:p>
          <a:p>
            <a:r>
              <a:rPr kumimoji="1" lang="zh-CN" altLang="en-US" sz="3600" b="1">
                <a:latin typeface="Times New Roman" pitchFamily="18" charset="0"/>
                <a:ea typeface="隶书" pitchFamily="49" charset="-122"/>
              </a:rPr>
              <a:t>但很渺茫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autoUpdateAnimBg="0"/>
      <p:bldP spid="94212" grpId="0" animBg="1"/>
      <p:bldP spid="94213" grpId="0" animBg="1" autoUpdateAnimBg="0"/>
      <p:bldP spid="94214" grpId="0" autoUpdateAnimBg="0"/>
      <p:bldP spid="94215" grpId="0" animBg="1"/>
      <p:bldP spid="94216" grpId="0" animBg="1" autoUpdateAnimBg="0"/>
      <p:bldP spid="94217" grpId="0" animBg="1"/>
      <p:bldP spid="94218" grpId="0" animBg="1" autoUpdateAnimBg="0"/>
      <p:bldP spid="94219" grpId="0" autoUpdateAnimBg="0"/>
      <p:bldP spid="94220" grpId="0" animBg="1" autoUpdateAnimBg="0"/>
      <p:bldP spid="94221" grpId="0" autoUpdateAnimBg="0"/>
      <p:bldP spid="94222" grpId="0" animBg="1" autoUpdateAnimBg="0"/>
      <p:bldP spid="94223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BJ_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8382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5" name="AutoShape 3"/>
          <p:cNvSpPr>
            <a:spLocks noChangeArrowheads="1"/>
          </p:cNvSpPr>
          <p:nvPr/>
        </p:nvSpPr>
        <p:spPr bwMode="auto">
          <a:xfrm>
            <a:off x="251520" y="1268760"/>
            <a:ext cx="2880320" cy="1368152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4800" b="1" dirty="0" smtClean="0">
                <a:latin typeface="Times New Roman" pitchFamily="18" charset="0"/>
                <a:ea typeface="黑体" pitchFamily="49" charset="-122"/>
              </a:rPr>
              <a:t>课</a:t>
            </a:r>
            <a:r>
              <a:rPr kumimoji="1" lang="zh-CN" altLang="en-US" sz="4800" b="1" dirty="0">
                <a:latin typeface="Times New Roman" pitchFamily="18" charset="0"/>
                <a:ea typeface="黑体" pitchFamily="49" charset="-122"/>
              </a:rPr>
              <a:t>文主</a:t>
            </a:r>
            <a:r>
              <a:rPr kumimoji="1" lang="zh-CN" altLang="en-US" sz="4800" b="1" dirty="0" smtClean="0">
                <a:latin typeface="Times New Roman" pitchFamily="18" charset="0"/>
                <a:ea typeface="黑体" pitchFamily="49" charset="-122"/>
              </a:rPr>
              <a:t>题</a:t>
            </a:r>
            <a:endParaRPr kumimoji="1"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  <a:ea typeface="黑体" pitchFamily="49" charset="-122"/>
            </a:endParaRPr>
          </a:p>
        </p:txBody>
      </p:sp>
      <p:sp>
        <p:nvSpPr>
          <p:cNvPr id="95236" name="AutoShape 4"/>
          <p:cNvSpPr>
            <a:spLocks/>
          </p:cNvSpPr>
          <p:nvPr/>
        </p:nvSpPr>
        <p:spPr bwMode="auto">
          <a:xfrm>
            <a:off x="3124200" y="1219200"/>
            <a:ext cx="295275" cy="2570163"/>
          </a:xfrm>
          <a:prstGeom prst="leftBrace">
            <a:avLst>
              <a:gd name="adj1" fmla="val 72536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3581400" y="1168400"/>
            <a:ext cx="4649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、人的生命和活力被扼杀；</a:t>
            </a:r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3581400" y="1778000"/>
            <a:ext cx="4292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、纯真的人性被扭曲了；</a:t>
            </a:r>
          </a:p>
          <a:p>
            <a:endParaRPr kumimoji="1" lang="en-US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3581400" y="2333625"/>
            <a:ext cx="5311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、愚昧、落后、贫穷的轮回；</a:t>
            </a:r>
          </a:p>
        </p:txBody>
      </p:sp>
      <p:sp>
        <p:nvSpPr>
          <p:cNvPr id="95240" name="Text Box 8"/>
          <p:cNvSpPr txBox="1">
            <a:spLocks noChangeArrowheads="1"/>
          </p:cNvSpPr>
          <p:nvPr/>
        </p:nvSpPr>
        <p:spPr bwMode="auto">
          <a:xfrm>
            <a:off x="3581400" y="2921000"/>
            <a:ext cx="4649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、渴望理想的人与人关系。</a:t>
            </a:r>
          </a:p>
        </p:txBody>
      </p:sp>
      <p:sp>
        <p:nvSpPr>
          <p:cNvPr id="95241" name="AutoShape 9"/>
          <p:cNvSpPr>
            <a:spLocks noChangeArrowheads="1"/>
          </p:cNvSpPr>
          <p:nvPr/>
        </p:nvSpPr>
        <p:spPr bwMode="auto">
          <a:xfrm>
            <a:off x="0" y="4508500"/>
            <a:ext cx="8458200" cy="2349500"/>
          </a:xfrm>
          <a:prstGeom prst="wedgeRoundRectCallout">
            <a:avLst>
              <a:gd name="adj1" fmla="val -34938"/>
              <a:gd name="adj2" fmla="val -119471"/>
              <a:gd name="adj3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kumimoji="1" lang="en-US" altLang="zh-CN" sz="3200" dirty="0">
                <a:latin typeface="Times New Roman" pitchFamily="18" charset="0"/>
              </a:rPr>
              <a:t>        </a:t>
            </a:r>
            <a:r>
              <a:rPr kumimoji="1" lang="zh-CN" altLang="en-US" sz="2800" b="1" dirty="0">
                <a:latin typeface="Times New Roman" pitchFamily="18" charset="0"/>
              </a:rPr>
              <a:t>小说以“我”回故乡的见闻与感受为线索，通过闰土</a:t>
            </a:r>
            <a:r>
              <a:rPr kumimoji="1" lang="en-US" altLang="zh-CN" sz="2800" b="1" dirty="0">
                <a:latin typeface="Times New Roman" pitchFamily="18" charset="0"/>
              </a:rPr>
              <a:t>20</a:t>
            </a:r>
            <a:r>
              <a:rPr kumimoji="1" lang="zh-CN" altLang="en-US" sz="2800" b="1" dirty="0">
                <a:latin typeface="Times New Roman" pitchFamily="18" charset="0"/>
              </a:rPr>
              <a:t>多年前后的变化，描绘了辛亥革命后十年间中国农村衰败、萧条、日趋破产的悲惨景象，揭示广大农民生活痛苦的根源，表达了作者改造旧社会、创造新社会生活的强烈愿望。</a:t>
            </a:r>
          </a:p>
        </p:txBody>
      </p:sp>
      <p:sp>
        <p:nvSpPr>
          <p:cNvPr id="95242" name="Text Box 10"/>
          <p:cNvSpPr txBox="1">
            <a:spLocks noChangeArrowheads="1"/>
          </p:cNvSpPr>
          <p:nvPr/>
        </p:nvSpPr>
        <p:spPr bwMode="auto">
          <a:xfrm>
            <a:off x="3492500" y="3573463"/>
            <a:ext cx="54721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5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、辛亥革命前后农民的贫困生活，表达了追求新生活的愿望。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animBg="1"/>
      <p:bldP spid="95237" grpId="0" autoUpdateAnimBg="0"/>
      <p:bldP spid="95238" grpId="0" autoUpdateAnimBg="0"/>
      <p:bldP spid="95239" grpId="0" autoUpdateAnimBg="0"/>
      <p:bldP spid="95240" grpId="0" autoUpdateAnimBg="0"/>
      <p:bldP spid="95241" grpId="0" animBg="1" autoUpdateAnimBg="0"/>
      <p:bldP spid="952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051720" y="188640"/>
            <a:ext cx="2940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5400" b="1" dirty="0">
                <a:solidFill>
                  <a:srgbClr val="CC0066"/>
                </a:solidFill>
                <a:latin typeface="Times New Roman" pitchFamily="18" charset="0"/>
              </a:rPr>
              <a:t>整体感知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685800" y="1676400"/>
            <a:ext cx="6045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40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、朗读课文，疏解字词。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685800" y="4267200"/>
            <a:ext cx="4083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600" b="1" dirty="0">
                <a:solidFill>
                  <a:srgbClr val="FF3399"/>
                </a:solidFill>
                <a:latin typeface="Times New Roman" pitchFamily="18" charset="0"/>
              </a:rPr>
              <a:t>3</a:t>
            </a:r>
            <a:r>
              <a:rPr kumimoji="1" lang="zh-CN" altLang="en-US" sz="3600" b="1" dirty="0">
                <a:solidFill>
                  <a:srgbClr val="FF3399"/>
                </a:solidFill>
                <a:latin typeface="Times New Roman" pitchFamily="18" charset="0"/>
              </a:rPr>
              <a:t>、梳理情节结构。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85800" y="3048000"/>
            <a:ext cx="8210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60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kumimoji="1" lang="zh-CN" altLang="en-US" sz="3600">
                <a:solidFill>
                  <a:srgbClr val="0000FF"/>
                </a:solidFill>
                <a:latin typeface="Times New Roman" pitchFamily="18" charset="0"/>
              </a:rPr>
              <a:t>、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小说以什么为线索来组织故事情节？</a:t>
            </a:r>
          </a:p>
        </p:txBody>
      </p:sp>
      <p:pic>
        <p:nvPicPr>
          <p:cNvPr id="5130" name="Picture 10" descr="gif04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4149725"/>
            <a:ext cx="1871663" cy="215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  <p:bldP spid="5126" grpId="0" autoUpdateAnimBg="0"/>
      <p:bldP spid="5127" grpId="0" autoUpdateAnimBg="0"/>
      <p:bldP spid="512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455738" y="14176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476375" y="993775"/>
            <a:ext cx="184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5400" b="1">
              <a:solidFill>
                <a:srgbClr val="FF0000"/>
              </a:solidFill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311275" y="174625"/>
            <a:ext cx="293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CC0066"/>
                </a:solidFill>
              </a:rPr>
              <a:t>快速朗读课文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116013" y="1340768"/>
            <a:ext cx="6573837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思考：</a:t>
            </a:r>
          </a:p>
          <a:p>
            <a:r>
              <a:rPr lang="en-US" altLang="zh-CN" sz="3200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、二十年的时间，“我”重回故乡。故乡的变化具体体现在哪几方面？</a:t>
            </a:r>
          </a:p>
          <a:p>
            <a:r>
              <a:rPr lang="en-US" altLang="zh-CN" sz="3200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、现实中的故乡和记忆中的故乡各是怎样的画面？</a:t>
            </a:r>
          </a:p>
          <a:p>
            <a:r>
              <a:rPr lang="en-US" altLang="zh-CN" sz="3200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、本篇小说的主人公是谁？</a:t>
            </a:r>
          </a:p>
          <a:p>
            <a:r>
              <a:rPr lang="en-US" altLang="zh-CN" sz="3200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200" b="1" dirty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、鲁迅是怎样描写闰土的？找出描写闰土的句子，看看少年的闰土和中年的闰土有什么不同？闰土变化的原因是什么？</a:t>
            </a:r>
          </a:p>
          <a:p>
            <a:endParaRPr lang="en-US" altLang="zh-CN" sz="2400" dirty="0">
              <a:solidFill>
                <a:srgbClr val="FF0066"/>
              </a:solidFill>
            </a:endParaRPr>
          </a:p>
        </p:txBody>
      </p:sp>
      <p:pic>
        <p:nvPicPr>
          <p:cNvPr id="7175" name="Picture 7" descr="015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2684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015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63683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 descr="015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9161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 descr="015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28453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1304925"/>
            <a:ext cx="9828213" cy="579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秕谷（     ）   鹁鸪（      ） 颧骨（     ）   折本（     ）   潺潺（     ）  阴晦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  ) </a:t>
            </a: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伶仃（          ）  恣睢（     ）  猹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 ) 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獾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  )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弶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  ) 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脚踝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  )</a:t>
            </a: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髀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 )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愕然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 )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嗤笑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  )</a:t>
            </a: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瑟缩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 )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黛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 )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惘然（       ）</a:t>
            </a: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祭祀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 )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寒噤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 )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廿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  )  </a:t>
            </a:r>
          </a:p>
          <a:p>
            <a:pPr>
              <a:lnSpc>
                <a:spcPct val="115000"/>
              </a:lnSpc>
              <a:spcBef>
                <a:spcPct val="50000"/>
              </a:spcBef>
            </a:pP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1979712" y="188640"/>
            <a:ext cx="3356992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读准字音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447800" y="1371600"/>
            <a:ext cx="930275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bǐ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4495800" y="1371600"/>
            <a:ext cx="2027238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bó gū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7467600" y="1371600"/>
            <a:ext cx="2105025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quán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1219200" y="1905000"/>
            <a:ext cx="1477963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shé</a:t>
            </a: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4419600" y="1828800"/>
            <a:ext cx="1800225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chán</a:t>
            </a: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1143000" y="2743200"/>
            <a:ext cx="2484438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líng dīng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7451725" y="1989138"/>
            <a:ext cx="1295400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huì</a:t>
            </a:r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5334000" y="2743200"/>
            <a:ext cx="1439863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zìsuī</a:t>
            </a: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7772400" y="2667000"/>
            <a:ext cx="1928813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chá</a:t>
            </a:r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685800" y="3276600"/>
            <a:ext cx="1906588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huān</a:t>
            </a:r>
          </a:p>
        </p:txBody>
      </p:sp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3348038" y="3284538"/>
            <a:ext cx="1882775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jiàng</a:t>
            </a:r>
          </a:p>
        </p:txBody>
      </p:sp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7010400" y="3276600"/>
            <a:ext cx="1476375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huái</a:t>
            </a:r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838200" y="4114800"/>
            <a:ext cx="785813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bì</a:t>
            </a:r>
          </a:p>
        </p:txBody>
      </p:sp>
      <p:sp>
        <p:nvSpPr>
          <p:cNvPr id="7187" name="Rectangle 19"/>
          <p:cNvSpPr>
            <a:spLocks noChangeArrowheads="1"/>
          </p:cNvSpPr>
          <p:nvPr/>
        </p:nvSpPr>
        <p:spPr bwMode="auto">
          <a:xfrm>
            <a:off x="3995738" y="4149725"/>
            <a:ext cx="608012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è</a:t>
            </a:r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6732588" y="4149725"/>
            <a:ext cx="1150937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chī</a:t>
            </a:r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1258888" y="4868863"/>
            <a:ext cx="935037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sè</a:t>
            </a:r>
          </a:p>
        </p:txBody>
      </p: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3851275" y="4868863"/>
            <a:ext cx="1343025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dài</a:t>
            </a:r>
          </a:p>
        </p:txBody>
      </p:sp>
      <p:sp>
        <p:nvSpPr>
          <p:cNvPr id="7191" name="Rectangle 23"/>
          <p:cNvSpPr>
            <a:spLocks noChangeArrowheads="1"/>
          </p:cNvSpPr>
          <p:nvPr/>
        </p:nvSpPr>
        <p:spPr bwMode="auto">
          <a:xfrm>
            <a:off x="6877050" y="4868863"/>
            <a:ext cx="1787525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wǎng</a:t>
            </a:r>
          </a:p>
        </p:txBody>
      </p:sp>
      <p:sp>
        <p:nvSpPr>
          <p:cNvPr id="7192" name="Rectangle 24"/>
          <p:cNvSpPr>
            <a:spLocks noChangeArrowheads="1"/>
          </p:cNvSpPr>
          <p:nvPr/>
        </p:nvSpPr>
        <p:spPr bwMode="auto">
          <a:xfrm>
            <a:off x="1187450" y="5734050"/>
            <a:ext cx="936625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sì</a:t>
            </a:r>
          </a:p>
        </p:txBody>
      </p:sp>
      <p:sp>
        <p:nvSpPr>
          <p:cNvPr id="7193" name="Rectangle 25"/>
          <p:cNvSpPr>
            <a:spLocks noChangeArrowheads="1"/>
          </p:cNvSpPr>
          <p:nvPr/>
        </p:nvSpPr>
        <p:spPr bwMode="auto">
          <a:xfrm>
            <a:off x="4211638" y="5734050"/>
            <a:ext cx="1076325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jìn</a:t>
            </a:r>
          </a:p>
        </p:txBody>
      </p:sp>
      <p:sp>
        <p:nvSpPr>
          <p:cNvPr id="7194" name="Rectangle 26"/>
          <p:cNvSpPr>
            <a:spLocks noChangeArrowheads="1"/>
          </p:cNvSpPr>
          <p:nvPr/>
        </p:nvSpPr>
        <p:spPr bwMode="auto">
          <a:xfrm>
            <a:off x="6588125" y="5661025"/>
            <a:ext cx="1409700" cy="64135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niàn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3" grpId="0" animBg="1"/>
      <p:bldP spid="7174" grpId="0" autoUpdateAnimBg="0"/>
      <p:bldP spid="7175" grpId="0" autoUpdateAnimBg="0"/>
      <p:bldP spid="7176" grpId="0" autoUpdateAnimBg="0"/>
      <p:bldP spid="7177" grpId="0" autoUpdateAnimBg="0"/>
      <p:bldP spid="7178" grpId="0" autoUpdateAnimBg="0"/>
      <p:bldP spid="7179" grpId="0" autoUpdateAnimBg="0"/>
      <p:bldP spid="7180" grpId="0" autoUpdateAnimBg="0"/>
      <p:bldP spid="7181" grpId="0" autoUpdateAnimBg="0"/>
      <p:bldP spid="7182" grpId="0" autoUpdateAnimBg="0"/>
      <p:bldP spid="7183" grpId="0" autoUpdateAnimBg="0"/>
      <p:bldP spid="7184" grpId="0" autoUpdateAnimBg="0"/>
      <p:bldP spid="7185" grpId="0" autoUpdateAnimBg="0"/>
      <p:bldP spid="7186" grpId="0" autoUpdateAnimBg="0"/>
      <p:bldP spid="7187" grpId="0" autoUpdateAnimBg="0"/>
      <p:bldP spid="7188" grpId="0" autoUpdateAnimBg="0"/>
      <p:bldP spid="7189" grpId="0" autoUpdateAnimBg="0"/>
      <p:bldP spid="7190" grpId="0" autoUpdateAnimBg="0"/>
      <p:bldP spid="7191" grpId="0" autoUpdateAnimBg="0"/>
      <p:bldP spid="7192" grpId="0" autoUpdateAnimBg="0"/>
      <p:bldP spid="7193" grpId="0" autoUpdateAnimBg="0"/>
      <p:bldP spid="719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593725" y="3254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684212" y="476250"/>
            <a:ext cx="820826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3600" b="1" dirty="0">
                <a:solidFill>
                  <a:srgbClr val="CC00CC"/>
                </a:solidFill>
                <a:latin typeface="Times New Roman" pitchFamily="18" charset="0"/>
              </a:rPr>
              <a:t>   </a:t>
            </a:r>
            <a:r>
              <a:rPr kumimoji="1" lang="zh-CN" altLang="en-US" sz="3200" b="1" dirty="0">
                <a:solidFill>
                  <a:srgbClr val="CC00CC"/>
                </a:solidFill>
                <a:latin typeface="Times New Roman" pitchFamily="18" charset="0"/>
              </a:rPr>
              <a:t>小说以时间为序，以“我”在故乡的见闻感受为线索，依据这个线索可以分为</a:t>
            </a:r>
            <a:r>
              <a:rPr kumimoji="1"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“回故乡  </a:t>
            </a:r>
            <a:r>
              <a:rPr kumimoji="1" lang="en-US" altLang="zh-CN" sz="3200" b="1" dirty="0">
                <a:solidFill>
                  <a:srgbClr val="FF3300"/>
                </a:solidFill>
                <a:latin typeface="Times New Roman" pitchFamily="18" charset="0"/>
              </a:rPr>
              <a:t>——</a:t>
            </a:r>
            <a:r>
              <a:rPr kumimoji="1"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在故乡</a:t>
            </a:r>
            <a:r>
              <a:rPr kumimoji="1" lang="en-US" altLang="zh-CN" sz="3200" b="1" dirty="0">
                <a:solidFill>
                  <a:srgbClr val="FF3300"/>
                </a:solidFill>
                <a:latin typeface="Times New Roman" pitchFamily="18" charset="0"/>
              </a:rPr>
              <a:t>——</a:t>
            </a:r>
            <a:r>
              <a:rPr kumimoji="1"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离故乡”</a:t>
            </a:r>
            <a:r>
              <a:rPr kumimoji="1" lang="zh-CN" altLang="en-US" sz="3200" b="1" dirty="0">
                <a:latin typeface="Times New Roman" pitchFamily="18" charset="0"/>
              </a:rPr>
              <a:t>三个部分。</a:t>
            </a:r>
            <a:endParaRPr kumimoji="1" lang="zh-CN" altLang="en-US" sz="3200" b="1" dirty="0">
              <a:solidFill>
                <a:srgbClr val="CC00CC"/>
              </a:solidFill>
              <a:latin typeface="Times New Roman" pitchFamily="18" charset="0"/>
            </a:endParaRP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684213" y="2205038"/>
            <a:ext cx="78486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chemeClr val="accent2"/>
                </a:solidFill>
                <a:latin typeface="宋体" pitchFamily="2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第一部分（</a:t>
            </a:r>
            <a:r>
              <a:rPr lang="en-US" altLang="zh-CN" sz="2800" b="1" dirty="0">
                <a:solidFill>
                  <a:srgbClr val="0000FF"/>
                </a:solidFill>
                <a:latin typeface="宋体" pitchFamily="2" charset="-122"/>
              </a:rPr>
              <a:t>1-5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）</a:t>
            </a:r>
            <a:r>
              <a:rPr lang="zh-CN" altLang="en-US" sz="2800" b="1" dirty="0">
                <a:latin typeface="宋体" pitchFamily="2" charset="-122"/>
              </a:rPr>
              <a:t>描写了故乡的萧条景象和“我”见到故乡的复杂心情，并交代了“我”回故乡的目的。</a:t>
            </a:r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827088" y="3644900"/>
            <a:ext cx="75612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第二部分（</a:t>
            </a:r>
            <a:r>
              <a:rPr lang="en-US" altLang="zh-CN" sz="2800" b="1">
                <a:solidFill>
                  <a:srgbClr val="0000FF"/>
                </a:solidFill>
                <a:latin typeface="宋体" pitchFamily="2" charset="-122"/>
              </a:rPr>
              <a:t>6——76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）</a:t>
            </a:r>
            <a:r>
              <a:rPr lang="zh-CN" altLang="en-US" sz="2800" b="1">
                <a:latin typeface="宋体" pitchFamily="2" charset="-122"/>
              </a:rPr>
              <a:t>写“我”回故乡的见闻与感受</a:t>
            </a:r>
            <a:r>
              <a:rPr lang="zh-CN" altLang="en-US" sz="2800" b="1">
                <a:latin typeface="Verdana" pitchFamily="34" charset="0"/>
              </a:rPr>
              <a:t>。</a:t>
            </a:r>
            <a:endParaRPr lang="zh-CN" altLang="en-US" sz="2800">
              <a:latin typeface="Verdana" pitchFamily="34" charset="0"/>
            </a:endParaRPr>
          </a:p>
        </p:txBody>
      </p:sp>
      <p:sp>
        <p:nvSpPr>
          <p:cNvPr id="107528" name="Text Box 8"/>
          <p:cNvSpPr txBox="1">
            <a:spLocks noChangeArrowheads="1"/>
          </p:cNvSpPr>
          <p:nvPr/>
        </p:nvSpPr>
        <p:spPr bwMode="auto">
          <a:xfrm>
            <a:off x="900113" y="4724400"/>
            <a:ext cx="74882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第三部分（</a:t>
            </a:r>
            <a:r>
              <a:rPr lang="en-US" altLang="zh-CN" sz="2800" b="1">
                <a:solidFill>
                  <a:srgbClr val="0000FF"/>
                </a:solidFill>
                <a:latin typeface="宋体" pitchFamily="2" charset="-122"/>
              </a:rPr>
              <a:t>77——88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）</a:t>
            </a:r>
            <a:r>
              <a:rPr lang="zh-CN" altLang="en-US" sz="2800" b="1">
                <a:latin typeface="宋体" pitchFamily="2" charset="-122"/>
              </a:rPr>
              <a:t>写“我” 离开故乡时种种感触和矛盾心情。</a:t>
            </a:r>
            <a:endParaRPr lang="zh-CN" altLang="en-US" sz="28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 autoUpdateAnimBg="0"/>
      <p:bldP spid="107526" grpId="0" autoUpdateAnimBg="0"/>
      <p:bldP spid="107527" grpId="0" autoUpdateAnimBg="0"/>
      <p:bldP spid="10752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95536" y="1268760"/>
            <a:ext cx="3109664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情节结构</a:t>
            </a:r>
            <a:endParaRPr kumimoji="1" lang="zh-CN" altLang="en-US" sz="2400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381000" y="3048000"/>
            <a:ext cx="3124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</a:rPr>
              <a:t>第一部分：回故乡     </a:t>
            </a:r>
            <a:r>
              <a:rPr kumimoji="1" lang="en-US" altLang="zh-CN" sz="2800" b="1">
                <a:latin typeface="Times New Roman" pitchFamily="18" charset="0"/>
              </a:rPr>
              <a:t>(1-5</a:t>
            </a:r>
            <a:r>
              <a:rPr kumimoji="1" lang="zh-CN" altLang="en-US" sz="2800" b="1">
                <a:latin typeface="Times New Roman" pitchFamily="18" charset="0"/>
              </a:rPr>
              <a:t>段</a:t>
            </a:r>
            <a:r>
              <a:rPr kumimoji="1" lang="en-US" altLang="zh-CN" sz="2800" b="1">
                <a:latin typeface="Times New Roman" pitchFamily="18" charset="0"/>
              </a:rPr>
              <a:t>)</a:t>
            </a:r>
          </a:p>
        </p:txBody>
      </p:sp>
      <p:sp>
        <p:nvSpPr>
          <p:cNvPr id="66565" name="AutoShape 5"/>
          <p:cNvSpPr>
            <a:spLocks/>
          </p:cNvSpPr>
          <p:nvPr/>
        </p:nvSpPr>
        <p:spPr bwMode="auto">
          <a:xfrm>
            <a:off x="3657600" y="1676400"/>
            <a:ext cx="152400" cy="3581400"/>
          </a:xfrm>
          <a:prstGeom prst="leftBrace">
            <a:avLst>
              <a:gd name="adj1" fmla="val 1958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3962400" y="1371600"/>
            <a:ext cx="1795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回乡时间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3962400" y="2514600"/>
            <a:ext cx="1889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回乡原因</a:t>
            </a: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3962400" y="3810000"/>
            <a:ext cx="2646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回乡所见景象</a:t>
            </a: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3962400" y="5029200"/>
            <a:ext cx="1795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回乡心情</a:t>
            </a:r>
          </a:p>
        </p:txBody>
      </p:sp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6705600" y="1371600"/>
            <a:ext cx="1228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深冬</a:t>
            </a:r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6705600" y="2590800"/>
            <a:ext cx="2057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卖屋、搬家</a:t>
            </a:r>
          </a:p>
        </p:txBody>
      </p:sp>
      <p:sp>
        <p:nvSpPr>
          <p:cNvPr id="66572" name="Text Box 12"/>
          <p:cNvSpPr txBox="1">
            <a:spLocks noChangeArrowheads="1"/>
          </p:cNvSpPr>
          <p:nvPr/>
        </p:nvSpPr>
        <p:spPr bwMode="auto">
          <a:xfrm>
            <a:off x="6705600" y="3733800"/>
            <a:ext cx="17002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萧索</a:t>
            </a:r>
          </a:p>
        </p:txBody>
      </p:sp>
      <p:sp>
        <p:nvSpPr>
          <p:cNvPr id="66573" name="Text Box 13"/>
          <p:cNvSpPr txBox="1">
            <a:spLocks noChangeArrowheads="1"/>
          </p:cNvSpPr>
          <p:nvPr/>
        </p:nvSpPr>
        <p:spPr bwMode="auto">
          <a:xfrm>
            <a:off x="6705600" y="5029200"/>
            <a:ext cx="1889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悲凉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6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50"/>
                            </p:stCondLst>
                            <p:childTnLst>
                              <p:par>
                                <p:cTn id="1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"/>
                                        <p:tgtEl>
                                          <p:spTgt spid="66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"/>
                                        <p:tgtEl>
                                          <p:spTgt spid="66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"/>
                                        <p:tgtEl>
                                          <p:spTgt spid="66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"/>
                                        <p:tgtEl>
                                          <p:spTgt spid="66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75"/>
                                        <p:tgtEl>
                                          <p:spTgt spid="66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"/>
                                        <p:tgtEl>
                                          <p:spTgt spid="66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75"/>
                                        <p:tgtEl>
                                          <p:spTgt spid="66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"/>
                                        <p:tgtEl>
                                          <p:spTgt spid="66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 autoUpdateAnimBg="0"/>
      <p:bldP spid="66564" grpId="0" build="p" autoUpdateAnimBg="0"/>
      <p:bldP spid="66565" grpId="0" animBg="1"/>
      <p:bldP spid="66566" grpId="0" build="p" autoUpdateAnimBg="0"/>
      <p:bldP spid="66567" grpId="0" build="p" autoUpdateAnimBg="0"/>
      <p:bldP spid="66568" grpId="0" build="p" autoUpdateAnimBg="0"/>
      <p:bldP spid="66569" grpId="0" build="p" autoUpdateAnimBg="0"/>
      <p:bldP spid="66570" grpId="0" build="p" autoUpdateAnimBg="0"/>
      <p:bldP spid="66571" grpId="0" build="p" autoUpdateAnimBg="0"/>
      <p:bldP spid="66572" grpId="0" build="p" autoUpdateAnimBg="0"/>
      <p:bldP spid="66573" grpId="0" build="p" autoUpdateAnimBg="0"/>
    </p:bld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</TotalTime>
  <Words>4135</Words>
  <Application>Microsoft Office PowerPoint</Application>
  <PresentationFormat>全屏显示(4:3)</PresentationFormat>
  <Paragraphs>275</Paragraphs>
  <Slides>42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民族中学PPT模板201604</vt:lpstr>
      <vt:lpstr>BMP 图象</vt:lpstr>
      <vt:lpstr> 语文出版社九年级上册第29课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小结：</vt:lpstr>
      <vt:lpstr>幻灯片 28</vt:lpstr>
      <vt:lpstr>眼前的杨二嫂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Company>qgmzzx@163.com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36</cp:revision>
  <dcterms:created xsi:type="dcterms:W3CDTF">2016-10-31T13:19:51Z</dcterms:created>
  <dcterms:modified xsi:type="dcterms:W3CDTF">2017-02-19T15:16:28Z</dcterms:modified>
</cp:coreProperties>
</file>