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6" r:id="rId3"/>
    <p:sldId id="277" r:id="rId4"/>
    <p:sldId id="278" r:id="rId5"/>
    <p:sldId id="275" r:id="rId6"/>
    <p:sldId id="317" r:id="rId7"/>
    <p:sldId id="274" r:id="rId8"/>
    <p:sldId id="273" r:id="rId9"/>
    <p:sldId id="272" r:id="rId10"/>
    <p:sldId id="271" r:id="rId11"/>
    <p:sldId id="270" r:id="rId12"/>
    <p:sldId id="269" r:id="rId13"/>
    <p:sldId id="300" r:id="rId14"/>
    <p:sldId id="268" r:id="rId15"/>
    <p:sldId id="299" r:id="rId16"/>
    <p:sldId id="339" r:id="rId17"/>
    <p:sldId id="302" r:id="rId18"/>
    <p:sldId id="267" r:id="rId19"/>
    <p:sldId id="266" r:id="rId20"/>
    <p:sldId id="264" r:id="rId21"/>
    <p:sldId id="318" r:id="rId22"/>
    <p:sldId id="262" r:id="rId23"/>
    <p:sldId id="260" r:id="rId24"/>
    <p:sldId id="259" r:id="rId25"/>
    <p:sldId id="258" r:id="rId26"/>
    <p:sldId id="316" r:id="rId27"/>
    <p:sldId id="319" r:id="rId28"/>
    <p:sldId id="320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336" y="-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718A0-1F1E-484B-8182-D118982AAF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62305-903F-47A1-8C28-C69983EB9D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718A0-1F1E-484B-8182-D118982AAF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62305-903F-47A1-8C28-C69983EB9D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718A0-1F1E-484B-8182-D118982AAF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62305-903F-47A1-8C28-C69983EB9D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718A0-1F1E-484B-8182-D118982AAF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62305-903F-47A1-8C28-C69983EB9D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718A0-1F1E-484B-8182-D118982AAF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62305-903F-47A1-8C28-C69983EB9D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718A0-1F1E-484B-8182-D118982AAF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62305-903F-47A1-8C28-C69983EB9D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718A0-1F1E-484B-8182-D118982AAF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62305-903F-47A1-8C28-C69983EB9D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718A0-1F1E-484B-8182-D118982AAF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62305-903F-47A1-8C28-C69983EB9D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718A0-1F1E-484B-8182-D118982AAF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62305-903F-47A1-8C28-C69983EB9D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718A0-1F1E-484B-8182-D118982AAF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62305-903F-47A1-8C28-C69983EB9D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718A0-1F1E-484B-8182-D118982AAF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62305-903F-47A1-8C28-C69983EB9D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A718A0-1F1E-484B-8182-D118982AAF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62305-903F-47A1-8C28-C69983EB9D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演示文稿00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456055"/>
            <a:ext cx="7772400" cy="2144395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卖炭翁</a:t>
            </a:r>
            <a:br>
              <a:rPr lang="zh-CN" altLang="en-US" dirty="0" smtClean="0"/>
            </a:br>
            <a:r>
              <a:rPr lang="zh-CN" altLang="en-US" dirty="0" smtClean="0"/>
              <a:t>  </a:t>
            </a:r>
            <a:br>
              <a:rPr lang="zh-CN" altLang="en-US" dirty="0" smtClean="0"/>
            </a:br>
            <a:r>
              <a:rPr lang="zh-CN" altLang="en-US" sz="3600" dirty="0" smtClean="0"/>
              <a:t>白居易</a:t>
            </a:r>
            <a:br>
              <a:rPr lang="zh-CN" altLang="en-US" sz="3600" dirty="0" smtClean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演示文稿00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28370" y="0"/>
            <a:ext cx="7772400" cy="1228090"/>
          </a:xfrm>
        </p:spPr>
        <p:txBody>
          <a:bodyPr/>
          <a:lstStyle/>
          <a:p>
            <a:r>
              <a:rPr lang="zh-CN" altLang="en-US" dirty="0" smtClean="0"/>
              <a:t>三、再读课文疏通文意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55930" y="2272665"/>
            <a:ext cx="8538210" cy="4218940"/>
          </a:xfrm>
        </p:spPr>
        <p:txBody>
          <a:bodyPr>
            <a:normAutofit fontScale="90000" lnSpcReduction="10000"/>
          </a:bodyPr>
          <a:lstStyle/>
          <a:p>
            <a:pPr lvl="0" algn="l"/>
            <a:r>
              <a:rPr lang="zh-CN" altLang="en-US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（</a:t>
            </a:r>
            <a:r>
              <a:rPr lang="en-US" altLang="zh-CN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1</a:t>
            </a:r>
            <a:r>
              <a:rPr lang="zh-CN" altLang="en-US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）</a:t>
            </a:r>
            <a:r>
              <a:rPr lang="zh-CN" altLang="en-US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、</a:t>
            </a:r>
            <a:r>
              <a:rPr lang="zh-CN" altLang="en-US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通假字 </a:t>
            </a:r>
            <a:endParaRPr lang="zh-CN" altLang="en-US" noProof="0" dirty="0" smtClean="0">
              <a:ln>
                <a:noFill/>
              </a:ln>
              <a:effectLst/>
              <a:uLnTx/>
              <a:uFillTx/>
              <a:sym typeface="+mn-ea"/>
            </a:endParaRPr>
          </a:p>
          <a:p>
            <a:pPr lvl="0" algn="l"/>
            <a:r>
              <a:rPr lang="zh-CN" altLang="en-US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直：通“值”，指价格。</a:t>
            </a:r>
            <a:endParaRPr lang="zh-CN" altLang="en-US" noProof="0" dirty="0" smtClean="0">
              <a:ln>
                <a:noFill/>
              </a:ln>
              <a:effectLst/>
              <a:uLnTx/>
              <a:uFillTx/>
              <a:sym typeface="+mn-ea"/>
            </a:endParaRPr>
          </a:p>
          <a:p>
            <a:pPr lvl="0" algn="l"/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</a:t>
            </a:r>
            <a:r>
              <a:rPr lang="zh-CN" altLang="en-US" dirty="0"/>
              <a:t>、</a:t>
            </a:r>
            <a:r>
              <a:rPr lang="zh-CN" altLang="en-US" dirty="0"/>
              <a:t>重点词词义</a:t>
            </a:r>
            <a:endParaRPr lang="zh-CN" altLang="en-US" dirty="0"/>
          </a:p>
          <a:p>
            <a:pPr lvl="0" algn="l"/>
            <a:r>
              <a:rPr lang="zh-CN" altLang="en-US" dirty="0"/>
              <a:t>薪：      营：                                     碾：</a:t>
            </a:r>
            <a:endParaRPr lang="zh-CN" altLang="en-US" dirty="0"/>
          </a:p>
          <a:p>
            <a:pPr lvl="0" algn="l"/>
            <a:r>
              <a:rPr lang="zh-CN" altLang="en-US" dirty="0"/>
              <a:t>翩翩：</a:t>
            </a:r>
            <a:endParaRPr lang="zh-CN" altLang="en-US" dirty="0"/>
          </a:p>
          <a:p>
            <a:pPr lvl="0" algn="l"/>
            <a:r>
              <a:rPr lang="zh-CN" altLang="en-US" dirty="0"/>
              <a:t>骑（jì）：              敕（chì）：</a:t>
            </a:r>
            <a:endParaRPr lang="zh-CN" altLang="en-US" dirty="0"/>
          </a:p>
          <a:p>
            <a:pPr lvl="0" algn="l"/>
            <a:r>
              <a:rPr lang="zh-CN" altLang="en-US" dirty="0"/>
              <a:t>回：          叱：         惜不得：</a:t>
            </a:r>
            <a:endParaRPr lang="zh-CN" altLang="en-US" dirty="0"/>
          </a:p>
          <a:p>
            <a:pPr lvl="0" algn="l"/>
            <a:r>
              <a:rPr lang="zh-CN" altLang="en-US" dirty="0"/>
              <a:t>系（jì）：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137285" y="3736975"/>
            <a:ext cx="487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dirty="0">
                <a:sym typeface="+mn-ea"/>
              </a:rPr>
              <a:t>柴</a:t>
            </a:r>
            <a:endParaRPr lang="zh-CN" altLang="en-US" sz="2400" dirty="0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55265" y="3736975"/>
            <a:ext cx="29121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dirty="0">
                <a:sym typeface="+mn-ea"/>
              </a:rPr>
              <a:t>经营，这里指需求</a:t>
            </a:r>
            <a:endParaRPr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6350000" y="3736975"/>
            <a:ext cx="5632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dirty="0">
                <a:sym typeface="+mn-ea"/>
              </a:rPr>
              <a:t>压</a:t>
            </a:r>
            <a:endParaRPr lang="zh-CN" altLang="en-US" sz="2400" dirty="0"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75435" y="4197350"/>
            <a:ext cx="52717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dirty="0">
                <a:sym typeface="+mn-ea"/>
              </a:rPr>
              <a:t>轻快洒脱的情状，这里形容得意忘形的样子</a:t>
            </a:r>
            <a:endParaRPr lang="zh-CN" altLang="en-US" sz="2000" dirty="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90725" y="4733290"/>
            <a:ext cx="15417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>
                <a:sym typeface="+mn-ea"/>
              </a:rPr>
              <a:t>骑马的人 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253355" y="4733290"/>
            <a:ext cx="23742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>
                <a:sym typeface="+mn-ea"/>
              </a:rPr>
              <a:t>皇帝的命令或诏书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137285" y="5238115"/>
            <a:ext cx="9417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>
                <a:sym typeface="+mn-ea"/>
              </a:rPr>
              <a:t>调转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679700" y="5238115"/>
            <a:ext cx="784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>
                <a:sym typeface="+mn-ea"/>
              </a:rPr>
              <a:t>喝斥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041265" y="5238115"/>
            <a:ext cx="13087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>
                <a:sym typeface="+mn-ea"/>
              </a:rPr>
              <a:t>舍不得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163445" y="5835650"/>
            <a:ext cx="26689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>
                <a:sym typeface="+mn-ea"/>
              </a:rPr>
              <a:t>绑扎。这里是挂的意思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559685" y="1590040"/>
            <a:ext cx="21412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/>
              <a:t>1</a:t>
            </a:r>
            <a:r>
              <a:rPr lang="zh-CN" altLang="en-US" sz="2800"/>
              <a:t>、重点词语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演示文稿00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81075" y="118110"/>
            <a:ext cx="7772400" cy="1617345"/>
          </a:xfrm>
        </p:spPr>
        <p:txBody>
          <a:bodyPr>
            <a:normAutofit fontScale="90000"/>
          </a:bodyPr>
          <a:lstStyle/>
          <a:p>
            <a:br>
              <a:rPr lang="zh-CN" altLang="en-US" dirty="0" smtClean="0"/>
            </a:br>
            <a:r>
              <a:rPr lang="en-US" altLang="zh-CN" dirty="0" smtClean="0"/>
              <a:t>2</a:t>
            </a:r>
            <a:r>
              <a:rPr lang="zh-CN" altLang="en-US" dirty="0" smtClean="0"/>
              <a:t>、</a:t>
            </a:r>
            <a:r>
              <a:rPr lang="zh-CN" altLang="en-US" dirty="0" smtClean="0"/>
              <a:t>翻译课文</a:t>
            </a:r>
            <a:br>
              <a:rPr lang="zh-CN" altLang="en-US" dirty="0" smtClean="0"/>
            </a:br>
            <a:r>
              <a:rPr lang="zh-CN" altLang="en-US" dirty="0">
                <a:solidFill>
                  <a:schemeClr val="tx1">
                    <a:tint val="75000"/>
                  </a:schemeClr>
                </a:solidFill>
                <a:sym typeface="+mn-ea"/>
              </a:rPr>
              <a:t>两人一组互相翻译</a:t>
            </a:r>
            <a:br>
              <a:rPr lang="zh-CN" altLang="en-US" dirty="0">
                <a:solidFill>
                  <a:schemeClr val="tx1">
                    <a:tint val="75000"/>
                  </a:schemeClr>
                </a:solidFill>
              </a:rPr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18135" y="2127250"/>
            <a:ext cx="8592185" cy="3511550"/>
          </a:xfrm>
        </p:spPr>
        <p:txBody>
          <a:bodyPr>
            <a:normAutofit/>
          </a:bodyPr>
          <a:lstStyle/>
          <a:p>
            <a:pPr lvl="0"/>
            <a:r>
              <a:rPr lang="zh-CN" altLang="en-US" dirty="0"/>
              <a:t>重点语句翻译</a:t>
            </a:r>
            <a:endParaRPr lang="zh-CN" altLang="en-US" dirty="0"/>
          </a:p>
          <a:p>
            <a:pPr lvl="0"/>
            <a:r>
              <a:rPr lang="en-US" altLang="zh-CN" dirty="0"/>
              <a:t>1</a:t>
            </a:r>
            <a:r>
              <a:rPr lang="zh-CN" altLang="en-US" dirty="0"/>
              <a:t>、满面尘灰烟火色，两鬓苍苍十指黑。</a:t>
            </a:r>
            <a:endParaRPr lang="zh-CN" altLang="en-US" dirty="0"/>
          </a:p>
          <a:p>
            <a:pPr lvl="0"/>
            <a:endParaRPr lang="en-US" altLang="zh-CN" dirty="0"/>
          </a:p>
          <a:p>
            <a:pPr lvl="0"/>
            <a:r>
              <a:rPr lang="en-US" altLang="zh-CN" dirty="0"/>
              <a:t>2</a:t>
            </a:r>
            <a:r>
              <a:rPr lang="zh-CN" altLang="en-US" dirty="0"/>
              <a:t>、卖炭得钱何所营？身上衣裳口中食。</a:t>
            </a:r>
            <a:endParaRPr lang="zh-CN" altLang="en-US" dirty="0"/>
          </a:p>
          <a:p>
            <a:pPr lvl="0"/>
            <a:endParaRPr lang="en-US" altLang="zh-CN" dirty="0"/>
          </a:p>
          <a:p>
            <a:pPr lvl="0"/>
            <a:r>
              <a:rPr lang="en-US" altLang="zh-CN" dirty="0"/>
              <a:t>3</a:t>
            </a:r>
            <a:r>
              <a:rPr lang="zh-CN" altLang="en-US" dirty="0"/>
              <a:t>、手把文书口称敕，回车叱牛牵向北。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760095" y="3460115"/>
            <a:ext cx="73450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他满脸灰尘，显出被烟熏火燎的颜色，两鬓斑白十指漆黑。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29920" y="4574540"/>
            <a:ext cx="74745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卖炭得到的钱用来干什么？换取身上的衣服和填肚的食物。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84885" y="5977890"/>
            <a:ext cx="72586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手里拿着诏书，嘴里说是皇帝的命令，然后拉转车头，大声呵斥着赶牛往北面拉去。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演示文稿00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70280" y="181610"/>
            <a:ext cx="7772400" cy="1470025"/>
          </a:xfrm>
        </p:spPr>
        <p:txBody>
          <a:bodyPr/>
          <a:lstStyle/>
          <a:p>
            <a:r>
              <a:rPr lang="zh-CN" altLang="en-US" dirty="0" smtClean="0">
                <a:sym typeface="+mn-ea"/>
              </a:rPr>
              <a:t>四、整体感知课文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1737360"/>
            <a:ext cx="6400800" cy="3901440"/>
          </a:xfrm>
        </p:spPr>
        <p:txBody>
          <a:bodyPr>
            <a:normAutofit/>
          </a:bodyPr>
          <a:lstStyle/>
          <a:p>
            <a:pPr algn="l"/>
            <a:r>
              <a:rPr lang="en-US" altLang="zh-CN" dirty="0"/>
              <a:t>1</a:t>
            </a:r>
            <a:r>
              <a:rPr lang="zh-CN" altLang="en-US" dirty="0"/>
              <a:t>、概括课文大意</a:t>
            </a:r>
            <a:endParaRPr lang="zh-CN" altLang="en-US" dirty="0"/>
          </a:p>
          <a:p>
            <a:pPr algn="l"/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zh-CN" altLang="en-US" dirty="0">
                <a:sym typeface="+mn-ea"/>
              </a:rPr>
              <a:t>理清人物心理变化过程</a:t>
            </a:r>
            <a:endParaRPr lang="zh-CN" altLang="en-US" dirty="0">
              <a:sym typeface="+mn-ea"/>
            </a:endParaRPr>
          </a:p>
          <a:p>
            <a:pPr algn="l"/>
            <a:r>
              <a:rPr lang="en-US" altLang="zh-CN" dirty="0"/>
              <a:t>3</a:t>
            </a:r>
            <a:r>
              <a:rPr lang="zh-CN" altLang="en-US" dirty="0"/>
              <a:t>、</a:t>
            </a:r>
            <a:r>
              <a:rPr lang="zh-CN" altLang="en-US" dirty="0"/>
              <a:t>理清文章结构</a:t>
            </a:r>
            <a:endParaRPr lang="zh-CN" altLang="en-US" dirty="0"/>
          </a:p>
          <a:p>
            <a:pPr algn="l"/>
            <a:r>
              <a:rPr lang="en-US" altLang="zh-CN" dirty="0"/>
              <a:t>4</a:t>
            </a:r>
            <a:r>
              <a:rPr lang="zh-CN" altLang="en-US" dirty="0"/>
              <a:t>、感知文章主旨</a:t>
            </a:r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演示文稿00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12825" y="192405"/>
            <a:ext cx="7772400" cy="1144905"/>
          </a:xfrm>
        </p:spPr>
        <p:txBody>
          <a:bodyPr>
            <a:normAutofit fontScale="90000"/>
          </a:bodyPr>
          <a:lstStyle/>
          <a:p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50520" y="1337310"/>
            <a:ext cx="8676640" cy="4301490"/>
          </a:xfrm>
        </p:spPr>
        <p:txBody>
          <a:bodyPr>
            <a:normAutofit/>
          </a:bodyPr>
          <a:lstStyle/>
          <a:p>
            <a:pPr lvl="0" algn="l"/>
            <a:r>
              <a:rPr lang="en-US" altLang="zh-CN" dirty="0"/>
              <a:t>1</a:t>
            </a:r>
            <a:r>
              <a:rPr lang="zh-CN" altLang="en-US" dirty="0"/>
              <a:t>、概括大意</a:t>
            </a:r>
            <a:endParaRPr lang="zh-CN" altLang="en-US" dirty="0"/>
          </a:p>
          <a:p>
            <a:pPr lvl="0" algn="l"/>
            <a:r>
              <a:rPr lang="zh-CN" altLang="en-US" dirty="0"/>
              <a:t>写一位老翁辛苦烧的炭被宫使贱价买走的故事。</a:t>
            </a:r>
            <a:endParaRPr lang="en-US" altLang="zh-CN" dirty="0"/>
          </a:p>
          <a:p>
            <a:pPr lvl="0"/>
            <a:endParaRPr lang="en-US" altLang="zh-CN" dirty="0"/>
          </a:p>
          <a:p>
            <a:pPr lvl="0" algn="l"/>
            <a:r>
              <a:rPr lang="en-US" altLang="zh-CN" dirty="0"/>
              <a:t>2</a:t>
            </a:r>
            <a:r>
              <a:rPr lang="zh-CN" altLang="en-US" dirty="0"/>
              <a:t>、理清卖炭翁心理变化过程</a:t>
            </a:r>
            <a:endParaRPr lang="zh-CN" altLang="en-US" dirty="0"/>
          </a:p>
          <a:p>
            <a:pPr lvl="0" algn="l"/>
            <a:r>
              <a:rPr lang="zh-CN" altLang="en-US" dirty="0"/>
              <a:t>             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→       </a:t>
            </a:r>
            <a:r>
              <a:rPr lang="zh-CN" altLang="en-US" dirty="0"/>
              <a:t>  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→   </a:t>
            </a:r>
            <a:r>
              <a:rPr lang="zh-CN" altLang="en-US" dirty="0"/>
              <a:t>             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→  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926465" y="3811905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dirty="0">
                <a:sym typeface="+mn-ea"/>
              </a:rPr>
              <a:t>希望</a:t>
            </a:r>
            <a:endParaRPr lang="zh-CN" altLang="en-US" sz="2400" dirty="0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43150" y="3811905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dirty="0">
                <a:sym typeface="+mn-ea"/>
              </a:rPr>
              <a:t>担心</a:t>
            </a:r>
            <a:endParaRPr lang="zh-CN" altLang="en-US" sz="2400" dirty="0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59835" y="3811905"/>
            <a:ext cx="1425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dirty="0">
                <a:sym typeface="+mn-ea"/>
              </a:rPr>
              <a:t>满怀希望</a:t>
            </a:r>
            <a:endParaRPr lang="zh-CN" altLang="en-US" sz="2400" dirty="0"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88380" y="3811905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dirty="0">
                <a:sym typeface="+mn-ea"/>
              </a:rPr>
              <a:t>绝望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演示文稿00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45745"/>
            <a:ext cx="7772400" cy="6040755"/>
          </a:xfrm>
        </p:spPr>
        <p:txBody>
          <a:bodyPr/>
          <a:lstStyle/>
          <a:p>
            <a:pPr algn="l"/>
            <a:r>
              <a:rPr lang="en-US" altLang="zh-CN" dirty="0"/>
              <a:t>3</a:t>
            </a:r>
            <a:r>
              <a:rPr lang="zh-CN" altLang="en-US" dirty="0"/>
              <a:t>、理清文章结构</a:t>
            </a:r>
            <a:br>
              <a:rPr lang="zh-CN" altLang="en-US" dirty="0"/>
            </a:br>
            <a:br>
              <a:rPr lang="zh-CN" altLang="en-US" dirty="0"/>
            </a:br>
            <a:br>
              <a:rPr lang="zh-CN" altLang="en-US" dirty="0"/>
            </a:br>
            <a:r>
              <a:rPr lang="en-US" altLang="zh-CN" dirty="0"/>
              <a:t>4</a:t>
            </a:r>
            <a:r>
              <a:rPr lang="zh-CN" altLang="en-US" dirty="0"/>
              <a:t>、感知文章主旨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621790" y="3086100"/>
            <a:ext cx="41548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一、写卖炭翁烧炭、卖炭。</a:t>
            </a:r>
            <a:endParaRPr lang="zh-CN" altLang="en-US" sz="2400"/>
          </a:p>
          <a:p>
            <a:r>
              <a:rPr lang="zh-CN" altLang="en-US" sz="2400"/>
              <a:t>二、写炭车被宫使抢夺。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1061085" y="4853305"/>
            <a:ext cx="75463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/>
            <a:r>
              <a:rPr lang="zh-CN" altLang="en-US" sz="2400" dirty="0">
                <a:sym typeface="+mn-ea"/>
              </a:rPr>
              <a:t>反映宫市制度给人民造成的痛苦，表达对人民深切同情。</a:t>
            </a:r>
            <a:endParaRPr lang="zh-CN" altLang="en-US" sz="2400" dirty="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演示文稿00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08125"/>
            <a:ext cx="7772400" cy="4599305"/>
          </a:xfrm>
        </p:spPr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61390" y="1508760"/>
            <a:ext cx="7634605" cy="4740910"/>
          </a:xfrm>
        </p:spPr>
        <p:txBody>
          <a:bodyPr>
            <a:normAutofit/>
          </a:bodyPr>
          <a:lstStyle/>
          <a:p>
            <a:endParaRPr lang="zh-CN" altLang="en-US" dirty="0"/>
          </a:p>
          <a:p>
            <a:pPr algn="l"/>
            <a:r>
              <a:rPr lang="zh-CN" altLang="en-US" sz="3600" b="1" dirty="0">
                <a:sym typeface="+mn-ea"/>
              </a:rPr>
              <a:t>“</a:t>
            </a:r>
            <a:r>
              <a:rPr lang="zh-CN" altLang="en-US" sz="3600" b="1" dirty="0"/>
              <a:t>留白</a:t>
            </a:r>
            <a:r>
              <a:rPr lang="zh-CN" altLang="en-US" sz="3600" b="1" dirty="0">
                <a:sym typeface="+mn-ea"/>
              </a:rPr>
              <a:t>”</a:t>
            </a:r>
            <a:r>
              <a:rPr lang="zh-CN" altLang="en-US" sz="3600" b="1" dirty="0"/>
              <a:t>是一种表现手法，可以给人留下想象空间。</a:t>
            </a:r>
            <a:r>
              <a:rPr lang="zh-CN" altLang="en-US" sz="3600" b="1" dirty="0">
                <a:sym typeface="+mn-ea"/>
              </a:rPr>
              <a:t>“卒章显志”是</a:t>
            </a:r>
            <a:r>
              <a:rPr lang="zh-CN" altLang="en-US" sz="3600" b="1" dirty="0"/>
              <a:t>《新乐府》常用的手法，直接表明自己的爱憎感情，请同学们模仿卒章显志的写法，给诗歌增补一个结尾。</a:t>
            </a:r>
            <a:endParaRPr lang="zh-CN" altLang="en-US" sz="3600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endParaRPr lang="zh-CN" altLang="en-US" sz="3600" b="1" dirty="0"/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823595" y="660400"/>
            <a:ext cx="7772400" cy="848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演示文稿00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13435" y="2200910"/>
            <a:ext cx="7948930" cy="4417695"/>
          </a:xfrm>
        </p:spPr>
        <p:txBody>
          <a:bodyPr>
            <a:normAutofit lnSpcReduction="10000"/>
          </a:bodyPr>
          <a:lstStyle/>
          <a:p>
            <a:pPr algn="l"/>
            <a:r>
              <a:rPr lang="en-US" altLang="zh-CN" sz="4400" dirty="0" smtClean="0">
                <a:sym typeface="+mn-ea"/>
              </a:rPr>
              <a:t>1</a:t>
            </a:r>
            <a:r>
              <a:rPr lang="zh-CN" altLang="en-US" sz="4400" dirty="0" smtClean="0">
                <a:sym typeface="+mn-ea"/>
              </a:rPr>
              <a:t>、描写人物办法</a:t>
            </a:r>
            <a:br>
              <a:rPr lang="zh-CN" altLang="en-US" sz="4400" dirty="0" smtClean="0">
                <a:sym typeface="+mn-ea"/>
              </a:rPr>
            </a:br>
            <a:r>
              <a:rPr lang="en-US" altLang="zh-CN" sz="4400" dirty="0" smtClean="0">
                <a:sym typeface="+mn-ea"/>
              </a:rPr>
              <a:t>2</a:t>
            </a:r>
            <a:r>
              <a:rPr lang="zh-CN" altLang="en-US" sz="4400" dirty="0" smtClean="0">
                <a:sym typeface="+mn-ea"/>
              </a:rPr>
              <a:t>、对比写法突出人物形象</a:t>
            </a:r>
            <a:br>
              <a:rPr lang="zh-CN" altLang="en-US" sz="4400" dirty="0" smtClean="0">
                <a:sym typeface="+mn-ea"/>
              </a:rPr>
            </a:br>
            <a:r>
              <a:rPr lang="en-US" altLang="zh-CN" sz="4400" dirty="0" smtClean="0">
                <a:sym typeface="+mn-ea"/>
              </a:rPr>
              <a:t>3</a:t>
            </a:r>
            <a:r>
              <a:rPr lang="zh-CN" altLang="en-US" sz="4400" dirty="0" smtClean="0">
                <a:sym typeface="+mn-ea"/>
              </a:rPr>
              <a:t>、</a:t>
            </a:r>
            <a:r>
              <a:rPr lang="zh-CN" altLang="en-US" sz="4400" b="1" dirty="0" smtClean="0">
                <a:sym typeface="+mn-ea"/>
              </a:rPr>
              <a:t>赏析关键词、句</a:t>
            </a:r>
            <a:endParaRPr lang="zh-CN" altLang="en-US" sz="4400" b="1" dirty="0" smtClean="0">
              <a:sym typeface="+mn-ea"/>
            </a:endParaRPr>
          </a:p>
          <a:p>
            <a:br>
              <a:rPr lang="zh-CN" altLang="en-US" b="1" dirty="0" smtClean="0">
                <a:sym typeface="+mn-ea"/>
              </a:rPr>
            </a:b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2569845" y="421005"/>
            <a:ext cx="3606800" cy="1137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dirty="0" smtClean="0">
                <a:sym typeface="+mn-ea"/>
              </a:rPr>
              <a:t>五、合作探究</a:t>
            </a:r>
            <a:br>
              <a:rPr lang="zh-CN" altLang="en-US" sz="3200" dirty="0" smtClean="0">
                <a:sym typeface="+mn-ea"/>
              </a:rPr>
            </a:br>
            <a:endParaRPr lang="zh-CN" altLang="en-US" sz="3200" dirty="0" smtClean="0">
              <a:sym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演示文稿00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22020" y="0"/>
            <a:ext cx="7772400" cy="1186180"/>
          </a:xfrm>
        </p:spPr>
        <p:txBody>
          <a:bodyPr>
            <a:normAutofit fontScale="90000"/>
          </a:bodyPr>
          <a:lstStyle/>
          <a:p>
            <a:br>
              <a:rPr lang="zh-CN" altLang="en-US" dirty="0" smtClean="0"/>
            </a:br>
            <a:r>
              <a:rPr lang="en-US" altLang="zh-CN" dirty="0" smtClean="0"/>
              <a:t>1</a:t>
            </a:r>
            <a:r>
              <a:rPr lang="zh-CN" altLang="en-US" dirty="0" smtClean="0"/>
              <a:t>、描写人物办法</a:t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22020" y="1186180"/>
            <a:ext cx="8221980" cy="5671185"/>
          </a:xfrm>
        </p:spPr>
        <p:txBody>
          <a:bodyPr>
            <a:normAutofit fontScale="70000"/>
          </a:bodyPr>
          <a:lstStyle/>
          <a:p>
            <a:pPr lvl="0" algn="l"/>
            <a:r>
              <a:rPr lang="en-US" altLang="zh-CN" dirty="0"/>
              <a:t>1</a:t>
            </a:r>
            <a:r>
              <a:rPr lang="zh-CN" altLang="en-US" dirty="0"/>
              <a:t>、外貌：</a:t>
            </a:r>
            <a:endParaRPr lang="zh-CN" altLang="en-US" dirty="0"/>
          </a:p>
          <a:p>
            <a:pPr lvl="0" algn="l"/>
            <a:r>
              <a:rPr lang="zh-CN" altLang="en-US" dirty="0"/>
              <a:t>满面尘灰烟火色，两鬓苍苍十指黑。    </a:t>
            </a:r>
            <a:endParaRPr lang="zh-CN" altLang="en-US" dirty="0"/>
          </a:p>
          <a:p>
            <a:pPr lvl="0" algn="l"/>
            <a:r>
              <a:rPr lang="zh-CN" altLang="en-US" dirty="0"/>
              <a:t>翩翩两骑来是谁？黄衣使者白衫儿。</a:t>
            </a:r>
            <a:endParaRPr lang="zh-CN" altLang="en-US" dirty="0"/>
          </a:p>
          <a:p>
            <a:pPr lvl="0" algn="l"/>
            <a:r>
              <a:rPr lang="en-US" altLang="zh-CN" dirty="0"/>
              <a:t>2</a:t>
            </a:r>
            <a:r>
              <a:rPr lang="zh-CN" altLang="en-US" dirty="0"/>
              <a:t>、心理：</a:t>
            </a:r>
            <a:endParaRPr lang="zh-CN" altLang="en-US" dirty="0"/>
          </a:p>
          <a:p>
            <a:pPr lvl="0" algn="l"/>
            <a:r>
              <a:rPr lang="zh-CN" altLang="en-US" dirty="0"/>
              <a:t>可怜身上衣正单，心忧炭贱愿天寒。</a:t>
            </a:r>
            <a:endParaRPr lang="zh-CN" altLang="en-US" dirty="0"/>
          </a:p>
          <a:p>
            <a:pPr lvl="0" algn="l"/>
            <a:r>
              <a:rPr lang="en-US" altLang="zh-CN" dirty="0"/>
              <a:t>3</a:t>
            </a:r>
            <a:r>
              <a:rPr lang="zh-CN" altLang="en-US" dirty="0"/>
              <a:t>、动作：</a:t>
            </a:r>
            <a:endParaRPr lang="zh-CN" altLang="en-US" dirty="0"/>
          </a:p>
          <a:p>
            <a:pPr lvl="0" algn="l"/>
            <a:r>
              <a:rPr lang="zh-CN" altLang="en-US" dirty="0"/>
              <a:t>手把文书口称敕，回车叱牛牵向北。</a:t>
            </a:r>
            <a:endParaRPr lang="zh-CN" altLang="en-US" dirty="0"/>
          </a:p>
          <a:p>
            <a:pPr lvl="0" algn="l"/>
            <a:r>
              <a:rPr lang="en-US" altLang="zh-CN" dirty="0"/>
              <a:t>4</a:t>
            </a:r>
            <a:r>
              <a:rPr lang="zh-CN" altLang="en-US" dirty="0"/>
              <a:t>、语言：</a:t>
            </a:r>
            <a:endParaRPr lang="zh-CN" altLang="en-US" dirty="0"/>
          </a:p>
          <a:p>
            <a:pPr lvl="0" algn="l"/>
            <a:r>
              <a:rPr lang="zh-CN" altLang="en-US" dirty="0"/>
              <a:t>手把文书口称敕，回车叱牛牵向北。</a:t>
            </a:r>
            <a:endParaRPr lang="zh-CN" altLang="en-US" dirty="0"/>
          </a:p>
          <a:p>
            <a:pPr lvl="0" algn="l"/>
            <a:r>
              <a:rPr lang="en-US" altLang="zh-CN" dirty="0"/>
              <a:t>5</a:t>
            </a:r>
            <a:r>
              <a:rPr lang="zh-CN" altLang="en-US" dirty="0"/>
              <a:t>、环境：</a:t>
            </a:r>
            <a:endParaRPr lang="zh-CN" altLang="en-US" dirty="0"/>
          </a:p>
          <a:p>
            <a:pPr lvl="0" algn="l"/>
            <a:r>
              <a:rPr lang="zh-CN" altLang="en-US" dirty="0"/>
              <a:t>夜来城外一尺雪，晓驾炭车辗冰辙。</a:t>
            </a:r>
            <a:endParaRPr lang="zh-CN" altLang="en-US" dirty="0"/>
          </a:p>
          <a:p>
            <a:pPr lvl="0" algn="l"/>
            <a:r>
              <a:rPr lang="zh-CN" altLang="en-US" dirty="0"/>
              <a:t> 牛困人饥日已高，市南门外泥中歇。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演示文稿00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91235" y="160655"/>
            <a:ext cx="7772400" cy="1470025"/>
          </a:xfrm>
        </p:spPr>
        <p:txBody>
          <a:bodyPr/>
          <a:lstStyle/>
          <a:p>
            <a:r>
              <a:rPr lang="en-US" altLang="zh-CN" dirty="0" smtClean="0"/>
              <a:t>2</a:t>
            </a:r>
            <a:r>
              <a:rPr lang="zh-CN" altLang="en-US" dirty="0" smtClean="0"/>
              <a:t>、对比写法突出</a:t>
            </a:r>
            <a:r>
              <a:rPr lang="zh-CN" altLang="en-US" dirty="0" smtClean="0">
                <a:sym typeface="+mn-ea"/>
              </a:rPr>
              <a:t>人物形象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91235" y="1758950"/>
            <a:ext cx="8254365" cy="4879975"/>
          </a:xfrm>
        </p:spPr>
        <p:txBody>
          <a:bodyPr>
            <a:normAutofit lnSpcReduction="10000"/>
          </a:bodyPr>
          <a:lstStyle/>
          <a:p>
            <a:pPr lvl="0" algn="l"/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）人物对比</a:t>
            </a:r>
            <a:endParaRPr lang="zh-CN" altLang="en-US" dirty="0"/>
          </a:p>
          <a:p>
            <a:pPr lvl="0" algn="l"/>
            <a:r>
              <a:rPr lang="zh-CN" altLang="en-US" dirty="0"/>
              <a:t>卖炭翁：辛苦、贫穷、可怜</a:t>
            </a:r>
            <a:endParaRPr lang="zh-CN" altLang="en-US" dirty="0"/>
          </a:p>
          <a:p>
            <a:pPr lvl="0" algn="l"/>
            <a:r>
              <a:rPr lang="zh-CN" altLang="en-US" dirty="0"/>
              <a:t>宫使：飞扬跋扈，蛮横无理</a:t>
            </a:r>
            <a:endParaRPr lang="zh-CN" altLang="en-US" dirty="0"/>
          </a:p>
          <a:p>
            <a:pPr lvl="0" algn="l"/>
            <a:r>
              <a:rPr lang="zh-CN" altLang="en-US" dirty="0">
                <a:sym typeface="+mn-ea"/>
              </a:rPr>
              <a:t>（</a:t>
            </a:r>
            <a:r>
              <a:rPr lang="en-US" altLang="zh-CN" dirty="0">
                <a:sym typeface="+mn-ea"/>
              </a:rPr>
              <a:t>2</a:t>
            </a:r>
            <a:r>
              <a:rPr lang="zh-CN" altLang="en-US" dirty="0">
                <a:sym typeface="+mn-ea"/>
              </a:rPr>
              <a:t>）价格对比</a:t>
            </a:r>
            <a:endParaRPr lang="zh-CN" altLang="en-US" dirty="0"/>
          </a:p>
          <a:p>
            <a:pPr lvl="0" algn="l"/>
            <a:r>
              <a:rPr lang="zh-CN" altLang="en-US" dirty="0">
                <a:sym typeface="+mn-ea"/>
              </a:rPr>
              <a:t>木炭价值：千余斤（值高价）</a:t>
            </a:r>
            <a:endParaRPr lang="zh-CN" altLang="en-US" dirty="0"/>
          </a:p>
          <a:p>
            <a:pPr lvl="0" algn="l"/>
            <a:r>
              <a:rPr lang="zh-CN" altLang="en-US" dirty="0">
                <a:sym typeface="+mn-ea"/>
              </a:rPr>
              <a:t>实际价格：半匹红绡一丈绫（不值钱）</a:t>
            </a:r>
            <a:endParaRPr lang="zh-CN" altLang="en-US" dirty="0"/>
          </a:p>
          <a:p>
            <a:pPr lvl="0" algn="l"/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）作者感情对比</a:t>
            </a:r>
            <a:endParaRPr lang="zh-CN" altLang="en-US" dirty="0"/>
          </a:p>
          <a:p>
            <a:pPr lvl="0" algn="l"/>
            <a:r>
              <a:rPr lang="zh-CN" altLang="en-US" dirty="0"/>
              <a:t>对卖炭翁：同情、怜悯</a:t>
            </a:r>
            <a:endParaRPr lang="zh-CN" altLang="en-US" dirty="0"/>
          </a:p>
          <a:p>
            <a:pPr lvl="0" algn="l"/>
            <a:r>
              <a:rPr lang="zh-CN" altLang="en-US" dirty="0"/>
              <a:t>对宫使：愤怒、谴责</a:t>
            </a:r>
            <a:endParaRPr lang="zh-CN" altLang="en-US" dirty="0"/>
          </a:p>
          <a:p>
            <a:pPr lvl="0" algn="l"/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演示文稿00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33780" y="212725"/>
            <a:ext cx="7772400" cy="1470025"/>
          </a:xfrm>
        </p:spPr>
        <p:txBody>
          <a:bodyPr/>
          <a:lstStyle/>
          <a:p>
            <a:r>
              <a:rPr lang="en-US" altLang="zh-CN" dirty="0" smtClean="0"/>
              <a:t>3</a:t>
            </a:r>
            <a:r>
              <a:rPr lang="zh-CN" altLang="en-US" dirty="0" smtClean="0"/>
              <a:t>、赏析关键词、句的方法</a:t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44525" y="1525905"/>
            <a:ext cx="8161020" cy="4933950"/>
          </a:xfrm>
        </p:spPr>
        <p:txBody>
          <a:bodyPr>
            <a:normAutofit fontScale="87500" lnSpcReduction="20000"/>
          </a:bodyPr>
          <a:lstStyle/>
          <a:p>
            <a:pPr lvl="0" algn="l"/>
            <a:r>
              <a:rPr lang="en-US" altLang="zh-CN" dirty="0"/>
              <a:t>A</a:t>
            </a:r>
            <a:r>
              <a:rPr lang="zh-CN" altLang="en-US" dirty="0"/>
              <a:t>、分析</a:t>
            </a:r>
            <a:r>
              <a:rPr lang="en-US" altLang="zh-CN" dirty="0"/>
              <a:t>“</a:t>
            </a:r>
            <a:r>
              <a:rPr lang="zh-CN" altLang="en-US" dirty="0"/>
              <a:t>晓驾炭车碾冰辙</a:t>
            </a:r>
            <a:r>
              <a:rPr lang="en-US" altLang="zh-CN" dirty="0"/>
              <a:t>”</a:t>
            </a:r>
            <a:r>
              <a:rPr lang="zh-CN" altLang="en-US" dirty="0"/>
              <a:t>的</a:t>
            </a:r>
            <a:r>
              <a:rPr lang="en-US" altLang="zh-CN" dirty="0"/>
              <a:t>“</a:t>
            </a:r>
            <a:r>
              <a:rPr lang="zh-CN" altLang="en-US" dirty="0"/>
              <a:t>碾</a:t>
            </a:r>
            <a:r>
              <a:rPr lang="en-US" altLang="zh-CN" dirty="0"/>
              <a:t>”</a:t>
            </a:r>
            <a:r>
              <a:rPr lang="zh-CN" altLang="en-US" dirty="0"/>
              <a:t>的表达效果</a:t>
            </a:r>
            <a:r>
              <a:rPr lang="zh-CN" altLang="en-US" dirty="0"/>
              <a:t>：</a:t>
            </a:r>
            <a:endParaRPr lang="zh-CN" altLang="en-US" dirty="0"/>
          </a:p>
          <a:p>
            <a:pPr lvl="0" algn="l"/>
            <a:r>
              <a:rPr lang="zh-CN" altLang="en-US" dirty="0"/>
              <a:t>动作描写，碾是压的意思，写出天冷路结冰.说明卖炭翁的辛苦。又写出炭车的重量,说明卖炭翁的勤劳.为下文一段贱价买炭形成对比,写出底层劳动人民受到欺压的凄惨。</a:t>
            </a:r>
            <a:endParaRPr lang="zh-CN" altLang="en-US" dirty="0"/>
          </a:p>
          <a:p>
            <a:pPr lvl="0" algn="l"/>
            <a:r>
              <a:rPr lang="en-US" altLang="zh-CN" dirty="0"/>
              <a:t>B</a:t>
            </a:r>
            <a:r>
              <a:rPr lang="zh-CN" altLang="en-US" dirty="0"/>
              <a:t>、“把”、“称”、“叱”、“牵”：</a:t>
            </a:r>
            <a:endParaRPr lang="zh-CN" altLang="en-US" dirty="0"/>
          </a:p>
          <a:p>
            <a:pPr lvl="0" algn="l"/>
            <a:r>
              <a:rPr lang="zh-CN" altLang="en-US" dirty="0"/>
              <a:t>动作描写，一系列动词，形象逼真地写出了宫使仗势欺人、蛮横无理的掠夺行径。</a:t>
            </a:r>
            <a:endParaRPr lang="zh-CN" altLang="en-US" dirty="0"/>
          </a:p>
          <a:p>
            <a:pPr lvl="0" algn="l"/>
            <a:r>
              <a:rPr lang="en-US" altLang="zh-CN" dirty="0"/>
              <a:t>C</a:t>
            </a:r>
            <a:r>
              <a:rPr lang="zh-CN" altLang="en-US" dirty="0"/>
              <a:t>、可怜身上衣正单，心忧炭贱愿天寒：</a:t>
            </a:r>
            <a:endParaRPr lang="zh-CN" altLang="en-US" dirty="0"/>
          </a:p>
          <a:p>
            <a:pPr lvl="0" algn="l"/>
            <a:r>
              <a:rPr lang="zh-CN" altLang="en-US" dirty="0"/>
              <a:t>运用心理活动描写，写出他宁肯忍受加倍的寒冷，以便能多卖一点炭钱。这种矛盾的心情，深刻地表现出卖炭翁悲惨的处境和生活的艰辛。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演示文稿00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728980"/>
            <a:ext cx="7772400" cy="1470025"/>
          </a:xfrm>
        </p:spPr>
        <p:txBody>
          <a:bodyPr/>
          <a:lstStyle/>
          <a:p>
            <a:r>
              <a:rPr lang="zh-CN" altLang="en-US" dirty="0" smtClean="0"/>
              <a:t>学习目标</a:t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443480"/>
            <a:ext cx="7086600" cy="3195320"/>
          </a:xfrm>
        </p:spPr>
        <p:txBody>
          <a:bodyPr>
            <a:normAutofit/>
          </a:bodyPr>
          <a:lstStyle/>
          <a:p>
            <a:pPr lvl="0" algn="l"/>
            <a:r>
              <a:rPr lang="en-US" altLang="zh-CN" b="1" dirty="0"/>
              <a:t>1</a:t>
            </a:r>
            <a:r>
              <a:rPr lang="zh-CN" altLang="en-US" b="1" dirty="0"/>
              <a:t>、理解</a:t>
            </a:r>
            <a:r>
              <a:rPr lang="zh-CN" altLang="en-US" b="1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描写</a:t>
            </a:r>
            <a:r>
              <a:rPr lang="zh-CN" altLang="en-US" b="1" dirty="0"/>
              <a:t>人物方法，分析人物形象。</a:t>
            </a:r>
            <a:endParaRPr lang="zh-CN" altLang="en-US" b="1" dirty="0"/>
          </a:p>
          <a:p>
            <a:pPr lvl="0" algn="l"/>
            <a:r>
              <a:rPr lang="en-US" altLang="zh-CN" b="1" dirty="0"/>
              <a:t>2</a:t>
            </a:r>
            <a:r>
              <a:rPr lang="zh-CN" altLang="en-US" b="1" dirty="0"/>
              <a:t>、</a:t>
            </a:r>
            <a:r>
              <a:rPr lang="zh-CN" altLang="en-US" b="1" dirty="0">
                <a:sym typeface="+mn-ea"/>
              </a:rPr>
              <a:t>对比写法突出主题</a:t>
            </a:r>
            <a:endParaRPr lang="zh-CN" altLang="en-US" b="1" dirty="0">
              <a:sym typeface="+mn-ea"/>
            </a:endParaRPr>
          </a:p>
          <a:p>
            <a:pPr lvl="0" algn="l"/>
            <a:r>
              <a:rPr lang="en-US" altLang="zh-CN" b="1" dirty="0"/>
              <a:t>3</a:t>
            </a:r>
            <a:r>
              <a:rPr lang="zh-CN" altLang="en-US" b="1" dirty="0"/>
              <a:t>、</a:t>
            </a:r>
            <a:r>
              <a:rPr lang="zh-CN" altLang="en-US" b="1" dirty="0">
                <a:sym typeface="+mn-ea"/>
              </a:rPr>
              <a:t>诗歌主题和作者感情</a:t>
            </a:r>
            <a:endParaRPr lang="zh-CN" altLang="en-US" b="1" dirty="0"/>
          </a:p>
          <a:p>
            <a:pPr lvl="0" algn="l"/>
            <a:r>
              <a:rPr lang="en-US" altLang="zh-CN" b="1" dirty="0"/>
              <a:t>4</a:t>
            </a:r>
            <a:r>
              <a:rPr lang="zh-CN" altLang="en-US" b="1" dirty="0"/>
              <a:t>、培养规范的答题格式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演示文稿00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08125"/>
            <a:ext cx="7772400" cy="4599305"/>
          </a:xfrm>
        </p:spPr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70840" y="1508760"/>
            <a:ext cx="8391525" cy="4740910"/>
          </a:xfrm>
        </p:spPr>
        <p:txBody>
          <a:bodyPr>
            <a:normAutofit/>
          </a:bodyPr>
          <a:lstStyle/>
          <a:p>
            <a:r>
              <a:rPr lang="zh-CN" altLang="en-US" dirty="0"/>
              <a:t>解题方法归纳：</a:t>
            </a:r>
            <a:endParaRPr lang="zh-CN" altLang="en-US" dirty="0"/>
          </a:p>
          <a:p>
            <a:pPr algn="l"/>
            <a:r>
              <a:rPr lang="zh-CN" altLang="en-US" b="1" dirty="0"/>
              <a:t>分两步回答，先回答用了什么写法（一般是描写方法或修辞方法），再回答起到什么效果（要紧扣主题）。</a:t>
            </a:r>
            <a:endParaRPr lang="zh-CN" altLang="en-US" b="1" dirty="0"/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823595" y="660400"/>
            <a:ext cx="7772400" cy="848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演示文稿00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96645" y="160655"/>
            <a:ext cx="7772400" cy="1470025"/>
          </a:xfrm>
        </p:spPr>
        <p:txBody>
          <a:bodyPr/>
          <a:lstStyle/>
          <a:p>
            <a:r>
              <a:rPr lang="zh-CN" altLang="en-US" dirty="0" smtClean="0"/>
              <a:t>六、当堂检测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159000"/>
            <a:ext cx="7254240" cy="3479800"/>
          </a:xfrm>
        </p:spPr>
        <p:txBody>
          <a:bodyPr>
            <a:normAutofit/>
          </a:bodyPr>
          <a:lstStyle/>
          <a:p>
            <a:pPr lvl="0" algn="l"/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演示文稿00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168275" y="-189865"/>
            <a:ext cx="93218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08050" y="421005"/>
            <a:ext cx="7790180" cy="5955030"/>
          </a:xfrm>
        </p:spPr>
        <p:txBody>
          <a:bodyPr>
            <a:normAutofit/>
          </a:bodyPr>
          <a:lstStyle/>
          <a:p>
            <a:r>
              <a:rPr lang="zh-CN" altLang="en-US" sz="2800" dirty="0" smtClean="0"/>
              <a:t>（一）、下列对诗歌理解有误的一项是 （    ）      </a:t>
            </a:r>
            <a:endParaRPr lang="zh-CN" altLang="en-US" sz="2800" dirty="0" smtClean="0"/>
          </a:p>
          <a:p>
            <a:r>
              <a:rPr lang="zh-CN" altLang="en-US" dirty="0" smtClean="0"/>
              <a:t>A.“满面尘灰烟火色，两鬓苍苍十指黑。”以外貌描写表现了卖炭翁的辛酸劳作。</a:t>
            </a:r>
            <a:endParaRPr lang="zh-CN" altLang="en-US" dirty="0" smtClean="0"/>
          </a:p>
          <a:p>
            <a:r>
              <a:rPr lang="zh-CN" altLang="en-US" dirty="0" smtClean="0"/>
              <a:t>B.“可怜身上衣正单，心忧炭贱愿天寒。”以心理描写反映了卖炭翁悲惨的生活境遇。</a:t>
            </a:r>
            <a:endParaRPr lang="zh-CN" altLang="en-US" dirty="0" smtClean="0"/>
          </a:p>
          <a:p>
            <a:r>
              <a:rPr lang="zh-CN" altLang="en-US" dirty="0" smtClean="0"/>
              <a:t>C.“一车炭，千余斤，宫使驱将惜不得。”以神态描写表现了卖炭翁的勇敢反抗。</a:t>
            </a:r>
            <a:endParaRPr lang="zh-CN" altLang="en-US" dirty="0" smtClean="0"/>
          </a:p>
          <a:p>
            <a:r>
              <a:rPr lang="zh-CN" altLang="en-US" dirty="0" smtClean="0"/>
              <a:t>D.“半匹红绡一丈绫，系向牛头充炭直。”以动作描写揭露了宫使凶残掠夺的面目。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7687945" y="421005"/>
            <a:ext cx="5029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/>
              <a:t>C</a:t>
            </a:r>
            <a:endParaRPr lang="en-US" altLang="zh-CN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演示文稿00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en-US" dirty="0" smtClean="0"/>
              <a:t>（二）、</a:t>
            </a:r>
            <a:r>
              <a:rPr lang="zh-CN" altLang="en-US" sz="3600" dirty="0" smtClean="0"/>
              <a:t>下列字读音有误的一项是（  ）</a:t>
            </a:r>
            <a:br>
              <a:rPr lang="zh-CN" altLang="en-US" sz="3600" dirty="0" smtClean="0"/>
            </a:br>
            <a:r>
              <a:rPr lang="en-US" altLang="zh-CN" dirty="0" smtClean="0"/>
              <a:t>A    </a:t>
            </a:r>
            <a:r>
              <a:rPr lang="zh-CN" altLang="en-US" dirty="0" smtClean="0"/>
              <a:t>伐</a:t>
            </a:r>
            <a:r>
              <a:rPr lang="zh-CN" altLang="en-US" dirty="0" smtClean="0">
                <a:solidFill>
                  <a:srgbClr val="FF0000"/>
                </a:solidFill>
              </a:rPr>
              <a:t>薪</a:t>
            </a:r>
            <a:r>
              <a:rPr lang="zh-CN" altLang="en-US" dirty="0" smtClean="0"/>
              <a:t>（ xīn   ）</a:t>
            </a:r>
            <a:r>
              <a:rPr lang="en-US" altLang="zh-CN" dirty="0" smtClean="0"/>
              <a:t>    B  </a:t>
            </a:r>
            <a:r>
              <a:rPr lang="zh-CN" altLang="en-US" dirty="0" smtClean="0"/>
              <a:t>碾冰</a:t>
            </a:r>
            <a:r>
              <a:rPr lang="zh-CN" altLang="en-US" dirty="0" smtClean="0">
                <a:solidFill>
                  <a:srgbClr val="FF0000"/>
                </a:solidFill>
              </a:rPr>
              <a:t>辙</a:t>
            </a:r>
            <a:r>
              <a:rPr lang="en-US" altLang="zh-CN" dirty="0" smtClean="0">
                <a:solidFill>
                  <a:schemeClr val="tx1"/>
                </a:solidFill>
              </a:rPr>
              <a:t>(</a:t>
            </a:r>
            <a:r>
              <a:rPr lang="zh-CN" altLang="en-US" dirty="0" smtClean="0">
                <a:sym typeface="+mn-ea"/>
              </a:rPr>
              <a:t>zhé</a:t>
            </a:r>
            <a:r>
              <a:rPr lang="en-US" altLang="zh-CN" dirty="0" smtClean="0">
                <a:solidFill>
                  <a:schemeClr val="tx1"/>
                </a:solidFill>
              </a:rPr>
              <a:t>   )</a:t>
            </a:r>
            <a:r>
              <a:rPr lang="en-US" altLang="zh-CN" dirty="0" smtClean="0"/>
              <a:t>        C </a:t>
            </a:r>
            <a:r>
              <a:rPr lang="zh-CN" altLang="en-US" dirty="0" smtClean="0"/>
              <a:t>两</a:t>
            </a:r>
            <a:r>
              <a:rPr lang="zh-CN" altLang="en-US" dirty="0" smtClean="0">
                <a:solidFill>
                  <a:srgbClr val="FF0000"/>
                </a:solidFill>
              </a:rPr>
              <a:t>骑</a:t>
            </a:r>
            <a:r>
              <a:rPr lang="zh-CN" altLang="en-US" dirty="0" smtClean="0"/>
              <a:t>（ qí   ）</a:t>
            </a:r>
            <a:r>
              <a:rPr lang="en-US" altLang="zh-CN" dirty="0" smtClean="0"/>
              <a:t>          D</a:t>
            </a:r>
            <a:r>
              <a:rPr lang="zh-CN" altLang="en-US" dirty="0" smtClean="0"/>
              <a:t>驱</a:t>
            </a:r>
            <a:r>
              <a:rPr lang="zh-CN" altLang="en-US" dirty="0" smtClean="0">
                <a:solidFill>
                  <a:srgbClr val="FF0000"/>
                </a:solidFill>
              </a:rPr>
              <a:t>将</a:t>
            </a:r>
            <a:r>
              <a:rPr lang="zh-CN" altLang="en-US" dirty="0" smtClean="0"/>
              <a:t>（ jiāng  ）</a:t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5165" y="3886200"/>
            <a:ext cx="8224520" cy="1752600"/>
          </a:xfrm>
        </p:spPr>
        <p:txBody>
          <a:bodyPr>
            <a:normAutofit lnSpcReduction="10000"/>
          </a:bodyPr>
          <a:lstStyle/>
          <a:p>
            <a:pPr algn="l"/>
            <a:r>
              <a:rPr lang="zh-CN" altLang="en-US" sz="3600" b="1" dirty="0" smtClean="0"/>
              <a:t>（三）、解释词语</a:t>
            </a:r>
            <a:endParaRPr lang="zh-CN" altLang="en-US" sz="3600" b="1" dirty="0" smtClean="0"/>
          </a:p>
          <a:p>
            <a:pPr algn="l"/>
            <a:r>
              <a:rPr lang="en-US" altLang="zh-CN" b="1" dirty="0" smtClean="0"/>
              <a:t>1</a:t>
            </a:r>
            <a:r>
              <a:rPr lang="zh-CN" altLang="en-US" b="1" dirty="0" smtClean="0"/>
              <a:t>、伐</a:t>
            </a:r>
            <a:r>
              <a:rPr lang="zh-CN" altLang="en-US" b="1" dirty="0" smtClean="0">
                <a:solidFill>
                  <a:srgbClr val="FF0000"/>
                </a:solidFill>
              </a:rPr>
              <a:t>薪</a:t>
            </a:r>
            <a:r>
              <a:rPr lang="zh-CN" altLang="en-US" b="1" dirty="0" smtClean="0"/>
              <a:t>（           ）        </a:t>
            </a:r>
            <a:r>
              <a:rPr lang="en-US" altLang="zh-CN" b="1" dirty="0" smtClean="0"/>
              <a:t>2</a:t>
            </a:r>
            <a:r>
              <a:rPr lang="zh-CN" altLang="en-US" b="1" dirty="0" smtClean="0"/>
              <a:t>、何所</a:t>
            </a:r>
            <a:r>
              <a:rPr lang="zh-CN" altLang="en-US" b="1" dirty="0" smtClean="0">
                <a:solidFill>
                  <a:srgbClr val="FF0000"/>
                </a:solidFill>
              </a:rPr>
              <a:t>营</a:t>
            </a:r>
            <a:r>
              <a:rPr lang="zh-CN" altLang="en-US" b="1" dirty="0" smtClean="0"/>
              <a:t>（        ）</a:t>
            </a:r>
            <a:endParaRPr lang="zh-CN" altLang="en-US" b="1" dirty="0" smtClean="0"/>
          </a:p>
          <a:p>
            <a:pPr algn="l"/>
            <a:r>
              <a:rPr lang="en-US" altLang="zh-CN" b="1" dirty="0" smtClean="0"/>
              <a:t>3</a:t>
            </a:r>
            <a:r>
              <a:rPr lang="zh-CN" altLang="en-US" b="1" dirty="0" smtClean="0"/>
              <a:t>、两</a:t>
            </a:r>
            <a:r>
              <a:rPr lang="zh-CN" altLang="en-US" b="1" dirty="0" smtClean="0">
                <a:solidFill>
                  <a:srgbClr val="FF0000"/>
                </a:solidFill>
              </a:rPr>
              <a:t>骑</a:t>
            </a:r>
            <a:r>
              <a:rPr lang="zh-CN" altLang="en-US" b="1" dirty="0" smtClean="0"/>
              <a:t>（             ）       </a:t>
            </a:r>
            <a:r>
              <a:rPr lang="en-US" altLang="zh-CN" b="1" dirty="0" smtClean="0"/>
              <a:t>4</a:t>
            </a:r>
            <a:r>
              <a:rPr lang="zh-CN" altLang="en-US" b="1" dirty="0" smtClean="0"/>
              <a:t>、充炭</a:t>
            </a:r>
            <a:r>
              <a:rPr lang="zh-CN" altLang="en-US" b="1" dirty="0" smtClean="0">
                <a:solidFill>
                  <a:srgbClr val="FF0000"/>
                </a:solidFill>
              </a:rPr>
              <a:t>直</a:t>
            </a:r>
            <a:r>
              <a:rPr lang="zh-CN" altLang="en-US" b="1" dirty="0" smtClean="0"/>
              <a:t>（                ）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7573645" y="1608455"/>
            <a:ext cx="37274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/>
              <a:t>C</a:t>
            </a:r>
            <a:endParaRPr lang="en-US" altLang="zh-CN" sz="2800"/>
          </a:p>
        </p:txBody>
      </p:sp>
      <p:sp>
        <p:nvSpPr>
          <p:cNvPr id="7" name="文本框 6"/>
          <p:cNvSpPr txBox="1"/>
          <p:nvPr/>
        </p:nvSpPr>
        <p:spPr>
          <a:xfrm>
            <a:off x="2559050" y="4434205"/>
            <a:ext cx="58991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dirty="0" smtClean="0">
                <a:sym typeface="+mn-ea"/>
              </a:rPr>
              <a:t> </a:t>
            </a:r>
            <a:r>
              <a:rPr lang="zh-CN" altLang="en-US" sz="2800" dirty="0" smtClean="0">
                <a:sym typeface="+mn-ea"/>
              </a:rPr>
              <a:t>柴</a:t>
            </a:r>
            <a:endParaRPr lang="zh-CN" altLang="en-US" sz="2800" dirty="0" smtClean="0"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93865" y="4434205"/>
            <a:ext cx="894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/>
              <a:t>需求</a:t>
            </a:r>
            <a:endParaRPr lang="zh-CN" altLang="en-US" sz="2800"/>
          </a:p>
        </p:txBody>
      </p:sp>
      <p:sp>
        <p:nvSpPr>
          <p:cNvPr id="9" name="文本框 8"/>
          <p:cNvSpPr txBox="1"/>
          <p:nvPr/>
        </p:nvSpPr>
        <p:spPr>
          <a:xfrm>
            <a:off x="2054225" y="4956175"/>
            <a:ext cx="2331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     </a:t>
            </a:r>
            <a:r>
              <a:rPr lang="zh-CN" altLang="en-US" sz="2400"/>
              <a:t>骑马的人</a:t>
            </a:r>
            <a:r>
              <a:rPr lang="zh-CN" altLang="en-US" sz="2800"/>
              <a:t>   </a:t>
            </a:r>
            <a:endParaRPr lang="zh-CN" altLang="en-US" sz="2800"/>
          </a:p>
        </p:txBody>
      </p:sp>
      <p:sp>
        <p:nvSpPr>
          <p:cNvPr id="10" name="文本框 9"/>
          <p:cNvSpPr txBox="1"/>
          <p:nvPr/>
        </p:nvSpPr>
        <p:spPr>
          <a:xfrm>
            <a:off x="6955155" y="4956175"/>
            <a:ext cx="2095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通</a:t>
            </a:r>
            <a:r>
              <a:rPr lang="en-US" altLang="zh-CN" sz="2400"/>
              <a:t>“</a:t>
            </a:r>
            <a:r>
              <a:rPr lang="zh-CN" altLang="en-US" sz="2400"/>
              <a:t>值</a:t>
            </a:r>
            <a:r>
              <a:rPr lang="en-US" altLang="zh-CN" sz="2400"/>
              <a:t>”</a:t>
            </a:r>
            <a:r>
              <a:rPr lang="zh-CN" altLang="en-US" sz="2400"/>
              <a:t>，价格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演示文稿00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22985" y="139065"/>
            <a:ext cx="7772400" cy="1470025"/>
          </a:xfrm>
        </p:spPr>
        <p:txBody>
          <a:bodyPr/>
          <a:lstStyle/>
          <a:p>
            <a:r>
              <a:rPr lang="zh-CN" altLang="en-US" dirty="0" smtClean="0"/>
              <a:t>（四）、翻译下列语句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1916430"/>
            <a:ext cx="7423785" cy="3722370"/>
          </a:xfrm>
        </p:spPr>
        <p:txBody>
          <a:bodyPr>
            <a:normAutofit/>
          </a:bodyPr>
          <a:lstStyle/>
          <a:p>
            <a:pPr lvl="0"/>
            <a:r>
              <a:rPr lang="en-US" altLang="zh-CN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sym typeface="+mn-ea"/>
              </a:rPr>
              <a:t>1</a:t>
            </a:r>
            <a:r>
              <a:rPr lang="zh-CN" altLang="en-US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sym typeface="+mn-ea"/>
              </a:rPr>
              <a:t>、满面尘灰烟火色，两鬓苍苍十指黑。</a:t>
            </a:r>
            <a:endParaRPr lang="zh-CN" altLang="en-US" dirty="0"/>
          </a:p>
          <a:p>
            <a:pPr lvl="0"/>
            <a:endParaRPr lang="en-US" altLang="zh-CN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sym typeface="+mn-ea"/>
            </a:endParaRPr>
          </a:p>
          <a:p>
            <a:pPr lvl="0"/>
            <a:endParaRPr lang="en-US" altLang="zh-CN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sym typeface="+mn-ea"/>
            </a:endParaRPr>
          </a:p>
          <a:p>
            <a:pPr lvl="0"/>
            <a:endParaRPr lang="en-US" altLang="zh-CN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sym typeface="+mn-ea"/>
            </a:endParaRPr>
          </a:p>
          <a:p>
            <a:pPr lvl="0"/>
            <a:r>
              <a:rPr lang="en-US" altLang="zh-CN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sym typeface="+mn-ea"/>
              </a:rPr>
              <a:t>2</a:t>
            </a:r>
            <a:r>
              <a:rPr lang="zh-CN" altLang="en-US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sym typeface="+mn-ea"/>
              </a:rPr>
              <a:t>、卖炭得钱何所营？身上衣裳口中食。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756920" y="2837815"/>
            <a:ext cx="76307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他满脸灰尘，显出被烟熏火燎的颜色，</a:t>
            </a:r>
            <a:endParaRPr lang="zh-CN" altLang="en-US" sz="2800"/>
          </a:p>
          <a:p>
            <a:r>
              <a:rPr lang="zh-CN" altLang="en-US" sz="2800"/>
              <a:t>两鬓斑白十指漆黑。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915035" y="5127625"/>
            <a:ext cx="753554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卖炭得到的钱用来干什么？换取身上的衣服和填肚的食物。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演示文稿00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22985" y="139065"/>
            <a:ext cx="7772400" cy="1470025"/>
          </a:xfrm>
        </p:spPr>
        <p:txBody>
          <a:bodyPr/>
          <a:lstStyle/>
          <a:p>
            <a:r>
              <a:rPr lang="zh-CN" altLang="en-US" dirty="0" smtClean="0">
                <a:sym typeface="+mn-ea"/>
              </a:rPr>
              <a:t>（五）、赏析</a:t>
            </a:r>
            <a:r>
              <a:rPr lang="en-US" altLang="zh-CN" dirty="0" smtClean="0">
                <a:sym typeface="+mn-ea"/>
              </a:rPr>
              <a:t>“</a:t>
            </a:r>
            <a:r>
              <a:rPr lang="zh-CN" altLang="en-US" dirty="0" smtClean="0">
                <a:sym typeface="+mn-ea"/>
              </a:rPr>
              <a:t>宫使驱将惜不得</a:t>
            </a:r>
            <a:r>
              <a:rPr lang="en-US" altLang="zh-CN" dirty="0" smtClean="0">
                <a:sym typeface="+mn-ea"/>
              </a:rPr>
              <a:t>”</a:t>
            </a:r>
            <a:r>
              <a:rPr lang="zh-CN" altLang="en-US" dirty="0" smtClean="0">
                <a:sym typeface="+mn-ea"/>
              </a:rPr>
              <a:t>中的“惜不得”。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07365" y="1916430"/>
            <a:ext cx="8288020" cy="2763520"/>
          </a:xfrm>
        </p:spPr>
        <p:txBody>
          <a:bodyPr>
            <a:normAutofit/>
          </a:bodyPr>
          <a:lstStyle/>
          <a:p>
            <a:pPr algn="l"/>
            <a:r>
              <a:rPr lang="zh-CN" altLang="en-US" dirty="0"/>
              <a:t>心理活动描写。写出卖炭翁忍气吞声，无可奈何的心态，说明他是处在被压迫受剥削的无力反抗的地位。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演示文稿00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08125"/>
            <a:ext cx="7772400" cy="4599305"/>
          </a:xfrm>
        </p:spPr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1508760"/>
            <a:ext cx="6400800" cy="4740910"/>
          </a:xfrm>
        </p:spPr>
        <p:txBody>
          <a:bodyPr>
            <a:normAutofit/>
          </a:bodyPr>
          <a:lstStyle/>
          <a:p>
            <a:endParaRPr lang="zh-CN" altLang="en-US" dirty="0"/>
          </a:p>
          <a:p>
            <a:r>
              <a:rPr lang="zh-CN" altLang="en-US" sz="3600" b="1" dirty="0"/>
              <a:t>布置作业</a:t>
            </a:r>
            <a:endParaRPr lang="zh-CN" altLang="en-US" sz="3600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endParaRPr lang="zh-CN" altLang="en-US" sz="3600" b="1" dirty="0"/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823595" y="660400"/>
            <a:ext cx="7772400" cy="848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演示文稿00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08125"/>
            <a:ext cx="7772400" cy="4599305"/>
          </a:xfrm>
        </p:spPr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1508760"/>
            <a:ext cx="6400800" cy="4740910"/>
          </a:xfrm>
        </p:spPr>
        <p:txBody>
          <a:bodyPr>
            <a:normAutofit/>
          </a:bodyPr>
          <a:lstStyle/>
          <a:p>
            <a:endParaRPr lang="zh-CN" altLang="en-US" dirty="0"/>
          </a:p>
          <a:p>
            <a:r>
              <a:rPr lang="zh-CN" altLang="en-US" sz="9600" b="1" dirty="0">
                <a:latin typeface="隶书" panose="02010509060101010101" charset="-122"/>
                <a:ea typeface="隶书" panose="02010509060101010101" charset="-122"/>
              </a:rPr>
              <a:t>谢谢</a:t>
            </a:r>
            <a:endParaRPr lang="zh-CN" altLang="en-US" sz="9600" b="1" dirty="0"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823595" y="660400"/>
            <a:ext cx="7772400" cy="848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演示文稿00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971550"/>
            <a:ext cx="7772400" cy="1470025"/>
          </a:xfrm>
        </p:spPr>
        <p:txBody>
          <a:bodyPr/>
          <a:lstStyle/>
          <a:p>
            <a:r>
              <a:rPr lang="zh-CN" altLang="en-US" dirty="0" smtClean="0"/>
              <a:t>一、预习检查</a:t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441575"/>
            <a:ext cx="6400800" cy="3197225"/>
          </a:xfrm>
        </p:spPr>
        <p:txBody>
          <a:bodyPr>
            <a:normAutofit/>
          </a:bodyPr>
          <a:lstStyle/>
          <a:p>
            <a:pPr lvl="0" algn="l"/>
            <a:r>
              <a:rPr lang="en-US" altLang="zh-CN" b="1" dirty="0"/>
              <a:t>1</a:t>
            </a:r>
            <a:r>
              <a:rPr lang="zh-CN" altLang="en-US" b="1" dirty="0"/>
              <a:t>、了解作者</a:t>
            </a:r>
            <a:endParaRPr lang="zh-CN" altLang="en-US" b="1" dirty="0"/>
          </a:p>
          <a:p>
            <a:pPr lvl="0" algn="l"/>
            <a:r>
              <a:rPr lang="en-US" altLang="zh-CN" b="1" dirty="0"/>
              <a:t>2</a:t>
            </a:r>
            <a:r>
              <a:rPr lang="zh-CN" altLang="en-US" b="1" dirty="0"/>
              <a:t>、</a:t>
            </a:r>
            <a:r>
              <a:rPr lang="zh-CN" altLang="en-US" b="1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写作背景</a:t>
            </a:r>
            <a:endParaRPr lang="zh-CN" altLang="en-US" b="1" dirty="0"/>
          </a:p>
          <a:p>
            <a:pPr lvl="0" algn="l"/>
            <a:r>
              <a:rPr lang="en-US" altLang="zh-CN" b="1" dirty="0"/>
              <a:t>3</a:t>
            </a:r>
            <a:r>
              <a:rPr lang="zh-CN" altLang="en-US" b="1" dirty="0"/>
              <a:t>、字词积累</a:t>
            </a:r>
            <a:endParaRPr lang="zh-CN" altLang="en-US" b="1" dirty="0"/>
          </a:p>
          <a:p>
            <a:pPr lvl="0" algn="l"/>
            <a:r>
              <a:rPr lang="en-US" altLang="zh-CN" b="1" dirty="0"/>
              <a:t>4</a:t>
            </a:r>
            <a:r>
              <a:rPr lang="zh-CN" altLang="en-US" b="1" dirty="0"/>
              <a:t>、检查《一本通》的练习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演示文稿00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54710" y="687070"/>
            <a:ext cx="7772400" cy="1470025"/>
          </a:xfrm>
        </p:spPr>
        <p:txBody>
          <a:bodyPr/>
          <a:lstStyle/>
          <a:p>
            <a:r>
              <a:rPr lang="en-US" altLang="zh-CN" dirty="0">
                <a:solidFill>
                  <a:schemeClr val="tx1">
                    <a:tint val="75000"/>
                  </a:schemeClr>
                </a:solidFill>
                <a:sym typeface="+mn-ea"/>
              </a:rPr>
              <a:t>1</a:t>
            </a:r>
            <a:r>
              <a:rPr lang="zh-CN" altLang="en-US" dirty="0">
                <a:solidFill>
                  <a:schemeClr val="tx1">
                    <a:tint val="75000"/>
                  </a:schemeClr>
                </a:solidFill>
                <a:sym typeface="+mn-ea"/>
              </a:rPr>
              <a:t>、了解作者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50520" y="2063750"/>
            <a:ext cx="8442960" cy="3575050"/>
          </a:xfrm>
        </p:spPr>
        <p:txBody>
          <a:bodyPr>
            <a:normAutofit fontScale="85000"/>
          </a:bodyPr>
          <a:lstStyle/>
          <a:p>
            <a:pPr algn="l"/>
            <a:r>
              <a:rPr lang="en-US" altLang="zh-CN" dirty="0" smtClean="0"/>
              <a:t>         </a:t>
            </a:r>
            <a:r>
              <a:rPr lang="zh-CN" altLang="en-US" dirty="0" smtClean="0"/>
              <a:t>白居易（772年－846年），字乐天，号香山居士， 是唐代伟大的现实主义诗人，唐代三大诗人之一。主张“文章合为时而著，歌诗合为事而作”（文章应该为了反映时代而写，诗歌应该为了反映现实而作）。</a:t>
            </a:r>
            <a:endParaRPr lang="zh-CN" altLang="en-US" dirty="0" smtClean="0"/>
          </a:p>
          <a:p>
            <a:r>
              <a:rPr lang="zh-CN" altLang="en-US" dirty="0" smtClean="0"/>
              <a:t>         白居易的诗歌题材广泛，形式多样，语言平易通俗，有“诗魔”和“诗王”之称。有《白氏长庆集》传世，代表诗作有《长恨歌》、《卖炭翁》、《琵琶行》等。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演示文稿00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71525" y="388620"/>
            <a:ext cx="8001635" cy="6177280"/>
          </a:xfrm>
        </p:spPr>
        <p:txBody>
          <a:bodyPr>
            <a:normAutofit fontScale="82500" lnSpcReduction="20000"/>
          </a:bodyPr>
          <a:lstStyle/>
          <a:p>
            <a:pPr lvl="0" algn="l"/>
            <a:r>
              <a:rPr lang="zh-CN" altLang="en-US" dirty="0">
                <a:solidFill>
                  <a:schemeClr val="tx1"/>
                </a:solidFill>
              </a:rPr>
              <a:t>一、请找出判断正确的一项（       ）</a:t>
            </a:r>
            <a:endParaRPr lang="zh-CN" altLang="en-US" dirty="0">
              <a:solidFill>
                <a:schemeClr val="tx1"/>
              </a:solidFill>
            </a:endParaRPr>
          </a:p>
          <a:p>
            <a:pPr lvl="0" algn="l"/>
            <a:r>
              <a:rPr lang="en-US" altLang="zh-CN" dirty="0">
                <a:solidFill>
                  <a:schemeClr val="tx1"/>
                </a:solidFill>
              </a:rPr>
              <a:t>A</a:t>
            </a:r>
            <a:r>
              <a:rPr lang="zh-CN" altLang="en-US" dirty="0">
                <a:solidFill>
                  <a:schemeClr val="tx1"/>
                </a:solidFill>
              </a:rPr>
              <a:t>、白居易，字乐天，号青莲居士，是唐代伟大的现实主义诗人，诗歌题材广泛，形式多样，语言平易通俗，有“诗魔”和“诗王”之称。代表诗作有《长恨歌》、《卖炭翁》、《琵琶行》等。</a:t>
            </a:r>
            <a:endParaRPr lang="zh-CN" altLang="en-US" dirty="0">
              <a:solidFill>
                <a:schemeClr val="tx1"/>
              </a:solidFill>
            </a:endParaRPr>
          </a:p>
          <a:p>
            <a:pPr lvl="0" algn="l"/>
            <a:r>
              <a:rPr lang="en-US" altLang="zh-CN" dirty="0">
                <a:solidFill>
                  <a:schemeClr val="tx1"/>
                </a:solidFill>
              </a:rPr>
              <a:t>B</a:t>
            </a:r>
            <a:r>
              <a:rPr lang="zh-CN" altLang="en-US" dirty="0">
                <a:solidFill>
                  <a:schemeClr val="tx1"/>
                </a:solidFill>
              </a:rPr>
              <a:t>、白居易，字乐天，号香山居士，是唐代伟大的浪漫主义诗人，诗歌题材广泛，形式多样，语言平易通俗，有“诗魔”和“诗王”之称。代表诗作有《长恨歌》、《卖炭翁》、《琵琶行》等。</a:t>
            </a:r>
            <a:endParaRPr lang="zh-CN" altLang="en-US" dirty="0">
              <a:solidFill>
                <a:schemeClr val="tx1"/>
              </a:solidFill>
            </a:endParaRPr>
          </a:p>
          <a:p>
            <a:pPr lvl="0" algn="l"/>
            <a:r>
              <a:rPr lang="en-US" altLang="zh-CN" dirty="0">
                <a:solidFill>
                  <a:schemeClr val="tx1"/>
                </a:solidFill>
              </a:rPr>
              <a:t>C</a:t>
            </a:r>
            <a:r>
              <a:rPr lang="zh-CN" altLang="en-US" dirty="0">
                <a:solidFill>
                  <a:schemeClr val="tx1"/>
                </a:solidFill>
              </a:rPr>
              <a:t>、白居易，字乐天，号香山居士，是唐代伟大的现实主义诗人，诗歌题材广泛，形式多样，语言沉郁顿挫，有“诗魔”和“诗王”之称。代表诗作有《长恨歌》、《卖炭翁》、《茅屋为秋风所破歌》等。</a:t>
            </a:r>
            <a:endParaRPr lang="zh-CN" altLang="en-US" dirty="0">
              <a:solidFill>
                <a:schemeClr val="tx1"/>
              </a:solidFill>
            </a:endParaRPr>
          </a:p>
          <a:p>
            <a:pPr lvl="0" algn="l"/>
            <a:r>
              <a:rPr lang="en-US" altLang="zh-CN" dirty="0">
                <a:solidFill>
                  <a:schemeClr val="tx1"/>
                </a:solidFill>
              </a:rPr>
              <a:t>D</a:t>
            </a:r>
            <a:r>
              <a:rPr lang="zh-CN" altLang="en-US" dirty="0">
                <a:solidFill>
                  <a:schemeClr val="tx1"/>
                </a:solidFill>
              </a:rPr>
              <a:t>、白居易，字乐天，号香山居士，是唐代伟大的现实主义诗人，诗歌题材广泛，形式多样，语言平易通俗，有“诗魔”和“诗王”之称。代表诗作有《长恨歌》、《卖炭翁》、《琵琶行》等。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38420" y="294640"/>
            <a:ext cx="5276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/>
              <a:t>D</a:t>
            </a:r>
            <a:endParaRPr lang="en-US" altLang="zh-CN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演示文稿00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75665" y="139065"/>
            <a:ext cx="7772400" cy="1470025"/>
          </a:xfrm>
        </p:spPr>
        <p:txBody>
          <a:bodyPr/>
          <a:lstStyle/>
          <a:p>
            <a:r>
              <a:rPr lang="en-US" altLang="zh-CN" dirty="0">
                <a:solidFill>
                  <a:schemeClr val="tx1">
                    <a:tint val="75000"/>
                  </a:schemeClr>
                </a:solidFill>
                <a:sym typeface="+mn-ea"/>
              </a:rPr>
              <a:t>2</a:t>
            </a:r>
            <a:r>
              <a:rPr lang="zh-CN" altLang="en-US" dirty="0">
                <a:solidFill>
                  <a:schemeClr val="tx1">
                    <a:tint val="75000"/>
                  </a:schemeClr>
                </a:solidFill>
                <a:sym typeface="+mn-ea"/>
              </a:rPr>
              <a:t>、写作背景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49250" y="1609090"/>
            <a:ext cx="8476615" cy="4029710"/>
          </a:xfrm>
        </p:spPr>
        <p:txBody>
          <a:bodyPr>
            <a:normAutofit lnSpcReduction="10000"/>
          </a:bodyPr>
          <a:lstStyle/>
          <a:p>
            <a:pPr lvl="0" algn="l"/>
            <a:r>
              <a:rPr lang="en-US" altLang="zh-CN" dirty="0"/>
              <a:t>        </a:t>
            </a:r>
            <a:r>
              <a:rPr lang="zh-CN" altLang="en-US" dirty="0"/>
              <a:t>白居易写作《卖炭翁》是在元和初年，这正是宫市为害最深的时候。“宫市”的“宫”指皇宫，“市”是买的意思。皇宫所需的物品，本来由官吏采买。中唐时期，宦官专权，横行无忌，连这种采购权也抓了过去，常有数十百人分布在长安东西两市及热闹街坊，以低价强购货物，甚至不给分文，名为“宫市”，实际是一种公开的掠夺。</a:t>
            </a:r>
            <a:r>
              <a:rPr lang="zh-CN" altLang="en-US" dirty="0">
                <a:sym typeface="+mn-ea"/>
              </a:rPr>
              <a:t>自注云：“苦宫市也。”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演示文稿00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60120" y="0"/>
            <a:ext cx="7772400" cy="1274445"/>
          </a:xfrm>
        </p:spPr>
        <p:txBody>
          <a:bodyPr>
            <a:normAutofit fontScale="90000"/>
          </a:bodyPr>
          <a:lstStyle/>
          <a:p>
            <a:r>
              <a:rPr lang="en-US" altLang="zh-CN" dirty="0">
                <a:solidFill>
                  <a:schemeClr val="tx1">
                    <a:tint val="75000"/>
                  </a:schemeClr>
                </a:solidFill>
                <a:sym typeface="+mn-ea"/>
              </a:rPr>
              <a:t>3</a:t>
            </a:r>
            <a:r>
              <a:rPr lang="zh-CN" altLang="en-US" dirty="0">
                <a:solidFill>
                  <a:schemeClr val="tx1">
                    <a:tint val="75000"/>
                  </a:schemeClr>
                </a:solidFill>
                <a:sym typeface="+mn-ea"/>
              </a:rPr>
              <a:t>、字词积累</a:t>
            </a:r>
            <a:br>
              <a:rPr lang="zh-CN" altLang="en-US" dirty="0">
                <a:solidFill>
                  <a:schemeClr val="tx1">
                    <a:tint val="75000"/>
                  </a:schemeClr>
                </a:solidFill>
                <a:sym typeface="+mn-ea"/>
              </a:rPr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45110" y="1273810"/>
            <a:ext cx="8487410" cy="4364990"/>
          </a:xfrm>
        </p:spPr>
        <p:txBody>
          <a:bodyPr>
            <a:normAutofit fontScale="90000"/>
          </a:bodyPr>
          <a:lstStyle/>
          <a:p>
            <a:pPr lvl="0" algn="l"/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）注音</a:t>
            </a:r>
            <a:endParaRPr lang="zh-CN" altLang="en-US" dirty="0"/>
          </a:p>
          <a:p>
            <a:pPr lvl="0" algn="l"/>
            <a:r>
              <a:rPr lang="zh-CN" altLang="en-US" dirty="0"/>
              <a:t>伐</a:t>
            </a:r>
            <a:r>
              <a:rPr lang="zh-CN" altLang="en-US" dirty="0">
                <a:solidFill>
                  <a:srgbClr val="FF0000"/>
                </a:solidFill>
              </a:rPr>
              <a:t>薪</a:t>
            </a:r>
            <a:r>
              <a:rPr lang="zh-CN" altLang="en-US" dirty="0"/>
              <a:t>（    ）</a:t>
            </a:r>
            <a:r>
              <a:rPr lang="zh-CN" altLang="en-US" dirty="0">
                <a:solidFill>
                  <a:srgbClr val="FF0000"/>
                </a:solidFill>
              </a:rPr>
              <a:t>翩翩</a:t>
            </a:r>
            <a:r>
              <a:rPr lang="en-US" altLang="zh-CN" dirty="0"/>
              <a:t>(       )</a:t>
            </a:r>
            <a:r>
              <a:rPr lang="zh-CN" altLang="zh-CN" dirty="0"/>
              <a:t>两</a:t>
            </a:r>
            <a:r>
              <a:rPr lang="zh-CN" altLang="en-US" dirty="0">
                <a:solidFill>
                  <a:srgbClr val="FF0000"/>
                </a:solidFill>
              </a:rPr>
              <a:t>骑</a:t>
            </a:r>
            <a:r>
              <a:rPr lang="zh-CN" altLang="en-US" dirty="0"/>
              <a:t>（ ）</a:t>
            </a:r>
            <a:r>
              <a:rPr lang="zh-CN" altLang="en-US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驱</a:t>
            </a:r>
            <a:r>
              <a:rPr lang="zh-CN" altLang="en-US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+mn-ea"/>
              </a:rPr>
              <a:t>将（    ）</a:t>
            </a:r>
            <a:endParaRPr lang="zh-CN" altLang="en-US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sym typeface="+mn-ea"/>
            </a:endParaRPr>
          </a:p>
          <a:p>
            <a:pPr lvl="0" algn="l"/>
            <a:r>
              <a:rPr lang="zh-CN" altLang="en-US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+mn-ea"/>
              </a:rPr>
              <a:t> </a:t>
            </a:r>
            <a:r>
              <a:rPr lang="zh-CN" altLang="en-US" dirty="0"/>
              <a:t>回车</a:t>
            </a:r>
            <a:r>
              <a:rPr lang="zh-CN" altLang="en-US" dirty="0">
                <a:solidFill>
                  <a:srgbClr val="FF0000"/>
                </a:solidFill>
              </a:rPr>
              <a:t>叱（     ）</a:t>
            </a:r>
            <a:r>
              <a:rPr lang="zh-CN" altLang="en-US" dirty="0"/>
              <a:t>牛  </a:t>
            </a:r>
            <a:r>
              <a:rPr lang="zh-CN" altLang="en-US" dirty="0">
                <a:solidFill>
                  <a:srgbClr val="FF0000"/>
                </a:solidFill>
              </a:rPr>
              <a:t>系</a:t>
            </a:r>
            <a:r>
              <a:rPr lang="zh-CN" altLang="en-US" dirty="0"/>
              <a:t>（  ）</a:t>
            </a:r>
            <a:r>
              <a:rPr lang="zh-CN" altLang="en-US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向牛头 </a:t>
            </a:r>
            <a:endParaRPr lang="zh-CN" altLang="en-US" dirty="0"/>
          </a:p>
          <a:p>
            <a:pPr lvl="0" algn="l"/>
            <a:endParaRPr lang="zh-CN" altLang="en-US" dirty="0"/>
          </a:p>
          <a:p>
            <a:pPr lvl="0" algn="l"/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）写汉字</a:t>
            </a:r>
            <a:endParaRPr lang="zh-CN" altLang="en-US" dirty="0"/>
          </a:p>
          <a:p>
            <a:pPr lvl="0" algn="l"/>
            <a:r>
              <a:rPr lang="zh-CN" altLang="en-US" dirty="0"/>
              <a:t>卖</a:t>
            </a:r>
            <a:r>
              <a:rPr lang="en-US" altLang="zh-CN" dirty="0">
                <a:solidFill>
                  <a:srgbClr val="FF0000"/>
                </a:solidFill>
              </a:rPr>
              <a:t>tàn</a:t>
            </a:r>
            <a:r>
              <a:rPr lang="en-US" altLang="zh-CN" dirty="0"/>
              <a:t>(      )</a:t>
            </a:r>
            <a:r>
              <a:rPr lang="zh-CN" altLang="en-US" dirty="0"/>
              <a:t>翁   两</a:t>
            </a:r>
            <a:r>
              <a:rPr lang="en-US" altLang="zh-CN" dirty="0">
                <a:solidFill>
                  <a:srgbClr val="FF0000"/>
                </a:solidFill>
              </a:rPr>
              <a:t>bìn</a:t>
            </a:r>
            <a:r>
              <a:rPr lang="en-US" altLang="zh-CN" dirty="0"/>
              <a:t>(  </a:t>
            </a:r>
            <a:r>
              <a:rPr lang="zh-CN" altLang="en-US" dirty="0"/>
              <a:t>  </a:t>
            </a:r>
            <a:r>
              <a:rPr lang="en-US" altLang="zh-CN" dirty="0"/>
              <a:t>)   </a:t>
            </a:r>
            <a:r>
              <a:rPr lang="en-US" altLang="zh-CN" dirty="0" err="1"/>
              <a:t>冰</a:t>
            </a:r>
            <a:r>
              <a:rPr lang="en-US" altLang="zh-CN" dirty="0" err="1">
                <a:solidFill>
                  <a:srgbClr val="FF0000"/>
                </a:solidFill>
              </a:rPr>
              <a:t>zhé</a:t>
            </a:r>
            <a:r>
              <a:rPr lang="en-US" altLang="zh-CN" dirty="0"/>
              <a:t>(    )</a:t>
            </a:r>
            <a:endParaRPr lang="en-US" altLang="zh-CN" dirty="0"/>
          </a:p>
          <a:p>
            <a:pPr lvl="0" algn="l"/>
            <a:endParaRPr lang="en-US" altLang="zh-CN" dirty="0"/>
          </a:p>
          <a:p>
            <a:pPr lvl="0" algn="l"/>
            <a:r>
              <a:rPr lang="en-US" altLang="zh-CN" dirty="0" err="1"/>
              <a:t>口称</a:t>
            </a:r>
            <a:r>
              <a:rPr lang="en-US" altLang="zh-CN" dirty="0" err="1">
                <a:solidFill>
                  <a:srgbClr val="FF0000"/>
                </a:solidFill>
              </a:rPr>
              <a:t>chì</a:t>
            </a:r>
            <a:r>
              <a:rPr lang="en-US" altLang="zh-CN" dirty="0"/>
              <a:t>(    )  </a:t>
            </a:r>
            <a:r>
              <a:rPr lang="en-US" altLang="zh-CN" dirty="0" err="1"/>
              <a:t>红</a:t>
            </a:r>
            <a:r>
              <a:rPr lang="en-US" altLang="zh-CN" dirty="0" err="1">
                <a:solidFill>
                  <a:srgbClr val="FF0000"/>
                </a:solidFill>
              </a:rPr>
              <a:t>xiāo</a:t>
            </a:r>
            <a:r>
              <a:rPr lang="en-US" altLang="zh-CN" dirty="0"/>
              <a:t>(   )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327150" y="1893570"/>
            <a:ext cx="50609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dirty="0">
                <a:sym typeface="+mn-ea"/>
              </a:rPr>
              <a:t> xīn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999740" y="1893570"/>
            <a:ext cx="5848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dirty="0">
                <a:sym typeface="+mn-ea"/>
              </a:rPr>
              <a:t>piān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650105" y="1893570"/>
            <a:ext cx="39306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dirty="0">
                <a:sym typeface="+mn-ea"/>
              </a:rPr>
              <a:t>  jì 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203315" y="1616710"/>
            <a:ext cx="6769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+mn-ea"/>
              </a:rPr>
              <a:t> </a:t>
            </a:r>
            <a:r>
              <a:rPr lang="zh-CN" altLang="en-US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sym typeface="+mn-ea"/>
              </a:rPr>
              <a:t>jiāng</a:t>
            </a:r>
            <a:endParaRPr lang="zh-CN" altLang="en-US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33245" y="2462530"/>
            <a:ext cx="4521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dirty="0">
                <a:solidFill>
                  <a:schemeClr val="tx1"/>
                </a:solidFill>
                <a:sym typeface="+mn-ea"/>
              </a:rPr>
              <a:t>chì</a:t>
            </a:r>
            <a:endParaRPr lang="zh-CN" altLang="en-US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97300" y="2462530"/>
            <a:ext cx="39306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dirty="0">
                <a:sym typeface="+mn-ea"/>
              </a:rPr>
              <a:t>  jì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374775" y="4053205"/>
            <a:ext cx="411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dirty="0">
                <a:sym typeface="+mn-ea"/>
              </a:rPr>
              <a:t>炭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465195" y="4053205"/>
            <a:ext cx="411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dirty="0">
                <a:sym typeface="+mn-ea"/>
              </a:rPr>
              <a:t>鬓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117465" y="4053205"/>
            <a:ext cx="411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dirty="0">
                <a:sym typeface="+mn-ea"/>
              </a:rPr>
              <a:t>辙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567180" y="5098415"/>
            <a:ext cx="411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dirty="0">
                <a:sym typeface="+mn-ea"/>
              </a:rPr>
              <a:t>敕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278505" y="5098415"/>
            <a:ext cx="411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dirty="0">
                <a:sym typeface="+mn-ea"/>
              </a:rPr>
              <a:t>绡 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演示文稿00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908050"/>
            <a:ext cx="7772400" cy="184912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dirty="0" smtClean="0"/>
              <a:t>二、朗读课文，感知人物形象和作者感情。</a:t>
            </a:r>
            <a:br>
              <a:rPr lang="zh-CN" altLang="en-US" dirty="0" smtClean="0"/>
            </a:br>
            <a:r>
              <a:rPr lang="zh-CN" altLang="en-US" dirty="0">
                <a:sym typeface="+mn-ea"/>
              </a:rPr>
              <a:t>朗读要求：用声音表达感情。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12775" y="3886200"/>
            <a:ext cx="8034020" cy="1752600"/>
          </a:xfrm>
        </p:spPr>
        <p:txBody>
          <a:bodyPr>
            <a:normAutofit lnSpcReduction="10000"/>
          </a:bodyPr>
          <a:lstStyle/>
          <a:p>
            <a:pPr lvl="0"/>
            <a:endParaRPr lang="zh-CN" altLang="en-US" dirty="0"/>
          </a:p>
          <a:p>
            <a:pPr lvl="0" algn="l"/>
            <a:r>
              <a:rPr lang="zh-CN" altLang="en-US" dirty="0"/>
              <a:t>      卖炭翁的辛苦，可怜。</a:t>
            </a:r>
            <a:endParaRPr lang="zh-CN" altLang="en-US" dirty="0"/>
          </a:p>
          <a:p>
            <a:pPr lvl="0"/>
            <a:r>
              <a:rPr lang="zh-CN" altLang="en-US" dirty="0"/>
              <a:t>作者对卖炭翁的同情，对宫市制度的愤怒。</a:t>
            </a:r>
            <a:endParaRPr lang="zh-CN" altLang="en-US" dirty="0"/>
          </a:p>
          <a:p>
            <a:pPr lvl="0"/>
            <a:endParaRPr lang="zh-CN" altLang="en-US" b="1" dirty="0"/>
          </a:p>
          <a:p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演示文稿00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60120" y="128270"/>
            <a:ext cx="7772400" cy="1470025"/>
          </a:xfrm>
        </p:spPr>
        <p:txBody>
          <a:bodyPr/>
          <a:lstStyle/>
          <a:p>
            <a:pPr lvl="0"/>
            <a:r>
              <a:rPr lang="zh-CN" altLang="en-US" dirty="0">
                <a:solidFill>
                  <a:schemeClr val="tx1">
                    <a:tint val="75000"/>
                  </a:schemeClr>
                </a:solidFill>
                <a:sym typeface="+mn-ea"/>
              </a:rPr>
              <a:t>有感情朗读下列诗句</a:t>
            </a:r>
            <a:br>
              <a:rPr lang="zh-CN" altLang="en-US" dirty="0">
                <a:solidFill>
                  <a:schemeClr val="tx1">
                    <a:tint val="75000"/>
                  </a:schemeClr>
                </a:solidFill>
                <a:sym typeface="+mn-ea"/>
              </a:rPr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011045"/>
            <a:ext cx="7360920" cy="329057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、满面尘灰烟火色，两鬓苍苍十指黑。</a:t>
            </a:r>
            <a:endParaRPr lang="zh-CN" altLang="en-US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、卖炭得钱何所营？身上衣裳口中食。</a:t>
            </a:r>
            <a:endParaRPr lang="zh-CN" altLang="en-US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、</a:t>
            </a:r>
            <a:r>
              <a:rPr lang="zh-CN" altLang="en-US" dirty="0" smtClean="0"/>
              <a:t>可怜身上衣正单，心忧炭贱愿天寒。</a:t>
            </a:r>
            <a:endParaRPr lang="zh-CN" altLang="en-US" dirty="0" smtClean="0"/>
          </a:p>
          <a:p>
            <a:r>
              <a:rPr lang="en-US" altLang="zh-CN" dirty="0" smtClean="0"/>
              <a:t>4</a:t>
            </a:r>
            <a:r>
              <a:rPr lang="zh-CN" altLang="en-US" dirty="0" smtClean="0"/>
              <a:t>、夜来城外一尺雪，晓驾炭车碾冰辙。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3000</Words>
  <Application>WPS 演示</Application>
  <PresentationFormat>全屏显示(4:3)</PresentationFormat>
  <Paragraphs>268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微软雅黑</vt:lpstr>
      <vt:lpstr>Arial Unicode MS</vt:lpstr>
      <vt:lpstr>隶书</vt:lpstr>
      <vt:lpstr>Office 主题</vt:lpstr>
      <vt:lpstr>卖炭翁    白居易 </vt:lpstr>
      <vt:lpstr>学习目标 </vt:lpstr>
      <vt:lpstr>一、预习检查 </vt:lpstr>
      <vt:lpstr>1、了解作者</vt:lpstr>
      <vt:lpstr>PowerPoint 演示文稿</vt:lpstr>
      <vt:lpstr>2、写作背景</vt:lpstr>
      <vt:lpstr>3、字词积累 </vt:lpstr>
      <vt:lpstr>二、朗读课文，感知人物形象和作者感情。 朗读要求：用声音表达感情。</vt:lpstr>
      <vt:lpstr>有感情朗读下列诗句 </vt:lpstr>
      <vt:lpstr>三、再读课文疏通文意</vt:lpstr>
      <vt:lpstr> 2、翻译课文 两人一组互相翻译 </vt:lpstr>
      <vt:lpstr>四、整体感知课文</vt:lpstr>
      <vt:lpstr> </vt:lpstr>
      <vt:lpstr>3、理清文章结构   4、感知文章主旨</vt:lpstr>
      <vt:lpstr>PowerPoint 演示文稿</vt:lpstr>
      <vt:lpstr>PowerPoint 演示文稿</vt:lpstr>
      <vt:lpstr> 1、描写人物办法 </vt:lpstr>
      <vt:lpstr>2、对比写法突出人物形象</vt:lpstr>
      <vt:lpstr>3、赏析关键词、句的方法 </vt:lpstr>
      <vt:lpstr>PowerPoint 演示文稿</vt:lpstr>
      <vt:lpstr>六、当堂检测</vt:lpstr>
      <vt:lpstr>PowerPoint 演示文稿</vt:lpstr>
      <vt:lpstr>（二）、下列字读音有误的一项是（  ） A    伐薪（ xīn   ）    B  碾冰辙(zhé   )        C 两骑（ qí   ）          D驱将（ jiāng  ） </vt:lpstr>
      <vt:lpstr>（四）、翻译下列语句</vt:lpstr>
      <vt:lpstr>（五）、赏析“宫使驱将惜不得”中的“惜不得”。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卖炭翁 白居易 </dc:title>
  <dc:creator>lenovo</dc:creator>
  <cp:lastModifiedBy>飞扬</cp:lastModifiedBy>
  <cp:revision>50</cp:revision>
  <dcterms:created xsi:type="dcterms:W3CDTF">2019-05-30T11:48:00Z</dcterms:created>
  <dcterms:modified xsi:type="dcterms:W3CDTF">2019-06-02T10:35:04Z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