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colors5.xml" ContentType="application/vnd.ms-office.chartcolorstyle+xml"/>
  <Override PartName="/ppt/charts/colors6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charts/style5.xml" ContentType="application/vnd.ms-office.chartstyle+xml"/>
  <Override PartName="/ppt/charts/style6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46" r:id="rId3"/>
    <p:sldId id="347" r:id="rId4"/>
    <p:sldId id="292" r:id="rId5"/>
    <p:sldId id="349" r:id="rId6"/>
    <p:sldId id="341" r:id="rId7"/>
    <p:sldId id="345" r:id="rId9"/>
    <p:sldId id="329" r:id="rId10"/>
    <p:sldId id="330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90" r:id="rId19"/>
    <p:sldId id="391" r:id="rId20"/>
    <p:sldId id="408" r:id="rId21"/>
    <p:sldId id="405" r:id="rId22"/>
    <p:sldId id="399" r:id="rId23"/>
    <p:sldId id="401" r:id="rId24"/>
    <p:sldId id="259" r:id="rId25"/>
    <p:sldId id="303" r:id="rId26"/>
    <p:sldId id="344" r:id="rId27"/>
    <p:sldId id="394" r:id="rId28"/>
    <p:sldId id="444" r:id="rId29"/>
    <p:sldId id="301" r:id="rId30"/>
    <p:sldId id="402" r:id="rId31"/>
    <p:sldId id="393" r:id="rId32"/>
    <p:sldId id="296" r:id="rId33"/>
    <p:sldId id="323" r:id="rId34"/>
    <p:sldId id="302" r:id="rId35"/>
    <p:sldId id="324" r:id="rId36"/>
    <p:sldId id="313" r:id="rId37"/>
    <p:sldId id="309" r:id="rId38"/>
    <p:sldId id="437" r:id="rId39"/>
    <p:sldId id="314" r:id="rId40"/>
    <p:sldId id="436" r:id="rId41"/>
    <p:sldId id="297" r:id="rId42"/>
    <p:sldId id="318" r:id="rId43"/>
    <p:sldId id="319" r:id="rId44"/>
    <p:sldId id="445" r:id="rId45"/>
    <p:sldId id="315" r:id="rId4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526342"/>
    <a:srgbClr val="073AB9"/>
    <a:srgbClr val="401D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1" d="100"/>
          <a:sy n="71" d="100"/>
        </p:scale>
        <p:origin x="-91" y="-206"/>
      </p:cViewPr>
      <p:guideLst>
        <p:guide orient="horz" pos="215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package" Target="../embeddings/Workbook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ColorStyle" Target="colors6.xml"/><Relationship Id="rId2" Type="http://schemas.microsoft.com/office/2011/relationships/chartStyle" Target="style6.xml"/><Relationship Id="rId1" Type="http://schemas.openxmlformats.org/officeDocument/2006/relationships/package" Target="../embeddings/Workbook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实占百分比</c:v>
                </c:pt>
                <c:pt idx="1">
                  <c:v>余下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06964148392673"/>
          <c:y val="0"/>
          <c:w val="0.42271780066666"/>
          <c:h val="0.7587981691451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实占百分比</c:v>
                </c:pt>
                <c:pt idx="1">
                  <c:v>余下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7966733249908"/>
          <c:y val="0.091186137792386"/>
          <c:w val="0.53439222813931"/>
          <c:h val="0.7771005520630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实占百分比</c:v>
                </c:pt>
                <c:pt idx="1">
                  <c:v>余下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45</c:v>
                </c:pt>
                <c:pt idx="1">
                  <c:v>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实占百分比</c:v>
                </c:pt>
                <c:pt idx="1">
                  <c:v>余下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06964148392673"/>
          <c:y val="0"/>
          <c:w val="0.42271780066666"/>
          <c:h val="0.7587981691451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实占百分比</c:v>
                </c:pt>
                <c:pt idx="1">
                  <c:v>余下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7966733249908"/>
          <c:y val="0.091186137792386"/>
          <c:w val="0.53439222813931"/>
          <c:h val="0.7771005520630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实占百分比</c:v>
                </c:pt>
                <c:pt idx="1">
                  <c:v>余下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45</c:v>
                </c:pt>
                <c:pt idx="1">
                  <c:v>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F8E132-852A-443F-A1D6-4B14BE8788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EA00A1-2448-44E0-BF35-C5C634632F6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7169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290" name="文本占位符 7170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</p:spPr>
        <p:txBody>
          <a:bodyPr lIns="91440" tIns="45720" rIns="91440" bIns="45720" anchor="t"/>
          <a:lstStyle/>
          <a:p>
            <a:pPr lvl="0" indent="0"/>
            <a:r>
              <a:rPr lang="zh-CN" altLang="en-US" b="1" dirty="0"/>
              <a:t>师（体裁介绍）：</a:t>
            </a:r>
            <a:r>
              <a:rPr lang="en-US" altLang="zh-CN" dirty="0"/>
              <a:t>《</a:t>
            </a:r>
            <a:r>
              <a:rPr lang="zh-CN" altLang="en-US" dirty="0"/>
              <a:t>马说</a:t>
            </a:r>
            <a:r>
              <a:rPr lang="en-US" altLang="zh-CN" dirty="0"/>
              <a:t>》</a:t>
            </a:r>
            <a:r>
              <a:rPr lang="zh-CN" altLang="en-US" dirty="0"/>
              <a:t>题目中的“说”，按照预习提示这是一种体裁类型。那么大家回忆一下，我们初中阶段还学过哪一篇古文是同属于这种类型的？</a:t>
            </a:r>
            <a:endParaRPr lang="zh-CN" altLang="en-US" dirty="0"/>
          </a:p>
          <a:p>
            <a:pPr lvl="0" indent="0"/>
            <a:r>
              <a:rPr lang="zh-CN" altLang="en-US" b="1" dirty="0"/>
              <a:t>生：</a:t>
            </a:r>
            <a:r>
              <a:rPr lang="en-US" altLang="zh-CN" dirty="0"/>
              <a:t>《</a:t>
            </a:r>
            <a:r>
              <a:rPr lang="zh-CN" altLang="en-US" dirty="0"/>
              <a:t>爱莲说</a:t>
            </a:r>
            <a:r>
              <a:rPr lang="en-US" altLang="zh-CN" dirty="0"/>
              <a:t>》</a:t>
            </a:r>
            <a:endParaRPr lang="en-US" altLang="zh-CN" dirty="0"/>
          </a:p>
          <a:p>
            <a:pPr lvl="0" indent="0"/>
            <a:endParaRPr lang="en-US" altLang="zh-CN" b="1" dirty="0"/>
          </a:p>
          <a:p>
            <a:pPr lvl="0" indent="0"/>
            <a:r>
              <a:rPr lang="en-US" altLang="zh-CN" b="1" dirty="0"/>
              <a:t> “</a:t>
            </a:r>
            <a:r>
              <a:rPr lang="zh-CN" altLang="en-US" b="1" dirty="0"/>
              <a:t>说”</a:t>
            </a:r>
            <a:r>
              <a:rPr lang="zh-CN" altLang="en-US" dirty="0"/>
              <a:t>：是古代的一种</a:t>
            </a:r>
            <a:r>
              <a:rPr lang="zh-CN" altLang="en-US" b="1" dirty="0"/>
              <a:t>议论体裁，</a:t>
            </a:r>
            <a:r>
              <a:rPr lang="zh-CN" altLang="en-US" i="1" dirty="0"/>
              <a:t>是一些文人志士对事对物有感而发，宣泄心中郁闷，托物寓意的一种体裁。</a:t>
            </a:r>
            <a:r>
              <a:rPr lang="zh-CN" altLang="en-US" dirty="0"/>
              <a:t>跟现在的杂文大致相近，</a:t>
            </a:r>
            <a:r>
              <a:rPr lang="zh-CN" altLang="en-US" b="1" dirty="0"/>
              <a:t>也称“杂说”。</a:t>
            </a:r>
            <a:r>
              <a:rPr lang="zh-CN" altLang="en-US" dirty="0"/>
              <a:t>而它较突出的写作特点是：</a:t>
            </a:r>
            <a:r>
              <a:rPr lang="zh-CN" altLang="en-US" b="1" dirty="0"/>
              <a:t>写法灵活、自由</a:t>
            </a:r>
            <a:r>
              <a:rPr lang="zh-CN" altLang="en-US" dirty="0"/>
              <a:t>。</a:t>
            </a:r>
            <a:endParaRPr lang="zh-CN" altLang="en-US" dirty="0"/>
          </a:p>
          <a:p>
            <a:pPr lvl="0" indent="0"/>
            <a:r>
              <a:rPr lang="zh-CN" altLang="en-US" dirty="0"/>
              <a:t>“</a:t>
            </a:r>
            <a:r>
              <a:rPr lang="zh-CN" altLang="en-US" b="1" dirty="0"/>
              <a:t>马说”即谈马，论马。</a:t>
            </a:r>
            <a:r>
              <a:rPr lang="zh-CN" altLang="en-US" dirty="0"/>
              <a:t> </a:t>
            </a:r>
            <a:endParaRPr lang="zh-CN" altLang="en-US" dirty="0"/>
          </a:p>
          <a:p>
            <a:pPr lvl="0" indent="0"/>
            <a:endParaRPr lang="zh-CN" altLang="en-US" dirty="0"/>
          </a:p>
          <a:p>
            <a:pPr lvl="0" indent="0"/>
            <a:r>
              <a:rPr lang="zh-CN" altLang="en-US" dirty="0"/>
              <a:t>（</a:t>
            </a:r>
            <a:r>
              <a:rPr lang="zh-CN" altLang="en-US" b="1" i="1" dirty="0"/>
              <a:t>突出“托物寓意”即可</a:t>
            </a:r>
            <a:r>
              <a:rPr lang="zh-CN" altLang="en-US" dirty="0"/>
              <a:t>） </a:t>
            </a:r>
            <a:endParaRPr lang="zh-CN" altLang="en-US" dirty="0"/>
          </a:p>
          <a:p>
            <a:pPr lvl="0" indent="0"/>
            <a:endParaRPr lang="zh-CN" altLang="en-US" dirty="0"/>
          </a:p>
          <a:p>
            <a:pPr lvl="0" indent="0"/>
            <a:endParaRPr lang="zh-CN" altLang="en-US" dirty="0"/>
          </a:p>
        </p:txBody>
      </p:sp>
      <p:sp>
        <p:nvSpPr>
          <p:cNvPr id="12291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墙壁, 地面&#10;&#10;已生成高可信度的说明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3BADC-D1F4-4DC1-852B-2012506F64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91F8E-547F-4A88-AEEE-B65970F2C0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3BADC-D1F4-4DC1-852B-2012506F64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91F8E-547F-4A88-AEEE-B65970F2C0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3BADC-D1F4-4DC1-852B-2012506F64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91F8E-547F-4A88-AEEE-B65970F2C0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918A96-07D8-4EAA-BFD0-3E9F9BD5613B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墙壁, 地面&#10;&#10;已生成高可信度的说明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58" y="271900"/>
            <a:ext cx="11543607" cy="62811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墙壁, 地面&#10;&#10;已生成高可信度的说明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58" y="271900"/>
            <a:ext cx="11543607" cy="6281193"/>
          </a:xfrm>
          <a:prstGeom prst="rect">
            <a:avLst/>
          </a:prstGeom>
        </p:spPr>
      </p:pic>
      <p:pic>
        <p:nvPicPr>
          <p:cNvPr id="4" name="图片 3" descr="图片包含 鲜花, 餐桌, 室内, 花瓶&#10;&#10;已生成极高可信度的说明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1991" y="-2019825"/>
            <a:ext cx="3815962" cy="52463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3890" y="5020887"/>
            <a:ext cx="1528110" cy="20545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2" b="30476"/>
          <a:stretch>
            <a:fillRect/>
          </a:stretch>
        </p:blipFill>
        <p:spPr>
          <a:xfrm>
            <a:off x="0" y="4788130"/>
            <a:ext cx="1952637" cy="20698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3BADC-D1F4-4DC1-852B-2012506F64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91F8E-547F-4A88-AEEE-B65970F2C0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3BADC-D1F4-4DC1-852B-2012506F64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91F8E-547F-4A88-AEEE-B65970F2C0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3BADC-D1F4-4DC1-852B-2012506F64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91F8E-547F-4A88-AEEE-B65970F2C0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3BADC-D1F4-4DC1-852B-2012506F64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91F8E-547F-4A88-AEEE-B65970F2C0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3BADC-D1F4-4DC1-852B-2012506F64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91F8E-547F-4A88-AEEE-B65970F2C0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3BADC-D1F4-4DC1-852B-2012506F64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091F8E-547F-4A88-AEEE-B65970F2C0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D3BADC-D1F4-4DC1-852B-2012506F646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091F8E-547F-4A88-AEEE-B65970F2C04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15.png"/><Relationship Id="rId3" Type="http://schemas.microsoft.com/office/2007/relationships/media" Target="file:///C:\Users\admin\Desktop\20190508&#12298;&#39532;&#35828;&#12299;&#25945;&#26696;&#35838;&#20214;\23&#39532;&#35828;.mp3" TargetMode="External"/><Relationship Id="rId2" Type="http://schemas.openxmlformats.org/officeDocument/2006/relationships/audio" Target="file:///C:\Users\admin\Desktop\20190508&#12298;&#39532;&#35828;&#12299;&#25945;&#26696;&#35838;&#20214;\23&#39532;&#35828;.mp3" TargetMode="External"/><Relationship Id="rId1" Type="http://schemas.openxmlformats.org/officeDocument/2006/relationships/image" Target="../media/image14.GI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.png"/><Relationship Id="rId1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.png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7.png"/><Relationship Id="rId7" Type="http://schemas.openxmlformats.org/officeDocument/2006/relationships/image" Target="../media/image3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1.png"/><Relationship Id="rId1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.png"/><Relationship Id="rId1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7.png"/><Relationship Id="rId7" Type="http://schemas.openxmlformats.org/officeDocument/2006/relationships/image" Target="../media/image3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chart" Target="../charts/char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7.png"/><Relationship Id="rId1" Type="http://schemas.openxmlformats.org/officeDocument/2006/relationships/image" Target="../media/image22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image" Target="../media/image23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image" Target="../media/image23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image" Target="../media/image20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image" Target="../media/image2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25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audio" Target="../media/audio1.wav"/><Relationship Id="rId2" Type="http://schemas.openxmlformats.org/officeDocument/2006/relationships/hyperlink" Target="&#39532;&#35828;&#35838;&#25991;&#27427;&#36175;.swf" TargetMode="External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标题 2051"/>
          <p:cNvSpPr>
            <a:spLocks noGrp="1"/>
          </p:cNvSpPr>
          <p:nvPr>
            <p:ph type="title" orient="vert"/>
          </p:nvPr>
        </p:nvSpPr>
        <p:spPr>
          <a:xfrm>
            <a:off x="7783513" y="260350"/>
            <a:ext cx="2057400" cy="58515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r>
              <a:rPr lang="zh-CN" altLang="en-US" sz="6600" b="1" dirty="0">
                <a:solidFill>
                  <a:srgbClr val="800000"/>
                </a:solidFill>
                <a:ea typeface="华文行楷" panose="02010800040101010101" pitchFamily="2" charset="-122"/>
              </a:rPr>
              <a:t>马  说</a:t>
            </a:r>
            <a:endParaRPr lang="zh-CN" altLang="en-US" sz="6600" b="1" dirty="0">
              <a:solidFill>
                <a:srgbClr val="800000"/>
              </a:solidFill>
              <a:ea typeface="华文行楷" panose="02010800040101010101" pitchFamily="2" charset="-122"/>
            </a:endParaRPr>
          </a:p>
        </p:txBody>
      </p:sp>
      <p:sp>
        <p:nvSpPr>
          <p:cNvPr id="7170" name="文本占位符 2052"/>
          <p:cNvSpPr>
            <a:spLocks noGrp="1"/>
          </p:cNvSpPr>
          <p:nvPr>
            <p:ph type="body" orient="vert" idx="1"/>
          </p:nvPr>
        </p:nvSpPr>
        <p:spPr>
          <a:xfrm>
            <a:off x="6854825" y="260350"/>
            <a:ext cx="1041400" cy="5851525"/>
          </a:xfrm>
          <a:prstGeom prst="rect">
            <a:avLst/>
          </a:prstGeom>
          <a:noFill/>
          <a:ln>
            <a:noFill/>
          </a:ln>
        </p:spPr>
        <p:txBody>
          <a:bodyPr anchor="t"/>
          <a:lstStyle/>
          <a:p>
            <a:pPr algn="ctr">
              <a:buNone/>
            </a:pPr>
            <a:r>
              <a:rPr lang="en-US" altLang="zh-CN" sz="4400" b="1" dirty="0">
                <a:solidFill>
                  <a:srgbClr val="800000"/>
                </a:solidFill>
                <a:ea typeface="华文行楷" panose="02010800040101010101" pitchFamily="2" charset="-122"/>
              </a:rPr>
              <a:t>             </a:t>
            </a:r>
            <a:r>
              <a:rPr lang="zh-CN" altLang="en-US" sz="4400" b="1" dirty="0">
                <a:solidFill>
                  <a:srgbClr val="800000"/>
                </a:solidFill>
                <a:ea typeface="华文行楷" panose="02010800040101010101" pitchFamily="2" charset="-122"/>
              </a:rPr>
              <a:t>韩愈</a:t>
            </a:r>
            <a:endParaRPr lang="zh-CN" altLang="en-US" sz="4400" b="1" dirty="0">
              <a:solidFill>
                <a:srgbClr val="800000"/>
              </a:solidFill>
              <a:ea typeface="华文行楷" panose="02010800040101010101" pitchFamily="2" charset="-122"/>
            </a:endParaRPr>
          </a:p>
        </p:txBody>
      </p:sp>
      <p:pic>
        <p:nvPicPr>
          <p:cNvPr id="7171" name="图片 2056" descr="10_2838109063750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71818" y="454025"/>
            <a:ext cx="4900612" cy="5657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图片包含 鲜花, 餐桌, 室内, 花瓶&#10;&#10;已生成极高可信度的说明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5295" y="383540"/>
            <a:ext cx="1477010" cy="5246370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295775" y="5373688"/>
            <a:ext cx="1203325" cy="431800"/>
            <a:chOff x="6210078" y="5661248"/>
            <a:chExt cx="1203741" cy="432048"/>
          </a:xfrm>
        </p:grpSpPr>
        <p:sp>
          <p:nvSpPr>
            <p:cNvPr id="4" name="圆角矩形标注 3"/>
            <p:cNvSpPr/>
            <p:nvPr/>
          </p:nvSpPr>
          <p:spPr>
            <a:xfrm>
              <a:off x="6210078" y="5661248"/>
              <a:ext cx="1203741" cy="432048"/>
            </a:xfrm>
            <a:prstGeom prst="wedgeRoundRectCallout">
              <a:avLst>
                <a:gd name="adj1" fmla="val 51033"/>
                <a:gd name="adj2" fmla="val -113881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 w="127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435" name="矩形 8"/>
            <p:cNvSpPr/>
            <p:nvPr/>
          </p:nvSpPr>
          <p:spPr>
            <a:xfrm>
              <a:off x="6262582" y="5695203"/>
              <a:ext cx="1100200" cy="3685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b="1" dirty="0">
                  <a:latin typeface="微软雅黑" panose="020B0503020204020204" charset="-122"/>
                  <a:ea typeface="微软雅黑" panose="020B0503020204020204" charset="-122"/>
                </a:rPr>
                <a:t>点击播放</a:t>
              </a:r>
              <a:endParaRPr lang="zh-CN" altLang="en-US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18436" name="Picture 2" descr="http://p3.so.qhimgs1.com/bdr/_240_/t01f81bcb1fce66d293.gif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877321" y="574470"/>
            <a:ext cx="8128000" cy="3211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23马说.mp3">
            <a:hlinkClick r:id="" action="ppaction://media"/>
          </p:cNvPr>
          <p:cNvPicPr>
            <a:picLocks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447927" y="3940876"/>
            <a:ext cx="1296144" cy="1316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399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4"/>
          <p:cNvSpPr/>
          <p:nvPr/>
        </p:nvSpPr>
        <p:spPr>
          <a:xfrm>
            <a:off x="1752600" y="766763"/>
            <a:ext cx="8686800" cy="5754370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square" anchor="t">
            <a:spAutoFit/>
          </a:bodyPr>
          <a:lstStyle/>
          <a:p>
            <a:r>
              <a:rPr lang="en-US" altLang="zh-CN" dirty="0">
                <a:solidFill>
                  <a:srgbClr val="04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en-US" altLang="zh-CN" sz="3200" b="1" dirty="0">
                <a:solidFill>
                  <a:srgbClr val="040000"/>
                </a:solidFill>
                <a:latin typeface="新宋体" panose="02010609030101010101" charset="-122"/>
                <a:ea typeface="新宋体" panose="02010609030101010101" charset="-122"/>
              </a:rPr>
              <a:t>   </a:t>
            </a:r>
            <a:r>
              <a:rPr lang="zh-CN" altLang="en-US" sz="2800" b="1" dirty="0">
                <a:solidFill>
                  <a:srgbClr val="040000"/>
                </a:solidFill>
                <a:latin typeface="新宋体" panose="02010609030101010101" charset="-122"/>
                <a:ea typeface="新宋体" panose="02010609030101010101" charset="-122"/>
              </a:rPr>
              <a:t>世</a:t>
            </a:r>
            <a:r>
              <a:rPr lang="en-US" altLang="zh-CN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/</a:t>
            </a:r>
            <a:r>
              <a:rPr lang="zh-CN" altLang="en-US" sz="2800" b="1" dirty="0">
                <a:solidFill>
                  <a:srgbClr val="040000"/>
                </a:solidFill>
                <a:latin typeface="新宋体" panose="02010609030101010101" charset="-122"/>
                <a:ea typeface="新宋体" panose="02010609030101010101" charset="-122"/>
              </a:rPr>
              <a:t>有伯</a:t>
            </a:r>
            <a:r>
              <a:rPr lang="zh-CN" altLang="en-US" sz="2800" b="1" dirty="0">
                <a:solidFill>
                  <a:srgbClr val="3871F3"/>
                </a:solidFill>
                <a:latin typeface="新宋体" panose="02010609030101010101" charset="-122"/>
                <a:ea typeface="新宋体" panose="02010609030101010101" charset="-122"/>
              </a:rPr>
              <a:t>乐</a:t>
            </a:r>
            <a:r>
              <a:rPr lang="en-US" altLang="zh-CN" sz="2800" b="1" dirty="0">
                <a:solidFill>
                  <a:srgbClr val="040000"/>
                </a:solidFill>
                <a:latin typeface="新宋体" panose="02010609030101010101" charset="-122"/>
                <a:ea typeface="新宋体" panose="02010609030101010101" charset="-122"/>
              </a:rPr>
              <a:t>(</a:t>
            </a:r>
            <a:r>
              <a:rPr lang="en-US" altLang="zh-CN" sz="2800" b="1" dirty="0" err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lè</a:t>
            </a:r>
            <a:r>
              <a:rPr lang="en-US" altLang="zh-CN" sz="2800" b="1" dirty="0">
                <a:solidFill>
                  <a:srgbClr val="040000"/>
                </a:solidFill>
                <a:latin typeface="新宋体" panose="02010609030101010101" charset="-122"/>
                <a:ea typeface="新宋体" panose="02010609030101010101" charset="-122"/>
              </a:rPr>
              <a:t>) </a:t>
            </a:r>
            <a:r>
              <a:rPr lang="zh-CN" altLang="en-US" sz="2800" b="1" dirty="0">
                <a:solidFill>
                  <a:srgbClr val="040000"/>
                </a:solidFill>
                <a:latin typeface="新宋体" panose="02010609030101010101" charset="-122"/>
                <a:ea typeface="新宋体" panose="02010609030101010101" charset="-122"/>
              </a:rPr>
              <a:t>然后</a:t>
            </a:r>
            <a:r>
              <a:rPr lang="en-US" altLang="zh-CN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/</a:t>
            </a:r>
            <a:r>
              <a:rPr lang="zh-CN" altLang="en-US" sz="2800" b="1" dirty="0">
                <a:solidFill>
                  <a:srgbClr val="040000"/>
                </a:solidFill>
                <a:latin typeface="新宋体" panose="02010609030101010101" charset="-122"/>
                <a:ea typeface="新宋体" panose="02010609030101010101" charset="-122"/>
              </a:rPr>
              <a:t>有千里马。千里马</a:t>
            </a:r>
            <a:r>
              <a:rPr lang="en-US" altLang="zh-CN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/</a:t>
            </a:r>
            <a:r>
              <a:rPr lang="zh-CN" altLang="en-US" sz="2800" b="1" dirty="0">
                <a:solidFill>
                  <a:srgbClr val="040000"/>
                </a:solidFill>
                <a:latin typeface="新宋体" panose="02010609030101010101" charset="-122"/>
                <a:ea typeface="新宋体" panose="02010609030101010101" charset="-122"/>
              </a:rPr>
              <a:t>常有，而伯乐</a:t>
            </a:r>
            <a:r>
              <a:rPr lang="en-US" altLang="zh-CN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/</a:t>
            </a:r>
            <a:r>
              <a:rPr lang="zh-CN" altLang="en-US" sz="2800" b="1" dirty="0">
                <a:solidFill>
                  <a:srgbClr val="040000"/>
                </a:solidFill>
                <a:latin typeface="新宋体" panose="02010609030101010101" charset="-122"/>
                <a:ea typeface="新宋体" panose="02010609030101010101" charset="-122"/>
              </a:rPr>
              <a:t>不常有。故</a:t>
            </a:r>
            <a:r>
              <a:rPr lang="en-US" altLang="zh-CN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/</a:t>
            </a:r>
            <a:r>
              <a:rPr lang="zh-CN" altLang="en-US" sz="2800" b="1" dirty="0">
                <a:solidFill>
                  <a:srgbClr val="040000"/>
                </a:solidFill>
                <a:latin typeface="新宋体" panose="02010609030101010101" charset="-122"/>
                <a:ea typeface="新宋体" panose="02010609030101010101" charset="-122"/>
              </a:rPr>
              <a:t>虽有名马，</a:t>
            </a:r>
            <a:r>
              <a:rPr lang="zh-CN" altLang="en-US" sz="3600" b="1" u="sng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祗</a:t>
            </a:r>
            <a:r>
              <a:rPr lang="zh-CN" altLang="en-US" sz="2800" b="1" dirty="0">
                <a:solidFill>
                  <a:srgbClr val="040000"/>
                </a:solidFill>
                <a:latin typeface="新宋体" panose="02010609030101010101" charset="-122"/>
                <a:ea typeface="新宋体" panose="02010609030101010101" charset="-122"/>
              </a:rPr>
              <a:t>（</a:t>
            </a:r>
            <a:r>
              <a:rPr lang="en-US" altLang="zh-CN" sz="2800" b="1" dirty="0" err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zhǐ</a:t>
            </a:r>
            <a:r>
              <a:rPr lang="zh-CN" altLang="en-US" sz="2800" b="1" dirty="0">
                <a:solidFill>
                  <a:srgbClr val="040000"/>
                </a:solidFill>
                <a:latin typeface="新宋体" panose="02010609030101010101" charset="-122"/>
                <a:ea typeface="新宋体" panose="02010609030101010101" charset="-122"/>
              </a:rPr>
              <a:t>）辱于</a:t>
            </a:r>
            <a:r>
              <a:rPr lang="en-US" altLang="zh-CN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/</a:t>
            </a:r>
            <a:r>
              <a:rPr lang="zh-CN" altLang="en-US" sz="2800" b="1" dirty="0">
                <a:solidFill>
                  <a:srgbClr val="040000"/>
                </a:solidFill>
                <a:latin typeface="新宋体" panose="02010609030101010101" charset="-122"/>
                <a:ea typeface="新宋体" panose="02010609030101010101" charset="-122"/>
              </a:rPr>
              <a:t>奴隶人之手，骈</a:t>
            </a:r>
            <a:r>
              <a:rPr lang="en-US" altLang="zh-CN" sz="2800" b="1" dirty="0">
                <a:solidFill>
                  <a:srgbClr val="040000"/>
                </a:solidFill>
                <a:latin typeface="新宋体" panose="02010609030101010101" charset="-122"/>
                <a:ea typeface="新宋体" panose="02010609030101010101" charset="-122"/>
              </a:rPr>
              <a:t>(</a:t>
            </a:r>
            <a:r>
              <a:rPr lang="en-US" altLang="zh-CN" sz="2800" b="1" dirty="0" err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Pián</a:t>
            </a:r>
            <a:r>
              <a:rPr lang="en-US" altLang="zh-CN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 </a:t>
            </a:r>
            <a:r>
              <a:rPr lang="en-US" altLang="zh-CN" sz="2800" b="1" dirty="0">
                <a:solidFill>
                  <a:srgbClr val="040000"/>
                </a:solidFill>
                <a:latin typeface="新宋体" panose="02010609030101010101" charset="-122"/>
                <a:ea typeface="新宋体" panose="02010609030101010101" charset="-122"/>
              </a:rPr>
              <a:t>)</a:t>
            </a:r>
            <a:r>
              <a:rPr lang="zh-CN" altLang="en-US" sz="2800" b="1" dirty="0">
                <a:solidFill>
                  <a:srgbClr val="040000"/>
                </a:solidFill>
                <a:latin typeface="新宋体" panose="02010609030101010101" charset="-122"/>
                <a:ea typeface="新宋体" panose="02010609030101010101" charset="-122"/>
              </a:rPr>
              <a:t>死于</a:t>
            </a:r>
            <a:r>
              <a:rPr lang="en-US" altLang="zh-CN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/</a:t>
            </a:r>
            <a:r>
              <a:rPr lang="zh-CN" altLang="en-US" sz="2800" b="1" dirty="0">
                <a:solidFill>
                  <a:srgbClr val="040000"/>
                </a:solidFill>
                <a:latin typeface="新宋体" panose="02010609030101010101" charset="-122"/>
                <a:ea typeface="新宋体" panose="02010609030101010101" charset="-122"/>
              </a:rPr>
              <a:t>槽</a:t>
            </a:r>
            <a:r>
              <a:rPr lang="en-US" altLang="zh-CN" sz="2800" b="1" dirty="0">
                <a:solidFill>
                  <a:srgbClr val="040000"/>
                </a:solidFill>
                <a:latin typeface="新宋体" panose="02010609030101010101" charset="-122"/>
                <a:ea typeface="新宋体" panose="02010609030101010101" charset="-122"/>
              </a:rPr>
              <a:t>(</a:t>
            </a:r>
            <a:r>
              <a:rPr lang="en-US" altLang="zh-CN" sz="2800" b="1" dirty="0" err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cáo</a:t>
            </a:r>
            <a:r>
              <a:rPr lang="en-US" altLang="zh-CN" sz="2800" b="1" dirty="0">
                <a:solidFill>
                  <a:srgbClr val="040000"/>
                </a:solidFill>
                <a:latin typeface="新宋体" panose="02010609030101010101" charset="-122"/>
                <a:ea typeface="新宋体" panose="02010609030101010101" charset="-122"/>
              </a:rPr>
              <a:t>)</a:t>
            </a:r>
            <a:r>
              <a:rPr lang="zh-CN" altLang="en-US" sz="2800" b="1" dirty="0">
                <a:solidFill>
                  <a:srgbClr val="040000"/>
                </a:solidFill>
                <a:latin typeface="新宋体" panose="02010609030101010101" charset="-122"/>
                <a:ea typeface="新宋体" panose="02010609030101010101" charset="-122"/>
              </a:rPr>
              <a:t>枥</a:t>
            </a:r>
            <a:r>
              <a:rPr lang="en-US" altLang="zh-CN" sz="2800" b="1" dirty="0">
                <a:solidFill>
                  <a:srgbClr val="040000"/>
                </a:solidFill>
                <a:latin typeface="新宋体" panose="02010609030101010101" charset="-122"/>
                <a:ea typeface="新宋体" panose="02010609030101010101" charset="-122"/>
              </a:rPr>
              <a:t>(</a:t>
            </a:r>
            <a:r>
              <a:rPr lang="en-US" altLang="zh-CN" sz="2800" b="1" dirty="0" err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lì</a:t>
            </a:r>
            <a:r>
              <a:rPr lang="en-US" altLang="zh-CN" sz="2800" b="1" dirty="0">
                <a:solidFill>
                  <a:srgbClr val="040000"/>
                </a:solidFill>
                <a:latin typeface="新宋体" panose="02010609030101010101" charset="-122"/>
                <a:ea typeface="新宋体" panose="02010609030101010101" charset="-122"/>
              </a:rPr>
              <a:t>)</a:t>
            </a:r>
            <a:r>
              <a:rPr lang="zh-CN" altLang="en-US" sz="2800" b="1" dirty="0">
                <a:solidFill>
                  <a:srgbClr val="040000"/>
                </a:solidFill>
                <a:latin typeface="新宋体" panose="02010609030101010101" charset="-122"/>
                <a:ea typeface="新宋体" panose="02010609030101010101" charset="-122"/>
              </a:rPr>
              <a:t>之间，不以</a:t>
            </a:r>
            <a:r>
              <a:rPr lang="en-US" altLang="zh-CN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/</a:t>
            </a:r>
            <a:r>
              <a:rPr lang="zh-CN" altLang="en-US" sz="2800" b="1" dirty="0">
                <a:solidFill>
                  <a:srgbClr val="040000"/>
                </a:solidFill>
                <a:latin typeface="新宋体" panose="02010609030101010101" charset="-122"/>
                <a:ea typeface="新宋体" panose="02010609030101010101" charset="-122"/>
              </a:rPr>
              <a:t>千里</a:t>
            </a:r>
            <a:r>
              <a:rPr lang="en-US" altLang="zh-CN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/</a:t>
            </a:r>
            <a:r>
              <a:rPr lang="zh-CN" altLang="en-US" sz="2800" b="1" dirty="0">
                <a:solidFill>
                  <a:srgbClr val="3871F3"/>
                </a:solidFill>
                <a:latin typeface="新宋体" panose="02010609030101010101" charset="-122"/>
                <a:ea typeface="新宋体" panose="02010609030101010101" charset="-122"/>
              </a:rPr>
              <a:t>称</a:t>
            </a:r>
            <a:r>
              <a:rPr lang="en-US" altLang="zh-CN" sz="2800" b="1" dirty="0">
                <a:solidFill>
                  <a:srgbClr val="040000"/>
                </a:solidFill>
                <a:latin typeface="新宋体" panose="02010609030101010101" charset="-122"/>
                <a:ea typeface="新宋体" panose="02010609030101010101" charset="-122"/>
              </a:rPr>
              <a:t>(</a:t>
            </a:r>
            <a:r>
              <a:rPr lang="en-US" altLang="zh-CN" sz="2800" b="1" dirty="0" err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chēnɡ</a:t>
            </a:r>
            <a:r>
              <a:rPr lang="en-US" altLang="zh-CN" sz="2800" b="1" dirty="0">
                <a:solidFill>
                  <a:srgbClr val="040000"/>
                </a:solidFill>
                <a:latin typeface="新宋体" panose="02010609030101010101" charset="-122"/>
                <a:ea typeface="新宋体" panose="02010609030101010101" charset="-122"/>
              </a:rPr>
              <a:t>)</a:t>
            </a:r>
            <a:r>
              <a:rPr lang="zh-CN" altLang="en-US" sz="2800" b="1" dirty="0">
                <a:solidFill>
                  <a:srgbClr val="040000"/>
                </a:solidFill>
                <a:latin typeface="新宋体" panose="02010609030101010101" charset="-122"/>
                <a:ea typeface="新宋体" panose="02010609030101010101" charset="-122"/>
              </a:rPr>
              <a:t>也。</a:t>
            </a:r>
            <a:endParaRPr lang="zh-CN" altLang="en-US" sz="2800" b="1" dirty="0">
              <a:solidFill>
                <a:srgbClr val="040000"/>
              </a:solidFill>
              <a:latin typeface="新宋体" panose="02010609030101010101" charset="-122"/>
              <a:ea typeface="新宋体" panose="02010609030101010101" charset="-122"/>
            </a:endParaRPr>
          </a:p>
          <a:p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    马之</a:t>
            </a:r>
            <a:r>
              <a:rPr lang="en-US" altLang="zh-CN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/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千里者，一食</a:t>
            </a:r>
            <a:r>
              <a:rPr lang="en-US" altLang="zh-CN" sz="2800" b="1" dirty="0">
                <a:latin typeface="新宋体" panose="02010609030101010101" charset="-122"/>
                <a:ea typeface="新宋体" panose="02010609030101010101" charset="-122"/>
              </a:rPr>
              <a:t>(</a:t>
            </a:r>
            <a:r>
              <a:rPr lang="en-US" altLang="zh-CN" sz="2800" b="1" dirty="0" err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shí</a:t>
            </a:r>
            <a:r>
              <a:rPr lang="en-US" altLang="zh-CN" sz="2800" b="1" dirty="0">
                <a:latin typeface="新宋体" panose="02010609030101010101" charset="-122"/>
                <a:ea typeface="新宋体" panose="02010609030101010101" charset="-122"/>
              </a:rPr>
              <a:t>) </a:t>
            </a:r>
            <a:r>
              <a:rPr lang="en-US" altLang="zh-CN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/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或</a:t>
            </a:r>
            <a:r>
              <a:rPr lang="en-US" altLang="zh-CN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/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尽粟</a:t>
            </a:r>
            <a:r>
              <a:rPr lang="en-US" altLang="zh-CN" sz="2800" b="1" dirty="0">
                <a:latin typeface="新宋体" panose="02010609030101010101" charset="-122"/>
                <a:ea typeface="新宋体" panose="02010609030101010101" charset="-122"/>
              </a:rPr>
              <a:t>(</a:t>
            </a:r>
            <a:r>
              <a:rPr lang="en-US" altLang="zh-CN" sz="2800" b="1" dirty="0" err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sù</a:t>
            </a:r>
            <a:r>
              <a:rPr lang="en-US" altLang="zh-CN" sz="2800" b="1" dirty="0">
                <a:latin typeface="新宋体" panose="02010609030101010101" charset="-122"/>
                <a:ea typeface="新宋体" panose="02010609030101010101" charset="-122"/>
              </a:rPr>
              <a:t>)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一石（ 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dàn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 ）。</a:t>
            </a:r>
            <a:r>
              <a:rPr lang="zh-CN" altLang="en-US" sz="36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食</a:t>
            </a:r>
            <a:r>
              <a:rPr lang="en-US" altLang="zh-CN" sz="2800" b="1" dirty="0">
                <a:latin typeface="新宋体" panose="02010609030101010101" charset="-122"/>
                <a:ea typeface="新宋体" panose="02010609030101010101" charset="-122"/>
              </a:rPr>
              <a:t>(</a:t>
            </a:r>
            <a:r>
              <a:rPr lang="en-US" altLang="zh-CN" sz="2800" b="1" dirty="0" err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Sì</a:t>
            </a:r>
            <a:r>
              <a:rPr lang="en-US" altLang="zh-CN" sz="2800" b="1" dirty="0">
                <a:latin typeface="新宋体" panose="02010609030101010101" charset="-122"/>
                <a:ea typeface="新宋体" panose="02010609030101010101" charset="-122"/>
              </a:rPr>
              <a:t>)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马者</a:t>
            </a:r>
            <a:r>
              <a:rPr lang="en-US" altLang="zh-CN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/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不知其能千里</a:t>
            </a:r>
            <a:r>
              <a:rPr lang="en-US" altLang="zh-CN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/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而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食</a:t>
            </a:r>
            <a:r>
              <a:rPr lang="en-US" altLang="zh-CN" sz="2800" b="1" dirty="0">
                <a:latin typeface="新宋体" panose="02010609030101010101" charset="-122"/>
                <a:ea typeface="新宋体" panose="02010609030101010101" charset="-122"/>
              </a:rPr>
              <a:t>(</a:t>
            </a:r>
            <a:r>
              <a:rPr lang="en-US" altLang="zh-CN" sz="2800" b="1" dirty="0" err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Sì</a:t>
            </a:r>
            <a:r>
              <a:rPr lang="en-US" altLang="zh-CN" sz="2800" b="1" dirty="0">
                <a:latin typeface="新宋体" panose="02010609030101010101" charset="-122"/>
                <a:ea typeface="新宋体" panose="02010609030101010101" charset="-122"/>
              </a:rPr>
              <a:t>)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也。是马也，虽有</a:t>
            </a:r>
            <a:r>
              <a:rPr lang="en-US" altLang="zh-CN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/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千里之能，食</a:t>
            </a:r>
            <a:r>
              <a:rPr lang="en-US" altLang="zh-CN" sz="2800" b="1" dirty="0">
                <a:latin typeface="新宋体" panose="02010609030101010101" charset="-122"/>
                <a:ea typeface="新宋体" panose="02010609030101010101" charset="-122"/>
              </a:rPr>
              <a:t>(</a:t>
            </a:r>
            <a:r>
              <a:rPr lang="en-US" altLang="zh-CN" sz="2800" b="1" dirty="0" err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shí</a:t>
            </a:r>
            <a:r>
              <a:rPr lang="en-US" altLang="zh-CN" sz="2800" b="1" dirty="0">
                <a:latin typeface="新宋体" panose="02010609030101010101" charset="-122"/>
                <a:ea typeface="新宋体" panose="02010609030101010101" charset="-122"/>
              </a:rPr>
              <a:t>)</a:t>
            </a:r>
            <a:r>
              <a:rPr lang="en-US" altLang="zh-CN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/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不饱，力</a:t>
            </a:r>
            <a:r>
              <a:rPr lang="en-US" altLang="zh-CN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/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不足，才美</a:t>
            </a:r>
            <a:r>
              <a:rPr lang="en-US" altLang="zh-CN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/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不外</a:t>
            </a:r>
            <a:r>
              <a:rPr lang="zh-CN" altLang="en-US" sz="3200" b="1" u="sng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见</a:t>
            </a:r>
            <a:r>
              <a:rPr lang="en-US" altLang="zh-CN" sz="2800" b="1" dirty="0">
                <a:latin typeface="新宋体" panose="02010609030101010101" charset="-122"/>
                <a:ea typeface="新宋体" panose="02010609030101010101" charset="-122"/>
              </a:rPr>
              <a:t>(</a:t>
            </a:r>
            <a:r>
              <a:rPr lang="en-US" altLang="zh-CN" sz="2800" b="1" dirty="0" err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xiàn</a:t>
            </a:r>
            <a:r>
              <a:rPr lang="en-US" altLang="zh-CN" sz="2800" b="1" dirty="0">
                <a:latin typeface="新宋体" panose="02010609030101010101" charset="-122"/>
                <a:ea typeface="新宋体" panose="02010609030101010101" charset="-122"/>
              </a:rPr>
              <a:t>)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，且</a:t>
            </a:r>
            <a:r>
              <a:rPr lang="en-US" altLang="zh-CN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/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欲与常马等</a:t>
            </a:r>
            <a:r>
              <a:rPr lang="en-US" altLang="zh-CN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/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不可得，安求</a:t>
            </a:r>
            <a:r>
              <a:rPr lang="en-US" altLang="zh-CN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/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其能</a:t>
            </a:r>
            <a:r>
              <a:rPr lang="en-US" altLang="zh-CN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/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千里也？ </a:t>
            </a:r>
            <a:endParaRPr lang="zh-CN" altLang="en-US" sz="2800" b="1" dirty="0">
              <a:latin typeface="新宋体" panose="02010609030101010101" charset="-122"/>
              <a:ea typeface="新宋体" panose="02010609030101010101" charset="-122"/>
            </a:endParaRPr>
          </a:p>
          <a:p>
            <a:r>
              <a:rPr lang="zh-CN" altLang="en-US" sz="2800" b="1" dirty="0">
                <a:solidFill>
                  <a:srgbClr val="040000"/>
                </a:solidFill>
                <a:latin typeface="新宋体" panose="02010609030101010101" charset="-122"/>
                <a:ea typeface="新宋体" panose="02010609030101010101" charset="-122"/>
              </a:rPr>
              <a:t>    策之</a:t>
            </a:r>
            <a:r>
              <a:rPr lang="en-US" altLang="zh-CN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/</a:t>
            </a:r>
            <a:r>
              <a:rPr lang="zh-CN" altLang="en-US" sz="2800" b="1" dirty="0">
                <a:solidFill>
                  <a:srgbClr val="040000"/>
                </a:solidFill>
                <a:latin typeface="新宋体" panose="02010609030101010101" charset="-122"/>
                <a:ea typeface="新宋体" panose="02010609030101010101" charset="-122"/>
              </a:rPr>
              <a:t>不以其道，</a:t>
            </a:r>
            <a:r>
              <a:rPr lang="zh-CN" altLang="en-US" sz="3200" b="1" u="sng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食</a:t>
            </a:r>
            <a:r>
              <a:rPr lang="en-US" altLang="zh-CN" sz="2800" b="1" dirty="0">
                <a:solidFill>
                  <a:srgbClr val="040000"/>
                </a:solidFill>
                <a:latin typeface="新宋体" panose="02010609030101010101" charset="-122"/>
                <a:ea typeface="新宋体" panose="02010609030101010101" charset="-122"/>
              </a:rPr>
              <a:t>(</a:t>
            </a:r>
            <a:r>
              <a:rPr lang="en-US" altLang="zh-CN" sz="2800" b="1" dirty="0" err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Sì</a:t>
            </a:r>
            <a:r>
              <a:rPr lang="en-US" altLang="zh-CN" sz="2800" b="1" dirty="0">
                <a:solidFill>
                  <a:srgbClr val="040000"/>
                </a:solidFill>
                <a:latin typeface="新宋体" panose="02010609030101010101" charset="-122"/>
                <a:ea typeface="新宋体" panose="02010609030101010101" charset="-122"/>
              </a:rPr>
              <a:t>)</a:t>
            </a:r>
            <a:r>
              <a:rPr lang="zh-CN" altLang="en-US" sz="2800" b="1" dirty="0">
                <a:solidFill>
                  <a:srgbClr val="040000"/>
                </a:solidFill>
                <a:latin typeface="新宋体" panose="02010609030101010101" charset="-122"/>
                <a:ea typeface="新宋体" panose="02010609030101010101" charset="-122"/>
              </a:rPr>
              <a:t>之</a:t>
            </a:r>
            <a:r>
              <a:rPr lang="en-US" altLang="zh-CN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/</a:t>
            </a:r>
            <a:r>
              <a:rPr lang="zh-CN" altLang="en-US" sz="2800" b="1" dirty="0">
                <a:solidFill>
                  <a:srgbClr val="040000"/>
                </a:solidFill>
                <a:latin typeface="新宋体" panose="02010609030101010101" charset="-122"/>
                <a:ea typeface="新宋体" panose="02010609030101010101" charset="-122"/>
              </a:rPr>
              <a:t>不能尽其</a:t>
            </a:r>
            <a:r>
              <a:rPr lang="zh-CN" altLang="en-US" sz="3200" b="1" u="sng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材</a:t>
            </a:r>
            <a:r>
              <a:rPr lang="zh-CN" altLang="en-US" sz="2800" b="1" dirty="0">
                <a:solidFill>
                  <a:srgbClr val="040000"/>
                </a:solidFill>
                <a:latin typeface="新宋体" panose="02010609030101010101" charset="-122"/>
                <a:ea typeface="新宋体" panose="02010609030101010101" charset="-122"/>
              </a:rPr>
              <a:t>，鸣之</a:t>
            </a:r>
            <a:r>
              <a:rPr lang="en-US" altLang="zh-CN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/</a:t>
            </a:r>
            <a:r>
              <a:rPr lang="zh-CN" altLang="en-US" sz="2800" b="1" dirty="0">
                <a:solidFill>
                  <a:srgbClr val="040000"/>
                </a:solidFill>
                <a:latin typeface="新宋体" panose="02010609030101010101" charset="-122"/>
                <a:ea typeface="新宋体" panose="02010609030101010101" charset="-122"/>
              </a:rPr>
              <a:t>而不能通其意，执策</a:t>
            </a:r>
            <a:r>
              <a:rPr lang="en-US" altLang="zh-CN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/</a:t>
            </a:r>
            <a:r>
              <a:rPr lang="zh-CN" altLang="en-US" sz="2800" b="1" dirty="0">
                <a:solidFill>
                  <a:srgbClr val="040000"/>
                </a:solidFill>
                <a:latin typeface="新宋体" panose="02010609030101010101" charset="-122"/>
                <a:ea typeface="新宋体" panose="02010609030101010101" charset="-122"/>
              </a:rPr>
              <a:t>而临之，曰：</a:t>
            </a:r>
            <a:r>
              <a:rPr lang="en-US" altLang="zh-CN" sz="2800" b="1" dirty="0">
                <a:solidFill>
                  <a:srgbClr val="040000"/>
                </a:solidFill>
                <a:latin typeface="新宋体" panose="02010609030101010101" charset="-122"/>
                <a:ea typeface="新宋体" panose="02010609030101010101" charset="-122"/>
              </a:rPr>
              <a:t>“</a:t>
            </a:r>
            <a:r>
              <a:rPr lang="zh-CN" altLang="en-US" sz="2800" b="1" dirty="0">
                <a:solidFill>
                  <a:srgbClr val="040000"/>
                </a:solidFill>
                <a:latin typeface="新宋体" panose="02010609030101010101" charset="-122"/>
                <a:ea typeface="新宋体" panose="02010609030101010101" charset="-122"/>
              </a:rPr>
              <a:t>天下</a:t>
            </a:r>
            <a:r>
              <a:rPr lang="en-US" altLang="zh-CN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/</a:t>
            </a:r>
            <a:r>
              <a:rPr lang="zh-CN" altLang="en-US" sz="2800" b="1" dirty="0">
                <a:solidFill>
                  <a:srgbClr val="040000"/>
                </a:solidFill>
                <a:latin typeface="新宋体" panose="02010609030101010101" charset="-122"/>
                <a:ea typeface="新宋体" panose="02010609030101010101" charset="-122"/>
              </a:rPr>
              <a:t>无马！</a:t>
            </a:r>
            <a:r>
              <a:rPr lang="en-US" altLang="zh-CN" sz="2800" b="1" dirty="0">
                <a:solidFill>
                  <a:srgbClr val="040000"/>
                </a:solidFill>
                <a:latin typeface="新宋体" panose="02010609030101010101" charset="-122"/>
                <a:ea typeface="新宋体" panose="02010609030101010101" charset="-122"/>
              </a:rPr>
              <a:t>”</a:t>
            </a:r>
            <a:r>
              <a:rPr lang="zh-CN" altLang="en-US" sz="2800" b="1" dirty="0">
                <a:solidFill>
                  <a:srgbClr val="040000"/>
                </a:solidFill>
                <a:latin typeface="新宋体" panose="02010609030101010101" charset="-122"/>
                <a:ea typeface="新宋体" panose="02010609030101010101" charset="-122"/>
              </a:rPr>
              <a:t>呜呼！其</a:t>
            </a:r>
            <a:r>
              <a:rPr lang="en-US" altLang="zh-CN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/</a:t>
            </a:r>
            <a:r>
              <a:rPr lang="zh-CN" altLang="en-US" sz="2800" b="1" dirty="0">
                <a:solidFill>
                  <a:srgbClr val="040000"/>
                </a:solidFill>
                <a:latin typeface="新宋体" panose="02010609030101010101" charset="-122"/>
                <a:ea typeface="新宋体" panose="02010609030101010101" charset="-122"/>
              </a:rPr>
              <a:t>真无马</a:t>
            </a:r>
            <a:r>
              <a:rPr lang="zh-CN" altLang="en-US" sz="3200" b="1" u="sng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邪</a:t>
            </a:r>
            <a:r>
              <a:rPr lang="en-US" altLang="zh-CN" sz="2800" b="1" dirty="0">
                <a:solidFill>
                  <a:srgbClr val="040000"/>
                </a:solidFill>
                <a:latin typeface="新宋体" panose="02010609030101010101" charset="-122"/>
                <a:ea typeface="新宋体" panose="02010609030101010101" charset="-122"/>
              </a:rPr>
              <a:t>(</a:t>
            </a:r>
            <a:r>
              <a:rPr lang="en-US" altLang="zh-CN" sz="2800" b="1" dirty="0" err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yé</a:t>
            </a:r>
            <a:r>
              <a:rPr lang="en-US" altLang="zh-CN" sz="2800" b="1" dirty="0">
                <a:solidFill>
                  <a:srgbClr val="040000"/>
                </a:solidFill>
                <a:latin typeface="新宋体" panose="02010609030101010101" charset="-122"/>
                <a:ea typeface="新宋体" panose="02010609030101010101" charset="-122"/>
              </a:rPr>
              <a:t>)</a:t>
            </a:r>
            <a:r>
              <a:rPr lang="zh-CN" altLang="en-US" sz="2800" b="1" dirty="0">
                <a:solidFill>
                  <a:srgbClr val="040000"/>
                </a:solidFill>
                <a:latin typeface="新宋体" panose="02010609030101010101" charset="-122"/>
                <a:ea typeface="新宋体" panose="02010609030101010101" charset="-122"/>
              </a:rPr>
              <a:t>？</a:t>
            </a:r>
            <a:r>
              <a:rPr lang="en-US" altLang="zh-CN" sz="2800" b="1" dirty="0">
                <a:solidFill>
                  <a:srgbClr val="040000"/>
                </a:solidFill>
                <a:latin typeface="新宋体" panose="02010609030101010101" charset="-122"/>
                <a:ea typeface="新宋体" panose="02010609030101010101" charset="-122"/>
              </a:rPr>
              <a:t> </a:t>
            </a:r>
            <a:r>
              <a:rPr lang="zh-CN" altLang="en-US" sz="2800" b="1" dirty="0">
                <a:solidFill>
                  <a:srgbClr val="040000"/>
                </a:solidFill>
                <a:latin typeface="新宋体" panose="02010609030101010101" charset="-122"/>
                <a:ea typeface="新宋体" panose="02010609030101010101" charset="-122"/>
              </a:rPr>
              <a:t>其</a:t>
            </a:r>
            <a:r>
              <a:rPr lang="en-US" altLang="zh-CN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/</a:t>
            </a:r>
            <a:r>
              <a:rPr lang="zh-CN" altLang="en-US" sz="2800" b="1" dirty="0">
                <a:solidFill>
                  <a:srgbClr val="040000"/>
                </a:solidFill>
                <a:latin typeface="新宋体" panose="02010609030101010101" charset="-122"/>
                <a:ea typeface="新宋体" panose="02010609030101010101" charset="-122"/>
              </a:rPr>
              <a:t>真不知马也！</a:t>
            </a:r>
            <a:endParaRPr lang="zh-CN" altLang="en-US" sz="2800" b="1" dirty="0">
              <a:solidFill>
                <a:srgbClr val="040000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82984" y="0"/>
            <a:ext cx="66479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u="sng" dirty="0" smtClean="0">
                <a:latin typeface="黑体" panose="02010609060101010101" charset="-122"/>
                <a:ea typeface="黑体" panose="02010609060101010101" charset="-122"/>
              </a:rPr>
              <a:t>听读、准确并有节奏朗读课文。</a:t>
            </a:r>
            <a:endParaRPr lang="zh-CN" altLang="en-US" sz="3600" u="sng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7651"/>
          <p:cNvSpPr>
            <a:spLocks noGrp="1"/>
          </p:cNvSpPr>
          <p:nvPr>
            <p:ph type="title"/>
          </p:nvPr>
        </p:nvSpPr>
        <p:spPr>
          <a:xfrm>
            <a:off x="4267835" y="103505"/>
            <a:ext cx="2505710" cy="1021715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r>
              <a:rPr lang="zh-CN" altLang="en-US" sz="3600" b="1" u="sng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文白对译</a:t>
            </a:r>
            <a:endParaRPr lang="zh-CN" altLang="en-US" sz="3600" b="1" u="sng" dirty="0">
              <a:solidFill>
                <a:srgbClr val="FF0000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20482" name="文本占位符 27652"/>
          <p:cNvSpPr>
            <a:spLocks noGrp="1"/>
          </p:cNvSpPr>
          <p:nvPr>
            <p:ph sz="half" idx="1"/>
          </p:nvPr>
        </p:nvSpPr>
        <p:spPr>
          <a:xfrm>
            <a:off x="966265" y="1349375"/>
            <a:ext cx="3694112" cy="4708525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anchor="t">
            <a:noAutofit/>
          </a:bodyPr>
          <a:lstStyle/>
          <a:p>
            <a:pPr marL="0" indent="0">
              <a:lnSpc>
                <a:spcPct val="130000"/>
              </a:lnSpc>
              <a:buClrTx/>
              <a:buNone/>
            </a:pPr>
            <a:r>
              <a:rPr lang="zh-CN" altLang="en-US" sz="3200" b="1" dirty="0"/>
              <a:t>世有</a:t>
            </a:r>
            <a:r>
              <a:rPr lang="zh-CN" altLang="en-US" sz="3200" b="1" dirty="0">
                <a:solidFill>
                  <a:srgbClr val="FF0000"/>
                </a:solidFill>
              </a:rPr>
              <a:t>伯乐</a:t>
            </a:r>
            <a:r>
              <a:rPr lang="zh-CN" altLang="en-US" sz="3200" b="1" dirty="0"/>
              <a:t>，然后有千里马。千里马常有</a:t>
            </a:r>
            <a:r>
              <a:rPr lang="en-US" altLang="zh-CN" sz="3200" b="1" dirty="0"/>
              <a:t>, </a:t>
            </a:r>
            <a:r>
              <a:rPr lang="en-US" altLang="zh-CN" sz="3200" b="1" dirty="0">
                <a:solidFill>
                  <a:srgbClr val="FF0000"/>
                </a:solidFill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</a:rPr>
              <a:t>而</a:t>
            </a:r>
            <a:r>
              <a:rPr lang="zh-CN" altLang="en-US" sz="3200" b="1" dirty="0"/>
              <a:t>伯乐不常有。</a:t>
            </a:r>
            <a:r>
              <a:rPr lang="zh-CN" altLang="en-US" sz="3200" b="1" dirty="0">
                <a:solidFill>
                  <a:srgbClr val="FF0000"/>
                </a:solidFill>
              </a:rPr>
              <a:t>故虽</a:t>
            </a:r>
            <a:r>
              <a:rPr lang="zh-CN" altLang="en-US" sz="3200" b="1" dirty="0"/>
              <a:t>有</a:t>
            </a:r>
            <a:r>
              <a:rPr lang="zh-CN" altLang="en-US" sz="3200" b="1" dirty="0">
                <a:solidFill>
                  <a:srgbClr val="FF0000"/>
                </a:solidFill>
              </a:rPr>
              <a:t>名</a:t>
            </a:r>
            <a:r>
              <a:rPr lang="zh-CN" altLang="en-US" sz="3200" b="1" dirty="0"/>
              <a:t>马，</a:t>
            </a:r>
            <a:r>
              <a:rPr lang="zh-CN" altLang="en-US" sz="3200" b="1" dirty="0">
                <a:solidFill>
                  <a:srgbClr val="FF0000"/>
                </a:solidFill>
              </a:rPr>
              <a:t>祗辱</a:t>
            </a:r>
            <a:r>
              <a:rPr lang="zh-CN" altLang="en-US" sz="3200" b="1" dirty="0"/>
              <a:t>于</a:t>
            </a:r>
            <a:r>
              <a:rPr lang="zh-CN" altLang="en-US" sz="3200" b="1" dirty="0">
                <a:solidFill>
                  <a:srgbClr val="FF0000"/>
                </a:solidFill>
              </a:rPr>
              <a:t>奴隶人</a:t>
            </a:r>
            <a:r>
              <a:rPr lang="zh-CN" altLang="en-US" sz="3200" b="1" dirty="0"/>
              <a:t>之手，</a:t>
            </a:r>
            <a:r>
              <a:rPr lang="zh-CN" altLang="en-US" sz="3200" b="1" dirty="0">
                <a:solidFill>
                  <a:srgbClr val="FF0000"/>
                </a:solidFill>
              </a:rPr>
              <a:t>骈死</a:t>
            </a:r>
            <a:r>
              <a:rPr lang="zh-CN" altLang="en-US" sz="3200" b="1" dirty="0"/>
              <a:t>于</a:t>
            </a:r>
            <a:r>
              <a:rPr lang="zh-CN" altLang="en-US" sz="3200" b="1" dirty="0">
                <a:solidFill>
                  <a:srgbClr val="FF0000"/>
                </a:solidFill>
              </a:rPr>
              <a:t>槽枥</a:t>
            </a:r>
            <a:r>
              <a:rPr lang="zh-CN" altLang="en-US" sz="3200" b="1" dirty="0"/>
              <a:t>之间，不以千里</a:t>
            </a:r>
            <a:r>
              <a:rPr lang="zh-CN" altLang="en-US" sz="3200" b="1" dirty="0">
                <a:solidFill>
                  <a:srgbClr val="FF0000"/>
                </a:solidFill>
              </a:rPr>
              <a:t>称</a:t>
            </a:r>
            <a:r>
              <a:rPr lang="zh-CN" altLang="en-US" sz="3200" b="1" dirty="0"/>
              <a:t>也。</a:t>
            </a:r>
            <a:endParaRPr lang="zh-CN" altLang="en-US" sz="3200" b="1" dirty="0"/>
          </a:p>
        </p:txBody>
      </p:sp>
      <p:sp>
        <p:nvSpPr>
          <p:cNvPr id="27654" name="内容占位符 27653"/>
          <p:cNvSpPr>
            <a:spLocks noGrp="1"/>
          </p:cNvSpPr>
          <p:nvPr>
            <p:ph sz="half" idx="2"/>
          </p:nvPr>
        </p:nvSpPr>
        <p:spPr>
          <a:xfrm>
            <a:off x="6240742" y="1084318"/>
            <a:ext cx="4721300" cy="530034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anchor="t">
            <a:normAutofit fontScale="85000" lnSpcReduction="10000"/>
          </a:bodyPr>
          <a:lstStyle/>
          <a:p>
            <a:pPr marL="0" indent="0">
              <a:lnSpc>
                <a:spcPct val="120000"/>
              </a:lnSpc>
              <a:buClrTx/>
              <a:buNone/>
            </a:pPr>
            <a:r>
              <a:rPr lang="en-US" altLang="zh-CN" b="1" dirty="0">
                <a:solidFill>
                  <a:srgbClr val="0000CC"/>
                </a:solidFill>
                <a:ea typeface="楷体_GB2312" panose="02010609030101010101" charset="-122"/>
              </a:rPr>
              <a:t>  </a:t>
            </a:r>
            <a:r>
              <a:rPr lang="zh-CN" altLang="en-US" sz="4000" b="1" dirty="0">
                <a:solidFill>
                  <a:srgbClr val="0000CC"/>
                </a:solidFill>
                <a:latin typeface="新宋体" panose="02010609030101010101" charset="-122"/>
                <a:ea typeface="新宋体" panose="02010609030101010101" charset="-122"/>
              </a:rPr>
              <a:t>世上有了伯乐，然后才会有千里马。千里马是经常有的，</a:t>
            </a:r>
            <a:r>
              <a:rPr lang="zh-CN" altLang="en-US" sz="40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可是</a:t>
            </a:r>
            <a:r>
              <a:rPr lang="zh-CN" altLang="en-US" sz="4000" b="1" dirty="0">
                <a:solidFill>
                  <a:srgbClr val="0000CC"/>
                </a:solidFill>
                <a:latin typeface="新宋体" panose="02010609030101010101" charset="-122"/>
                <a:ea typeface="新宋体" panose="02010609030101010101" charset="-122"/>
              </a:rPr>
              <a:t>伯乐却不经常有。</a:t>
            </a:r>
            <a:r>
              <a:rPr lang="zh-CN" altLang="en-US" sz="40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因此</a:t>
            </a:r>
            <a:r>
              <a:rPr lang="zh-CN" altLang="en-US" sz="4000" b="1" dirty="0">
                <a:solidFill>
                  <a:srgbClr val="0000CC"/>
                </a:solidFill>
                <a:latin typeface="新宋体" panose="02010609030101010101" charset="-122"/>
                <a:ea typeface="新宋体" panose="02010609030101010101" charset="-122"/>
              </a:rPr>
              <a:t>，</a:t>
            </a:r>
            <a:r>
              <a:rPr lang="zh-CN" altLang="en-US" sz="40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即使</a:t>
            </a:r>
            <a:r>
              <a:rPr lang="zh-CN" altLang="en-US" sz="4000" b="1" dirty="0">
                <a:solidFill>
                  <a:srgbClr val="0000CC"/>
                </a:solidFill>
                <a:latin typeface="新宋体" panose="02010609030101010101" charset="-122"/>
                <a:ea typeface="新宋体" panose="02010609030101010101" charset="-122"/>
              </a:rPr>
              <a:t>是很</a:t>
            </a:r>
            <a:r>
              <a:rPr lang="zh-CN" altLang="en-US" sz="40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名贵的</a:t>
            </a:r>
            <a:r>
              <a:rPr lang="zh-CN" altLang="en-US" sz="4000" b="1" dirty="0">
                <a:solidFill>
                  <a:srgbClr val="0000CC"/>
                </a:solidFill>
                <a:latin typeface="新宋体" panose="02010609030101010101" charset="-122"/>
                <a:ea typeface="新宋体" panose="02010609030101010101" charset="-122"/>
              </a:rPr>
              <a:t>马，也</a:t>
            </a:r>
            <a:r>
              <a:rPr lang="zh-CN" altLang="en-US" sz="40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只</a:t>
            </a:r>
            <a:r>
              <a:rPr lang="zh-CN" altLang="en-US" sz="4000" b="1" dirty="0">
                <a:solidFill>
                  <a:srgbClr val="0000CC"/>
                </a:solidFill>
                <a:latin typeface="新宋体" panose="02010609030101010101" charset="-122"/>
                <a:ea typeface="新宋体" panose="02010609030101010101" charset="-122"/>
              </a:rPr>
              <a:t>能在</a:t>
            </a:r>
            <a:r>
              <a:rPr lang="zh-CN" altLang="en-US" sz="40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奴仆</a:t>
            </a:r>
            <a:r>
              <a:rPr lang="zh-CN" altLang="en-US" sz="4000" b="1" dirty="0">
                <a:solidFill>
                  <a:srgbClr val="0000CC"/>
                </a:solidFill>
                <a:latin typeface="新宋体" panose="02010609030101010101" charset="-122"/>
                <a:ea typeface="新宋体" panose="02010609030101010101" charset="-122"/>
              </a:rPr>
              <a:t>的手下</a:t>
            </a:r>
            <a:r>
              <a:rPr lang="zh-CN" altLang="en-US" sz="40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受到屈辱</a:t>
            </a:r>
            <a:r>
              <a:rPr lang="zh-CN" altLang="en-US" sz="4000" b="1" dirty="0">
                <a:solidFill>
                  <a:srgbClr val="0000CC"/>
                </a:solidFill>
                <a:latin typeface="新宋体" panose="02010609030101010101" charset="-122"/>
                <a:ea typeface="新宋体" panose="02010609030101010101" charset="-122"/>
              </a:rPr>
              <a:t>，跟</a:t>
            </a:r>
            <a:r>
              <a:rPr lang="zh-CN" altLang="en-US" sz="40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（普通的马）一同死</a:t>
            </a:r>
            <a:r>
              <a:rPr lang="zh-CN" altLang="en-US" sz="4000" b="1" dirty="0">
                <a:solidFill>
                  <a:srgbClr val="0000CC"/>
                </a:solidFill>
                <a:latin typeface="新宋体" panose="02010609030101010101" charset="-122"/>
                <a:ea typeface="新宋体" panose="02010609030101010101" charset="-122"/>
              </a:rPr>
              <a:t>在</a:t>
            </a:r>
            <a:r>
              <a:rPr lang="zh-CN" altLang="en-US" sz="40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马厩</a:t>
            </a:r>
            <a:r>
              <a:rPr lang="zh-CN" altLang="en-US" sz="4000" b="1" dirty="0">
                <a:solidFill>
                  <a:srgbClr val="0000CC"/>
                </a:solidFill>
                <a:latin typeface="新宋体" panose="02010609030101010101" charset="-122"/>
                <a:ea typeface="新宋体" panose="02010609030101010101" charset="-122"/>
              </a:rPr>
              <a:t>里，</a:t>
            </a:r>
            <a:r>
              <a:rPr lang="zh-CN" altLang="en-US" sz="4000" b="1" u="sng" dirty="0">
                <a:solidFill>
                  <a:srgbClr val="0000CC"/>
                </a:solidFill>
                <a:latin typeface="新宋体" panose="02010609030101010101" charset="-122"/>
                <a:ea typeface="新宋体" panose="02010609030101010101" charset="-122"/>
              </a:rPr>
              <a:t>不以千里马而</a:t>
            </a:r>
            <a:r>
              <a:rPr lang="zh-CN" altLang="en-US" sz="4000" b="1" u="sng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著称</a:t>
            </a:r>
            <a:r>
              <a:rPr lang="zh-CN" altLang="en-US" sz="4000" b="1" dirty="0">
                <a:solidFill>
                  <a:srgbClr val="0000CC"/>
                </a:solidFill>
                <a:latin typeface="新宋体" panose="02010609030101010101" charset="-122"/>
                <a:ea typeface="新宋体" panose="02010609030101010101" charset="-122"/>
              </a:rPr>
              <a:t>。</a:t>
            </a:r>
            <a:endParaRPr lang="zh-CN" altLang="en-US" sz="4000" b="1" dirty="0">
              <a:solidFill>
                <a:srgbClr val="0000CC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5365732" y="1198768"/>
            <a:ext cx="52388" cy="510381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占位符 32772"/>
          <p:cNvSpPr>
            <a:spLocks noGrp="1"/>
          </p:cNvSpPr>
          <p:nvPr>
            <p:ph sz="half" idx="1"/>
          </p:nvPr>
        </p:nvSpPr>
        <p:spPr>
          <a:xfrm>
            <a:off x="1216828" y="982663"/>
            <a:ext cx="3656386" cy="5332076"/>
          </a:xfrm>
          <a:prstGeom prst="rect">
            <a:avLst/>
          </a:prstGeom>
          <a:noFill/>
          <a:ln w="19050">
            <a:solidFill>
              <a:srgbClr val="00B0F0"/>
            </a:solidFill>
          </a:ln>
        </p:spPr>
        <p:txBody>
          <a:bodyPr anchor="t">
            <a:noAutofit/>
          </a:bodyPr>
          <a:lstStyle/>
          <a:p>
            <a:pPr marL="0" indent="0">
              <a:lnSpc>
                <a:spcPct val="120000"/>
              </a:lnSpc>
              <a:buClrTx/>
              <a:buNone/>
            </a:pPr>
            <a:r>
              <a:rPr lang="zh-CN" altLang="en-US" sz="3200" b="1" dirty="0"/>
              <a:t>马</a:t>
            </a:r>
            <a:r>
              <a:rPr lang="zh-CN" altLang="en-US" sz="3200" b="1" dirty="0">
                <a:solidFill>
                  <a:srgbClr val="FF0000"/>
                </a:solidFill>
              </a:rPr>
              <a:t>之</a:t>
            </a:r>
            <a:r>
              <a:rPr lang="zh-CN" altLang="en-US" sz="3200" b="1" dirty="0"/>
              <a:t>千里者，一</a:t>
            </a:r>
            <a:r>
              <a:rPr lang="zh-CN" altLang="en-US" sz="3200" b="1" dirty="0">
                <a:solidFill>
                  <a:srgbClr val="FF0000"/>
                </a:solidFill>
              </a:rPr>
              <a:t>食或</a:t>
            </a:r>
            <a:r>
              <a:rPr lang="zh-CN" altLang="en-US" sz="3200" b="1" dirty="0"/>
              <a:t>尽</a:t>
            </a:r>
            <a:r>
              <a:rPr lang="zh-CN" altLang="en-US" sz="3200" b="1" dirty="0">
                <a:solidFill>
                  <a:srgbClr val="FF0000"/>
                </a:solidFill>
              </a:rPr>
              <a:t>粟</a:t>
            </a:r>
            <a:r>
              <a:rPr lang="zh-CN" altLang="en-US" sz="3200" b="1" dirty="0"/>
              <a:t>一石。</a:t>
            </a:r>
            <a:r>
              <a:rPr lang="zh-CN" altLang="en-US" sz="3200" b="1" dirty="0">
                <a:solidFill>
                  <a:srgbClr val="FF0000"/>
                </a:solidFill>
              </a:rPr>
              <a:t>食马者</a:t>
            </a:r>
            <a:r>
              <a:rPr lang="zh-CN" altLang="en-US" sz="3200" b="1" dirty="0"/>
              <a:t>不</a:t>
            </a:r>
            <a:r>
              <a:rPr lang="zh-CN" altLang="en-US" sz="3200" b="1" dirty="0">
                <a:solidFill>
                  <a:srgbClr val="FF0000"/>
                </a:solidFill>
              </a:rPr>
              <a:t>知其</a:t>
            </a:r>
            <a:r>
              <a:rPr lang="zh-CN" altLang="en-US" sz="3200" b="1" dirty="0"/>
              <a:t>能千里而</a:t>
            </a:r>
            <a:r>
              <a:rPr lang="zh-CN" altLang="en-US" sz="3200" b="1" dirty="0">
                <a:solidFill>
                  <a:srgbClr val="FF0000"/>
                </a:solidFill>
              </a:rPr>
              <a:t>食</a:t>
            </a:r>
            <a:r>
              <a:rPr lang="zh-CN" altLang="en-US" sz="3200" b="1" dirty="0"/>
              <a:t>也。</a:t>
            </a:r>
            <a:r>
              <a:rPr lang="zh-CN" altLang="en-US" sz="3200" b="1" dirty="0">
                <a:solidFill>
                  <a:srgbClr val="FF0000"/>
                </a:solidFill>
              </a:rPr>
              <a:t>是</a:t>
            </a:r>
            <a:r>
              <a:rPr lang="zh-CN" altLang="en-US" sz="3200" b="1" dirty="0"/>
              <a:t>马也，虽有千里之</a:t>
            </a:r>
            <a:r>
              <a:rPr lang="zh-CN" altLang="en-US" sz="3200" b="1" dirty="0">
                <a:solidFill>
                  <a:srgbClr val="FF0000"/>
                </a:solidFill>
              </a:rPr>
              <a:t>能</a:t>
            </a:r>
            <a:r>
              <a:rPr lang="zh-CN" altLang="en-US" sz="3200" b="1" dirty="0"/>
              <a:t>，</a:t>
            </a:r>
            <a:r>
              <a:rPr lang="zh-CN" altLang="en-US" sz="3200" b="1" dirty="0">
                <a:solidFill>
                  <a:srgbClr val="FF0000"/>
                </a:solidFill>
              </a:rPr>
              <a:t>食</a:t>
            </a:r>
            <a:r>
              <a:rPr lang="zh-CN" altLang="en-US" sz="3200" b="1" dirty="0"/>
              <a:t>不饱，力不足，</a:t>
            </a:r>
            <a:r>
              <a:rPr lang="zh-CN" altLang="en-US" sz="3200" b="1" dirty="0">
                <a:solidFill>
                  <a:srgbClr val="FF0000"/>
                </a:solidFill>
              </a:rPr>
              <a:t>才美</a:t>
            </a:r>
            <a:r>
              <a:rPr lang="zh-CN" altLang="en-US" sz="3200" b="1" dirty="0"/>
              <a:t>不</a:t>
            </a:r>
            <a:r>
              <a:rPr lang="zh-CN" altLang="en-US" sz="3200" b="1" dirty="0">
                <a:solidFill>
                  <a:srgbClr val="FF0000"/>
                </a:solidFill>
              </a:rPr>
              <a:t>外见</a:t>
            </a:r>
            <a:r>
              <a:rPr lang="zh-CN" altLang="en-US" sz="3200" b="1" dirty="0"/>
              <a:t>，</a:t>
            </a:r>
            <a:r>
              <a:rPr lang="zh-CN" altLang="en-US" sz="3200" b="1" dirty="0">
                <a:solidFill>
                  <a:srgbClr val="FF0000"/>
                </a:solidFill>
              </a:rPr>
              <a:t>且</a:t>
            </a:r>
            <a:r>
              <a:rPr lang="zh-CN" altLang="en-US" sz="3200" b="1" dirty="0"/>
              <a:t>欲与</a:t>
            </a:r>
            <a:r>
              <a:rPr lang="zh-CN" altLang="en-US" sz="3200" b="1" u="sng" dirty="0">
                <a:solidFill>
                  <a:srgbClr val="FF0000"/>
                </a:solidFill>
              </a:rPr>
              <a:t>常马</a:t>
            </a:r>
            <a:r>
              <a:rPr lang="zh-CN" altLang="en-US" sz="3200" b="1" dirty="0">
                <a:solidFill>
                  <a:srgbClr val="FF0000"/>
                </a:solidFill>
              </a:rPr>
              <a:t>等</a:t>
            </a:r>
            <a:r>
              <a:rPr lang="zh-CN" altLang="en-US" sz="3200" b="1" dirty="0"/>
              <a:t>不可得，</a:t>
            </a:r>
            <a:r>
              <a:rPr lang="zh-CN" altLang="en-US" sz="3200" b="1" dirty="0">
                <a:solidFill>
                  <a:srgbClr val="FF0000"/>
                </a:solidFill>
              </a:rPr>
              <a:t>安</a:t>
            </a:r>
            <a:r>
              <a:rPr lang="zh-CN" altLang="en-US" sz="3200" b="1" dirty="0"/>
              <a:t>求</a:t>
            </a:r>
            <a:r>
              <a:rPr lang="zh-CN" altLang="en-US" sz="3200" b="1" dirty="0">
                <a:solidFill>
                  <a:srgbClr val="FF0000"/>
                </a:solidFill>
              </a:rPr>
              <a:t>其</a:t>
            </a:r>
            <a:r>
              <a:rPr lang="zh-CN" altLang="en-US" sz="3200" b="1" dirty="0"/>
              <a:t>能千里也？</a:t>
            </a:r>
            <a:endParaRPr lang="zh-CN" altLang="en-US" sz="3200" b="1" dirty="0"/>
          </a:p>
        </p:txBody>
      </p:sp>
      <p:sp>
        <p:nvSpPr>
          <p:cNvPr id="32774" name="内容占位符 32773"/>
          <p:cNvSpPr>
            <a:spLocks noGrp="1"/>
          </p:cNvSpPr>
          <p:nvPr>
            <p:ph sz="half" idx="2"/>
          </p:nvPr>
        </p:nvSpPr>
        <p:spPr>
          <a:xfrm>
            <a:off x="6623908" y="969757"/>
            <a:ext cx="4619625" cy="5634038"/>
          </a:xfrm>
          <a:prstGeom prst="rect">
            <a:avLst/>
          </a:prstGeom>
          <a:noFill/>
          <a:ln w="19050">
            <a:solidFill>
              <a:srgbClr val="00B0F0"/>
            </a:solidFill>
          </a:ln>
        </p:spPr>
        <p:txBody>
          <a:bodyPr anchor="t">
            <a:normAutofit lnSpcReduction="10000"/>
          </a:bodyPr>
          <a:lstStyle/>
          <a:p>
            <a:pPr marL="0" indent="0">
              <a:lnSpc>
                <a:spcPct val="120000"/>
              </a:lnSpc>
              <a:buClrTx/>
              <a:buNone/>
            </a:pPr>
            <a:r>
              <a:rPr lang="zh-CN" altLang="en-US" sz="2800" b="1" dirty="0">
                <a:solidFill>
                  <a:srgbClr val="0000CC"/>
                </a:solidFill>
                <a:ea typeface="楷体_GB2312" panose="02010609030101010101" charset="-122"/>
              </a:rPr>
              <a:t>日行千里的马，</a:t>
            </a:r>
            <a:r>
              <a:rPr lang="zh-CN" altLang="en-US" sz="2800" b="1" dirty="0">
                <a:solidFill>
                  <a:srgbClr val="FF0000"/>
                </a:solidFill>
                <a:ea typeface="楷体_GB2312" panose="02010609030101010101" charset="-122"/>
              </a:rPr>
              <a:t>吃一次</a:t>
            </a:r>
            <a:r>
              <a:rPr lang="zh-CN" altLang="en-US" sz="2800" b="1" dirty="0">
                <a:solidFill>
                  <a:srgbClr val="92D050"/>
                </a:solidFill>
                <a:ea typeface="楷体_GB2312" panose="02010609030101010101" charset="-122"/>
              </a:rPr>
              <a:t>有时</a:t>
            </a:r>
            <a:r>
              <a:rPr lang="zh-CN" altLang="en-US" sz="2800" b="1" dirty="0">
                <a:solidFill>
                  <a:srgbClr val="0000CC"/>
                </a:solidFill>
                <a:ea typeface="楷体_GB2312" panose="02010609030101010101" charset="-122"/>
              </a:rPr>
              <a:t>能吃下一石</a:t>
            </a:r>
            <a:r>
              <a:rPr lang="zh-CN" altLang="en-US" sz="2800" b="1" dirty="0">
                <a:solidFill>
                  <a:srgbClr val="FF0000"/>
                </a:solidFill>
                <a:ea typeface="楷体_GB2312" panose="02010609030101010101" charset="-122"/>
              </a:rPr>
              <a:t>粮食</a:t>
            </a:r>
            <a:r>
              <a:rPr lang="zh-CN" altLang="en-US" sz="2800" b="1" dirty="0">
                <a:solidFill>
                  <a:srgbClr val="0000CC"/>
                </a:solidFill>
                <a:ea typeface="楷体_GB2312" panose="02010609030101010101" charset="-122"/>
              </a:rPr>
              <a:t>。</a:t>
            </a:r>
            <a:r>
              <a:rPr lang="zh-CN" altLang="en-US" sz="2800" b="1" dirty="0">
                <a:solidFill>
                  <a:srgbClr val="FF0000"/>
                </a:solidFill>
                <a:ea typeface="楷体_GB2312" panose="02010609030101010101" charset="-122"/>
              </a:rPr>
              <a:t>喂马的人</a:t>
            </a:r>
            <a:r>
              <a:rPr lang="zh-CN" altLang="en-US" sz="2800" b="1" dirty="0">
                <a:solidFill>
                  <a:srgbClr val="0000CC"/>
                </a:solidFill>
                <a:ea typeface="楷体_GB2312" panose="02010609030101010101" charset="-122"/>
              </a:rPr>
              <a:t>不</a:t>
            </a:r>
            <a:r>
              <a:rPr lang="zh-CN" altLang="en-US" sz="2800" b="1" dirty="0">
                <a:solidFill>
                  <a:srgbClr val="FF0000"/>
                </a:solidFill>
                <a:ea typeface="楷体_GB2312" panose="02010609030101010101" charset="-122"/>
              </a:rPr>
              <a:t>懂得（</a:t>
            </a:r>
            <a:r>
              <a:rPr lang="zh-CN" altLang="en-US" sz="2800" b="1" dirty="0">
                <a:solidFill>
                  <a:srgbClr val="0000CC"/>
                </a:solidFill>
                <a:ea typeface="楷体_GB2312" panose="02010609030101010101" charset="-122"/>
              </a:rPr>
              <a:t>要根据）</a:t>
            </a:r>
            <a:r>
              <a:rPr lang="zh-CN" altLang="en-US" sz="2800" b="1" dirty="0">
                <a:solidFill>
                  <a:srgbClr val="FF0000"/>
                </a:solidFill>
                <a:ea typeface="楷体_GB2312" panose="02010609030101010101" charset="-122"/>
              </a:rPr>
              <a:t>它</a:t>
            </a:r>
            <a:r>
              <a:rPr lang="zh-CN" altLang="en-US" sz="2800" b="1" dirty="0">
                <a:solidFill>
                  <a:srgbClr val="0000CC"/>
                </a:solidFill>
                <a:ea typeface="楷体_GB2312" panose="02010609030101010101" charset="-122"/>
              </a:rPr>
              <a:t>日行千里的本领来</a:t>
            </a:r>
            <a:r>
              <a:rPr lang="zh-CN" altLang="en-US" sz="2800" b="1" dirty="0">
                <a:solidFill>
                  <a:srgbClr val="FF0000"/>
                </a:solidFill>
                <a:ea typeface="楷体_GB2312" panose="02010609030101010101" charset="-122"/>
              </a:rPr>
              <a:t>喂养</a:t>
            </a:r>
            <a:r>
              <a:rPr lang="zh-CN" altLang="en-US" sz="2800" b="1" dirty="0">
                <a:solidFill>
                  <a:srgbClr val="0000CC"/>
                </a:solidFill>
                <a:ea typeface="楷体_GB2312" panose="02010609030101010101" charset="-122"/>
              </a:rPr>
              <a:t>它。（所以）</a:t>
            </a:r>
            <a:r>
              <a:rPr lang="zh-CN" altLang="en-US" sz="2800" b="1" dirty="0">
                <a:solidFill>
                  <a:srgbClr val="FF0000"/>
                </a:solidFill>
                <a:ea typeface="楷体_GB2312" panose="02010609030101010101" charset="-122"/>
              </a:rPr>
              <a:t>这样</a:t>
            </a:r>
            <a:r>
              <a:rPr lang="zh-CN" altLang="en-US" sz="2800" b="1" dirty="0">
                <a:solidFill>
                  <a:srgbClr val="0000CC"/>
                </a:solidFill>
                <a:ea typeface="楷体_GB2312" panose="02010609030101010101" charset="-122"/>
              </a:rPr>
              <a:t>的马，虽有日行千里的</a:t>
            </a:r>
            <a:r>
              <a:rPr lang="zh-CN" altLang="en-US" sz="2800" b="1" dirty="0">
                <a:solidFill>
                  <a:srgbClr val="FF0000"/>
                </a:solidFill>
                <a:ea typeface="楷体_GB2312" panose="02010609030101010101" charset="-122"/>
              </a:rPr>
              <a:t>能耐</a:t>
            </a:r>
            <a:r>
              <a:rPr lang="zh-CN" altLang="en-US" sz="2800" b="1" dirty="0">
                <a:solidFill>
                  <a:srgbClr val="0000CC"/>
                </a:solidFill>
                <a:ea typeface="楷体_GB2312" panose="02010609030101010101" charset="-122"/>
              </a:rPr>
              <a:t>，（却）</a:t>
            </a:r>
            <a:r>
              <a:rPr lang="zh-CN" altLang="en-US" sz="2800" b="1" dirty="0">
                <a:solidFill>
                  <a:srgbClr val="FF0000"/>
                </a:solidFill>
                <a:ea typeface="楷体_GB2312" panose="02010609030101010101" charset="-122"/>
              </a:rPr>
              <a:t>吃</a:t>
            </a:r>
            <a:r>
              <a:rPr lang="zh-CN" altLang="en-US" sz="2800" b="1" dirty="0">
                <a:solidFill>
                  <a:srgbClr val="0000CC"/>
                </a:solidFill>
                <a:ea typeface="楷体_GB2312" panose="02010609030101010101" charset="-122"/>
              </a:rPr>
              <a:t>不饱，力气不足，（它的）</a:t>
            </a:r>
            <a:r>
              <a:rPr lang="zh-CN" altLang="en-US" sz="2800" b="1" dirty="0">
                <a:solidFill>
                  <a:srgbClr val="FF0000"/>
                </a:solidFill>
                <a:ea typeface="楷体_GB2312" panose="02010609030101010101" charset="-122"/>
              </a:rPr>
              <a:t>才能和美好的素质</a:t>
            </a:r>
            <a:r>
              <a:rPr lang="zh-CN" altLang="en-US" sz="2800" b="1" dirty="0">
                <a:solidFill>
                  <a:srgbClr val="0000CC"/>
                </a:solidFill>
                <a:ea typeface="楷体_GB2312" panose="02010609030101010101" charset="-122"/>
              </a:rPr>
              <a:t>也就不能</a:t>
            </a:r>
            <a:r>
              <a:rPr lang="zh-CN" altLang="en-US" sz="2800" b="1" dirty="0">
                <a:solidFill>
                  <a:srgbClr val="FF0000"/>
                </a:solidFill>
                <a:ea typeface="楷体_GB2312" panose="02010609030101010101" charset="-122"/>
              </a:rPr>
              <a:t>表现在外面</a:t>
            </a:r>
            <a:r>
              <a:rPr lang="zh-CN" altLang="en-US" sz="2800" b="1" dirty="0">
                <a:solidFill>
                  <a:srgbClr val="0000CC"/>
                </a:solidFill>
                <a:ea typeface="楷体_GB2312" panose="02010609030101010101" charset="-122"/>
              </a:rPr>
              <a:t>，想要跟</a:t>
            </a:r>
            <a:r>
              <a:rPr lang="zh-CN" altLang="en-US" sz="2800" b="1" u="sng" dirty="0">
                <a:solidFill>
                  <a:srgbClr val="FF0000"/>
                </a:solidFill>
                <a:ea typeface="楷体_GB2312" panose="02010609030101010101" charset="-122"/>
              </a:rPr>
              <a:t>普通的马</a:t>
            </a:r>
            <a:r>
              <a:rPr lang="zh-CN" altLang="en-US" sz="2800" b="1" dirty="0">
                <a:solidFill>
                  <a:srgbClr val="FF0000"/>
                </a:solidFill>
                <a:ea typeface="楷体_GB2312" panose="02010609030101010101" charset="-122"/>
              </a:rPr>
              <a:t>相等</a:t>
            </a:r>
            <a:r>
              <a:rPr lang="zh-CN" altLang="en-US" sz="2800" b="1" dirty="0">
                <a:solidFill>
                  <a:srgbClr val="92D050"/>
                </a:solidFill>
                <a:ea typeface="楷体_GB2312" panose="02010609030101010101" charset="-122"/>
              </a:rPr>
              <a:t>尚且</a:t>
            </a:r>
            <a:r>
              <a:rPr lang="zh-CN" altLang="en-US" sz="2800" b="1" dirty="0">
                <a:solidFill>
                  <a:srgbClr val="0000CC"/>
                </a:solidFill>
                <a:ea typeface="楷体_GB2312" panose="02010609030101010101" charset="-122"/>
              </a:rPr>
              <a:t>办不到，又</a:t>
            </a:r>
            <a:r>
              <a:rPr lang="zh-CN" altLang="en-US" sz="2800" b="1" dirty="0">
                <a:solidFill>
                  <a:srgbClr val="FF0000"/>
                </a:solidFill>
                <a:ea typeface="楷体_GB2312" panose="02010609030101010101" charset="-122"/>
              </a:rPr>
              <a:t>怎么</a:t>
            </a:r>
            <a:r>
              <a:rPr lang="zh-CN" altLang="en-US" sz="2800" b="1" dirty="0">
                <a:solidFill>
                  <a:srgbClr val="0000CC"/>
                </a:solidFill>
                <a:ea typeface="楷体_GB2312" panose="02010609030101010101" charset="-122"/>
              </a:rPr>
              <a:t>能要求</a:t>
            </a:r>
            <a:r>
              <a:rPr lang="zh-CN" altLang="en-US" sz="2800" b="1" dirty="0">
                <a:solidFill>
                  <a:srgbClr val="FF0000"/>
                </a:solidFill>
                <a:ea typeface="楷体_GB2312" panose="02010609030101010101" charset="-122"/>
              </a:rPr>
              <a:t>它</a:t>
            </a:r>
            <a:r>
              <a:rPr lang="zh-CN" altLang="en-US" sz="2800" b="1" dirty="0">
                <a:solidFill>
                  <a:srgbClr val="0000CC"/>
                </a:solidFill>
                <a:ea typeface="楷体_GB2312" panose="02010609030101010101" charset="-122"/>
              </a:rPr>
              <a:t>日行千里呢？</a:t>
            </a:r>
            <a:endParaRPr lang="zh-CN" altLang="en-US" sz="2800" b="1" dirty="0">
              <a:solidFill>
                <a:srgbClr val="0000CC"/>
              </a:solidFill>
              <a:ea typeface="楷体_GB2312" panose="02010609030101010101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5538788" y="1349375"/>
            <a:ext cx="52388" cy="510381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481" name="标题 27651"/>
          <p:cNvSpPr>
            <a:spLocks noGrp="1"/>
          </p:cNvSpPr>
          <p:nvPr/>
        </p:nvSpPr>
        <p:spPr>
          <a:xfrm>
            <a:off x="7519598" y="0"/>
            <a:ext cx="2495771" cy="8173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b="1" dirty="0" smtClean="0">
                <a:latin typeface="华文琥珀" pitchFamily="2" charset="-122"/>
                <a:ea typeface="华文琥珀" pitchFamily="2" charset="-122"/>
              </a:rPr>
              <a:t>参考翻译</a:t>
            </a:r>
            <a:endParaRPr lang="zh-CN" altLang="en-US" sz="3600" b="1" dirty="0"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7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4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占位符 34820"/>
          <p:cNvSpPr>
            <a:spLocks noGrp="1"/>
          </p:cNvSpPr>
          <p:nvPr>
            <p:ph sz="half" idx="1"/>
          </p:nvPr>
        </p:nvSpPr>
        <p:spPr>
          <a:xfrm>
            <a:off x="1212850" y="1201420"/>
            <a:ext cx="4162425" cy="5400675"/>
          </a:xfrm>
          <a:prstGeom prst="rect">
            <a:avLst/>
          </a:prstGeom>
          <a:noFill/>
          <a:ln w="19050">
            <a:solidFill>
              <a:srgbClr val="00B0F0"/>
            </a:solidFill>
          </a:ln>
        </p:spPr>
        <p:txBody>
          <a:bodyPr anchor="t">
            <a:noAutofit/>
          </a:bodyPr>
          <a:lstStyle/>
          <a:p>
            <a:pPr marL="0" indent="0">
              <a:lnSpc>
                <a:spcPct val="120000"/>
              </a:lnSpc>
              <a:buClrTx/>
              <a:buNone/>
            </a:pPr>
            <a:r>
              <a:rPr lang="zh-CN" altLang="en-US" sz="3600" b="1" u="sng" dirty="0">
                <a:solidFill>
                  <a:srgbClr val="FF0000"/>
                </a:solidFill>
              </a:rPr>
              <a:t>策</a:t>
            </a:r>
            <a:r>
              <a:rPr lang="zh-CN" altLang="en-US" sz="3600" b="1" u="sng" dirty="0"/>
              <a:t>之</a:t>
            </a:r>
            <a:r>
              <a:rPr lang="zh-CN" altLang="en-US" sz="3600" b="1" u="sng" dirty="0">
                <a:solidFill>
                  <a:srgbClr val="0070C0"/>
                </a:solidFill>
              </a:rPr>
              <a:t>不</a:t>
            </a:r>
            <a:r>
              <a:rPr lang="zh-CN" altLang="en-US" sz="3600" b="1" u="sng" dirty="0">
                <a:solidFill>
                  <a:srgbClr val="FF0000"/>
                </a:solidFill>
              </a:rPr>
              <a:t>以</a:t>
            </a:r>
            <a:r>
              <a:rPr lang="zh-CN" altLang="en-US" sz="3600" b="1" u="sng" dirty="0">
                <a:solidFill>
                  <a:srgbClr val="00B0F0"/>
                </a:solidFill>
              </a:rPr>
              <a:t>其</a:t>
            </a:r>
            <a:r>
              <a:rPr lang="zh-CN" altLang="en-US" sz="3600" b="1" u="sng" dirty="0">
                <a:solidFill>
                  <a:srgbClr val="FF0000"/>
                </a:solidFill>
              </a:rPr>
              <a:t>道</a:t>
            </a:r>
            <a:r>
              <a:rPr lang="zh-CN" altLang="en-US" sz="3600" b="1" dirty="0"/>
              <a:t>，</a:t>
            </a:r>
            <a:r>
              <a:rPr lang="zh-CN" altLang="en-US" sz="3600" b="1" u="sng" dirty="0">
                <a:solidFill>
                  <a:schemeClr val="tx2"/>
                </a:solidFill>
              </a:rPr>
              <a:t>食之不能</a:t>
            </a:r>
            <a:r>
              <a:rPr lang="zh-CN" altLang="en-US" sz="3600" b="1" u="sng" dirty="0">
                <a:solidFill>
                  <a:srgbClr val="FF0000"/>
                </a:solidFill>
              </a:rPr>
              <a:t>尽</a:t>
            </a:r>
            <a:r>
              <a:rPr lang="zh-CN" altLang="en-US" sz="3600" b="1" u="sng" dirty="0">
                <a:solidFill>
                  <a:srgbClr val="00B0F0"/>
                </a:solidFill>
              </a:rPr>
              <a:t>其材</a:t>
            </a:r>
            <a:r>
              <a:rPr lang="zh-CN" altLang="en-US" sz="3600" b="1" dirty="0"/>
              <a:t>，</a:t>
            </a:r>
            <a:r>
              <a:rPr lang="zh-CN" altLang="en-US" sz="3600" b="1" u="sng" dirty="0">
                <a:solidFill>
                  <a:schemeClr val="tx1"/>
                </a:solidFill>
              </a:rPr>
              <a:t>鸣之</a:t>
            </a:r>
            <a:r>
              <a:rPr lang="zh-CN" altLang="en-US" sz="3600" b="1" u="sng" dirty="0">
                <a:solidFill>
                  <a:srgbClr val="00B0F0"/>
                </a:solidFill>
              </a:rPr>
              <a:t>而</a:t>
            </a:r>
            <a:r>
              <a:rPr lang="zh-CN" altLang="en-US" sz="3600" b="1" u="sng" dirty="0">
                <a:solidFill>
                  <a:schemeClr val="tx1"/>
                </a:solidFill>
              </a:rPr>
              <a:t>不能</a:t>
            </a:r>
            <a:r>
              <a:rPr lang="zh-CN" altLang="en-US" sz="3600" b="1" u="sng" dirty="0">
                <a:solidFill>
                  <a:srgbClr val="FF0000"/>
                </a:solidFill>
              </a:rPr>
              <a:t>通</a:t>
            </a:r>
            <a:r>
              <a:rPr lang="zh-CN" altLang="en-US" sz="3600" b="1" u="sng" dirty="0">
                <a:solidFill>
                  <a:srgbClr val="00B0F0"/>
                </a:solidFill>
              </a:rPr>
              <a:t>其</a:t>
            </a:r>
            <a:r>
              <a:rPr lang="zh-CN" altLang="en-US" sz="3600" b="1" u="sng" dirty="0">
                <a:solidFill>
                  <a:srgbClr val="FF0000"/>
                </a:solidFill>
              </a:rPr>
              <a:t>意</a:t>
            </a:r>
            <a:r>
              <a:rPr lang="zh-CN" altLang="en-US" sz="3600" b="1" u="sng" dirty="0"/>
              <a:t>，</a:t>
            </a:r>
            <a:r>
              <a:rPr lang="zh-CN" altLang="en-US" sz="3600" b="1" dirty="0"/>
              <a:t>执</a:t>
            </a:r>
            <a:r>
              <a:rPr lang="zh-CN" altLang="en-US" sz="3600" b="1" dirty="0">
                <a:solidFill>
                  <a:srgbClr val="FF0000"/>
                </a:solidFill>
              </a:rPr>
              <a:t>策</a:t>
            </a:r>
            <a:r>
              <a:rPr lang="zh-CN" altLang="en-US" sz="3600" b="1" dirty="0"/>
              <a:t>而</a:t>
            </a:r>
            <a:r>
              <a:rPr lang="zh-CN" altLang="en-US" sz="3600" b="1" dirty="0">
                <a:solidFill>
                  <a:srgbClr val="00B0F0"/>
                </a:solidFill>
              </a:rPr>
              <a:t>临</a:t>
            </a:r>
            <a:r>
              <a:rPr lang="zh-CN" altLang="en-US" sz="3600" b="1" dirty="0">
                <a:solidFill>
                  <a:srgbClr val="FF0000"/>
                </a:solidFill>
              </a:rPr>
              <a:t>之</a:t>
            </a:r>
            <a:r>
              <a:rPr lang="zh-CN" altLang="en-US" sz="3600" b="1" dirty="0"/>
              <a:t>，曰：“天下无马！”呜呼！</a:t>
            </a:r>
            <a:r>
              <a:rPr lang="zh-CN" altLang="en-US" sz="3600" b="1" u="sng" dirty="0">
                <a:solidFill>
                  <a:srgbClr val="00B0F0"/>
                </a:solidFill>
              </a:rPr>
              <a:t>其真无马邪</a:t>
            </a:r>
            <a:r>
              <a:rPr lang="zh-CN" altLang="en-US" sz="3600" b="1" dirty="0"/>
              <a:t>？</a:t>
            </a:r>
            <a:r>
              <a:rPr lang="zh-CN" altLang="en-US" sz="3600" b="1" dirty="0">
                <a:solidFill>
                  <a:srgbClr val="FF0000"/>
                </a:solidFill>
              </a:rPr>
              <a:t>其</a:t>
            </a:r>
            <a:r>
              <a:rPr lang="zh-CN" altLang="en-US" sz="3600" b="1" dirty="0"/>
              <a:t>真不</a:t>
            </a:r>
            <a:r>
              <a:rPr lang="zh-CN" altLang="en-US" sz="3600" b="1" dirty="0">
                <a:solidFill>
                  <a:srgbClr val="FF0000"/>
                </a:solidFill>
              </a:rPr>
              <a:t>知</a:t>
            </a:r>
            <a:r>
              <a:rPr lang="zh-CN" altLang="en-US" sz="3600" b="1" dirty="0"/>
              <a:t>马也。</a:t>
            </a:r>
            <a:endParaRPr lang="zh-CN" altLang="en-US" sz="3600" b="1" dirty="0"/>
          </a:p>
        </p:txBody>
      </p:sp>
      <p:sp>
        <p:nvSpPr>
          <p:cNvPr id="34822" name="内容占位符 34821"/>
          <p:cNvSpPr>
            <a:spLocks noGrp="1"/>
          </p:cNvSpPr>
          <p:nvPr>
            <p:ph sz="half" idx="2"/>
          </p:nvPr>
        </p:nvSpPr>
        <p:spPr>
          <a:xfrm>
            <a:off x="5875655" y="1054100"/>
            <a:ext cx="5216525" cy="540067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anchor="t">
            <a:noAutofit/>
          </a:bodyPr>
          <a:lstStyle/>
          <a:p>
            <a:pPr marL="0" indent="0">
              <a:lnSpc>
                <a:spcPct val="120000"/>
              </a:lnSpc>
              <a:buClrTx/>
              <a:buNone/>
            </a:pPr>
            <a:r>
              <a:rPr lang="zh-CN" altLang="en-US" sz="3200" b="1" u="sng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用马鞭赶它，不</a:t>
            </a:r>
            <a:r>
              <a:rPr lang="zh-CN" altLang="en-US" sz="3200" b="1" u="sng" dirty="0">
                <a:solidFill>
                  <a:srgbClr val="92D050"/>
                </a:solidFill>
                <a:latin typeface="楷体_GB2312" panose="02010609030101010101" charset="-122"/>
                <a:ea typeface="楷体_GB2312" panose="02010609030101010101" charset="-122"/>
              </a:rPr>
              <a:t>按照</a:t>
            </a:r>
            <a:r>
              <a:rPr lang="zh-CN" altLang="en-US" sz="3200" b="1" u="sng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（驱使千里马的）</a:t>
            </a:r>
            <a:r>
              <a:rPr lang="zh-CN" altLang="en-US" sz="3200" b="1" u="sng" dirty="0">
                <a:solidFill>
                  <a:srgbClr val="92D050"/>
                </a:solidFill>
                <a:latin typeface="楷体_GB2312" panose="02010609030101010101" charset="-122"/>
                <a:ea typeface="楷体_GB2312" panose="02010609030101010101" charset="-122"/>
              </a:rPr>
              <a:t>正确的方法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，</a:t>
            </a:r>
            <a:r>
              <a:rPr lang="zh-CN" altLang="en-US" sz="3200" b="1" u="sng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喂养它却不能让它竭尽才能，它鸣叫，却不能</a:t>
            </a:r>
            <a:r>
              <a:rPr lang="zh-CN" altLang="en-US" sz="3200" b="1" u="sng" dirty="0">
                <a:solidFill>
                  <a:srgbClr val="92D050"/>
                </a:solidFill>
                <a:latin typeface="楷体_GB2312" panose="02010609030101010101" charset="-122"/>
                <a:ea typeface="楷体_GB2312" panose="02010609030101010101" charset="-122"/>
              </a:rPr>
              <a:t>通晓</a:t>
            </a:r>
            <a:r>
              <a:rPr lang="zh-CN" altLang="en-US" sz="3200" b="1" u="sng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它的</a:t>
            </a:r>
            <a:r>
              <a:rPr lang="zh-CN" altLang="en-US" sz="3200" b="1" u="sng" dirty="0">
                <a:solidFill>
                  <a:srgbClr val="92D050"/>
                </a:solidFill>
                <a:latin typeface="楷体_GB2312" panose="02010609030101010101" charset="-122"/>
                <a:ea typeface="楷体_GB2312" panose="02010609030101010101" charset="-122"/>
              </a:rPr>
              <a:t>意思</a:t>
            </a:r>
            <a:r>
              <a:rPr lang="zh-CN" altLang="en-US" sz="3200" b="1" u="sng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，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charset="-122"/>
                <a:ea typeface="楷体_GB2312" panose="02010609030101010101" charset="-122"/>
              </a:rPr>
              <a:t>（反而）拿着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马鞭</a:t>
            </a:r>
            <a:r>
              <a:rPr lang="zh-CN" altLang="en-US" sz="3200" b="1" dirty="0">
                <a:solidFill>
                  <a:srgbClr val="92D050"/>
                </a:solidFill>
                <a:latin typeface="楷体_GB2312" panose="02010609030101010101" charset="-122"/>
                <a:ea typeface="楷体_GB2312" panose="02010609030101010101" charset="-122"/>
              </a:rPr>
              <a:t>面对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它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charset="-122"/>
                <a:ea typeface="楷体_GB2312" panose="02010609030101010101" charset="-122"/>
              </a:rPr>
              <a:t>说：“天下没有千里马</a:t>
            </a:r>
            <a:r>
              <a:rPr lang="en-US" altLang="zh-CN" sz="3200" b="1" dirty="0">
                <a:solidFill>
                  <a:srgbClr val="0000CC"/>
                </a:solidFill>
                <a:latin typeface="楷体_GB2312" panose="02010609030101010101" charset="-122"/>
                <a:ea typeface="楷体_GB2312" panose="02010609030101010101" charset="-122"/>
              </a:rPr>
              <a:t>!”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charset="-122"/>
                <a:ea typeface="楷体_GB2312" panose="02010609030101010101" charset="-122"/>
              </a:rPr>
              <a:t>唉</a:t>
            </a:r>
            <a:r>
              <a:rPr lang="en-US" altLang="zh-CN" sz="3200" b="1" dirty="0">
                <a:solidFill>
                  <a:srgbClr val="0000CC"/>
                </a:solidFill>
                <a:latin typeface="楷体_GB2312" panose="02010609030101010101" charset="-122"/>
                <a:ea typeface="楷体_GB2312" panose="02010609030101010101" charset="-122"/>
              </a:rPr>
              <a:t>!</a:t>
            </a:r>
            <a:r>
              <a:rPr lang="zh-CN" altLang="en-US" sz="3200" b="1" u="sng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真的没有千里马吗？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其实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charset="-122"/>
                <a:ea typeface="楷体_GB2312" panose="02010609030101010101" charset="-122"/>
              </a:rPr>
              <a:t>是他们真不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识得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charset="-122"/>
                <a:ea typeface="楷体_GB2312" panose="02010609030101010101" charset="-122"/>
              </a:rPr>
              <a:t>千里马啊</a:t>
            </a:r>
            <a:r>
              <a:rPr lang="en-US" altLang="zh-CN" sz="3200" b="1" dirty="0">
                <a:solidFill>
                  <a:srgbClr val="0000CC"/>
                </a:solidFill>
                <a:latin typeface="楷体_GB2312" panose="02010609030101010101" charset="-122"/>
                <a:ea typeface="楷体_GB2312" panose="02010609030101010101" charset="-122"/>
              </a:rPr>
              <a:t>!</a:t>
            </a:r>
            <a:endParaRPr lang="en-US" altLang="zh-CN" sz="3200" b="1" dirty="0">
              <a:solidFill>
                <a:srgbClr val="0000CC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5538788" y="1349375"/>
            <a:ext cx="52388" cy="510381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8392778" y="415073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华文琥珀" pitchFamily="2" charset="-122"/>
                <a:ea typeface="华文琥珀" pitchFamily="2" charset="-122"/>
              </a:rPr>
              <a:t>参考翻译</a:t>
            </a:r>
            <a:endParaRPr lang="zh-CN" altLang="en-US" b="1" dirty="0"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2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3" name="Group 6"/>
          <p:cNvGrpSpPr/>
          <p:nvPr/>
        </p:nvGrpSpPr>
        <p:grpSpPr>
          <a:xfrm>
            <a:off x="103392" y="103642"/>
            <a:ext cx="3757930" cy="1207540"/>
            <a:chOff x="95" y="271"/>
            <a:chExt cx="1461" cy="761"/>
          </a:xfrm>
        </p:grpSpPr>
        <p:pic>
          <p:nvPicPr>
            <p:cNvPr id="23554" name="Picture 7" descr="未标题-1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95" y="271"/>
              <a:ext cx="1461" cy="7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55" name="文本框 2"/>
            <p:cNvSpPr txBox="1"/>
            <p:nvPr/>
          </p:nvSpPr>
          <p:spPr>
            <a:xfrm>
              <a:off x="380" y="409"/>
              <a:ext cx="1080" cy="48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整体感知</a:t>
              </a:r>
              <a:endParaRPr lang="zh-CN" altLang="en-US" sz="44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23556" name="Rectangle 2"/>
          <p:cNvSpPr/>
          <p:nvPr/>
        </p:nvSpPr>
        <p:spPr>
          <a:xfrm>
            <a:off x="365125" y="1278255"/>
            <a:ext cx="11139805" cy="8115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u="sng" dirty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思考</a:t>
            </a:r>
            <a:r>
              <a:rPr lang="zh-CN" altLang="en-US" sz="3200" dirty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课文共三小节，每一小节分别阐述了什么观点？</a:t>
            </a:r>
            <a:endParaRPr lang="zh-CN" altLang="en-US" sz="36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Text Box 3"/>
          <p:cNvSpPr txBox="1"/>
          <p:nvPr/>
        </p:nvSpPr>
        <p:spPr>
          <a:xfrm>
            <a:off x="1857375" y="3667125"/>
            <a:ext cx="736600" cy="1436688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马 说</a:t>
            </a:r>
            <a:endParaRPr lang="zh-CN" altLang="en-US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AutoShape 4"/>
          <p:cNvSpPr/>
          <p:nvPr/>
        </p:nvSpPr>
        <p:spPr bwMode="auto">
          <a:xfrm>
            <a:off x="2532063" y="2727325"/>
            <a:ext cx="304800" cy="3124200"/>
          </a:xfrm>
          <a:prstGeom prst="leftBrace">
            <a:avLst>
              <a:gd name="adj1" fmla="val 58636"/>
              <a:gd name="adj2" fmla="val 50000"/>
            </a:avLst>
          </a:prstGeom>
          <a:noFill/>
          <a:ln w="28575">
            <a:solidFill>
              <a:schemeClr val="accent3">
                <a:lumMod val="75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AutoShape 5"/>
          <p:cNvSpPr>
            <a:spLocks noChangeArrowheads="1"/>
          </p:cNvSpPr>
          <p:nvPr/>
        </p:nvSpPr>
        <p:spPr bwMode="auto">
          <a:xfrm>
            <a:off x="5445125" y="3395663"/>
            <a:ext cx="608013" cy="503238"/>
          </a:xfrm>
          <a:prstGeom prst="downArrow">
            <a:avLst>
              <a:gd name="adj1" fmla="val 50000"/>
              <a:gd name="adj2" fmla="val 25000"/>
            </a:avLst>
          </a:prstGeom>
          <a:noFill/>
          <a:ln w="28575">
            <a:solidFill>
              <a:schemeClr val="accent3">
                <a:lumMod val="75000"/>
              </a:schemeClr>
            </a:solidFill>
            <a:miter lim="800000"/>
          </a:ln>
        </p:spPr>
        <p:txBody>
          <a:bodyPr vert="eaVert"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Text Box 7"/>
          <p:cNvSpPr txBox="1"/>
          <p:nvPr/>
        </p:nvSpPr>
        <p:spPr>
          <a:xfrm>
            <a:off x="2892425" y="4050030"/>
            <a:ext cx="80092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揭示千里马被埋没的</a:t>
            </a:r>
            <a:r>
              <a:rPr lang="zh-CN" altLang="en-US" sz="28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原因</a:t>
            </a:r>
            <a:r>
              <a:rPr lang="en-US" altLang="zh-CN" sz="28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zh-CN" sz="28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根本原因和直接原因）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auto">
          <a:xfrm>
            <a:off x="5445125" y="4735513"/>
            <a:ext cx="608013" cy="503238"/>
          </a:xfrm>
          <a:prstGeom prst="downArrow">
            <a:avLst>
              <a:gd name="adj1" fmla="val 50000"/>
              <a:gd name="adj2" fmla="val 25000"/>
            </a:avLst>
          </a:prstGeom>
          <a:noFill/>
          <a:ln w="28575">
            <a:solidFill>
              <a:schemeClr val="accent3">
                <a:lumMod val="75000"/>
              </a:schemeClr>
            </a:solidFill>
            <a:miter lim="800000"/>
          </a:ln>
        </p:spPr>
        <p:txBody>
          <a:bodyPr vert="eaVert"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Text Box 9"/>
          <p:cNvSpPr txBox="1"/>
          <p:nvPr/>
        </p:nvSpPr>
        <p:spPr>
          <a:xfrm>
            <a:off x="2892425" y="2727325"/>
            <a:ext cx="5856288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表明伯乐对千里马命运的</a:t>
            </a:r>
            <a:r>
              <a:rPr lang="zh-CN" altLang="en-US" sz="28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决定作用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Text Box 10"/>
          <p:cNvSpPr txBox="1"/>
          <p:nvPr/>
        </p:nvSpPr>
        <p:spPr>
          <a:xfrm>
            <a:off x="2892425" y="5310188"/>
            <a:ext cx="664845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对食马者的“</a:t>
            </a:r>
            <a:r>
              <a:rPr lang="zh-CN" altLang="en-US" sz="28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不知马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”进行辛辣的讽刺。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ldLvl="0" animBg="1"/>
      <p:bldP spid="8" grpId="0" bldLvl="0" animBg="1"/>
      <p:bldP spid="9" grpId="0"/>
      <p:bldP spid="10" grpId="0" bldLvl="0" animBg="1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矩形 8195"/>
          <p:cNvSpPr/>
          <p:nvPr/>
        </p:nvSpPr>
        <p:spPr>
          <a:xfrm>
            <a:off x="5377180" y="23813"/>
            <a:ext cx="4897438" cy="68097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914400">
              <a:lnSpc>
                <a:spcPct val="120000"/>
              </a:lnSpc>
              <a:spcBef>
                <a:spcPct val="50000"/>
              </a:spcBef>
              <a:tabLst>
                <a:tab pos="5247005" algn="l"/>
              </a:tabLst>
            </a:pP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en-US" altLang="zh-CN" sz="2800" b="1" dirty="0">
                <a:latin typeface="新宋体" panose="02010609030101010101" charset="-122"/>
                <a:ea typeface="新宋体" panose="02010609030101010101" charset="-122"/>
              </a:rPr>
              <a:t> 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韩愈（</a:t>
            </a:r>
            <a:r>
              <a:rPr lang="en-US" altLang="zh-CN" sz="2800" b="1" dirty="0">
                <a:latin typeface="新宋体" panose="02010609030101010101" charset="-122"/>
                <a:ea typeface="新宋体" panose="02010609030101010101" charset="-122"/>
              </a:rPr>
              <a:t>768——824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）字</a:t>
            </a:r>
            <a:r>
              <a:rPr lang="zh-CN" altLang="en-US" sz="2800" b="1" u="sng" dirty="0">
                <a:latin typeface="新宋体" panose="02010609030101010101" charset="-122"/>
                <a:ea typeface="新宋体" panose="02010609030101010101" charset="-122"/>
              </a:rPr>
              <a:t>    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唐代 </a:t>
            </a:r>
            <a:r>
              <a:rPr lang="zh-CN" altLang="en-US" sz="2800" b="1" u="sng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      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  <a:sym typeface="+mn-ea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思想家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  <a:sym typeface="+mn-ea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教育家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  <a:sym typeface="+mn-ea"/>
              </a:rPr>
              <a:t>。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河阳（现在河南孟州）人，散文尤其著名，有“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文起八代之衰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”的美誉，与柳宗元同为“古文运动”倡导者，并称“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韩柳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”，是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“</a:t>
            </a:r>
            <a:r>
              <a:rPr lang="zh-CN" altLang="en-US" sz="2800" b="1" u="sng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         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”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之首。自谓郡望（郡里的显贵家族）昌黎，世称</a:t>
            </a:r>
            <a:r>
              <a:rPr lang="zh-CN" altLang="en-US" sz="2800" b="1" u="sng" dirty="0">
                <a:latin typeface="新宋体" panose="02010609030101010101" charset="-122"/>
                <a:ea typeface="新宋体" panose="02010609030101010101" charset="-122"/>
              </a:rPr>
              <a:t> </a:t>
            </a:r>
            <a:r>
              <a:rPr lang="zh-CN" altLang="en-US" sz="2800" b="1" u="sng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     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，谥号“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文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”，又称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韩文公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，官至吏部侍郎，故又称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韩吏部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。作品都收在</a:t>
            </a:r>
            <a:r>
              <a:rPr lang="en-US" altLang="zh-CN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昌黎先生集</a:t>
            </a:r>
            <a:r>
              <a:rPr lang="en-US" altLang="zh-CN" sz="2800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》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里。</a:t>
            </a:r>
            <a:endParaRPr lang="zh-CN" altLang="en-US" sz="2800" b="1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grpSp>
        <p:nvGrpSpPr>
          <p:cNvPr id="13314" name="Group 6"/>
          <p:cNvGrpSpPr/>
          <p:nvPr/>
        </p:nvGrpSpPr>
        <p:grpSpPr>
          <a:xfrm>
            <a:off x="81280" y="135255"/>
            <a:ext cx="4050042" cy="1059180"/>
            <a:chOff x="138" y="461"/>
            <a:chExt cx="2551" cy="441"/>
          </a:xfrm>
        </p:grpSpPr>
        <p:pic>
          <p:nvPicPr>
            <p:cNvPr id="13315" name="Picture 7" descr="未标题-1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38" y="461"/>
              <a:ext cx="2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16" name="文本框 2"/>
            <p:cNvSpPr txBox="1"/>
            <p:nvPr/>
          </p:nvSpPr>
          <p:spPr>
            <a:xfrm>
              <a:off x="656" y="509"/>
              <a:ext cx="2033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4800" b="1" dirty="0" smtClean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复习回顾</a:t>
              </a:r>
              <a:endParaRPr lang="zh-CN" altLang="en-US" sz="4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pic>
        <p:nvPicPr>
          <p:cNvPr id="13317" name="图片 8193" descr="韩愈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2588" y="1463040"/>
            <a:ext cx="3446462" cy="4868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图片包含 鲜花, 餐桌, 室内, 花瓶&#10;&#10;已生成极高可信度的说明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5295" y="383540"/>
            <a:ext cx="1477010" cy="5246370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矩形 8195"/>
          <p:cNvSpPr/>
          <p:nvPr/>
        </p:nvSpPr>
        <p:spPr>
          <a:xfrm>
            <a:off x="5377180" y="23813"/>
            <a:ext cx="4897438" cy="68097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914400">
              <a:lnSpc>
                <a:spcPct val="120000"/>
              </a:lnSpc>
              <a:spcBef>
                <a:spcPct val="50000"/>
              </a:spcBef>
              <a:tabLst>
                <a:tab pos="5247005" algn="l"/>
              </a:tabLst>
            </a:pP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en-US" altLang="zh-CN" sz="2800" b="1" dirty="0">
                <a:latin typeface="新宋体" panose="02010609030101010101" charset="-122"/>
                <a:ea typeface="新宋体" panose="02010609030101010101" charset="-122"/>
              </a:rPr>
              <a:t> 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韩愈（</a:t>
            </a:r>
            <a:r>
              <a:rPr lang="en-US" altLang="zh-CN" sz="2800" b="1" dirty="0">
                <a:latin typeface="新宋体" panose="02010609030101010101" charset="-122"/>
                <a:ea typeface="新宋体" panose="02010609030101010101" charset="-122"/>
              </a:rPr>
              <a:t>768——824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）字</a:t>
            </a:r>
            <a:r>
              <a:rPr lang="zh-CN" altLang="en-US" sz="2800" b="1" u="sng" dirty="0">
                <a:latin typeface="新宋体" panose="02010609030101010101" charset="-122"/>
                <a:ea typeface="新宋体" panose="02010609030101010101" charset="-122"/>
              </a:rPr>
              <a:t>    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唐代 </a:t>
            </a:r>
            <a:r>
              <a:rPr lang="zh-CN" altLang="en-US" sz="2800" b="1" u="sng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      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  <a:sym typeface="+mn-ea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思想家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  <a:sym typeface="+mn-ea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教育家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  <a:sym typeface="+mn-ea"/>
              </a:rPr>
              <a:t>。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河阳（现在河南孟州）人，散文尤其著名，有“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文起八代之衰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”的美誉，与柳宗元同为“古文运动”倡导者，并称“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韩柳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”，是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“</a:t>
            </a:r>
            <a:r>
              <a:rPr lang="zh-CN" altLang="en-US" sz="2800" b="1" u="sng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         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”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之首。自谓郡望（郡里的显贵家族）昌黎，世称</a:t>
            </a:r>
            <a:r>
              <a:rPr lang="zh-CN" altLang="en-US" sz="2800" b="1" u="sng" dirty="0">
                <a:latin typeface="新宋体" panose="02010609030101010101" charset="-122"/>
                <a:ea typeface="新宋体" panose="02010609030101010101" charset="-122"/>
              </a:rPr>
              <a:t> </a:t>
            </a:r>
            <a:r>
              <a:rPr lang="zh-CN" altLang="en-US" sz="2800" b="1" u="sng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     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，谥号“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文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”，又称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韩文公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，官至吏部侍郎，故又称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韩吏部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。作品都收在</a:t>
            </a:r>
            <a:r>
              <a:rPr lang="en-US" altLang="zh-CN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昌黎先生集</a:t>
            </a:r>
            <a:r>
              <a:rPr lang="en-US" altLang="zh-CN" sz="2800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》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里。</a:t>
            </a:r>
            <a:endParaRPr lang="zh-CN" altLang="en-US" sz="2800" b="1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grpSp>
        <p:nvGrpSpPr>
          <p:cNvPr id="2" name="Group 6"/>
          <p:cNvGrpSpPr/>
          <p:nvPr/>
        </p:nvGrpSpPr>
        <p:grpSpPr>
          <a:xfrm>
            <a:off x="81280" y="135255"/>
            <a:ext cx="4050042" cy="1059180"/>
            <a:chOff x="138" y="461"/>
            <a:chExt cx="2551" cy="441"/>
          </a:xfrm>
        </p:grpSpPr>
        <p:pic>
          <p:nvPicPr>
            <p:cNvPr id="13315" name="Picture 7" descr="未标题-1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38" y="461"/>
              <a:ext cx="2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16" name="文本框 2"/>
            <p:cNvSpPr txBox="1"/>
            <p:nvPr/>
          </p:nvSpPr>
          <p:spPr>
            <a:xfrm>
              <a:off x="656" y="509"/>
              <a:ext cx="2033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4800" b="1" dirty="0" smtClean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复习回顾</a:t>
              </a:r>
              <a:endParaRPr lang="zh-CN" altLang="en-US" sz="4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pic>
        <p:nvPicPr>
          <p:cNvPr id="13317" name="图片 8193" descr="韩愈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2588" y="1463040"/>
            <a:ext cx="3446462" cy="4868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图片包含 鲜花, 餐桌, 室内, 花瓶&#10;&#10;已生成极高可信度的说明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5295" y="383540"/>
            <a:ext cx="1477010" cy="5246370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矩形 8195"/>
          <p:cNvSpPr/>
          <p:nvPr/>
        </p:nvSpPr>
        <p:spPr>
          <a:xfrm>
            <a:off x="387275" y="1335094"/>
            <a:ext cx="10875981" cy="464742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atinLnBrk="1"/>
            <a:r>
              <a:rPr lang="zh-CN" altLang="zh-CN" sz="3600" b="1" dirty="0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请同学们再仔细阅读全文，思考以下问题。</a:t>
            </a:r>
            <a:endParaRPr lang="en-US" altLang="zh-CN" sz="3600" b="1" dirty="0" smtClean="0"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  <a:p>
            <a:pPr latinLnBrk="1"/>
            <a:r>
              <a:rPr lang="zh-CN" altLang="en-US" sz="3600" b="1" dirty="0" smtClean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（要求：用</a:t>
            </a:r>
            <a:r>
              <a:rPr lang="zh-CN" altLang="en-US" sz="3600" b="1" u="sng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原文</a:t>
            </a:r>
            <a:r>
              <a:rPr lang="zh-CN" altLang="en-US" sz="3600" b="1" dirty="0" smtClean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回答）</a:t>
            </a:r>
            <a:endParaRPr lang="zh-CN" altLang="zh-CN" sz="3600" b="1" dirty="0" smtClean="0">
              <a:solidFill>
                <a:srgbClr val="00B0F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latinLnBrk="1"/>
            <a:r>
              <a:rPr lang="en-US" altLang="zh-CN" sz="3200" b="1" dirty="0" smtClean="0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、文中作者的观点是什么</a:t>
            </a:r>
            <a:r>
              <a:rPr lang="en-US" altLang="zh-CN" sz="3200" b="1" dirty="0" smtClean="0">
                <a:latin typeface="黑体" panose="02010609060101010101" charset="-122"/>
                <a:ea typeface="黑体" panose="02010609060101010101" charset="-122"/>
              </a:rPr>
              <a:t>?</a:t>
            </a:r>
            <a:endParaRPr lang="zh-CN" altLang="zh-CN" sz="32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 latinLnBrk="1"/>
            <a:r>
              <a:rPr lang="en-US" altLang="zh-CN" sz="3200" b="1" dirty="0" smtClean="0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zh-CN" sz="3200" b="1" dirty="0" smtClean="0">
                <a:latin typeface="黑体" panose="02010609060101010101" charset="-122"/>
                <a:ea typeface="黑体" panose="02010609060101010101" charset="-122"/>
              </a:rPr>
              <a:t>、没有遇到伯乐，千里马有什么不幸遭遇？</a:t>
            </a:r>
            <a:endParaRPr lang="en-US" altLang="zh-CN" sz="32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 latinLnBrk="1"/>
            <a:r>
              <a:rPr lang="en-US" altLang="zh-CN" sz="3200" b="1" dirty="0" smtClean="0"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、文中的千里马有什么特征？</a:t>
            </a:r>
            <a:endParaRPr lang="zh-CN" altLang="zh-CN" sz="32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 latinLnBrk="1"/>
            <a:r>
              <a:rPr lang="en-US" altLang="zh-CN" sz="3200" b="1" dirty="0" smtClean="0"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zh-CN" sz="3200" b="1" dirty="0" smtClean="0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造成千里马悲惨遭遇的</a:t>
            </a:r>
            <a:r>
              <a:rPr lang="zh-CN" altLang="zh-CN" sz="3200" b="1" dirty="0" smtClean="0">
                <a:latin typeface="黑体" panose="02010609060101010101" charset="-122"/>
                <a:ea typeface="黑体" panose="02010609060101010101" charset="-122"/>
              </a:rPr>
              <a:t>直接原因是什么？</a:t>
            </a: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根本原因是什么？</a:t>
            </a:r>
            <a:r>
              <a:rPr lang="en-US" altLang="zh-CN" sz="3200" b="1" dirty="0" smtClean="0">
                <a:latin typeface="黑体" panose="02010609060101010101" charset="-122"/>
                <a:ea typeface="黑体" panose="02010609060101010101" charset="-122"/>
              </a:rPr>
              <a:t>   </a:t>
            </a:r>
            <a:endParaRPr lang="zh-CN" altLang="zh-CN" sz="32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 latinLnBrk="1"/>
            <a:r>
              <a:rPr lang="en-US" altLang="zh-CN" sz="3200" b="1" dirty="0" smtClean="0"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zh-CN" altLang="zh-CN" sz="3200" b="1" dirty="0" smtClean="0">
                <a:latin typeface="黑体" panose="02010609060101010101" charset="-122"/>
                <a:ea typeface="黑体" panose="02010609060101010101" charset="-122"/>
              </a:rPr>
              <a:t>、作者是如何痛斥“食马者”的不知“马”的</a:t>
            </a:r>
            <a:r>
              <a:rPr lang="en-US" altLang="zh-CN" sz="3200" b="1" dirty="0" smtClean="0">
                <a:latin typeface="黑体" panose="02010609060101010101" charset="-122"/>
                <a:ea typeface="黑体" panose="02010609060101010101" charset="-122"/>
              </a:rPr>
              <a:t>?</a:t>
            </a:r>
            <a:endParaRPr lang="zh-CN" altLang="zh-CN" sz="32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 latinLnBrk="1"/>
            <a:r>
              <a:rPr lang="en-US" altLang="zh-CN" sz="3200" b="1" dirty="0" smtClean="0">
                <a:latin typeface="黑体" panose="02010609060101010101" charset="-122"/>
                <a:ea typeface="黑体" panose="02010609060101010101" charset="-122"/>
              </a:rPr>
              <a:t>6</a:t>
            </a:r>
            <a:r>
              <a:rPr lang="zh-CN" altLang="zh-CN" sz="3200" b="1" dirty="0" smtClean="0">
                <a:latin typeface="黑体" panose="02010609060101010101" charset="-122"/>
                <a:ea typeface="黑体" panose="02010609060101010101" charset="-122"/>
              </a:rPr>
              <a:t>、哪句话点明了文章的中心？</a:t>
            </a:r>
            <a:endParaRPr lang="zh-CN" altLang="zh-CN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" name="Group 6"/>
          <p:cNvGrpSpPr/>
          <p:nvPr/>
        </p:nvGrpSpPr>
        <p:grpSpPr>
          <a:xfrm>
            <a:off x="81280" y="135255"/>
            <a:ext cx="4050042" cy="1059180"/>
            <a:chOff x="138" y="461"/>
            <a:chExt cx="2551" cy="441"/>
          </a:xfrm>
        </p:grpSpPr>
        <p:pic>
          <p:nvPicPr>
            <p:cNvPr id="13315" name="Picture 7" descr="未标题-1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38" y="461"/>
              <a:ext cx="2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16" name="文本框 2"/>
            <p:cNvSpPr txBox="1"/>
            <p:nvPr/>
          </p:nvSpPr>
          <p:spPr>
            <a:xfrm>
              <a:off x="656" y="509"/>
              <a:ext cx="2033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zh-CN" sz="4800" b="1" dirty="0" smtClean="0">
                  <a:solidFill>
                    <a:srgbClr val="00B0F0"/>
                  </a:solidFill>
                  <a:latin typeface="华文彩云" pitchFamily="2" charset="-122"/>
                  <a:ea typeface="华文彩云" pitchFamily="2" charset="-122"/>
                </a:rPr>
                <a:t>研读原文</a:t>
              </a:r>
              <a:endParaRPr lang="zh-CN" altLang="en-US" sz="4800" b="1" dirty="0">
                <a:solidFill>
                  <a:srgbClr val="00B0F0"/>
                </a:solidFill>
                <a:latin typeface="华文彩云" pitchFamily="2" charset="-122"/>
                <a:ea typeface="华文彩云" pitchFamily="2" charset="-122"/>
              </a:endParaRPr>
            </a:p>
          </p:txBody>
        </p:sp>
      </p:grpSp>
      <p:pic>
        <p:nvPicPr>
          <p:cNvPr id="7" name="图片 6" descr="图片包含 鲜花, 餐桌, 室内, 花瓶&#10;&#10;已生成极高可信度的说明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5295" y="383540"/>
            <a:ext cx="1477010" cy="5246370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矩形 8195"/>
          <p:cNvSpPr/>
          <p:nvPr/>
        </p:nvSpPr>
        <p:spPr>
          <a:xfrm>
            <a:off x="247426" y="1345851"/>
            <a:ext cx="10875981" cy="511524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4000" b="1" dirty="0" smtClean="0">
                <a:latin typeface="华文琥珀" pitchFamily="2" charset="-122"/>
                <a:ea typeface="华文琥珀" pitchFamily="2" charset="-122"/>
              </a:rPr>
              <a:t>1</a:t>
            </a:r>
            <a:r>
              <a:rPr lang="zh-CN" altLang="en-US" sz="4000" b="1" dirty="0" smtClean="0">
                <a:latin typeface="华文琥珀" pitchFamily="2" charset="-122"/>
                <a:ea typeface="华文琥珀" pitchFamily="2" charset="-122"/>
              </a:rPr>
              <a:t>、文中作者的观点是什么</a:t>
            </a:r>
            <a:r>
              <a:rPr lang="en-US" altLang="zh-CN" sz="4000" b="1" dirty="0" smtClean="0">
                <a:latin typeface="华文琥珀" pitchFamily="2" charset="-122"/>
                <a:ea typeface="华文琥珀" pitchFamily="2" charset="-122"/>
              </a:rPr>
              <a:t>?</a:t>
            </a:r>
            <a:endParaRPr lang="en-US" altLang="zh-CN" sz="4000" b="1" dirty="0" smtClean="0">
              <a:latin typeface="华文琥珀" pitchFamily="2" charset="-122"/>
              <a:ea typeface="华文琥珀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3600" b="1" dirty="0" smtClean="0">
                <a:solidFill>
                  <a:srgbClr val="0000FF"/>
                </a:solidFill>
              </a:rPr>
              <a:t>（世有伯乐，然后有千里马）</a:t>
            </a:r>
            <a:endParaRPr lang="en-US" altLang="zh-CN" sz="3600" b="1" dirty="0" smtClean="0">
              <a:solidFill>
                <a:srgbClr val="0000FF"/>
              </a:solidFill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endParaRPr lang="zh-CN" altLang="zh-CN" sz="36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 latinLnBrk="1"/>
            <a:r>
              <a:rPr lang="en-US" altLang="zh-CN" sz="4000" b="1" dirty="0" smtClean="0">
                <a:latin typeface="华文琥珀" pitchFamily="2" charset="-122"/>
                <a:ea typeface="华文琥珀" pitchFamily="2" charset="-122"/>
              </a:rPr>
              <a:t>2</a:t>
            </a:r>
            <a:r>
              <a:rPr lang="zh-CN" altLang="zh-CN" sz="4000" b="1" dirty="0" smtClean="0">
                <a:latin typeface="华文琥珀" pitchFamily="2" charset="-122"/>
                <a:ea typeface="华文琥珀" pitchFamily="2" charset="-122"/>
              </a:rPr>
              <a:t>、没有遇到伯乐，千里马有什么不幸遭遇？</a:t>
            </a:r>
            <a:endParaRPr lang="en-US" altLang="zh-CN" sz="4000" b="1" dirty="0" smtClean="0">
              <a:latin typeface="华文琥珀" pitchFamily="2" charset="-122"/>
              <a:ea typeface="华文琥珀" pitchFamily="2" charset="-122"/>
            </a:endParaRPr>
          </a:p>
          <a:p>
            <a:pPr latinLnBrk="1"/>
            <a:r>
              <a:rPr lang="zh-CN" altLang="en-US" sz="3600" b="1" dirty="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祗辱于奴隶人之手，骈死于槽枥之间，不以千里称也 </a:t>
            </a:r>
            <a:endParaRPr lang="en-US" altLang="zh-CN" sz="36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 latinLnBrk="1"/>
            <a:endParaRPr lang="en-US" altLang="zh-CN" sz="4000" b="1" dirty="0" smtClean="0">
              <a:latin typeface="华文琥珀" pitchFamily="2" charset="-122"/>
              <a:ea typeface="华文琥珀" pitchFamily="2" charset="-122"/>
            </a:endParaRPr>
          </a:p>
          <a:p>
            <a:pPr latinLnBrk="1"/>
            <a:r>
              <a:rPr lang="en-US" altLang="zh-CN" sz="4000" b="1" dirty="0" smtClean="0">
                <a:latin typeface="华文琥珀" pitchFamily="2" charset="-122"/>
                <a:ea typeface="华文琥珀" pitchFamily="2" charset="-122"/>
              </a:rPr>
              <a:t>3</a:t>
            </a:r>
            <a:r>
              <a:rPr lang="zh-CN" altLang="en-US" sz="4000" b="1" dirty="0" smtClean="0">
                <a:latin typeface="华文琥珀" pitchFamily="2" charset="-122"/>
                <a:ea typeface="华文琥珀" pitchFamily="2" charset="-122"/>
              </a:rPr>
              <a:t>、文中的千里马有什么特征？</a:t>
            </a:r>
            <a:endParaRPr lang="en-US" altLang="zh-CN" sz="4000" b="1" dirty="0" smtClean="0">
              <a:latin typeface="华文琥珀" pitchFamily="2" charset="-122"/>
              <a:ea typeface="华文琥珀" pitchFamily="2" charset="-122"/>
            </a:endParaRPr>
          </a:p>
          <a:p>
            <a:pPr latinLnBrk="1"/>
            <a:r>
              <a:rPr lang="zh-CN" altLang="en-US" sz="3600" b="1" dirty="0" smtClean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马之千里者，一食或尽粟一石</a:t>
            </a:r>
            <a:endParaRPr lang="zh-CN" altLang="zh-CN" sz="3600" b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" name="Group 6"/>
          <p:cNvGrpSpPr/>
          <p:nvPr/>
        </p:nvGrpSpPr>
        <p:grpSpPr>
          <a:xfrm>
            <a:off x="81279" y="135255"/>
            <a:ext cx="5082391" cy="1059180"/>
            <a:chOff x="138" y="461"/>
            <a:chExt cx="2551" cy="441"/>
          </a:xfrm>
        </p:grpSpPr>
        <p:pic>
          <p:nvPicPr>
            <p:cNvPr id="13315" name="Picture 7" descr="未标题-1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38" y="461"/>
              <a:ext cx="2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16" name="文本框 2"/>
            <p:cNvSpPr txBox="1"/>
            <p:nvPr/>
          </p:nvSpPr>
          <p:spPr>
            <a:xfrm>
              <a:off x="656" y="509"/>
              <a:ext cx="2033" cy="38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zh-CN" sz="5400" b="1" dirty="0" smtClean="0">
                  <a:solidFill>
                    <a:srgbClr val="00B0F0"/>
                  </a:solidFill>
                  <a:latin typeface="华文彩云" pitchFamily="2" charset="-122"/>
                  <a:ea typeface="华文彩云" pitchFamily="2" charset="-122"/>
                </a:rPr>
                <a:t>研读</a:t>
              </a:r>
              <a:r>
                <a:rPr lang="zh-CN" altLang="en-US" sz="5400" b="1" dirty="0" smtClean="0">
                  <a:solidFill>
                    <a:srgbClr val="00B0F0"/>
                  </a:solidFill>
                  <a:latin typeface="华文彩云" pitchFamily="2" charset="-122"/>
                  <a:ea typeface="华文彩云" pitchFamily="2" charset="-122"/>
                </a:rPr>
                <a:t>明确</a:t>
              </a:r>
              <a:endParaRPr lang="zh-CN" altLang="en-US" sz="5400" b="1" dirty="0">
                <a:solidFill>
                  <a:srgbClr val="00B0F0"/>
                </a:solidFill>
                <a:latin typeface="华文彩云" pitchFamily="2" charset="-122"/>
                <a:ea typeface="华文彩云" pitchFamily="2" charset="-122"/>
              </a:endParaRPr>
            </a:p>
          </p:txBody>
        </p:sp>
      </p:grpSp>
      <p:pic>
        <p:nvPicPr>
          <p:cNvPr id="7" name="图片 6" descr="图片包含 鲜花, 餐桌, 室内, 花瓶&#10;&#10;已生成极高可信度的说明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5295" y="383540"/>
            <a:ext cx="1477010" cy="5246370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/>
          <p:cNvSpPr txBox="1"/>
          <p:nvPr/>
        </p:nvSpPr>
        <p:spPr>
          <a:xfrm>
            <a:off x="1779588" y="1498600"/>
            <a:ext cx="8632825" cy="28613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1.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有感情的朗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读、背诵课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文。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2.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积累重要词语与句子意思。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3.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结合注释疏通文意。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4.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理解文章中作者的写作意图与所抒发的情感。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8194" name="Group 19"/>
          <p:cNvGrpSpPr/>
          <p:nvPr/>
        </p:nvGrpSpPr>
        <p:grpSpPr>
          <a:xfrm>
            <a:off x="1652588" y="404813"/>
            <a:ext cx="2319337" cy="700087"/>
            <a:chOff x="138" y="461"/>
            <a:chExt cx="1461" cy="441"/>
          </a:xfrm>
        </p:grpSpPr>
        <p:pic>
          <p:nvPicPr>
            <p:cNvPr id="8195" name="Picture 18" descr="未标题-1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6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学习目标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pic>
        <p:nvPicPr>
          <p:cNvPr id="7" name="Picture 8" descr="http://p3.so.qhimgs1.com/bdr/_240_/t010895fe143bc9fc8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54"/>
          <a:stretch>
            <a:fillRect/>
          </a:stretch>
        </p:blipFill>
        <p:spPr bwMode="auto">
          <a:xfrm>
            <a:off x="10619740" y="2608580"/>
            <a:ext cx="1112520" cy="40900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55668" descr="图片2"/>
          <p:cNvPicPr>
            <a:picLocks noChangeAspect="1" noChangeArrowheads="1"/>
          </p:cNvPicPr>
          <p:nvPr/>
        </p:nvPicPr>
        <p:blipFill>
          <a:blip r:embed="rId1" cstate="print"/>
          <a:stretch>
            <a:fillRect/>
          </a:stretch>
        </p:blipFill>
        <p:spPr bwMode="auto">
          <a:xfrm>
            <a:off x="2368" y="0"/>
            <a:ext cx="121872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文本框 155650"/>
          <p:cNvSpPr txBox="1">
            <a:spLocks noChangeArrowheads="1"/>
          </p:cNvSpPr>
          <p:nvPr/>
        </p:nvSpPr>
        <p:spPr bwMode="auto">
          <a:xfrm>
            <a:off x="1319753" y="0"/>
            <a:ext cx="9908988" cy="76835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en-US" altLang="zh-CN" sz="4400" b="1" dirty="0" smtClean="0">
                <a:solidFill>
                  <a:srgbClr val="FF0000"/>
                </a:solidFill>
                <a:latin typeface="华文彩云" pitchFamily="2" charset="-122"/>
                <a:ea typeface="华文彩云" pitchFamily="2" charset="-122"/>
              </a:rPr>
              <a:t>4</a:t>
            </a:r>
            <a:r>
              <a:rPr lang="zh-CN" altLang="en-US" sz="4400" b="1" dirty="0" smtClean="0">
                <a:solidFill>
                  <a:srgbClr val="FF0000"/>
                </a:solidFill>
                <a:latin typeface="华文彩云" pitchFamily="2" charset="-122"/>
                <a:ea typeface="华文彩云" pitchFamily="2" charset="-122"/>
              </a:rPr>
              <a:t>、</a:t>
            </a:r>
            <a:r>
              <a:rPr lang="zh-CN" altLang="zh-CN" sz="44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千里马的才能被埋没</a:t>
            </a:r>
            <a:r>
              <a:rPr lang="zh-CN" altLang="en-US" sz="44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的的</a:t>
            </a:r>
            <a:r>
              <a:rPr lang="zh-CN" altLang="zh-CN" sz="44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原因</a:t>
            </a:r>
            <a:endParaRPr lang="zh-CN" altLang="zh-CN" sz="4400" b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6387" name="文本框 155651"/>
          <p:cNvSpPr txBox="1">
            <a:spLocks noChangeArrowheads="1"/>
          </p:cNvSpPr>
          <p:nvPr/>
        </p:nvSpPr>
        <p:spPr bwMode="auto">
          <a:xfrm>
            <a:off x="4276435" y="369888"/>
            <a:ext cx="184731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buClr>
                <a:schemeClr val="bg1"/>
              </a:buClr>
            </a:pPr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5653" name="文本框 155652"/>
          <p:cNvSpPr txBox="1">
            <a:spLocks noChangeArrowheads="1"/>
          </p:cNvSpPr>
          <p:nvPr/>
        </p:nvSpPr>
        <p:spPr bwMode="auto">
          <a:xfrm>
            <a:off x="0" y="914400"/>
            <a:ext cx="45720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4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食马者</a:t>
            </a:r>
            <a:endParaRPr lang="zh-CN" altLang="en-US" sz="44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55654" name="文本框 155653"/>
          <p:cNvSpPr txBox="1">
            <a:spLocks noChangeArrowheads="1"/>
          </p:cNvSpPr>
          <p:nvPr/>
        </p:nvSpPr>
        <p:spPr bwMode="auto">
          <a:xfrm>
            <a:off x="7112000" y="914400"/>
            <a:ext cx="44704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44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千里马</a:t>
            </a:r>
            <a:endParaRPr lang="zh-CN" altLang="en-US" sz="44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55655" name="文本框 155654"/>
          <p:cNvSpPr txBox="1">
            <a:spLocks noChangeArrowheads="1"/>
          </p:cNvSpPr>
          <p:nvPr/>
        </p:nvSpPr>
        <p:spPr bwMode="auto">
          <a:xfrm>
            <a:off x="6908800" y="1676400"/>
            <a:ext cx="50800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食量：尽粟一石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5656" name="文本框 155655"/>
          <p:cNvSpPr txBox="1">
            <a:spLocks noChangeArrowheads="1"/>
          </p:cNvSpPr>
          <p:nvPr/>
        </p:nvSpPr>
        <p:spPr bwMode="auto">
          <a:xfrm>
            <a:off x="7010400" y="3581400"/>
            <a:ext cx="4978400" cy="144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4400" b="1">
                <a:solidFill>
                  <a:srgbClr val="0000FF"/>
                </a:solidFill>
                <a:latin typeface="Times New Roman" panose="02020603050405020304" pitchFamily="18" charset="0"/>
              </a:rPr>
              <a:t>食饱、力足，才美外见</a:t>
            </a:r>
            <a:endParaRPr lang="zh-CN" altLang="en-US" sz="44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5659" name="右箭头 155658"/>
          <p:cNvSpPr>
            <a:spLocks noChangeArrowheads="1"/>
          </p:cNvSpPr>
          <p:nvPr/>
        </p:nvSpPr>
        <p:spPr bwMode="auto">
          <a:xfrm>
            <a:off x="3860800" y="3429000"/>
            <a:ext cx="2844800" cy="685800"/>
          </a:xfrm>
          <a:prstGeom prst="rightArrow">
            <a:avLst>
              <a:gd name="adj1" fmla="val 50000"/>
              <a:gd name="adj2" fmla="val 77720"/>
            </a:avLst>
          </a:prstGeom>
          <a:solidFill>
            <a:schemeClr val="hlink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3" name="文本框 155659"/>
          <p:cNvSpPr txBox="1">
            <a:spLocks noChangeArrowheads="1"/>
          </p:cNvSpPr>
          <p:nvPr/>
        </p:nvSpPr>
        <p:spPr bwMode="auto">
          <a:xfrm>
            <a:off x="6372994" y="2667000"/>
            <a:ext cx="861774" cy="4191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  <a:buClr>
                <a:schemeClr val="bg1"/>
              </a:buClr>
            </a:pPr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5661" name="文本框 155660"/>
          <p:cNvSpPr txBox="1">
            <a:spLocks noChangeArrowheads="1"/>
          </p:cNvSpPr>
          <p:nvPr/>
        </p:nvSpPr>
        <p:spPr bwMode="auto">
          <a:xfrm>
            <a:off x="1966437" y="1219200"/>
            <a:ext cx="738664" cy="487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不知其能千里而食也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5662" name="文本框 155661"/>
          <p:cNvSpPr txBox="1">
            <a:spLocks noChangeArrowheads="1"/>
          </p:cNvSpPr>
          <p:nvPr/>
        </p:nvSpPr>
        <p:spPr bwMode="auto">
          <a:xfrm>
            <a:off x="2641600" y="914400"/>
            <a:ext cx="36576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（</a:t>
            </a:r>
            <a:r>
              <a:rPr lang="zh-CN" altLang="en-US" sz="4400" b="1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无知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）</a:t>
            </a:r>
            <a:endParaRPr lang="zh-CN" altLang="en-US" sz="4400">
              <a:solidFill>
                <a:srgbClr val="0000FF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55665" name="下箭头 155664"/>
          <p:cNvSpPr>
            <a:spLocks noChangeArrowheads="1"/>
          </p:cNvSpPr>
          <p:nvPr/>
        </p:nvSpPr>
        <p:spPr bwMode="auto">
          <a:xfrm>
            <a:off x="8839200" y="2438400"/>
            <a:ext cx="1117600" cy="1143000"/>
          </a:xfrm>
          <a:prstGeom prst="downArrow">
            <a:avLst>
              <a:gd name="adj1" fmla="val 50000"/>
              <a:gd name="adj2" fmla="val 34066"/>
            </a:avLst>
          </a:prstGeom>
          <a:solidFill>
            <a:schemeClr val="hlink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5667" name="矩形 155666"/>
          <p:cNvSpPr>
            <a:spLocks noChangeArrowheads="1" noChangeShapeType="1" noTextEdit="1"/>
          </p:cNvSpPr>
          <p:nvPr/>
        </p:nvSpPr>
        <p:spPr bwMode="auto">
          <a:xfrm>
            <a:off x="609600" y="5867400"/>
            <a:ext cx="33528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根本原因</a:t>
            </a:r>
            <a:endParaRPr lang="zh-CN" altLang="en-US" sz="3600" b="1" kern="10" dirty="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5668" name="矩形 155667"/>
          <p:cNvSpPr>
            <a:spLocks noChangeArrowheads="1" noChangeShapeType="1" noTextEdit="1"/>
          </p:cNvSpPr>
          <p:nvPr/>
        </p:nvSpPr>
        <p:spPr bwMode="auto">
          <a:xfrm>
            <a:off x="7823200" y="5410200"/>
            <a:ext cx="24892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直接原因</a:t>
            </a:r>
            <a:endParaRPr lang="zh-CN" altLang="en-US" sz="3600" b="1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5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5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5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5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5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5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5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5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5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5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53" grpId="0"/>
      <p:bldP spid="155654" grpId="0"/>
      <p:bldP spid="155655" grpId="0"/>
      <p:bldP spid="155656" grpId="0"/>
      <p:bldP spid="155661" grpId="0"/>
      <p:bldP spid="155662" grpId="0"/>
      <p:bldP spid="155667" grpId="0" animBg="1"/>
      <p:bldP spid="15566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3" name="文本框 158722"/>
          <p:cNvSpPr txBox="1">
            <a:spLocks noChangeArrowheads="1"/>
          </p:cNvSpPr>
          <p:nvPr/>
        </p:nvSpPr>
        <p:spPr bwMode="auto">
          <a:xfrm>
            <a:off x="0" y="1431926"/>
            <a:ext cx="6096000" cy="2530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策之不以其道，</a:t>
            </a:r>
            <a:endParaRPr lang="zh-CN" altLang="en-US" sz="40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食之不能尽其材，</a:t>
            </a:r>
            <a:endParaRPr lang="zh-CN" altLang="en-US" sz="40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鸣之而不能通其意</a:t>
            </a:r>
            <a:endParaRPr lang="zh-CN" altLang="en-US" sz="40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8724" name="文本框 158723"/>
          <p:cNvSpPr txBox="1">
            <a:spLocks noChangeArrowheads="1"/>
          </p:cNvSpPr>
          <p:nvPr/>
        </p:nvSpPr>
        <p:spPr bwMode="auto">
          <a:xfrm>
            <a:off x="711200" y="3962400"/>
            <a:ext cx="4368800" cy="144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4400" b="1">
                <a:solidFill>
                  <a:schemeClr val="tx2"/>
                </a:solidFill>
                <a:latin typeface="Times New Roman" panose="02020603050405020304" pitchFamily="18" charset="0"/>
              </a:rPr>
              <a:t>执策而临之，曰：“天下无马。”</a:t>
            </a:r>
            <a:endParaRPr lang="zh-CN" altLang="en-US" sz="44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8725" name="右大括号 158724"/>
          <p:cNvSpPr/>
          <p:nvPr/>
        </p:nvSpPr>
        <p:spPr bwMode="auto">
          <a:xfrm>
            <a:off x="6096000" y="2209800"/>
            <a:ext cx="304800" cy="2667000"/>
          </a:xfrm>
          <a:prstGeom prst="rightBrace">
            <a:avLst>
              <a:gd name="adj1" fmla="val 97006"/>
              <a:gd name="adj2" fmla="val 50000"/>
            </a:avLst>
          </a:prstGeom>
          <a:solidFill>
            <a:srgbClr val="FF00FF"/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8726" name="文本框 158725"/>
          <p:cNvSpPr txBox="1">
            <a:spLocks noChangeArrowheads="1"/>
          </p:cNvSpPr>
          <p:nvPr/>
        </p:nvSpPr>
        <p:spPr bwMode="auto">
          <a:xfrm>
            <a:off x="6502400" y="1676401"/>
            <a:ext cx="914400" cy="41549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4400" b="1">
                <a:solidFill>
                  <a:srgbClr val="0000FF"/>
                </a:solidFill>
                <a:latin typeface="Times New Roman" panose="02020603050405020304" pitchFamily="18" charset="0"/>
              </a:rPr>
              <a:t>食马者的</a:t>
            </a:r>
            <a:r>
              <a:rPr lang="zh-CN" altLang="en-US" sz="4400" b="1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愚妄</a:t>
            </a:r>
            <a:endParaRPr lang="zh-CN" altLang="en-US" sz="4400" b="1">
              <a:solidFill>
                <a:srgbClr val="0000FF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58727" name="右箭头 158726"/>
          <p:cNvSpPr>
            <a:spLocks noChangeArrowheads="1"/>
          </p:cNvSpPr>
          <p:nvPr/>
        </p:nvSpPr>
        <p:spPr bwMode="auto">
          <a:xfrm>
            <a:off x="7315200" y="3429000"/>
            <a:ext cx="1117600" cy="762000"/>
          </a:xfrm>
          <a:prstGeom prst="rightArrow">
            <a:avLst>
              <a:gd name="adj1" fmla="val 50000"/>
              <a:gd name="adj2" fmla="val 27500"/>
            </a:avLst>
          </a:prstGeom>
          <a:solidFill>
            <a:schemeClr val="hlink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8728" name="文本框 158727"/>
          <p:cNvSpPr txBox="1">
            <a:spLocks noChangeArrowheads="1"/>
          </p:cNvSpPr>
          <p:nvPr/>
        </p:nvSpPr>
        <p:spPr bwMode="auto">
          <a:xfrm>
            <a:off x="8128000" y="3394038"/>
            <a:ext cx="4064000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4400" b="1" u="sng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其真不知马也。</a:t>
            </a:r>
            <a:endParaRPr lang="zh-CN" altLang="en-US" sz="4400" b="1" u="sng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8729" name="文本框 158728"/>
          <p:cNvSpPr txBox="1">
            <a:spLocks noChangeArrowheads="1"/>
          </p:cNvSpPr>
          <p:nvPr/>
        </p:nvSpPr>
        <p:spPr bwMode="auto">
          <a:xfrm>
            <a:off x="7554259" y="2514600"/>
            <a:ext cx="487680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 u="sng" dirty="0" smtClean="0">
                <a:solidFill>
                  <a:srgbClr val="FF0000"/>
                </a:solidFill>
                <a:latin typeface="华文彩云" pitchFamily="2" charset="-122"/>
                <a:ea typeface="华文彩云" pitchFamily="2" charset="-122"/>
              </a:rPr>
              <a:t>6</a:t>
            </a:r>
            <a:r>
              <a:rPr lang="zh-CN" altLang="en-US" sz="2800" u="sng" dirty="0" smtClean="0">
                <a:solidFill>
                  <a:srgbClr val="FF0000"/>
                </a:solidFill>
                <a:latin typeface="华文彩云" pitchFamily="2" charset="-122"/>
                <a:ea typeface="华文彩云" pitchFamily="2" charset="-122"/>
              </a:rPr>
              <a:t>、（</a:t>
            </a:r>
            <a:r>
              <a:rPr lang="zh-CN" altLang="en-US" sz="3600" b="1" u="sng" dirty="0" smtClean="0">
                <a:solidFill>
                  <a:srgbClr val="FF0000"/>
                </a:solidFill>
                <a:latin typeface="华文彩云" pitchFamily="2" charset="-122"/>
                <a:ea typeface="华文彩云" pitchFamily="2" charset="-122"/>
              </a:rPr>
              <a:t>中心句</a:t>
            </a:r>
            <a:r>
              <a:rPr lang="zh-CN" altLang="en-US" sz="2800" u="sng" dirty="0" smtClean="0">
                <a:solidFill>
                  <a:srgbClr val="FF0000"/>
                </a:solidFill>
                <a:latin typeface="华文彩云" pitchFamily="2" charset="-122"/>
                <a:ea typeface="华文彩云" pitchFamily="2" charset="-122"/>
              </a:rPr>
              <a:t>）</a:t>
            </a:r>
            <a:endParaRPr lang="zh-CN" altLang="en-US" sz="2800" u="sng" dirty="0">
              <a:solidFill>
                <a:srgbClr val="FF0000"/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18440" name="文本框 158729"/>
          <p:cNvSpPr txBox="1">
            <a:spLocks noChangeArrowheads="1"/>
          </p:cNvSpPr>
          <p:nvPr/>
        </p:nvSpPr>
        <p:spPr bwMode="auto">
          <a:xfrm>
            <a:off x="203200" y="1"/>
            <a:ext cx="1158240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atinLnBrk="1"/>
            <a:r>
              <a:rPr lang="en-US" altLang="zh-CN" sz="3600" b="1" dirty="0" smtClean="0">
                <a:solidFill>
                  <a:srgbClr val="FF0000"/>
                </a:solidFill>
                <a:latin typeface="华文彩云" pitchFamily="2" charset="-122"/>
                <a:ea typeface="华文彩云" pitchFamily="2" charset="-122"/>
              </a:rPr>
              <a:t>5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彩云" pitchFamily="2" charset="-122"/>
                <a:ea typeface="华文彩云" pitchFamily="2" charset="-122"/>
              </a:rPr>
              <a:t>、</a:t>
            </a:r>
            <a:r>
              <a:rPr lang="zh-CN" altLang="zh-CN" sz="3600" b="1" u="sng" dirty="0" smtClean="0">
                <a:solidFill>
                  <a:srgbClr val="FF0000"/>
                </a:solidFill>
                <a:latin typeface="华文彩云" pitchFamily="2" charset="-122"/>
                <a:ea typeface="华文彩云" pitchFamily="2" charset="-122"/>
              </a:rPr>
              <a:t>作者是如何痛斥“食马者”的不知“马”的</a:t>
            </a:r>
            <a:r>
              <a:rPr lang="en-US" altLang="zh-CN" sz="3600" b="1" u="sng" dirty="0" smtClean="0">
                <a:solidFill>
                  <a:srgbClr val="FF0000"/>
                </a:solidFill>
                <a:latin typeface="华文彩云" pitchFamily="2" charset="-122"/>
                <a:ea typeface="华文彩云" pitchFamily="2" charset="-122"/>
              </a:rPr>
              <a:t>?</a:t>
            </a:r>
            <a:endParaRPr lang="en-US" altLang="zh-CN" sz="3600" b="1" u="sng" dirty="0" smtClean="0">
              <a:solidFill>
                <a:srgbClr val="FF0000"/>
              </a:solidFill>
              <a:latin typeface="华文彩云" pitchFamily="2" charset="-122"/>
              <a:ea typeface="华文彩云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58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158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8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8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158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2" dur="500"/>
                                        <p:tgtEl>
                                          <p:spTgt spid="158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8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8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3" grpId="0"/>
      <p:bldP spid="158724" grpId="0"/>
      <p:bldP spid="158726" grpId="0"/>
      <p:bldP spid="158728" grpId="0"/>
      <p:bldP spid="15872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54469" y="839097"/>
            <a:ext cx="2416029" cy="2610718"/>
            <a:chOff x="927311" y="2317407"/>
            <a:chExt cx="4362451" cy="379095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595" t="22727" r="20309" b="16358"/>
            <a:stretch>
              <a:fillRect/>
            </a:stretch>
          </p:blipFill>
          <p:spPr>
            <a:xfrm>
              <a:off x="927311" y="2317407"/>
              <a:ext cx="4362451" cy="3790951"/>
            </a:xfrm>
            <a:prstGeom prst="rect">
              <a:avLst/>
            </a:prstGeom>
          </p:spPr>
        </p:pic>
        <p:graphicFrame>
          <p:nvGraphicFramePr>
            <p:cNvPr id="6" name="图表 5"/>
            <p:cNvGraphicFramePr/>
            <p:nvPr/>
          </p:nvGraphicFramePr>
          <p:xfrm>
            <a:off x="993457" y="2766369"/>
            <a:ext cx="3692555" cy="24617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</p:grpSp>
      <p:grpSp>
        <p:nvGrpSpPr>
          <p:cNvPr id="7" name="组合 6"/>
          <p:cNvGrpSpPr/>
          <p:nvPr/>
        </p:nvGrpSpPr>
        <p:grpSpPr>
          <a:xfrm>
            <a:off x="636764" y="2866177"/>
            <a:ext cx="2079321" cy="2194338"/>
            <a:chOff x="4346748" y="1019422"/>
            <a:chExt cx="2769416" cy="349747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5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193" t="15150" r="12570" b="25140"/>
            <a:stretch>
              <a:fillRect/>
            </a:stretch>
          </p:blipFill>
          <p:spPr>
            <a:xfrm rot="16200000">
              <a:off x="3993177" y="1445753"/>
              <a:ext cx="3497472" cy="2644809"/>
            </a:xfrm>
            <a:prstGeom prst="rect">
              <a:avLst/>
            </a:prstGeom>
          </p:spPr>
        </p:pic>
        <p:graphicFrame>
          <p:nvGraphicFramePr>
            <p:cNvPr id="9" name="图表 8"/>
            <p:cNvGraphicFramePr/>
            <p:nvPr/>
          </p:nvGraphicFramePr>
          <p:xfrm>
            <a:off x="4346748" y="2012550"/>
            <a:ext cx="2769416" cy="18462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grpSp>
        <p:nvGrpSpPr>
          <p:cNvPr id="11" name="组合 10"/>
          <p:cNvGrpSpPr/>
          <p:nvPr/>
        </p:nvGrpSpPr>
        <p:grpSpPr>
          <a:xfrm>
            <a:off x="821558" y="4400346"/>
            <a:ext cx="2059429" cy="2211628"/>
            <a:chOff x="7292917" y="1249603"/>
            <a:chExt cx="3128963" cy="3257551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6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159" t="17415" r="18334" b="13346"/>
            <a:stretch>
              <a:fillRect/>
            </a:stretch>
          </p:blipFill>
          <p:spPr>
            <a:xfrm>
              <a:off x="7292917" y="1249603"/>
              <a:ext cx="3128963" cy="3257551"/>
            </a:xfrm>
            <a:prstGeom prst="rect">
              <a:avLst/>
            </a:prstGeom>
          </p:spPr>
        </p:pic>
        <p:graphicFrame>
          <p:nvGraphicFramePr>
            <p:cNvPr id="13" name="图表 12"/>
            <p:cNvGraphicFramePr/>
            <p:nvPr/>
          </p:nvGraphicFramePr>
          <p:xfrm>
            <a:off x="7392819" y="2012551"/>
            <a:ext cx="2769416" cy="18462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sp>
        <p:nvSpPr>
          <p:cNvPr id="15" name="矩形 14"/>
          <p:cNvSpPr/>
          <p:nvPr/>
        </p:nvSpPr>
        <p:spPr>
          <a:xfrm>
            <a:off x="3242551" y="1851522"/>
            <a:ext cx="255531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伯乐不常有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070651" y="3449045"/>
            <a:ext cx="2956141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食马者不识马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242266" y="5060667"/>
            <a:ext cx="315385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千里马难千里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 descr="图片包含 鲜花, 餐桌, 室内, 花瓶&#10;&#10;已生成极高可信度的说明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5295" y="383540"/>
            <a:ext cx="1477010" cy="5246370"/>
          </a:xfrm>
          <a:prstGeom prst="rect">
            <a:avLst/>
          </a:prstGeom>
        </p:spPr>
      </p:pic>
      <p:grpSp>
        <p:nvGrpSpPr>
          <p:cNvPr id="2" name="Group 6"/>
          <p:cNvGrpSpPr/>
          <p:nvPr/>
        </p:nvGrpSpPr>
        <p:grpSpPr>
          <a:xfrm>
            <a:off x="81279" y="135255"/>
            <a:ext cx="5082391" cy="1059180"/>
            <a:chOff x="138" y="461"/>
            <a:chExt cx="2551" cy="441"/>
          </a:xfrm>
        </p:grpSpPr>
        <p:pic>
          <p:nvPicPr>
            <p:cNvPr id="13315" name="Picture 7" descr="未标题-1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8" y="461"/>
              <a:ext cx="2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16" name="文本框 2"/>
            <p:cNvSpPr txBox="1"/>
            <p:nvPr/>
          </p:nvSpPr>
          <p:spPr>
            <a:xfrm>
              <a:off x="656" y="509"/>
              <a:ext cx="2033" cy="38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zh-CN" sz="5400" b="1" dirty="0" smtClean="0">
                  <a:solidFill>
                    <a:srgbClr val="00B0F0"/>
                  </a:solidFill>
                  <a:latin typeface="华文彩云" pitchFamily="2" charset="-122"/>
                  <a:ea typeface="华文彩云" pitchFamily="2" charset="-122"/>
                </a:rPr>
                <a:t>研读小结</a:t>
              </a:r>
              <a:endParaRPr lang="zh-CN" altLang="en-US" sz="5400" b="1" dirty="0">
                <a:solidFill>
                  <a:srgbClr val="00B0F0"/>
                </a:solidFill>
                <a:latin typeface="华文彩云" pitchFamily="2" charset="-122"/>
                <a:ea typeface="华文彩云" pitchFamily="2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6838" y="789106"/>
            <a:ext cx="4822371" cy="4822371"/>
          </a:xfrm>
          <a:prstGeom prst="rect">
            <a:avLst/>
          </a:prstGeom>
        </p:spPr>
      </p:pic>
      <p:pic>
        <p:nvPicPr>
          <p:cNvPr id="4" name="图片 3" descr="图片包含 鲜花, 餐桌, 室内, 花瓶&#10;&#10;已生成极高可信度的说明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0042" y="1296954"/>
            <a:ext cx="3815962" cy="524630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6941" y="1698172"/>
            <a:ext cx="805542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“此篇以马喻人，谓英雄豪杰必遇知己者尊之以高爵，养之以厚禄，任之以重权，斯可展布其材。”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——《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古文观止</a:t>
            </a:r>
            <a:r>
              <a:rPr lang="en-US" altLang="zh-CN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评点</a:t>
            </a:r>
            <a:endParaRPr lang="zh-CN" altLang="en-US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7650"/>
          <p:cNvSpPr/>
          <p:nvPr/>
        </p:nvSpPr>
        <p:spPr>
          <a:xfrm>
            <a:off x="349250" y="908050"/>
            <a:ext cx="7898130" cy="5852160"/>
          </a:xfrm>
          <a:prstGeom prst="rect">
            <a:avLst/>
          </a:prstGeom>
          <a:noFill/>
          <a:ln w="19050">
            <a:solidFill>
              <a:srgbClr val="00B0F0"/>
            </a:solidFill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这篇</a:t>
            </a:r>
            <a:r>
              <a:rPr lang="en-US" altLang="zh-CN" sz="3600" b="1" dirty="0"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马说</a:t>
            </a:r>
            <a:r>
              <a:rPr lang="en-US" altLang="zh-CN" sz="3600" b="1" dirty="0"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大约作于贞元十一年至十六年间。这时，韩愈初登仕途，很不得志。他曾三次上书宰相求擢用。很可惜有“忧天下之心”的他，终未被采纳。后来又相继依附于一些节度使幕下，郁郁不得志，再加上当时奸佞当权，政治黑暗，有才能之士不受重视，所以他有“伯乐不常有”之叹。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4337" name="Group 6"/>
          <p:cNvGrpSpPr/>
          <p:nvPr/>
        </p:nvGrpSpPr>
        <p:grpSpPr>
          <a:xfrm>
            <a:off x="230916" y="0"/>
            <a:ext cx="3533775" cy="1050925"/>
            <a:chOff x="-851" y="461"/>
            <a:chExt cx="2801" cy="662"/>
          </a:xfrm>
        </p:grpSpPr>
        <p:pic>
          <p:nvPicPr>
            <p:cNvPr id="14338" name="Picture 7" descr="未标题-1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-851" y="461"/>
              <a:ext cx="2801" cy="66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39" name="文本框 2"/>
            <p:cNvSpPr txBox="1"/>
            <p:nvPr/>
          </p:nvSpPr>
          <p:spPr>
            <a:xfrm>
              <a:off x="-276" y="569"/>
              <a:ext cx="1897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FF0000"/>
                  </a:solidFill>
                  <a:latin typeface="华文琥珀" pitchFamily="2" charset="-122"/>
                  <a:ea typeface="华文琥珀" pitchFamily="2" charset="-122"/>
                </a:rPr>
                <a:t>背景链接</a:t>
              </a:r>
              <a:endParaRPr lang="zh-CN" altLang="en-US" sz="4000" b="1" dirty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endParaRPr>
            </a:p>
          </p:txBody>
        </p:sp>
      </p:grpSp>
      <p:pic>
        <p:nvPicPr>
          <p:cNvPr id="7" name="图片 46083" descr="柳宗元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848628" y="548641"/>
            <a:ext cx="3138886" cy="6309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矩形 8195"/>
          <p:cNvSpPr/>
          <p:nvPr/>
        </p:nvSpPr>
        <p:spPr>
          <a:xfrm>
            <a:off x="365761" y="1323192"/>
            <a:ext cx="1088673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atinLnBrk="1"/>
            <a:r>
              <a:rPr lang="en-US" altLang="zh-CN" sz="3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zh-CN" sz="3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、结合写作背景思考：</a:t>
            </a:r>
            <a:r>
              <a:rPr lang="zh-CN" altLang="en-US" sz="3600" b="1" dirty="0" smtClean="0"/>
              <a:t>文中的千里马、伯乐、说天下无马的人（食马者）各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比喻什么</a:t>
            </a:r>
            <a:r>
              <a:rPr lang="zh-CN" altLang="en-US" sz="3600" b="1" dirty="0" smtClean="0"/>
              <a:t>？</a:t>
            </a:r>
            <a:endParaRPr lang="zh-CN" altLang="zh-CN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" name="Group 6"/>
          <p:cNvGrpSpPr/>
          <p:nvPr/>
        </p:nvGrpSpPr>
        <p:grpSpPr>
          <a:xfrm>
            <a:off x="81280" y="135255"/>
            <a:ext cx="4050042" cy="1059180"/>
            <a:chOff x="138" y="461"/>
            <a:chExt cx="2551" cy="441"/>
          </a:xfrm>
        </p:grpSpPr>
        <p:pic>
          <p:nvPicPr>
            <p:cNvPr id="13315" name="Picture 7" descr="未标题-1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38" y="461"/>
              <a:ext cx="2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16" name="文本框 2"/>
            <p:cNvSpPr txBox="1"/>
            <p:nvPr/>
          </p:nvSpPr>
          <p:spPr>
            <a:xfrm>
              <a:off x="656" y="509"/>
              <a:ext cx="2033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4800" b="1" dirty="0" smtClean="0">
                  <a:solidFill>
                    <a:srgbClr val="00B0F0"/>
                  </a:solidFill>
                  <a:latin typeface="华文彩云" pitchFamily="2" charset="-122"/>
                  <a:ea typeface="华文彩云" pitchFamily="2" charset="-122"/>
                </a:rPr>
                <a:t>品悟寓意</a:t>
              </a:r>
              <a:endParaRPr lang="zh-CN" altLang="en-US" sz="4800" b="1" dirty="0">
                <a:solidFill>
                  <a:srgbClr val="00B0F0"/>
                </a:solidFill>
                <a:latin typeface="华文彩云" pitchFamily="2" charset="-122"/>
                <a:ea typeface="华文彩云" pitchFamily="2" charset="-122"/>
              </a:endParaRPr>
            </a:p>
          </p:txBody>
        </p:sp>
      </p:grpSp>
      <p:pic>
        <p:nvPicPr>
          <p:cNvPr id="7" name="图片 6" descr="图片包含 鲜花, 餐桌, 室内, 花瓶&#10;&#10;已生成极高可信度的说明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5295" y="383540"/>
            <a:ext cx="1477010" cy="5246370"/>
          </a:xfrm>
          <a:prstGeom prst="rect">
            <a:avLst/>
          </a:prstGeom>
        </p:spPr>
      </p:pic>
      <p:sp>
        <p:nvSpPr>
          <p:cNvPr id="10" name="矩形 8195"/>
          <p:cNvSpPr/>
          <p:nvPr/>
        </p:nvSpPr>
        <p:spPr>
          <a:xfrm>
            <a:off x="387275" y="3281082"/>
            <a:ext cx="10867018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atinLnBrk="1"/>
            <a:endParaRPr lang="zh-CN" altLang="zh-CN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横卷形 3"/>
          <p:cNvSpPr/>
          <p:nvPr/>
        </p:nvSpPr>
        <p:spPr>
          <a:xfrm>
            <a:off x="387985" y="2523490"/>
            <a:ext cx="10655935" cy="3107055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939925" y="3281045"/>
            <a:ext cx="910463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dirty="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千里马</a:t>
            </a:r>
            <a:r>
              <a:rPr lang="en-US" altLang="zh-CN" sz="3600" dirty="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——</a:t>
            </a:r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人才</a:t>
            </a:r>
            <a:endParaRPr lang="zh-CN" altLang="en-US" sz="3600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600" dirty="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伯乐</a:t>
            </a:r>
            <a:r>
              <a:rPr lang="en-US" altLang="zh-CN" sz="3600" dirty="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——</a:t>
            </a:r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识别人才的人</a:t>
            </a:r>
            <a:endParaRPr lang="zh-CN" altLang="en-US" sz="3600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600" dirty="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食马者</a:t>
            </a:r>
            <a:r>
              <a:rPr lang="en-US" altLang="zh-CN" sz="3600" dirty="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——</a:t>
            </a:r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愚妄浅薄、不识人才的统治者 </a:t>
            </a:r>
            <a:endParaRPr lang="zh-CN" altLang="en-US" sz="3600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17765" name="椭圆 117764"/>
          <p:cNvSpPr>
            <a:spLocks noChangeArrowheads="1"/>
          </p:cNvSpPr>
          <p:nvPr/>
        </p:nvSpPr>
        <p:spPr bwMode="auto">
          <a:xfrm>
            <a:off x="2616200" y="5630545"/>
            <a:ext cx="3251200" cy="990600"/>
          </a:xfrm>
          <a:prstGeom prst="ellipse">
            <a:avLst/>
          </a:prstGeom>
          <a:solidFill>
            <a:srgbClr val="FFFF00"/>
          </a:solidFill>
          <a:ln w="63500">
            <a:solidFill>
              <a:srgbClr val="000080"/>
            </a:solidFill>
            <a:round/>
          </a:ln>
        </p:spPr>
        <p:txBody>
          <a:bodyPr/>
          <a:p>
            <a:r>
              <a:rPr lang="zh-CN" altLang="en-US" sz="4000" b="1">
                <a:solidFill>
                  <a:srgbClr val="FF0000"/>
                </a:solidFill>
              </a:rPr>
              <a:t>托物寓意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7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54469" y="839097"/>
            <a:ext cx="2416029" cy="2610718"/>
            <a:chOff x="927311" y="2317407"/>
            <a:chExt cx="4362451" cy="379095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595" t="22727" r="20309" b="16358"/>
            <a:stretch>
              <a:fillRect/>
            </a:stretch>
          </p:blipFill>
          <p:spPr>
            <a:xfrm>
              <a:off x="927311" y="2317407"/>
              <a:ext cx="4362451" cy="3790951"/>
            </a:xfrm>
            <a:prstGeom prst="rect">
              <a:avLst/>
            </a:prstGeom>
          </p:spPr>
        </p:pic>
        <p:graphicFrame>
          <p:nvGraphicFramePr>
            <p:cNvPr id="6" name="图表 5"/>
            <p:cNvGraphicFramePr/>
            <p:nvPr/>
          </p:nvGraphicFramePr>
          <p:xfrm>
            <a:off x="993457" y="2766369"/>
            <a:ext cx="3692555" cy="24617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</p:grpSp>
      <p:grpSp>
        <p:nvGrpSpPr>
          <p:cNvPr id="7" name="组合 6"/>
          <p:cNvGrpSpPr/>
          <p:nvPr/>
        </p:nvGrpSpPr>
        <p:grpSpPr>
          <a:xfrm>
            <a:off x="636764" y="2866177"/>
            <a:ext cx="2079321" cy="2194338"/>
            <a:chOff x="4346748" y="1019422"/>
            <a:chExt cx="2769416" cy="349747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5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193" t="15150" r="12570" b="25140"/>
            <a:stretch>
              <a:fillRect/>
            </a:stretch>
          </p:blipFill>
          <p:spPr>
            <a:xfrm rot="16200000">
              <a:off x="3993177" y="1445753"/>
              <a:ext cx="3497472" cy="2644809"/>
            </a:xfrm>
            <a:prstGeom prst="rect">
              <a:avLst/>
            </a:prstGeom>
          </p:spPr>
        </p:pic>
        <p:graphicFrame>
          <p:nvGraphicFramePr>
            <p:cNvPr id="9" name="图表 8"/>
            <p:cNvGraphicFramePr/>
            <p:nvPr/>
          </p:nvGraphicFramePr>
          <p:xfrm>
            <a:off x="4346748" y="2012550"/>
            <a:ext cx="2769416" cy="18462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grpSp>
        <p:nvGrpSpPr>
          <p:cNvPr id="11" name="组合 10"/>
          <p:cNvGrpSpPr/>
          <p:nvPr/>
        </p:nvGrpSpPr>
        <p:grpSpPr>
          <a:xfrm>
            <a:off x="821558" y="4400346"/>
            <a:ext cx="2059429" cy="2211628"/>
            <a:chOff x="7292917" y="1249603"/>
            <a:chExt cx="3128963" cy="3257551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6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159" t="17415" r="18334" b="13346"/>
            <a:stretch>
              <a:fillRect/>
            </a:stretch>
          </p:blipFill>
          <p:spPr>
            <a:xfrm>
              <a:off x="7292917" y="1249603"/>
              <a:ext cx="3128963" cy="3257551"/>
            </a:xfrm>
            <a:prstGeom prst="rect">
              <a:avLst/>
            </a:prstGeom>
          </p:spPr>
        </p:pic>
        <p:graphicFrame>
          <p:nvGraphicFramePr>
            <p:cNvPr id="13" name="图表 12"/>
            <p:cNvGraphicFramePr/>
            <p:nvPr/>
          </p:nvGraphicFramePr>
          <p:xfrm>
            <a:off x="7392819" y="2012551"/>
            <a:ext cx="2769416" cy="18462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sp>
        <p:nvSpPr>
          <p:cNvPr id="15" name="矩形 14"/>
          <p:cNvSpPr/>
          <p:nvPr/>
        </p:nvSpPr>
        <p:spPr>
          <a:xfrm>
            <a:off x="3242551" y="1851522"/>
            <a:ext cx="255531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伯乐不常有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070651" y="3449045"/>
            <a:ext cx="2956141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食马者不识马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242266" y="5060667"/>
            <a:ext cx="315385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千里马难千里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 descr="图片包含 鲜花, 餐桌, 室内, 花瓶&#10;&#10;已生成极高可信度的说明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5295" y="383540"/>
            <a:ext cx="1477010" cy="5246370"/>
          </a:xfrm>
          <a:prstGeom prst="rect">
            <a:avLst/>
          </a:prstGeom>
        </p:spPr>
      </p:pic>
      <p:grpSp>
        <p:nvGrpSpPr>
          <p:cNvPr id="2" name="Group 6"/>
          <p:cNvGrpSpPr/>
          <p:nvPr/>
        </p:nvGrpSpPr>
        <p:grpSpPr>
          <a:xfrm>
            <a:off x="81279" y="135255"/>
            <a:ext cx="5082391" cy="1059180"/>
            <a:chOff x="138" y="461"/>
            <a:chExt cx="2551" cy="441"/>
          </a:xfrm>
        </p:grpSpPr>
        <p:pic>
          <p:nvPicPr>
            <p:cNvPr id="13315" name="Picture 7" descr="未标题-1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8" y="461"/>
              <a:ext cx="2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16" name="文本框 2"/>
            <p:cNvSpPr txBox="1"/>
            <p:nvPr/>
          </p:nvSpPr>
          <p:spPr>
            <a:xfrm>
              <a:off x="656" y="509"/>
              <a:ext cx="2033" cy="38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zh-CN" sz="5400" b="1" dirty="0" smtClean="0">
                  <a:solidFill>
                    <a:srgbClr val="00B0F0"/>
                  </a:solidFill>
                  <a:latin typeface="华文彩云" pitchFamily="2" charset="-122"/>
                  <a:ea typeface="华文彩云" pitchFamily="2" charset="-122"/>
                </a:rPr>
                <a:t>研读小结</a:t>
              </a:r>
              <a:endParaRPr lang="zh-CN" altLang="en-US" sz="5400" b="1" dirty="0">
                <a:solidFill>
                  <a:srgbClr val="00B0F0"/>
                </a:solidFill>
                <a:latin typeface="华文彩云" pitchFamily="2" charset="-122"/>
                <a:ea typeface="华文彩云" pitchFamily="2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7177646" y="1913117"/>
            <a:ext cx="2555310" cy="64516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6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人才难现</a:t>
            </a:r>
            <a:endParaRPr lang="zh-CN" altLang="en-US" sz="3600" b="1" dirty="0" smtClean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09066" y="3308847"/>
            <a:ext cx="255531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人才埋没</a:t>
            </a:r>
            <a:endParaRPr lang="zh-CN" altLang="en-US" sz="3600" b="1" dirty="0" smtClean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108825" y="5060950"/>
            <a:ext cx="279400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人才难展</a:t>
            </a:r>
            <a:endParaRPr lang="zh-CN" altLang="en-US" sz="3600" b="1" dirty="0" smtClean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3" name="直接箭头连接符 22"/>
          <p:cNvCxnSpPr/>
          <p:nvPr/>
        </p:nvCxnSpPr>
        <p:spPr>
          <a:xfrm flipV="1">
            <a:off x="6512560" y="5363210"/>
            <a:ext cx="596265" cy="4000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 flipV="1">
            <a:off x="6396355" y="2216150"/>
            <a:ext cx="596265" cy="4000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>
          <a:xfrm>
            <a:off x="6396355" y="3651885"/>
            <a:ext cx="499110" cy="3619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0" grpId="0"/>
      <p:bldP spid="14" grpId="0"/>
      <p:bldP spid="1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6"/>
          <p:cNvGrpSpPr/>
          <p:nvPr/>
        </p:nvGrpSpPr>
        <p:grpSpPr>
          <a:xfrm>
            <a:off x="412126" y="290047"/>
            <a:ext cx="3289686" cy="1679489"/>
            <a:chOff x="898569" y="2043008"/>
            <a:chExt cx="1392689" cy="139268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8569" y="2043008"/>
              <a:ext cx="1392689" cy="1392689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1169073" y="2395649"/>
              <a:ext cx="1045201" cy="8414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想一想</a:t>
              </a:r>
              <a:endParaRPr lang="zh-CN" altLang="en-US" sz="6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4413250" y="586740"/>
            <a:ext cx="6352540" cy="1537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000" b="1" dirty="0" smtClean="0">
                <a:solidFill>
                  <a:srgbClr val="FF0000"/>
                </a:solidFill>
              </a:rPr>
              <a:t>作者借千里马寄寓了怎样的        </a:t>
            </a:r>
            <a:r>
              <a:rPr lang="zh-CN" altLang="zh-CN" sz="5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情感？</a:t>
            </a:r>
            <a:endParaRPr lang="zh-CN" altLang="zh-CN" sz="5400" b="1" dirty="0" smtClean="0">
              <a:solidFill>
                <a:schemeClr val="accent1">
                  <a:lumMod val="60000"/>
                  <a:lumOff val="40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37044" y="2253050"/>
            <a:ext cx="9265085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（提示</a:t>
            </a:r>
            <a:r>
              <a:rPr lang="zh-CN" altLang="en-US" sz="2800" b="1" dirty="0" smtClean="0"/>
              <a:t>：结合背景资料：</a:t>
            </a:r>
            <a:r>
              <a:rPr lang="zh-CN" altLang="zh-CN" sz="2800" b="1" dirty="0" smtClean="0"/>
              <a:t>韩愈</a:t>
            </a:r>
            <a:r>
              <a:rPr lang="zh-CN" altLang="en-US" sz="2800" b="1" dirty="0" smtClean="0"/>
              <a:t>年轻时，曾几次上书给当朝权相，希望得到重用，以展才志，但都被冷落了。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）</a:t>
            </a:r>
            <a:endParaRPr lang="zh-CN" altLang="en-US" sz="2800" b="1" dirty="0" smtClean="0">
              <a:solidFill>
                <a:srgbClr val="FF0000"/>
              </a:solidFill>
            </a:endParaRPr>
          </a:p>
        </p:txBody>
      </p:sp>
      <p:pic>
        <p:nvPicPr>
          <p:cNvPr id="6" name="图片 5" descr="图片包含 鲜花, 餐桌, 室内, 花瓶&#10;&#10;已生成极高可信度的说明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2115" y="382905"/>
            <a:ext cx="1477010" cy="5246370"/>
          </a:xfrm>
          <a:prstGeom prst="rect">
            <a:avLst/>
          </a:prstGeom>
        </p:spPr>
      </p:pic>
      <p:sp>
        <p:nvSpPr>
          <p:cNvPr id="7" name="流程图: 资料带 6"/>
          <p:cNvSpPr/>
          <p:nvPr/>
        </p:nvSpPr>
        <p:spPr>
          <a:xfrm>
            <a:off x="1508125" y="3206115"/>
            <a:ext cx="10075545" cy="3333750"/>
          </a:xfrm>
          <a:prstGeom prst="flowChartPunchedTap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305685" y="3950335"/>
            <a:ext cx="846010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明确：</a:t>
            </a:r>
            <a:r>
              <a:rPr lang="zh-CN" altLang="en-US" sz="3600" b="1">
                <a:latin typeface="Times New Roman" panose="02020603050405020304" pitchFamily="18" charset="0"/>
                <a:sym typeface="+mn-ea"/>
              </a:rPr>
              <a:t>借千里马难遇伯乐，最终被埋没的故事，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揭露封建统治者不识人才、埋没人才、摧残人才的现象，也表达作者怀才不遇的愤懣。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zh-CN" altLang="en-US" sz="3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2492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20482" name="文本占位符 124930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zh-CN" smtClean="0"/>
          </a:p>
        </p:txBody>
      </p:sp>
      <p:pic>
        <p:nvPicPr>
          <p:cNvPr id="20483" name="图片 124931" descr="bg1"/>
          <p:cNvPicPr>
            <a:picLocks noChangeAspect="1" noChangeArrowheads="1"/>
          </p:cNvPicPr>
          <p:nvPr/>
        </p:nvPicPr>
        <p:blipFill>
          <a:blip r:embed="rId1" cstate="print">
            <a:lum contrast="6000"/>
          </a:blip>
          <a:srcRect l="35019"/>
          <a:stretch>
            <a:fillRect/>
          </a:stretch>
        </p:blipFill>
        <p:spPr bwMode="auto">
          <a:xfrm>
            <a:off x="0" y="236668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24932"/>
          <p:cNvGrpSpPr/>
          <p:nvPr/>
        </p:nvGrpSpPr>
        <p:grpSpPr bwMode="auto">
          <a:xfrm>
            <a:off x="953770" y="1339215"/>
            <a:ext cx="10628630" cy="3888105"/>
            <a:chOff x="884" y="845"/>
            <a:chExt cx="4083" cy="2042"/>
          </a:xfrm>
        </p:grpSpPr>
        <p:sp>
          <p:nvSpPr>
            <p:cNvPr id="20485" name="下箭头标注 124933"/>
            <p:cNvSpPr>
              <a:spLocks noChangeArrowheads="1"/>
            </p:cNvSpPr>
            <p:nvPr/>
          </p:nvSpPr>
          <p:spPr bwMode="auto">
            <a:xfrm>
              <a:off x="884" y="845"/>
              <a:ext cx="4083" cy="2042"/>
            </a:xfrm>
            <a:prstGeom prst="downArrowCallout">
              <a:avLst>
                <a:gd name="adj1" fmla="val 49988"/>
                <a:gd name="adj2" fmla="val 49988"/>
                <a:gd name="adj3" fmla="val 16648"/>
                <a:gd name="adj4" fmla="val 66667"/>
              </a:avLst>
            </a:prstGeom>
            <a:solidFill>
              <a:srgbClr val="FFFF99"/>
            </a:solidFill>
            <a:ln w="38100">
              <a:solidFill>
                <a:srgbClr val="FFCCFF"/>
              </a:solidFill>
              <a:miter lim="800000"/>
            </a:ln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124935" name="文本框 124934"/>
            <p:cNvSpPr txBox="1"/>
            <p:nvPr/>
          </p:nvSpPr>
          <p:spPr>
            <a:xfrm>
              <a:off x="2336" y="2160"/>
              <a:ext cx="1226" cy="339"/>
            </a:xfrm>
            <a:prstGeom prst="rect">
              <a:avLst/>
            </a:prstGeom>
            <a:solidFill>
              <a:srgbClr val="FFFF99"/>
            </a:solidFill>
            <a:ln w="38100" cap="flat" cmpd="sng">
              <a:solidFill>
                <a:srgbClr val="FF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sz="3600" b="1" noProof="1">
                  <a:solidFill>
                    <a:srgbClr val="0000FF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华文新魏" panose="02010800040101010101" pitchFamily="2" charset="-122"/>
                </a:rPr>
                <a:t>托物寓意</a:t>
              </a:r>
              <a:endParaRPr lang="zh-CN" altLang="en-US" sz="36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</a:endParaRPr>
            </a:p>
          </p:txBody>
        </p:sp>
      </p:grpSp>
      <p:sp>
        <p:nvSpPr>
          <p:cNvPr id="124936" name="文本框 124935"/>
          <p:cNvSpPr txBox="1"/>
          <p:nvPr/>
        </p:nvSpPr>
        <p:spPr>
          <a:xfrm>
            <a:off x="3119967" y="1700214"/>
            <a:ext cx="278553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noProof="1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</a:rPr>
              <a:t>千里马</a:t>
            </a:r>
            <a:endParaRPr lang="zh-CN" altLang="en-US" sz="4000" b="1" noProof="1">
              <a:solidFill>
                <a:srgbClr val="0033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124937" name="文本框 124936"/>
          <p:cNvSpPr txBox="1"/>
          <p:nvPr/>
        </p:nvSpPr>
        <p:spPr>
          <a:xfrm>
            <a:off x="7440084" y="1773239"/>
            <a:ext cx="278553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人  才</a:t>
            </a:r>
            <a:endParaRPr lang="zh-CN" altLang="en-US" sz="4000" b="1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24938" name="文本框 124937"/>
          <p:cNvSpPr txBox="1"/>
          <p:nvPr/>
        </p:nvSpPr>
        <p:spPr>
          <a:xfrm>
            <a:off x="3119967" y="2366964"/>
            <a:ext cx="24003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伯  乐</a:t>
            </a:r>
            <a:endParaRPr lang="zh-CN" altLang="en-US" sz="4000" b="1" noProof="1">
              <a:effectLst>
                <a:outerShdw blurRad="38100" dist="38100" dir="2700000">
                  <a:srgbClr val="C0C0C0"/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24939" name="直接连接符 124938"/>
          <p:cNvSpPr>
            <a:spLocks noChangeShapeType="1"/>
          </p:cNvSpPr>
          <p:nvPr/>
        </p:nvSpPr>
        <p:spPr bwMode="auto">
          <a:xfrm>
            <a:off x="5903384" y="2708275"/>
            <a:ext cx="1344083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940" name="文本框 124939"/>
          <p:cNvSpPr txBox="1"/>
          <p:nvPr/>
        </p:nvSpPr>
        <p:spPr>
          <a:xfrm>
            <a:off x="7247467" y="2366964"/>
            <a:ext cx="4607984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隶书" pitchFamily="2" charset="-122"/>
              </a:rPr>
              <a:t>赏识人才的人</a:t>
            </a:r>
            <a:endParaRPr lang="zh-CN" altLang="en-US" sz="4000" b="1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隶书" pitchFamily="2" charset="-122"/>
            </a:endParaRPr>
          </a:p>
        </p:txBody>
      </p:sp>
      <p:sp>
        <p:nvSpPr>
          <p:cNvPr id="124941" name="文本框 124940"/>
          <p:cNvSpPr txBox="1">
            <a:spLocks noChangeArrowheads="1"/>
          </p:cNvSpPr>
          <p:nvPr/>
        </p:nvSpPr>
        <p:spPr bwMode="auto">
          <a:xfrm>
            <a:off x="609600" y="4876800"/>
            <a:ext cx="11277600" cy="1753235"/>
          </a:xfrm>
          <a:prstGeom prst="rect">
            <a:avLst/>
          </a:prstGeom>
          <a:solidFill>
            <a:srgbClr val="FFFF99"/>
          </a:solidFill>
          <a:ln w="38100">
            <a:solidFill>
              <a:srgbClr val="FFCCFF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 b="1">
                <a:solidFill>
                  <a:srgbClr val="000099"/>
                </a:solidFill>
                <a:latin typeface="Times New Roman" panose="02020603050405020304" pitchFamily="18" charset="0"/>
              </a:rPr>
              <a:t>        </a:t>
            </a:r>
            <a:r>
              <a:rPr lang="zh-CN" altLang="en-US" sz="3600" b="1">
                <a:latin typeface="Times New Roman" panose="02020603050405020304" pitchFamily="18" charset="0"/>
              </a:rPr>
              <a:t>借千里马难遇伯乐，最终被埋没的故事，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揭露封建统治者不识人才、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埋没人才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、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摧残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人才的现象，也表达作者怀才不遇的愤懣。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4942" name="文本框 124941"/>
          <p:cNvSpPr txBox="1"/>
          <p:nvPr/>
        </p:nvSpPr>
        <p:spPr>
          <a:xfrm>
            <a:off x="3215217" y="2992438"/>
            <a:ext cx="2844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食马者</a:t>
            </a:r>
            <a:endParaRPr lang="zh-CN" altLang="en-US" sz="3600" b="1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24943" name="直接连接符 124942"/>
          <p:cNvSpPr>
            <a:spLocks noChangeShapeType="1"/>
          </p:cNvSpPr>
          <p:nvPr/>
        </p:nvSpPr>
        <p:spPr bwMode="auto">
          <a:xfrm>
            <a:off x="5903384" y="3357563"/>
            <a:ext cx="1344083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944" name="文本框 124943"/>
          <p:cNvSpPr txBox="1"/>
          <p:nvPr/>
        </p:nvSpPr>
        <p:spPr>
          <a:xfrm>
            <a:off x="7344833" y="2971800"/>
            <a:ext cx="46736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noProof="1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昏庸浅薄、不识人才的统治者</a:t>
            </a:r>
            <a:endParaRPr lang="zh-CN" altLang="en-US" sz="3200" b="1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20496" name="文本框 124944"/>
          <p:cNvSpPr txBox="1">
            <a:spLocks noChangeArrowheads="1"/>
          </p:cNvSpPr>
          <p:nvPr/>
        </p:nvSpPr>
        <p:spPr bwMode="auto">
          <a:xfrm>
            <a:off x="5425017" y="215900"/>
            <a:ext cx="2207683" cy="862013"/>
          </a:xfrm>
          <a:prstGeom prst="rect">
            <a:avLst/>
          </a:prstGeom>
          <a:noFill/>
          <a:ln w="38100">
            <a:solidFill>
              <a:srgbClr val="FFCCFF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latin typeface="Garamond" pitchFamily="18" charset="0"/>
                <a:ea typeface="华文隶书" pitchFamily="2" charset="-122"/>
              </a:rPr>
              <a:t>马说</a:t>
            </a:r>
            <a:endParaRPr lang="zh-CN" altLang="en-US" sz="4800" b="1">
              <a:latin typeface="Garamond" pitchFamily="18" charset="0"/>
              <a:ea typeface="华文隶书" pitchFamily="2" charset="-122"/>
            </a:endParaRPr>
          </a:p>
        </p:txBody>
      </p:sp>
      <p:sp>
        <p:nvSpPr>
          <p:cNvPr id="124946" name="直接连接符 124945"/>
          <p:cNvSpPr>
            <a:spLocks noChangeShapeType="1"/>
          </p:cNvSpPr>
          <p:nvPr/>
        </p:nvSpPr>
        <p:spPr bwMode="auto">
          <a:xfrm>
            <a:off x="5905501" y="2060575"/>
            <a:ext cx="1344084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947" name="椭圆 124946"/>
          <p:cNvSpPr>
            <a:spLocks noChangeArrowheads="1"/>
          </p:cNvSpPr>
          <p:nvPr/>
        </p:nvSpPr>
        <p:spPr bwMode="auto">
          <a:xfrm>
            <a:off x="5808134" y="1196976"/>
            <a:ext cx="1248833" cy="792163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948" name="文本框 124947"/>
          <p:cNvSpPr txBox="1">
            <a:spLocks noChangeArrowheads="1"/>
          </p:cNvSpPr>
          <p:nvPr/>
        </p:nvSpPr>
        <p:spPr bwMode="auto">
          <a:xfrm>
            <a:off x="5712884" y="962025"/>
            <a:ext cx="1775883" cy="1098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6600">
                <a:solidFill>
                  <a:srgbClr val="FF3300"/>
                </a:solidFill>
                <a:latin typeface="Times New Roman" panose="02020603050405020304" pitchFamily="18" charset="0"/>
                <a:ea typeface="华文隶书" pitchFamily="2" charset="-122"/>
              </a:rPr>
              <a:t>喻</a:t>
            </a:r>
            <a:endParaRPr lang="zh-CN" altLang="en-US" sz="6600">
              <a:solidFill>
                <a:srgbClr val="FF3300"/>
              </a:solidFill>
              <a:latin typeface="Times New Roman" panose="02020603050405020304" pitchFamily="18" charset="0"/>
              <a:ea typeface="华文隶书" pitchFamily="2" charset="-122"/>
            </a:endParaRPr>
          </a:p>
        </p:txBody>
      </p:sp>
      <p:grpSp>
        <p:nvGrpSpPr>
          <p:cNvPr id="4" name="Group 6"/>
          <p:cNvGrpSpPr/>
          <p:nvPr/>
        </p:nvGrpSpPr>
        <p:grpSpPr>
          <a:xfrm>
            <a:off x="230916" y="0"/>
            <a:ext cx="4986543" cy="1050925"/>
            <a:chOff x="-851" y="461"/>
            <a:chExt cx="2801" cy="662"/>
          </a:xfrm>
        </p:grpSpPr>
        <p:pic>
          <p:nvPicPr>
            <p:cNvPr id="14338" name="Picture 7" descr="未标题-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-851" y="461"/>
              <a:ext cx="2801" cy="66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39" name="文本框 2"/>
            <p:cNvSpPr txBox="1"/>
            <p:nvPr/>
          </p:nvSpPr>
          <p:spPr>
            <a:xfrm>
              <a:off x="-276" y="569"/>
              <a:ext cx="1897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4000" b="1" dirty="0" smtClean="0">
                  <a:solidFill>
                    <a:srgbClr val="00B0F0"/>
                  </a:solidFill>
                  <a:latin typeface="华文彩云" pitchFamily="2" charset="-122"/>
                  <a:ea typeface="华文彩云" pitchFamily="2" charset="-122"/>
                </a:rPr>
                <a:t>归纳全文</a:t>
              </a:r>
              <a:endParaRPr lang="zh-CN" altLang="en-US" sz="4000" b="1" dirty="0">
                <a:solidFill>
                  <a:srgbClr val="00B0F0"/>
                </a:solidFill>
                <a:latin typeface="华文彩云" pitchFamily="2" charset="-122"/>
                <a:ea typeface="华文彩云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4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4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4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4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4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4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4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4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4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4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24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24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6" grpId="0"/>
      <p:bldP spid="124937" grpId="0"/>
      <p:bldP spid="124938" grpId="0"/>
      <p:bldP spid="124939" grpId="0" animBg="1"/>
      <p:bldP spid="124940" grpId="0"/>
      <p:bldP spid="124941" grpId="0" bldLvl="0" animBg="1"/>
      <p:bldP spid="124942" grpId="0"/>
      <p:bldP spid="124943" grpId="0" animBg="1"/>
      <p:bldP spid="124944" grpId="0"/>
      <p:bldP spid="124946" grpId="0" animBg="1"/>
      <p:bldP spid="12494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7650"/>
          <p:cNvSpPr/>
          <p:nvPr/>
        </p:nvSpPr>
        <p:spPr>
          <a:xfrm>
            <a:off x="575160" y="1521236"/>
            <a:ext cx="10451428" cy="4411980"/>
          </a:xfrm>
          <a:prstGeom prst="rect">
            <a:avLst/>
          </a:prstGeom>
          <a:noFill/>
          <a:ln w="19050">
            <a:solidFill>
              <a:srgbClr val="00B0F0"/>
            </a:solidFill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本篇取材于古代伯乐相马的寓言，借千里马因无伯乐赏识的不幸遭遇，说明了“欲得士，必须善识士，善养士，善誉士的道理。”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表达了对当时社会压抑人才，摧残人才现象的控诉，对一些昏庸愚昧达官贵人的谴责，以及沉沦下僚的才智之士的乞求脱颖而出的渴望。</a:t>
            </a:r>
            <a:endParaRPr lang="zh-CN" altLang="en-US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4" name="Group 6"/>
          <p:cNvGrpSpPr/>
          <p:nvPr/>
        </p:nvGrpSpPr>
        <p:grpSpPr>
          <a:xfrm>
            <a:off x="230916" y="0"/>
            <a:ext cx="4986543" cy="1050925"/>
            <a:chOff x="-851" y="461"/>
            <a:chExt cx="2801" cy="662"/>
          </a:xfrm>
        </p:grpSpPr>
        <p:pic>
          <p:nvPicPr>
            <p:cNvPr id="14338" name="Picture 7" descr="未标题-1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-851" y="461"/>
              <a:ext cx="2801" cy="66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39" name="文本框 2"/>
            <p:cNvSpPr txBox="1"/>
            <p:nvPr/>
          </p:nvSpPr>
          <p:spPr>
            <a:xfrm>
              <a:off x="-276" y="569"/>
              <a:ext cx="1816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00B0F0"/>
                  </a:solidFill>
                  <a:latin typeface="华文彩云" pitchFamily="2" charset="-122"/>
                  <a:ea typeface="华文彩云" pitchFamily="2" charset="-122"/>
                </a:rPr>
                <a:t>小结</a:t>
              </a:r>
              <a:endParaRPr lang="zh-CN" altLang="en-US" sz="4000" b="1" dirty="0">
                <a:solidFill>
                  <a:srgbClr val="00B0F0"/>
                </a:solidFill>
                <a:latin typeface="华文彩云" pitchFamily="2" charset="-122"/>
                <a:ea typeface="华文彩云" pitchFamily="2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6"/>
          <p:cNvGrpSpPr/>
          <p:nvPr/>
        </p:nvGrpSpPr>
        <p:grpSpPr>
          <a:xfrm>
            <a:off x="681065" y="612775"/>
            <a:ext cx="4342756" cy="1679489"/>
            <a:chOff x="944111" y="2203578"/>
            <a:chExt cx="1392689" cy="139268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4111" y="2203578"/>
              <a:ext cx="1392689" cy="1392689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1211548" y="2632076"/>
              <a:ext cx="1114020" cy="688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1" dirty="0" smtClean="0">
                  <a:solidFill>
                    <a:srgbClr val="FF0000"/>
                  </a:solidFill>
                </a:rPr>
                <a:t>伯乐相马</a:t>
              </a:r>
              <a:endParaRPr lang="zh-CN" altLang="en-US" sz="4800" b="1" dirty="0" smtClean="0">
                <a:solidFill>
                  <a:srgbClr val="FF0000"/>
                </a:solidFill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497803" y="2235909"/>
            <a:ext cx="1118743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      </a:t>
            </a:r>
            <a:r>
              <a:rPr lang="en-US" altLang="zh-CN" sz="3200" b="1" dirty="0" smtClean="0"/>
              <a:t> </a:t>
            </a:r>
            <a:r>
              <a:rPr lang="zh-CN" altLang="zh-CN" sz="32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相传伯乐是</a:t>
            </a:r>
            <a:r>
              <a:rPr lang="zh-CN" altLang="en-US" sz="32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相马高手</a:t>
            </a:r>
            <a:r>
              <a:rPr lang="zh-CN" altLang="zh-CN" sz="32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，据说，有一匹千里马拉着沉重的盐车翻越太行山。在羊肠小道上，马蹄用力挣扎，膝盖跪屈</a:t>
            </a:r>
            <a:r>
              <a:rPr lang="zh-CN" altLang="en-US" sz="32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，</a:t>
            </a:r>
            <a:r>
              <a:rPr lang="zh-CN" altLang="zh-CN" sz="32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尾巴下垂着，皮肤也受了伤</a:t>
            </a:r>
            <a:r>
              <a:rPr lang="zh-CN" altLang="en-US" sz="32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，</a:t>
            </a:r>
            <a:r>
              <a:rPr lang="zh-CN" altLang="zh-CN" sz="32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汗水淋漓，在山坡上艰难吃力地爬行还是拉不上去。伯乐遇见了，就下车挽住千里马而对它</a:t>
            </a:r>
            <a:r>
              <a:rPr lang="zh-CN" altLang="en-US" sz="32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流</a:t>
            </a:r>
            <a:r>
              <a:rPr lang="zh-CN" altLang="zh-CN" sz="32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眼泪，并脱下自己的衣服覆盖在千里马身上。千里马于是低下头吐气，抬起头来长鸣，嘶叫声直达云霄。后</a:t>
            </a:r>
            <a:r>
              <a:rPr lang="en-US" altLang="zh-CN" sz="32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 </a:t>
            </a:r>
            <a:endParaRPr lang="zh-CN" altLang="zh-CN" sz="3200" b="1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zh-CN" altLang="en-US" sz="32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餐桌&#10;&#10;已生成极高可信度的说明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8875" y="-147955"/>
            <a:ext cx="920115" cy="3141345"/>
          </a:xfrm>
          <a:prstGeom prst="rect">
            <a:avLst/>
          </a:prstGeom>
        </p:spPr>
      </p:pic>
      <p:grpSp>
        <p:nvGrpSpPr>
          <p:cNvPr id="5" name="组合 6"/>
          <p:cNvGrpSpPr/>
          <p:nvPr/>
        </p:nvGrpSpPr>
        <p:grpSpPr>
          <a:xfrm>
            <a:off x="585469" y="260350"/>
            <a:ext cx="4154170" cy="1667294"/>
            <a:chOff x="911965" y="1824685"/>
            <a:chExt cx="1392689" cy="179251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1965" y="1824685"/>
              <a:ext cx="1392689" cy="1392689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1178338" y="2063395"/>
              <a:ext cx="859962" cy="15538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 smtClean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sym typeface="+mn-ea"/>
                </a:rPr>
                <a:t>拓展延伸</a:t>
              </a:r>
              <a:endParaRPr lang="zh-CN" altLang="en-US" sz="4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endParaRPr>
            </a:p>
            <a:p>
              <a:endParaRPr lang="zh-CN" altLang="en-US" sz="4400" b="1" dirty="0" smtClean="0">
                <a:solidFill>
                  <a:srgbClr val="0070C0"/>
                </a:solidFill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872586" y="2005095"/>
            <a:ext cx="10446707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6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r>
              <a:rPr lang="zh-CN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①令封德彝举</a:t>
            </a:r>
            <a:r>
              <a:rPr lang="zh-CN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贤</a:t>
            </a:r>
            <a:r>
              <a:rPr lang="zh-CN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，久无所</a:t>
            </a:r>
            <a:r>
              <a:rPr lang="zh-CN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</a:t>
            </a:r>
            <a:r>
              <a:rPr lang="zh-CN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。上</a:t>
            </a:r>
            <a:r>
              <a:rPr lang="zh-CN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诘</a:t>
            </a:r>
            <a:r>
              <a:rPr lang="zh-CN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之，</a:t>
            </a:r>
            <a:r>
              <a:rPr lang="zh-CN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zh-CN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曰：“非不尽心，</a:t>
            </a:r>
            <a:r>
              <a:rPr lang="zh-CN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</a:t>
            </a:r>
            <a:r>
              <a:rPr lang="zh-CN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于今未有奇才耳！”上曰：“君子用人如</a:t>
            </a:r>
            <a:r>
              <a:rPr lang="zh-CN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器</a:t>
            </a:r>
            <a:r>
              <a:rPr lang="zh-CN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，各取所</a:t>
            </a:r>
            <a:r>
              <a:rPr lang="zh-CN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zh-CN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zh-CN" sz="3600" b="1" u="sng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古之致治②</a:t>
            </a:r>
            <a:r>
              <a:rPr lang="zh-CN" altLang="zh-CN" sz="36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者</a:t>
            </a:r>
            <a:r>
              <a:rPr lang="zh-CN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岂</a:t>
            </a:r>
            <a:r>
              <a:rPr lang="zh-CN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借才于</a:t>
            </a:r>
            <a:r>
              <a:rPr lang="zh-CN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异代</a:t>
            </a:r>
            <a:r>
              <a:rPr lang="zh-CN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乎？</a:t>
            </a:r>
            <a:r>
              <a:rPr lang="zh-CN" altLang="zh-CN" sz="36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</a:t>
            </a:r>
            <a:r>
              <a:rPr lang="zh-CN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患</a:t>
            </a:r>
            <a:r>
              <a:rPr lang="zh-CN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己不能</a:t>
            </a:r>
            <a:r>
              <a:rPr lang="zh-CN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</a:t>
            </a:r>
            <a:r>
              <a:rPr lang="zh-CN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</a:t>
            </a:r>
            <a:r>
              <a:rPr lang="zh-CN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可诬一世之人！”德彝惭</a:t>
            </a:r>
            <a:r>
              <a:rPr lang="zh-CN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zh-CN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退。</a:t>
            </a:r>
            <a:endParaRPr lang="zh-CN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①上：唐太宗。</a:t>
            </a:r>
            <a:endParaRPr lang="zh-CN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②致治：治理国家到达大治。</a:t>
            </a:r>
            <a:endParaRPr lang="zh-CN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③正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只。</a:t>
            </a:r>
            <a:endParaRPr lang="zh-CN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 descr="图片包含 鲜花, 餐桌, 室内, 花瓶&#10;&#10;已生成极高可信度的说明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5295" y="383540"/>
            <a:ext cx="1477010" cy="524637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餐桌&#10;&#10;已生成极高可信度的说明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8875" y="-147955"/>
            <a:ext cx="920115" cy="3141345"/>
          </a:xfrm>
          <a:prstGeom prst="rect">
            <a:avLst/>
          </a:prstGeom>
        </p:spPr>
      </p:pic>
      <p:grpSp>
        <p:nvGrpSpPr>
          <p:cNvPr id="5" name="组合 6"/>
          <p:cNvGrpSpPr/>
          <p:nvPr/>
        </p:nvGrpSpPr>
        <p:grpSpPr>
          <a:xfrm>
            <a:off x="585469" y="260350"/>
            <a:ext cx="4154170" cy="1295400"/>
            <a:chOff x="911965" y="1824685"/>
            <a:chExt cx="1392689" cy="139268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1965" y="1824685"/>
              <a:ext cx="1392689" cy="1392689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1178338" y="2063395"/>
              <a:ext cx="859962" cy="8260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 smtClean="0">
                  <a:solidFill>
                    <a:srgbClr val="0070C0"/>
                  </a:solidFill>
                </a:rPr>
                <a:t>拓展延伸</a:t>
              </a:r>
              <a:endParaRPr lang="zh-CN" altLang="en-US" sz="4400" b="1" dirty="0" smtClean="0">
                <a:solidFill>
                  <a:srgbClr val="0070C0"/>
                </a:solidFill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871951" y="1764430"/>
            <a:ext cx="10446707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>
                <a:solidFill>
                  <a:srgbClr val="00B0F0"/>
                </a:solidFill>
                <a:sym typeface="+mn-ea"/>
              </a:rPr>
              <a:t>唐太宗</a:t>
            </a:r>
            <a:r>
              <a:rPr lang="zh-CN" altLang="en-US" sz="3600" b="1">
                <a:sym typeface="+mn-ea"/>
              </a:rPr>
              <a:t>让封德彝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举荐</a:t>
            </a:r>
            <a:r>
              <a:rPr lang="zh-CN" altLang="en-US" sz="3600" b="1">
                <a:sym typeface="+mn-ea"/>
              </a:rPr>
              <a:t>有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才能的人</a:t>
            </a:r>
            <a:r>
              <a:rPr lang="zh-CN" altLang="en-US" sz="3600" b="1">
                <a:sym typeface="+mn-ea"/>
              </a:rPr>
              <a:t>，他过了好久也没有推荐一个人。太宗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责问</a:t>
            </a:r>
            <a:r>
              <a:rPr lang="zh-CN" altLang="en-US" sz="3600" b="1">
                <a:sym typeface="+mn-ea"/>
              </a:rPr>
              <a:t>他，他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回答</a:t>
            </a:r>
            <a:r>
              <a:rPr lang="zh-CN" altLang="en-US" sz="3600" b="1">
                <a:sym typeface="+mn-ea"/>
              </a:rPr>
              <a:t>说：“不是我不尽心去做，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只是</a:t>
            </a:r>
            <a:r>
              <a:rPr lang="zh-CN" altLang="en-US" sz="3600" b="1">
                <a:sym typeface="+mn-ea"/>
              </a:rPr>
              <a:t>当今没有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杰出的人才</a:t>
            </a:r>
            <a:r>
              <a:rPr lang="zh-CN" altLang="en-US" sz="3600" b="1">
                <a:sym typeface="+mn-ea"/>
              </a:rPr>
              <a:t>啊！”太宗说：“用人跟用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器物</a:t>
            </a:r>
            <a:r>
              <a:rPr lang="zh-CN" altLang="en-US" sz="3600" b="1">
                <a:sym typeface="+mn-ea"/>
              </a:rPr>
              <a:t>一样，每一种东西都要选用它的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长处</a:t>
            </a:r>
            <a:r>
              <a:rPr lang="zh-CN" altLang="en-US" sz="3600" b="1">
                <a:sym typeface="+mn-ea"/>
              </a:rPr>
              <a:t>。</a:t>
            </a:r>
            <a:r>
              <a:rPr lang="zh-CN" altLang="en-US" sz="3600" b="1" u="sng">
                <a:solidFill>
                  <a:srgbClr val="00B0F0"/>
                </a:solidFill>
                <a:sym typeface="+mn-ea"/>
              </a:rPr>
              <a:t>古来能使国家达到大治</a:t>
            </a:r>
            <a:r>
              <a:rPr lang="zh-CN" altLang="en-US" sz="3600" b="1" u="sng">
                <a:solidFill>
                  <a:srgbClr val="FF0000"/>
                </a:solidFill>
                <a:sym typeface="+mn-ea"/>
              </a:rPr>
              <a:t>的帝王</a:t>
            </a:r>
            <a:r>
              <a:rPr lang="zh-CN" altLang="en-US" sz="3600" b="1">
                <a:sym typeface="+mn-ea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难道</a:t>
            </a:r>
            <a:r>
              <a:rPr lang="zh-CN" altLang="en-US" sz="3600" b="1">
                <a:sym typeface="+mn-ea"/>
              </a:rPr>
              <a:t>是向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别的朝代</a:t>
            </a:r>
            <a:r>
              <a:rPr lang="zh-CN" altLang="en-US" sz="3600" b="1">
                <a:sym typeface="+mn-ea"/>
              </a:rPr>
              <a:t>去借人才来用的吗？我们</a:t>
            </a:r>
            <a:r>
              <a:rPr lang="zh-CN" altLang="en-US" sz="3600" b="1">
                <a:solidFill>
                  <a:srgbClr val="00B0F0"/>
                </a:solidFill>
                <a:sym typeface="+mn-ea"/>
              </a:rPr>
              <a:t>只是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担心</a:t>
            </a:r>
            <a:r>
              <a:rPr lang="zh-CN" altLang="en-US" sz="3600" b="1">
                <a:sym typeface="+mn-ea"/>
              </a:rPr>
              <a:t>自己不能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识人</a:t>
            </a:r>
            <a:r>
              <a:rPr lang="zh-CN" altLang="en-US" sz="3600" b="1">
                <a:sym typeface="+mn-ea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怎么</a:t>
            </a:r>
            <a:r>
              <a:rPr lang="zh-CN" altLang="en-US" sz="3600" b="1">
                <a:sym typeface="+mn-ea"/>
              </a:rPr>
              <a:t>可以冤枉当今一世的人呢？”德彝惭愧的走了。</a:t>
            </a:r>
            <a:endParaRPr lang="zh-CN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 descr="图片包含 鲜花, 餐桌, 室内, 花瓶&#10;&#10;已生成极高可信度的说明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5295" y="383540"/>
            <a:ext cx="1477010" cy="524637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2080" y="789305"/>
            <a:ext cx="3556635" cy="4822190"/>
          </a:xfrm>
          <a:prstGeom prst="rect">
            <a:avLst/>
          </a:prstGeom>
        </p:spPr>
      </p:pic>
      <p:pic>
        <p:nvPicPr>
          <p:cNvPr id="4" name="图片 3" descr="图片包含 鲜花, 餐桌, 室内, 花瓶&#10;&#10;已生成极高可信度的说明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6420" y="340360"/>
            <a:ext cx="2246630" cy="33559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379855" y="1555750"/>
            <a:ext cx="9030970" cy="427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54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人之才行，自昔罕全。苟有所长，必有所短。</a:t>
            </a:r>
            <a:r>
              <a:rPr lang="en-US" altLang="zh-CN" sz="54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 </a:t>
            </a:r>
            <a:r>
              <a:rPr lang="zh-CN" altLang="en-US" sz="54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”</a:t>
            </a:r>
            <a:endParaRPr lang="en-US" altLang="zh-CN" sz="5400" b="1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altLang="zh-CN" sz="54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        </a:t>
            </a:r>
            <a:r>
              <a:rPr lang="zh-CN" altLang="zh-CN" sz="54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—</a:t>
            </a:r>
            <a:r>
              <a:rPr lang="zh-CN" altLang="zh-CN" sz="32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陆贽</a:t>
            </a:r>
            <a:r>
              <a:rPr lang="en-US" altLang="zh-CN" sz="32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zh-CN" sz="32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人之才行，自昔罕全</a:t>
            </a:r>
            <a:r>
              <a:rPr lang="en-US" altLang="zh-CN" sz="32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endParaRPr lang="en-US" altLang="zh-CN" sz="3200" b="1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en-US" altLang="zh-CN" sz="5400" b="1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en-US" altLang="zh-CN" sz="2800" b="1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altLang="zh-CN" sz="2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endParaRPr lang="zh-CN" altLang="zh-CN" sz="2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5" name="组合 6"/>
          <p:cNvGrpSpPr/>
          <p:nvPr/>
        </p:nvGrpSpPr>
        <p:grpSpPr>
          <a:xfrm>
            <a:off x="585469" y="260350"/>
            <a:ext cx="4154170" cy="1295400"/>
            <a:chOff x="911965" y="1824685"/>
            <a:chExt cx="1392689" cy="139268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1965" y="1824685"/>
              <a:ext cx="1392689" cy="1392689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178338" y="2063395"/>
              <a:ext cx="859962" cy="8260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endParaRPr lang="zh-CN" altLang="en-US" sz="4400" b="1" dirty="0" smtClean="0">
                <a:solidFill>
                  <a:srgbClr val="0070C0"/>
                </a:solidFill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066389" y="482599"/>
            <a:ext cx="3550286" cy="9220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拓展延伸</a:t>
            </a:r>
            <a:endParaRPr lang="zh-CN" altLang="en-US" sz="5400" b="1" dirty="0" smtClean="0">
              <a:ln w="10160">
                <a:solidFill>
                  <a:schemeClr val="accent5"/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餐桌&#10;&#10;已生成极高可信度的说明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8875" y="-147955"/>
            <a:ext cx="920115" cy="3141345"/>
          </a:xfrm>
          <a:prstGeom prst="rect">
            <a:avLst/>
          </a:prstGeom>
        </p:spPr>
      </p:pic>
      <p:grpSp>
        <p:nvGrpSpPr>
          <p:cNvPr id="5" name="组合 6"/>
          <p:cNvGrpSpPr/>
          <p:nvPr/>
        </p:nvGrpSpPr>
        <p:grpSpPr>
          <a:xfrm>
            <a:off x="484094" y="260349"/>
            <a:ext cx="4389757" cy="1407085"/>
            <a:chOff x="911965" y="1824685"/>
            <a:chExt cx="1392891" cy="139268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1965" y="1824685"/>
              <a:ext cx="1392689" cy="1392689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1178333" y="2063516"/>
              <a:ext cx="1126523" cy="9125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5400" b="1" dirty="0" smtClean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拓展延伸</a:t>
              </a:r>
              <a:endParaRPr lang="zh-CN" altLang="en-US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540534" y="1544992"/>
            <a:ext cx="10806430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>
              <a:buNone/>
            </a:pPr>
            <a:r>
              <a:rPr lang="en-US" altLang="zh-CN" b="1" dirty="0">
                <a:sym typeface="+mn-ea"/>
              </a:rPr>
              <a:t> </a:t>
            </a:r>
            <a:r>
              <a:rPr lang="zh-CN" altLang="en-US" sz="4000" b="1" u="sng" dirty="0">
                <a:solidFill>
                  <a:srgbClr val="FF0000"/>
                </a:solidFill>
                <a:sym typeface="+mn-ea"/>
              </a:rPr>
              <a:t>人才问题之我见</a:t>
            </a:r>
            <a:endParaRPr lang="zh-CN" altLang="en-US" sz="4000" b="1" u="sng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4000" b="1" u="sng" dirty="0">
                <a:sym typeface="+mn-ea"/>
              </a:rPr>
              <a:t>       </a:t>
            </a:r>
            <a:endParaRPr lang="zh-CN" altLang="en-US" sz="4000" b="1" u="sng" dirty="0"/>
          </a:p>
          <a:p>
            <a:pPr marL="0" indent="0">
              <a:buNone/>
            </a:pPr>
            <a:r>
              <a:rPr lang="zh-CN" altLang="en-US" sz="4000" b="1" dirty="0">
                <a:sym typeface="+mn-ea"/>
              </a:rPr>
              <a:t>      </a:t>
            </a:r>
            <a:r>
              <a:rPr lang="zh-CN" altLang="en-US" sz="3600" b="1" dirty="0">
                <a:sym typeface="+mn-ea"/>
              </a:rPr>
              <a:t> 从课文和课后所给材料来看，每个人都应是“人才”，关键是使用者能否用其长。我赞同这个观点。社会是丰富多彩的，对人的需求也是千差万别的。只要能胜任其中某项工作并将其做好，这样的人就应该是人才。</a:t>
            </a:r>
            <a:endParaRPr lang="zh-CN" altLang="en-US" sz="3600" dirty="0"/>
          </a:p>
        </p:txBody>
      </p:sp>
      <p:pic>
        <p:nvPicPr>
          <p:cNvPr id="7" name="图片 6" descr="图片包含 鲜花, 餐桌, 室内, 花瓶&#10;&#10;已生成极高可信度的说明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5295" y="383540"/>
            <a:ext cx="1477010" cy="524637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鲜花, 餐桌, 室内, 花瓶&#10;&#10;已生成极高可信度的说明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5295" y="383540"/>
            <a:ext cx="1477010" cy="5246370"/>
          </a:xfrm>
          <a:prstGeom prst="rect">
            <a:avLst/>
          </a:prstGeom>
        </p:spPr>
      </p:pic>
      <p:grpSp>
        <p:nvGrpSpPr>
          <p:cNvPr id="5" name="组合 6"/>
          <p:cNvGrpSpPr/>
          <p:nvPr/>
        </p:nvGrpSpPr>
        <p:grpSpPr>
          <a:xfrm>
            <a:off x="419548" y="0"/>
            <a:ext cx="4389120" cy="1407085"/>
            <a:chOff x="911965" y="1824685"/>
            <a:chExt cx="1392689" cy="1392689"/>
          </a:xfrm>
          <a:solidFill>
            <a:schemeClr val="accent4">
              <a:lumMod val="40000"/>
              <a:lumOff val="60000"/>
            </a:schemeClr>
          </a:solidFill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1965" y="1824685"/>
              <a:ext cx="1392689" cy="1392689"/>
            </a:xfrm>
            <a:prstGeom prst="rect">
              <a:avLst/>
            </a:prstGeom>
            <a:ln w="6350">
              <a:noFill/>
              <a:prstDash val="solid"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</p:pic>
        <p:sp>
          <p:nvSpPr>
            <p:cNvPr id="7" name="文本框 2"/>
            <p:cNvSpPr txBox="1"/>
            <p:nvPr/>
          </p:nvSpPr>
          <p:spPr>
            <a:xfrm>
              <a:off x="1178338" y="2063395"/>
              <a:ext cx="859962" cy="1004348"/>
            </a:xfrm>
            <a:prstGeom prst="rect">
              <a:avLst/>
            </a:prstGeom>
            <a:ln w="6350">
              <a:noFill/>
              <a:prstDash val="solid"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6000" b="1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谈一谈</a:t>
              </a:r>
              <a:endParaRPr lang="zh-CN" altLang="en-US" sz="6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</a:endParaRPr>
            </a:p>
          </p:txBody>
        </p:sp>
      </p:grpSp>
      <p:sp>
        <p:nvSpPr>
          <p:cNvPr id="2" name="双波形 1"/>
          <p:cNvSpPr/>
          <p:nvPr/>
        </p:nvSpPr>
        <p:spPr>
          <a:xfrm>
            <a:off x="793115" y="1407795"/>
            <a:ext cx="9821545" cy="4741545"/>
          </a:xfrm>
          <a:prstGeom prst="doubleWave">
            <a:avLst/>
          </a:prstGeom>
          <a:solidFill>
            <a:schemeClr val="bg1"/>
          </a:solidFill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59205" y="2458720"/>
            <a:ext cx="9118600" cy="3171190"/>
          </a:xfrm>
        </p:spPr>
        <p:txBody>
          <a:bodyPr anchor="t">
            <a:normAutofit lnSpcReduction="10000"/>
          </a:bodyPr>
          <a:p>
            <a:pPr marL="0" indent="0">
              <a:buNone/>
            </a:pPr>
            <a:r>
              <a:rPr lang="en-US" altLang="zh-CN" sz="4000" dirty="0">
                <a:solidFill>
                  <a:srgbClr val="526342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1.</a:t>
            </a:r>
            <a:r>
              <a:rPr sz="4000" dirty="0">
                <a:solidFill>
                  <a:srgbClr val="526342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那么假如你就是一匹千里马,却暂时不被重用,你会怎么做呢?</a:t>
            </a:r>
            <a:endParaRPr sz="4000" dirty="0">
              <a:solidFill>
                <a:srgbClr val="526342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0" indent="0">
              <a:buNone/>
            </a:pPr>
            <a:endParaRPr sz="4000" dirty="0">
              <a:solidFill>
                <a:srgbClr val="526342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0" indent="0">
              <a:buNone/>
            </a:pPr>
            <a:r>
              <a:rPr lang="en-US" sz="4000" dirty="0">
                <a:solidFill>
                  <a:srgbClr val="526342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2</a:t>
            </a:r>
            <a:r>
              <a:rPr sz="4000" dirty="0">
                <a:solidFill>
                  <a:srgbClr val="526342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、那么作为千里马，你们又想对伯乐说些什么呢？ </a:t>
            </a:r>
            <a:endParaRPr sz="4000" dirty="0">
              <a:solidFill>
                <a:srgbClr val="526342"/>
              </a:solidFill>
            </a:endParaRPr>
          </a:p>
          <a:p>
            <a:pPr marL="0" indent="0">
              <a:buNone/>
            </a:pPr>
            <a:endParaRPr sz="4000" dirty="0">
              <a:solidFill>
                <a:srgbClr val="526342"/>
              </a:solidFill>
            </a:endParaRPr>
          </a:p>
        </p:txBody>
      </p:sp>
    </p:spTree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标题 88065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lang="zh-CN" altLang="zh-CN" dirty="0"/>
          </a:p>
        </p:txBody>
      </p:sp>
      <p:sp>
        <p:nvSpPr>
          <p:cNvPr id="88067" name="文本框 88066"/>
          <p:cNvSpPr txBox="1"/>
          <p:nvPr/>
        </p:nvSpPr>
        <p:spPr>
          <a:xfrm>
            <a:off x="642620" y="2757170"/>
            <a:ext cx="1113028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2800" noProof="1"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　　</a:t>
            </a:r>
            <a:r>
              <a:rPr lang="zh-CN" altLang="en-US" sz="3200" b="1" noProof="1">
                <a:solidFill>
                  <a:srgbClr val="0070C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毛遂是战国时赵国平原君赵胜的门客。当秦军围攻赵国都城邯郸，平原君到楚国求救时，毛遂以囊锥自喻，说让自己处于囊中，早已脱颖而出了，并自荐同往。后来平原君与楚王谈判没有结果，毛遂上前展露才华，陈述利害，威言并加，使楚王答应派兵救赵。</a:t>
            </a:r>
            <a:br>
              <a:rPr lang="zh-CN" altLang="en-US" sz="3200" b="1" dirty="0">
                <a:solidFill>
                  <a:srgbClr val="0070C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</a:br>
            <a:r>
              <a:rPr lang="zh-CN" altLang="en-US" sz="3200" b="1" noProof="1">
                <a:solidFill>
                  <a:srgbClr val="0070C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　　</a:t>
            </a:r>
            <a:r>
              <a:rPr lang="zh-CN" altLang="en-US" sz="3200" b="1" u="sng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毛遂自荐</a:t>
            </a:r>
            <a:r>
              <a:rPr lang="zh-CN" altLang="en-US" sz="3200" b="1" noProof="1">
                <a:solidFill>
                  <a:srgbClr val="0070C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这个成语即由此产生，</a:t>
            </a:r>
            <a:r>
              <a:rPr lang="zh-CN" altLang="en-US" sz="3200" b="1" u="sng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用来比喻自告奋勇，自我推荐。</a:t>
            </a:r>
            <a:r>
              <a:rPr lang="zh-CN" altLang="en-US" sz="2400" b="1" u="sng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           </a:t>
            </a:r>
            <a:r>
              <a:rPr lang="zh-CN" altLang="en-US" sz="2400" u="sng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                                      </a:t>
            </a:r>
            <a:endParaRPr lang="zh-CN" altLang="en-US" sz="2400" u="sng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30723" name="文本占位符 88067" descr="毛遂自荐"/>
          <p:cNvPicPr>
            <a:picLocks noGrp="1" noChangeAspect="1"/>
          </p:cNvPicPr>
          <p:nvPr>
            <p:ph idx="1"/>
          </p:nvPr>
        </p:nvPicPr>
        <p:blipFill>
          <a:blip r:embed="rId1" cstate="print"/>
          <a:stretch>
            <a:fillRect/>
          </a:stretch>
        </p:blipFill>
        <p:spPr>
          <a:xfrm>
            <a:off x="447040" y="0"/>
            <a:ext cx="11520805" cy="2503805"/>
          </a:xfrm>
        </p:spPr>
      </p:pic>
    </p:spTree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鲜花, 餐桌, 室内, 花瓶&#10;&#10;已生成极高可信度的说明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5295" y="383540"/>
            <a:ext cx="1477010" cy="5246370"/>
          </a:xfrm>
          <a:prstGeom prst="rect">
            <a:avLst/>
          </a:prstGeom>
        </p:spPr>
      </p:pic>
      <p:grpSp>
        <p:nvGrpSpPr>
          <p:cNvPr id="2" name="组合 6"/>
          <p:cNvGrpSpPr/>
          <p:nvPr/>
        </p:nvGrpSpPr>
        <p:grpSpPr>
          <a:xfrm>
            <a:off x="546548" y="114935"/>
            <a:ext cx="4389120" cy="1407085"/>
            <a:chOff x="911965" y="1824685"/>
            <a:chExt cx="1392689" cy="1392689"/>
          </a:xfrm>
          <a:solidFill>
            <a:schemeClr val="accent4">
              <a:lumMod val="40000"/>
              <a:lumOff val="60000"/>
            </a:schemeClr>
          </a:solidFill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1965" y="1824685"/>
              <a:ext cx="1392689" cy="1392689"/>
            </a:xfrm>
            <a:prstGeom prst="rect">
              <a:avLst/>
            </a:prstGeom>
            <a:ln w="19050">
              <a:noFill/>
              <a:prstDash val="solid"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</p:pic>
        <p:sp>
          <p:nvSpPr>
            <p:cNvPr id="8" name="文本框 2"/>
            <p:cNvSpPr txBox="1"/>
            <p:nvPr/>
          </p:nvSpPr>
          <p:spPr>
            <a:xfrm>
              <a:off x="1178338" y="2063395"/>
              <a:ext cx="859962" cy="1004348"/>
            </a:xfrm>
            <a:prstGeom prst="rect">
              <a:avLst/>
            </a:prstGeom>
            <a:ln w="19050">
              <a:noFill/>
              <a:prstDash val="solid"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p>
              <a:r>
                <a:rPr lang="zh-CN" altLang="en-US" sz="6000" b="1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谈一谈</a:t>
              </a:r>
              <a:endParaRPr lang="zh-CN" altLang="en-US" sz="6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</a:endParaRPr>
            </a:p>
          </p:txBody>
        </p:sp>
      </p:grpSp>
      <p:sp>
        <p:nvSpPr>
          <p:cNvPr id="9" name="流程图: 可选过程 8"/>
          <p:cNvSpPr/>
          <p:nvPr/>
        </p:nvSpPr>
        <p:spPr>
          <a:xfrm>
            <a:off x="1052195" y="2115185"/>
            <a:ext cx="9563100" cy="3810000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内容占位符 2"/>
          <p:cNvSpPr>
            <a:spLocks noGrp="1"/>
          </p:cNvSpPr>
          <p:nvPr>
            <p:ph idx="1"/>
          </p:nvPr>
        </p:nvSpPr>
        <p:spPr>
          <a:xfrm>
            <a:off x="1274445" y="2639695"/>
            <a:ext cx="9118600" cy="2990215"/>
          </a:xfrm>
        </p:spPr>
        <p:txBody>
          <a:bodyPr anchor="t">
            <a:normAutofit lnSpcReduction="10000"/>
          </a:bodyPr>
          <a:p>
            <a:pPr marL="0" indent="0">
              <a:buNone/>
            </a:pPr>
            <a:r>
              <a:rPr lang="en-US" altLang="zh-CN" sz="4000" b="1" dirty="0"/>
              <a:t> </a:t>
            </a:r>
            <a:r>
              <a:rPr lang="en-US" altLang="zh-CN" sz="3200" b="1" dirty="0"/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1.</a:t>
            </a:r>
            <a:r>
              <a:rPr sz="36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那么假如你就是一匹千里马,却暂时不被重用,你会怎么做呢?</a:t>
            </a:r>
            <a:endParaRPr sz="3600" b="1" dirty="0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>
              <a:buNone/>
            </a:pPr>
            <a:r>
              <a:rPr lang="zh-CN" sz="32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示例：</a:t>
            </a:r>
            <a:r>
              <a:rPr sz="3200" b="1" dirty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韩愈认为“伯乐”决定了“千里马”的命运,这固然有一定的道理，但未免绝对。我们要主动地去争取，像毛遂一样的自荐，方可把握住自己的命运。</a:t>
            </a:r>
            <a:endParaRPr sz="3200" b="1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>
              <a:buNone/>
            </a:pPr>
            <a:endParaRPr sz="3200" b="1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鲜花, 餐桌, 室内, 花瓶&#10;&#10;已生成极高可信度的说明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5295" y="383540"/>
            <a:ext cx="1477010" cy="5246370"/>
          </a:xfrm>
          <a:prstGeom prst="rect">
            <a:avLst/>
          </a:prstGeom>
        </p:spPr>
      </p:pic>
      <p:sp>
        <p:nvSpPr>
          <p:cNvPr id="9" name="流程图: 可选过程 8"/>
          <p:cNvSpPr/>
          <p:nvPr/>
        </p:nvSpPr>
        <p:spPr>
          <a:xfrm>
            <a:off x="1052195" y="2098675"/>
            <a:ext cx="9563100" cy="3810000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1443990" y="2450465"/>
            <a:ext cx="9171305" cy="3105785"/>
          </a:xfrm>
        </p:spPr>
        <p:txBody>
          <a:bodyPr/>
          <a:p>
            <a:pPr marL="0" indent="0" fontAlgn="base">
              <a:buNone/>
            </a:pPr>
            <a:r>
              <a:rPr lang="en-US" altLang="zh-CN" sz="4000" b="1" strike="noStrike" noProof="1">
                <a:sym typeface="+mn-ea"/>
              </a:rPr>
              <a:t>   </a:t>
            </a:r>
            <a:r>
              <a:rPr lang="zh-CN" altLang="en-US" sz="4000" b="1" strike="noStrike" noProof="1">
                <a:sym typeface="+mn-ea"/>
              </a:rPr>
              <a:t>综合以上，我觉得人才不是绝对的，而是相对的。对用人公司来说，人才其实就在你身边，关键要看你怎么去用；对打工者来说，其实你就是人才，关键要看你怎么去找准位置，实现价值。</a:t>
            </a:r>
            <a:endParaRPr lang="zh-CN" altLang="en-US" sz="4000" b="1" strike="noStrike" noProof="1">
              <a:sym typeface="+mn-ea"/>
            </a:endParaRPr>
          </a:p>
          <a:p>
            <a:pPr fontAlgn="base"/>
            <a:endParaRPr lang="zh-CN" altLang="en-US" strike="noStrike" noProof="1"/>
          </a:p>
        </p:txBody>
      </p:sp>
      <p:grpSp>
        <p:nvGrpSpPr>
          <p:cNvPr id="5" name="组合 6"/>
          <p:cNvGrpSpPr/>
          <p:nvPr/>
        </p:nvGrpSpPr>
        <p:grpSpPr>
          <a:xfrm>
            <a:off x="546548" y="114935"/>
            <a:ext cx="4389120" cy="1407085"/>
            <a:chOff x="911965" y="1824685"/>
            <a:chExt cx="1392689" cy="1392689"/>
          </a:xfrm>
          <a:solidFill>
            <a:schemeClr val="accent4">
              <a:lumMod val="40000"/>
              <a:lumOff val="60000"/>
            </a:schemeClr>
          </a:solidFill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1965" y="1824685"/>
              <a:ext cx="1392689" cy="1392689"/>
            </a:xfrm>
            <a:prstGeom prst="rect">
              <a:avLst/>
            </a:prstGeom>
            <a:ln w="19050">
              <a:noFill/>
              <a:prstDash val="solid"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</p:pic>
        <p:sp>
          <p:nvSpPr>
            <p:cNvPr id="8" name="文本框 2"/>
            <p:cNvSpPr txBox="1"/>
            <p:nvPr/>
          </p:nvSpPr>
          <p:spPr>
            <a:xfrm>
              <a:off x="1178338" y="2063395"/>
              <a:ext cx="859962" cy="1004348"/>
            </a:xfrm>
            <a:prstGeom prst="rect">
              <a:avLst/>
            </a:prstGeom>
            <a:ln w="19050">
              <a:noFill/>
              <a:prstDash val="solid"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p>
              <a:r>
                <a:rPr lang="zh-CN" altLang="en-US" sz="6000" b="1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谈一谈</a:t>
              </a:r>
              <a:endParaRPr lang="zh-CN" altLang="en-US" sz="6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</a:endParaRPr>
            </a:p>
          </p:txBody>
        </p:sp>
      </p:grpSp>
    </p:spTree>
  </p:cSld>
  <p:clrMapOvr>
    <a:masterClrMapping/>
  </p:clrMapOvr>
  <p:transition spd="slow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鲜花, 餐桌, 室内, 花瓶&#10;&#10;已生成极高可信度的说明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5295" y="383540"/>
            <a:ext cx="1477010" cy="5246370"/>
          </a:xfrm>
          <a:prstGeom prst="rect">
            <a:avLst/>
          </a:prstGeom>
        </p:spPr>
      </p:pic>
      <p:grpSp>
        <p:nvGrpSpPr>
          <p:cNvPr id="5" name="组合 6"/>
          <p:cNvGrpSpPr/>
          <p:nvPr/>
        </p:nvGrpSpPr>
        <p:grpSpPr>
          <a:xfrm>
            <a:off x="419548" y="0"/>
            <a:ext cx="4389120" cy="1407085"/>
            <a:chOff x="911965" y="1824685"/>
            <a:chExt cx="1392689" cy="1392689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1965" y="1824685"/>
              <a:ext cx="1392689" cy="1392689"/>
            </a:xfrm>
            <a:prstGeom prst="rect">
              <a:avLst/>
            </a:prstGeom>
          </p:spPr>
        </p:pic>
        <p:sp>
          <p:nvSpPr>
            <p:cNvPr id="7" name="文本框 2"/>
            <p:cNvSpPr txBox="1"/>
            <p:nvPr/>
          </p:nvSpPr>
          <p:spPr>
            <a:xfrm>
              <a:off x="1178338" y="2063395"/>
              <a:ext cx="859962" cy="9125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b="1" dirty="0" smtClean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sym typeface="+mn-ea"/>
                </a:rPr>
                <a:t>谈一谈</a:t>
              </a:r>
              <a:endParaRPr lang="zh-CN" altLang="en-US" sz="5400" b="1" dirty="0" smtClean="0">
                <a:solidFill>
                  <a:srgbClr val="0070C0"/>
                </a:solidFill>
              </a:endParaRPr>
            </a:p>
          </p:txBody>
        </p:sp>
      </p:grpSp>
      <p:sp>
        <p:nvSpPr>
          <p:cNvPr id="9" name="流程图: 可选过程 8"/>
          <p:cNvSpPr/>
          <p:nvPr/>
        </p:nvSpPr>
        <p:spPr>
          <a:xfrm>
            <a:off x="1259205" y="2130425"/>
            <a:ext cx="9563100" cy="3810000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内容占位符 2"/>
          <p:cNvSpPr>
            <a:spLocks noGrp="1"/>
          </p:cNvSpPr>
          <p:nvPr>
            <p:ph idx="1"/>
          </p:nvPr>
        </p:nvSpPr>
        <p:spPr>
          <a:xfrm>
            <a:off x="1481455" y="2367915"/>
            <a:ext cx="9118600" cy="3039745"/>
          </a:xfrm>
        </p:spPr>
        <p:txBody>
          <a:bodyPr anchor="t">
            <a:normAutofit lnSpcReduction="10000"/>
          </a:bodyPr>
          <a:p>
            <a:pPr marL="0" indent="0">
              <a:buNone/>
            </a:pPr>
            <a:r>
              <a:rPr lang="en-US" sz="4000" b="1" dirty="0">
                <a:solidFill>
                  <a:srgbClr val="FF0000"/>
                </a:solidFill>
              </a:rPr>
              <a:t>2</a:t>
            </a:r>
            <a:r>
              <a:rPr sz="4000" b="1" dirty="0">
                <a:solidFill>
                  <a:srgbClr val="FF0000"/>
                </a:solidFill>
              </a:rPr>
              <a:t>、那么作为千里马，你们又想对伯乐说些什么呢？ </a:t>
            </a:r>
            <a:endParaRPr sz="3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sz="3200" b="1" dirty="0"/>
              <a:t> </a:t>
            </a:r>
            <a:r>
              <a:rPr lang="zh-CN" sz="3200" b="1" dirty="0"/>
              <a:t>示例：</a:t>
            </a:r>
            <a:r>
              <a:rPr sz="3200" b="1" dirty="0"/>
              <a:t>我相信所有的伯乐一定会尊重教育，尊重人才。让千里马能够物尽其用,人尽其才。愿伯乐们能够拥有一双慧眼。.因为世界上不是缺少千里马,而是缺少发现千里马的眼</a:t>
            </a:r>
            <a:r>
              <a:rPr lang="zh-CN" sz="3200" b="1" dirty="0"/>
              <a:t>睛。</a:t>
            </a:r>
            <a:endParaRPr lang="zh-CN" sz="3200" b="1" dirty="0"/>
          </a:p>
        </p:txBody>
      </p:sp>
    </p:spTree>
  </p:cSld>
  <p:clrMapOvr>
    <a:masterClrMapping/>
  </p:clrMapOvr>
  <p:transition spd="slow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鲜花, 餐桌, 室内, 花瓶&#10;&#10;已生成极高可信度的说明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5295" y="383540"/>
            <a:ext cx="1477010" cy="524637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153025" y="851535"/>
            <a:ext cx="6000115" cy="5139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800" b="1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en-US" altLang="zh-CN" sz="2800" b="1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altLang="zh-CN" sz="28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4000" b="1" dirty="0" smtClean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“</a:t>
            </a:r>
            <a:r>
              <a:rPr lang="zh-CN" altLang="zh-CN" sz="4000" b="1" dirty="0" smtClean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要树立强烈的人才意识，寻觅人才求贤若渴，发现人才如获至宝，举荐人才不拘一格，使用人才各尽其能。</a:t>
            </a:r>
            <a:r>
              <a:rPr lang="zh-CN" altLang="en-US" sz="4000" b="1" dirty="0" smtClean="0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”</a:t>
            </a:r>
            <a:endParaRPr lang="zh-CN" altLang="zh-CN" sz="4000" b="1" dirty="0" smtClean="0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</a:endParaRPr>
          </a:p>
          <a:p>
            <a:pPr algn="r"/>
            <a:r>
              <a:rPr lang="en-US" altLang="zh-CN" sz="36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                                                                          </a:t>
            </a:r>
            <a:r>
              <a:rPr lang="zh-CN" altLang="zh-CN" sz="36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——习近平</a:t>
            </a:r>
            <a:endParaRPr lang="zh-CN" altLang="zh-CN" sz="36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735" y="1148715"/>
            <a:ext cx="4180840" cy="541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5463" y="114935"/>
            <a:ext cx="4389120" cy="1407085"/>
          </a:xfrm>
          <a:prstGeom prst="rect">
            <a:avLst/>
          </a:prstGeom>
          <a:ln w="19050">
            <a:noFill/>
            <a:prstDash val="soli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矩形 8195"/>
          <p:cNvSpPr/>
          <p:nvPr/>
        </p:nvSpPr>
        <p:spPr>
          <a:xfrm>
            <a:off x="5489575" y="404813"/>
            <a:ext cx="4897438" cy="6292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914400">
              <a:lnSpc>
                <a:spcPct val="120000"/>
              </a:lnSpc>
              <a:spcBef>
                <a:spcPct val="50000"/>
              </a:spcBef>
              <a:tabLst>
                <a:tab pos="5247005" algn="l"/>
              </a:tabLst>
            </a:pP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en-US" altLang="zh-CN" sz="2800" b="1" dirty="0">
                <a:latin typeface="新宋体" panose="02010609030101010101" charset="-122"/>
                <a:ea typeface="新宋体" panose="02010609030101010101" charset="-122"/>
              </a:rPr>
              <a:t> 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韩愈（</a:t>
            </a:r>
            <a:r>
              <a:rPr lang="en-US" altLang="zh-CN" sz="2800" b="1" dirty="0">
                <a:latin typeface="新宋体" panose="02010609030101010101" charset="-122"/>
                <a:ea typeface="新宋体" panose="02010609030101010101" charset="-122"/>
              </a:rPr>
              <a:t>768——824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）字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退之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唐代文学家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思想家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教育家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。河阳（现在河南孟州）人，散文尤其著名，有“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文起八代之衰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”的美誉，与柳宗元同为“古文运动”倡导者，并称“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韩柳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”，是“唐宋八大家”之首。自谓郡望（郡里的显贵家族）昌黎，世称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韩昌黎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，谥号“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文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”，又称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韩文公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，官至吏部侍郎，故又称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韩吏部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。作品都收在</a:t>
            </a:r>
            <a:r>
              <a:rPr lang="en-US" altLang="zh-CN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昌黎先生集</a:t>
            </a:r>
            <a:r>
              <a:rPr lang="en-US" altLang="zh-CN" sz="2800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》</a:t>
            </a:r>
            <a:r>
              <a:rPr lang="zh-CN" altLang="en-US" sz="2800" b="1" dirty="0">
                <a:latin typeface="新宋体" panose="02010609030101010101" charset="-122"/>
                <a:ea typeface="新宋体" panose="02010609030101010101" charset="-122"/>
              </a:rPr>
              <a:t>里。</a:t>
            </a:r>
            <a:endParaRPr lang="zh-CN" altLang="en-US" sz="2800" b="1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grpSp>
        <p:nvGrpSpPr>
          <p:cNvPr id="13314" name="Group 6"/>
          <p:cNvGrpSpPr/>
          <p:nvPr/>
        </p:nvGrpSpPr>
        <p:grpSpPr>
          <a:xfrm>
            <a:off x="81280" y="135255"/>
            <a:ext cx="3249930" cy="1186180"/>
            <a:chOff x="138" y="461"/>
            <a:chExt cx="1461" cy="441"/>
          </a:xfrm>
        </p:grpSpPr>
        <p:pic>
          <p:nvPicPr>
            <p:cNvPr id="13315" name="Picture 7" descr="未标题-1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16" name="文本框 2"/>
            <p:cNvSpPr txBox="1"/>
            <p:nvPr/>
          </p:nvSpPr>
          <p:spPr>
            <a:xfrm>
              <a:off x="328" y="519"/>
              <a:ext cx="1271" cy="3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4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作者作品</a:t>
              </a:r>
              <a:endParaRPr lang="zh-CN" altLang="en-US" sz="4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pic>
        <p:nvPicPr>
          <p:cNvPr id="13317" name="图片 8193" descr="韩愈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2588" y="1463040"/>
            <a:ext cx="3446462" cy="4868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图片包含 鲜花, 餐桌, 室内, 花瓶&#10;&#10;已生成极高可信度的说明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5295" y="383540"/>
            <a:ext cx="1477010" cy="5246370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标题 37889"/>
          <p:cNvSpPr>
            <a:spLocks noGrp="1"/>
          </p:cNvSpPr>
          <p:nvPr>
            <p:ph type="title"/>
          </p:nvPr>
        </p:nvSpPr>
        <p:spPr>
          <a:xfrm>
            <a:off x="1925320" y="741045"/>
            <a:ext cx="1352550" cy="692150"/>
          </a:xfrm>
        </p:spPr>
        <p:txBody>
          <a:bodyPr anchor="ctr">
            <a:norm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结语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39938" name="文本占位符 37890"/>
          <p:cNvSpPr>
            <a:spLocks noGrp="1"/>
          </p:cNvSpPr>
          <p:nvPr>
            <p:ph idx="1"/>
          </p:nvPr>
        </p:nvSpPr>
        <p:spPr>
          <a:xfrm>
            <a:off x="814705" y="2267585"/>
            <a:ext cx="9977120" cy="3362325"/>
          </a:xfrm>
          <a:ln w="28575">
            <a:solidFill>
              <a:schemeClr val="tx1"/>
            </a:solidFill>
          </a:ln>
        </p:spPr>
        <p:txBody>
          <a:bodyPr anchor="t"/>
          <a:lstStyle/>
          <a:p>
            <a:pPr>
              <a:buNone/>
            </a:pPr>
            <a:r>
              <a:rPr lang="en-US" altLang="zh-CN" sz="4000" b="1" dirty="0"/>
              <a:t>   </a:t>
            </a:r>
            <a:r>
              <a:rPr lang="zh-CN" altLang="en-US" sz="4400" b="1" dirty="0"/>
              <a:t>我们在学习生活中，不能马马虎虎，心猿意马，走马观花，更不能指鹿为马，溜须拍马，成为害群之马。路遥知马力，日久见人心。所以说话就要一言既出，驷马难追。</a:t>
            </a:r>
            <a:endParaRPr lang="zh-CN" altLang="en-US" sz="4400" b="1" dirty="0"/>
          </a:p>
        </p:txBody>
      </p:sp>
      <p:pic>
        <p:nvPicPr>
          <p:cNvPr id="4" name="图片 3" descr="图片包含 鲜花, 餐桌, 室内, 花瓶&#10;&#10;已生成极高可信度的说明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5295" y="383540"/>
            <a:ext cx="1477010" cy="52463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350" y="383540"/>
            <a:ext cx="4389120" cy="1407160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标题 38913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40962" name="文本占位符 38914"/>
          <p:cNvSpPr>
            <a:spLocks noGrp="1"/>
          </p:cNvSpPr>
          <p:nvPr>
            <p:ph idx="1"/>
          </p:nvPr>
        </p:nvSpPr>
        <p:spPr>
          <a:xfrm>
            <a:off x="1267460" y="2120265"/>
            <a:ext cx="9144000" cy="3509645"/>
          </a:xfrm>
          <a:ln w="28575">
            <a:solidFill>
              <a:schemeClr val="tx1"/>
            </a:solidFill>
          </a:ln>
        </p:spPr>
        <p:txBody>
          <a:bodyPr anchor="t">
            <a:normAutofit lnSpcReduction="10000"/>
          </a:bodyPr>
          <a:lstStyle/>
          <a:p>
            <a:pPr>
              <a:buNone/>
            </a:pPr>
            <a:r>
              <a:rPr lang="en-US" altLang="zh-CN" sz="4400" b="1" dirty="0"/>
              <a:t>     </a:t>
            </a:r>
            <a:r>
              <a:rPr lang="zh-CN" altLang="en-US" sz="4400" b="1" dirty="0"/>
              <a:t>有了缺点错误，赶快悬崖勒马，马上改正。从现在起，只要我们发扬龙马精神，勤奋学习，马不停蹄，快马加鞭，相信大家今后都能成为千里马，前途一马平川，事事马到成功！</a:t>
            </a:r>
            <a:endParaRPr lang="zh-CN" altLang="en-US" sz="3600" dirty="0"/>
          </a:p>
        </p:txBody>
      </p:sp>
      <p:pic>
        <p:nvPicPr>
          <p:cNvPr id="4" name="图片 3" descr="图片包含 鲜花, 餐桌, 室内, 花瓶&#10;&#10;已生成极高可信度的说明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5295" y="383540"/>
            <a:ext cx="1477010" cy="52463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45770"/>
            <a:ext cx="4389120" cy="1407160"/>
          </a:xfrm>
          <a:prstGeom prst="rect">
            <a:avLst/>
          </a:prstGeom>
        </p:spPr>
      </p:pic>
      <p:sp>
        <p:nvSpPr>
          <p:cNvPr id="39937" name="标题 37889"/>
          <p:cNvSpPr>
            <a:spLocks noGrp="1"/>
          </p:cNvSpPr>
          <p:nvPr/>
        </p:nvSpPr>
        <p:spPr>
          <a:xfrm>
            <a:off x="1267460" y="681990"/>
            <a:ext cx="1577975" cy="6921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b="1" dirty="0">
                <a:solidFill>
                  <a:srgbClr val="FF0000"/>
                </a:solidFill>
              </a:rPr>
              <a:t>结语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内容占位符 33794"/>
          <p:cNvSpPr>
            <a:spLocks noGrp="1"/>
          </p:cNvSpPr>
          <p:nvPr>
            <p:ph idx="1"/>
          </p:nvPr>
        </p:nvSpPr>
        <p:spPr>
          <a:xfrm>
            <a:off x="406400" y="1675765"/>
            <a:ext cx="11481435" cy="4273550"/>
          </a:xfrm>
        </p:spPr>
        <p:txBody>
          <a:bodyPr anchor="t"/>
          <a:lstStyle/>
          <a:p>
            <a:pPr>
              <a:lnSpc>
                <a:spcPct val="90000"/>
              </a:lnSpc>
              <a:buNone/>
            </a:pPr>
            <a:r>
              <a:rPr lang="en-US" altLang="zh-CN" sz="4000" b="1" dirty="0"/>
              <a:t>1</a:t>
            </a:r>
            <a:r>
              <a:rPr lang="zh-CN" altLang="en-US" sz="4000" b="1" dirty="0"/>
              <a:t>、完成课后及练习册作业。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en-US" altLang="zh-CN" sz="4000" b="1" dirty="0"/>
              <a:t>2</a:t>
            </a:r>
            <a:r>
              <a:rPr lang="zh-CN" altLang="en-US" sz="4000" b="1" dirty="0"/>
              <a:t>、整理积累本（作者、翻译及文言知识积累）</a:t>
            </a:r>
            <a:r>
              <a:rPr lang="en-US" altLang="zh-CN" sz="4000" b="1" dirty="0"/>
              <a:t>3</a:t>
            </a:r>
            <a:endParaRPr lang="en-US" altLang="zh-CN" sz="4000" b="1" dirty="0"/>
          </a:p>
          <a:p>
            <a:pPr>
              <a:lnSpc>
                <a:spcPct val="90000"/>
              </a:lnSpc>
              <a:buNone/>
            </a:pPr>
            <a:endParaRPr lang="en-US" altLang="zh-CN" sz="4000" b="1" dirty="0"/>
          </a:p>
          <a:p>
            <a:pPr>
              <a:lnSpc>
                <a:spcPct val="90000"/>
              </a:lnSpc>
              <a:buNone/>
            </a:pPr>
            <a:r>
              <a:rPr lang="en-US" altLang="zh-CN" sz="4000" b="1" dirty="0"/>
              <a:t>3</a:t>
            </a:r>
            <a:r>
              <a:rPr lang="zh-CN" altLang="en-US" sz="4000" b="1" dirty="0"/>
              <a:t>、</a:t>
            </a:r>
            <a:r>
              <a:rPr lang="zh-CN" altLang="en-US" sz="4000" b="1" dirty="0"/>
              <a:t>列举我国历史上</a:t>
            </a:r>
            <a:r>
              <a:rPr lang="zh-CN" altLang="en-US" sz="4000" b="1" dirty="0">
                <a:latin typeface="宋体" panose="02010600030101010101" pitchFamily="2" charset="-122"/>
              </a:rPr>
              <a:t>“伯乐与千里马”之佳话。 </a:t>
            </a:r>
            <a:endParaRPr lang="zh-CN" altLang="en-US" sz="4000" b="1" dirty="0"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ea typeface="华文行楷" panose="02010800040101010101" pitchFamily="2" charset="-122"/>
              </a:rPr>
              <a:t>          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       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endParaRPr lang="zh-CN" altLang="en-US" sz="3600" b="1" dirty="0">
              <a:solidFill>
                <a:srgbClr val="FF0000"/>
              </a:solidFill>
            </a:endParaRPr>
          </a:p>
        </p:txBody>
      </p:sp>
      <p:pic>
        <p:nvPicPr>
          <p:cNvPr id="4" name="图片 3" descr="图片包含 鲜花, 餐桌, 室内, 花瓶&#10;&#10;已生成极高可信度的说明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5295" y="383540"/>
            <a:ext cx="1477010" cy="5246370"/>
          </a:xfrm>
          <a:prstGeom prst="rect">
            <a:avLst/>
          </a:prstGeom>
        </p:spPr>
      </p:pic>
      <p:grpSp>
        <p:nvGrpSpPr>
          <p:cNvPr id="5" name="组合 6"/>
          <p:cNvGrpSpPr/>
          <p:nvPr/>
        </p:nvGrpSpPr>
        <p:grpSpPr>
          <a:xfrm>
            <a:off x="367664" y="161290"/>
            <a:ext cx="4154170" cy="1667294"/>
            <a:chOff x="911965" y="1824685"/>
            <a:chExt cx="1392689" cy="179251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1965" y="1824685"/>
              <a:ext cx="1392689" cy="1392689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1178338" y="2063395"/>
              <a:ext cx="859962" cy="15538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 smtClean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布置作业</a:t>
              </a:r>
              <a:endParaRPr lang="zh-CN" altLang="en-US" sz="4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endParaRPr>
            </a:p>
            <a:p>
              <a:endParaRPr lang="zh-CN" altLang="en-US" sz="4400" b="1" dirty="0" smtClean="0">
                <a:solidFill>
                  <a:srgbClr val="0070C0"/>
                </a:solidFill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39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5">
                                            <p:txEl>
                                              <p:charRg st="39" end="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61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795">
                                            <p:txEl>
                                              <p:charRg st="61" end="8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83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3795">
                                            <p:txEl>
                                              <p:charRg st="83" end="10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104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3795">
                                            <p:txEl>
                                              <p:charRg st="104" end="1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129" end="1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3795">
                                            <p:txEl>
                                              <p:charRg st="129" end="1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150" end="1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3795">
                                            <p:txEl>
                                              <p:charRg st="150" end="1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内容占位符 33794"/>
          <p:cNvSpPr>
            <a:spLocks noGrp="1"/>
          </p:cNvSpPr>
          <p:nvPr>
            <p:ph idx="1"/>
          </p:nvPr>
        </p:nvSpPr>
        <p:spPr>
          <a:xfrm>
            <a:off x="406177" y="1675710"/>
            <a:ext cx="10986172" cy="4273269"/>
          </a:xfrm>
        </p:spPr>
        <p:txBody>
          <a:bodyPr anchor="t"/>
          <a:lstStyle/>
          <a:p>
            <a:pPr>
              <a:lnSpc>
                <a:spcPct val="90000"/>
              </a:lnSpc>
              <a:buNone/>
            </a:pPr>
            <a:r>
              <a:rPr lang="en-US" altLang="zh-CN" sz="4000" b="1" dirty="0"/>
              <a:t>1</a:t>
            </a:r>
            <a:r>
              <a:rPr lang="zh-CN" altLang="en-US" sz="4000" b="1" dirty="0"/>
              <a:t>、列举我国历史上</a:t>
            </a:r>
            <a:r>
              <a:rPr lang="zh-CN" altLang="en-US" sz="4000" b="1" dirty="0">
                <a:latin typeface="宋体" panose="02010600030101010101" pitchFamily="2" charset="-122"/>
              </a:rPr>
              <a:t>“伯乐与千里马”之佳话。 </a:t>
            </a:r>
            <a:endParaRPr lang="zh-CN" altLang="en-US" sz="4000" b="1" dirty="0"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ea typeface="华文行楷" panose="02010800040101010101" pitchFamily="2" charset="-122"/>
              </a:rPr>
              <a:t>          </a:t>
            </a:r>
            <a:r>
              <a:rPr lang="zh-CN" altLang="en-US" sz="3600" b="1" dirty="0">
                <a:ea typeface="华文行楷" panose="02010800040101010101" pitchFamily="2" charset="-122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</a:rPr>
              <a:t>①</a:t>
            </a:r>
            <a:r>
              <a:rPr lang="zh-CN" altLang="en-US" sz="3600" b="1" dirty="0">
                <a:solidFill>
                  <a:srgbClr val="FF0000"/>
                </a:solidFill>
              </a:rPr>
              <a:t>周文王</a:t>
            </a:r>
            <a:r>
              <a:rPr lang="en-US" altLang="zh-CN" sz="3600" b="1" dirty="0">
                <a:solidFill>
                  <a:srgbClr val="FF0000"/>
                </a:solidFill>
              </a:rPr>
              <a:t>——</a:t>
            </a:r>
            <a:r>
              <a:rPr lang="zh-CN" altLang="en-US" sz="3600" b="1" dirty="0">
                <a:solidFill>
                  <a:srgbClr val="FF0000"/>
                </a:solidFill>
              </a:rPr>
              <a:t>姜子牙；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rgbClr val="FF0000"/>
                </a:solidFill>
              </a:rPr>
              <a:t>           </a:t>
            </a:r>
            <a:r>
              <a:rPr lang="en-US" altLang="zh-CN" sz="3600" b="1" dirty="0">
                <a:solidFill>
                  <a:srgbClr val="FF0000"/>
                </a:solidFill>
              </a:rPr>
              <a:t>②</a:t>
            </a:r>
            <a:r>
              <a:rPr lang="zh-CN" altLang="en-US" sz="3600" b="1" dirty="0">
                <a:solidFill>
                  <a:srgbClr val="FF0000"/>
                </a:solidFill>
              </a:rPr>
              <a:t>齐桓公</a:t>
            </a:r>
            <a:r>
              <a:rPr lang="en-US" altLang="zh-CN" sz="3600" b="1" dirty="0">
                <a:solidFill>
                  <a:srgbClr val="FF0000"/>
                </a:solidFill>
              </a:rPr>
              <a:t>——</a:t>
            </a:r>
            <a:r>
              <a:rPr lang="zh-CN" altLang="en-US" sz="3600" b="1" dirty="0">
                <a:solidFill>
                  <a:srgbClr val="FF0000"/>
                </a:solidFill>
              </a:rPr>
              <a:t>管仲； 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rgbClr val="FF0000"/>
                </a:solidFill>
              </a:rPr>
              <a:t>           </a:t>
            </a:r>
            <a:r>
              <a:rPr lang="en-US" altLang="zh-CN" sz="3600" b="1" dirty="0">
                <a:solidFill>
                  <a:srgbClr val="FF0000"/>
                </a:solidFill>
              </a:rPr>
              <a:t>③</a:t>
            </a:r>
            <a:r>
              <a:rPr lang="zh-CN" altLang="en-US" sz="3600" b="1" dirty="0">
                <a:solidFill>
                  <a:srgbClr val="FF0000"/>
                </a:solidFill>
              </a:rPr>
              <a:t>刘邦</a:t>
            </a:r>
            <a:r>
              <a:rPr lang="en-US" altLang="zh-CN" sz="3600" b="1" dirty="0">
                <a:solidFill>
                  <a:srgbClr val="FF0000"/>
                </a:solidFill>
              </a:rPr>
              <a:t>——</a:t>
            </a:r>
            <a:r>
              <a:rPr lang="zh-CN" altLang="en-US" sz="3600" b="1" dirty="0">
                <a:solidFill>
                  <a:srgbClr val="FF0000"/>
                </a:solidFill>
              </a:rPr>
              <a:t>张良； 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rgbClr val="FF0000"/>
                </a:solidFill>
              </a:rPr>
              <a:t>           </a:t>
            </a:r>
            <a:r>
              <a:rPr lang="en-US" altLang="zh-CN" sz="3600" b="1" dirty="0">
                <a:solidFill>
                  <a:srgbClr val="FF0000"/>
                </a:solidFill>
              </a:rPr>
              <a:t>④</a:t>
            </a:r>
            <a:r>
              <a:rPr lang="zh-CN" altLang="en-US" sz="3600" b="1" dirty="0">
                <a:solidFill>
                  <a:srgbClr val="FF0000"/>
                </a:solidFill>
              </a:rPr>
              <a:t>刘    备</a:t>
            </a:r>
            <a:r>
              <a:rPr lang="en-US" altLang="zh-CN" sz="3600" b="1" dirty="0">
                <a:solidFill>
                  <a:srgbClr val="FF0000"/>
                </a:solidFill>
              </a:rPr>
              <a:t>——</a:t>
            </a:r>
            <a:r>
              <a:rPr lang="zh-CN" altLang="en-US" sz="3600" b="1" dirty="0">
                <a:solidFill>
                  <a:srgbClr val="FF0000"/>
                </a:solidFill>
              </a:rPr>
              <a:t>诸葛亮；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rgbClr val="FF0000"/>
                </a:solidFill>
              </a:rPr>
              <a:t>           </a:t>
            </a:r>
            <a:r>
              <a:rPr lang="en-US" altLang="zh-CN" sz="3600" b="1" dirty="0">
                <a:solidFill>
                  <a:srgbClr val="FF0000"/>
                </a:solidFill>
              </a:rPr>
              <a:t>⑤</a:t>
            </a:r>
            <a:r>
              <a:rPr lang="zh-CN" altLang="en-US" sz="3600" b="1" dirty="0">
                <a:solidFill>
                  <a:srgbClr val="FF0000"/>
                </a:solidFill>
              </a:rPr>
              <a:t>李世民</a:t>
            </a:r>
            <a:r>
              <a:rPr lang="en-US" altLang="zh-CN" sz="3600" b="1" dirty="0">
                <a:solidFill>
                  <a:srgbClr val="FF0000"/>
                </a:solidFill>
              </a:rPr>
              <a:t>——</a:t>
            </a:r>
            <a:r>
              <a:rPr lang="zh-CN" altLang="en-US" sz="3600" b="1" dirty="0">
                <a:solidFill>
                  <a:srgbClr val="FF0000"/>
                </a:solidFill>
              </a:rPr>
              <a:t>魏征；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rgbClr val="FF0000"/>
                </a:solidFill>
              </a:rPr>
              <a:t>           </a:t>
            </a:r>
            <a:r>
              <a:rPr lang="en-US" altLang="zh-CN" sz="3600" b="1" dirty="0">
                <a:solidFill>
                  <a:srgbClr val="FF0000"/>
                </a:solidFill>
              </a:rPr>
              <a:t>⑥</a:t>
            </a:r>
            <a:r>
              <a:rPr lang="zh-CN" altLang="en-US" sz="3600" b="1" dirty="0">
                <a:solidFill>
                  <a:srgbClr val="FF0000"/>
                </a:solidFill>
              </a:rPr>
              <a:t>朱元璋</a:t>
            </a:r>
            <a:r>
              <a:rPr lang="en-US" altLang="zh-CN" sz="3600" b="1" dirty="0">
                <a:solidFill>
                  <a:srgbClr val="FF0000"/>
                </a:solidFill>
              </a:rPr>
              <a:t>——</a:t>
            </a:r>
            <a:r>
              <a:rPr lang="zh-CN" altLang="en-US" sz="3600" b="1" dirty="0">
                <a:solidFill>
                  <a:srgbClr val="FF0000"/>
                </a:solidFill>
              </a:rPr>
              <a:t>刘基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。           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endParaRPr lang="zh-CN" altLang="en-US" sz="3600" b="1" dirty="0">
              <a:solidFill>
                <a:srgbClr val="FF0000"/>
              </a:solidFill>
            </a:endParaRPr>
          </a:p>
        </p:txBody>
      </p:sp>
      <p:pic>
        <p:nvPicPr>
          <p:cNvPr id="4" name="图片 3" descr="图片包含 鲜花, 餐桌, 室内, 花瓶&#10;&#10;已生成极高可信度的说明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5295" y="383540"/>
            <a:ext cx="1477010" cy="5246370"/>
          </a:xfrm>
          <a:prstGeom prst="rect">
            <a:avLst/>
          </a:prstGeom>
        </p:spPr>
      </p:pic>
      <p:grpSp>
        <p:nvGrpSpPr>
          <p:cNvPr id="5" name="组合 6"/>
          <p:cNvGrpSpPr/>
          <p:nvPr/>
        </p:nvGrpSpPr>
        <p:grpSpPr>
          <a:xfrm>
            <a:off x="367664" y="161290"/>
            <a:ext cx="4154170" cy="1667294"/>
            <a:chOff x="911965" y="1824685"/>
            <a:chExt cx="1392689" cy="179251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1965" y="1824685"/>
              <a:ext cx="1392689" cy="1392689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1178338" y="2063395"/>
              <a:ext cx="859962" cy="15538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 smtClean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布置作业</a:t>
              </a:r>
              <a:endParaRPr lang="zh-CN" altLang="en-US" sz="4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endParaRPr>
            </a:p>
            <a:p>
              <a:endParaRPr lang="zh-CN" altLang="en-US" sz="4400" b="1" dirty="0" smtClean="0">
                <a:solidFill>
                  <a:srgbClr val="0070C0"/>
                </a:solidFill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39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5">
                                            <p:txEl>
                                              <p:charRg st="39" end="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61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795">
                                            <p:txEl>
                                              <p:charRg st="61" end="8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83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3795">
                                            <p:txEl>
                                              <p:charRg st="83" end="10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104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3795">
                                            <p:txEl>
                                              <p:charRg st="104" end="1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129" end="1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3795">
                                            <p:txEl>
                                              <p:charRg st="129" end="1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150" end="1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3795">
                                            <p:txEl>
                                              <p:charRg st="150" end="1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5121" descr="05"/>
          <p:cNvPicPr>
            <a:picLocks noChangeAspect="1"/>
          </p:cNvPicPr>
          <p:nvPr/>
        </p:nvPicPr>
        <p:blipFill>
          <a:blip r:embed="rId1" cstate="print"/>
          <a:srcRect l="8125"/>
          <a:stretch>
            <a:fillRect/>
          </a:stretch>
        </p:blipFill>
        <p:spPr>
          <a:xfrm>
            <a:off x="2944813" y="0"/>
            <a:ext cx="6300787" cy="304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6" name="文本框 5122"/>
          <p:cNvSpPr txBox="1"/>
          <p:nvPr/>
        </p:nvSpPr>
        <p:spPr>
          <a:xfrm>
            <a:off x="504190" y="2868930"/>
            <a:ext cx="10433685" cy="3592195"/>
          </a:xfrm>
          <a:prstGeom prst="rect">
            <a:avLst/>
          </a:prstGeom>
          <a:solidFill>
            <a:schemeClr val="bg1">
              <a:alpha val="89000"/>
            </a:schemeClr>
          </a:solidFill>
          <a:ln w="28575">
            <a:solidFill>
              <a:srgbClr val="00B0F0"/>
            </a:solidFill>
          </a:ln>
        </p:spPr>
        <p:txBody>
          <a:bodyPr wrap="square" anchor="t"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　  </a:t>
            </a:r>
            <a:r>
              <a:rPr lang="zh-CN" altLang="en-US" sz="3200" b="1" dirty="0">
                <a:solidFill>
                  <a:srgbClr val="FF3300"/>
                </a:solidFill>
                <a:latin typeface="新宋体" panose="02010609030101010101" charset="-122"/>
                <a:ea typeface="新宋体" panose="02010609030101010101" charset="-122"/>
              </a:rPr>
              <a:t> </a:t>
            </a:r>
            <a:r>
              <a:rPr lang="zh-CN" altLang="en-US" sz="5400" b="1" u="sng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“说”</a:t>
            </a:r>
            <a:r>
              <a:rPr lang="zh-CN" altLang="en-US" sz="32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，是古代的一种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文体</a:t>
            </a:r>
            <a:r>
              <a:rPr lang="zh-CN" altLang="en-US" sz="32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，用以陈述</a:t>
            </a:r>
            <a:r>
              <a:rPr lang="zh-CN" altLang="en-US" sz="3200" b="1" dirty="0">
                <a:solidFill>
                  <a:srgbClr val="7575D1"/>
                </a:solidFill>
                <a:latin typeface="新宋体" panose="02010609030101010101" charset="-122"/>
                <a:ea typeface="新宋体" panose="02010609030101010101" charset="-122"/>
              </a:rPr>
              <a:t>作者对社会上某些问题的观点，写法</a:t>
            </a:r>
            <a:r>
              <a:rPr lang="zh-CN" altLang="en-US" sz="3200" dirty="0">
                <a:solidFill>
                  <a:srgbClr val="7575D1"/>
                </a:solidFill>
                <a:latin typeface="新宋体" panose="02010609030101010101" charset="-122"/>
                <a:ea typeface="新宋体" panose="02010609030101010101" charset="-122"/>
                <a:sym typeface="宋体" panose="02010600030101010101" pitchFamily="2" charset="-122"/>
              </a:rPr>
              <a:t>十分</a:t>
            </a:r>
            <a:r>
              <a:rPr lang="zh-CN" altLang="en-US" sz="3200" b="1" dirty="0">
                <a:solidFill>
                  <a:srgbClr val="7575D1"/>
                </a:solidFill>
                <a:latin typeface="新宋体" panose="02010609030101010101" charset="-122"/>
                <a:ea typeface="新宋体" panose="02010609030101010101" charset="-122"/>
              </a:rPr>
              <a:t>灵活，</a:t>
            </a:r>
            <a:r>
              <a:rPr lang="zh-CN" altLang="en-US" sz="3200" b="1" dirty="0">
                <a:solidFill>
                  <a:srgbClr val="7575D1"/>
                </a:solidFill>
                <a:latin typeface="新宋体" panose="02010609030101010101" charset="-122"/>
                <a:ea typeface="新宋体" panose="02010609030101010101" charset="-122"/>
                <a:sym typeface="宋体" panose="02010600030101010101" pitchFamily="2" charset="-122"/>
              </a:rPr>
              <a:t>可以</a:t>
            </a:r>
            <a:r>
              <a:rPr lang="zh-CN" altLang="en-US" sz="3200" b="1" dirty="0">
                <a:solidFill>
                  <a:srgbClr val="F00EEE"/>
                </a:solidFill>
                <a:latin typeface="新宋体" panose="02010609030101010101" charset="-122"/>
                <a:ea typeface="新宋体" panose="02010609030101010101" charset="-122"/>
                <a:sym typeface="宋体" panose="02010600030101010101" pitchFamily="2" charset="-122"/>
              </a:rPr>
              <a:t>叙事</a:t>
            </a:r>
            <a:r>
              <a:rPr lang="en-US" altLang="zh-CN" sz="3200" b="1" dirty="0">
                <a:solidFill>
                  <a:srgbClr val="7575D1"/>
                </a:solidFill>
                <a:latin typeface="新宋体" panose="02010609030101010101" charset="-122"/>
                <a:ea typeface="新宋体" panose="0201060903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7575D1"/>
                </a:solidFill>
                <a:latin typeface="新宋体" panose="02010609030101010101" charset="-122"/>
                <a:ea typeface="新宋体" panose="02010609030101010101" charset="-122"/>
                <a:sym typeface="宋体" panose="02010600030101010101" pitchFamily="2" charset="-122"/>
              </a:rPr>
              <a:t>可以</a:t>
            </a:r>
            <a:r>
              <a:rPr lang="zh-CN" altLang="en-US" sz="3200" b="1" dirty="0">
                <a:solidFill>
                  <a:srgbClr val="F00EEE"/>
                </a:solidFill>
                <a:latin typeface="新宋体" panose="02010609030101010101" charset="-122"/>
                <a:ea typeface="新宋体" panose="02010609030101010101" charset="-122"/>
                <a:sym typeface="宋体" panose="02010600030101010101" pitchFamily="2" charset="-122"/>
              </a:rPr>
              <a:t>议论</a:t>
            </a:r>
            <a:r>
              <a:rPr lang="en-US" altLang="zh-CN" sz="3200" b="1" dirty="0">
                <a:solidFill>
                  <a:srgbClr val="7575D1"/>
                </a:solidFill>
                <a:latin typeface="新宋体" panose="02010609030101010101" charset="-122"/>
                <a:ea typeface="新宋体" panose="0201060903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7575D1"/>
                </a:solidFill>
                <a:latin typeface="新宋体" panose="02010609030101010101" charset="-122"/>
                <a:ea typeface="新宋体" panose="02010609030101010101" charset="-122"/>
                <a:sym typeface="宋体" panose="02010600030101010101" pitchFamily="2" charset="-122"/>
              </a:rPr>
              <a:t>都是为了</a:t>
            </a:r>
            <a:r>
              <a:rPr lang="zh-CN" altLang="en-US" sz="3200" b="1" dirty="0">
                <a:solidFill>
                  <a:srgbClr val="F00EEE"/>
                </a:solidFill>
                <a:latin typeface="新宋体" panose="02010609030101010101" charset="-122"/>
                <a:ea typeface="新宋体" panose="02010609030101010101" charset="-122"/>
                <a:sym typeface="宋体" panose="02010600030101010101" pitchFamily="2" charset="-122"/>
              </a:rPr>
              <a:t>说明一个道理</a:t>
            </a:r>
            <a:r>
              <a:rPr lang="zh-CN" altLang="en-US" sz="3200" b="1" dirty="0">
                <a:solidFill>
                  <a:srgbClr val="7575D1"/>
                </a:solidFill>
                <a:latin typeface="新宋体" panose="02010609030101010101" charset="-122"/>
                <a:ea typeface="新宋体" panose="02010609030101010101" charset="-122"/>
                <a:sym typeface="宋体" panose="02010600030101010101" pitchFamily="2" charset="-122"/>
              </a:rPr>
              <a:t>；讲究文采</a:t>
            </a:r>
            <a:r>
              <a:rPr lang="en-US" altLang="zh-CN" sz="3200" dirty="0">
                <a:solidFill>
                  <a:srgbClr val="7575D1"/>
                </a:solidFill>
                <a:latin typeface="新宋体" panose="02010609030101010101" charset="-122"/>
                <a:ea typeface="新宋体" panose="0201060903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7575D1"/>
                </a:solidFill>
                <a:latin typeface="新宋体" panose="02010609030101010101" charset="-122"/>
                <a:ea typeface="新宋体" panose="02010609030101010101" charset="-122"/>
              </a:rPr>
              <a:t>跟现代的杂文大体相似。常常运用</a:t>
            </a:r>
            <a:r>
              <a:rPr lang="zh-CN" altLang="en-US" sz="3200" b="1" u="sng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托物寓意</a:t>
            </a:r>
            <a:r>
              <a:rPr lang="zh-CN" altLang="en-US" sz="3200" b="1" dirty="0">
                <a:solidFill>
                  <a:srgbClr val="0000CC"/>
                </a:solidFill>
                <a:latin typeface="新宋体" panose="02010609030101010101" charset="-122"/>
                <a:ea typeface="新宋体" panose="02010609030101010101" charset="-122"/>
              </a:rPr>
              <a:t>的手法</a:t>
            </a:r>
            <a:r>
              <a:rPr lang="zh-CN" altLang="en-US" sz="3200" b="1" dirty="0">
                <a:solidFill>
                  <a:srgbClr val="0000FF"/>
                </a:solidFill>
                <a:latin typeface="新宋体" panose="02010609030101010101" charset="-122"/>
                <a:ea typeface="新宋体" panose="02010609030101010101" charset="-122"/>
              </a:rPr>
              <a:t>。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“说”就是“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谈谈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”的意思。如《爱莲说》。</a:t>
            </a:r>
            <a:endParaRPr lang="zh-CN" altLang="en-US" sz="3200" b="1" dirty="0">
              <a:solidFill>
                <a:srgbClr val="0000FF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1267" name="矩形 5123"/>
          <p:cNvSpPr/>
          <p:nvPr/>
        </p:nvSpPr>
        <p:spPr>
          <a:xfrm>
            <a:off x="6003925" y="3048000"/>
            <a:ext cx="3098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zh-CN" sz="44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68" name="文本框 5124"/>
          <p:cNvSpPr txBox="1"/>
          <p:nvPr/>
        </p:nvSpPr>
        <p:spPr>
          <a:xfrm>
            <a:off x="5389563" y="587375"/>
            <a:ext cx="1600200" cy="14452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8800" b="1" dirty="0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说</a:t>
            </a:r>
            <a:endParaRPr lang="zh-CN" altLang="en-US" sz="8800" b="1" dirty="0">
              <a:solidFill>
                <a:srgbClr val="0000FF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pic>
        <p:nvPicPr>
          <p:cNvPr id="4" name="图片 3" descr="图片包含 鲜花, 餐桌, 室内, 花瓶&#10;&#10;已生成极高可信度的说明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5295" y="383540"/>
            <a:ext cx="1477010" cy="5246370"/>
          </a:xfrm>
          <a:prstGeom prst="rect">
            <a:avLst/>
          </a:prstGeom>
        </p:spPr>
      </p:pic>
      <p:grpSp>
        <p:nvGrpSpPr>
          <p:cNvPr id="13314" name="Group 6"/>
          <p:cNvGrpSpPr/>
          <p:nvPr/>
        </p:nvGrpSpPr>
        <p:grpSpPr>
          <a:xfrm>
            <a:off x="81280" y="135255"/>
            <a:ext cx="3249930" cy="1186180"/>
            <a:chOff x="138" y="461"/>
            <a:chExt cx="1461" cy="441"/>
          </a:xfrm>
        </p:grpSpPr>
        <p:pic>
          <p:nvPicPr>
            <p:cNvPr id="13315" name="Picture 7" descr="未标题-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16" name="文本框 2"/>
            <p:cNvSpPr txBox="1"/>
            <p:nvPr/>
          </p:nvSpPr>
          <p:spPr>
            <a:xfrm>
              <a:off x="328" y="519"/>
              <a:ext cx="1080" cy="26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知识链接</a:t>
              </a:r>
              <a:endParaRPr lang="zh-CN" altLang="en-US" sz="40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5" name="Group 6"/>
          <p:cNvGrpSpPr/>
          <p:nvPr/>
        </p:nvGrpSpPr>
        <p:grpSpPr>
          <a:xfrm>
            <a:off x="361950" y="193675"/>
            <a:ext cx="4645450" cy="1397953"/>
            <a:chOff x="138" y="461"/>
            <a:chExt cx="2438" cy="881"/>
          </a:xfrm>
        </p:grpSpPr>
        <p:pic>
          <p:nvPicPr>
            <p:cNvPr id="16386" name="Picture 7" descr="未标题-1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38" y="461"/>
              <a:ext cx="2438" cy="88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387" name="文本框 2"/>
            <p:cNvSpPr txBox="1"/>
            <p:nvPr/>
          </p:nvSpPr>
          <p:spPr>
            <a:xfrm>
              <a:off x="652" y="591"/>
              <a:ext cx="1837" cy="5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5400" b="1" dirty="0">
                  <a:solidFill>
                    <a:srgbClr val="0099CC"/>
                  </a:solidFill>
                  <a:latin typeface="华文琥珀" pitchFamily="2" charset="-122"/>
                  <a:ea typeface="华文琥珀" pitchFamily="2" charset="-122"/>
                </a:rPr>
                <a:t>文题解读</a:t>
              </a:r>
              <a:endParaRPr lang="zh-CN" altLang="en-US" sz="5400" b="1" dirty="0">
                <a:solidFill>
                  <a:srgbClr val="0099CC"/>
                </a:solidFill>
                <a:latin typeface="华文琥珀" pitchFamily="2" charset="-122"/>
                <a:ea typeface="华文琥珀" pitchFamily="2" charset="-122"/>
              </a:endParaRPr>
            </a:p>
          </p:txBody>
        </p:sp>
      </p:grpSp>
      <p:sp>
        <p:nvSpPr>
          <p:cNvPr id="16388" name="文本框 15361"/>
          <p:cNvSpPr txBox="1"/>
          <p:nvPr/>
        </p:nvSpPr>
        <p:spPr>
          <a:xfrm>
            <a:off x="4674758" y="1549363"/>
            <a:ext cx="3975100" cy="83099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4800" b="1" dirty="0">
                <a:solidFill>
                  <a:srgbClr val="FF0000"/>
                </a:solidFill>
                <a:latin typeface="华文彩云" pitchFamily="2" charset="-122"/>
                <a:ea typeface="华文彩云" pitchFamily="2" charset="-122"/>
              </a:rPr>
              <a:t>《</a:t>
            </a:r>
            <a:r>
              <a:rPr lang="zh-CN" altLang="en-US" sz="4800" b="1" dirty="0">
                <a:solidFill>
                  <a:srgbClr val="FF0000"/>
                </a:solidFill>
                <a:latin typeface="华文彩云" pitchFamily="2" charset="-122"/>
                <a:ea typeface="华文彩云" pitchFamily="2" charset="-122"/>
              </a:rPr>
              <a:t>马说</a:t>
            </a:r>
            <a:r>
              <a:rPr lang="en-US" altLang="zh-CN" sz="4800" b="1" dirty="0">
                <a:solidFill>
                  <a:srgbClr val="FF0000"/>
                </a:solidFill>
                <a:latin typeface="华文彩云" pitchFamily="2" charset="-122"/>
                <a:ea typeface="华文彩云" pitchFamily="2" charset="-122"/>
              </a:rPr>
              <a:t>》</a:t>
            </a:r>
            <a:r>
              <a:rPr lang="zh-CN" altLang="en-US" sz="4800" b="1" dirty="0">
                <a:solidFill>
                  <a:srgbClr val="FF0000"/>
                </a:solidFill>
                <a:latin typeface="华文彩云" pitchFamily="2" charset="-122"/>
                <a:ea typeface="华文彩云" pitchFamily="2" charset="-122"/>
              </a:rPr>
              <a:t>解题？</a:t>
            </a:r>
            <a:endParaRPr lang="zh-CN" altLang="en-US" sz="4800" b="1" dirty="0">
              <a:solidFill>
                <a:srgbClr val="FF0000"/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3336" y="3091964"/>
            <a:ext cx="11284772" cy="2303131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square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600" b="1" u="sng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“马”</a:t>
            </a: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交代了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本文议论的对象</a:t>
            </a: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，“说”揭示了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文体</a:t>
            </a: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，“马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说</a:t>
            </a: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” 即“</a:t>
            </a:r>
            <a:r>
              <a:rPr lang="zh-CN" altLang="en-US" sz="3600" b="1" u="sng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说说千里马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”或“</a:t>
            </a:r>
            <a:r>
              <a:rPr lang="zh-CN" altLang="en-US" sz="3600" b="1" u="sng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说说千里马</a:t>
            </a:r>
            <a:r>
              <a:rPr lang="zh-CN" altLang="en-US" sz="3600" b="1" u="sng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的问题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。”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  这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篇文章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以马为喻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，谈</a:t>
            </a:r>
            <a:r>
              <a:rPr lang="zh-CN" altLang="en-US" sz="3600" b="1" dirty="0" smtClean="0">
                <a:latin typeface="黑体" panose="02010609060101010101" charset="-122"/>
                <a:ea typeface="黑体" panose="02010609060101010101" charset="-122"/>
              </a:rPr>
              <a:t>的其实是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人才问题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7" name="Group 6"/>
          <p:cNvGrpSpPr/>
          <p:nvPr/>
        </p:nvGrpSpPr>
        <p:grpSpPr>
          <a:xfrm>
            <a:off x="1652588" y="404813"/>
            <a:ext cx="2319337" cy="700087"/>
            <a:chOff x="138" y="461"/>
            <a:chExt cx="1461" cy="441"/>
          </a:xfrm>
        </p:grpSpPr>
        <p:pic>
          <p:nvPicPr>
            <p:cNvPr id="14338" name="Picture 7" descr="未标题-1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39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背景资料</a:t>
              </a:r>
              <a:endParaRPr lang="zh-CN" altLang="en-US" sz="2800" b="1" dirty="0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6" name="矩形 50182"/>
          <p:cNvSpPr/>
          <p:nvPr/>
        </p:nvSpPr>
        <p:spPr>
          <a:xfrm>
            <a:off x="1774825" y="1700213"/>
            <a:ext cx="8632825" cy="3692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    本文选自韩昌黎文集中的杂说四，本篇取材于古代伯乐相马的寓言，借千里马因无伯乐赏识的不幸遭遇，说明了“欲得士，必须善识士，善养士，善誉士的道理。”表达了对当时社会压抑人才，摧残人才现象的控诉，对昏聩愚蒙的达官贵人的谴责，以及沉沦下僚的才智之士的乞求脱颖而出的渴望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7650"/>
          <p:cNvSpPr/>
          <p:nvPr/>
        </p:nvSpPr>
        <p:spPr>
          <a:xfrm>
            <a:off x="1774825" y="908050"/>
            <a:ext cx="6472238" cy="45694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这篇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马说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大约作于贞元十一年至十六年间。这时，韩愈初登仕途，很不得志。他曾三次上书宰相求擢用。很可惜有“忧天下之心”的他，终未被采纳。后来又相继依附于一些节度使幕下，郁郁不得志，再加上当时奸佞当权，政治黑暗，有才能之士不受重视，所以他有“伯乐不常有”之叹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7651" descr="聊斋志异——促织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6240" y="2924943"/>
            <a:ext cx="2028830" cy="32527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占位符 51202"/>
          <p:cNvSpPr>
            <a:spLocks noGrp="1"/>
          </p:cNvSpPr>
          <p:nvPr>
            <p:ph idx="1"/>
          </p:nvPr>
        </p:nvSpPr>
        <p:spPr>
          <a:xfrm>
            <a:off x="2701962" y="1660657"/>
            <a:ext cx="8229600" cy="1351485"/>
          </a:xfrm>
          <a:prstGeom prst="rect">
            <a:avLst/>
          </a:prstGeom>
          <a:noFill/>
          <a:ln w="19050">
            <a:solidFill>
              <a:srgbClr val="00B0F0"/>
            </a:solidFill>
          </a:ln>
        </p:spPr>
        <p:txBody>
          <a:bodyPr anchor="t"/>
          <a:lstStyle/>
          <a:p>
            <a:pPr>
              <a:lnSpc>
                <a:spcPct val="120000"/>
              </a:lnSpc>
            </a:pPr>
            <a:r>
              <a:rPr lang="zh-CN" altLang="en-US" sz="3600" b="1" dirty="0"/>
              <a:t>听读、准确并有节奏朗读课文。</a:t>
            </a:r>
            <a:endParaRPr lang="zh-CN" altLang="en-US" sz="3600" b="1" dirty="0"/>
          </a:p>
          <a:p>
            <a:pPr>
              <a:lnSpc>
                <a:spcPct val="120000"/>
              </a:lnSpc>
            </a:pPr>
            <a:r>
              <a:rPr lang="zh-CN" altLang="en-US" sz="3600" b="1" dirty="0"/>
              <a:t>小组合作，用现代汉语翻译课文。</a:t>
            </a:r>
            <a:endParaRPr lang="zh-CN" altLang="en-US" sz="3600" b="1" dirty="0"/>
          </a:p>
        </p:txBody>
      </p:sp>
      <p:pic>
        <p:nvPicPr>
          <p:cNvPr id="17411" name="图片 51203" descr="005_6367109063949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51510" y="3108325"/>
            <a:ext cx="11122025" cy="31959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2" name="动作按钮: 声音 51204">
            <a:hlinkClick r:id="rId2" action="ppaction://hlinkfile">
              <a:snd r:embed="rId3" name="applause.wav"/>
            </a:hlinkClick>
          </p:cNvPr>
          <p:cNvSpPr/>
          <p:nvPr/>
        </p:nvSpPr>
        <p:spPr>
          <a:xfrm>
            <a:off x="11040409" y="2311121"/>
            <a:ext cx="360363" cy="360362"/>
          </a:xfrm>
          <a:prstGeom prst="actionButtonSound">
            <a:avLst/>
          </a:prstGeom>
          <a:solidFill>
            <a:schemeClr val="accent1"/>
          </a:solidFill>
          <a:ln w="9525">
            <a:noFill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13187" y="333488"/>
            <a:ext cx="3791174" cy="1058620"/>
            <a:chOff x="138" y="461"/>
            <a:chExt cx="1461" cy="622"/>
          </a:xfrm>
        </p:grpSpPr>
        <p:pic>
          <p:nvPicPr>
            <p:cNvPr id="7" name="Picture 7" descr="未标题-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8" y="461"/>
              <a:ext cx="1461" cy="62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" name="文本框 2"/>
            <p:cNvSpPr txBox="1"/>
            <p:nvPr/>
          </p:nvSpPr>
          <p:spPr>
            <a:xfrm>
              <a:off x="476" y="509"/>
              <a:ext cx="1080" cy="45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rgbClr val="0099CC"/>
                  </a:solidFill>
                  <a:latin typeface="华文琥珀" pitchFamily="2" charset="-122"/>
                  <a:ea typeface="华文琥珀" pitchFamily="2" charset="-122"/>
                </a:rPr>
                <a:t>整体感知</a:t>
              </a:r>
              <a:endParaRPr lang="zh-CN" altLang="en-US" sz="4400" b="1" dirty="0">
                <a:solidFill>
                  <a:srgbClr val="0099CC"/>
                </a:solidFill>
                <a:latin typeface="华文琥珀" pitchFamily="2" charset="-122"/>
                <a:ea typeface="华文琥珀" pitchFamily="2" charset="-122"/>
              </a:endParaRPr>
            </a:p>
          </p:txBody>
        </p:sp>
      </p:grp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4831</Words>
  <Application>WPS 演示</Application>
  <PresentationFormat>自定义</PresentationFormat>
  <Paragraphs>305</Paragraphs>
  <Slides>43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70" baseType="lpstr">
      <vt:lpstr>Arial</vt:lpstr>
      <vt:lpstr>宋体</vt:lpstr>
      <vt:lpstr>Wingdings</vt:lpstr>
      <vt:lpstr>华文行楷</vt:lpstr>
      <vt:lpstr>黑体</vt:lpstr>
      <vt:lpstr>华文新魏</vt:lpstr>
      <vt:lpstr>新宋体</vt:lpstr>
      <vt:lpstr>华文中宋</vt:lpstr>
      <vt:lpstr>Times New Roman</vt:lpstr>
      <vt:lpstr>隶书</vt:lpstr>
      <vt:lpstr>华文琥珀</vt:lpstr>
      <vt:lpstr>华文彩云</vt:lpstr>
      <vt:lpstr>微软雅黑</vt:lpstr>
      <vt:lpstr>等线 Light</vt:lpstr>
      <vt:lpstr>等线</vt:lpstr>
      <vt:lpstr>Arial Unicode MS</vt:lpstr>
      <vt:lpstr>Calibri</vt:lpstr>
      <vt:lpstr>楷体_GB2312</vt:lpstr>
      <vt:lpstr>楷体</vt:lpstr>
      <vt:lpstr>华文隶书</vt:lpstr>
      <vt:lpstr>Garamond</vt:lpstr>
      <vt:lpstr>Segoe Print</vt:lpstr>
      <vt:lpstr>方正兰亭超细黑简体</vt:lpstr>
      <vt:lpstr>方正粗黑宋简体</vt:lpstr>
      <vt:lpstr>叶根友毛笔行书2.0版</vt:lpstr>
      <vt:lpstr>仿宋</vt:lpstr>
      <vt:lpstr>Office 主题​​</vt:lpstr>
      <vt:lpstr>马  说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文白对译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本文启示</vt:lpstr>
      <vt:lpstr>本文感悟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Administrator</cp:lastModifiedBy>
  <cp:revision>128</cp:revision>
  <dcterms:created xsi:type="dcterms:W3CDTF">2017-08-25T06:00:00Z</dcterms:created>
  <dcterms:modified xsi:type="dcterms:W3CDTF">2019-05-08T12:51:29Z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2052-11.1.0.8412</vt:lpwstr>
  </property>
</Properties>
</file>