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0" r:id="rId2"/>
    <p:sldId id="257" r:id="rId3"/>
    <p:sldId id="258" r:id="rId4"/>
    <p:sldId id="271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6" r:id="rId14"/>
    <p:sldId id="268" r:id="rId15"/>
    <p:sldId id="277" r:id="rId16"/>
    <p:sldId id="273" r:id="rId17"/>
    <p:sldId id="269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5488" autoAdjust="0"/>
  </p:normalViewPr>
  <p:slideViewPr>
    <p:cSldViewPr snapToGrid="0">
      <p:cViewPr varScale="1">
        <p:scale>
          <a:sx n="55" d="100"/>
          <a:sy n="55" d="100"/>
        </p:scale>
        <p:origin x="912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42764-7EF4-4D7B-B116-17212CB9E224}" type="datetimeFigureOut">
              <a:rPr lang="zh-CN" altLang="en-US" smtClean="0"/>
              <a:t>2019/1/19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52A1B46-703D-4ECA-A62F-09A05B84009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42764-7EF4-4D7B-B116-17212CB9E224}" type="datetimeFigureOut">
              <a:rPr lang="zh-CN" altLang="en-US" smtClean="0"/>
              <a:t>2019/1/19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52A1B46-703D-4ECA-A62F-09A05B84009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42764-7EF4-4D7B-B116-17212CB9E224}" type="datetimeFigureOut">
              <a:rPr lang="zh-CN" altLang="en-US" smtClean="0"/>
              <a:t>2019/1/19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52A1B46-703D-4ECA-A62F-09A05B84009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42764-7EF4-4D7B-B116-17212CB9E224}" type="datetimeFigureOut">
              <a:rPr lang="zh-CN" altLang="en-US" smtClean="0"/>
              <a:t>2019/1/19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52A1B46-703D-4ECA-A62F-09A05B84009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42764-7EF4-4D7B-B116-17212CB9E224}" type="datetimeFigureOut">
              <a:rPr lang="zh-CN" altLang="en-US" smtClean="0"/>
              <a:t>2019/1/19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52A1B46-703D-4ECA-A62F-09A05B84009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42764-7EF4-4D7B-B116-17212CB9E224}" type="datetimeFigureOut">
              <a:rPr lang="zh-CN" altLang="en-US" smtClean="0"/>
              <a:t>2019/1/19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52A1B46-703D-4ECA-A62F-09A05B84009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42764-7EF4-4D7B-B116-17212CB9E224}" type="datetimeFigureOut">
              <a:rPr lang="zh-CN" altLang="en-US" smtClean="0"/>
              <a:t>2019/1/19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A1B46-703D-4ECA-A62F-09A05B84009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42764-7EF4-4D7B-B116-17212CB9E224}" type="datetimeFigureOut">
              <a:rPr lang="zh-CN" altLang="en-US" smtClean="0"/>
              <a:t>2019/1/19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A1B46-703D-4ECA-A62F-09A05B84009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42764-7EF4-4D7B-B116-17212CB9E224}" type="datetimeFigureOut">
              <a:rPr lang="zh-CN" altLang="en-US" smtClean="0"/>
              <a:t>2019/1/19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A1B46-703D-4ECA-A62F-09A05B84009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42764-7EF4-4D7B-B116-17212CB9E224}" type="datetimeFigureOut">
              <a:rPr lang="zh-CN" altLang="en-US" smtClean="0"/>
              <a:t>2019/1/19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52A1B46-703D-4ECA-A62F-09A05B84009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42764-7EF4-4D7B-B116-17212CB9E224}" type="datetimeFigureOut">
              <a:rPr lang="zh-CN" altLang="en-US" smtClean="0"/>
              <a:t>2019/1/19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52A1B46-703D-4ECA-A62F-09A05B84009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42764-7EF4-4D7B-B116-17212CB9E224}" type="datetimeFigureOut">
              <a:rPr lang="zh-CN" altLang="en-US" smtClean="0"/>
              <a:t>2019/1/19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52A1B46-703D-4ECA-A62F-09A05B84009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42764-7EF4-4D7B-B116-17212CB9E224}" type="datetimeFigureOut">
              <a:rPr lang="zh-CN" altLang="en-US" smtClean="0"/>
              <a:t>2019/1/19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A1B46-703D-4ECA-A62F-09A05B84009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42764-7EF4-4D7B-B116-17212CB9E224}" type="datetimeFigureOut">
              <a:rPr lang="zh-CN" altLang="en-US" smtClean="0"/>
              <a:t>2019/1/19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A1B46-703D-4ECA-A62F-09A05B84009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42764-7EF4-4D7B-B116-17212CB9E224}" type="datetimeFigureOut">
              <a:rPr lang="zh-CN" altLang="en-US" smtClean="0"/>
              <a:t>2019/1/19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A1B46-703D-4ECA-A62F-09A05B84009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42764-7EF4-4D7B-B116-17212CB9E224}" type="datetimeFigureOut">
              <a:rPr lang="zh-CN" altLang="en-US" smtClean="0"/>
              <a:t>2019/1/19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52A1B46-703D-4ECA-A62F-09A05B84009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942764-7EF4-4D7B-B116-17212CB9E224}" type="datetimeFigureOut">
              <a:rPr lang="zh-CN" altLang="en-US" smtClean="0"/>
              <a:t>2019/1/19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52A1B46-703D-4ECA-A62F-09A05B84009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2938322" y="872975"/>
            <a:ext cx="6669702" cy="2102237"/>
          </a:xfrm>
        </p:spPr>
        <p:txBody>
          <a:bodyPr>
            <a:normAutofit/>
          </a:bodyPr>
          <a:lstStyle/>
          <a:p>
            <a:pPr algn="ctr"/>
            <a:r>
              <a:rPr lang="zh-CN" altLang="en-US" sz="6000" b="1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壶  口  瀑  布</a:t>
            </a:r>
            <a:r>
              <a:rPr lang="en-US" altLang="zh-CN" sz="6000" b="1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/>
            </a:r>
            <a:br>
              <a:rPr lang="en-US" altLang="zh-CN" sz="6000" b="1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6000" b="1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梁  衡</a:t>
            </a:r>
          </a:p>
        </p:txBody>
      </p:sp>
      <p:sp>
        <p:nvSpPr>
          <p:cNvPr id="3075" name="Rectangle 3"/>
          <p:cNvSpPr>
            <a:spLocks noGrp="1" noRot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eaLnBrk="1" hangingPunct="1"/>
            <a:endParaRPr lang="zh-CN" altLang="en-US" sz="3200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 smtClean="0"/>
              <a:t>河水从五百米宽的河道上排排</a:t>
            </a:r>
            <a:r>
              <a:rPr lang="zh-CN" altLang="en-US" sz="2800" dirty="0" smtClean="0">
                <a:solidFill>
                  <a:srgbClr val="C00000"/>
                </a:solidFill>
              </a:rPr>
              <a:t>涌</a:t>
            </a:r>
            <a:r>
              <a:rPr lang="zh-CN" altLang="en-US" sz="2800" dirty="0" smtClean="0"/>
              <a:t>来，其势如千军万马，互相</a:t>
            </a:r>
            <a:r>
              <a:rPr lang="zh-CN" altLang="en-US" sz="2800" dirty="0">
                <a:solidFill>
                  <a:srgbClr val="C00000"/>
                </a:solidFill>
              </a:rPr>
              <a:t>挤</a:t>
            </a:r>
            <a:r>
              <a:rPr lang="zh-CN" altLang="en-US" sz="2800" dirty="0" smtClean="0"/>
              <a:t>着、</a:t>
            </a:r>
            <a:r>
              <a:rPr lang="zh-CN" altLang="en-US" sz="2800" dirty="0">
                <a:solidFill>
                  <a:srgbClr val="C00000"/>
                </a:solidFill>
              </a:rPr>
              <a:t>撞</a:t>
            </a:r>
            <a:r>
              <a:rPr lang="zh-CN" altLang="en-US" sz="2800" dirty="0" smtClean="0"/>
              <a:t>着，</a:t>
            </a:r>
            <a:r>
              <a:rPr lang="zh-CN" altLang="en-US" sz="2800" dirty="0">
                <a:solidFill>
                  <a:srgbClr val="C00000"/>
                </a:solidFill>
              </a:rPr>
              <a:t>推推搡搡</a:t>
            </a:r>
            <a:r>
              <a:rPr lang="zh-CN" altLang="en-US" sz="2800" dirty="0" smtClean="0"/>
              <a:t>，</a:t>
            </a:r>
            <a:r>
              <a:rPr lang="zh-CN" altLang="en-US" sz="2800" dirty="0">
                <a:solidFill>
                  <a:srgbClr val="C00000"/>
                </a:solidFill>
              </a:rPr>
              <a:t>前呼后拥</a:t>
            </a:r>
            <a:r>
              <a:rPr lang="zh-CN" altLang="en-US" sz="2800" dirty="0" smtClean="0"/>
              <a:t>，</a:t>
            </a:r>
            <a:r>
              <a:rPr lang="zh-CN" altLang="en-US" sz="2800" dirty="0">
                <a:solidFill>
                  <a:srgbClr val="C00000"/>
                </a:solidFill>
              </a:rPr>
              <a:t>撞</a:t>
            </a:r>
            <a:r>
              <a:rPr lang="zh-CN" altLang="en-US" sz="2800" dirty="0" smtClean="0"/>
              <a:t>向石壁，排排黄浪霎时</a:t>
            </a:r>
            <a:r>
              <a:rPr lang="zh-CN" altLang="en-US" sz="2800" dirty="0">
                <a:solidFill>
                  <a:srgbClr val="C00000"/>
                </a:solidFill>
              </a:rPr>
              <a:t>碎</a:t>
            </a:r>
            <a:r>
              <a:rPr lang="zh-CN" altLang="en-US" sz="2800" dirty="0" smtClean="0"/>
              <a:t>成堆堆白雪。</a:t>
            </a:r>
            <a:endParaRPr lang="en-US" altLang="zh-CN" sz="2800" dirty="0" smtClean="0"/>
          </a:p>
          <a:p>
            <a:r>
              <a:rPr lang="zh-CN" altLang="en-US" sz="2800" dirty="0"/>
              <a:t>它们还来不及想</a:t>
            </a:r>
            <a:r>
              <a:rPr lang="zh-CN" altLang="en-US" sz="2800" dirty="0" smtClean="0"/>
              <a:t>一下，便一齐</a:t>
            </a:r>
            <a:r>
              <a:rPr lang="zh-CN" altLang="en-US" sz="2800" dirty="0" smtClean="0">
                <a:solidFill>
                  <a:srgbClr val="FF0000"/>
                </a:solidFill>
              </a:rPr>
              <a:t>跌</a:t>
            </a:r>
            <a:r>
              <a:rPr lang="zh-CN" altLang="en-US" sz="2800" dirty="0" smtClean="0"/>
              <a:t>了进去，</a:t>
            </a:r>
            <a:r>
              <a:rPr lang="zh-CN" altLang="en-US" sz="2800" dirty="0" smtClean="0">
                <a:solidFill>
                  <a:srgbClr val="FF0000"/>
                </a:solidFill>
              </a:rPr>
              <a:t>更闹，更挤，更急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r>
              <a:rPr lang="zh-CN" altLang="en-US" sz="2800" dirty="0"/>
              <a:t>先</a:t>
            </a:r>
            <a:r>
              <a:rPr lang="zh-CN" altLang="en-US" sz="2800" dirty="0">
                <a:solidFill>
                  <a:srgbClr val="FF0000"/>
                </a:solidFill>
              </a:rPr>
              <a:t>跌</a:t>
            </a:r>
            <a:r>
              <a:rPr lang="zh-CN" altLang="en-US" sz="2800" dirty="0" smtClean="0"/>
              <a:t>在石上，翻个身再</a:t>
            </a:r>
            <a:r>
              <a:rPr lang="zh-CN" altLang="en-US" sz="2800" dirty="0">
                <a:solidFill>
                  <a:srgbClr val="FF0000"/>
                </a:solidFill>
              </a:rPr>
              <a:t>跌</a:t>
            </a:r>
            <a:r>
              <a:rPr lang="zh-CN" altLang="en-US" sz="2800" dirty="0" smtClean="0"/>
              <a:t>下去，三</a:t>
            </a:r>
            <a:r>
              <a:rPr lang="zh-CN" altLang="en-US" sz="2800" dirty="0">
                <a:solidFill>
                  <a:srgbClr val="FF0000"/>
                </a:solidFill>
              </a:rPr>
              <a:t>跌</a:t>
            </a:r>
            <a:r>
              <a:rPr lang="zh-CN" altLang="en-US" sz="2800" dirty="0" smtClean="0"/>
              <a:t>，四</a:t>
            </a:r>
            <a:r>
              <a:rPr lang="zh-CN" altLang="en-US" sz="2800" dirty="0">
                <a:solidFill>
                  <a:srgbClr val="FF0000"/>
                </a:solidFill>
              </a:rPr>
              <a:t>跌</a:t>
            </a:r>
            <a:r>
              <a:rPr lang="zh-CN" altLang="en-US" sz="2800" dirty="0" smtClean="0"/>
              <a:t>，一川大水硬是这样被</a:t>
            </a:r>
            <a:r>
              <a:rPr lang="zh-CN" altLang="en-US" sz="2800" dirty="0">
                <a:solidFill>
                  <a:srgbClr val="FF0000"/>
                </a:solidFill>
              </a:rPr>
              <a:t>跌得粉碎</a:t>
            </a:r>
            <a:r>
              <a:rPr lang="zh-CN" altLang="en-US" sz="2800" dirty="0" smtClean="0"/>
              <a:t>，碎成点，碎成雾。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/>
              <a:t>“于是洪流便向两边用去，沿着龙漕的边沿轰然而下，平平的，大大的，浑厚庄重如一卷飞毯从空抖落。</a:t>
            </a:r>
            <a:r>
              <a:rPr lang="zh-CN" altLang="en-US" sz="2800" dirty="0">
                <a:solidFill>
                  <a:srgbClr val="FF0000"/>
                </a:solidFill>
              </a:rPr>
              <a:t>不，简直如一卷钢板出轧</a:t>
            </a:r>
            <a:r>
              <a:rPr lang="zh-CN" altLang="en-US" sz="2800" dirty="0"/>
              <a:t>”。</a:t>
            </a:r>
          </a:p>
          <a:p>
            <a:r>
              <a:rPr lang="zh-CN" altLang="en-US" sz="2800" dirty="0" smtClean="0"/>
              <a:t>它们</a:t>
            </a:r>
            <a:r>
              <a:rPr lang="zh-CN" altLang="en-US" sz="2800" dirty="0"/>
              <a:t>在龙槽两边的滩壁上散开来，或</a:t>
            </a:r>
            <a:r>
              <a:rPr lang="zh-CN" altLang="en-US" sz="2800" dirty="0">
                <a:solidFill>
                  <a:srgbClr val="FF0000"/>
                </a:solidFill>
              </a:rPr>
              <a:t>钻</a:t>
            </a:r>
            <a:r>
              <a:rPr lang="zh-CN" altLang="en-US" sz="2800" dirty="0"/>
              <a:t>石</a:t>
            </a:r>
            <a:r>
              <a:rPr lang="zh-CN" altLang="en-US" sz="2800" dirty="0">
                <a:solidFill>
                  <a:srgbClr val="FF0000"/>
                </a:solidFill>
              </a:rPr>
              <a:t>觅</a:t>
            </a:r>
            <a:r>
              <a:rPr lang="zh-CN" altLang="en-US" sz="2800" dirty="0"/>
              <a:t>缝，汩汩如泉；或</a:t>
            </a:r>
            <a:r>
              <a:rPr lang="zh-CN" altLang="en-US" sz="2800" dirty="0">
                <a:solidFill>
                  <a:srgbClr val="FF0000"/>
                </a:solidFill>
              </a:rPr>
              <a:t>淌</a:t>
            </a:r>
            <a:r>
              <a:rPr lang="zh-CN" altLang="en-US" sz="2800" dirty="0"/>
              <a:t>过石板，潺潺成溪；或被</a:t>
            </a:r>
            <a:r>
              <a:rPr lang="zh-CN" altLang="en-US" sz="2800" dirty="0">
                <a:solidFill>
                  <a:srgbClr val="FF0000"/>
                </a:solidFill>
              </a:rPr>
              <a:t>夹</a:t>
            </a:r>
            <a:r>
              <a:rPr lang="zh-CN" altLang="en-US" sz="2800" dirty="0"/>
              <a:t>在石间，哀哀打漩；还有那</a:t>
            </a:r>
            <a:r>
              <a:rPr lang="zh-CN" altLang="en-US" sz="2800" dirty="0">
                <a:solidFill>
                  <a:srgbClr val="FF0000"/>
                </a:solidFill>
              </a:rPr>
              <a:t>顺壁挂下</a:t>
            </a:r>
            <a:r>
              <a:rPr lang="zh-CN" altLang="en-US" sz="2800" dirty="0"/>
              <a:t>的，亮晶晶的</a:t>
            </a:r>
            <a:r>
              <a:rPr lang="zh-CN" altLang="en-US" sz="2800" dirty="0">
                <a:solidFill>
                  <a:srgbClr val="FF0000"/>
                </a:solidFill>
              </a:rPr>
              <a:t>如丝如缕</a:t>
            </a:r>
            <a:r>
              <a:rPr lang="en-US" altLang="zh-CN" sz="2800" dirty="0" smtClean="0"/>
              <a:t>……</a:t>
            </a:r>
          </a:p>
          <a:p>
            <a:endParaRPr lang="en-US" altLang="zh-CN" sz="2800" dirty="0"/>
          </a:p>
          <a:p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感悟主旨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>
                <a:solidFill>
                  <a:srgbClr val="0070C0"/>
                </a:solidFill>
                <a:latin typeface="仿宋_GB2312" panose="02010609030101010101" charset="-122"/>
                <a:ea typeface="仿宋_GB2312" panose="02010609030101010101" charset="-122"/>
              </a:rPr>
              <a:t>“</a:t>
            </a:r>
            <a:r>
              <a:rPr lang="zh-CN" altLang="en-US" sz="2800" dirty="0" smtClean="0">
                <a:solidFill>
                  <a:srgbClr val="0070C0"/>
                </a:solidFill>
                <a:latin typeface="仿宋_GB2312" panose="02010609030101010101" charset="-122"/>
                <a:ea typeface="仿宋_GB2312" panose="02010609030101010101" charset="-122"/>
              </a:rPr>
              <a:t>我可以采一块石，撷一朵浪，借此来完成与自然的交流，同时也想把这份美传达给如我一样热爱自然的人</a:t>
            </a:r>
            <a:r>
              <a:rPr lang="en-US" altLang="zh-CN" sz="2800" dirty="0" smtClean="0">
                <a:solidFill>
                  <a:srgbClr val="0070C0"/>
                </a:solidFill>
                <a:latin typeface="仿宋_GB2312" panose="02010609030101010101" charset="-122"/>
                <a:ea typeface="仿宋_GB2312" panose="02010609030101010101" charset="-122"/>
              </a:rPr>
              <a:t>......”</a:t>
            </a:r>
            <a:r>
              <a:rPr lang="zh-CN" altLang="en-US" sz="2800" dirty="0" smtClean="0">
                <a:solidFill>
                  <a:srgbClr val="0070C0"/>
                </a:solidFill>
                <a:latin typeface="仿宋_GB2312" panose="02010609030101010101" charset="-122"/>
                <a:ea typeface="仿宋_GB2312" panose="02010609030101010101" charset="-122"/>
              </a:rPr>
              <a:t>（梁衡）</a:t>
            </a:r>
          </a:p>
          <a:p>
            <a:r>
              <a:rPr lang="en-US" altLang="zh-CN" sz="2800" dirty="0" smtClean="0">
                <a:solidFill>
                  <a:srgbClr val="0070C0"/>
                </a:solidFill>
                <a:latin typeface="仿宋_GB2312" panose="02010609030101010101" charset="-122"/>
                <a:ea typeface="仿宋_GB2312" panose="02010609030101010101" charset="-122"/>
              </a:rPr>
              <a:t>“</a:t>
            </a:r>
            <a:r>
              <a:rPr lang="zh-CN" altLang="en-US" sz="2800" dirty="0" smtClean="0">
                <a:solidFill>
                  <a:srgbClr val="0070C0"/>
                </a:solidFill>
                <a:latin typeface="仿宋_GB2312" panose="02010609030101010101" charset="-122"/>
                <a:ea typeface="仿宋_GB2312" panose="02010609030101010101" charset="-122"/>
              </a:rPr>
              <a:t>大自然的美景绝不是照相式地被摄入作者的镜头，梁衡是在用心灵的快门摄取大自然的精魂和神韵</a:t>
            </a:r>
            <a:r>
              <a:rPr lang="en-US" altLang="zh-CN" sz="2800" dirty="0" smtClean="0">
                <a:solidFill>
                  <a:srgbClr val="0070C0"/>
                </a:solidFill>
                <a:latin typeface="仿宋_GB2312" panose="02010609030101010101" charset="-122"/>
                <a:ea typeface="仿宋_GB2312" panose="02010609030101010101" charset="-122"/>
              </a:rPr>
              <a:t>”</a:t>
            </a:r>
            <a:r>
              <a:rPr lang="zh-CN" altLang="en-US" sz="2800" dirty="0" smtClean="0">
                <a:solidFill>
                  <a:srgbClr val="0070C0"/>
                </a:solidFill>
                <a:latin typeface="仿宋_GB2312" panose="02010609030101010101" charset="-122"/>
                <a:ea typeface="仿宋_GB2312" panose="02010609030101010101" charset="-122"/>
              </a:rPr>
              <a:t>（邬乾湖）</a:t>
            </a:r>
          </a:p>
          <a:p>
            <a:r>
              <a:rPr lang="zh-CN" altLang="en-US" sz="2800" dirty="0" smtClean="0"/>
              <a:t>这奇雄险美又多姿多彩的壶口瀑布，引发了作者怎样的感悟和思考？</a:t>
            </a:r>
            <a:endParaRPr lang="en-US" altLang="zh-CN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200" dirty="0" smtClean="0"/>
              <a:t>造物者难道是要在这壶口中浓缩一个世界吗？</a:t>
            </a:r>
            <a:endParaRPr lang="en-US" altLang="zh-CN" sz="3200" dirty="0" smtClean="0"/>
          </a:p>
          <a:p>
            <a:r>
              <a:rPr lang="zh-CN" altLang="en-US" sz="3200" dirty="0" smtClean="0"/>
              <a:t>原来这柔和之中只有宽厚绝无软弱，当她忍耐到一定程度时就会以力相较，奋力抗争。</a:t>
            </a:r>
            <a:endParaRPr lang="en-US" altLang="zh-CN" sz="3200" dirty="0" smtClean="0"/>
          </a:p>
          <a:p>
            <a:r>
              <a:rPr lang="zh-CN" altLang="en-US" sz="3200" dirty="0" smtClean="0"/>
              <a:t>黄河博大宽厚，柔中有刚；挟而不服，压而不弯；不平则呼，遇强则抗；死地必生，勇往直前。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3215951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zh-CN" altLang="en-US" sz="2400" dirty="0" smtClean="0"/>
              <a:t>   “</a:t>
            </a:r>
            <a:r>
              <a:rPr lang="zh-CN" altLang="en-US" sz="2400" dirty="0">
                <a:solidFill>
                  <a:srgbClr val="C00000"/>
                </a:solidFill>
              </a:rPr>
              <a:t>黄河博大宽厚，柔中有刚；挟而不服，压而不弯；不平则呼，遇强则抗；死地必生，勇往直前。</a:t>
            </a:r>
            <a:r>
              <a:rPr lang="zh-CN" altLang="en-US" sz="2400" dirty="0"/>
              <a:t>”作者赞美黄河，正是赞美</a:t>
            </a:r>
            <a:r>
              <a:rPr lang="zh-CN" altLang="en-US" sz="2400" dirty="0">
                <a:solidFill>
                  <a:srgbClr val="C00000"/>
                </a:solidFill>
              </a:rPr>
              <a:t>中华民族</a:t>
            </a:r>
            <a:r>
              <a:rPr lang="zh-CN" altLang="en-US" sz="2400" dirty="0"/>
              <a:t>百折不挠、自强不息的精神</a:t>
            </a:r>
            <a:r>
              <a:rPr lang="zh-CN" altLang="en-US" sz="2400" dirty="0" smtClean="0"/>
              <a:t>。</a:t>
            </a:r>
          </a:p>
          <a:p>
            <a:r>
              <a:rPr lang="zh-CN" altLang="en-US" sz="3200" dirty="0" smtClean="0">
                <a:solidFill>
                  <a:srgbClr val="C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未经磨难，不能“成河”，也不能“成人”。</a:t>
            </a:r>
            <a:endParaRPr lang="en-US" altLang="zh-CN" sz="3200" dirty="0" smtClean="0">
              <a:solidFill>
                <a:srgbClr val="C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34370" y="864358"/>
            <a:ext cx="9407169" cy="5659272"/>
          </a:xfrm>
        </p:spPr>
        <p:txBody>
          <a:bodyPr>
            <a:noAutofit/>
          </a:bodyPr>
          <a:lstStyle/>
          <a:p>
            <a:r>
              <a:rPr lang="zh-CN" altLang="en-US" sz="2800" dirty="0"/>
              <a:t>“这伟大只在冲过壶口的一刹那才闪现出来被我们看见”</a:t>
            </a:r>
            <a:r>
              <a:rPr lang="zh-CN" altLang="en-US" sz="2800" dirty="0" smtClean="0"/>
              <a:t>。</a:t>
            </a:r>
            <a:r>
              <a:rPr lang="en-US" altLang="zh-CN" sz="2800" dirty="0" smtClean="0"/>
              <a:t>——</a:t>
            </a:r>
            <a:r>
              <a:rPr lang="zh-CN" altLang="en-US" sz="2800" dirty="0" smtClean="0"/>
              <a:t>梁衡</a:t>
            </a:r>
            <a:endParaRPr lang="zh-CN" altLang="en-US" sz="2800" dirty="0"/>
          </a:p>
          <a:p>
            <a:r>
              <a:rPr lang="zh-CN" altLang="en-US" sz="2800" dirty="0" smtClean="0"/>
              <a:t>以前</a:t>
            </a:r>
            <a:r>
              <a:rPr lang="zh-CN" altLang="en-US" sz="2800" dirty="0"/>
              <a:t>，我曾经多次看到过黄河：在青海，它是美妙的</a:t>
            </a:r>
            <a:r>
              <a:rPr lang="zh-CN" altLang="en-US" sz="2800" dirty="0">
                <a:solidFill>
                  <a:srgbClr val="C00000"/>
                </a:solidFill>
              </a:rPr>
              <a:t>一缕</a:t>
            </a:r>
            <a:r>
              <a:rPr lang="zh-CN" altLang="en-US" sz="2800" dirty="0"/>
              <a:t>；在宁夏，它是平静的</a:t>
            </a:r>
            <a:r>
              <a:rPr lang="zh-CN" altLang="en-US" sz="2800" dirty="0">
                <a:solidFill>
                  <a:srgbClr val="C00000"/>
                </a:solidFill>
              </a:rPr>
              <a:t>一湾</a:t>
            </a:r>
            <a:r>
              <a:rPr lang="zh-CN" altLang="en-US" sz="2800" dirty="0"/>
              <a:t>；在郑州，它是浩荡的</a:t>
            </a:r>
            <a:r>
              <a:rPr lang="zh-CN" altLang="en-US" sz="2800" dirty="0">
                <a:solidFill>
                  <a:srgbClr val="C00000"/>
                </a:solidFill>
              </a:rPr>
              <a:t>波涛</a:t>
            </a:r>
            <a:r>
              <a:rPr lang="zh-CN" altLang="en-US" sz="2800" dirty="0"/>
              <a:t>；在山东，它是平稳的</a:t>
            </a:r>
            <a:r>
              <a:rPr lang="zh-CN" altLang="en-US" sz="2800" dirty="0">
                <a:solidFill>
                  <a:srgbClr val="C00000"/>
                </a:solidFill>
              </a:rPr>
              <a:t>漫流</a:t>
            </a:r>
            <a:r>
              <a:rPr lang="zh-CN" altLang="en-US" sz="2800" dirty="0"/>
              <a:t>；而在这壶口我看到了它性格的另一面，巨大的落差，雄壮的力量，磅礴的气势，看到了一条</a:t>
            </a:r>
            <a:r>
              <a:rPr lang="zh-CN" altLang="en-US" sz="2800" dirty="0">
                <a:solidFill>
                  <a:srgbClr val="C00000"/>
                </a:solidFill>
              </a:rPr>
              <a:t>立体的</a:t>
            </a:r>
            <a:r>
              <a:rPr lang="zh-CN" altLang="en-US" sz="2800" dirty="0"/>
              <a:t>黄河，一条</a:t>
            </a:r>
            <a:r>
              <a:rPr lang="zh-CN" altLang="en-US" sz="2800" dirty="0">
                <a:solidFill>
                  <a:srgbClr val="C00000"/>
                </a:solidFill>
              </a:rPr>
              <a:t>完整的</a:t>
            </a:r>
            <a:r>
              <a:rPr lang="zh-CN" altLang="en-US" sz="2800" dirty="0"/>
              <a:t>黄河，看到了它漫长的历史，看到了它丰富的内涵，得到了它的真传。它的威力在我胸中鼓动，它的雄风在我血管内呼啸，它的精神在我眼睛里闪动。从今天起，我才成为一个真正的黄河的子孙</a:t>
            </a:r>
            <a:r>
              <a:rPr lang="zh-CN" altLang="en-US" sz="2800" dirty="0" smtClean="0"/>
              <a:t>。</a:t>
            </a:r>
            <a:r>
              <a:rPr lang="en-US" altLang="zh-CN" sz="2800" dirty="0" smtClean="0"/>
              <a:t>——</a:t>
            </a:r>
            <a:r>
              <a:rPr lang="zh-CN" altLang="en-US" sz="2800" dirty="0" smtClean="0"/>
              <a:t>尧山壁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2299080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342900" indent="-342900">
              <a:spcBef>
                <a:spcPts val="1000"/>
              </a:spcBef>
              <a:buClr>
                <a:srgbClr val="A53010"/>
              </a:buClr>
              <a:buFont typeface="Wingdings 3" panose="05040102010807070707" charset="2"/>
              <a:buChar char=""/>
            </a:pPr>
            <a:r>
              <a:rPr lang="zh-CN" altLang="en-US" dirty="0"/>
              <a:t>推荐阅读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cs typeface="+mn-cs"/>
              </a:rPr>
              <a:t/>
            </a:r>
            <a:b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cs typeface="+mn-cs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 smtClean="0"/>
              <a:t>尧山壁</a:t>
            </a:r>
            <a:r>
              <a:rPr lang="en-US" altLang="zh-CN" sz="3600" dirty="0" smtClean="0"/>
              <a:t>《</a:t>
            </a:r>
            <a:r>
              <a:rPr lang="zh-CN" altLang="en-US" sz="3600" dirty="0" smtClean="0"/>
              <a:t>陶醉壶口</a:t>
            </a:r>
            <a:r>
              <a:rPr lang="en-US" altLang="zh-CN" sz="3600" dirty="0" smtClean="0"/>
              <a:t>》</a:t>
            </a:r>
            <a:r>
              <a:rPr lang="zh-CN" altLang="en-US" sz="3600" dirty="0" smtClean="0"/>
              <a:t>（</a:t>
            </a:r>
            <a:r>
              <a:rPr lang="en-US" altLang="zh-CN" sz="3600" dirty="0" smtClean="0"/>
              <a:t>《</a:t>
            </a:r>
            <a:r>
              <a:rPr lang="zh-CN" altLang="en-US" sz="3600" dirty="0" smtClean="0"/>
              <a:t>语文读本</a:t>
            </a:r>
            <a:r>
              <a:rPr lang="en-US" altLang="zh-CN" sz="3600" dirty="0" smtClean="0"/>
              <a:t>》</a:t>
            </a:r>
            <a:r>
              <a:rPr lang="zh-CN" altLang="en-US" sz="3600" dirty="0" smtClean="0"/>
              <a:t>八下）</a:t>
            </a:r>
          </a:p>
          <a:p>
            <a:r>
              <a:rPr lang="zh-CN" altLang="en-US" sz="3600" dirty="0" smtClean="0"/>
              <a:t>梁衡</a:t>
            </a:r>
            <a:r>
              <a:rPr lang="en-US" altLang="zh-CN" sz="3600" dirty="0" smtClean="0"/>
              <a:t>《</a:t>
            </a:r>
            <a:r>
              <a:rPr lang="zh-CN" altLang="en-US" sz="3600" dirty="0" smtClean="0"/>
              <a:t>名山大川感思录</a:t>
            </a:r>
            <a:r>
              <a:rPr lang="en-US" altLang="zh-CN" sz="3600" dirty="0" smtClean="0"/>
              <a:t>》</a:t>
            </a:r>
          </a:p>
          <a:p>
            <a:r>
              <a:rPr lang="zh-CN" altLang="en-US" sz="36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思考</a:t>
            </a:r>
            <a:r>
              <a:rPr lang="zh-CN" altLang="en-US" sz="3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感悟：从壶口瀑布中，你得到了怎样的启示？对你今后的人生有何启迪呢？请再读课文，写在</a:t>
            </a:r>
            <a:r>
              <a:rPr lang="en-US" altLang="zh-CN" sz="3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《</a:t>
            </a:r>
            <a:r>
              <a:rPr lang="zh-CN" altLang="en-US" sz="3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读书人生</a:t>
            </a:r>
            <a:r>
              <a:rPr lang="en-US" altLang="zh-CN" sz="3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》</a:t>
            </a:r>
            <a:r>
              <a:rPr lang="zh-CN" altLang="en-US" sz="3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上。</a:t>
            </a:r>
            <a:endParaRPr lang="en-US" altLang="zh-CN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质疑反思：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 smtClean="0"/>
              <a:t>课文写了两次到壶口瀑布的所见所感，若只写一次，效果有什么不同？</a:t>
            </a:r>
            <a:endParaRPr lang="en-US" altLang="zh-CN" sz="2800" dirty="0" smtClean="0"/>
          </a:p>
          <a:p>
            <a:r>
              <a:rPr lang="zh-CN" altLang="en-US" sz="2800" dirty="0" smtClean="0"/>
              <a:t>作者是怎样将自己的感受与思考融为一体的？</a:t>
            </a:r>
            <a:endParaRPr lang="en-US" altLang="zh-CN" sz="2800" dirty="0" smtClean="0"/>
          </a:p>
          <a:p>
            <a:r>
              <a:rPr lang="zh-CN" altLang="en-US" sz="2800" dirty="0" smtClean="0"/>
              <a:t>作者写了壶口瀑布的水之后，为什么又写“脚下的石”？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学习目标：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 smtClean="0"/>
              <a:t>有感情地朗读课文，积累生字词，感受壶口瀑布的雄壮之美。</a:t>
            </a:r>
            <a:endParaRPr lang="en-US" altLang="zh-CN" sz="2800" dirty="0" smtClean="0"/>
          </a:p>
          <a:p>
            <a:r>
              <a:rPr lang="zh-CN" altLang="en-US" sz="2800" dirty="0" smtClean="0"/>
              <a:t>感受课文独特的写景角度，品味语言，体会作者语言魅力！</a:t>
            </a:r>
            <a:endParaRPr lang="en-US" altLang="zh-CN" sz="2800" dirty="0" smtClean="0"/>
          </a:p>
          <a:p>
            <a:r>
              <a:rPr lang="zh-CN" altLang="en-US" sz="2800" dirty="0"/>
              <a:t>理解</a:t>
            </a:r>
            <a:r>
              <a:rPr lang="zh-CN" altLang="en-US" sz="2800" dirty="0" smtClean="0"/>
              <a:t>作者的所感所思，领会文中所写的黄河的伟大性格。</a:t>
            </a:r>
            <a:endParaRPr lang="en-US" altLang="zh-CN" sz="2800" dirty="0"/>
          </a:p>
          <a:p>
            <a:endParaRPr lang="en-US" altLang="zh-CN" sz="2800" dirty="0" smtClean="0"/>
          </a:p>
          <a:p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认识作家：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71298" y="1981200"/>
            <a:ext cx="6391502" cy="3777622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梁衡，著名学者、新闻理论家、作家。山西霍州人</a:t>
            </a:r>
            <a:r>
              <a:rPr lang="zh-CN" altLang="en-US" sz="2400" dirty="0" smtClean="0"/>
              <a:t>。曾</a:t>
            </a:r>
            <a:r>
              <a:rPr lang="zh-CN" altLang="en-US" sz="2400" dirty="0"/>
              <a:t>荣获全国青年文学奖、赵树理文学奖、全国优秀科普作品奖和中宣部</a:t>
            </a:r>
            <a:r>
              <a:rPr lang="en-US" altLang="zh-CN" sz="2400" dirty="0"/>
              <a:t>"</a:t>
            </a:r>
            <a:r>
              <a:rPr lang="zh-CN" altLang="en-US" sz="2400" dirty="0"/>
              <a:t>五个一</a:t>
            </a:r>
            <a:r>
              <a:rPr lang="en-US" altLang="zh-CN" sz="2400" dirty="0"/>
              <a:t>"</a:t>
            </a:r>
            <a:r>
              <a:rPr lang="zh-CN" altLang="en-US" sz="2400" dirty="0"/>
              <a:t>工程奖等多种荣誉称号。</a:t>
            </a:r>
          </a:p>
          <a:p>
            <a:r>
              <a:rPr lang="zh-CN" altLang="en-US" sz="2400" dirty="0" smtClean="0"/>
              <a:t>其</a:t>
            </a:r>
            <a:r>
              <a:rPr lang="zh-CN" altLang="en-US" sz="2400" dirty="0"/>
              <a:t>代表</a:t>
            </a:r>
            <a:r>
              <a:rPr lang="zh-CN" altLang="en-US" sz="2400" dirty="0" smtClean="0"/>
              <a:t>作品散文集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只求新去处</a:t>
            </a:r>
            <a:r>
              <a:rPr lang="en-US" altLang="zh-CN" sz="2400" dirty="0" smtClean="0"/>
              <a:t>》《</a:t>
            </a:r>
            <a:r>
              <a:rPr lang="zh-CN" altLang="en-US" sz="2400" dirty="0" smtClean="0"/>
              <a:t>人杰鬼雄</a:t>
            </a:r>
            <a:r>
              <a:rPr lang="en-US" altLang="zh-CN" sz="2400" dirty="0" smtClean="0"/>
              <a:t>》《</a:t>
            </a:r>
            <a:r>
              <a:rPr lang="zh-CN" altLang="en-US" sz="2400" dirty="0" smtClean="0"/>
              <a:t>名山大川感思录</a:t>
            </a:r>
            <a:r>
              <a:rPr lang="en-US" altLang="zh-CN" sz="2400" dirty="0" smtClean="0"/>
              <a:t>》《</a:t>
            </a:r>
            <a:r>
              <a:rPr lang="zh-CN" altLang="en-US" sz="2400" dirty="0" smtClean="0"/>
              <a:t>觅渡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等。</a:t>
            </a:r>
            <a:endParaRPr lang="zh-CN" altLang="en-US" sz="24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0855" y="1264555"/>
            <a:ext cx="3883489" cy="43415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内容占位符 1"/>
          <p:cNvSpPr>
            <a:spLocks noGrp="1"/>
          </p:cNvSpPr>
          <p:nvPr>
            <p:ph sz="half" idx="1"/>
          </p:nvPr>
        </p:nvSpPr>
        <p:spPr>
          <a:xfrm>
            <a:off x="2152650" y="1192213"/>
            <a:ext cx="3886200" cy="49847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sz="3600" noProof="1">
                <a:solidFill>
                  <a:srgbClr val="FF0000"/>
                </a:solidFill>
              </a:rPr>
              <a:t>铸</a:t>
            </a:r>
            <a:r>
              <a:rPr lang="zh-CN" altLang="en-US" sz="3600" noProof="1"/>
              <a:t> </a:t>
            </a:r>
          </a:p>
          <a:p>
            <a:pPr marL="0" indent="0">
              <a:buNone/>
            </a:pPr>
            <a:r>
              <a:rPr lang="zh-CN" altLang="en-US" sz="3600" noProof="1">
                <a:solidFill>
                  <a:srgbClr val="FF0000"/>
                </a:solidFill>
              </a:rPr>
              <a:t>告诫</a:t>
            </a:r>
          </a:p>
          <a:p>
            <a:pPr marL="0" indent="0">
              <a:buNone/>
            </a:pPr>
            <a:r>
              <a:rPr lang="zh-CN" altLang="en-US" sz="3600" noProof="1">
                <a:solidFill>
                  <a:srgbClr val="080808"/>
                </a:solidFill>
              </a:rPr>
              <a:t>推</a:t>
            </a:r>
            <a:r>
              <a:rPr lang="zh-CN" altLang="en-US" sz="3600" noProof="1">
                <a:solidFill>
                  <a:srgbClr val="FF0000"/>
                </a:solidFill>
              </a:rPr>
              <a:t>搡</a:t>
            </a:r>
            <a:r>
              <a:rPr lang="zh-CN" altLang="en-US" sz="3600" noProof="1">
                <a:solidFill>
                  <a:srgbClr val="080808"/>
                </a:solidFill>
              </a:rPr>
              <a:t>  </a:t>
            </a:r>
          </a:p>
          <a:p>
            <a:pPr marL="0" indent="0">
              <a:buNone/>
            </a:pPr>
            <a:r>
              <a:rPr lang="zh-CN" altLang="en-US" sz="3600" noProof="1">
                <a:solidFill>
                  <a:srgbClr val="FF0000"/>
                </a:solidFill>
              </a:rPr>
              <a:t>霎</a:t>
            </a:r>
            <a:r>
              <a:rPr lang="zh-CN" altLang="en-US" sz="3600" noProof="1">
                <a:solidFill>
                  <a:srgbClr val="080808"/>
                </a:solidFill>
              </a:rPr>
              <a:t>时</a:t>
            </a:r>
          </a:p>
          <a:p>
            <a:pPr marL="0" indent="0">
              <a:buNone/>
            </a:pPr>
            <a:r>
              <a:rPr lang="zh-CN" altLang="en-US" sz="3600" noProof="1">
                <a:solidFill>
                  <a:srgbClr val="FF0000"/>
                </a:solidFill>
              </a:rPr>
              <a:t>驰骋</a:t>
            </a:r>
          </a:p>
          <a:p>
            <a:pPr marL="0" indent="0">
              <a:buNone/>
            </a:pPr>
            <a:r>
              <a:rPr lang="zh-CN" altLang="en-US" sz="3600" noProof="1">
                <a:solidFill>
                  <a:srgbClr val="FF0000"/>
                </a:solidFill>
              </a:rPr>
              <a:t>漩</a:t>
            </a:r>
            <a:r>
              <a:rPr lang="zh-CN" altLang="en-US" sz="3600" noProof="1">
                <a:solidFill>
                  <a:srgbClr val="080808"/>
                </a:solidFill>
              </a:rPr>
              <a:t>涡</a:t>
            </a:r>
          </a:p>
          <a:p>
            <a:pPr marL="0" indent="0">
              <a:buNone/>
            </a:pPr>
            <a:r>
              <a:rPr lang="zh-CN" altLang="en-US" sz="3600" noProof="1">
                <a:solidFill>
                  <a:srgbClr val="080808"/>
                </a:solidFill>
              </a:rPr>
              <a:t>寒</a:t>
            </a:r>
            <a:r>
              <a:rPr lang="zh-CN" altLang="en-US" sz="3600" noProof="1">
                <a:solidFill>
                  <a:srgbClr val="FF0000"/>
                </a:solidFill>
                <a:sym typeface="+mn-ea"/>
              </a:rPr>
              <a:t>噤</a:t>
            </a:r>
            <a:endParaRPr lang="zh-CN" altLang="en-US" sz="3600" noProof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3600" noProof="1">
                <a:solidFill>
                  <a:srgbClr val="FF0000"/>
                </a:solidFill>
              </a:rPr>
              <a:t>迂</a:t>
            </a:r>
            <a:r>
              <a:rPr lang="zh-CN" altLang="en-US" sz="3600" noProof="1">
                <a:solidFill>
                  <a:srgbClr val="080808"/>
                </a:solidFill>
              </a:rPr>
              <a:t>回</a:t>
            </a:r>
          </a:p>
        </p:txBody>
      </p:sp>
      <p:sp>
        <p:nvSpPr>
          <p:cNvPr id="18435" name="内容占位符 2"/>
          <p:cNvSpPr>
            <a:spLocks noGrp="1" noChangeArrowheads="1"/>
          </p:cNvSpPr>
          <p:nvPr>
            <p:ph sz="half" idx="2"/>
          </p:nvPr>
        </p:nvSpPr>
        <p:spPr>
          <a:xfrm>
            <a:off x="6153150" y="1192213"/>
            <a:ext cx="3886200" cy="49847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sz="3600">
                <a:solidFill>
                  <a:srgbClr val="080808"/>
                </a:solidFill>
              </a:rPr>
              <a:t>湿</a:t>
            </a:r>
            <a:r>
              <a:rPr lang="zh-CN" altLang="en-US" sz="3600">
                <a:solidFill>
                  <a:srgbClr val="FF0000"/>
                </a:solidFill>
              </a:rPr>
              <a:t>漉漉</a:t>
            </a:r>
          </a:p>
          <a:p>
            <a:pPr marL="0" indent="0">
              <a:buNone/>
            </a:pPr>
            <a:r>
              <a:rPr lang="zh-CN" altLang="en-US" sz="3600">
                <a:solidFill>
                  <a:srgbClr val="080808"/>
                </a:solidFill>
              </a:rPr>
              <a:t>震耳</a:t>
            </a:r>
            <a:r>
              <a:rPr lang="zh-CN" altLang="en-US" sz="3600">
                <a:solidFill>
                  <a:srgbClr val="FF0000"/>
                </a:solidFill>
              </a:rPr>
              <a:t>欲聋</a:t>
            </a:r>
          </a:p>
          <a:p>
            <a:pPr marL="0" indent="0">
              <a:buNone/>
            </a:pPr>
            <a:r>
              <a:rPr lang="zh-CN" altLang="en-US" sz="3600">
                <a:solidFill>
                  <a:srgbClr val="080808"/>
                </a:solidFill>
              </a:rPr>
              <a:t>前</a:t>
            </a:r>
            <a:r>
              <a:rPr lang="zh-CN" altLang="en-US" sz="3600">
                <a:solidFill>
                  <a:srgbClr val="FF0000"/>
                </a:solidFill>
              </a:rPr>
              <a:t>呼</a:t>
            </a:r>
            <a:r>
              <a:rPr lang="zh-CN" altLang="en-US" sz="3600">
                <a:solidFill>
                  <a:srgbClr val="080808"/>
                </a:solidFill>
              </a:rPr>
              <a:t>后</a:t>
            </a:r>
            <a:r>
              <a:rPr lang="zh-CN" altLang="en-US" sz="3600">
                <a:solidFill>
                  <a:srgbClr val="FF0000"/>
                </a:solidFill>
              </a:rPr>
              <a:t>拥</a:t>
            </a:r>
          </a:p>
          <a:p>
            <a:pPr marL="0" indent="0">
              <a:buNone/>
            </a:pPr>
            <a:r>
              <a:rPr lang="zh-CN" altLang="en-US" sz="3600">
                <a:solidFill>
                  <a:srgbClr val="080808"/>
                </a:solidFill>
              </a:rPr>
              <a:t>怒不可</a:t>
            </a:r>
            <a:r>
              <a:rPr lang="zh-CN" altLang="en-US" sz="3600">
                <a:solidFill>
                  <a:srgbClr val="FF0000"/>
                </a:solidFill>
              </a:rPr>
              <a:t>遏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878138" y="1192214"/>
            <a:ext cx="8318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080808"/>
                </a:solidFill>
              </a:rPr>
              <a:t>zhù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185796" y="1882141"/>
            <a:ext cx="1696085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4800" b="1" baseline="30000" noProof="1">
                <a:ln>
                  <a:solidFill>
                    <a:srgbClr val="080808"/>
                  </a:solidFill>
                </a:ln>
                <a:solidFill>
                  <a:srgbClr val="080808"/>
                </a:solidFill>
                <a:latin typeface="幼圆" panose="02010509060101010101" charset="-122"/>
                <a:ea typeface="幼圆" panose="02010509060101010101" charset="-122"/>
              </a:rPr>
              <a:t>gào jiè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250565" y="2387600"/>
            <a:ext cx="1565910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noProof="1">
                <a:ln>
                  <a:solidFill>
                    <a:srgbClr val="080808"/>
                  </a:solidFill>
                </a:ln>
                <a:solidFill>
                  <a:srgbClr val="080808"/>
                </a:solidFill>
                <a:latin typeface="+mj-ea"/>
                <a:ea typeface="+mj-ea"/>
              </a:rPr>
              <a:t>sǎng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312795" y="3039111"/>
            <a:ext cx="1565910" cy="52196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noProof="1">
                <a:ln>
                  <a:solidFill>
                    <a:srgbClr val="080808"/>
                  </a:solidFill>
                </a:ln>
                <a:solidFill>
                  <a:srgbClr val="080808"/>
                </a:solidFill>
                <a:latin typeface="隶书" panose="02010509060101010101" charset="-122"/>
                <a:ea typeface="隶书" panose="02010509060101010101" charset="-122"/>
              </a:rPr>
              <a:t>shà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250566" y="3644266"/>
            <a:ext cx="213042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 noProof="1">
                <a:ln>
                  <a:solidFill>
                    <a:srgbClr val="080808"/>
                  </a:solidFill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超细黑简体" panose="02000000000000000000" charset="-122"/>
                <a:ea typeface="方正兰亭超细黑简体" panose="02000000000000000000" charset="-122"/>
              </a:rPr>
              <a:t>chí chěng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691439" y="1192214"/>
            <a:ext cx="1754187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lù lù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094664" y="1714500"/>
            <a:ext cx="1944687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noProof="1"/>
              <a:t> </a:t>
            </a:r>
            <a:r>
              <a:rPr lang="zh-CN" altLang="en-US" sz="2800" b="1" noProof="1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charset="-122"/>
                <a:ea typeface="幼圆" panose="02010509060101010101" charset="-122"/>
              </a:rPr>
              <a:t>yù lóng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094664" y="2387600"/>
            <a:ext cx="1785937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anose="020B0600000101010101" charset="-127"/>
                <a:ea typeface="Gulim" panose="020B0600000101010101" charset="-127"/>
              </a:rPr>
              <a:t>hū  yōng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169276" y="3038475"/>
            <a:ext cx="1350963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è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160713" y="4248150"/>
            <a:ext cx="1568450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charset="-122"/>
                <a:ea typeface="幼圆" panose="02010509060101010101" charset="-122"/>
              </a:rPr>
              <a:t>xuán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160714" y="4838700"/>
            <a:ext cx="133032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charset="-122"/>
                <a:ea typeface="幼圆" panose="02010509060101010101" charset="-122"/>
              </a:rPr>
              <a:t>jìn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160714" y="5430839"/>
            <a:ext cx="1330325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charset="-122"/>
                <a:ea typeface="幼圆" panose="02010509060101010101" charset="-122"/>
              </a:rPr>
              <a:t>yū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026649" y="310400"/>
            <a:ext cx="56647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检查预习</a:t>
            </a:r>
            <a:r>
              <a:rPr lang="en-US" altLang="zh-CN" sz="3600" b="1" dirty="0" smtClean="0"/>
              <a:t>1</a:t>
            </a:r>
            <a:r>
              <a:rPr lang="zh-CN" altLang="en-US" sz="3600" b="1" dirty="0" smtClean="0"/>
              <a:t>：给红色字注音</a:t>
            </a:r>
            <a:endParaRPr lang="zh-CN" altLang="en-US" sz="3600" b="1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4" presetClass="entr" presetSubtype="0" accel="10000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4" grpId="0"/>
      <p:bldP spid="4" grpId="1"/>
      <p:bldP spid="10" grpId="0"/>
      <p:bldP spid="11" grpId="0"/>
      <p:bldP spid="12" grpId="0"/>
      <p:bldP spid="12" grpId="1"/>
      <p:bldP spid="12" grpId="2"/>
      <p:bldP spid="12" grpId="3"/>
      <p:bldP spid="12" grpId="4"/>
      <p:bldP spid="12" grpId="5"/>
      <p:bldP spid="12" grpId="6"/>
      <p:bldP spid="12" grpId="7"/>
      <p:bldP spid="12" grpId="8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检查</a:t>
            </a:r>
            <a:r>
              <a:rPr lang="zh-CN" altLang="en-US" b="1" dirty="0" smtClean="0"/>
              <a:t>预习</a:t>
            </a:r>
            <a:r>
              <a:rPr lang="en-US" altLang="zh-CN" b="1" dirty="0" smtClean="0"/>
              <a:t>2</a:t>
            </a:r>
            <a:r>
              <a:rPr lang="zh-CN" altLang="en-US" b="1" dirty="0" smtClean="0"/>
              <a:t>：初读课文，回答问题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92924" y="1654629"/>
            <a:ext cx="8911687" cy="4256593"/>
          </a:xfrm>
        </p:spPr>
        <p:txBody>
          <a:bodyPr>
            <a:normAutofit/>
          </a:bodyPr>
          <a:lstStyle/>
          <a:p>
            <a:r>
              <a:rPr lang="en-US" altLang="zh-CN" sz="3200" dirty="0" smtClean="0"/>
              <a:t>1.</a:t>
            </a:r>
            <a:r>
              <a:rPr lang="zh-CN" altLang="en-US" sz="3200" dirty="0"/>
              <a:t>作者写了几次到壶口？怎样安排的详略？</a:t>
            </a:r>
          </a:p>
          <a:p>
            <a:r>
              <a:rPr lang="en-US" altLang="zh-CN" sz="3200" dirty="0" smtClean="0"/>
              <a:t>2.</a:t>
            </a:r>
            <a:r>
              <a:rPr lang="zh-CN" altLang="en-US" sz="3200" dirty="0" smtClean="0"/>
              <a:t>读课文回答</a:t>
            </a:r>
            <a:r>
              <a:rPr lang="zh-CN" altLang="en-US" sz="3200" dirty="0"/>
              <a:t>，什么是黄河</a:t>
            </a:r>
            <a:r>
              <a:rPr lang="zh-CN" altLang="en-US" sz="3200" dirty="0" smtClean="0"/>
              <a:t>的“壶口”？</a:t>
            </a:r>
            <a:endParaRPr lang="en-US" altLang="zh-CN" sz="3200" dirty="0" smtClean="0"/>
          </a:p>
          <a:p>
            <a:r>
              <a:rPr lang="en-US" altLang="zh-CN" sz="3200" dirty="0" smtClean="0"/>
              <a:t>3.</a:t>
            </a:r>
            <a:r>
              <a:rPr lang="zh-CN" altLang="en-US" sz="3200" dirty="0" smtClean="0"/>
              <a:t>壶口瀑布与其它瀑布有什么不同？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朗读课文，整体感知：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200" dirty="0" smtClean="0"/>
              <a:t>齐读课文第</a:t>
            </a:r>
            <a:r>
              <a:rPr lang="en-US" altLang="zh-CN" sz="3200" dirty="0" smtClean="0"/>
              <a:t>2</a:t>
            </a:r>
            <a:r>
              <a:rPr lang="zh-CN" altLang="en-US" sz="3200" dirty="0" smtClean="0"/>
              <a:t>节，结合具体语句，思考：</a:t>
            </a:r>
            <a:endParaRPr lang="en-US" altLang="zh-CN" sz="3200" dirty="0" smtClean="0"/>
          </a:p>
          <a:p>
            <a:r>
              <a:rPr lang="zh-CN" altLang="en-US" sz="3200" dirty="0"/>
              <a:t>雨季的</a:t>
            </a:r>
            <a:r>
              <a:rPr lang="zh-CN" altLang="en-US" sz="3200" dirty="0" smtClean="0"/>
              <a:t>瀑布给作者留下怎样的印象？</a:t>
            </a:r>
            <a:endParaRPr lang="en-US" altLang="zh-CN" sz="3200" dirty="0" smtClean="0"/>
          </a:p>
          <a:p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整体感知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 smtClean="0"/>
              <a:t>果然，车还在半山腰就听见涛声</a:t>
            </a:r>
            <a:r>
              <a:rPr lang="zh-CN" altLang="en-US" sz="2800" dirty="0" smtClean="0">
                <a:solidFill>
                  <a:srgbClr val="FF0000"/>
                </a:solidFill>
              </a:rPr>
              <a:t>隐隐如雷</a:t>
            </a:r>
            <a:r>
              <a:rPr lang="zh-CN" altLang="en-US" sz="2800" dirty="0" smtClean="0"/>
              <a:t>，河谷里</a:t>
            </a:r>
            <a:r>
              <a:rPr lang="zh-CN" altLang="en-US" sz="2800" dirty="0" smtClean="0">
                <a:solidFill>
                  <a:srgbClr val="FF0000"/>
                </a:solidFill>
              </a:rPr>
              <a:t>雾气弥漫</a:t>
            </a:r>
            <a:r>
              <a:rPr lang="zh-CN" altLang="en-US" sz="2800" dirty="0" smtClean="0"/>
              <a:t>，我们大着胆子下到滩里，那河就像</a:t>
            </a:r>
            <a:r>
              <a:rPr lang="zh-CN" altLang="en-US" sz="2800" dirty="0" smtClean="0">
                <a:solidFill>
                  <a:srgbClr val="FF0000"/>
                </a:solidFill>
              </a:rPr>
              <a:t>一锅正沸着的水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r>
              <a:rPr lang="zh-CN" altLang="en-US" sz="2800" dirty="0"/>
              <a:t>我</a:t>
            </a:r>
            <a:r>
              <a:rPr lang="zh-CN" altLang="en-US" sz="2800" dirty="0" smtClean="0"/>
              <a:t>在雾中想寻找想象中的飞瀑，但</a:t>
            </a:r>
            <a:r>
              <a:rPr lang="zh-CN" altLang="en-US" sz="2800" dirty="0" smtClean="0">
                <a:solidFill>
                  <a:srgbClr val="FF0000"/>
                </a:solidFill>
              </a:rPr>
              <a:t>水浸沟岸</a:t>
            </a:r>
            <a:r>
              <a:rPr lang="zh-CN" altLang="en-US" sz="2800" dirty="0" smtClean="0"/>
              <a:t>，</a:t>
            </a:r>
            <a:r>
              <a:rPr lang="zh-CN" altLang="en-US" sz="2800" dirty="0" smtClean="0">
                <a:solidFill>
                  <a:srgbClr val="FF0000"/>
                </a:solidFill>
              </a:rPr>
              <a:t>雾罩乱石</a:t>
            </a:r>
            <a:r>
              <a:rPr lang="zh-CN" altLang="en-US" sz="2800" dirty="0" smtClean="0"/>
              <a:t>，除了扑面而来的水汽，</a:t>
            </a:r>
            <a:r>
              <a:rPr lang="zh-CN" altLang="en-US" sz="2800" dirty="0" smtClean="0">
                <a:solidFill>
                  <a:srgbClr val="FF0000"/>
                </a:solidFill>
              </a:rPr>
              <a:t>震耳欲聋</a:t>
            </a:r>
            <a:r>
              <a:rPr lang="zh-CN" altLang="en-US" sz="2800" dirty="0" smtClean="0"/>
              <a:t>的涛声，什么也</a:t>
            </a:r>
            <a:r>
              <a:rPr lang="zh-CN" altLang="en-US" sz="2800" dirty="0" smtClean="0">
                <a:solidFill>
                  <a:srgbClr val="FF0000"/>
                </a:solidFill>
              </a:rPr>
              <a:t>看不见</a:t>
            </a:r>
            <a:r>
              <a:rPr lang="zh-CN" altLang="en-US" sz="2800" dirty="0" smtClean="0"/>
              <a:t>，什么也</a:t>
            </a:r>
            <a:r>
              <a:rPr lang="zh-CN" altLang="en-US" sz="2800" dirty="0" smtClean="0">
                <a:solidFill>
                  <a:srgbClr val="FF0000"/>
                </a:solidFill>
              </a:rPr>
              <a:t>听不见</a:t>
            </a:r>
            <a:r>
              <a:rPr lang="en-US" altLang="zh-CN" sz="2800" dirty="0" smtClean="0"/>
              <a:t>……</a:t>
            </a:r>
          </a:p>
          <a:p>
            <a:r>
              <a:rPr lang="zh-CN" altLang="en-US" sz="2800" dirty="0" smtClean="0"/>
              <a:t>于是，只急慌慌地</a:t>
            </a:r>
            <a:r>
              <a:rPr lang="zh-CN" altLang="en-US" sz="2800" dirty="0" smtClean="0">
                <a:solidFill>
                  <a:srgbClr val="FF0000"/>
                </a:solidFill>
              </a:rPr>
              <a:t>扫</a:t>
            </a:r>
            <a:r>
              <a:rPr lang="zh-CN" altLang="en-US" sz="2800" dirty="0" smtClean="0"/>
              <a:t>了几眼，我便</a:t>
            </a:r>
            <a:r>
              <a:rPr lang="zh-CN" altLang="en-US" sz="2800" dirty="0" smtClean="0">
                <a:solidFill>
                  <a:srgbClr val="FF0000"/>
                </a:solidFill>
              </a:rPr>
              <a:t>匆匆逃离</a:t>
            </a:r>
            <a:r>
              <a:rPr lang="zh-CN" altLang="en-US" sz="2800" dirty="0" smtClean="0"/>
              <a:t>，到了岸上回望那团白烟，心</a:t>
            </a:r>
            <a:r>
              <a:rPr lang="zh-CN" altLang="en-US" sz="2800" dirty="0" smtClean="0">
                <a:solidFill>
                  <a:srgbClr val="FF0000"/>
                </a:solidFill>
              </a:rPr>
              <a:t>还在</a:t>
            </a:r>
            <a:r>
              <a:rPr lang="zh-CN" altLang="en-US" sz="2800" dirty="0" smtClean="0"/>
              <a:t>不住地跳</a:t>
            </a:r>
            <a:r>
              <a:rPr lang="en-US" altLang="zh-CN" sz="2800" dirty="0" smtClean="0"/>
              <a:t>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整体感知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 smtClean="0"/>
              <a:t>朗读读</a:t>
            </a:r>
            <a:r>
              <a:rPr lang="en-US" altLang="zh-CN" sz="2800" dirty="0" smtClean="0"/>
              <a:t>3-5</a:t>
            </a:r>
            <a:r>
              <a:rPr lang="zh-CN" altLang="en-US" sz="2800" dirty="0" smtClean="0"/>
              <a:t>节，小组合作学习，讨论：</a:t>
            </a:r>
            <a:endParaRPr lang="en-US" altLang="zh-CN" sz="2800" dirty="0" smtClean="0"/>
          </a:p>
          <a:p>
            <a:r>
              <a:rPr lang="en-US" altLang="zh-CN" sz="2800" dirty="0" smtClean="0"/>
              <a:t>1.</a:t>
            </a:r>
            <a:r>
              <a:rPr lang="zh-CN" altLang="en-US" sz="2800" dirty="0" smtClean="0"/>
              <a:t>第</a:t>
            </a:r>
            <a:r>
              <a:rPr lang="en-US" altLang="zh-CN" sz="2800" dirty="0" smtClean="0"/>
              <a:t>3</a:t>
            </a:r>
            <a:r>
              <a:rPr lang="zh-CN" altLang="en-US" sz="2800" dirty="0" smtClean="0"/>
              <a:t>节，作者在枯水季节看壶口瀑布，与雨季来观察角度有什么不同？（找出</a:t>
            </a:r>
            <a:r>
              <a:rPr lang="en-US" altLang="zh-CN" sz="2800" dirty="0" smtClean="0"/>
              <a:t>2</a:t>
            </a:r>
            <a:r>
              <a:rPr lang="zh-CN" altLang="en-US" sz="2800" dirty="0" smtClean="0"/>
              <a:t>、</a:t>
            </a:r>
            <a:r>
              <a:rPr lang="en-US" altLang="zh-CN" sz="2800" dirty="0" smtClean="0"/>
              <a:t>3</a:t>
            </a:r>
            <a:r>
              <a:rPr lang="zh-CN" altLang="en-US" sz="2800" dirty="0" smtClean="0"/>
              <a:t>两节写“我”的句子，思考比较）</a:t>
            </a:r>
            <a:endParaRPr lang="en-US" altLang="zh-CN" sz="2800" dirty="0" smtClean="0"/>
          </a:p>
          <a:p>
            <a:r>
              <a:rPr lang="en-US" altLang="zh-CN" sz="2800" dirty="0" smtClean="0"/>
              <a:t>2.</a:t>
            </a:r>
            <a:r>
              <a:rPr lang="zh-CN" altLang="en-US" sz="2800" dirty="0" smtClean="0"/>
              <a:t>课文</a:t>
            </a:r>
            <a:r>
              <a:rPr lang="en-US" altLang="zh-CN" sz="2800" dirty="0" smtClean="0"/>
              <a:t>3-5</a:t>
            </a:r>
            <a:r>
              <a:rPr lang="zh-CN" altLang="en-US" sz="2800" dirty="0" smtClean="0"/>
              <a:t>节写枯水季节的壶口瀑布，各从哪个方面来写的？</a:t>
            </a:r>
            <a:endParaRPr lang="en-US" altLang="zh-CN" sz="2800" dirty="0" smtClean="0"/>
          </a:p>
          <a:p>
            <a:endParaRPr lang="en-US" altLang="zh-CN" sz="2800" dirty="0" smtClean="0"/>
          </a:p>
          <a:p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诵读课文，赏析语言：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 smtClean="0"/>
              <a:t>我们借梁衡的文笔欣赏壶口瀑布时，不能不被他优美的文辞所折服。</a:t>
            </a:r>
            <a:endParaRPr lang="en-US" altLang="zh-CN" sz="2800" dirty="0" smtClean="0"/>
          </a:p>
          <a:p>
            <a:r>
              <a:rPr lang="zh-CN" altLang="en-US" sz="2800" dirty="0" smtClean="0"/>
              <a:t>（</a:t>
            </a:r>
            <a:r>
              <a:rPr lang="zh-CN" altLang="en-US" sz="2800" dirty="0"/>
              <a:t>请从</a:t>
            </a:r>
            <a:r>
              <a:rPr lang="zh-CN" altLang="en-US" sz="3200" dirty="0">
                <a:solidFill>
                  <a:srgbClr val="FF0000"/>
                </a:solidFill>
              </a:rPr>
              <a:t>句式、修辞、用词等</a:t>
            </a:r>
            <a:r>
              <a:rPr lang="zh-CN" altLang="en-US" sz="2800" dirty="0">
                <a:solidFill>
                  <a:schemeClr val="tx1"/>
                </a:solidFill>
              </a:rPr>
              <a:t>方面任选一个角度</a:t>
            </a:r>
            <a:r>
              <a:rPr lang="zh-CN" altLang="en-US" sz="2800" dirty="0"/>
              <a:t>，朗读并赏析</a:t>
            </a:r>
            <a:r>
              <a:rPr lang="zh-CN" altLang="en-US" sz="2800" dirty="0" smtClean="0"/>
              <a:t>。先小组交流，再班级交流）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57"/>
</p:tagLst>
</file>

<file path=ppt/theme/theme1.xml><?xml version="1.0" encoding="utf-8"?>
<a:theme xmlns:a="http://schemas.openxmlformats.org/drawingml/2006/main" name="丝状">
  <a:themeElements>
    <a:clrScheme name="丝状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丝状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丝状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44</TotalTime>
  <Words>1230</Words>
  <Application>Microsoft Office PowerPoint</Application>
  <PresentationFormat>宽屏</PresentationFormat>
  <Paragraphs>75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Gulim</vt:lpstr>
      <vt:lpstr>方正兰亭超细黑简体</vt:lpstr>
      <vt:lpstr>仿宋_GB2312</vt:lpstr>
      <vt:lpstr>黑体</vt:lpstr>
      <vt:lpstr>华文行楷</vt:lpstr>
      <vt:lpstr>隶书</vt:lpstr>
      <vt:lpstr>宋体</vt:lpstr>
      <vt:lpstr>幼圆</vt:lpstr>
      <vt:lpstr>Arial</vt:lpstr>
      <vt:lpstr>Century Gothic</vt:lpstr>
      <vt:lpstr>Wingdings 3</vt:lpstr>
      <vt:lpstr>丝状</vt:lpstr>
      <vt:lpstr>壶  口  瀑  布 梁  衡</vt:lpstr>
      <vt:lpstr>学习目标：</vt:lpstr>
      <vt:lpstr>认识作家：</vt:lpstr>
      <vt:lpstr>PowerPoint 演示文稿</vt:lpstr>
      <vt:lpstr>检查预习2：初读课文，回答问题</vt:lpstr>
      <vt:lpstr>朗读课文，整体感知：</vt:lpstr>
      <vt:lpstr>整体感知</vt:lpstr>
      <vt:lpstr>整体感知</vt:lpstr>
      <vt:lpstr>诵读课文，赏析语言：</vt:lpstr>
      <vt:lpstr>PowerPoint 演示文稿</vt:lpstr>
      <vt:lpstr>PowerPoint 演示文稿</vt:lpstr>
      <vt:lpstr>感悟主旨</vt:lpstr>
      <vt:lpstr>PowerPoint 演示文稿</vt:lpstr>
      <vt:lpstr>PowerPoint 演示文稿</vt:lpstr>
      <vt:lpstr>PowerPoint 演示文稿</vt:lpstr>
      <vt:lpstr>推荐阅读  </vt:lpstr>
      <vt:lpstr>质疑反思：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壶口瀑布 梁衡</dc:title>
  <dc:creator>kz051</dc:creator>
  <cp:lastModifiedBy>kz051</cp:lastModifiedBy>
  <cp:revision>37</cp:revision>
  <dcterms:created xsi:type="dcterms:W3CDTF">2018-05-02T02:55:00Z</dcterms:created>
  <dcterms:modified xsi:type="dcterms:W3CDTF">2019-01-19T03:23:49Z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2052-10.1.0.7245</vt:lpwstr>
  </property>
</Properties>
</file>