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257" r:id="rId3"/>
    <p:sldId id="299" r:id="rId4"/>
    <p:sldId id="259" r:id="rId5"/>
    <p:sldId id="258" r:id="rId6"/>
    <p:sldId id="300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301" r:id="rId15"/>
    <p:sldId id="302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287" r:id="rId38"/>
    <p:sldId id="288" r:id="rId39"/>
    <p:sldId id="289" r:id="rId40"/>
    <p:sldId id="291" r:id="rId41"/>
    <p:sldId id="292" r:id="rId4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50" name="页眉占位符 532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sz="1200" strike="noStrike" noProof="1" dirty="0"/>
          </a:p>
        </p:txBody>
      </p:sp>
      <p:sp>
        <p:nvSpPr>
          <p:cNvPr id="53251" name="日期占位符 532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2052" name="幻灯片图像占位符 5325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53252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3254" name="页脚占位符 532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sz="1200" strike="noStrike" noProof="1" dirty="0"/>
          </a:p>
        </p:txBody>
      </p:sp>
      <p:sp>
        <p:nvSpPr>
          <p:cNvPr id="53255" name="灯片编号占位符 532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8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GIF"/><Relationship Id="rId1" Type="http://schemas.openxmlformats.org/officeDocument/2006/relationships/image" Target="../media/image13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GIF"/><Relationship Id="rId1" Type="http://schemas.openxmlformats.org/officeDocument/2006/relationships/image" Target="../media/image20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GI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GI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GI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GI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GI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307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导入新课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074" name="文本占位符 3074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        </a:t>
            </a:r>
            <a:r>
              <a:rPr lang="en-US" altLang="zh-CN" sz="4400" b="1" dirty="0"/>
              <a:t>《</a:t>
            </a:r>
            <a:r>
              <a:rPr lang="zh-CN" altLang="en-US" sz="4400" b="1" dirty="0"/>
              <a:t>马说</a:t>
            </a:r>
            <a:r>
              <a:rPr lang="en-US" altLang="zh-CN" sz="4400" b="1" dirty="0"/>
              <a:t>》</a:t>
            </a:r>
            <a:r>
              <a:rPr lang="zh-CN" altLang="en-US" sz="4400" b="1" dirty="0"/>
              <a:t>是唐代著名文学家韩愈的一篇文章，原为韩愈所作</a:t>
            </a:r>
            <a:r>
              <a:rPr lang="en-US" altLang="zh-CN" sz="4400" b="1" dirty="0"/>
              <a:t>《</a:t>
            </a:r>
            <a:r>
              <a:rPr lang="zh-CN" altLang="en-US" sz="4400" b="1" dirty="0"/>
              <a:t>杂说</a:t>
            </a:r>
            <a:r>
              <a:rPr lang="en-US" altLang="zh-CN" sz="4400" b="1" dirty="0"/>
              <a:t>》</a:t>
            </a:r>
            <a:r>
              <a:rPr lang="zh-CN" altLang="en-US" sz="4400" b="1" dirty="0"/>
              <a:t>的第四篇，大约作于贞元十一年至十六年间（</a:t>
            </a:r>
            <a:r>
              <a:rPr lang="en-US" altLang="zh-CN" sz="4400" b="1" dirty="0"/>
              <a:t>795—800</a:t>
            </a:r>
            <a:r>
              <a:rPr lang="zh-CN" altLang="en-US" sz="4400" b="1" dirty="0"/>
              <a:t>）。文章表达了作者对统治者不能识别人才、摧残人才、埋没人才的强烈愤慨。</a:t>
            </a:r>
            <a:endParaRPr lang="zh-CN" altLang="en-US" sz="4400" b="1" dirty="0"/>
          </a:p>
        </p:txBody>
      </p:sp>
      <p:pic>
        <p:nvPicPr>
          <p:cNvPr id="3077" name="图片 3076" descr="奔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6825" y="5084763"/>
            <a:ext cx="4065588" cy="177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3077" descr="奔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84763"/>
            <a:ext cx="3419475" cy="177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024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翻译第一段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2290" name="文本占位符 10242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spcBef>
                <a:spcPct val="50000"/>
              </a:spcBef>
              <a:buNone/>
            </a:pPr>
            <a:r>
              <a:rPr lang="en-US" altLang="zh-CN" sz="4400" b="1" dirty="0"/>
              <a:t>          </a:t>
            </a:r>
            <a:r>
              <a:rPr lang="zh-CN" altLang="en-US" sz="4400" b="1" dirty="0"/>
              <a:t>世上有了伯乐，然后才会有千里马。千里马经常有，可是伯乐却不会经常有。所以即使有好马，也只能在仆役的手下受屈辱，和普通的马一起死在马厩里，不会因为它日行千里而著称。</a:t>
            </a:r>
            <a:endParaRPr lang="zh-CN" altLang="en-US" sz="4400" b="1" dirty="0"/>
          </a:p>
          <a:p>
            <a:endParaRPr lang="zh-CN" altLang="en-US" dirty="0"/>
          </a:p>
        </p:txBody>
      </p:sp>
      <p:pic>
        <p:nvPicPr>
          <p:cNvPr id="12291" name="图片 10243" descr="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5157788"/>
            <a:ext cx="8459787" cy="1700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126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问题探究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1267" name="内容占位符 11266"/>
          <p:cNvSpPr>
            <a:spLocks noGrp="1"/>
          </p:cNvSpPr>
          <p:nvPr>
            <p:ph idx="1"/>
          </p:nvPr>
        </p:nvSpPr>
        <p:spPr>
          <a:xfrm>
            <a:off x="0" y="836613"/>
            <a:ext cx="9144000" cy="6021387"/>
          </a:xfrm>
          <a:ln/>
        </p:spPr>
        <p:txBody>
          <a:bodyPr anchor="t"/>
          <a:p>
            <a:pPr>
              <a:buNone/>
            </a:pPr>
            <a:r>
              <a:rPr lang="en-US" altLang="zh-CN" dirty="0">
                <a:solidFill>
                  <a:srgbClr val="08080A"/>
                </a:solidFill>
              </a:rPr>
              <a:t>           </a:t>
            </a:r>
            <a:r>
              <a:rPr lang="en-US" altLang="zh-CN" sz="4000" b="1" dirty="0">
                <a:solidFill>
                  <a:srgbClr val="08080A"/>
                </a:solidFill>
              </a:rPr>
              <a:t>1</a:t>
            </a:r>
            <a:r>
              <a:rPr lang="zh-CN" altLang="en-US" sz="4000" b="1" dirty="0">
                <a:solidFill>
                  <a:srgbClr val="08080A"/>
                </a:solidFill>
              </a:rPr>
              <a:t>、本段表达作者观点（中心论点或主旨句）的是哪一句？ </a:t>
            </a:r>
            <a:endParaRPr lang="zh-CN" altLang="en-US" sz="4000" b="1" dirty="0">
              <a:solidFill>
                <a:srgbClr val="08080A"/>
              </a:solidFill>
            </a:endParaRPr>
          </a:p>
          <a:p>
            <a:pPr>
              <a:buNone/>
            </a:pPr>
            <a:r>
              <a:rPr lang="zh-CN" altLang="en-US" b="1" dirty="0"/>
              <a:t>             </a:t>
            </a:r>
            <a:r>
              <a:rPr lang="zh-CN" altLang="en-US" sz="4400" b="1" dirty="0">
                <a:solidFill>
                  <a:srgbClr val="FF0000"/>
                </a:solidFill>
              </a:rPr>
              <a:t>世有伯乐，然后有千里马。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 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、</a:t>
            </a:r>
            <a:r>
              <a:rPr lang="zh-CN" altLang="en-US" sz="4000" b="1" dirty="0">
                <a:solidFill>
                  <a:srgbClr val="08080A"/>
                </a:solidFill>
              </a:rPr>
              <a:t>如果没有伯乐，千里马命运如何呢？</a:t>
            </a:r>
            <a:endParaRPr lang="zh-CN" altLang="en-US" sz="4000" b="1" dirty="0">
              <a:solidFill>
                <a:srgbClr val="08080A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8080A"/>
                </a:solidFill>
              </a:rPr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祇辱于奴隶人之手，骈死于槽枥之间，不以千里称也。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5400" b="1" dirty="0">
              <a:solidFill>
                <a:srgbClr val="FF0000"/>
              </a:solidFill>
            </a:endParaRPr>
          </a:p>
        </p:txBody>
      </p:sp>
      <p:pic>
        <p:nvPicPr>
          <p:cNvPr id="13315" name="图片 11267" descr="2004819145750"/>
          <p:cNvPicPr>
            <a:picLocks noChangeAspect="1"/>
          </p:cNvPicPr>
          <p:nvPr/>
        </p:nvPicPr>
        <p:blipFill>
          <a:blip r:embed="rId1">
            <a:lum bright="-10001"/>
          </a:blip>
          <a:stretch>
            <a:fillRect/>
          </a:stretch>
        </p:blipFill>
        <p:spPr>
          <a:xfrm>
            <a:off x="6732588" y="5229225"/>
            <a:ext cx="2411412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3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39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95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95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22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2291" name="内容占位符 1229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dirty="0"/>
              <a:t>               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、千里马的悲惨遭遇是什么？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  </a:t>
            </a:r>
            <a:r>
              <a:rPr lang="zh-CN" altLang="en-US" sz="4400" b="1" dirty="0">
                <a:solidFill>
                  <a:srgbClr val="FF0000"/>
                </a:solidFill>
              </a:rPr>
              <a:t>祇辱于奴隶人之手，骈死于槽枥之间。 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</a:t>
            </a:r>
            <a:r>
              <a:rPr lang="en-US" altLang="zh-CN" sz="4000" b="1" dirty="0"/>
              <a:t>4</a:t>
            </a:r>
            <a:r>
              <a:rPr lang="zh-CN" altLang="en-US" sz="4000" b="1" dirty="0"/>
              <a:t>、</a:t>
            </a:r>
            <a:r>
              <a:rPr lang="zh-CN" altLang="en-US" sz="4000" b="1" dirty="0">
                <a:solidFill>
                  <a:srgbClr val="08080A"/>
                </a:solidFill>
              </a:rPr>
              <a:t>本段文字说明了什么？</a:t>
            </a:r>
            <a:endParaRPr lang="zh-CN" altLang="en-US" sz="4000" b="1" dirty="0">
              <a:solidFill>
                <a:srgbClr val="08080A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08080A"/>
                </a:solidFill>
              </a:rPr>
              <a:t>           </a:t>
            </a:r>
            <a:r>
              <a:rPr lang="zh-CN" altLang="en-US" sz="4400" b="1" dirty="0">
                <a:solidFill>
                  <a:srgbClr val="FF0000"/>
                </a:solidFill>
              </a:rPr>
              <a:t>伯乐对千里马的重要作用。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小结：</a:t>
            </a:r>
            <a:r>
              <a:rPr lang="zh-CN" altLang="en-US" sz="4400" b="1" dirty="0"/>
              <a:t>第一段说明伯乐对千里马命运的决定作用。</a:t>
            </a:r>
            <a:endParaRPr lang="zh-CN" altLang="en-US" sz="4400" b="1" dirty="0"/>
          </a:p>
        </p:txBody>
      </p:sp>
      <p:pic>
        <p:nvPicPr>
          <p:cNvPr id="14339" name="图片 12291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6188" y="1412875"/>
            <a:ext cx="1547812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12292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49500"/>
            <a:ext cx="1403350" cy="2592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3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charRg st="3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84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charRg st="84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501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5362" name="文本占位符 5017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           5</a:t>
            </a:r>
            <a:r>
              <a:rPr lang="zh-CN" altLang="en-US" sz="4000" b="1" dirty="0"/>
              <a:t>、美往往存在于平凡的事物当中，有时我们为了刻意的追求完美，往往忽略了身边的美，使其遭受不应有的遭遇，使我们为之遗憾痛心，这种遭遇与</a:t>
            </a:r>
            <a:r>
              <a:rPr lang="en-US" altLang="zh-CN" sz="4000" b="1" dirty="0"/>
              <a:t>《</a:t>
            </a:r>
            <a:r>
              <a:rPr lang="zh-CN" altLang="en-US" sz="4000" b="1" dirty="0"/>
              <a:t>马说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中千里马的遭遇相似，相应的句子是：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祇辱于奴隶人之手，骈死于槽枥之间。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FF0000"/>
                </a:solidFill>
              </a:rPr>
              <a:t>              </a:t>
            </a:r>
            <a:r>
              <a:rPr lang="en-US" altLang="zh-CN" sz="4000" b="1" dirty="0"/>
              <a:t>6</a:t>
            </a:r>
            <a:r>
              <a:rPr lang="zh-CN" altLang="en-US" sz="4000" b="1" dirty="0"/>
              <a:t>、点明伯乐对千里马的命运起决定作用的句子是：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世有伯乐，然后有千里马。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15363" name="图片 50179" descr="t01868a070bc48781f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6188" y="5300663"/>
            <a:ext cx="1547812" cy="1557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512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51203" name="内容占位符 5120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dirty="0"/>
              <a:t>             </a:t>
            </a:r>
            <a:r>
              <a:rPr lang="en-US" altLang="zh-CN" sz="4000" b="1" dirty="0"/>
              <a:t>7</a:t>
            </a:r>
            <a:r>
              <a:rPr lang="zh-CN" altLang="en-US" sz="4000" b="1" dirty="0"/>
              <a:t>、有一位名人曾说过：“世上不是没有美，而是缺少发现美的眼睛。”由此我们可想到</a:t>
            </a:r>
            <a:r>
              <a:rPr lang="en-US" altLang="zh-CN" sz="4000" b="1" dirty="0"/>
              <a:t>《</a:t>
            </a:r>
            <a:r>
              <a:rPr lang="zh-CN" altLang="en-US" sz="4000" b="1" dirty="0"/>
              <a:t>马说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的一句话：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千里马常有，而伯乐不常有。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</a:t>
            </a:r>
            <a:r>
              <a:rPr lang="en-US" altLang="zh-CN" sz="4000" b="1" dirty="0"/>
              <a:t>8</a:t>
            </a:r>
            <a:r>
              <a:rPr lang="zh-CN" altLang="en-US" sz="4000" b="1" dirty="0"/>
              <a:t>、表明千里马和伯乐关系的语句是：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世有伯乐，然后有千里马。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 </a:t>
            </a:r>
            <a:r>
              <a:rPr lang="en-US" altLang="zh-CN" sz="4000" b="1" dirty="0"/>
              <a:t>9</a:t>
            </a:r>
            <a:r>
              <a:rPr lang="zh-CN" altLang="en-US" sz="4000" b="1" dirty="0"/>
              <a:t>、领起全文作用的句子是：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世有伯乐，然后有千里马。 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16387" name="图片 51203" descr="t01bdb661798be37ad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4175" y="4941888"/>
            <a:ext cx="1139825" cy="1916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65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charRg st="65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16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3">
                                            <p:txEl>
                                              <p:charRg st="116" end="1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64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03">
                                            <p:txEl>
                                              <p:charRg st="164" end="1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331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学习第二段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7410" name="文本占位符 13314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重点词语： 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</a:t>
            </a:r>
            <a:r>
              <a:rPr lang="en-US" altLang="zh-CN" sz="4400" b="1" dirty="0">
                <a:solidFill>
                  <a:srgbClr val="FF0000"/>
                </a:solidFill>
              </a:rPr>
              <a:t>①</a:t>
            </a:r>
            <a:r>
              <a:rPr lang="zh-CN" altLang="en-US" sz="4400" b="1" dirty="0">
                <a:solidFill>
                  <a:srgbClr val="FF0000"/>
                </a:solidFill>
              </a:rPr>
              <a:t>食：</a:t>
            </a:r>
            <a:r>
              <a:rPr lang="zh-CN" altLang="en-US" sz="4400" b="1" dirty="0"/>
              <a:t>吃。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</a:t>
            </a:r>
            <a:r>
              <a:rPr lang="en-US" altLang="zh-CN" sz="4400" b="1" dirty="0">
                <a:solidFill>
                  <a:srgbClr val="FF0000"/>
                </a:solidFill>
              </a:rPr>
              <a:t>②</a:t>
            </a:r>
            <a:r>
              <a:rPr lang="zh-CN" altLang="en-US" sz="4400" b="1" dirty="0">
                <a:solidFill>
                  <a:srgbClr val="FF0000"/>
                </a:solidFill>
              </a:rPr>
              <a:t>或：</a:t>
            </a:r>
            <a:r>
              <a:rPr lang="zh-CN" altLang="en-US" sz="4400" b="1" dirty="0"/>
              <a:t>有时。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</a:t>
            </a:r>
            <a:r>
              <a:rPr lang="en-US" altLang="zh-CN" sz="4400" b="1" dirty="0">
                <a:solidFill>
                  <a:srgbClr val="FF0000"/>
                </a:solidFill>
              </a:rPr>
              <a:t>③</a:t>
            </a:r>
            <a:r>
              <a:rPr lang="zh-CN" altLang="en-US" sz="4400" b="1" dirty="0">
                <a:solidFill>
                  <a:srgbClr val="FF0000"/>
                </a:solidFill>
              </a:rPr>
              <a:t>食：</a:t>
            </a:r>
            <a:r>
              <a:rPr lang="zh-CN" altLang="en-US" sz="4400" b="1" dirty="0"/>
              <a:t>通“饲”，喂养。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</a:t>
            </a:r>
            <a:r>
              <a:rPr lang="en-US" altLang="zh-CN" sz="4400" b="1" dirty="0">
                <a:solidFill>
                  <a:srgbClr val="FF0000"/>
                </a:solidFill>
              </a:rPr>
              <a:t>④</a:t>
            </a:r>
            <a:r>
              <a:rPr lang="zh-CN" altLang="en-US" sz="4400" b="1" dirty="0">
                <a:solidFill>
                  <a:srgbClr val="FF0000"/>
                </a:solidFill>
              </a:rPr>
              <a:t>是：</a:t>
            </a:r>
            <a:r>
              <a:rPr lang="zh-CN" altLang="en-US" sz="4400" b="1" dirty="0"/>
              <a:t>这种，这样。</a:t>
            </a:r>
            <a:endParaRPr lang="zh-CN" altLang="en-US" sz="4400" b="1" dirty="0"/>
          </a:p>
          <a:p>
            <a:pPr>
              <a:buNone/>
            </a:pPr>
            <a:endParaRPr lang="zh-CN" altLang="en-US" sz="4400" b="1" dirty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17411" name="图片 13315" descr="t018a329bd89cec85b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97425"/>
            <a:ext cx="9144000" cy="206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13316" descr="t0186d50d78f21509b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588" y="0"/>
            <a:ext cx="2411412" cy="472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43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8434" name="文本占位符 1433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       ⑤</a:t>
            </a:r>
            <a:r>
              <a:rPr lang="zh-CN" altLang="en-US" sz="4400" b="1" dirty="0">
                <a:solidFill>
                  <a:srgbClr val="FF0000"/>
                </a:solidFill>
              </a:rPr>
              <a:t>才美：</a:t>
            </a:r>
            <a:r>
              <a:rPr lang="zh-CN" altLang="en-US" sz="4400" b="1" dirty="0">
                <a:solidFill>
                  <a:srgbClr val="08080A"/>
                </a:solidFill>
              </a:rPr>
              <a:t>才能，美好的素质</a:t>
            </a:r>
            <a:r>
              <a:rPr lang="zh-CN" altLang="en-US" sz="4400" b="1" dirty="0"/>
              <a:t> 。 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</a:t>
            </a:r>
            <a:r>
              <a:rPr lang="en-US" altLang="zh-CN" sz="4400" b="1" dirty="0">
                <a:solidFill>
                  <a:srgbClr val="FF0000"/>
                </a:solidFill>
              </a:rPr>
              <a:t>⑥</a:t>
            </a:r>
            <a:r>
              <a:rPr lang="zh-CN" altLang="en-US" sz="4400" b="1" dirty="0">
                <a:solidFill>
                  <a:srgbClr val="FF0000"/>
                </a:solidFill>
              </a:rPr>
              <a:t>见：</a:t>
            </a:r>
            <a:r>
              <a:rPr lang="zh-CN" altLang="en-US" sz="4400" b="1" dirty="0">
                <a:solidFill>
                  <a:srgbClr val="08080A"/>
                </a:solidFill>
              </a:rPr>
              <a:t>通“现”，表现。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</a:t>
            </a:r>
            <a:r>
              <a:rPr lang="en-US" altLang="zh-CN" sz="4400" b="1" dirty="0">
                <a:solidFill>
                  <a:srgbClr val="FF0000"/>
                </a:solidFill>
              </a:rPr>
              <a:t>⑦</a:t>
            </a:r>
            <a:r>
              <a:rPr lang="zh-CN" altLang="en-US" sz="4400" b="1" dirty="0">
                <a:solidFill>
                  <a:srgbClr val="FF0000"/>
                </a:solidFill>
              </a:rPr>
              <a:t>且：</a:t>
            </a:r>
            <a:r>
              <a:rPr lang="zh-CN" altLang="en-US" sz="4400" b="1" dirty="0"/>
              <a:t>犹，尚且。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</a:t>
            </a:r>
            <a:r>
              <a:rPr lang="en-US" altLang="zh-CN" sz="4400" b="1" dirty="0">
                <a:solidFill>
                  <a:srgbClr val="FF0000"/>
                </a:solidFill>
              </a:rPr>
              <a:t>⑧</a:t>
            </a:r>
            <a:r>
              <a:rPr lang="zh-CN" altLang="en-US" sz="4400" b="1" dirty="0">
                <a:solidFill>
                  <a:srgbClr val="FF0000"/>
                </a:solidFill>
              </a:rPr>
              <a:t>等：</a:t>
            </a:r>
            <a:r>
              <a:rPr lang="zh-CN" altLang="en-US" sz="4400" b="1" dirty="0">
                <a:solidFill>
                  <a:srgbClr val="08080A"/>
                </a:solidFill>
              </a:rPr>
              <a:t>等同</a:t>
            </a:r>
            <a:r>
              <a:rPr lang="zh-CN" altLang="en-US" sz="4400" b="1" dirty="0"/>
              <a:t> 。                      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</a:t>
            </a:r>
            <a:r>
              <a:rPr lang="en-US" altLang="zh-CN" sz="4400" b="1" dirty="0">
                <a:solidFill>
                  <a:srgbClr val="FF0000"/>
                </a:solidFill>
              </a:rPr>
              <a:t>⑨</a:t>
            </a:r>
            <a:r>
              <a:rPr lang="zh-CN" altLang="en-US" sz="4400" b="1" dirty="0">
                <a:solidFill>
                  <a:srgbClr val="FF0000"/>
                </a:solidFill>
              </a:rPr>
              <a:t>安：</a:t>
            </a:r>
            <a:r>
              <a:rPr lang="zh-CN" altLang="en-US" sz="4400" b="1" dirty="0">
                <a:solidFill>
                  <a:srgbClr val="08080A"/>
                </a:solidFill>
              </a:rPr>
              <a:t>怎么。</a:t>
            </a:r>
            <a:endParaRPr lang="zh-CN" altLang="en-US" sz="4400" b="1" dirty="0">
              <a:solidFill>
                <a:srgbClr val="08080A"/>
              </a:solidFill>
            </a:endParaRPr>
          </a:p>
          <a:p>
            <a:pPr>
              <a:buNone/>
            </a:pPr>
            <a:endParaRPr lang="zh-CN" altLang="en-US" sz="4400" b="1" dirty="0">
              <a:solidFill>
                <a:srgbClr val="08080A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08080A"/>
                </a:solidFill>
              </a:rPr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小结：</a:t>
            </a:r>
            <a:r>
              <a:rPr lang="zh-CN" altLang="en-US" sz="4400" b="1" dirty="0">
                <a:solidFill>
                  <a:srgbClr val="08080A"/>
                </a:solidFill>
              </a:rPr>
              <a:t>第二段揭示了千里马被埋没的根本原因。</a:t>
            </a:r>
            <a:endParaRPr lang="zh-CN" altLang="en-US" sz="4400" b="1" dirty="0">
              <a:solidFill>
                <a:srgbClr val="08080A"/>
              </a:solidFill>
            </a:endParaRPr>
          </a:p>
          <a:p>
            <a:pPr>
              <a:buNone/>
            </a:pPr>
            <a:endParaRPr lang="zh-CN" altLang="en-US" sz="4400" dirty="0"/>
          </a:p>
        </p:txBody>
      </p:sp>
      <p:pic>
        <p:nvPicPr>
          <p:cNvPr id="18435" name="图片 14339" descr="t01750bcf59d877307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6688" y="908050"/>
            <a:ext cx="2627312" cy="3744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536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翻译第二段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9458" name="文本占位符 15362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16585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/>
              <a:t>          </a:t>
            </a:r>
            <a:r>
              <a:rPr lang="zh-CN" altLang="en-US" sz="4400" b="1" dirty="0"/>
              <a:t>日行千里的马，一顿有时能吃下一石粮食。喂马的人不懂得要根据它日行千里的本领来喂养它。</a:t>
            </a:r>
            <a:r>
              <a:rPr lang="en-US" altLang="zh-CN" sz="4400" b="1" dirty="0"/>
              <a:t>(</a:t>
            </a:r>
            <a:r>
              <a:rPr lang="zh-CN" altLang="en-US" sz="4400" b="1" dirty="0"/>
              <a:t>所以</a:t>
            </a:r>
            <a:r>
              <a:rPr lang="en-US" altLang="zh-CN" sz="4400" b="1" dirty="0"/>
              <a:t>)</a:t>
            </a:r>
            <a:r>
              <a:rPr lang="zh-CN" altLang="en-US" sz="4400" b="1" dirty="0"/>
              <a:t>这样的马，即使有日行千里的才能，吃不饱，力气不足，它的才能和美好的素质也就表现不出来，想要和普通的马等同尚且不能够，又怎么能要求它日行千里呢</a:t>
            </a:r>
            <a:r>
              <a:rPr lang="en-US" altLang="zh-CN" sz="4400" b="1" dirty="0"/>
              <a:t>?</a:t>
            </a:r>
            <a:endParaRPr lang="en-US" altLang="zh-CN" sz="4400" b="1" dirty="0"/>
          </a:p>
        </p:txBody>
      </p:sp>
      <p:pic>
        <p:nvPicPr>
          <p:cNvPr id="19459" name="图片 15363" descr="t011b387393ee93c7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31913" cy="1125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15364" descr="t011b387393ee93c7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0650" y="5661025"/>
            <a:ext cx="1403350" cy="1196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16385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65175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问题探究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6387" name="内容占位符 16386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buNone/>
            </a:pPr>
            <a:r>
              <a:rPr lang="en-US" altLang="zh-CN" dirty="0"/>
              <a:t>              </a:t>
            </a:r>
            <a:r>
              <a:rPr lang="en-US" altLang="zh-CN" sz="4400" b="1" dirty="0"/>
              <a:t>1</a:t>
            </a:r>
            <a:r>
              <a:rPr lang="zh-CN" altLang="en-US" sz="4400" b="1" dirty="0"/>
              <a:t>、千里马被埋没的根本原因是什么？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</a:t>
            </a:r>
            <a:r>
              <a:rPr lang="zh-CN" altLang="en-US" sz="4400" b="1" dirty="0">
                <a:solidFill>
                  <a:srgbClr val="FF0000"/>
                </a:solidFill>
              </a:rPr>
              <a:t>食马者不知其能千里而食也。   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</a:t>
            </a:r>
            <a:r>
              <a:rPr lang="en-US" altLang="zh-CN" sz="4400" b="1" dirty="0"/>
              <a:t>2</a:t>
            </a:r>
            <a:r>
              <a:rPr lang="zh-CN" altLang="en-US" sz="4400" b="1" dirty="0"/>
              <a:t>、千里马被埋没的直接原因是什么？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食不饱，力不足，才美不外见，且欲与常马等不可得。 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20483" name="图片 16387" descr="t0177c2012190e465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2088" y="5516563"/>
            <a:ext cx="1331912" cy="1341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16388" descr="t0177c2012190e465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31913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3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charRg st="32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86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charRg st="86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174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7411" name="内容占位符 1741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/>
              <a:t>          3</a:t>
            </a:r>
            <a:r>
              <a:rPr lang="zh-CN" altLang="en-US" sz="4400" b="1" dirty="0"/>
              <a:t>、用几个词语概括本段表现的食马者的形象？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无能、无知、目光短浅。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</a:t>
            </a:r>
            <a:r>
              <a:rPr lang="en-US" altLang="zh-CN" sz="4400" b="1" dirty="0"/>
              <a:t>4</a:t>
            </a:r>
            <a:r>
              <a:rPr lang="zh-CN" altLang="en-US" sz="4400" b="1" dirty="0"/>
              <a:t>、</a:t>
            </a:r>
            <a:r>
              <a:rPr lang="zh-CN" altLang="en-US" sz="4400" dirty="0"/>
              <a:t> </a:t>
            </a:r>
            <a:r>
              <a:rPr lang="zh-CN" altLang="en-US" sz="4400" b="1" dirty="0"/>
              <a:t>“且欲与常马等不可得，安求其能千里也？”表达了作者什么感情？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对千里马命运的惋惜，对食马者的讽刺、谴责。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21507" name="图片 17411" descr="t0125c10465e6a883e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3800" y="5516563"/>
            <a:ext cx="4140200" cy="1341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3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charRg st="32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98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charRg st="98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46081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15912"/>
            <a:ext cx="9144000" cy="763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文本框 46082"/>
          <p:cNvSpPr txBox="1"/>
          <p:nvPr/>
        </p:nvSpPr>
        <p:spPr>
          <a:xfrm>
            <a:off x="1258888" y="5734050"/>
            <a:ext cx="6481762" cy="1189038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马说</a:t>
            </a:r>
            <a:endParaRPr lang="zh-CN" altLang="en-US" sz="4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 algn="ctr"/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    韩愈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wheel spokes="8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184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8435" name="内容占位符 1843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dirty="0"/>
              <a:t>              </a:t>
            </a:r>
            <a:r>
              <a:rPr lang="en-US" altLang="zh-CN" sz="4400" b="1" dirty="0"/>
              <a:t>5</a:t>
            </a:r>
            <a:r>
              <a:rPr lang="zh-CN" altLang="en-US" sz="4400" b="1" dirty="0"/>
              <a:t>、能表明千里马外在特征的句子是：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</a:t>
            </a:r>
            <a:r>
              <a:rPr lang="zh-CN" altLang="en-US" sz="4400" b="1" dirty="0">
                <a:solidFill>
                  <a:srgbClr val="FF0000"/>
                </a:solidFill>
              </a:rPr>
              <a:t>马之千里者，一食或尽粟一石。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/>
              <a:t>          </a:t>
            </a:r>
            <a:r>
              <a:rPr lang="en-US" altLang="zh-CN" sz="4400" b="1" dirty="0"/>
              <a:t>6</a:t>
            </a:r>
            <a:r>
              <a:rPr lang="zh-CN" altLang="en-US" sz="4400" b="1" dirty="0"/>
              <a:t>、写千里马有异于常马的特征的句子是：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一食或尽粟一石。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22531" name="图片 18435" descr="t01d988f947afc8afa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3663" y="3284538"/>
            <a:ext cx="2700337" cy="3573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32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charRg st="32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86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charRg st="86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1945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学习第三段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3554" name="文本占位符 19458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重点词语： 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</a:t>
            </a:r>
            <a:r>
              <a:rPr lang="en-US" altLang="zh-CN" sz="4400" b="1" dirty="0">
                <a:solidFill>
                  <a:srgbClr val="FF0000"/>
                </a:solidFill>
              </a:rPr>
              <a:t>①</a:t>
            </a:r>
            <a:r>
              <a:rPr lang="zh-CN" altLang="en-US" sz="4400" b="1" dirty="0">
                <a:solidFill>
                  <a:srgbClr val="FF0000"/>
                </a:solidFill>
              </a:rPr>
              <a:t>策：</a:t>
            </a:r>
            <a:r>
              <a:rPr lang="zh-CN" altLang="en-US" sz="4400" b="1" dirty="0">
                <a:solidFill>
                  <a:srgbClr val="08080A"/>
                </a:solidFill>
              </a:rPr>
              <a:t>用鞭子打。</a:t>
            </a:r>
            <a:endParaRPr lang="zh-CN" altLang="en-US" sz="4400" b="1" dirty="0">
              <a:solidFill>
                <a:srgbClr val="08080A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</a:t>
            </a:r>
            <a:r>
              <a:rPr lang="en-US" altLang="zh-CN" sz="4400" b="1" dirty="0">
                <a:solidFill>
                  <a:srgbClr val="FF0000"/>
                </a:solidFill>
              </a:rPr>
              <a:t>②</a:t>
            </a:r>
            <a:r>
              <a:rPr lang="zh-CN" altLang="en-US" sz="4400" b="1" dirty="0">
                <a:solidFill>
                  <a:srgbClr val="FF0000"/>
                </a:solidFill>
              </a:rPr>
              <a:t>以：</a:t>
            </a:r>
            <a:r>
              <a:rPr lang="zh-CN" altLang="en-US" sz="4400" b="1" dirty="0">
                <a:solidFill>
                  <a:srgbClr val="08080A"/>
                </a:solidFill>
              </a:rPr>
              <a:t>按照。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</a:t>
            </a:r>
            <a:r>
              <a:rPr lang="en-US" altLang="zh-CN" sz="4400" b="1" dirty="0">
                <a:solidFill>
                  <a:srgbClr val="FF0000"/>
                </a:solidFill>
              </a:rPr>
              <a:t>③</a:t>
            </a:r>
            <a:r>
              <a:rPr lang="zh-CN" altLang="en-US" sz="4400" b="1" dirty="0">
                <a:solidFill>
                  <a:srgbClr val="FF0000"/>
                </a:solidFill>
              </a:rPr>
              <a:t>道：</a:t>
            </a:r>
            <a:r>
              <a:rPr lang="zh-CN" altLang="en-US" sz="4400" b="1" dirty="0">
                <a:solidFill>
                  <a:srgbClr val="08080A"/>
                </a:solidFill>
              </a:rPr>
              <a:t>正确的方法。</a:t>
            </a:r>
            <a:r>
              <a:rPr lang="zh-CN" altLang="en-US" sz="4400" b="1" dirty="0"/>
              <a:t> </a:t>
            </a:r>
            <a:endParaRPr lang="zh-CN" altLang="en-US" sz="4400" b="1" dirty="0">
              <a:solidFill>
                <a:srgbClr val="08080A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</a:t>
            </a:r>
            <a:r>
              <a:rPr lang="en-US" altLang="zh-CN" sz="4400" b="1" dirty="0">
                <a:solidFill>
                  <a:srgbClr val="FF0000"/>
                </a:solidFill>
              </a:rPr>
              <a:t>④</a:t>
            </a:r>
            <a:r>
              <a:rPr lang="zh-CN" altLang="en-US" sz="4400" b="1" dirty="0">
                <a:solidFill>
                  <a:srgbClr val="FF0000"/>
                </a:solidFill>
              </a:rPr>
              <a:t>材：</a:t>
            </a:r>
            <a:r>
              <a:rPr lang="zh-CN" altLang="en-US" sz="4400" b="1" dirty="0">
                <a:solidFill>
                  <a:srgbClr val="08080A"/>
                </a:solidFill>
              </a:rPr>
              <a:t>通“才”，才能。</a:t>
            </a:r>
            <a:r>
              <a:rPr lang="zh-CN" altLang="en-US" sz="4400" b="1" dirty="0"/>
              <a:t> </a:t>
            </a:r>
            <a:endParaRPr lang="zh-CN" altLang="en-US" sz="4400" b="1" dirty="0"/>
          </a:p>
        </p:txBody>
      </p:sp>
      <p:pic>
        <p:nvPicPr>
          <p:cNvPr id="23555" name="图片 19459" descr="t0140cbbe56eca706d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97425"/>
            <a:ext cx="9144000" cy="206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35860" descr="t012bbb3ac2ee73033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2863" y="0"/>
            <a:ext cx="2751137" cy="3721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204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4578" name="文本占位符 2048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        ⑤</a:t>
            </a:r>
            <a:r>
              <a:rPr lang="zh-CN" altLang="en-US" sz="4400" b="1" dirty="0">
                <a:solidFill>
                  <a:srgbClr val="FF0000"/>
                </a:solidFill>
              </a:rPr>
              <a:t>执：</a:t>
            </a:r>
            <a:r>
              <a:rPr lang="zh-CN" altLang="en-US" sz="4400" b="1" dirty="0">
                <a:solidFill>
                  <a:srgbClr val="08080A"/>
                </a:solidFill>
              </a:rPr>
              <a:t>拿着。</a:t>
            </a:r>
            <a:r>
              <a:rPr lang="zh-CN" altLang="en-US" sz="4400" b="1" dirty="0"/>
              <a:t>     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</a:t>
            </a:r>
            <a:r>
              <a:rPr lang="en-US" altLang="zh-CN" sz="4400" b="1" dirty="0">
                <a:solidFill>
                  <a:srgbClr val="FF0000"/>
                </a:solidFill>
              </a:rPr>
              <a:t>⑥</a:t>
            </a:r>
            <a:r>
              <a:rPr lang="zh-CN" altLang="en-US" sz="4400" b="1" dirty="0">
                <a:solidFill>
                  <a:srgbClr val="FF0000"/>
                </a:solidFill>
              </a:rPr>
              <a:t>临：</a:t>
            </a:r>
            <a:r>
              <a:rPr lang="zh-CN" altLang="en-US" sz="4400" b="1" dirty="0">
                <a:solidFill>
                  <a:srgbClr val="08080A"/>
                </a:solidFill>
              </a:rPr>
              <a:t>面对</a:t>
            </a:r>
            <a:r>
              <a:rPr lang="zh-CN" altLang="en-US" sz="4400" b="1" dirty="0"/>
              <a:t> 。                        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</a:t>
            </a:r>
            <a:r>
              <a:rPr lang="en-US" altLang="zh-CN" sz="4400" b="1" dirty="0">
                <a:solidFill>
                  <a:srgbClr val="FF0000"/>
                </a:solidFill>
              </a:rPr>
              <a:t>⑦</a:t>
            </a:r>
            <a:r>
              <a:rPr lang="zh-CN" altLang="en-US" sz="4400" b="1" dirty="0">
                <a:solidFill>
                  <a:srgbClr val="FF0000"/>
                </a:solidFill>
              </a:rPr>
              <a:t>其：</a:t>
            </a:r>
            <a:r>
              <a:rPr lang="zh-CN" altLang="en-US" sz="4400" b="1" dirty="0"/>
              <a:t>难道。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</a:t>
            </a:r>
            <a:r>
              <a:rPr lang="en-US" altLang="zh-CN" sz="4400" b="1" dirty="0">
                <a:solidFill>
                  <a:srgbClr val="FF0000"/>
                </a:solidFill>
              </a:rPr>
              <a:t>⑧</a:t>
            </a:r>
            <a:r>
              <a:rPr lang="zh-CN" altLang="en-US" sz="4400" b="1" dirty="0">
                <a:solidFill>
                  <a:srgbClr val="FF0000"/>
                </a:solidFill>
              </a:rPr>
              <a:t>邪：</a:t>
            </a:r>
            <a:r>
              <a:rPr lang="zh-CN" altLang="en-US" sz="4400" b="1" dirty="0"/>
              <a:t>“邪”通“耶”，表疑问，吗。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</a:t>
            </a:r>
            <a:r>
              <a:rPr lang="en-US" altLang="zh-CN" sz="4400" b="1" dirty="0">
                <a:solidFill>
                  <a:srgbClr val="FF0000"/>
                </a:solidFill>
              </a:rPr>
              <a:t>⑨</a:t>
            </a:r>
            <a:r>
              <a:rPr lang="zh-CN" altLang="en-US" sz="4400" b="1" dirty="0">
                <a:solidFill>
                  <a:srgbClr val="FF0000"/>
                </a:solidFill>
              </a:rPr>
              <a:t>其：</a:t>
            </a:r>
            <a:r>
              <a:rPr lang="zh-CN" altLang="en-US" sz="4400" b="1" dirty="0"/>
              <a:t>恐怕。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       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 小结：</a:t>
            </a:r>
            <a:r>
              <a:rPr lang="zh-CN" altLang="en-US" sz="4400" b="1" dirty="0"/>
              <a:t>第三段对执策者的“不知马”进行辛辣的讽刺。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endParaRPr lang="zh-CN" altLang="en-US" sz="4400" dirty="0"/>
          </a:p>
        </p:txBody>
      </p:sp>
      <p:pic>
        <p:nvPicPr>
          <p:cNvPr id="24579" name="图片 20483" descr="t01a18ba43a5faea4d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5600" y="3068638"/>
            <a:ext cx="3600450" cy="162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图片 20484" descr="t01a18ba43a5faea4d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476250"/>
            <a:ext cx="3600450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2150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000" b="1" dirty="0"/>
              <a:t>问题探究</a:t>
            </a:r>
            <a:endParaRPr lang="zh-CN" altLang="en-US" sz="4000" b="1" dirty="0"/>
          </a:p>
        </p:txBody>
      </p:sp>
      <p:sp>
        <p:nvSpPr>
          <p:cNvPr id="21507" name="内容占位符 21506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           1</a:t>
            </a:r>
            <a:r>
              <a:rPr lang="zh-CN" altLang="en-US" sz="4000" b="1" dirty="0"/>
              <a:t>、哪些句子能体现食马者的无知和浅薄？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策之不以其道，食之不能尽其材，鸣之而 不能通其意，执策而临之，曰：“天下无马！”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 </a:t>
            </a:r>
            <a:r>
              <a:rPr lang="en-US" altLang="zh-CN" sz="4000" b="1" dirty="0">
                <a:solidFill>
                  <a:srgbClr val="08080A"/>
                </a:solidFill>
              </a:rPr>
              <a:t>2</a:t>
            </a:r>
            <a:r>
              <a:rPr lang="zh-CN" altLang="en-US" sz="4000" b="1" dirty="0">
                <a:solidFill>
                  <a:srgbClr val="08080A"/>
                </a:solidFill>
              </a:rPr>
              <a:t>、哪句话能体现作者的写作目的？ </a:t>
            </a:r>
            <a:endParaRPr lang="zh-CN" altLang="en-US" sz="4000" b="1" dirty="0">
              <a:solidFill>
                <a:srgbClr val="08080A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8080A"/>
                </a:solidFill>
              </a:rPr>
              <a:t>           </a:t>
            </a:r>
            <a:r>
              <a:rPr lang="zh-CN" altLang="en-US" sz="4400" b="1" dirty="0">
                <a:solidFill>
                  <a:srgbClr val="FF0000"/>
                </a:solidFill>
              </a:rPr>
              <a:t>“其真无马邪？其真不知马也。”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5603" name="图片 21507" descr="t018344d227e9adbd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76375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31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charRg st="31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11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7">
                                            <p:txEl>
                                              <p:charRg st="111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charRg st="111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225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2531" name="内容占位符 2253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dirty="0"/>
              <a:t>             </a:t>
            </a:r>
            <a:r>
              <a:rPr lang="en-US" altLang="zh-CN" sz="4400" b="1" dirty="0"/>
              <a:t>3</a:t>
            </a:r>
            <a:r>
              <a:rPr lang="zh-CN" altLang="en-US" sz="4400" b="1" dirty="0"/>
              <a:t>、本段表达出了作者怎样的感情？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怀才不遇，壮志难酬的愤懑心情。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           </a:t>
            </a:r>
            <a:r>
              <a:rPr lang="en-US" altLang="zh-CN" sz="4400" b="1" dirty="0"/>
              <a:t>4</a:t>
            </a:r>
            <a:r>
              <a:rPr lang="zh-CN" altLang="en-US" sz="4400" b="1" dirty="0"/>
              <a:t>、表明愚妄无知，平庸浅薄的统治者对千里马的不公正的待遇的句子是：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策之不以其道，食之不能尽其材，鸣之而不能通其意。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</a:t>
            </a:r>
            <a:endParaRPr lang="zh-CN" altLang="en-US" dirty="0"/>
          </a:p>
        </p:txBody>
      </p:sp>
      <p:pic>
        <p:nvPicPr>
          <p:cNvPr id="26627" name="图片 22531" descr="t01547dd3fa538f5af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8850" y="5346700"/>
            <a:ext cx="1835150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3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charRg st="30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101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charRg st="101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标题 235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7650" name="文本占位符 2355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          </a:t>
            </a:r>
            <a:r>
              <a:rPr lang="en-US" altLang="zh-CN" sz="4000" b="1" dirty="0"/>
              <a:t>5</a:t>
            </a:r>
            <a:r>
              <a:rPr lang="zh-CN" altLang="en-US" sz="4000" b="1" dirty="0"/>
              <a:t>、表明作者对千里马被埋没的感叹的句子是：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其真无马邪</a:t>
            </a:r>
            <a:r>
              <a:rPr lang="en-US" altLang="zh-CN" sz="4000" b="1" dirty="0">
                <a:solidFill>
                  <a:srgbClr val="FF0000"/>
                </a:solidFill>
              </a:rPr>
              <a:t>?</a:t>
            </a:r>
            <a:r>
              <a:rPr lang="zh-CN" altLang="en-US" sz="4000" b="1" dirty="0">
                <a:solidFill>
                  <a:srgbClr val="FF0000"/>
                </a:solidFill>
              </a:rPr>
              <a:t>其真不知马也。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</a:t>
            </a:r>
            <a:r>
              <a:rPr lang="en-US" altLang="zh-CN" sz="4000" b="1" dirty="0"/>
              <a:t>6</a:t>
            </a:r>
            <a:r>
              <a:rPr lang="zh-CN" altLang="en-US" sz="4000" b="1" dirty="0"/>
              <a:t>、本文通篇不离千里马，难道只是说“马”吗？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不是。借千里马难遇伯乐，最终被埋没，对埋没人才的现状作了揭露。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27651" name="图片 23555" descr="t017ea54fca5d7c2fb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941888"/>
            <a:ext cx="9144000" cy="1916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32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charRg st="32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charRg st="89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7650">
                                            <p:txEl>
                                              <p:charRg st="89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标题 245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4579" name="内容占位符 2457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/>
              <a:t>          7</a:t>
            </a:r>
            <a:r>
              <a:rPr lang="zh-CN" altLang="en-US" sz="4400" b="1" dirty="0"/>
              <a:t>、“</a:t>
            </a:r>
            <a:r>
              <a:rPr lang="zh-CN" altLang="en-US" sz="4400" b="1" dirty="0">
                <a:solidFill>
                  <a:srgbClr val="FF0000"/>
                </a:solidFill>
              </a:rPr>
              <a:t>伯乐</a:t>
            </a:r>
            <a:r>
              <a:rPr lang="zh-CN" altLang="en-US" sz="4400" b="1" dirty="0"/>
              <a:t>”“</a:t>
            </a:r>
            <a:r>
              <a:rPr lang="zh-CN" altLang="en-US" sz="4400" b="1" dirty="0">
                <a:solidFill>
                  <a:srgbClr val="FF0000"/>
                </a:solidFill>
              </a:rPr>
              <a:t>千里马</a:t>
            </a:r>
            <a:r>
              <a:rPr lang="zh-CN" altLang="en-US" sz="4400" b="1" dirty="0"/>
              <a:t>” “</a:t>
            </a:r>
            <a:r>
              <a:rPr lang="zh-CN" altLang="en-US" sz="4400" b="1" dirty="0">
                <a:solidFill>
                  <a:srgbClr val="FF0000"/>
                </a:solidFill>
              </a:rPr>
              <a:t>食马者</a:t>
            </a:r>
            <a:r>
              <a:rPr lang="zh-CN" altLang="en-US" sz="4400" b="1" dirty="0"/>
              <a:t>”各比喻了什么样的人？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</a:t>
            </a:r>
            <a:r>
              <a:rPr lang="en-US" altLang="zh-CN" sz="4000" b="1" dirty="0"/>
              <a:t>①</a:t>
            </a:r>
            <a:r>
              <a:rPr lang="en-US" altLang="zh-CN" sz="4400" b="1" dirty="0"/>
              <a:t> </a:t>
            </a:r>
            <a:r>
              <a:rPr lang="en-US" altLang="zh-CN" sz="4400" b="1" dirty="0">
                <a:solidFill>
                  <a:srgbClr val="FF0000"/>
                </a:solidFill>
              </a:rPr>
              <a:t>“</a:t>
            </a:r>
            <a:r>
              <a:rPr lang="zh-CN" altLang="en-US" sz="4400" b="1" dirty="0">
                <a:solidFill>
                  <a:srgbClr val="FF0000"/>
                </a:solidFill>
              </a:rPr>
              <a:t>千里马”</a:t>
            </a:r>
            <a:r>
              <a:rPr lang="zh-CN" altLang="en-US" sz="4400" b="1" dirty="0"/>
              <a:t>比喻有才能的人。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</a:t>
            </a:r>
            <a:r>
              <a:rPr lang="en-US" altLang="zh-CN" sz="4000" b="1" dirty="0"/>
              <a:t>②</a:t>
            </a:r>
            <a:r>
              <a:rPr lang="en-US" altLang="zh-CN" sz="4400" b="1" dirty="0">
                <a:solidFill>
                  <a:srgbClr val="FF0000"/>
                </a:solidFill>
              </a:rPr>
              <a:t> “</a:t>
            </a:r>
            <a:r>
              <a:rPr lang="zh-CN" altLang="en-US" sz="4400" b="1" dirty="0">
                <a:solidFill>
                  <a:srgbClr val="FF0000"/>
                </a:solidFill>
              </a:rPr>
              <a:t>伯乐”</a:t>
            </a:r>
            <a:r>
              <a:rPr lang="zh-CN" altLang="en-US" sz="4400" b="1" dirty="0"/>
              <a:t>比喻重视人才，识别人才的人。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 </a:t>
            </a:r>
            <a:r>
              <a:rPr lang="en-US" altLang="zh-CN" sz="4000" b="1" dirty="0"/>
              <a:t>③</a:t>
            </a:r>
            <a:r>
              <a:rPr lang="en-US" altLang="zh-CN" sz="4400" b="1" dirty="0">
                <a:solidFill>
                  <a:srgbClr val="FF0000"/>
                </a:solidFill>
              </a:rPr>
              <a:t> “</a:t>
            </a:r>
            <a:r>
              <a:rPr lang="zh-CN" altLang="en-US" sz="4400" b="1" dirty="0">
                <a:solidFill>
                  <a:srgbClr val="FF0000"/>
                </a:solidFill>
              </a:rPr>
              <a:t>食马者”</a:t>
            </a:r>
            <a:r>
              <a:rPr lang="zh-CN" altLang="en-US" sz="4400" b="1" dirty="0"/>
              <a:t>比喻愚妄，浅薄的不能识别人才的封建统治者。　</a:t>
            </a:r>
            <a:endParaRPr lang="zh-CN" altLang="en-US" sz="4400" b="1" dirty="0"/>
          </a:p>
        </p:txBody>
      </p:sp>
      <p:pic>
        <p:nvPicPr>
          <p:cNvPr id="28675" name="图片 24579" descr="t010667676df2b24b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300663"/>
            <a:ext cx="9144000" cy="1557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38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charRg st="38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63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charRg st="63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93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9">
                                            <p:txEl>
                                              <p:charRg st="93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标题 1"/>
          <p:cNvSpPr>
            <a:spLocks noGrp="1"/>
          </p:cNvSpPr>
          <p:nvPr>
            <p:ph type="title"/>
          </p:nvPr>
        </p:nvSpPr>
        <p:spPr>
          <a:xfrm>
            <a:off x="457200" y="14288"/>
            <a:ext cx="8229600" cy="617537"/>
          </a:xfrm>
          <a:ln/>
        </p:spPr>
        <p:txBody>
          <a:bodyPr anchor="ctr"/>
          <a:p>
            <a:r>
              <a:rPr lang="zh-CN" altLang="en-US" sz="4000" b="1">
                <a:solidFill>
                  <a:srgbClr val="FF0000"/>
                </a:solidFill>
              </a:rPr>
              <a:t>巩固练习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50800" y="801688"/>
            <a:ext cx="9155113" cy="6083300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       </a:t>
            </a:r>
            <a:r>
              <a:rPr lang="zh-CN" altLang="en-US" sz="4000" b="1"/>
              <a:t>1、熟读并背诵课文，说说作者借千里马表达了什么观点，寄寓了怎样的情感？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      </a:t>
            </a:r>
            <a:r>
              <a:rPr lang="zh-CN" altLang="en-US" sz="4000" b="1">
                <a:solidFill>
                  <a:srgbClr val="FF0000"/>
                </a:solidFill>
              </a:rPr>
              <a:t> ①揭露统治者埋没摧残人才、埋没人才的社会现象；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/>
              <a:t>       ②表达作者怀才不遇、壮志难酬的愤懑。</a:t>
            </a:r>
            <a:endParaRPr lang="zh-CN" altLang="en-US" sz="4000" b="1"/>
          </a:p>
        </p:txBody>
      </p:sp>
      <p:pic>
        <p:nvPicPr>
          <p:cNvPr id="29699" name="图片 35860" descr="t012bbb3ac2ee73033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800" y="5661025"/>
            <a:ext cx="9155113" cy="1223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4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44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5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charRg st="75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75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5400" y="-9525"/>
            <a:ext cx="9144000" cy="6856413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      </a:t>
            </a:r>
            <a:r>
              <a:rPr lang="zh-CN" altLang="en-US" sz="4000" b="1"/>
              <a:t>2、这篇短文仅100余字，多次提到“千里马”却不显得啰嗦。作者提到“千里马”的方式有哪几种？各具有怎样的效果？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    </a:t>
            </a:r>
            <a:r>
              <a:rPr lang="zh-CN" altLang="en-US" sz="4000" b="1">
                <a:solidFill>
                  <a:srgbClr val="FF0000"/>
                </a:solidFill>
              </a:rPr>
              <a:t>①有“千里马”、“名马”、“马之千里者”、“是马也”四种方式；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/>
              <a:t>     ②第一种给人以震撼，吸引注意力；第二种避免重复和歧义；第三种避免重复和应对要求；第四种既承接上文，又加重了愤慨的语气。</a:t>
            </a:r>
            <a:endParaRPr lang="zh-CN" altLang="en-US" sz="4000" b="1"/>
          </a:p>
        </p:txBody>
      </p:sp>
      <p:pic>
        <p:nvPicPr>
          <p:cNvPr id="30723" name="图片 35876" descr="t01111c265b0c57e2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51388" y="5699125"/>
            <a:ext cx="4492625" cy="1366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3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63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9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charRg st="99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99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00" y="42863"/>
            <a:ext cx="9118600" cy="6789737"/>
          </a:xfrm>
          <a:ln/>
        </p:spPr>
        <p:txBody>
          <a:bodyPr anchor="t"/>
          <a:p>
            <a:pPr marL="0" indent="0">
              <a:buNone/>
            </a:pPr>
            <a:r>
              <a:rPr lang="zh-CN" altLang="en-US"/>
              <a:t> </a:t>
            </a:r>
            <a:r>
              <a:rPr lang="zh-CN" altLang="en-US" sz="4000" b="1"/>
              <a:t>3、翻译句子，注意句子的语气特点。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①马之千里者，一食（shí）或尽粟（sù）一石（dàn）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       </a:t>
            </a:r>
            <a:r>
              <a:rPr lang="zh-CN" altLang="en-US" sz="4000" b="1">
                <a:solidFill>
                  <a:srgbClr val="FF0000"/>
                </a:solidFill>
              </a:rPr>
              <a:t>译：能日行千里的马，吃一顿有时能吃完一石粮食。（特别强调）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/>
              <a:t>②且欲与常马等不可得，安求其能千里也？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       </a:t>
            </a:r>
            <a:r>
              <a:rPr lang="zh-CN" altLang="en-US" sz="4000" b="1">
                <a:solidFill>
                  <a:srgbClr val="FF0000"/>
                </a:solidFill>
              </a:rPr>
              <a:t>译：想要和平常马一样尚且办不到，怎么能够要求它日行千里呢?（反问，愤懑之情）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pic>
        <p:nvPicPr>
          <p:cNvPr id="31747" name="图片 35876" descr="t01111c265b0c57e2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9275" y="6130925"/>
            <a:ext cx="6142038" cy="1052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48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5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charRg st="105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105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学习目标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122" name="文本占位符 5122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/>
              <a:t>         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、积累有关韩愈的文学常识；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、读懂文章内容，领会文章中的词语、句段的含义；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、结合文中的语气词，理解品味作者的思想感情；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/>
              <a:t>4</a:t>
            </a:r>
            <a:r>
              <a:rPr lang="zh-CN" altLang="en-US" sz="4000" b="1" dirty="0"/>
              <a:t>、领会作者托物寓意、以马喻人的写法；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 </a:t>
            </a:r>
            <a:r>
              <a:rPr lang="en-US" altLang="zh-CN" sz="4000" b="1" dirty="0"/>
              <a:t>5</a:t>
            </a:r>
            <a:r>
              <a:rPr lang="zh-CN" altLang="en-US" sz="4000" b="1" dirty="0"/>
              <a:t>、背诵并默写全文。</a:t>
            </a:r>
            <a:endParaRPr lang="zh-CN" altLang="en-US" sz="4000" b="1" dirty="0"/>
          </a:p>
        </p:txBody>
      </p:sp>
      <p:pic>
        <p:nvPicPr>
          <p:cNvPr id="5123" name="图片 5123" descr="马图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0845800"/>
            <a:ext cx="9182100" cy="495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5124" descr="马图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1422063"/>
            <a:ext cx="9182100" cy="287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5125" descr="马图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41337" y="8181975"/>
            <a:ext cx="6265862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5126" descr="马图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7050" y="5084763"/>
            <a:ext cx="2266950" cy="177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2700" y="-60325"/>
            <a:ext cx="9156700" cy="6919913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      </a:t>
            </a:r>
            <a:r>
              <a:rPr lang="zh-CN" altLang="en-US" sz="4000" b="1"/>
              <a:t>③鸣之而不能通其意……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	</a:t>
            </a:r>
            <a:r>
              <a:rPr lang="zh-CN" altLang="en-US" sz="4000" b="1">
                <a:solidFill>
                  <a:srgbClr val="FF0000"/>
                </a:solidFill>
              </a:rPr>
              <a:t>译：不能明白它鸣叫的意思……（讽刺无知）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/>
              <a:t>      ④呜呼！其真无马邪（yé）？其真不知马也。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	</a:t>
            </a:r>
            <a:r>
              <a:rPr lang="zh-CN" altLang="en-US" sz="4000" b="1">
                <a:solidFill>
                  <a:srgbClr val="FF0000"/>
                </a:solidFill>
              </a:rPr>
              <a:t>译：唉!难道真的没有千里马吗？恐怕是不识千里马吧!（讽刺浅薄无知）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pic>
        <p:nvPicPr>
          <p:cNvPr id="32770" name="图片 34844" descr="t01750bcf59d877307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4806950"/>
            <a:ext cx="9156700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9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19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9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charRg st="69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内容占位符 2"/>
          <p:cNvSpPr>
            <a:spLocks noGrp="1"/>
          </p:cNvSpPr>
          <p:nvPr>
            <p:ph idx="1"/>
          </p:nvPr>
        </p:nvSpPr>
        <p:spPr>
          <a:xfrm>
            <a:off x="-39687" y="-9525"/>
            <a:ext cx="9158287" cy="6869113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       </a:t>
            </a:r>
            <a:r>
              <a:rPr lang="zh-CN" altLang="en-US" sz="4000" b="1"/>
              <a:t>4、阅读下面的短文，结合课文，写一段文字，谈谈你对人才问题的看法，不少于300字。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       上令封德彝举贤，久无所举。上诘之，对曰：“非不尽心，但于今未有奇才耳！”上曰：“君子用人如器，各取所长。古之致治者，岂借才于异代乎？正患己不能知，安可诬一世之人！”德彝惭而退。</a:t>
            </a:r>
            <a:endParaRPr lang="zh-CN" altLang="en-US" sz="4000" b="1"/>
          </a:p>
        </p:txBody>
      </p:sp>
      <p:pic>
        <p:nvPicPr>
          <p:cNvPr id="33794" name="图片 37902" descr="t01e990f569039858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0" y="5675313"/>
            <a:ext cx="9156700" cy="1184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内容占位符 2"/>
          <p:cNvSpPr>
            <a:spLocks noGrp="1"/>
          </p:cNvSpPr>
          <p:nvPr>
            <p:ph idx="1"/>
          </p:nvPr>
        </p:nvSpPr>
        <p:spPr>
          <a:xfrm>
            <a:off x="12700" y="4763"/>
            <a:ext cx="9118600" cy="6985000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      </a:t>
            </a:r>
            <a:r>
              <a:rPr lang="zh-CN" altLang="en-US" sz="4000" b="1">
                <a:solidFill>
                  <a:srgbClr val="FF0000"/>
                </a:solidFill>
              </a:rPr>
              <a:t>翻译：</a:t>
            </a:r>
            <a:r>
              <a:rPr lang="zh-CN" altLang="en-US" sz="4000" b="1"/>
              <a:t>唐太宗让封德彝举荐有才能的人，他过了好久也没有推荐一个人。太宗责问他，他回答说：“不是我不尽心去做，只是当今没有杰出的人才啊！”太宗说：“用人跟用器物一样，每一种东西都要选用它的长处。古来能使国家达到大治的帝王，难道是向别的朝代去借人才来用的吗？我们只是担心自己不能识人，怎么可以冤枉当今一世的人呢？”德彝惭愧的走了。</a:t>
            </a:r>
            <a:endParaRPr lang="zh-CN" altLang="en-US" sz="4000" b="1"/>
          </a:p>
        </p:txBody>
      </p:sp>
      <p:pic>
        <p:nvPicPr>
          <p:cNvPr id="34818" name="图片 53265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97625"/>
            <a:ext cx="9144000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zh-CN" altLang="en-US"/>
            </a:br>
            <a:endParaRPr lang="zh-CN" altLang="en-US"/>
          </a:p>
        </p:txBody>
      </p:sp>
      <p:sp>
        <p:nvSpPr>
          <p:cNvPr id="35842" name="内容占位符 2"/>
          <p:cNvSpPr>
            <a:spLocks noGrp="1"/>
          </p:cNvSpPr>
          <p:nvPr>
            <p:ph idx="1"/>
          </p:nvPr>
        </p:nvSpPr>
        <p:spPr>
          <a:xfrm>
            <a:off x="25400" y="30163"/>
            <a:ext cx="9093200" cy="6829425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          </a:t>
            </a:r>
            <a:r>
              <a:rPr lang="zh-CN" altLang="en-US" sz="4000" b="1">
                <a:solidFill>
                  <a:srgbClr val="FF0000"/>
                </a:solidFill>
              </a:rPr>
              <a:t>示例：人才问题之我见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/>
              <a:t>       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       从课文和课后所给材料来看，每个人都应是“人才”，关键是使用者能否用其长。我赞同这个观点。社会是丰富多彩的，对人的需求也是千差万别的。只要能胜任其中某项工作并将其做好，这样的人就应该是人才。</a:t>
            </a:r>
            <a:endParaRPr lang="zh-CN" altLang="en-US" sz="4000" b="1"/>
          </a:p>
        </p:txBody>
      </p:sp>
      <p:pic>
        <p:nvPicPr>
          <p:cNvPr id="35843" name="图片 18464" descr="t012644fd9a70bd8de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" y="5346700"/>
            <a:ext cx="9093200" cy="1512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2700" y="3175"/>
            <a:ext cx="9118600" cy="6854825"/>
          </a:xfrm>
          <a:ln/>
        </p:spPr>
        <p:txBody>
          <a:bodyPr anchor="t"/>
          <a:p>
            <a:pPr marL="0" indent="0">
              <a:buNone/>
            </a:pPr>
            <a:r>
              <a:rPr lang="en-US" altLang="zh-CN" sz="4000" b="1"/>
              <a:t>       </a:t>
            </a:r>
            <a:r>
              <a:rPr lang="zh-CN" altLang="en-US" sz="4000" b="1"/>
              <a:t>想拥有人才者应该找实用的对口人才。一个人，在他的工作岗位上能创造出应有的价值，就是人才，因为现在的企业靠的是团队精神，所以某个人只要能胜任某个岗位就可以了。用人单位也不能用过于挑剔的眼光去看某个人，说白了，没有人是十全十美的。</a:t>
            </a:r>
            <a:endParaRPr lang="zh-CN" altLang="en-US" sz="4000" b="1"/>
          </a:p>
          <a:p>
            <a:pPr marL="0" indent="0">
              <a:buNone/>
            </a:pPr>
            <a:endParaRPr lang="zh-CN" altLang="en-US" sz="4000" b="1"/>
          </a:p>
        </p:txBody>
      </p:sp>
      <p:pic>
        <p:nvPicPr>
          <p:cNvPr id="36866" name="图片 18460" descr="t016fce729657223b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445000"/>
            <a:ext cx="9131300" cy="241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52387" y="-22225"/>
            <a:ext cx="9170988" cy="6148388"/>
          </a:xfrm>
        </p:spPr>
        <p:txBody>
          <a:bodyPr/>
          <a:p>
            <a:pPr marL="0" indent="0" fontAlgn="base">
              <a:buNone/>
            </a:pPr>
            <a:r>
              <a:rPr lang="en-US" altLang="zh-CN" sz="4000" b="1" strike="noStrike" noProof="1">
                <a:sym typeface="+mn-ea"/>
              </a:rPr>
              <a:t>       </a:t>
            </a:r>
            <a:r>
              <a:rPr lang="zh-CN" altLang="en-US" sz="4000" b="1" strike="noStrike" noProof="1">
                <a:sym typeface="+mn-ea"/>
              </a:rPr>
              <a:t>综合以上，我觉得人才不是绝对的，而是相对的。对用人公司来说，人才其实就在你身边，关键要看你怎么去用；对打工者来说，其实你就是人才，关键要看你怎么去找准位置，实现价值。</a:t>
            </a:r>
            <a:endParaRPr lang="zh-CN" altLang="en-US" sz="4000" b="1" strike="noStrike" noProof="1">
              <a:sym typeface="+mn-ea"/>
            </a:endParaRPr>
          </a:p>
          <a:p>
            <a:pPr fontAlgn="base"/>
            <a:endParaRPr lang="zh-CN" altLang="en-US" strike="noStrike" noProof="1"/>
          </a:p>
        </p:txBody>
      </p:sp>
      <p:pic>
        <p:nvPicPr>
          <p:cNvPr id="37890" name="图片 18462" descr="t01f647d906059fcdc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27100" y="3335338"/>
            <a:ext cx="10918825" cy="358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标题 3379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拓展练习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3795" name="内容占位符 33794"/>
          <p:cNvSpPr>
            <a:spLocks noGrp="1"/>
          </p:cNvSpPr>
          <p:nvPr>
            <p:ph idx="1"/>
          </p:nvPr>
        </p:nvSpPr>
        <p:spPr>
          <a:xfrm>
            <a:off x="0" y="836613"/>
            <a:ext cx="9144000" cy="6021387"/>
          </a:xfrm>
          <a:ln/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2800" dirty="0"/>
              <a:t>               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、 列举我国历史上</a:t>
            </a:r>
            <a:r>
              <a:rPr lang="zh-CN" altLang="en-US" sz="4000" b="1" dirty="0">
                <a:latin typeface="宋体" panose="02010600030101010101" pitchFamily="2" charset="-122"/>
              </a:rPr>
              <a:t>“伯乐与千里马”之佳话。 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ea typeface="华文行楷" pitchFamily="2" charset="-122"/>
              </a:rPr>
              <a:t>           </a:t>
            </a:r>
            <a:r>
              <a:rPr lang="en-US" altLang="zh-CN" sz="4000" b="1" dirty="0">
                <a:solidFill>
                  <a:srgbClr val="FF0000"/>
                </a:solidFill>
              </a:rPr>
              <a:t>①</a:t>
            </a:r>
            <a:r>
              <a:rPr lang="zh-CN" altLang="en-US" sz="4000" b="1" dirty="0">
                <a:solidFill>
                  <a:srgbClr val="FF0000"/>
                </a:solidFill>
              </a:rPr>
              <a:t>周文王</a:t>
            </a:r>
            <a:r>
              <a:rPr lang="en-US" altLang="zh-CN" sz="4000" b="1" dirty="0">
                <a:solidFill>
                  <a:srgbClr val="FF0000"/>
                </a:solidFill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</a:rPr>
              <a:t>姜子牙；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 </a:t>
            </a:r>
            <a:r>
              <a:rPr lang="en-US" altLang="zh-CN" sz="4000" b="1" dirty="0">
                <a:solidFill>
                  <a:srgbClr val="FF0000"/>
                </a:solidFill>
              </a:rPr>
              <a:t>②</a:t>
            </a:r>
            <a:r>
              <a:rPr lang="zh-CN" altLang="en-US" sz="4000" b="1" dirty="0">
                <a:solidFill>
                  <a:srgbClr val="FF0000"/>
                </a:solidFill>
              </a:rPr>
              <a:t>齐桓公</a:t>
            </a:r>
            <a:r>
              <a:rPr lang="en-US" altLang="zh-CN" sz="4000" b="1" dirty="0">
                <a:solidFill>
                  <a:srgbClr val="FF0000"/>
                </a:solidFill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</a:rPr>
              <a:t>管仲； 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 </a:t>
            </a:r>
            <a:r>
              <a:rPr lang="en-US" altLang="zh-CN" sz="4000" b="1" dirty="0">
                <a:solidFill>
                  <a:srgbClr val="FF0000"/>
                </a:solidFill>
              </a:rPr>
              <a:t>③</a:t>
            </a:r>
            <a:r>
              <a:rPr lang="zh-CN" altLang="en-US" sz="4000" b="1" dirty="0">
                <a:solidFill>
                  <a:srgbClr val="FF0000"/>
                </a:solidFill>
              </a:rPr>
              <a:t>刘邦</a:t>
            </a:r>
            <a:r>
              <a:rPr lang="en-US" altLang="zh-CN" sz="4000" b="1" dirty="0">
                <a:solidFill>
                  <a:srgbClr val="FF0000"/>
                </a:solidFill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</a:rPr>
              <a:t>张良； 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 </a:t>
            </a:r>
            <a:r>
              <a:rPr lang="en-US" altLang="zh-CN" sz="4000" b="1" dirty="0">
                <a:solidFill>
                  <a:srgbClr val="FF0000"/>
                </a:solidFill>
              </a:rPr>
              <a:t>④</a:t>
            </a:r>
            <a:r>
              <a:rPr lang="zh-CN" altLang="en-US" sz="4000" b="1" dirty="0">
                <a:solidFill>
                  <a:srgbClr val="FF0000"/>
                </a:solidFill>
              </a:rPr>
              <a:t>刘    备</a:t>
            </a:r>
            <a:r>
              <a:rPr lang="en-US" altLang="zh-CN" sz="4000" b="1" dirty="0">
                <a:solidFill>
                  <a:srgbClr val="FF0000"/>
                </a:solidFill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</a:rPr>
              <a:t>诸葛亮；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 </a:t>
            </a:r>
            <a:r>
              <a:rPr lang="en-US" altLang="zh-CN" sz="4000" b="1" dirty="0">
                <a:solidFill>
                  <a:srgbClr val="FF0000"/>
                </a:solidFill>
              </a:rPr>
              <a:t>⑤</a:t>
            </a:r>
            <a:r>
              <a:rPr lang="zh-CN" altLang="en-US" sz="4000" b="1" dirty="0">
                <a:solidFill>
                  <a:srgbClr val="FF0000"/>
                </a:solidFill>
              </a:rPr>
              <a:t>李世民</a:t>
            </a:r>
            <a:r>
              <a:rPr lang="en-US" altLang="zh-CN" sz="4000" b="1" dirty="0">
                <a:solidFill>
                  <a:srgbClr val="FF0000"/>
                </a:solidFill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</a:rPr>
              <a:t>魏征；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 </a:t>
            </a:r>
            <a:r>
              <a:rPr lang="en-US" altLang="zh-CN" sz="4000" b="1" dirty="0">
                <a:solidFill>
                  <a:srgbClr val="FF0000"/>
                </a:solidFill>
              </a:rPr>
              <a:t>⑥</a:t>
            </a:r>
            <a:r>
              <a:rPr lang="zh-CN" altLang="en-US" sz="4000" b="1" dirty="0">
                <a:solidFill>
                  <a:srgbClr val="FF0000"/>
                </a:solidFill>
              </a:rPr>
              <a:t>朱元璋</a:t>
            </a:r>
            <a:r>
              <a:rPr lang="en-US" altLang="zh-CN" sz="4000" b="1" dirty="0">
                <a:solidFill>
                  <a:srgbClr val="FF0000"/>
                </a:solidFill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</a:rPr>
              <a:t>刘基。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             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38915" name="图片 33795" descr="t014b4ac9e89cf42da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9925" y="1628775"/>
            <a:ext cx="2124075" cy="5229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39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charRg st="39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61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charRg st="61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83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5">
                                            <p:txEl>
                                              <p:charRg st="83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04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795">
                                            <p:txEl>
                                              <p:charRg st="104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29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795">
                                            <p:txEl>
                                              <p:charRg st="129" end="1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50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795">
                                            <p:txEl>
                                              <p:charRg st="150" end="1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标题 348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4819" name="内容占位符 3481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            </a:t>
            </a:r>
            <a:r>
              <a:rPr lang="en-US" altLang="zh-CN" sz="4400" b="1" dirty="0"/>
              <a:t>2</a:t>
            </a:r>
            <a:r>
              <a:rPr lang="zh-CN" altLang="en-US" sz="4400" b="1" dirty="0"/>
              <a:t>、古代名人怀才不遇的表现。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</a:t>
            </a:r>
            <a:r>
              <a:rPr lang="en-US" altLang="zh-CN" sz="4400" b="1" dirty="0">
                <a:solidFill>
                  <a:srgbClr val="FF0000"/>
                </a:solidFill>
              </a:rPr>
              <a:t>①</a:t>
            </a:r>
            <a:r>
              <a:rPr lang="zh-CN" altLang="en-US" sz="4400" b="1" dirty="0">
                <a:solidFill>
                  <a:srgbClr val="FF0000"/>
                </a:solidFill>
              </a:rPr>
              <a:t>韩愈怀才不遇写文章，终成著名文学家； 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</a:t>
            </a:r>
            <a:r>
              <a:rPr lang="en-US" altLang="zh-CN" sz="4400" b="1" dirty="0">
                <a:solidFill>
                  <a:srgbClr val="FF0000"/>
                </a:solidFill>
              </a:rPr>
              <a:t>②</a:t>
            </a:r>
            <a:r>
              <a:rPr lang="zh-CN" altLang="en-US" sz="4400" b="1" dirty="0">
                <a:solidFill>
                  <a:srgbClr val="FF0000"/>
                </a:solidFill>
              </a:rPr>
              <a:t>苏秦怀才不遇悬梁刺股发愤成才； 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</a:t>
            </a:r>
            <a:r>
              <a:rPr lang="en-US" altLang="zh-CN" sz="4400" b="1" dirty="0">
                <a:solidFill>
                  <a:srgbClr val="FF0000"/>
                </a:solidFill>
              </a:rPr>
              <a:t>③</a:t>
            </a:r>
            <a:r>
              <a:rPr lang="zh-CN" altLang="en-US" sz="4400" b="1" dirty="0">
                <a:solidFill>
                  <a:srgbClr val="FF0000"/>
                </a:solidFill>
              </a:rPr>
              <a:t>韩信另寻明主创大业； 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</a:t>
            </a:r>
            <a:r>
              <a:rPr lang="en-US" altLang="zh-CN" sz="4400" b="1" dirty="0">
                <a:solidFill>
                  <a:srgbClr val="FF0000"/>
                </a:solidFill>
              </a:rPr>
              <a:t>④</a:t>
            </a:r>
            <a:r>
              <a:rPr lang="zh-CN" altLang="en-US" sz="4400" b="1" dirty="0">
                <a:solidFill>
                  <a:srgbClr val="FF0000"/>
                </a:solidFill>
              </a:rPr>
              <a:t>陶渊明归隐田园其乐悠悠，田园山水诗歌流芳百世。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400" b="1" dirty="0"/>
          </a:p>
        </p:txBody>
      </p:sp>
      <p:pic>
        <p:nvPicPr>
          <p:cNvPr id="39939" name="图片 34819" descr="t01c32a785b26869ca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8850" y="5345113"/>
            <a:ext cx="1835150" cy="1512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2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charRg st="28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5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charRg st="58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85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charRg st="85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107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19">
                                            <p:txEl>
                                              <p:charRg st="107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标题 3584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中心思想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0962" name="文本占位符 35842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buNone/>
            </a:pPr>
            <a:r>
              <a:rPr lang="en-US" altLang="zh-CN" b="1" dirty="0">
                <a:solidFill>
                  <a:srgbClr val="FF0066"/>
                </a:solidFill>
              </a:rPr>
              <a:t>             </a:t>
            </a:r>
            <a:r>
              <a:rPr lang="zh-CN" altLang="en-US" sz="4400" b="1" dirty="0"/>
              <a:t>本文借千里马难遇伯乐，最终被埋没的事实，揭露统治者埋没摧残人才的现象，也表达作者怀才不遇、壮志难酬的愤懑。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     </a:t>
            </a:r>
            <a:r>
              <a:rPr lang="zh-CN" altLang="en-US" sz="4400" b="1" dirty="0">
                <a:solidFill>
                  <a:srgbClr val="FF0000"/>
                </a:solidFill>
              </a:rPr>
              <a:t>（托物寓意）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40963" name="图片 35843" descr="风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868863"/>
            <a:ext cx="9144000" cy="1989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标题 3788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启示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1986" name="文本占位符 37890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165850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400" b="1" dirty="0"/>
              <a:t>我们在学习生活中，不能马马虎虎，心猿意马，走马观花，更不能指鹿为马，溜须拍马，成为害群之马。路遥知马力，日久见人心。所以说话就要一言既出，驷马难追。</a:t>
            </a:r>
            <a:endParaRPr lang="zh-CN" altLang="en-US" sz="4400" b="1" dirty="0"/>
          </a:p>
        </p:txBody>
      </p:sp>
      <p:pic>
        <p:nvPicPr>
          <p:cNvPr id="41987" name="图片 37891" descr="风景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508500"/>
            <a:ext cx="9144000" cy="234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409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题解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146" name="文本占位符 4098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  <a:ln/>
        </p:spPr>
        <p:txBody>
          <a:bodyPr anchor="t"/>
          <a:p>
            <a:pPr>
              <a:spcBef>
                <a:spcPct val="0"/>
              </a:spcBef>
              <a:buNone/>
            </a:pPr>
            <a:r>
              <a:rPr lang="en-US" altLang="zh-CN" sz="34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 </a:t>
            </a:r>
            <a:r>
              <a:rPr lang="en-US" altLang="zh-CN" sz="4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4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说</a:t>
            </a:r>
            <a:r>
              <a:rPr lang="zh-CN" altLang="en-US" sz="4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”：</a:t>
            </a:r>
            <a:r>
              <a:rPr lang="zh-CN" altLang="en-US" sz="4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是古代的一种托物寓意的议论体裁。</a:t>
            </a:r>
            <a:r>
              <a:rPr lang="zh-CN" altLang="en-US" sz="4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用以陈述作者对某些问题的看法。“说”就是“</a:t>
            </a:r>
            <a:r>
              <a:rPr lang="zh-CN" altLang="en-US" sz="4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谈谈</a:t>
            </a:r>
            <a:r>
              <a:rPr lang="zh-CN" altLang="en-US" sz="4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”的意思，比“论”随便些。相当于杂文。 </a:t>
            </a:r>
            <a:endParaRPr lang="zh-CN" altLang="en-US" sz="4200" b="1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“马说”这个标题，是后来人加的。从字面上可以解作“</a:t>
            </a:r>
            <a:r>
              <a:rPr lang="zh-CN" altLang="en-US" sz="4200" b="1" dirty="0">
                <a:latin typeface="华文中宋" pitchFamily="2" charset="-122"/>
                <a:ea typeface="华文中宋" pitchFamily="2" charset="-122"/>
              </a:rPr>
              <a:t>说说千里马”或“说说千里马的问题。”</a:t>
            </a:r>
            <a:endParaRPr lang="zh-CN" altLang="en-US" sz="4200" b="1" dirty="0"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这篇文章</a:t>
            </a:r>
            <a:r>
              <a:rPr lang="zh-CN" altLang="en-US" sz="4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以马为喻</a:t>
            </a:r>
            <a:r>
              <a:rPr lang="zh-CN" altLang="en-US" sz="4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，谈的却是</a:t>
            </a:r>
            <a:r>
              <a:rPr lang="zh-CN" altLang="en-US" sz="4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人才问题。</a:t>
            </a:r>
            <a:endParaRPr lang="zh-CN" altLang="en-US" sz="42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buNone/>
            </a:pPr>
            <a:endParaRPr lang="zh-CN" altLang="en-US" sz="3600" dirty="0"/>
          </a:p>
        </p:txBody>
      </p:sp>
      <p:pic>
        <p:nvPicPr>
          <p:cNvPr id="4101" name="图片 4100" descr="马鸣叫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76375" cy="1365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标题 389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3010" name="文本占位符 3891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400" b="1" dirty="0"/>
              <a:t>          </a:t>
            </a:r>
            <a:r>
              <a:rPr lang="zh-CN" altLang="en-US" sz="4400" b="1" dirty="0"/>
              <a:t>有了缺点错误，赶快悬崖勒马，马上改正。从现在起，只要我们发扬龙马精神，勤奋学习，马不停蹄，快马加鞭，相信大家今后都能成为千里马，前途一马平川，事事马到成功！</a:t>
            </a:r>
            <a:endParaRPr lang="zh-CN" altLang="en-US" sz="4400" b="1" dirty="0"/>
          </a:p>
          <a:p>
            <a:endParaRPr lang="zh-CN" altLang="en-US" sz="3600" dirty="0"/>
          </a:p>
        </p:txBody>
      </p:sp>
      <p:pic>
        <p:nvPicPr>
          <p:cNvPr id="43011" name="图片 38915" descr="风景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437063"/>
            <a:ext cx="9144000" cy="2420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4710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写作背景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170" name="文本占位符 47106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165850"/>
          </a:xfrm>
          <a:ln/>
        </p:spPr>
        <p:txBody>
          <a:bodyPr anchor="t"/>
          <a:p>
            <a:pPr>
              <a:buNone/>
            </a:pPr>
            <a:r>
              <a:rPr lang="en-US" altLang="zh-CN" b="1" dirty="0"/>
              <a:t>              </a:t>
            </a:r>
            <a:r>
              <a:rPr lang="zh-CN" altLang="en-US" sz="4400" b="1" dirty="0"/>
              <a:t>韩愈初登仕途时，很不得志。曾三次上书宰相请求重用遭冷遇，甚至三次登门被守门人挡在门外。尽管如此，他仍然申明自己有“忧天下之心”，不会遁迹山林。后相继依附于节度使董晋和张建幕下，郁郁不得志，所以作</a:t>
            </a:r>
            <a:r>
              <a:rPr lang="en-US" altLang="zh-CN" sz="4400" b="1" dirty="0"/>
              <a:t>《</a:t>
            </a:r>
            <a:r>
              <a:rPr lang="zh-CN" altLang="en-US" sz="4400" b="1" dirty="0"/>
              <a:t>马说</a:t>
            </a:r>
            <a:r>
              <a:rPr lang="en-US" altLang="zh-CN" sz="4400" b="1" dirty="0"/>
              <a:t>》</a:t>
            </a:r>
            <a:r>
              <a:rPr lang="zh-CN" altLang="en-US" sz="4400" b="1" dirty="0"/>
              <a:t>，发出“伯乐不常有”的感叹。 </a:t>
            </a:r>
            <a:endParaRPr lang="zh-CN" altLang="en-US" sz="4400" b="1" dirty="0"/>
          </a:p>
          <a:p>
            <a:endParaRPr lang="zh-CN" altLang="en-US" sz="4400" dirty="0"/>
          </a:p>
        </p:txBody>
      </p:sp>
      <p:pic>
        <p:nvPicPr>
          <p:cNvPr id="7171" name="图片 47107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86475"/>
            <a:ext cx="9144000" cy="771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6145"/>
          <p:cNvSpPr>
            <a:spLocks noGrp="1"/>
          </p:cNvSpPr>
          <p:nvPr>
            <p:ph type="title"/>
          </p:nvPr>
        </p:nvSpPr>
        <p:spPr>
          <a:xfrm>
            <a:off x="0" y="0"/>
            <a:ext cx="2411413" cy="8366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作者简介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8194" name="文本占位符 6147" descr="韩愈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765175"/>
            <a:ext cx="2051050" cy="6092825"/>
          </a:xfrm>
          <a:ln/>
        </p:spPr>
      </p:pic>
      <p:sp>
        <p:nvSpPr>
          <p:cNvPr id="8195" name="文本框 6148"/>
          <p:cNvSpPr txBox="1"/>
          <p:nvPr/>
        </p:nvSpPr>
        <p:spPr>
          <a:xfrm>
            <a:off x="2195513" y="0"/>
            <a:ext cx="6948487" cy="7018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韩愈（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768——824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）字退之，河阳（现在河南孟州）人，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唐代政治家、哲学家、文学家、思想家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，散文尤其著名，有“文起八代之衰”的美誉，与柳宗元同为“古文运动”倡导者，是“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唐宋八大家”之首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。自谓郡望（郡里的显贵家族）昌黎，世称韩昌黎，谥号“文”，又称韩文公，官至吏部侍郎，故又称韩吏部。作品都收在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昌黎先生集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里。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716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读准字音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9218" name="文本占位符 7170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165850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/>
              <a:t>        </a:t>
            </a:r>
            <a:r>
              <a:rPr lang="zh-CN" altLang="en-US" sz="4000" b="1" dirty="0"/>
              <a:t>伯</a:t>
            </a:r>
            <a:r>
              <a:rPr lang="en-US" altLang="zh-CN" sz="4000" b="1" dirty="0">
                <a:solidFill>
                  <a:srgbClr val="FF0000"/>
                </a:solidFill>
              </a:rPr>
              <a:t>b</a:t>
            </a:r>
            <a:r>
              <a:rPr lang="en-US" altLang="en-US" sz="4400" b="1" dirty="0">
                <a:solidFill>
                  <a:srgbClr val="FF0000"/>
                </a:solidFill>
              </a:rPr>
              <a:t>ó</a:t>
            </a:r>
            <a:r>
              <a:rPr lang="zh-CN" altLang="en-US" sz="4000" b="1" dirty="0"/>
              <a:t>乐</a:t>
            </a:r>
            <a:r>
              <a:rPr lang="en-US" altLang="zh-CN" sz="4400" b="1" dirty="0">
                <a:solidFill>
                  <a:srgbClr val="FF0000"/>
                </a:solidFill>
              </a:rPr>
              <a:t>lè       </a:t>
            </a:r>
            <a:r>
              <a:rPr lang="zh-CN" altLang="en-US" sz="4000" b="1" dirty="0"/>
              <a:t>祗</a:t>
            </a:r>
            <a:r>
              <a:rPr lang="en-US" altLang="zh-CN" sz="4000" b="1" dirty="0">
                <a:solidFill>
                  <a:srgbClr val="FF0000"/>
                </a:solidFill>
              </a:rPr>
              <a:t>zhǐ</a:t>
            </a:r>
            <a:r>
              <a:rPr lang="zh-CN" altLang="en-US" sz="4000" b="1" dirty="0"/>
              <a:t>辱</a:t>
            </a:r>
            <a:r>
              <a:rPr lang="en-US" altLang="zh-CN" sz="4000" b="1" dirty="0">
                <a:solidFill>
                  <a:srgbClr val="FF0000"/>
                </a:solidFill>
              </a:rPr>
              <a:t>rǔ</a:t>
            </a:r>
            <a:r>
              <a:rPr lang="en-US" altLang="zh-CN" sz="4000" b="1" dirty="0"/>
              <a:t> </a:t>
            </a:r>
            <a:endParaRPr lang="en-US" altLang="zh-CN" sz="4000" b="1" dirty="0"/>
          </a:p>
          <a:p>
            <a:pPr>
              <a:buNone/>
            </a:pPr>
            <a:r>
              <a:rPr lang="en-US" altLang="zh-CN" sz="4000" b="1" dirty="0"/>
              <a:t>  </a:t>
            </a:r>
            <a:r>
              <a:rPr lang="zh-CN" altLang="en-US" sz="4000" b="1" dirty="0"/>
              <a:t>骈</a:t>
            </a:r>
            <a:r>
              <a:rPr lang="en-US" altLang="zh-CN" sz="4000" b="1" dirty="0">
                <a:solidFill>
                  <a:srgbClr val="FF0000"/>
                </a:solidFill>
              </a:rPr>
              <a:t>pián</a:t>
            </a:r>
            <a:r>
              <a:rPr lang="zh-CN" altLang="en-US" sz="4000" b="1" dirty="0"/>
              <a:t>死        槽</a:t>
            </a:r>
            <a:r>
              <a:rPr lang="en-US" altLang="zh-CN" sz="4000" b="1" dirty="0">
                <a:solidFill>
                  <a:srgbClr val="FF0000"/>
                </a:solidFill>
              </a:rPr>
              <a:t>cáo</a:t>
            </a:r>
            <a:r>
              <a:rPr lang="zh-CN" altLang="en-US" sz="4000" b="1" dirty="0"/>
              <a:t>枥</a:t>
            </a:r>
            <a:r>
              <a:rPr lang="en-US" altLang="zh-CN" sz="4000" b="1" dirty="0">
                <a:solidFill>
                  <a:srgbClr val="FF0000"/>
                </a:solidFill>
              </a:rPr>
              <a:t>lì</a:t>
            </a:r>
            <a:endParaRPr lang="en-US" altLang="zh-CN" sz="4000" b="1" dirty="0"/>
          </a:p>
          <a:p>
            <a:pPr>
              <a:buNone/>
            </a:pPr>
            <a:r>
              <a:rPr lang="en-US" altLang="zh-CN" sz="4000" b="1" dirty="0"/>
              <a:t>  </a:t>
            </a:r>
            <a:r>
              <a:rPr lang="zh-CN" altLang="en-US" sz="4000" b="1" dirty="0"/>
              <a:t>一食</a:t>
            </a:r>
            <a:r>
              <a:rPr lang="en-US" altLang="zh-CN" sz="4000" b="1" dirty="0">
                <a:solidFill>
                  <a:srgbClr val="FF0000"/>
                </a:solidFill>
              </a:rPr>
              <a:t>shí</a:t>
            </a:r>
            <a:r>
              <a:rPr lang="zh-CN" altLang="en-US" sz="4000" b="1" dirty="0"/>
              <a:t>或尽粟</a:t>
            </a:r>
            <a:r>
              <a:rPr lang="en-US" altLang="zh-CN" sz="4000" b="1" dirty="0">
                <a:solidFill>
                  <a:srgbClr val="FF0000"/>
                </a:solidFill>
              </a:rPr>
              <a:t>sù</a:t>
            </a:r>
            <a:r>
              <a:rPr lang="zh-CN" altLang="en-US" sz="4000" b="1" dirty="0"/>
              <a:t>一石</a:t>
            </a:r>
            <a:r>
              <a:rPr lang="en-US" altLang="zh-CN" sz="4000" b="1" dirty="0">
                <a:solidFill>
                  <a:srgbClr val="FF0000"/>
                </a:solidFill>
              </a:rPr>
              <a:t>dàn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  </a:t>
            </a:r>
            <a:r>
              <a:rPr lang="zh-CN" altLang="en-US" sz="4000" b="1" dirty="0"/>
              <a:t>食</a:t>
            </a:r>
            <a:r>
              <a:rPr lang="en-US" altLang="zh-CN" sz="4000" b="1" dirty="0">
                <a:solidFill>
                  <a:srgbClr val="FF0000"/>
                </a:solidFill>
              </a:rPr>
              <a:t>sì</a:t>
            </a:r>
            <a:r>
              <a:rPr lang="zh-CN" altLang="en-US" sz="4000" b="1" dirty="0"/>
              <a:t>马者不知其能千里而食</a:t>
            </a:r>
            <a:r>
              <a:rPr lang="en-US" altLang="zh-CN" sz="4000" b="1" dirty="0">
                <a:solidFill>
                  <a:srgbClr val="FF0000"/>
                </a:solidFill>
              </a:rPr>
              <a:t>sì</a:t>
            </a:r>
            <a:r>
              <a:rPr lang="zh-CN" altLang="en-US" sz="4000" b="1" dirty="0"/>
              <a:t>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食</a:t>
            </a:r>
            <a:r>
              <a:rPr lang="en-US" altLang="zh-CN" sz="4000" b="1" dirty="0">
                <a:solidFill>
                  <a:srgbClr val="FF0000"/>
                </a:solidFill>
              </a:rPr>
              <a:t>shí</a:t>
            </a:r>
            <a:r>
              <a:rPr lang="zh-CN" altLang="en-US" sz="4000" b="1" dirty="0"/>
              <a:t>不饱，力不足，才美不外见</a:t>
            </a:r>
            <a:r>
              <a:rPr lang="en-US" altLang="zh-CN" sz="4000" b="1" dirty="0">
                <a:solidFill>
                  <a:srgbClr val="FF0000"/>
                </a:solidFill>
              </a:rPr>
              <a:t>xiàn</a:t>
            </a:r>
            <a:r>
              <a:rPr lang="zh-CN" altLang="en-US" sz="4000" b="1" dirty="0"/>
              <a:t>策</a:t>
            </a:r>
            <a:r>
              <a:rPr lang="en-US" altLang="zh-CN" sz="4000" b="1" dirty="0">
                <a:solidFill>
                  <a:srgbClr val="FF0000"/>
                </a:solidFill>
              </a:rPr>
              <a:t>cè</a:t>
            </a:r>
            <a:r>
              <a:rPr lang="zh-CN" altLang="en-US" sz="4000" b="1" dirty="0"/>
              <a:t>之不以其道，食</a:t>
            </a:r>
            <a:r>
              <a:rPr lang="en-US" altLang="zh-CN" sz="4000" b="1" dirty="0">
                <a:solidFill>
                  <a:srgbClr val="FF0000"/>
                </a:solidFill>
              </a:rPr>
              <a:t>sì</a:t>
            </a:r>
            <a:r>
              <a:rPr lang="zh-CN" altLang="en-US" sz="4000" b="1" dirty="0"/>
              <a:t>之不能尽其材其真无马邪</a:t>
            </a:r>
            <a:r>
              <a:rPr lang="en-US" altLang="zh-CN" sz="4000" b="1" dirty="0">
                <a:solidFill>
                  <a:srgbClr val="FF0000"/>
                </a:solidFill>
              </a:rPr>
              <a:t>yé</a:t>
            </a:r>
            <a:r>
              <a:rPr lang="zh-CN" altLang="en-US" sz="4000" b="1" dirty="0"/>
              <a:t>？</a:t>
            </a:r>
            <a:endParaRPr lang="zh-CN" altLang="en-US" sz="4000" b="1" dirty="0"/>
          </a:p>
        </p:txBody>
      </p:sp>
      <p:pic>
        <p:nvPicPr>
          <p:cNvPr id="9219" name="图片 7172" descr="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9338" y="5229225"/>
            <a:ext cx="4284662" cy="162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7173" descr="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188913"/>
            <a:ext cx="2051050" cy="278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819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3600" b="1" dirty="0">
                <a:solidFill>
                  <a:srgbClr val="FF0000"/>
                </a:solidFill>
              </a:rPr>
              <a:t>学习第一段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0242" name="文本占位符 8194"/>
          <p:cNvSpPr>
            <a:spLocks noGrp="1"/>
          </p:cNvSpPr>
          <p:nvPr>
            <p:ph idx="1"/>
          </p:nvPr>
        </p:nvSpPr>
        <p:spPr>
          <a:xfrm>
            <a:off x="-53975" y="501650"/>
            <a:ext cx="9197975" cy="6356350"/>
          </a:xfrm>
          <a:ln/>
        </p:spPr>
        <p:txBody>
          <a:bodyPr anchor="t"/>
          <a:p>
            <a:pPr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重点词语     </a:t>
            </a:r>
            <a:r>
              <a:rPr lang="zh-CN" altLang="en-US" sz="4000" b="1" dirty="0">
                <a:solidFill>
                  <a:srgbClr val="FF0000"/>
                </a:solidFill>
              </a:rPr>
              <a:t> </a:t>
            </a:r>
            <a:r>
              <a:rPr lang="en-US" altLang="zh-CN" sz="4400" b="1" dirty="0">
                <a:solidFill>
                  <a:srgbClr val="FF0000"/>
                </a:solidFill>
              </a:rPr>
              <a:t>①</a:t>
            </a:r>
            <a:r>
              <a:rPr lang="zh-CN" altLang="en-US" sz="4400" b="1" dirty="0">
                <a:solidFill>
                  <a:srgbClr val="FF0000"/>
                </a:solidFill>
              </a:rPr>
              <a:t>而：</a:t>
            </a:r>
            <a:r>
              <a:rPr lang="zh-CN" altLang="en-US" sz="4400" b="1" dirty="0">
                <a:solidFill>
                  <a:srgbClr val="08080A"/>
                </a:solidFill>
              </a:rPr>
              <a:t>表转折，但是。</a:t>
            </a:r>
            <a:r>
              <a:rPr lang="zh-CN" altLang="en-US" sz="4400" b="1" dirty="0"/>
              <a:t>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</a:t>
            </a:r>
            <a:r>
              <a:rPr lang="en-US" altLang="zh-CN" sz="4400" b="1" dirty="0">
                <a:solidFill>
                  <a:srgbClr val="FF0000"/>
                </a:solidFill>
              </a:rPr>
              <a:t>②</a:t>
            </a:r>
            <a:r>
              <a:rPr lang="zh-CN" altLang="en-US" sz="4400" b="1" dirty="0">
                <a:solidFill>
                  <a:srgbClr val="FF0000"/>
                </a:solidFill>
              </a:rPr>
              <a:t>故：</a:t>
            </a:r>
            <a:r>
              <a:rPr lang="zh-CN" altLang="en-US" sz="4400" b="1" dirty="0">
                <a:solidFill>
                  <a:srgbClr val="08080A"/>
                </a:solidFill>
              </a:rPr>
              <a:t>因此，所以。</a:t>
            </a:r>
            <a:endParaRPr lang="zh-CN" altLang="en-US" sz="4400" b="1" dirty="0">
              <a:solidFill>
                <a:srgbClr val="08080A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</a:t>
            </a:r>
            <a:r>
              <a:rPr lang="en-US" altLang="zh-CN" sz="4400" b="1" dirty="0">
                <a:solidFill>
                  <a:srgbClr val="FF0000"/>
                </a:solidFill>
              </a:rPr>
              <a:t>③</a:t>
            </a:r>
            <a:r>
              <a:rPr lang="zh-CN" altLang="en-US" sz="4400" b="1" dirty="0">
                <a:solidFill>
                  <a:srgbClr val="FF0000"/>
                </a:solidFill>
              </a:rPr>
              <a:t>虽：</a:t>
            </a:r>
            <a:r>
              <a:rPr lang="zh-CN" altLang="en-US" sz="4400" b="1" dirty="0">
                <a:solidFill>
                  <a:srgbClr val="08080A"/>
                </a:solidFill>
              </a:rPr>
              <a:t>即使。</a:t>
            </a:r>
            <a:endParaRPr lang="zh-CN" altLang="en-US" sz="4400" b="1" dirty="0">
              <a:solidFill>
                <a:srgbClr val="08080A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</a:t>
            </a:r>
            <a:r>
              <a:rPr lang="en-US" altLang="zh-CN" sz="4400" b="1" dirty="0">
                <a:solidFill>
                  <a:srgbClr val="FF0000"/>
                </a:solidFill>
              </a:rPr>
              <a:t>④</a:t>
            </a:r>
            <a:r>
              <a:rPr lang="zh-CN" altLang="en-US" sz="4400" b="1" dirty="0">
                <a:solidFill>
                  <a:srgbClr val="FF0000"/>
                </a:solidFill>
              </a:rPr>
              <a:t>祗：</a:t>
            </a:r>
            <a:r>
              <a:rPr lang="zh-CN" altLang="en-US" sz="4400" b="1" dirty="0"/>
              <a:t>只是。</a:t>
            </a:r>
            <a:endParaRPr lang="zh-CN" altLang="en-US" sz="4400" b="1" dirty="0"/>
          </a:p>
          <a:p>
            <a:pPr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⑤</a:t>
            </a:r>
            <a:r>
              <a:rPr lang="zh-CN" altLang="en-US" sz="4400" b="1" dirty="0">
                <a:solidFill>
                  <a:srgbClr val="FF0000"/>
                </a:solidFill>
              </a:rPr>
              <a:t>辱：</a:t>
            </a:r>
            <a:r>
              <a:rPr lang="zh-CN" altLang="en-US" sz="4400" b="1" dirty="0">
                <a:solidFill>
                  <a:srgbClr val="08080A"/>
                </a:solidFill>
              </a:rPr>
              <a:t>辱没。</a:t>
            </a:r>
            <a:endParaRPr lang="zh-CN" altLang="en-US" sz="4400" b="1" dirty="0">
              <a:solidFill>
                <a:srgbClr val="08080A"/>
              </a:solidFill>
            </a:endParaRPr>
          </a:p>
          <a:p>
            <a:pPr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⑥</a:t>
            </a:r>
            <a:r>
              <a:rPr lang="zh-CN" altLang="en-US" sz="4400" b="1" dirty="0">
                <a:solidFill>
                  <a:srgbClr val="FF0000"/>
                </a:solidFill>
              </a:rPr>
              <a:t>于：</a:t>
            </a:r>
            <a:r>
              <a:rPr lang="zh-CN" altLang="en-US" sz="4400" b="1" dirty="0">
                <a:solidFill>
                  <a:srgbClr val="08080A"/>
                </a:solidFill>
              </a:rPr>
              <a:t>在。</a:t>
            </a:r>
            <a:endParaRPr lang="zh-CN" altLang="en-US" sz="4400" b="1" dirty="0"/>
          </a:p>
          <a:p>
            <a:pPr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⑦</a:t>
            </a:r>
            <a:r>
              <a:rPr lang="zh-CN" altLang="en-US" sz="4400" b="1" dirty="0">
                <a:solidFill>
                  <a:srgbClr val="FF0000"/>
                </a:solidFill>
              </a:rPr>
              <a:t>骈：</a:t>
            </a:r>
            <a:r>
              <a:rPr lang="zh-CN" altLang="en-US" sz="4400" b="1" dirty="0"/>
              <a:t>两马并驾</a:t>
            </a:r>
            <a:r>
              <a:rPr lang="zh-CN" altLang="en-US" sz="4400" b="1" dirty="0">
                <a:solidFill>
                  <a:srgbClr val="08080A"/>
                </a:solidFill>
              </a:rPr>
              <a:t> 。 </a:t>
            </a:r>
            <a:r>
              <a:rPr lang="zh-CN" altLang="en-US" sz="4400" b="1" dirty="0"/>
              <a:t>                  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  </a:t>
            </a:r>
            <a:r>
              <a:rPr lang="en-US" altLang="zh-CN" sz="4400" b="1" dirty="0">
                <a:solidFill>
                  <a:srgbClr val="FF0000"/>
                </a:solidFill>
              </a:rPr>
              <a:t>⑧</a:t>
            </a:r>
            <a:r>
              <a:rPr lang="zh-CN" altLang="en-US" sz="4400" b="1" dirty="0">
                <a:solidFill>
                  <a:srgbClr val="FF0000"/>
                </a:solidFill>
              </a:rPr>
              <a:t>以：</a:t>
            </a:r>
            <a:r>
              <a:rPr lang="zh-CN" altLang="en-US" sz="4400" b="1" dirty="0">
                <a:solidFill>
                  <a:srgbClr val="08080A"/>
                </a:solidFill>
              </a:rPr>
              <a:t>因为</a:t>
            </a:r>
            <a:endParaRPr lang="zh-CN" altLang="en-US" sz="4400" b="1" dirty="0">
              <a:solidFill>
                <a:srgbClr val="08080A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  </a:t>
            </a:r>
            <a:r>
              <a:rPr lang="en-US" altLang="zh-CN" sz="4400" b="1" dirty="0">
                <a:solidFill>
                  <a:srgbClr val="FF0000"/>
                </a:solidFill>
              </a:rPr>
              <a:t>⑨</a:t>
            </a:r>
            <a:r>
              <a:rPr lang="zh-CN" altLang="en-US" sz="4400" b="1" dirty="0">
                <a:solidFill>
                  <a:srgbClr val="FF0000"/>
                </a:solidFill>
              </a:rPr>
              <a:t>称：</a:t>
            </a:r>
            <a:r>
              <a:rPr lang="zh-CN" altLang="en-US" sz="4400" b="1" dirty="0">
                <a:solidFill>
                  <a:srgbClr val="08080A"/>
                </a:solidFill>
              </a:rPr>
              <a:t>著称</a:t>
            </a:r>
            <a:r>
              <a:rPr lang="zh-CN" altLang="en-US" sz="4400" b="1" dirty="0"/>
              <a:t> </a:t>
            </a:r>
            <a:endParaRPr lang="zh-CN" altLang="en-US" sz="4400" b="1" dirty="0"/>
          </a:p>
          <a:p>
            <a:pPr>
              <a:buNone/>
            </a:pPr>
            <a:endParaRPr lang="zh-CN" altLang="en-US" sz="44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</a:t>
            </a:r>
            <a:endParaRPr lang="zh-CN" altLang="en-US" dirty="0"/>
          </a:p>
        </p:txBody>
      </p:sp>
      <p:pic>
        <p:nvPicPr>
          <p:cNvPr id="8196" name="图片 8195" descr="奔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1735138"/>
            <a:ext cx="3851275" cy="5122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92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1266" name="文本占位符 921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/>
        </p:spPr>
        <p:txBody>
          <a:bodyPr anchor="t"/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             </a:t>
            </a:r>
            <a:r>
              <a:rPr lang="en-US" altLang="zh-CN" sz="4400" b="1" dirty="0">
                <a:solidFill>
                  <a:srgbClr val="FF0000"/>
                </a:solidFill>
              </a:rPr>
              <a:t>⑤</a:t>
            </a:r>
            <a:r>
              <a:rPr lang="zh-CN" altLang="en-US" sz="4400" b="1" dirty="0">
                <a:solidFill>
                  <a:srgbClr val="FF0000"/>
                </a:solidFill>
              </a:rPr>
              <a:t>辱：</a:t>
            </a:r>
            <a:r>
              <a:rPr lang="zh-CN" altLang="en-US" sz="4400" b="1" dirty="0">
                <a:solidFill>
                  <a:srgbClr val="08080A"/>
                </a:solidFill>
              </a:rPr>
              <a:t>辱没。</a:t>
            </a:r>
            <a:endParaRPr lang="zh-CN" altLang="en-US" sz="4400" b="1" dirty="0">
              <a:solidFill>
                <a:srgbClr val="08080A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  </a:t>
            </a:r>
            <a:r>
              <a:rPr lang="en-US" altLang="zh-CN" sz="4400" b="1" dirty="0">
                <a:solidFill>
                  <a:srgbClr val="FF0000"/>
                </a:solidFill>
              </a:rPr>
              <a:t>⑥</a:t>
            </a:r>
            <a:r>
              <a:rPr lang="zh-CN" altLang="en-US" sz="4400" b="1" dirty="0">
                <a:solidFill>
                  <a:srgbClr val="FF0000"/>
                </a:solidFill>
              </a:rPr>
              <a:t>于：</a:t>
            </a:r>
            <a:r>
              <a:rPr lang="zh-CN" altLang="en-US" sz="4400" b="1" dirty="0">
                <a:solidFill>
                  <a:srgbClr val="08080A"/>
                </a:solidFill>
              </a:rPr>
              <a:t>在。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  </a:t>
            </a:r>
            <a:r>
              <a:rPr lang="en-US" altLang="zh-CN" sz="4400" b="1" dirty="0">
                <a:solidFill>
                  <a:srgbClr val="FF0000"/>
                </a:solidFill>
              </a:rPr>
              <a:t>⑦</a:t>
            </a:r>
            <a:r>
              <a:rPr lang="zh-CN" altLang="en-US" sz="4400" b="1" dirty="0">
                <a:solidFill>
                  <a:srgbClr val="FF0000"/>
                </a:solidFill>
              </a:rPr>
              <a:t>骈：</a:t>
            </a:r>
            <a:r>
              <a:rPr lang="zh-CN" altLang="en-US" sz="4400" b="1" dirty="0"/>
              <a:t>两马并驾</a:t>
            </a:r>
            <a:r>
              <a:rPr lang="zh-CN" altLang="en-US" sz="4400" b="1" dirty="0">
                <a:solidFill>
                  <a:srgbClr val="08080A"/>
                </a:solidFill>
              </a:rPr>
              <a:t> 。 </a:t>
            </a:r>
            <a:r>
              <a:rPr lang="zh-CN" altLang="en-US" sz="4400" b="1" dirty="0"/>
              <a:t>                  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  </a:t>
            </a:r>
            <a:r>
              <a:rPr lang="en-US" altLang="zh-CN" sz="4400" b="1" dirty="0">
                <a:solidFill>
                  <a:srgbClr val="FF0000"/>
                </a:solidFill>
              </a:rPr>
              <a:t>⑧</a:t>
            </a:r>
            <a:r>
              <a:rPr lang="zh-CN" altLang="en-US" sz="4400" b="1" dirty="0">
                <a:solidFill>
                  <a:srgbClr val="FF0000"/>
                </a:solidFill>
              </a:rPr>
              <a:t>以：</a:t>
            </a:r>
            <a:r>
              <a:rPr lang="zh-CN" altLang="en-US" sz="4400" b="1" dirty="0">
                <a:solidFill>
                  <a:srgbClr val="08080A"/>
                </a:solidFill>
              </a:rPr>
              <a:t>因为</a:t>
            </a:r>
            <a:endParaRPr lang="zh-CN" altLang="en-US" sz="4400" b="1" dirty="0">
              <a:solidFill>
                <a:srgbClr val="08080A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  </a:t>
            </a:r>
            <a:r>
              <a:rPr lang="en-US" altLang="zh-CN" sz="4400" b="1" dirty="0">
                <a:solidFill>
                  <a:srgbClr val="FF0000"/>
                </a:solidFill>
              </a:rPr>
              <a:t>⑨</a:t>
            </a:r>
            <a:r>
              <a:rPr lang="zh-CN" altLang="en-US" sz="4400" b="1" dirty="0">
                <a:solidFill>
                  <a:srgbClr val="FF0000"/>
                </a:solidFill>
              </a:rPr>
              <a:t>称：</a:t>
            </a:r>
            <a:r>
              <a:rPr lang="zh-CN" altLang="en-US" sz="4400" b="1" dirty="0">
                <a:solidFill>
                  <a:srgbClr val="08080A"/>
                </a:solidFill>
              </a:rPr>
              <a:t>著称</a:t>
            </a:r>
            <a:r>
              <a:rPr lang="zh-CN" altLang="en-US" sz="4400" b="1" dirty="0"/>
              <a:t> </a:t>
            </a:r>
            <a:endParaRPr lang="zh-CN" altLang="en-US" sz="4400" b="1" dirty="0"/>
          </a:p>
          <a:p>
            <a:endParaRPr lang="zh-CN" altLang="en-US" sz="4400" dirty="0"/>
          </a:p>
        </p:txBody>
      </p:sp>
      <p:pic>
        <p:nvPicPr>
          <p:cNvPr id="11267" name="图片 9219" descr="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4437063"/>
            <a:ext cx="4643437" cy="242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9220" descr="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437063"/>
            <a:ext cx="3995738" cy="2420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5050</Words>
  <Application>WPS 演示</Application>
  <PresentationFormat>在屏幕上显示</PresentationFormat>
  <Paragraphs>274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黑体</vt:lpstr>
      <vt:lpstr>华文中宋</vt:lpstr>
      <vt:lpstr>华文行楷</vt:lpstr>
      <vt:lpstr>方正粗倩简体</vt:lpstr>
      <vt:lpstr>微软雅黑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13</cp:revision>
  <dcterms:created xsi:type="dcterms:W3CDTF">2015-03-22T09:15:54Z</dcterms:created>
  <dcterms:modified xsi:type="dcterms:W3CDTF">2018-11-25T09:33:05Z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