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57" r:id="rId5"/>
    <p:sldId id="269" r:id="rId6"/>
    <p:sldId id="265" r:id="rId7"/>
    <p:sldId id="258" r:id="rId8"/>
    <p:sldId id="266" r:id="rId9"/>
    <p:sldId id="272" r:id="rId10"/>
    <p:sldId id="273" r:id="rId11"/>
    <p:sldId id="274" r:id="rId12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A9FC9B4-1C2A-4E79-A72F-C8AEEB04EF5F}">
          <p14:sldIdLst>
            <p14:sldId id="257"/>
            <p14:sldId id="269"/>
            <p14:sldId id="265"/>
            <p14:sldId id="258"/>
            <p14:sldId id="266"/>
          </p14:sldIdLst>
        </p14:section>
        <p14:section name="无标题节" id="{AE37A2AA-C9F4-4F78-A0F7-1EC6A67A8B7B}">
          <p14:sldIdLst>
            <p14:sldId id="272"/>
            <p14:sldId id="273"/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>
      <p:cViewPr varScale="1">
        <p:scale>
          <a:sx n="72" d="100"/>
          <a:sy n="72" d="100"/>
        </p:scale>
        <p:origin x="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5" d="100"/>
          <a:sy n="95" d="100"/>
        </p:scale>
        <p:origin x="291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43A1788-5876-4F91-98A6-7207053F9375}" type="datetime2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2018年10月9日</a:t>
            </a:fld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50AD62A-9EE1-43E3-A7E5-D268F71DF3EB}" type="slidenum">
              <a:rPr 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64482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3823E9E-F202-4B1F-B3BB-9AA2A7AE0891}" type="datetime2">
              <a:rPr lang="zh-CN" altLang="en-US" smtClean="0"/>
              <a:pPr/>
              <a:t>2018年10月9日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dirty="0"/>
              <a:t>单击此处编辑母版文本样式</a:t>
            </a:r>
          </a:p>
          <a:p>
            <a:pPr lvl="1" rtl="0"/>
            <a:r>
              <a:rPr lang="zh-cn" dirty="0"/>
              <a:t>第二级</a:t>
            </a:r>
          </a:p>
          <a:p>
            <a:pPr lvl="2" rtl="0"/>
            <a:r>
              <a:rPr lang="zh-cn" dirty="0"/>
              <a:t>第三级</a:t>
            </a:r>
          </a:p>
          <a:p>
            <a:pPr lvl="3" rtl="0"/>
            <a:r>
              <a:rPr lang="zh-cn" dirty="0"/>
              <a:t>第四级</a:t>
            </a:r>
          </a:p>
          <a:p>
            <a:pPr lvl="4" rtl="0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534C2EF-8A97-4DAF-B099-E567883644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09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350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350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注释：若要更改此幻灯片上的图像，请选择图片，并将其删除。然后单击占位符中的“插入图片”图标，插入自己的图像。</a:t>
            </a: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534C2EF-8A97-4DAF-B099-E567883644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014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146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注释：若要更改此幻灯片上的图像，请选择图片，并将其删除。然后单击占位符中的“插入图片”图标，插入自己的图像。</a:t>
            </a: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534C2EF-8A97-4DAF-B099-E567883644D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004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737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10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455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" r="323" b="422"/>
          <a:stretch/>
        </p:blipFill>
        <p:spPr>
          <a:xfrm>
            <a:off x="1524" y="1"/>
            <a:ext cx="1218895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533400"/>
            <a:ext cx="8458200" cy="1828800"/>
          </a:xfrm>
        </p:spPr>
        <p:txBody>
          <a:bodyPr rtlCol="0" anchor="b">
            <a:normAutofit/>
          </a:bodyPr>
          <a:lstStyle>
            <a:lvl1pPr algn="l">
              <a:defRPr sz="4400"/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2438400"/>
            <a:ext cx="7086600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1200"/>
              </a:spcBef>
              <a:buNone/>
              <a:defRPr sz="24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zh-CN" altLang="en-US" noProof="0"/>
              <a:t>单击此处编辑母版副标题样式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415445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带标题的两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580" y="5791200"/>
            <a:ext cx="8115419" cy="7016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任意多边形 5"/>
          <p:cNvSpPr>
            <a:spLocks/>
          </p:cNvSpPr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1028581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18" name="任意多边形 5"/>
          <p:cNvSpPr>
            <a:spLocks/>
          </p:cNvSpPr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CN" altLang="en-US" noProof="0" dirty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16"/>
          </p:nvPr>
        </p:nvSpPr>
        <p:spPr>
          <a:xfrm>
            <a:off x="5566714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3777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标题的三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580" y="5305424"/>
            <a:ext cx="8104083" cy="579921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任意多边形 5"/>
          <p:cNvSpPr>
            <a:spLocks/>
          </p:cNvSpPr>
          <p:nvPr/>
        </p:nvSpPr>
        <p:spPr bwMode="gray">
          <a:xfrm>
            <a:off x="762000" y="933449"/>
            <a:ext cx="53340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991888" y="1113022"/>
            <a:ext cx="4874224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  <p:sp>
        <p:nvSpPr>
          <p:cNvPr id="18" name="任意多边形 5"/>
          <p:cNvSpPr>
            <a:spLocks/>
          </p:cNvSpPr>
          <p:nvPr/>
        </p:nvSpPr>
        <p:spPr bwMode="gray">
          <a:xfrm>
            <a:off x="6323873" y="967316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CN" altLang="en-US" noProof="0" dirty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6506025" y="1109743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  <p:sp>
        <p:nvSpPr>
          <p:cNvPr id="12" name="任意多边形 5"/>
          <p:cNvSpPr>
            <a:spLocks/>
          </p:cNvSpPr>
          <p:nvPr/>
        </p:nvSpPr>
        <p:spPr bwMode="gray">
          <a:xfrm>
            <a:off x="6323873" y="3060954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6506025" y="3203381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1028581" y="5919255"/>
            <a:ext cx="810408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1779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五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" y="283"/>
            <a:ext cx="12188952" cy="68597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77400" y="365126"/>
            <a:ext cx="2133600" cy="15398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8" name="任意多边形 5"/>
          <p:cNvSpPr>
            <a:spLocks/>
          </p:cNvSpPr>
          <p:nvPr/>
        </p:nvSpPr>
        <p:spPr bwMode="gray">
          <a:xfrm>
            <a:off x="4182533" y="265044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CN" altLang="en-US" noProof="0" dirty="0"/>
          </a:p>
        </p:txBody>
      </p:sp>
      <p:sp>
        <p:nvSpPr>
          <p:cNvPr id="9" name="图片占位符 8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4424435" y="436315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  <p:sp>
        <p:nvSpPr>
          <p:cNvPr id="10" name="任意多边形 5"/>
          <p:cNvSpPr>
            <a:spLocks/>
          </p:cNvSpPr>
          <p:nvPr/>
        </p:nvSpPr>
        <p:spPr bwMode="gray">
          <a:xfrm>
            <a:off x="816188" y="384723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CN" altLang="en-US" noProof="0" dirty="0"/>
          </a:p>
        </p:txBody>
      </p:sp>
      <p:sp>
        <p:nvSpPr>
          <p:cNvPr id="11" name="图片占位符 10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1013022" y="538232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  <p:sp>
        <p:nvSpPr>
          <p:cNvPr id="12" name="任意多边形 5"/>
          <p:cNvSpPr>
            <a:spLocks/>
          </p:cNvSpPr>
          <p:nvPr/>
        </p:nvSpPr>
        <p:spPr bwMode="gray">
          <a:xfrm>
            <a:off x="816188" y="2478361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1013022" y="2631870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  <p:sp>
        <p:nvSpPr>
          <p:cNvPr id="14" name="任意多边形 5"/>
          <p:cNvSpPr>
            <a:spLocks/>
          </p:cNvSpPr>
          <p:nvPr/>
        </p:nvSpPr>
        <p:spPr bwMode="gray">
          <a:xfrm>
            <a:off x="816188" y="4571999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7"/>
          </p:nvPr>
        </p:nvSpPr>
        <p:spPr>
          <a:xfrm>
            <a:off x="1013022" y="4725508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  <p:sp>
        <p:nvSpPr>
          <p:cNvPr id="20" name="任意多边形 5"/>
          <p:cNvSpPr>
            <a:spLocks/>
          </p:cNvSpPr>
          <p:nvPr/>
        </p:nvSpPr>
        <p:spPr bwMode="gray">
          <a:xfrm>
            <a:off x="4182533" y="3448511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CN" altLang="en-US" noProof="0" dirty="0"/>
          </a:p>
        </p:txBody>
      </p:sp>
      <p:sp>
        <p:nvSpPr>
          <p:cNvPr id="21" name="图片占位符 20" descr="为添加图像预留的空占位符。单击占位符，选择要添加的图像。"/>
          <p:cNvSpPr>
            <a:spLocks noGrp="1"/>
          </p:cNvSpPr>
          <p:nvPr>
            <p:ph type="pic" sz="quarter" idx="18"/>
          </p:nvPr>
        </p:nvSpPr>
        <p:spPr>
          <a:xfrm>
            <a:off x="4424435" y="3619782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6467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vert" rtlCol="0"/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CN" altLang="en-US" noProof="0" dirty="0"/>
              <a:t>添加页脚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A4A421A-F8EF-4D5D-81DC-E1861D7B20A8}" type="datetime2">
              <a:rPr lang="zh-CN" altLang="en-US" smtClean="0"/>
              <a:t>2018年10月9日</a:t>
            </a:fld>
            <a:endParaRPr lang="zh-CN" altLang="en-US" dirty="0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en-US" altLang="zh-CN" noProof="0" smtClean="0"/>
              <a:t>‹#›</a:t>
            </a:fld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44326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8839200" y="365125"/>
            <a:ext cx="1828799" cy="4940300"/>
          </a:xfrm>
        </p:spPr>
        <p:txBody>
          <a:bodyPr vert="vert" rtlCol="0"/>
          <a:lstStyle/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24000" y="365125"/>
            <a:ext cx="6858000" cy="4940300"/>
          </a:xfrm>
        </p:spPr>
        <p:txBody>
          <a:bodyPr vert="vert" rtlCol="0"/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CN" altLang="en-US" noProof="0" dirty="0"/>
              <a:t>添加页脚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77BB6D5-4905-4EB1-BC83-F14774C447FE}" type="datetime2">
              <a:rPr lang="zh-CN" altLang="en-US" smtClean="0"/>
              <a:t>2018年10月9日</a:t>
            </a:fld>
            <a:endParaRPr lang="zh-CN" altLang="en-US" dirty="0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en-US" altLang="zh-CN" noProof="0" smtClean="0"/>
              <a:t>‹#›</a:t>
            </a:fld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92624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CN" altLang="en-US" noProof="0" dirty="0"/>
              <a:t>添加页脚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9DD74DB-1E3F-4E68-B50E-4F37D03162F1}" type="datetime2">
              <a:rPr lang="zh-CN" altLang="en-US" smtClean="0"/>
              <a:t>2018年10月9日</a:t>
            </a:fld>
            <a:endParaRPr lang="zh-CN" altLang="en-US" dirty="0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en-US" altLang="zh-CN" noProof="0" smtClean="0"/>
              <a:t>‹#›</a:t>
            </a:fld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03573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" t="422"/>
          <a:stretch/>
        </p:blipFill>
        <p:spPr>
          <a:xfrm>
            <a:off x="0" y="0"/>
            <a:ext cx="12188952" cy="685717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2800" y="533400"/>
            <a:ext cx="7315200" cy="1828800"/>
          </a:xfrm>
        </p:spPr>
        <p:txBody>
          <a:bodyPr rtlCol="0" anchor="b">
            <a:normAutofit/>
          </a:bodyPr>
          <a:lstStyle>
            <a:lvl1pPr>
              <a:defRPr sz="4400"/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352800" y="2438400"/>
            <a:ext cx="5486400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7950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24000" y="1825625"/>
            <a:ext cx="4389120" cy="3474720"/>
          </a:xfrm>
        </p:spPr>
        <p:txBody>
          <a:bodyPr rtlCol="0"/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  <a:endParaRPr lang="zh-CN" altLang="en-US" noProof="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78880" y="1825625"/>
            <a:ext cx="4389120" cy="3474720"/>
          </a:xfrm>
        </p:spPr>
        <p:txBody>
          <a:bodyPr rtlCol="0"/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CN" altLang="en-US" noProof="0" dirty="0"/>
              <a:t>添加页脚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ACA39BD-2942-4D93-AF06-C1A91B4DD867}" type="datetime2">
              <a:rPr lang="zh-CN" altLang="en-US" smtClean="0"/>
              <a:t>2018年10月9日</a:t>
            </a:fld>
            <a:endParaRPr lang="zh-CN" altLang="en-US" dirty="0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en-US" altLang="zh-CN" noProof="0" smtClean="0"/>
              <a:t>‹#›</a:t>
            </a:fld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62530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4000" y="1828799"/>
            <a:ext cx="438912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524000" y="2624666"/>
            <a:ext cx="4389120" cy="2675467"/>
          </a:xfrm>
        </p:spPr>
        <p:txBody>
          <a:bodyPr rtlCol="0"/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  <a:endParaRPr lang="zh-CN" altLang="en-US" noProof="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78880" y="1828799"/>
            <a:ext cx="438912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78880" y="2624666"/>
            <a:ext cx="4389120" cy="2675467"/>
          </a:xfrm>
        </p:spPr>
        <p:txBody>
          <a:bodyPr rtlCol="0"/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  <a:endParaRPr lang="zh-CN" altLang="en-US" noProof="0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CN" altLang="en-US" noProof="0" dirty="0"/>
              <a:t>添加页脚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747F6FF-7794-4B7F-AF83-D9524F74E8B3}" type="datetime2">
              <a:rPr lang="zh-CN" altLang="en-US" smtClean="0"/>
              <a:t>2018年10月9日</a:t>
            </a:fld>
            <a:endParaRPr lang="zh-CN" altLang="en-US" dirty="0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en-US" altLang="zh-CN" noProof="0" smtClean="0"/>
              <a:t>‹#›</a:t>
            </a:fld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90008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CN" altLang="en-US" noProof="0" dirty="0"/>
              <a:t>添加页脚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1993A85-E824-4BF4-BEC0-9AD8160FEE39}" type="datetime2">
              <a:rPr lang="zh-CN" altLang="en-US" smtClean="0"/>
              <a:t>2018年10月9日</a:t>
            </a:fld>
            <a:endParaRPr lang="zh-CN" altLang="en-US" dirty="0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en-US" altLang="zh-CN" noProof="0" smtClean="0"/>
              <a:t>‹#›</a:t>
            </a:fld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64502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CN" altLang="en-US" noProof="0" dirty="0"/>
              <a:t>添加页脚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EB3053C-8E08-484C-B45B-9A2F34FE871E}" type="datetime2">
              <a:rPr lang="zh-CN" altLang="en-US" smtClean="0"/>
              <a:t>2018年10月9日</a:t>
            </a:fld>
            <a:endParaRPr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en-US" altLang="zh-CN" noProof="0" smtClean="0"/>
              <a:t>‹#›</a:t>
            </a:fld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58007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带题注的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24400" y="1828800"/>
            <a:ext cx="5943600" cy="3476625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523999" y="1828800"/>
            <a:ext cx="2926080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CN" altLang="en-US" noProof="0" dirty="0"/>
              <a:t>添加页脚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75E2762-9427-4DDA-B894-779623DDB256}" type="datetime2">
              <a:rPr lang="zh-CN" altLang="en-US" smtClean="0"/>
              <a:t>2018年10月9日</a:t>
            </a:fld>
            <a:endParaRPr lang="zh-CN" altLang="en-US" dirty="0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en-US" altLang="zh-CN" noProof="0" smtClean="0"/>
              <a:t>‹#›</a:t>
            </a:fld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0735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标题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"/>
          <p:cNvSpPr>
            <a:spLocks/>
          </p:cNvSpPr>
          <p:nvPr/>
        </p:nvSpPr>
        <p:spPr bwMode="gray">
          <a:xfrm>
            <a:off x="804333" y="1695450"/>
            <a:ext cx="5596467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CN" alt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12" name="图片占位符 11" descr="为添加图像预留的空占位符。单击占位符，选择要添加的图像。"/>
          <p:cNvSpPr>
            <a:spLocks noGrp="1"/>
          </p:cNvSpPr>
          <p:nvPr>
            <p:ph type="pic" idx="1"/>
          </p:nvPr>
        </p:nvSpPr>
        <p:spPr>
          <a:xfrm>
            <a:off x="1006022" y="1874520"/>
            <a:ext cx="5193089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10400" y="2245995"/>
            <a:ext cx="3657600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CN" altLang="en-US" noProof="0" dirty="0"/>
              <a:t>添加页脚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B2916B4-A4FC-4EF8-B43F-F6171F8EC9A3}" type="datetime2">
              <a:rPr lang="zh-CN" altLang="en-US" smtClean="0"/>
              <a:t>2018年10月9日</a:t>
            </a:fld>
            <a:endParaRPr lang="zh-CN" altLang="en-US" dirty="0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en-US" altLang="zh-CN" noProof="0" smtClean="0"/>
              <a:t>‹#›</a:t>
            </a:fld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65131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" t="511" r="525" b="2999"/>
          <a:stretch/>
        </p:blipFill>
        <p:spPr>
          <a:xfrm>
            <a:off x="0" y="0"/>
            <a:ext cx="12188826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1082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zh-CN" altLang="en-US" noProof="0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91440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209800" y="6416675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0" dirty="0"/>
              <a:t>添加页脚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010400" y="6416675"/>
            <a:ext cx="137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9AD195D6-80D6-476A-A29D-B0234F685364}" type="datetime2">
              <a:rPr lang="zh-CN" altLang="en-US" smtClean="0"/>
              <a:t>2018年10月9日</a:t>
            </a:fld>
            <a:endParaRPr lang="zh-CN" altLang="en-US" dirty="0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89D71E3-7D81-4C24-B9D8-6B108755C64C}" type="slidenum">
              <a:rPr lang="en-US" altLang="zh-CN" noProof="0" smtClean="0"/>
              <a:pPr/>
              <a:t>‹#›</a:t>
            </a:fld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61654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2" r:id="rId11"/>
    <p:sldLayoutId id="2147483661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71464" y="620688"/>
            <a:ext cx="8458200" cy="1828800"/>
          </a:xfrm>
        </p:spPr>
        <p:txBody>
          <a:bodyPr rtlCol="0">
            <a:normAutofit/>
          </a:bodyPr>
          <a:lstStyle/>
          <a:p>
            <a:pPr algn="ctr" rtl="0"/>
            <a:r>
              <a:rPr lang="zh-CN" altLang="en-US" sz="8000" b="1" dirty="0">
                <a:latin typeface="+mn-ea"/>
                <a:ea typeface="+mn-ea"/>
              </a:rPr>
              <a:t>敬业与乐业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1864" y="2780928"/>
            <a:ext cx="1657400" cy="914400"/>
          </a:xfrm>
        </p:spPr>
        <p:txBody>
          <a:bodyPr rtlCol="0">
            <a:normAutofit fontScale="92500"/>
          </a:bodyPr>
          <a:lstStyle/>
          <a:p>
            <a:pPr rtl="0"/>
            <a:r>
              <a:rPr lang="zh-CN" altLang="en-US" sz="4000" dirty="0">
                <a:latin typeface="+mj-ea"/>
                <a:ea typeface="+mj-ea"/>
              </a:rPr>
              <a:t>梁启超</a:t>
            </a:r>
          </a:p>
        </p:txBody>
      </p:sp>
    </p:spTree>
    <p:extLst>
      <p:ext uri="{BB962C8B-B14F-4D97-AF65-F5344CB8AC3E}">
        <p14:creationId xmlns:p14="http://schemas.microsoft.com/office/powerpoint/2010/main" val="279804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6003" y="1828799"/>
            <a:ext cx="11244653" cy="3661399"/>
          </a:xfrm>
        </p:spPr>
        <p:txBody>
          <a:bodyPr rtlCol="0">
            <a:normAutofit/>
          </a:bodyPr>
          <a:lstStyle/>
          <a:p>
            <a:r>
              <a:rPr lang="zh-CN" altLang="en-US" dirty="0"/>
              <a:t>敬业乐</a:t>
            </a:r>
            <a:r>
              <a:rPr lang="zh-CN" altLang="en-US" dirty="0">
                <a:solidFill>
                  <a:srgbClr val="FF0000"/>
                </a:solidFill>
              </a:rPr>
              <a:t>群</a:t>
            </a:r>
            <a:r>
              <a:rPr lang="en-US" altLang="zh-CN" dirty="0"/>
              <a:t>    </a:t>
            </a:r>
            <a:r>
              <a:rPr lang="zh-CN" altLang="en-US" dirty="0"/>
              <a:t>断章取义    不二</a:t>
            </a:r>
            <a:r>
              <a:rPr lang="zh-CN" altLang="en-US" dirty="0">
                <a:solidFill>
                  <a:srgbClr val="FF0000"/>
                </a:solidFill>
              </a:rPr>
              <a:t>法门</a:t>
            </a:r>
            <a:r>
              <a:rPr lang="zh-CN" altLang="en-US" dirty="0"/>
              <a:t>      理</a:t>
            </a:r>
            <a:r>
              <a:rPr lang="zh-CN" altLang="en-US" dirty="0">
                <a:solidFill>
                  <a:srgbClr val="FF0000"/>
                </a:solidFill>
              </a:rPr>
              <a:t>至</a:t>
            </a:r>
            <a:r>
              <a:rPr lang="zh-CN" altLang="en-US" dirty="0"/>
              <a:t>易明</a:t>
            </a:r>
            <a:r>
              <a:rPr lang="en-US" altLang="zh-CN" dirty="0"/>
              <a:t>     </a:t>
            </a:r>
            <a:r>
              <a:rPr lang="zh-CN" altLang="en-US" dirty="0"/>
              <a:t>饱食终日</a:t>
            </a:r>
            <a:r>
              <a:rPr lang="en-US" altLang="zh-CN" dirty="0"/>
              <a:t>     </a:t>
            </a:r>
            <a:r>
              <a:rPr lang="zh-CN" altLang="en-US" dirty="0"/>
              <a:t>言不</a:t>
            </a:r>
            <a:r>
              <a:rPr lang="zh-CN" altLang="en-US" dirty="0">
                <a:solidFill>
                  <a:srgbClr val="FF0000"/>
                </a:solidFill>
              </a:rPr>
              <a:t>及 义</a:t>
            </a:r>
            <a:r>
              <a:rPr lang="en-US" altLang="zh-CN" dirty="0"/>
              <a:t>          </a:t>
            </a:r>
            <a:r>
              <a:rPr lang="zh-CN" altLang="en-US" dirty="0"/>
              <a:t>无业游民 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en-US" dirty="0"/>
              <a:t>丈人</a:t>
            </a:r>
            <a:r>
              <a:rPr lang="zh-CN" altLang="en-US" dirty="0">
                <a:solidFill>
                  <a:srgbClr val="FF0000"/>
                </a:solidFill>
              </a:rPr>
              <a:t>承 蜩（</a:t>
            </a:r>
            <a:r>
              <a:rPr lang="en-US" altLang="zh-CN" dirty="0" err="1">
                <a:solidFill>
                  <a:srgbClr val="FF0000"/>
                </a:solidFill>
              </a:rPr>
              <a:t>tiáo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  <a:r>
              <a:rPr lang="zh-CN" altLang="en-US" dirty="0"/>
              <a:t>        闲游浪荡    强</a:t>
            </a:r>
            <a:r>
              <a:rPr lang="zh-CN" altLang="en-US" dirty="0">
                <a:solidFill>
                  <a:srgbClr val="FF0000"/>
                </a:solidFill>
              </a:rPr>
              <a:t>聒（</a:t>
            </a:r>
            <a:r>
              <a:rPr lang="en-US" altLang="zh-CN" dirty="0" err="1">
                <a:solidFill>
                  <a:srgbClr val="FF0000"/>
                </a:solidFill>
              </a:rPr>
              <a:t>guō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  <a:r>
              <a:rPr lang="zh-CN" altLang="en-US" dirty="0"/>
              <a:t>不舍      </a:t>
            </a:r>
            <a:r>
              <a:rPr lang="zh-CN" altLang="en-US" dirty="0">
                <a:solidFill>
                  <a:srgbClr val="FF0000"/>
                </a:solidFill>
              </a:rPr>
              <a:t>素</a:t>
            </a:r>
            <a:r>
              <a:rPr lang="zh-CN" altLang="en-US" dirty="0"/>
              <a:t>位而行      </a:t>
            </a:r>
            <a:r>
              <a:rPr lang="zh-CN" altLang="en-US" dirty="0">
                <a:solidFill>
                  <a:srgbClr val="FF0000"/>
                </a:solidFill>
              </a:rPr>
              <a:t>主</a:t>
            </a:r>
            <a:r>
              <a:rPr lang="zh-CN" altLang="en-US" dirty="0"/>
              <a:t>一无</a:t>
            </a:r>
            <a:r>
              <a:rPr lang="zh-CN" altLang="en-US" dirty="0">
                <a:solidFill>
                  <a:srgbClr val="FF0000"/>
                </a:solidFill>
              </a:rPr>
              <a:t>适</a:t>
            </a:r>
            <a:endParaRPr lang="en-US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dirty="0">
                <a:solidFill>
                  <a:srgbClr val="FF0000"/>
                </a:solidFill>
              </a:rPr>
              <a:t>教训</a:t>
            </a:r>
            <a:r>
              <a:rPr lang="zh-CN" altLang="en-US" dirty="0"/>
              <a:t>        主眼         </a:t>
            </a:r>
            <a:r>
              <a:rPr lang="zh-CN" altLang="en-US" dirty="0">
                <a:solidFill>
                  <a:srgbClr val="FF0000"/>
                </a:solidFill>
              </a:rPr>
              <a:t>征</a:t>
            </a:r>
            <a:r>
              <a:rPr lang="zh-CN" altLang="en-US" dirty="0"/>
              <a:t>引         </a:t>
            </a:r>
            <a:r>
              <a:rPr lang="zh-CN" altLang="en-US" dirty="0">
                <a:solidFill>
                  <a:srgbClr val="FF0000"/>
                </a:solidFill>
              </a:rPr>
              <a:t>容赦（</a:t>
            </a:r>
            <a:r>
              <a:rPr lang="en-US" altLang="zh-CN" dirty="0" err="1">
                <a:solidFill>
                  <a:srgbClr val="FF0000"/>
                </a:solidFill>
              </a:rPr>
              <a:t>shè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  <a:r>
              <a:rPr lang="zh-CN" altLang="en-US" dirty="0"/>
              <a:t>      旁</a:t>
            </a:r>
            <a:r>
              <a:rPr lang="zh-CN" altLang="en-US" dirty="0">
                <a:solidFill>
                  <a:srgbClr val="FF0000"/>
                </a:solidFill>
              </a:rPr>
              <a:t>骛（</a:t>
            </a:r>
            <a:r>
              <a:rPr lang="en-US" altLang="zh-CN" dirty="0" err="1">
                <a:solidFill>
                  <a:srgbClr val="FF0000"/>
                </a:solidFill>
              </a:rPr>
              <a:t>wù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  <a:r>
              <a:rPr lang="zh-CN" altLang="en-US" dirty="0"/>
              <a:t> </a:t>
            </a:r>
            <a:r>
              <a:rPr lang="zh-CN" altLang="en-US" dirty="0">
                <a:solidFill>
                  <a:srgbClr val="FF0000"/>
                </a:solidFill>
              </a:rPr>
              <a:t>拣择</a:t>
            </a:r>
            <a:r>
              <a:rPr lang="zh-CN" altLang="en-US" dirty="0"/>
              <a:t>    亵渎    淘神    </a:t>
            </a:r>
            <a:r>
              <a:rPr lang="zh-CN" altLang="en-US" dirty="0">
                <a:solidFill>
                  <a:srgbClr val="FF0000"/>
                </a:solidFill>
              </a:rPr>
              <a:t>骈（</a:t>
            </a:r>
            <a:r>
              <a:rPr lang="en-US" altLang="zh-CN" dirty="0" err="1">
                <a:solidFill>
                  <a:srgbClr val="FF0000"/>
                </a:solidFill>
              </a:rPr>
              <a:t>pián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  <a:r>
              <a:rPr lang="zh-CN" altLang="en-US" dirty="0"/>
              <a:t>进</a:t>
            </a:r>
            <a:endParaRPr lang="en-US" altLang="zh-CN" dirty="0"/>
          </a:p>
          <a:p>
            <a:pPr rtl="0"/>
            <a:endParaRPr lang="en-US" altLang="zh-CN" dirty="0"/>
          </a:p>
          <a:p>
            <a:pPr rtl="0"/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2F1FF67-E51D-4F2D-9C3F-1EF4245B9F1D}"/>
              </a:ext>
            </a:extLst>
          </p:cNvPr>
          <p:cNvSpPr/>
          <p:nvPr/>
        </p:nvSpPr>
        <p:spPr>
          <a:xfrm>
            <a:off x="4799856" y="404664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基础积累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F70AE8-5BE5-4E01-9DEF-3AEBA118007F}"/>
              </a:ext>
            </a:extLst>
          </p:cNvPr>
          <p:cNvSpPr txBox="1"/>
          <p:nvPr/>
        </p:nvSpPr>
        <p:spPr>
          <a:xfrm>
            <a:off x="8015365" y="638186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+mn-ea"/>
              </a:rPr>
              <a:t>字词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5B15DE-BAF3-4676-8AC7-5AE6DE134240}"/>
              </a:ext>
            </a:extLst>
          </p:cNvPr>
          <p:cNvSpPr txBox="1"/>
          <p:nvPr/>
        </p:nvSpPr>
        <p:spPr>
          <a:xfrm>
            <a:off x="1703854" y="2143189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朋辈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E17D551-03B1-4469-8AB7-68BC860E8E7C}"/>
              </a:ext>
            </a:extLst>
          </p:cNvPr>
          <p:cNvSpPr txBox="1"/>
          <p:nvPr/>
        </p:nvSpPr>
        <p:spPr>
          <a:xfrm>
            <a:off x="3186598" y="21059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修行者入道的门径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FC70F4E-7170-4F22-B075-8813B36FF014}"/>
              </a:ext>
            </a:extLst>
          </p:cNvPr>
          <p:cNvSpPr txBox="1"/>
          <p:nvPr/>
        </p:nvSpPr>
        <p:spPr>
          <a:xfrm>
            <a:off x="5117337" y="211844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  极其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E7408C6-76E4-41CE-A014-447A442F4FC2}"/>
              </a:ext>
            </a:extLst>
          </p:cNvPr>
          <p:cNvSpPr txBox="1"/>
          <p:nvPr/>
        </p:nvSpPr>
        <p:spPr>
          <a:xfrm>
            <a:off x="8123148" y="2105988"/>
            <a:ext cx="89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涉及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64069F4-7020-4F1D-BF98-7E7D01A64950}"/>
              </a:ext>
            </a:extLst>
          </p:cNvPr>
          <p:cNvSpPr txBox="1"/>
          <p:nvPr/>
        </p:nvSpPr>
        <p:spPr>
          <a:xfrm>
            <a:off x="8768642" y="2126274"/>
            <a:ext cx="1503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正经的道理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F529086-1469-4058-A5C1-7EC18097092B}"/>
              </a:ext>
            </a:extLst>
          </p:cNvPr>
          <p:cNvSpPr txBox="1"/>
          <p:nvPr/>
        </p:nvSpPr>
        <p:spPr>
          <a:xfrm>
            <a:off x="394513" y="3155278"/>
            <a:ext cx="176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（用杆）取物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9706CE4-E42D-4485-9131-C9249A22166B}"/>
              </a:ext>
            </a:extLst>
          </p:cNvPr>
          <p:cNvSpPr txBox="1"/>
          <p:nvPr/>
        </p:nvSpPr>
        <p:spPr>
          <a:xfrm>
            <a:off x="1924401" y="316212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蝉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2983049-1697-4783-8693-4DBE6A30FE2A}"/>
              </a:ext>
            </a:extLst>
          </p:cNvPr>
          <p:cNvSpPr txBox="1"/>
          <p:nvPr/>
        </p:nvSpPr>
        <p:spPr>
          <a:xfrm>
            <a:off x="4418673" y="3148385"/>
            <a:ext cx="2365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声音嘈杂，使人厌烦。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CE32FE1-8EEC-40A9-8EA0-A6A9CADA5915}"/>
              </a:ext>
            </a:extLst>
          </p:cNvPr>
          <p:cNvSpPr txBox="1"/>
          <p:nvPr/>
        </p:nvSpPr>
        <p:spPr>
          <a:xfrm>
            <a:off x="7168315" y="3143718"/>
            <a:ext cx="847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  平常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3B5C183-1AFB-4112-920F-80DDD9FED43F}"/>
              </a:ext>
            </a:extLst>
          </p:cNvPr>
          <p:cNvSpPr txBox="1"/>
          <p:nvPr/>
        </p:nvSpPr>
        <p:spPr>
          <a:xfrm>
            <a:off x="8670270" y="3132180"/>
            <a:ext cx="847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  注重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4853EC1-E24C-4071-ABDF-69616541241B}"/>
              </a:ext>
            </a:extLst>
          </p:cNvPr>
          <p:cNvSpPr txBox="1"/>
          <p:nvPr/>
        </p:nvSpPr>
        <p:spPr>
          <a:xfrm>
            <a:off x="9439326" y="3101444"/>
            <a:ext cx="131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  往，归向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E2FBA2A-2D26-471C-BDBC-A0D9740FE016}"/>
              </a:ext>
            </a:extLst>
          </p:cNvPr>
          <p:cNvSpPr txBox="1"/>
          <p:nvPr/>
        </p:nvSpPr>
        <p:spPr>
          <a:xfrm>
            <a:off x="1592776" y="4167367"/>
            <a:ext cx="1517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训导，训诫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FA8973E-E9B7-44E2-93D8-FBA28A7BDCC5}"/>
              </a:ext>
            </a:extLst>
          </p:cNvPr>
          <p:cNvSpPr txBox="1"/>
          <p:nvPr/>
        </p:nvSpPr>
        <p:spPr>
          <a:xfrm>
            <a:off x="3184597" y="4166842"/>
            <a:ext cx="791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寻求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1467BB3-E275-4E1F-85E7-B534E4B4E4EA}"/>
              </a:ext>
            </a:extLst>
          </p:cNvPr>
          <p:cNvSpPr txBox="1"/>
          <p:nvPr/>
        </p:nvSpPr>
        <p:spPr>
          <a:xfrm>
            <a:off x="4052546" y="4166842"/>
            <a:ext cx="2365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优容赦免，宽大饶恕。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EA9ECEF-A173-4140-B938-A5F57BB88A29}"/>
              </a:ext>
            </a:extLst>
          </p:cNvPr>
          <p:cNvSpPr txBox="1"/>
          <p:nvPr/>
        </p:nvSpPr>
        <p:spPr>
          <a:xfrm>
            <a:off x="6361627" y="4174629"/>
            <a:ext cx="847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  追求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6D1A896-13F9-4953-8965-8E410E23E5CA}"/>
              </a:ext>
            </a:extLst>
          </p:cNvPr>
          <p:cNvSpPr txBox="1"/>
          <p:nvPr/>
        </p:nvSpPr>
        <p:spPr>
          <a:xfrm>
            <a:off x="7570166" y="4161478"/>
            <a:ext cx="2039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挑选，挑拣，选择。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A3D24EA-3F28-4FA4-AF47-4DB20584E483}"/>
              </a:ext>
            </a:extLst>
          </p:cNvPr>
          <p:cNvSpPr txBox="1"/>
          <p:nvPr/>
        </p:nvSpPr>
        <p:spPr>
          <a:xfrm>
            <a:off x="10024106" y="4174629"/>
            <a:ext cx="131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两马并进</a:t>
            </a:r>
          </a:p>
        </p:txBody>
      </p:sp>
    </p:spTree>
    <p:extLst>
      <p:ext uri="{BB962C8B-B14F-4D97-AF65-F5344CB8AC3E}">
        <p14:creationId xmlns:p14="http://schemas.microsoft.com/office/powerpoint/2010/main" val="220033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6528048" y="1005406"/>
            <a:ext cx="4825752" cy="3781400"/>
          </a:xfrm>
        </p:spPr>
        <p:txBody>
          <a:bodyPr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     </a:t>
            </a:r>
            <a:r>
              <a:rPr lang="zh-CN" altLang="en-US" dirty="0">
                <a:solidFill>
                  <a:srgbClr val="0070C0"/>
                </a:solidFill>
              </a:rPr>
              <a:t>梁启超</a:t>
            </a:r>
            <a:r>
              <a:rPr lang="zh-CN" altLang="en-US" dirty="0"/>
              <a:t>（</a:t>
            </a:r>
            <a:r>
              <a:rPr lang="en-US" altLang="zh-CN" dirty="0"/>
              <a:t>1873</a:t>
            </a:r>
            <a:r>
              <a:rPr lang="zh-CN" altLang="en-US" dirty="0"/>
              <a:t>年～</a:t>
            </a:r>
            <a:r>
              <a:rPr lang="en-US" altLang="zh-CN" dirty="0"/>
              <a:t>1929</a:t>
            </a:r>
            <a:r>
              <a:rPr lang="zh-CN" altLang="en-US" dirty="0"/>
              <a:t>年），</a:t>
            </a:r>
            <a:r>
              <a:rPr lang="zh-CN" altLang="en-US" dirty="0">
                <a:solidFill>
                  <a:srgbClr val="0070C0"/>
                </a:solidFill>
              </a:rPr>
              <a:t>字卓如</a:t>
            </a:r>
            <a:r>
              <a:rPr lang="zh-CN" altLang="en-US" dirty="0"/>
              <a:t>，一字任甫，号任公，又号</a:t>
            </a:r>
            <a:r>
              <a:rPr lang="zh-CN" altLang="en-US" dirty="0">
                <a:solidFill>
                  <a:srgbClr val="0070C0"/>
                </a:solidFill>
              </a:rPr>
              <a:t>饮冰室主人</a:t>
            </a:r>
            <a:r>
              <a:rPr lang="zh-CN" altLang="en-US" dirty="0"/>
              <a:t>、饮冰子、哀时客、中国之新民、自由斋主人，汉族，广东新会人，清光绪举人，</a:t>
            </a:r>
            <a:r>
              <a:rPr lang="zh-CN" altLang="en-US" dirty="0">
                <a:solidFill>
                  <a:srgbClr val="0070C0"/>
                </a:solidFill>
              </a:rPr>
              <a:t>中国近代思想家、政治家、教育家、史学家、文学家。</a:t>
            </a:r>
            <a:r>
              <a:rPr lang="zh-CN" altLang="en-US" dirty="0"/>
              <a:t>和其师康有为一起，倡导变法维新，并称“</a:t>
            </a:r>
            <a:r>
              <a:rPr lang="zh-CN" altLang="en-US" dirty="0">
                <a:solidFill>
                  <a:srgbClr val="0070C0"/>
                </a:solidFill>
              </a:rPr>
              <a:t>康梁</a:t>
            </a:r>
            <a:r>
              <a:rPr lang="zh-CN" altLang="en-US" dirty="0"/>
              <a:t>”。是</a:t>
            </a:r>
            <a:r>
              <a:rPr lang="zh-CN" altLang="en-US" dirty="0">
                <a:solidFill>
                  <a:srgbClr val="0070C0"/>
                </a:solidFill>
              </a:rPr>
              <a:t>戊戌变法</a:t>
            </a:r>
            <a:r>
              <a:rPr lang="zh-CN" altLang="en-US" dirty="0"/>
              <a:t>（百日维新）领袖之一、中国近代维新派代表人物，曾倡导文体改良的“诗界革命”和“小说界革命”。其著作合编为</a:t>
            </a:r>
            <a:r>
              <a:rPr lang="en-US" altLang="zh-CN" dirty="0"/>
              <a:t>《</a:t>
            </a:r>
            <a:r>
              <a:rPr lang="zh-CN" altLang="en-US" dirty="0"/>
              <a:t>饮冰室合集</a:t>
            </a:r>
            <a:r>
              <a:rPr lang="en-US" altLang="zh-CN" dirty="0"/>
              <a:t>》</a:t>
            </a:r>
            <a:r>
              <a:rPr lang="zh-CN" altLang="en-US" dirty="0"/>
              <a:t>。</a:t>
            </a: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14749991-63EF-44B4-827A-EAACDABC7A4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21279" b="21279"/>
          <a:stretch>
            <a:fillRect/>
          </a:stretch>
        </p:blipFill>
        <p:spPr>
          <a:xfrm>
            <a:off x="983432" y="1844824"/>
            <a:ext cx="5256584" cy="2952328"/>
          </a:xfr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F206C7B6-2ED8-4817-B5D6-0263A3BFB10B}"/>
              </a:ext>
            </a:extLst>
          </p:cNvPr>
          <p:cNvSpPr txBox="1"/>
          <p:nvPr/>
        </p:nvSpPr>
        <p:spPr>
          <a:xfrm>
            <a:off x="2135560" y="5221087"/>
            <a:ext cx="9577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j-ea"/>
                <a:ea typeface="+mj-ea"/>
              </a:rPr>
              <a:t>拓展常识：</a:t>
            </a:r>
            <a:r>
              <a:rPr lang="en-US" altLang="zh-CN" dirty="0">
                <a:latin typeface="+mj-ea"/>
                <a:ea typeface="+mj-ea"/>
              </a:rPr>
              <a:t>《</a:t>
            </a:r>
            <a:r>
              <a:rPr lang="zh-CN" altLang="en-US" dirty="0">
                <a:latin typeface="+mj-ea"/>
                <a:ea typeface="+mj-ea"/>
              </a:rPr>
              <a:t>礼记</a:t>
            </a:r>
            <a:r>
              <a:rPr lang="en-US" altLang="zh-CN" dirty="0">
                <a:latin typeface="+mj-ea"/>
                <a:ea typeface="+mj-ea"/>
              </a:rPr>
              <a:t>》《</a:t>
            </a:r>
            <a:r>
              <a:rPr lang="zh-CN" altLang="en-US" dirty="0">
                <a:latin typeface="+mj-ea"/>
                <a:ea typeface="+mj-ea"/>
              </a:rPr>
              <a:t>老子</a:t>
            </a:r>
            <a:r>
              <a:rPr lang="en-US" altLang="zh-CN" dirty="0">
                <a:latin typeface="+mj-ea"/>
                <a:ea typeface="+mj-ea"/>
              </a:rPr>
              <a:t>》《</a:t>
            </a:r>
            <a:r>
              <a:rPr lang="zh-CN" altLang="en-US" dirty="0">
                <a:latin typeface="+mj-ea"/>
                <a:ea typeface="+mj-ea"/>
              </a:rPr>
              <a:t>论语</a:t>
            </a:r>
            <a:r>
              <a:rPr lang="en-US" altLang="zh-CN" dirty="0">
                <a:latin typeface="+mj-ea"/>
                <a:ea typeface="+mj-ea"/>
              </a:rPr>
              <a:t>》《</a:t>
            </a:r>
            <a:r>
              <a:rPr lang="zh-CN" altLang="en-US" dirty="0">
                <a:latin typeface="+mj-ea"/>
                <a:ea typeface="+mj-ea"/>
              </a:rPr>
              <a:t>庄子</a:t>
            </a:r>
            <a:r>
              <a:rPr lang="en-US" altLang="zh-CN" dirty="0">
                <a:latin typeface="+mj-ea"/>
                <a:ea typeface="+mj-ea"/>
              </a:rPr>
              <a:t>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>
              <a:latin typeface="+mj-ea"/>
              <a:ea typeface="+mj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1E86DAD-AAD7-4411-A429-ED486F8A53E1}"/>
              </a:ext>
            </a:extLst>
          </p:cNvPr>
          <p:cNvSpPr/>
          <p:nvPr/>
        </p:nvSpPr>
        <p:spPr>
          <a:xfrm>
            <a:off x="983432" y="306933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基础积累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DB1EE75-600B-47D9-BC9C-3C3AC0278738}"/>
              </a:ext>
            </a:extLst>
          </p:cNvPr>
          <p:cNvSpPr txBox="1"/>
          <p:nvPr/>
        </p:nvSpPr>
        <p:spPr>
          <a:xfrm>
            <a:off x="4079776" y="476210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+mn-ea"/>
              </a:rPr>
              <a:t>文学常识</a:t>
            </a:r>
          </a:p>
        </p:txBody>
      </p:sp>
    </p:spTree>
    <p:extLst>
      <p:ext uri="{BB962C8B-B14F-4D97-AF65-F5344CB8AC3E}">
        <p14:creationId xmlns:p14="http://schemas.microsoft.com/office/powerpoint/2010/main" val="233389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29D8A2A5-2398-4D01-94AF-37CFEA38FFB5}"/>
              </a:ext>
            </a:extLst>
          </p:cNvPr>
          <p:cNvSpPr/>
          <p:nvPr/>
        </p:nvSpPr>
        <p:spPr>
          <a:xfrm>
            <a:off x="3876858" y="579913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整体感知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426BA97-A32D-4570-B00F-53AE910E8704}"/>
              </a:ext>
            </a:extLst>
          </p:cNvPr>
          <p:cNvSpPr txBox="1"/>
          <p:nvPr/>
        </p:nvSpPr>
        <p:spPr>
          <a:xfrm>
            <a:off x="3107668" y="2060848"/>
            <a:ext cx="615668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800" dirty="0"/>
              <a:t>题目表明了什么？</a:t>
            </a:r>
            <a:endParaRPr lang="en-US" altLang="zh-CN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800" dirty="0"/>
              <a:t>你怎样理解“业”的含义？根据是什么？</a:t>
            </a:r>
            <a:endParaRPr lang="en-US" altLang="zh-CN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800" dirty="0"/>
              <a:t>本文的中心论点是什么？</a:t>
            </a:r>
            <a:endParaRPr lang="en-US" altLang="zh-CN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800" dirty="0"/>
              <a:t>围绕“敬业”与“乐业”，作者如何展开论述的？</a:t>
            </a:r>
            <a:endParaRPr lang="en-US" altLang="zh-CN" sz="2800" dirty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8434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1827828" y="5757189"/>
            <a:ext cx="746940" cy="701674"/>
          </a:xfrm>
        </p:spPr>
        <p:txBody>
          <a:bodyPr rtlCol="0"/>
          <a:lstStyle/>
          <a:p>
            <a:r>
              <a:rPr lang="zh-CN" altLang="en-US" dirty="0"/>
              <a:t>业：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2575513" y="5225506"/>
            <a:ext cx="1080120" cy="493776"/>
          </a:xfrm>
        </p:spPr>
        <p:txBody>
          <a:bodyPr rtlCol="0"/>
          <a:lstStyle/>
          <a:p>
            <a:pPr rtl="0"/>
            <a:r>
              <a:rPr lang="zh-CN" altLang="en-US" dirty="0">
                <a:solidFill>
                  <a:srgbClr val="C00000"/>
                </a:solidFill>
              </a:rPr>
              <a:t>敬</a:t>
            </a:r>
            <a:r>
              <a:rPr lang="zh-CN" altLang="en-US" dirty="0"/>
              <a:t>业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6"/>
          </p:nvPr>
        </p:nvSpPr>
        <p:spPr>
          <a:xfrm>
            <a:off x="7294323" y="5185132"/>
            <a:ext cx="774968" cy="493776"/>
          </a:xfrm>
        </p:spPr>
        <p:txBody>
          <a:bodyPr rtlCol="0"/>
          <a:lstStyle/>
          <a:p>
            <a:pPr rtl="0"/>
            <a:r>
              <a:rPr lang="zh-CN" altLang="en-US" dirty="0">
                <a:solidFill>
                  <a:srgbClr val="C00000"/>
                </a:solidFill>
              </a:rPr>
              <a:t>乐</a:t>
            </a:r>
            <a:r>
              <a:rPr lang="zh-CN" altLang="en-US" dirty="0"/>
              <a:t>业</a:t>
            </a:r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531BD6B1-B500-4DB0-9E96-C8849AA1FEE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7727" r="17727"/>
          <a:stretch>
            <a:fillRect/>
          </a:stretch>
        </p:blipFill>
        <p:spPr/>
      </p:pic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5C03F503-C196-4CF2-B199-F5A8D894474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22729" r="22729"/>
          <a:stretch>
            <a:fillRect/>
          </a:stretch>
        </p:blipFill>
        <p:spPr/>
      </p:pic>
      <p:sp>
        <p:nvSpPr>
          <p:cNvPr id="15" name="标题 10">
            <a:extLst>
              <a:ext uri="{FF2B5EF4-FFF2-40B4-BE49-F238E27FC236}">
                <a16:creationId xmlns:a16="http://schemas.microsoft.com/office/drawing/2014/main" id="{CC0DFABA-A664-4B10-B087-EF581620EAD8}"/>
              </a:ext>
            </a:extLst>
          </p:cNvPr>
          <p:cNvSpPr txBox="1">
            <a:spLocks/>
          </p:cNvSpPr>
          <p:nvPr/>
        </p:nvSpPr>
        <p:spPr>
          <a:xfrm>
            <a:off x="2441706" y="5757189"/>
            <a:ext cx="7686742" cy="701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kern="1200">
                <a:solidFill>
                  <a:schemeClr val="accent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rgbClr val="0070C0"/>
                </a:solidFill>
              </a:rPr>
              <a:t>成年人的职业，也泛指生活中任何一件</a:t>
            </a:r>
            <a:r>
              <a:rPr lang="zh-CN" altLang="en-US" b="1" dirty="0">
                <a:solidFill>
                  <a:srgbClr val="C00000"/>
                </a:solidFill>
              </a:rPr>
              <a:t>有价值的事情</a:t>
            </a:r>
            <a:r>
              <a:rPr lang="zh-CN" altLang="en-US" b="1" dirty="0">
                <a:solidFill>
                  <a:srgbClr val="0070C0"/>
                </a:solidFill>
              </a:rPr>
              <a:t>。</a:t>
            </a:r>
          </a:p>
        </p:txBody>
      </p:sp>
      <p:sp>
        <p:nvSpPr>
          <p:cNvPr id="16" name="标题 10">
            <a:extLst>
              <a:ext uri="{FF2B5EF4-FFF2-40B4-BE49-F238E27FC236}">
                <a16:creationId xmlns:a16="http://schemas.microsoft.com/office/drawing/2014/main" id="{C55B73D2-F750-46A6-8CD0-6D166F05E305}"/>
              </a:ext>
            </a:extLst>
          </p:cNvPr>
          <p:cNvSpPr txBox="1">
            <a:spLocks/>
          </p:cNvSpPr>
          <p:nvPr/>
        </p:nvSpPr>
        <p:spPr>
          <a:xfrm>
            <a:off x="4868732" y="5079628"/>
            <a:ext cx="1080120" cy="4952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kern="1200">
                <a:solidFill>
                  <a:schemeClr val="accent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论题</a:t>
            </a:r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id="{6212B8D9-1C1E-4BC0-A35B-B7F6AFE4BB9F}"/>
              </a:ext>
            </a:extLst>
          </p:cNvPr>
          <p:cNvSpPr/>
          <p:nvPr/>
        </p:nvSpPr>
        <p:spPr>
          <a:xfrm>
            <a:off x="5970098" y="5286439"/>
            <a:ext cx="77496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箭头: 右 17">
            <a:extLst>
              <a:ext uri="{FF2B5EF4-FFF2-40B4-BE49-F238E27FC236}">
                <a16:creationId xmlns:a16="http://schemas.microsoft.com/office/drawing/2014/main" id="{1E20CDC4-19A0-401A-B919-15BEB0C91301}"/>
              </a:ext>
            </a:extLst>
          </p:cNvPr>
          <p:cNvSpPr/>
          <p:nvPr/>
        </p:nvSpPr>
        <p:spPr>
          <a:xfrm flipH="1">
            <a:off x="3876858" y="5287411"/>
            <a:ext cx="754030" cy="2150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9D773CF-8971-4B1B-A4D7-95314BE438DB}"/>
              </a:ext>
            </a:extLst>
          </p:cNvPr>
          <p:cNvSpPr/>
          <p:nvPr/>
        </p:nvSpPr>
        <p:spPr>
          <a:xfrm>
            <a:off x="3876858" y="579913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整体感知</a:t>
            </a:r>
          </a:p>
        </p:txBody>
      </p:sp>
    </p:spTree>
    <p:extLst>
      <p:ext uri="{BB962C8B-B14F-4D97-AF65-F5344CB8AC3E}">
        <p14:creationId xmlns:p14="http://schemas.microsoft.com/office/powerpoint/2010/main" val="3864440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build="p"/>
      <p:bldP spid="5" grpId="0" build="p"/>
      <p:bldP spid="15" grpId="0"/>
      <p:bldP spid="16" grpId="0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416" y="87950"/>
            <a:ext cx="9829800" cy="1082674"/>
          </a:xfrm>
        </p:spPr>
        <p:txBody>
          <a:bodyPr rtlCol="0"/>
          <a:lstStyle/>
          <a:p>
            <a:pPr rtl="0"/>
            <a:r>
              <a:rPr lang="zh-CN" altLang="en-US" dirty="0"/>
              <a:t>结构与思路</a:t>
            </a:r>
            <a:endParaRPr lang="zh-cn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2EF7367-7632-4901-9DEE-12DEB9F3A615}"/>
              </a:ext>
            </a:extLst>
          </p:cNvPr>
          <p:cNvSpPr/>
          <p:nvPr/>
        </p:nvSpPr>
        <p:spPr>
          <a:xfrm>
            <a:off x="2014616" y="1584128"/>
            <a:ext cx="202484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提出论点：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5105A80-6DCC-4998-81FC-FE6A7CF22D21}"/>
              </a:ext>
            </a:extLst>
          </p:cNvPr>
          <p:cNvSpPr/>
          <p:nvPr/>
        </p:nvSpPr>
        <p:spPr>
          <a:xfrm>
            <a:off x="1644148" y="3100520"/>
            <a:ext cx="25030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展开论证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F4C269B-D72D-4D2A-B983-75AEF9DEB406}"/>
              </a:ext>
            </a:extLst>
          </p:cNvPr>
          <p:cNvSpPr/>
          <p:nvPr/>
        </p:nvSpPr>
        <p:spPr>
          <a:xfrm>
            <a:off x="1775520" y="4595509"/>
            <a:ext cx="25030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总结升华：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F177334-F6FA-413B-9917-179BCA558C06}"/>
              </a:ext>
            </a:extLst>
          </p:cNvPr>
          <p:cNvSpPr/>
          <p:nvPr/>
        </p:nvSpPr>
        <p:spPr>
          <a:xfrm>
            <a:off x="4117302" y="1639516"/>
            <a:ext cx="748883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“敬业乐业”四个字，是人类生活的不二法门。</a:t>
            </a:r>
            <a:endParaRPr lang="zh-CN" alt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左大括号 7">
            <a:extLst>
              <a:ext uri="{FF2B5EF4-FFF2-40B4-BE49-F238E27FC236}">
                <a16:creationId xmlns:a16="http://schemas.microsoft.com/office/drawing/2014/main" id="{7886A945-E07C-458B-84BD-F1475659FF41}"/>
              </a:ext>
            </a:extLst>
          </p:cNvPr>
          <p:cNvSpPr/>
          <p:nvPr/>
        </p:nvSpPr>
        <p:spPr>
          <a:xfrm>
            <a:off x="3719736" y="2708920"/>
            <a:ext cx="379615" cy="14401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4EC856B-F8A9-42BB-8B66-0CCA024E29CD}"/>
              </a:ext>
            </a:extLst>
          </p:cNvPr>
          <p:cNvSpPr/>
          <p:nvPr/>
        </p:nvSpPr>
        <p:spPr>
          <a:xfrm>
            <a:off x="4147187" y="2609165"/>
            <a:ext cx="25030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有业之必要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06303B6-E73A-45A4-BD1E-F5710F8B17A2}"/>
              </a:ext>
            </a:extLst>
          </p:cNvPr>
          <p:cNvSpPr/>
          <p:nvPr/>
        </p:nvSpPr>
        <p:spPr>
          <a:xfrm>
            <a:off x="4160439" y="3167390"/>
            <a:ext cx="25030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敬业之重要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12CF3A6-834A-42A8-A823-FA5AD7AE7E32}"/>
              </a:ext>
            </a:extLst>
          </p:cNvPr>
          <p:cNvSpPr/>
          <p:nvPr/>
        </p:nvSpPr>
        <p:spPr>
          <a:xfrm>
            <a:off x="4160439" y="3669393"/>
            <a:ext cx="25030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乐业之重要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E519206-9D2C-4250-9EA0-FF89EA639795}"/>
              </a:ext>
            </a:extLst>
          </p:cNvPr>
          <p:cNvSpPr/>
          <p:nvPr/>
        </p:nvSpPr>
        <p:spPr>
          <a:xfrm>
            <a:off x="4278559" y="4509120"/>
            <a:ext cx="274068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敬业即责任心</a:t>
            </a:r>
            <a:endParaRPr lang="en-US" altLang="zh-CN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乐业即趣味</a:t>
            </a:r>
            <a:endParaRPr lang="zh-CN" alt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AA65CE5-0F55-4025-928E-988E0E216CBB}"/>
              </a:ext>
            </a:extLst>
          </p:cNvPr>
          <p:cNvSpPr/>
          <p:nvPr/>
        </p:nvSpPr>
        <p:spPr>
          <a:xfrm>
            <a:off x="783480" y="1405476"/>
            <a:ext cx="877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总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94BDCE7-B3D2-4131-87AD-B2EF32569F2A}"/>
              </a:ext>
            </a:extLst>
          </p:cNvPr>
          <p:cNvSpPr/>
          <p:nvPr/>
        </p:nvSpPr>
        <p:spPr>
          <a:xfrm>
            <a:off x="844418" y="4395454"/>
            <a:ext cx="877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总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B4FCD56-918A-40C7-B3BA-6509E242042F}"/>
              </a:ext>
            </a:extLst>
          </p:cNvPr>
          <p:cNvSpPr/>
          <p:nvPr/>
        </p:nvSpPr>
        <p:spPr>
          <a:xfrm>
            <a:off x="783480" y="2900465"/>
            <a:ext cx="877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分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D60C047-40F8-41C4-B6BB-833AE6445FBE}"/>
              </a:ext>
            </a:extLst>
          </p:cNvPr>
          <p:cNvSpPr txBox="1"/>
          <p:nvPr/>
        </p:nvSpPr>
        <p:spPr>
          <a:xfrm>
            <a:off x="2014616" y="2162736"/>
            <a:ext cx="1489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B050"/>
                </a:solidFill>
              </a:rPr>
              <a:t>（提出问题）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5046FB8-61E4-457D-AAA5-36B81990AC37}"/>
              </a:ext>
            </a:extLst>
          </p:cNvPr>
          <p:cNvSpPr txBox="1"/>
          <p:nvPr/>
        </p:nvSpPr>
        <p:spPr>
          <a:xfrm>
            <a:off x="2014616" y="3676964"/>
            <a:ext cx="1489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B050"/>
                </a:solidFill>
              </a:rPr>
              <a:t>（分析问题）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B43A5FB-07B3-4E38-80D5-7E5C6EEC5359}"/>
              </a:ext>
            </a:extLst>
          </p:cNvPr>
          <p:cNvSpPr txBox="1"/>
          <p:nvPr/>
        </p:nvSpPr>
        <p:spPr>
          <a:xfrm>
            <a:off x="2017523" y="5134118"/>
            <a:ext cx="1489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B050"/>
                </a:solidFill>
              </a:rPr>
              <a:t>（解决问题）</a:t>
            </a:r>
          </a:p>
        </p:txBody>
      </p:sp>
    </p:spTree>
    <p:extLst>
      <p:ext uri="{BB962C8B-B14F-4D97-AF65-F5344CB8AC3E}">
        <p14:creationId xmlns:p14="http://schemas.microsoft.com/office/powerpoint/2010/main" val="309357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049BCDC-8C00-469D-AA40-EF6691832D91}"/>
              </a:ext>
            </a:extLst>
          </p:cNvPr>
          <p:cNvSpPr/>
          <p:nvPr/>
        </p:nvSpPr>
        <p:spPr>
          <a:xfrm>
            <a:off x="4531803" y="384153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素质提升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137931-D054-40BD-855E-800DFA441B05}"/>
              </a:ext>
            </a:extLst>
          </p:cNvPr>
          <p:cNvSpPr txBox="1"/>
          <p:nvPr/>
        </p:nvSpPr>
        <p:spPr>
          <a:xfrm>
            <a:off x="1271464" y="1330566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从文中找出如下论证方法，举例说明其作用。</a:t>
            </a:r>
            <a:endParaRPr lang="en-US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E068EE-AFBC-43A5-8909-EF43014FCC8B}"/>
              </a:ext>
            </a:extLst>
          </p:cNvPr>
          <p:cNvSpPr txBox="1"/>
          <p:nvPr/>
        </p:nvSpPr>
        <p:spPr>
          <a:xfrm>
            <a:off x="1271464" y="4463473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梁启超的提倡的“敬业”精神在今天还有积极意义吗？</a:t>
            </a:r>
            <a:endParaRPr lang="en-US" altLang="zh-CN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4FFDF5-602E-4C8B-8121-D0D47FEA248A}"/>
              </a:ext>
            </a:extLst>
          </p:cNvPr>
          <p:cNvSpPr txBox="1"/>
          <p:nvPr/>
        </p:nvSpPr>
        <p:spPr>
          <a:xfrm>
            <a:off x="1733870" y="3247449"/>
            <a:ext cx="1553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0070C0"/>
                </a:solidFill>
              </a:rPr>
              <a:t>举例论证：</a:t>
            </a:r>
            <a:endParaRPr lang="en-US" altLang="zh-CN" dirty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0070C0"/>
                </a:solidFill>
              </a:rPr>
              <a:t>对比论证：</a:t>
            </a:r>
            <a:endParaRPr lang="en-US" altLang="zh-CN" dirty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0070C0"/>
                </a:solidFill>
              </a:rPr>
              <a:t>道理论证：</a:t>
            </a:r>
            <a:endParaRPr lang="en-US" altLang="zh-CN" dirty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0070C0"/>
                </a:solidFill>
              </a:rPr>
              <a:t>比喻论证：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238294-0584-487D-944A-D3B34E152CAC}"/>
              </a:ext>
            </a:extLst>
          </p:cNvPr>
          <p:cNvSpPr txBox="1"/>
          <p:nvPr/>
        </p:nvSpPr>
        <p:spPr>
          <a:xfrm>
            <a:off x="1733870" y="4832805"/>
            <a:ext cx="5595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50"/>
                </a:solidFill>
              </a:rPr>
              <a:t>【</a:t>
            </a:r>
            <a:r>
              <a:rPr lang="zh-CN" altLang="en-US" dirty="0">
                <a:solidFill>
                  <a:srgbClr val="00B050"/>
                </a:solidFill>
              </a:rPr>
              <a:t>提示</a:t>
            </a:r>
            <a:r>
              <a:rPr lang="en-US" altLang="zh-CN" dirty="0">
                <a:solidFill>
                  <a:srgbClr val="00B050"/>
                </a:solidFill>
              </a:rPr>
              <a:t>】</a:t>
            </a:r>
            <a:r>
              <a:rPr lang="zh-CN" altLang="en-US" dirty="0">
                <a:solidFill>
                  <a:srgbClr val="00B050"/>
                </a:solidFill>
              </a:rPr>
              <a:t>联系中国人的职业观、读书目的思考。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E5D8F6-9CFF-48DE-894D-0255C78F4FBF}"/>
              </a:ext>
            </a:extLst>
          </p:cNvPr>
          <p:cNvSpPr txBox="1"/>
          <p:nvPr/>
        </p:nvSpPr>
        <p:spPr>
          <a:xfrm>
            <a:off x="1703512" y="1655863"/>
            <a:ext cx="955238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</a:rPr>
              <a:t>提示</a:t>
            </a:r>
            <a:r>
              <a:rPr lang="en-US" altLang="zh-CN" sz="1400" dirty="0">
                <a:solidFill>
                  <a:schemeClr val="accent4">
                    <a:lumMod val="75000"/>
                  </a:schemeClr>
                </a:solidFill>
              </a:rPr>
              <a:t>】</a:t>
            </a: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</a:rPr>
              <a:t>常见论证方法及作用：</a:t>
            </a:r>
          </a:p>
          <a:p>
            <a:r>
              <a:rPr lang="en-US" altLang="zh-CN" sz="1400" dirty="0">
                <a:solidFill>
                  <a:schemeClr val="accent4">
                    <a:lumMod val="75000"/>
                  </a:schemeClr>
                </a:solidFill>
              </a:rPr>
              <a:t>1.</a:t>
            </a: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</a:rPr>
              <a:t>举例论证：通过举具体的事例加以论证，从而使论证更具体、更有说服力。</a:t>
            </a:r>
          </a:p>
          <a:p>
            <a:r>
              <a:rPr lang="en-US" altLang="zh-CN" sz="1400" dirty="0">
                <a:solidFill>
                  <a:schemeClr val="accent4">
                    <a:lumMod val="75000"/>
                  </a:schemeClr>
                </a:solidFill>
              </a:rPr>
              <a:t>2.</a:t>
            </a: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</a:rPr>
              <a:t>道理论证：通过讲道理的方式证明论点，使论证更概括更深入。</a:t>
            </a:r>
          </a:p>
          <a:p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</a:rPr>
              <a:t>注：如果引用名人名言、格言警句、权威数据，可以增强论证的说服力和权威性；引用名人佚事、奇闻趣事，可以增强论证的趣味性，吸引读者下读。</a:t>
            </a:r>
          </a:p>
          <a:p>
            <a:r>
              <a:rPr lang="en-US" altLang="zh-CN" sz="1400" dirty="0">
                <a:solidFill>
                  <a:schemeClr val="accent4">
                    <a:lumMod val="75000"/>
                  </a:schemeClr>
                </a:solidFill>
              </a:rPr>
              <a:t>3.</a:t>
            </a: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</a:rPr>
              <a:t>对比论证。作用就是突出强调。</a:t>
            </a:r>
          </a:p>
          <a:p>
            <a:r>
              <a:rPr lang="en-US" altLang="zh-CN" sz="1400" dirty="0">
                <a:solidFill>
                  <a:schemeClr val="accent4">
                    <a:lumMod val="75000"/>
                  </a:schemeClr>
                </a:solidFill>
              </a:rPr>
              <a:t>4.</a:t>
            </a: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</a:rPr>
              <a:t>比喻论证：可把道理讲得通俗易懂，容易被人接受。使论证的内容更加生动形象，更利于读者明白。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4B5260-4758-4FDE-9CB5-54B44E6CC691}"/>
              </a:ext>
            </a:extLst>
          </p:cNvPr>
          <p:cNvSpPr txBox="1"/>
          <p:nvPr/>
        </p:nvSpPr>
        <p:spPr>
          <a:xfrm>
            <a:off x="3267199" y="3212266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百丈禅师不做事就不吃饭；佝偻丈人承蜩。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33E6FD6-8B7C-410C-A72E-964FC085DA9B}"/>
              </a:ext>
            </a:extLst>
          </p:cNvPr>
          <p:cNvSpPr txBox="1"/>
          <p:nvPr/>
        </p:nvSpPr>
        <p:spPr>
          <a:xfrm>
            <a:off x="3261622" y="3533606"/>
            <a:ext cx="85230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正：凡做一件事</a:t>
            </a:r>
            <a:r>
              <a:rPr lang="en-US" altLang="zh-CN" sz="1600" dirty="0"/>
              <a:t>……</a:t>
            </a:r>
            <a:r>
              <a:rPr lang="zh-CN" altLang="en-US" sz="1600" dirty="0"/>
              <a:t>不肯牺牲现做的事</a:t>
            </a:r>
            <a:r>
              <a:rPr lang="en-US" altLang="zh-CN" sz="1600" dirty="0"/>
              <a:t>……</a:t>
            </a:r>
            <a:r>
              <a:rPr lang="zh-CN" altLang="en-US" sz="1600" dirty="0"/>
              <a:t>；反：对于自己的职业不敬</a:t>
            </a:r>
            <a:r>
              <a:rPr lang="en-US" altLang="zh-CN" sz="1600" dirty="0"/>
              <a:t>……</a:t>
            </a:r>
            <a:r>
              <a:rPr lang="zh-CN" altLang="en-US" sz="1600" dirty="0"/>
              <a:t>亵渎</a:t>
            </a:r>
            <a:r>
              <a:rPr lang="en-US" altLang="zh-CN" sz="1600" dirty="0"/>
              <a:t>……</a:t>
            </a:r>
            <a:r>
              <a:rPr lang="zh-CN" altLang="en-US" sz="1600" dirty="0"/>
              <a:t>害自己。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4247304-351D-440D-A37D-BDD22FAD1C99}"/>
              </a:ext>
            </a:extLst>
          </p:cNvPr>
          <p:cNvSpPr txBox="1"/>
          <p:nvPr/>
        </p:nvSpPr>
        <p:spPr>
          <a:xfrm>
            <a:off x="3261622" y="3822071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引用庄子、孔子、朱熹、曾文正的话（名人名言、警句）。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D191CC2-D89A-4862-BCBD-2D7CB0C989CD}"/>
              </a:ext>
            </a:extLst>
          </p:cNvPr>
          <p:cNvSpPr txBox="1"/>
          <p:nvPr/>
        </p:nvSpPr>
        <p:spPr>
          <a:xfrm>
            <a:off x="3261622" y="4112633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以赛球为喻，证明职业乐趣。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CEE89DB-5527-4480-9FBF-17BB0B1C1301}"/>
              </a:ext>
            </a:extLst>
          </p:cNvPr>
          <p:cNvSpPr txBox="1"/>
          <p:nvPr/>
        </p:nvSpPr>
        <p:spPr>
          <a:xfrm>
            <a:off x="1733870" y="5248303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中国传统官本位文化，蔑视普通职业，尤其体力劳动。中国传统官本位文化。作者的敬业说，有着矫正世风、改良国民性的积极作用。</a:t>
            </a:r>
          </a:p>
        </p:txBody>
      </p:sp>
    </p:spTree>
    <p:extLst>
      <p:ext uri="{BB962C8B-B14F-4D97-AF65-F5344CB8AC3E}">
        <p14:creationId xmlns:p14="http://schemas.microsoft.com/office/powerpoint/2010/main" val="187501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29D8A2A5-2398-4D01-94AF-37CFEA38FFB5}"/>
              </a:ext>
            </a:extLst>
          </p:cNvPr>
          <p:cNvSpPr/>
          <p:nvPr/>
        </p:nvSpPr>
        <p:spPr>
          <a:xfrm>
            <a:off x="4295800" y="359893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拓展升华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26F588-573E-4277-AC97-9614EEB654A9}"/>
              </a:ext>
            </a:extLst>
          </p:cNvPr>
          <p:cNvSpPr txBox="1"/>
          <p:nvPr/>
        </p:nvSpPr>
        <p:spPr>
          <a:xfrm>
            <a:off x="3071664" y="1484784"/>
            <a:ext cx="626469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        </a:t>
            </a:r>
            <a:r>
              <a:rPr lang="zh-CN" altLang="en-US" sz="2400" dirty="0">
                <a:solidFill>
                  <a:srgbClr val="C00000"/>
                </a:solidFill>
              </a:rPr>
              <a:t>今日之责任，不在他人，而全在我少年。少年智则国智，少年富则国富；少年强则国强，少年独立则国独立；少年自由则国自由，少年进步则国进步；少年胜于欧洲则国胜于欧洲，少年雄于地球则国雄于地球。红日初升，其道大光。河出伏流，一泻汪洋。潜龙腾渊，鳞爪飞扬。乳虎啸谷，百兽震惶。鹰隼试翼，风尘吸张。奇花初胎，矞矞皇皇。干将发硎，有作其芒。天戴其苍，地履其黄。纵有千古，横有八荒。前途似海，来日方长。美哉我少年中国，与天不老！壮哉我中国少年，与国无疆！</a:t>
            </a:r>
            <a:endParaRPr lang="en-US" altLang="zh-CN" sz="2400" dirty="0">
              <a:solidFill>
                <a:srgbClr val="C00000"/>
              </a:solidFill>
            </a:endParaRPr>
          </a:p>
          <a:p>
            <a:pPr algn="r"/>
            <a:r>
              <a:rPr lang="en-US" altLang="zh-CN" sz="2400" dirty="0">
                <a:solidFill>
                  <a:srgbClr val="C00000"/>
                </a:solidFill>
              </a:rPr>
              <a:t>——</a:t>
            </a:r>
            <a:r>
              <a:rPr lang="zh-CN" altLang="en-US" sz="2400" dirty="0">
                <a:solidFill>
                  <a:srgbClr val="C00000"/>
                </a:solidFill>
              </a:rPr>
              <a:t>梁启超</a:t>
            </a:r>
            <a:r>
              <a:rPr lang="en-US" altLang="zh-CN" sz="2400" dirty="0">
                <a:solidFill>
                  <a:srgbClr val="C00000"/>
                </a:solidFill>
              </a:rPr>
              <a:t>《</a:t>
            </a:r>
            <a:r>
              <a:rPr lang="zh-CN" altLang="en-US" sz="2400" dirty="0">
                <a:solidFill>
                  <a:srgbClr val="C00000"/>
                </a:solidFill>
              </a:rPr>
              <a:t>少年中国说</a:t>
            </a:r>
            <a:r>
              <a:rPr lang="en-US" altLang="zh-CN" sz="2400" dirty="0">
                <a:solidFill>
                  <a:srgbClr val="C00000"/>
                </a:solidFill>
              </a:rPr>
              <a:t>》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63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小朋友 16x9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3246155_TF03896101" id="{2DD6D07C-62C5-4983-8A62-901C033A8EE7}" vid="{70D8C0C3-5312-44A4-9E22-B61961D3F58F}"/>
    </a:ext>
  </a:extLst>
</a:theme>
</file>

<file path=ppt/theme/theme2.xml><?xml version="1.0" encoding="utf-8"?>
<a:theme xmlns:a="http://schemas.openxmlformats.org/drawingml/2006/main" name="办公室主题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办公室主题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EDF6667-B669-49A4-BBE6-2132BA71C0C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A15C6C-6BB6-4DB6-B7D6-7F14EAB2CC5C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0262f94-9f35-4ac3-9a90-690165a166b7"/>
    <ds:schemaRef ds:uri="a4f35948-e619-41b3-aa29-22878b09cfd2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A369AEE-D726-45B1-ACA9-0D6048C368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学校儿童教育演示文稿、相册（宽屏）</Template>
  <TotalTime>247</TotalTime>
  <Words>891</Words>
  <Application>Microsoft Office PowerPoint</Application>
  <PresentationFormat>宽屏</PresentationFormat>
  <Paragraphs>89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黑体</vt:lpstr>
      <vt:lpstr>宋体</vt:lpstr>
      <vt:lpstr>微软雅黑</vt:lpstr>
      <vt:lpstr>Arial</vt:lpstr>
      <vt:lpstr>小朋友 16x9</vt:lpstr>
      <vt:lpstr>敬业与乐业</vt:lpstr>
      <vt:lpstr>PowerPoint 演示文稿</vt:lpstr>
      <vt:lpstr>PowerPoint 演示文稿</vt:lpstr>
      <vt:lpstr>PowerPoint 演示文稿</vt:lpstr>
      <vt:lpstr>业：</vt:lpstr>
      <vt:lpstr>结构与思路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敬业与乐业</dc:title>
  <dc:creator>飞 雪</dc:creator>
  <cp:keywords/>
  <cp:lastModifiedBy>飞 雪</cp:lastModifiedBy>
  <cp:revision>41</cp:revision>
  <dcterms:created xsi:type="dcterms:W3CDTF">2018-10-09T02:15:29Z</dcterms:created>
  <dcterms:modified xsi:type="dcterms:W3CDTF">2018-10-09T06:23:16Z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TC038961019991</vt:lpwstr>
  </property>
  <property fmtid="{D5CDD505-2E9C-101B-9397-08002B2CF9AE}" pid="3" name="ContentTypeId">
    <vt:lpwstr>0x010100AA3F7D94069FF64A86F7DFF56D60E3BE</vt:lpwstr>
  </property>
</Properties>
</file>