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71" r:id="rId2"/>
    <p:sldId id="275" r:id="rId3"/>
    <p:sldId id="351" r:id="rId4"/>
    <p:sldId id="273" r:id="rId5"/>
    <p:sldId id="274" r:id="rId6"/>
    <p:sldId id="276" r:id="rId7"/>
    <p:sldId id="375" r:id="rId8"/>
    <p:sldId id="307" r:id="rId9"/>
    <p:sldId id="367" r:id="rId10"/>
    <p:sldId id="310" r:id="rId11"/>
    <p:sldId id="368" r:id="rId12"/>
    <p:sldId id="340" r:id="rId13"/>
    <p:sldId id="369" r:id="rId14"/>
    <p:sldId id="341" r:id="rId15"/>
    <p:sldId id="370" r:id="rId16"/>
    <p:sldId id="308" r:id="rId17"/>
    <p:sldId id="309" r:id="rId18"/>
    <p:sldId id="372" r:id="rId19"/>
    <p:sldId id="373" r:id="rId20"/>
    <p:sldId id="311" r:id="rId21"/>
    <p:sldId id="316" r:id="rId22"/>
    <p:sldId id="374" r:id="rId23"/>
    <p:sldId id="318" r:id="rId24"/>
    <p:sldId id="376" r:id="rId25"/>
    <p:sldId id="377" r:id="rId26"/>
    <p:sldId id="378" r:id="rId27"/>
    <p:sldId id="379" r:id="rId28"/>
    <p:sldId id="382" r:id="rId29"/>
    <p:sldId id="383" r:id="rId30"/>
    <p:sldId id="380" r:id="rId31"/>
    <p:sldId id="381" r:id="rId32"/>
    <p:sldId id="384" r:id="rId33"/>
  </p:sldIdLst>
  <p:sldSz cx="9144000" cy="5143500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FF0000"/>
    <a:srgbClr val="3333FF"/>
    <a:srgbClr val="660066"/>
    <a:srgbClr val="FFFF00"/>
    <a:srgbClr val="F0B7AE"/>
    <a:srgbClr val="E7B7C5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02" y="-2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 dirty="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/>
            <a:endParaRPr lang="zh-CN" altLang="en-US" sz="1200" dirty="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 dirty="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810057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</a:pPr>
            <a:endParaRPr lang="zh-CN" altLang="zh-CN" sz="2400"/>
          </a:p>
        </p:txBody>
      </p:sp>
      <p:sp>
        <p:nvSpPr>
          <p:cNvPr id="378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/>
              <a:t>杜甫草堂景区的南大门，直对浣花溪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  <a:t>‹#›</a:t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3.imgtn.bdimg.com/it/u=1499874868,157505070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4" descr="http://img3.imgtn.bdimg.com/it/u=1499874868,1575050706&amp;fm=214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 descr="http://img3.imgtn.bdimg.com/it/u=1499874868,1575050706&amp;fm=214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695872" y="159047"/>
            <a:ext cx="5790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茅屋为秋风所破歌</a:t>
            </a:r>
            <a:endParaRPr lang="zh-CN" altLang="en-US" sz="5400" b="1" dirty="0">
              <a:solidFill>
                <a:srgbClr val="0000CC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987574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隶书" panose="02010509060101010101" pitchFamily="49" charset="-122"/>
                <a:ea typeface="隶书" panose="02010509060101010101" pitchFamily="49" charset="-122"/>
              </a:rPr>
              <a:t>杜甫</a:t>
            </a:r>
          </a:p>
        </p:txBody>
      </p:sp>
      <p:pic>
        <p:nvPicPr>
          <p:cNvPr id="1026" name="Picture 2" descr="http://imgsrc.baidu.com/imgad/pic/item/b17eca8065380cd7c99c9070ab44ad34588281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96" y="1851670"/>
            <a:ext cx="4320480" cy="3200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4.c-ctrip.com/target/tuangou/744/981/528/b8592eb248ba4fb7a898e90b56f175ea_720_4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51670"/>
            <a:ext cx="402758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509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139254" y="2857500"/>
            <a:ext cx="5276850" cy="7223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归来倚杖自叹息。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3740026" y="720309"/>
            <a:ext cx="225425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（竟忍心）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5589588" y="708253"/>
            <a:ext cx="23050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（做，动词）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107950" y="2191941"/>
            <a:ext cx="17272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（公开）</a:t>
            </a:r>
          </a:p>
        </p:txBody>
      </p:sp>
      <p:sp>
        <p:nvSpPr>
          <p:cNvPr id="11270" name="Text Box 6"/>
          <p:cNvSpPr txBox="1"/>
          <p:nvPr/>
        </p:nvSpPr>
        <p:spPr>
          <a:xfrm>
            <a:off x="3716809" y="2191940"/>
            <a:ext cx="33845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喝止不住</a:t>
            </a:r>
            <a:r>
              <a:rPr lang="en-US" altLang="x-none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1272" name="Text Box 8"/>
          <p:cNvSpPr txBox="1"/>
          <p:nvPr/>
        </p:nvSpPr>
        <p:spPr>
          <a:xfrm>
            <a:off x="107950" y="123478"/>
            <a:ext cx="79248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南村群童欺我老无力，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忍能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对面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盗贼。</a:t>
            </a:r>
          </a:p>
        </p:txBody>
      </p:sp>
      <p:sp>
        <p:nvSpPr>
          <p:cNvPr id="11273" name="Text Box 9"/>
          <p:cNvSpPr txBox="1"/>
          <p:nvPr/>
        </p:nvSpPr>
        <p:spPr>
          <a:xfrm>
            <a:off x="135409" y="1708547"/>
            <a:ext cx="71628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公然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抱茅入竹去，唇焦口燥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呼不得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50" name="Picture 2" descr="http://s16.sinaimg.cn/mw690/0021623Egy6KnFMVgFV3f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47614"/>
            <a:ext cx="2448272" cy="367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51470"/>
            <a:ext cx="910850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第二节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</a:p>
          <a:p>
            <a:pPr algn="ctr"/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南村的一群儿童欺负我年老没力气，居然忍心在我眼前做出盗贼的事来，毫无顾忌地抱着茅草跑进竹林去了。我喊得唇焦口燥也没有用，只好回来，拄着拐杖感叹自己的不幸和世态悲凉。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390328" y="3363838"/>
            <a:ext cx="69342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群童抱茅，诗人叹息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865833" y="2283718"/>
            <a:ext cx="676751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床头屋漏无干处，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雨脚如麻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未断绝。</a:t>
            </a:r>
          </a:p>
        </p:txBody>
      </p:sp>
      <p:sp>
        <p:nvSpPr>
          <p:cNvPr id="12291" name="Text Box 3"/>
          <p:cNvSpPr txBox="1"/>
          <p:nvPr/>
        </p:nvSpPr>
        <p:spPr>
          <a:xfrm>
            <a:off x="838200" y="3378995"/>
            <a:ext cx="770413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自经丧乱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少睡眠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，长夜沾湿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何由彻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！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179388" y="733425"/>
            <a:ext cx="251936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一会儿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1835151" y="733425"/>
            <a:ext cx="30257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像墨一样黑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4" name="Text Box 6"/>
          <p:cNvSpPr txBox="1"/>
          <p:nvPr/>
        </p:nvSpPr>
        <p:spPr>
          <a:xfrm>
            <a:off x="825500" y="1698943"/>
            <a:ext cx="151288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被子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5" name="Text Box 7"/>
          <p:cNvSpPr txBox="1"/>
          <p:nvPr/>
        </p:nvSpPr>
        <p:spPr>
          <a:xfrm>
            <a:off x="3492501" y="1784925"/>
            <a:ext cx="25193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睡相不好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6" name="Text Box 8"/>
          <p:cNvSpPr txBox="1"/>
          <p:nvPr/>
        </p:nvSpPr>
        <p:spPr>
          <a:xfrm>
            <a:off x="6019801" y="1784925"/>
            <a:ext cx="230346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被里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7" name="Text Box 9"/>
          <p:cNvSpPr txBox="1"/>
          <p:nvPr/>
        </p:nvSpPr>
        <p:spPr>
          <a:xfrm>
            <a:off x="1581944" y="2794220"/>
            <a:ext cx="712787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雨点不间断，像下垂的麻线一样密集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8" name="Text Box 10"/>
          <p:cNvSpPr txBox="1"/>
          <p:nvPr/>
        </p:nvSpPr>
        <p:spPr>
          <a:xfrm>
            <a:off x="1665289" y="3960198"/>
            <a:ext cx="248602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睡得很少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299" name="Text Box 11"/>
          <p:cNvSpPr txBox="1"/>
          <p:nvPr/>
        </p:nvSpPr>
        <p:spPr>
          <a:xfrm>
            <a:off x="5006975" y="4083918"/>
            <a:ext cx="344963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如何挨到天亮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301" name="Text Box 14"/>
          <p:cNvSpPr txBox="1"/>
          <p:nvPr/>
        </p:nvSpPr>
        <p:spPr>
          <a:xfrm>
            <a:off x="865833" y="148650"/>
            <a:ext cx="67818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俄顷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风定云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墨色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，秋天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漠漠向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昏黑。</a:t>
            </a:r>
          </a:p>
        </p:txBody>
      </p:sp>
      <p:sp>
        <p:nvSpPr>
          <p:cNvPr id="12302" name="Text Box 15"/>
          <p:cNvSpPr txBox="1"/>
          <p:nvPr/>
        </p:nvSpPr>
        <p:spPr>
          <a:xfrm>
            <a:off x="838200" y="1200150"/>
            <a:ext cx="70866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衾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多年冷似铁，娇儿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恶卧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踏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裂。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303" name="Text Box 5"/>
          <p:cNvSpPr txBox="1"/>
          <p:nvPr/>
        </p:nvSpPr>
        <p:spPr>
          <a:xfrm>
            <a:off x="4186239" y="721519"/>
            <a:ext cx="3698875" cy="584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阴沉迷蒙的样子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  <p:sp>
        <p:nvSpPr>
          <p:cNvPr id="12304" name="Text Box 5"/>
          <p:cNvSpPr txBox="1"/>
          <p:nvPr/>
        </p:nvSpPr>
        <p:spPr>
          <a:xfrm>
            <a:off x="7331869" y="148650"/>
            <a:ext cx="1773238" cy="584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渐近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  <p:bldP spid="12303" grpId="0"/>
      <p:bldP spid="123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51470"/>
            <a:ext cx="925252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第三节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</a:p>
          <a:p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一会儿风停了，天空中乌云黑得像墨，深秋天色阴沉迷蒙，渐渐黑下来。布被盖了多年，又冷又硬，像铁板似的，孩子睡相不好，胡蹬乱踢，把被子蹬破了。（因为）屋顶漏雨，床头都没有一点干的地方。像线条一样的雨点下个没完。自从战乱以来，睡眠的时间很少，长夜漫漫，屋漏床湿，怎能挨到天亮！</a:t>
            </a:r>
          </a:p>
          <a:p>
            <a:endParaRPr lang="zh-CN" altLang="en-US" sz="3200" b="1" dirty="0">
              <a:solidFill>
                <a:srgbClr val="0099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52" name="Text Box 12"/>
          <p:cNvSpPr txBox="1"/>
          <p:nvPr/>
        </p:nvSpPr>
        <p:spPr>
          <a:xfrm>
            <a:off x="2478088" y="3651647"/>
            <a:ext cx="4392612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Text Box 13"/>
          <p:cNvSpPr txBox="1"/>
          <p:nvPr/>
        </p:nvSpPr>
        <p:spPr>
          <a:xfrm>
            <a:off x="2478088" y="4083918"/>
            <a:ext cx="4686102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屋漏床湿</a:t>
            </a:r>
            <a:r>
              <a:rPr lang="en-US" altLang="x-none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彻夜难眠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23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/>
        </p:nvSpPr>
        <p:spPr>
          <a:xfrm>
            <a:off x="898526" y="2247900"/>
            <a:ext cx="669766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呜呼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何时眼前突兀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见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此屋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</a:p>
        </p:txBody>
      </p:sp>
      <p:sp>
        <p:nvSpPr>
          <p:cNvPr id="13315" name="Text Box 3"/>
          <p:cNvSpPr txBox="1"/>
          <p:nvPr/>
        </p:nvSpPr>
        <p:spPr>
          <a:xfrm>
            <a:off x="837883" y="3410902"/>
            <a:ext cx="655161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吾庐独破受冻死亦足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</a:p>
        </p:txBody>
      </p:sp>
      <p:sp>
        <p:nvSpPr>
          <p:cNvPr id="13316" name="Text Box 4"/>
          <p:cNvSpPr txBox="1"/>
          <p:nvPr/>
        </p:nvSpPr>
        <p:spPr>
          <a:xfrm>
            <a:off x="395536" y="848082"/>
            <a:ext cx="259228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如何能得到</a:t>
            </a: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3317" name="Text Box 5"/>
          <p:cNvSpPr txBox="1"/>
          <p:nvPr/>
        </p:nvSpPr>
        <p:spPr>
          <a:xfrm>
            <a:off x="3131840" y="878860"/>
            <a:ext cx="252018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全部庇护</a:t>
            </a: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3318" name="Text Box 6"/>
          <p:cNvSpPr txBox="1"/>
          <p:nvPr/>
        </p:nvSpPr>
        <p:spPr>
          <a:xfrm>
            <a:off x="5545137" y="878860"/>
            <a:ext cx="26082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贫寒的士人</a:t>
            </a: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3319" name="Text Box 7"/>
          <p:cNvSpPr txBox="1"/>
          <p:nvPr/>
        </p:nvSpPr>
        <p:spPr>
          <a:xfrm>
            <a:off x="2209800" y="1828800"/>
            <a:ext cx="40183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安稳得像山一样</a:t>
            </a:r>
            <a:r>
              <a:rPr lang="en-US" altLang="x-none" sz="32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3886200" y="2947660"/>
            <a:ext cx="378214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（通”现”，出现）</a:t>
            </a:r>
          </a:p>
        </p:txBody>
      </p:sp>
      <p:sp>
        <p:nvSpPr>
          <p:cNvPr id="13322" name="Text Box 11"/>
          <p:cNvSpPr txBox="1"/>
          <p:nvPr/>
        </p:nvSpPr>
        <p:spPr>
          <a:xfrm>
            <a:off x="762000" y="285750"/>
            <a:ext cx="73914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安得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广厦千万间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大庇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天下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寒士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俱欢颜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</a:p>
        </p:txBody>
      </p:sp>
      <p:sp>
        <p:nvSpPr>
          <p:cNvPr id="13323" name="Text Box 12"/>
          <p:cNvSpPr txBox="1"/>
          <p:nvPr/>
        </p:nvSpPr>
        <p:spPr>
          <a:xfrm>
            <a:off x="838200" y="1314450"/>
            <a:ext cx="5715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风雨不动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安如山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!</a:t>
            </a:r>
            <a:endParaRPr lang="en-US" altLang="x-none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  <p:bldP spid="133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96" y="4986"/>
            <a:ext cx="8928992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第四节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</a:p>
          <a:p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怎么才能得到千万间宽敞高大的房子，普遍地遮蔽天下贫寒的穷苦人（读书人），让他们个个都开颜欢笑！房子不为风雨所动摇，安稳得像山一样。唉！什么时候眼前出现这样高高的房屋，即使唯独我的茅屋被吹破，自己受冻而死也甘心！。</a:t>
            </a:r>
          </a:p>
          <a:p>
            <a:endParaRPr lang="zh-CN" altLang="en-US" sz="3200" b="1" dirty="0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ea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321" name="Text Box 10"/>
          <p:cNvSpPr txBox="1"/>
          <p:nvPr/>
        </p:nvSpPr>
        <p:spPr>
          <a:xfrm>
            <a:off x="2411760" y="3838129"/>
            <a:ext cx="4896544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推已及人,忧国忧民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457200" y="228601"/>
            <a:ext cx="2242591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000" b="1" dirty="0" smtClean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诗歌赏析</a:t>
            </a:r>
            <a:endParaRPr lang="zh-CN" altLang="en-US" sz="4000" b="1" dirty="0">
              <a:solidFill>
                <a:srgbClr val="FF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827584" y="914400"/>
            <a:ext cx="615745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、作者用哪个词语来描写秋风？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1371601" y="1485900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怒号</a:t>
            </a:r>
          </a:p>
        </p:txBody>
      </p:sp>
      <p:sp>
        <p:nvSpPr>
          <p:cNvPr id="14341" name="Text Box 5"/>
          <p:cNvSpPr txBox="1"/>
          <p:nvPr/>
        </p:nvSpPr>
        <p:spPr>
          <a:xfrm>
            <a:off x="107504" y="2000250"/>
            <a:ext cx="8928992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、为什么用“怒号”而不用“猛烈”或是“凶猛”等词语呢？</a:t>
            </a:r>
          </a:p>
        </p:txBody>
      </p:sp>
      <p:sp>
        <p:nvSpPr>
          <p:cNvPr id="14342" name="Text Box 6"/>
          <p:cNvSpPr txBox="1"/>
          <p:nvPr/>
        </p:nvSpPr>
        <p:spPr>
          <a:xfrm>
            <a:off x="424458" y="3219822"/>
            <a:ext cx="854003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运用拟人的手法，</a:t>
            </a:r>
            <a:r>
              <a:rPr lang="en-US" altLang="x-none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怒号”说明风之大，猛烈和无情。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/>
          <p:nvPr/>
        </p:nvSpPr>
        <p:spPr>
          <a:xfrm>
            <a:off x="13370" y="195486"/>
            <a:ext cx="914400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、“卷”和“吹”相比较，在描写风之猛烈上哪个词更好？</a:t>
            </a:r>
          </a:p>
        </p:txBody>
      </p:sp>
      <p:sp>
        <p:nvSpPr>
          <p:cNvPr id="15363" name="Text Box 3"/>
          <p:cNvSpPr txBox="1"/>
          <p:nvPr/>
        </p:nvSpPr>
        <p:spPr>
          <a:xfrm>
            <a:off x="838201" y="1183481"/>
            <a:ext cx="592982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x-none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卷”字好，即形象又有力度。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13370" y="1714500"/>
            <a:ext cx="91306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4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、后面的动词还有哪些？其用法有什么好处？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103126" y="2427734"/>
            <a:ext cx="8951118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3200" b="1" dirty="0" smtClean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“飞”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x-none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洒”、</a:t>
            </a:r>
            <a:r>
              <a:rPr lang="en-US" altLang="x-none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挂”、</a:t>
            </a:r>
            <a:r>
              <a:rPr lang="en-US" altLang="x-none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飘转”、</a:t>
            </a:r>
            <a:r>
              <a:rPr lang="en-US" altLang="x-none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沉”等动词，刻画了茅草飞扬的动感场面。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914400" y="228600"/>
            <a:ext cx="57743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kumimoji="1"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、怎样理解南村群童的行为？</a:t>
            </a:r>
            <a:endParaRPr kumimoji="1"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37456" y="795491"/>
            <a:ext cx="87849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本身</a:t>
            </a:r>
            <a:r>
              <a:rPr kumimoji="1"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也是苦孩子，用茅草盖屋或拿回家当柴烧，也许是调皮。也许还有更深层的原因</a:t>
            </a:r>
            <a:r>
              <a:rPr kumimoji="1" lang="en-US" altLang="zh-CN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-----</a:t>
            </a:r>
            <a:r>
              <a:rPr kumimoji="1"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譬如：社会现实，杜甫与其说是生孩子的气，倒不如说是生社会的气，动乱的社会造成人民的贫困、灾难。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39391" y="3219822"/>
            <a:ext cx="885698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en-US" altLang="x-none" sz="24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en-US" altLang="x-none" sz="32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“南村群童欺我老无力”，当时杜甫写作此诗时才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49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岁，为什么用一个“老”字？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393190" y="4297040"/>
            <a:ext cx="839311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诗人饱经战乱之苦，未老先衰、心力憔悴。</a:t>
            </a:r>
          </a:p>
        </p:txBody>
      </p:sp>
    </p:spTree>
    <p:extLst>
      <p:ext uri="{BB962C8B-B14F-4D97-AF65-F5344CB8AC3E}">
        <p14:creationId xmlns:p14="http://schemas.microsoft.com/office/powerpoint/2010/main" val="230783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55576" y="555525"/>
            <a:ext cx="73933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kumimoji="1"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kumimoji="1"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“归来倚仗自叹息”，他叹息什么？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7504" y="1347613"/>
            <a:ext cx="8928992" cy="291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ts val="4400"/>
              </a:lnSpc>
            </a:pPr>
            <a:r>
              <a:rPr kumimoji="1"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一</a:t>
            </a:r>
            <a:r>
              <a:rPr kumimoji="1"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叹自己命苦，茅屋被风吹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破，接下来</a:t>
            </a:r>
            <a:r>
              <a:rPr kumimoji="1"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的日子怎么</a:t>
            </a:r>
            <a:r>
              <a:rPr kumimoji="1"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过；</a:t>
            </a:r>
            <a:endParaRPr kumimoji="1" lang="zh-CN" altLang="en-US" sz="32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ts val="4400"/>
              </a:lnSpc>
            </a:pPr>
            <a:r>
              <a:rPr kumimoji="1"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二</a:t>
            </a:r>
            <a:r>
              <a:rPr kumimoji="1"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叹周围的人苦，还有很多像自己一样的穷苦人；     </a:t>
            </a:r>
          </a:p>
          <a:p>
            <a:pPr eaLnBrk="1" hangingPunct="1">
              <a:lnSpc>
                <a:spcPts val="4400"/>
              </a:lnSpc>
            </a:pPr>
            <a:r>
              <a:rPr kumimoji="1"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三</a:t>
            </a:r>
            <a:r>
              <a:rPr kumimoji="1"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叹战乱给人民造成的痛苦。</a:t>
            </a:r>
          </a:p>
        </p:txBody>
      </p:sp>
    </p:spTree>
    <p:extLst>
      <p:ext uri="{BB962C8B-B14F-4D97-AF65-F5344CB8AC3E}">
        <p14:creationId xmlns:p14="http://schemas.microsoft.com/office/powerpoint/2010/main" val="391855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/>
          </p:cNvSpPr>
          <p:nvPr>
            <p:ph type="body"/>
          </p:nvPr>
        </p:nvSpPr>
        <p:spPr>
          <a:xfrm>
            <a:off x="611560" y="1347614"/>
            <a:ext cx="7848130" cy="3394472"/>
          </a:xfrm>
          <a:ln/>
        </p:spPr>
        <p:txBody>
          <a:bodyPr vert="horz" wrap="square" anchor="t"/>
          <a:lstStyle/>
          <a:p>
            <a:pPr marL="1905" lvl="0" indent="-344805" eaLnBrk="1" hangingPunct="1">
              <a:buNone/>
            </a:pPr>
            <a:r>
              <a:rPr lang="en-US" altLang="x-none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、了解写作背景及“歌”的体裁。</a:t>
            </a:r>
          </a:p>
          <a:p>
            <a:pPr marL="1905" lvl="0" indent="-344805" eaLnBrk="1" hangingPunct="1">
              <a:buNone/>
            </a:pPr>
            <a:r>
              <a:rPr lang="en-US" altLang="x-none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、能正确流利地朗诵诗歌。</a:t>
            </a:r>
          </a:p>
          <a:p>
            <a:pPr marL="1905" lvl="0" indent="-344805" eaLnBrk="1" hangingPunct="1">
              <a:buNone/>
            </a:pPr>
            <a:r>
              <a:rPr lang="en-US" altLang="x-none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、理解诗歌内容，感悟诗中的感情。</a:t>
            </a:r>
          </a:p>
          <a:p>
            <a:pPr marL="1905" lvl="0" indent="-344805" eaLnBrk="1" hangingPunct="1">
              <a:buNone/>
            </a:pPr>
            <a:r>
              <a:rPr lang="en-US" altLang="x-none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、背诵诗歌。</a:t>
            </a:r>
          </a:p>
          <a:p>
            <a:pPr marL="1905" lvl="0" indent="-1905" eaLnBrk="1" hangingPunct="1"/>
            <a:endParaRPr lang="en-US" altLang="x-none" sz="36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3275856" y="255536"/>
            <a:ext cx="29528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教学目标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755575" y="699542"/>
            <a:ext cx="664637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x-none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8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茅屋被风吹破之后，最怕什么？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619672" y="1491630"/>
            <a:ext cx="100860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下雨</a:t>
            </a:r>
          </a:p>
        </p:txBody>
      </p:sp>
      <p:sp>
        <p:nvSpPr>
          <p:cNvPr id="6" name="Text Box 7"/>
          <p:cNvSpPr txBox="1"/>
          <p:nvPr/>
        </p:nvSpPr>
        <p:spPr>
          <a:xfrm>
            <a:off x="25549" y="2139702"/>
            <a:ext cx="901092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9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文中的哪两个句子表现了作者的这种痛苦难眠的心情？</a:t>
            </a:r>
          </a:p>
        </p:txBody>
      </p:sp>
      <p:sp>
        <p:nvSpPr>
          <p:cNvPr id="7" name="Text Box 8"/>
          <p:cNvSpPr txBox="1"/>
          <p:nvPr/>
        </p:nvSpPr>
        <p:spPr>
          <a:xfrm>
            <a:off x="1093625" y="3360936"/>
            <a:ext cx="6858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自经丧乱少睡眠，长夜沾湿何由彻！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/>
          <p:nvPr/>
        </p:nvSpPr>
        <p:spPr>
          <a:xfrm>
            <a:off x="587550" y="483518"/>
            <a:ext cx="849142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漫漫长夜，作者无法入眠，他在想什么？</a:t>
            </a:r>
          </a:p>
        </p:txBody>
      </p:sp>
      <p:sp>
        <p:nvSpPr>
          <p:cNvPr id="18435" name="Text Box 4"/>
          <p:cNvSpPr txBox="1"/>
          <p:nvPr/>
        </p:nvSpPr>
        <p:spPr>
          <a:xfrm>
            <a:off x="1120950" y="1112168"/>
            <a:ext cx="687560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安得广厦千万间</a:t>
            </a:r>
            <a:r>
              <a:rPr lang="en-US" altLang="x-none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吾庐受冻死亦足 </a:t>
            </a:r>
          </a:p>
        </p:txBody>
      </p:sp>
      <p:sp>
        <p:nvSpPr>
          <p:cNvPr id="18436" name="Text Box 7"/>
          <p:cNvSpPr txBox="1"/>
          <p:nvPr/>
        </p:nvSpPr>
        <p:spPr>
          <a:xfrm>
            <a:off x="663750" y="2130153"/>
            <a:ext cx="6849952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11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由此可见杜甫是一个怎样的人？</a:t>
            </a:r>
          </a:p>
        </p:txBody>
      </p:sp>
      <p:sp>
        <p:nvSpPr>
          <p:cNvPr id="18437" name="Text Box 8"/>
          <p:cNvSpPr txBox="1"/>
          <p:nvPr/>
        </p:nvSpPr>
        <p:spPr>
          <a:xfrm>
            <a:off x="1349550" y="2799284"/>
            <a:ext cx="3995004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推己及人，忧国忧民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1905000" y="22860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秋风破屋</a:t>
            </a: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1905000" y="1257300"/>
            <a:ext cx="182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群童抢茅</a:t>
            </a: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1905000" y="222885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夜雨湿屋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873027" y="732277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心情苦痛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1905000" y="1657350"/>
            <a:ext cx="198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无可奈何</a:t>
            </a: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1905000" y="2628900"/>
            <a:ext cx="175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忧思不绝</a:t>
            </a: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3527599" y="321196"/>
            <a:ext cx="615553" cy="305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惨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悲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哀</a:t>
            </a:r>
            <a:endParaRPr kumimoji="1"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4191000" y="413932"/>
            <a:ext cx="609600" cy="301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雨</a:t>
            </a: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4645521" y="571500"/>
            <a:ext cx="9906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白天</a:t>
            </a: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黑夜</a:t>
            </a: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5424661" y="598272"/>
            <a:ext cx="9906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屋外</a:t>
            </a: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屋内</a:t>
            </a:r>
          </a:p>
        </p:txBody>
      </p:sp>
      <p:sp>
        <p:nvSpPr>
          <p:cNvPr id="109580" name="Text Box 12"/>
          <p:cNvSpPr txBox="1">
            <a:spLocks noChangeArrowheads="1"/>
          </p:cNvSpPr>
          <p:nvPr/>
        </p:nvSpPr>
        <p:spPr bwMode="auto">
          <a:xfrm>
            <a:off x="6158086" y="626847"/>
            <a:ext cx="9906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事</a:t>
            </a: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endParaRPr kumimoji="1" lang="zh-CN" altLang="en-US" sz="2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/>
            <a:r>
              <a:rPr kumimoji="1"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7069436" y="1053525"/>
            <a:ext cx="106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自己</a:t>
            </a:r>
          </a:p>
        </p:txBody>
      </p:sp>
      <p:sp>
        <p:nvSpPr>
          <p:cNvPr id="109582" name="Text Box 14"/>
          <p:cNvSpPr txBox="1">
            <a:spLocks noChangeArrowheads="1"/>
          </p:cNvSpPr>
          <p:nvPr/>
        </p:nvSpPr>
        <p:spPr bwMode="auto">
          <a:xfrm>
            <a:off x="7758995" y="1684935"/>
            <a:ext cx="553998" cy="169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推己及人</a:t>
            </a:r>
          </a:p>
        </p:txBody>
      </p:sp>
      <p:sp>
        <p:nvSpPr>
          <p:cNvPr id="109583" name="Line 15"/>
          <p:cNvSpPr>
            <a:spLocks noChangeShapeType="1"/>
          </p:cNvSpPr>
          <p:nvPr/>
        </p:nvSpPr>
        <p:spPr bwMode="auto">
          <a:xfrm>
            <a:off x="7534275" y="1951970"/>
            <a:ext cx="0" cy="1200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9584" name="Text Box 16"/>
          <p:cNvSpPr txBox="1">
            <a:spLocks noChangeArrowheads="1"/>
          </p:cNvSpPr>
          <p:nvPr/>
        </p:nvSpPr>
        <p:spPr bwMode="auto">
          <a:xfrm>
            <a:off x="6400800" y="3371850"/>
            <a:ext cx="1905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天下寒士</a:t>
            </a:r>
          </a:p>
        </p:txBody>
      </p:sp>
      <p:sp>
        <p:nvSpPr>
          <p:cNvPr id="109585" name="Text Box 17"/>
          <p:cNvSpPr txBox="1">
            <a:spLocks noChangeArrowheads="1"/>
          </p:cNvSpPr>
          <p:nvPr/>
        </p:nvSpPr>
        <p:spPr bwMode="auto">
          <a:xfrm>
            <a:off x="3568675" y="3371850"/>
            <a:ext cx="53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愿</a:t>
            </a:r>
          </a:p>
        </p:txBody>
      </p:sp>
      <p:sp>
        <p:nvSpPr>
          <p:cNvPr id="109586" name="Text Box 18"/>
          <p:cNvSpPr txBox="1">
            <a:spLocks noChangeArrowheads="1"/>
          </p:cNvSpPr>
          <p:nvPr/>
        </p:nvSpPr>
        <p:spPr bwMode="auto">
          <a:xfrm>
            <a:off x="1828800" y="3371850"/>
            <a:ext cx="2057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广厦万</a:t>
            </a:r>
            <a:r>
              <a:rPr kumimoji="1"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间</a:t>
            </a:r>
          </a:p>
        </p:txBody>
      </p:sp>
      <p:sp>
        <p:nvSpPr>
          <p:cNvPr id="109587" name="Text Box 19"/>
          <p:cNvSpPr txBox="1">
            <a:spLocks noChangeArrowheads="1"/>
          </p:cNvSpPr>
          <p:nvPr/>
        </p:nvSpPr>
        <p:spPr bwMode="auto">
          <a:xfrm>
            <a:off x="546202" y="1030069"/>
            <a:ext cx="1219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现实</a:t>
            </a:r>
          </a:p>
        </p:txBody>
      </p:sp>
      <p:sp>
        <p:nvSpPr>
          <p:cNvPr id="109588" name="Text Box 20"/>
          <p:cNvSpPr txBox="1">
            <a:spLocks noChangeArrowheads="1"/>
          </p:cNvSpPr>
          <p:nvPr/>
        </p:nvSpPr>
        <p:spPr bwMode="auto">
          <a:xfrm>
            <a:off x="533401" y="1638300"/>
            <a:ext cx="553998" cy="19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水到渠成</a:t>
            </a:r>
          </a:p>
        </p:txBody>
      </p:sp>
      <p:sp>
        <p:nvSpPr>
          <p:cNvPr id="109589" name="Line 21"/>
          <p:cNvSpPr>
            <a:spLocks noChangeShapeType="1"/>
          </p:cNvSpPr>
          <p:nvPr/>
        </p:nvSpPr>
        <p:spPr bwMode="auto">
          <a:xfrm>
            <a:off x="1155802" y="1846523"/>
            <a:ext cx="0" cy="1200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9590" name="Text Box 22"/>
          <p:cNvSpPr txBox="1">
            <a:spLocks noChangeArrowheads="1"/>
          </p:cNvSpPr>
          <p:nvPr/>
        </p:nvSpPr>
        <p:spPr bwMode="auto">
          <a:xfrm>
            <a:off x="478332" y="3310294"/>
            <a:ext cx="125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kumimoji="1"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理想</a:t>
            </a:r>
          </a:p>
        </p:txBody>
      </p:sp>
      <p:sp>
        <p:nvSpPr>
          <p:cNvPr id="109591" name="Text Box 23"/>
          <p:cNvSpPr txBox="1">
            <a:spLocks noChangeArrowheads="1"/>
          </p:cNvSpPr>
          <p:nvPr/>
        </p:nvSpPr>
        <p:spPr bwMode="auto">
          <a:xfrm>
            <a:off x="2667000" y="4514850"/>
            <a:ext cx="44816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关心民生  忧国忧民</a:t>
            </a:r>
          </a:p>
        </p:txBody>
      </p:sp>
      <p:sp>
        <p:nvSpPr>
          <p:cNvPr id="109592" name="AutoShape 24"/>
          <p:cNvSpPr>
            <a:spLocks noChangeArrowheads="1"/>
          </p:cNvSpPr>
          <p:nvPr/>
        </p:nvSpPr>
        <p:spPr bwMode="auto">
          <a:xfrm>
            <a:off x="609600" y="3946445"/>
            <a:ext cx="7696200" cy="628650"/>
          </a:xfrm>
          <a:prstGeom prst="downArrowCallout">
            <a:avLst>
              <a:gd name="adj1" fmla="val 34432"/>
              <a:gd name="adj2" fmla="val 43741"/>
              <a:gd name="adj3" fmla="val 21403"/>
              <a:gd name="adj4" fmla="val 20264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0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09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500"/>
                                        <p:tgtEl>
                                          <p:spTgt spid="109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0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0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utoUpdateAnimBg="0"/>
      <p:bldP spid="109571" grpId="0" autoUpdateAnimBg="0"/>
      <p:bldP spid="109572" grpId="0" autoUpdateAnimBg="0"/>
      <p:bldP spid="109573" grpId="0" autoUpdateAnimBg="0"/>
      <p:bldP spid="109574" grpId="0" autoUpdateAnimBg="0"/>
      <p:bldP spid="109575" grpId="0" autoUpdateAnimBg="0"/>
      <p:bldP spid="109576" grpId="0" autoUpdateAnimBg="0"/>
      <p:bldP spid="109577" grpId="0" autoUpdateAnimBg="0"/>
      <p:bldP spid="109578" grpId="0" autoUpdateAnimBg="0"/>
      <p:bldP spid="109579" grpId="0" autoUpdateAnimBg="0"/>
      <p:bldP spid="109580" grpId="0" autoUpdateAnimBg="0"/>
      <p:bldP spid="109581" grpId="0" autoUpdateAnimBg="0"/>
      <p:bldP spid="109582" grpId="0" autoUpdateAnimBg="0"/>
      <p:bldP spid="109583" grpId="0" animBg="1"/>
      <p:bldP spid="109584" grpId="0" autoUpdateAnimBg="0"/>
      <p:bldP spid="109585" grpId="0" autoUpdateAnimBg="0"/>
      <p:bldP spid="109586" grpId="0" autoUpdateAnimBg="0"/>
      <p:bldP spid="109587" grpId="0" autoUpdateAnimBg="0"/>
      <p:bldP spid="109588" grpId="0" autoUpdateAnimBg="0"/>
      <p:bldP spid="109589" grpId="0" animBg="1"/>
      <p:bldP spid="109590" grpId="0" autoUpdateAnimBg="0"/>
      <p:bldP spid="109591" grpId="0" autoUpdateAnimBg="0"/>
      <p:bldP spid="10959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5"/>
          <p:cNvSpPr txBox="1"/>
          <p:nvPr/>
        </p:nvSpPr>
        <p:spPr>
          <a:xfrm>
            <a:off x="107505" y="1275606"/>
            <a:ext cx="8928992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x-none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全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诗描写自己饱经离乱、困苦凄凉的生活，体现自己要让天下寒士得到欢乐的情怀，由己及人，感人至深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，表现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了诗人忧国忧民的崇高思想境界。</a:t>
            </a:r>
          </a:p>
        </p:txBody>
      </p:sp>
      <p:sp>
        <p:nvSpPr>
          <p:cNvPr id="19460" name="Text Box 6"/>
          <p:cNvSpPr txBox="1"/>
          <p:nvPr/>
        </p:nvSpPr>
        <p:spPr>
          <a:xfrm>
            <a:off x="2915817" y="195486"/>
            <a:ext cx="309634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诗歌主题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95486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杜甫诗歌知多少</a:t>
            </a:r>
            <a:endParaRPr lang="zh-CN" altLang="en-US" sz="4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218" name="Picture 2" descr="http://www.chinairn.com/UserFiles/image/20160421/20160421110405_35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68" y="1131590"/>
            <a:ext cx="777686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805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3213128" y="645468"/>
            <a:ext cx="443198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0" tIns="0" rIns="0" bIns="0">
            <a:spAutoFit/>
          </a:bodyPr>
          <a:lstStyle/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国破山河在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城春草木深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感时花溅泪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恨别鸟惊心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烽火连三月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家书抵万金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白头搔更短</a:t>
            </a:r>
          </a:p>
          <a:p>
            <a:pPr lvl="1"/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浑欲不胜簪</a:t>
            </a: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7645102" y="195486"/>
            <a:ext cx="13684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春望</a:t>
            </a:r>
          </a:p>
        </p:txBody>
      </p:sp>
      <p:sp>
        <p:nvSpPr>
          <p:cNvPr id="2" name="AutoShape 2" descr="http://img0.imgtn.bdimg.com/it/u=3361059818,2707882383&amp;fm=27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6" name="Picture 4" descr="http://pic35.photophoto.cn/20150615/0020033047104173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01" y="656506"/>
            <a:ext cx="2952328" cy="400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281060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4490214" y="555526"/>
            <a:ext cx="73866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门泊东吴万里船</a:t>
            </a:r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7951312" y="357186"/>
            <a:ext cx="738664" cy="3510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江南春绝句</a:t>
            </a:r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5245968" y="555526"/>
            <a:ext cx="73866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窗含西岭千秋雪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6081335" y="483518"/>
            <a:ext cx="738664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一行白鹭上青天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6841356" y="483518"/>
            <a:ext cx="73866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两个黄鹂鸣翠柳</a:t>
            </a:r>
          </a:p>
        </p:txBody>
      </p:sp>
      <p:pic>
        <p:nvPicPr>
          <p:cNvPr id="7170" name="Picture 2" descr="http://www.51wendang.com/pic/b90d2c51453e4689bf2cc45e/14-810-jpg_6-1080-0-0-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2215"/>
            <a:ext cx="4248472" cy="456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762066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7" grpId="0"/>
      <p:bldP spid="123908" grpId="0"/>
      <p:bldP spid="123909" grpId="0"/>
      <p:bldP spid="1239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7276268" y="195486"/>
            <a:ext cx="677108" cy="494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200" b="1" dirty="0">
                <a:solidFill>
                  <a:srgbClr val="0000CC"/>
                </a:solidFill>
                <a:latin typeface="Times New Roman" pitchFamily="18" charset="0"/>
                <a:ea typeface="迷你简启体" pitchFamily="65" charset="-122"/>
              </a:rPr>
              <a:t>好雨知时节 当春乃发生</a:t>
            </a:r>
          </a:p>
        </p:txBody>
      </p:sp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8011636" y="681036"/>
            <a:ext cx="738664" cy="333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CC"/>
                </a:solidFill>
                <a:latin typeface="Times New Roman" pitchFamily="18" charset="0"/>
                <a:ea typeface="黑体" pitchFamily="49" charset="-122"/>
              </a:rPr>
              <a:t>春夜喜雨</a:t>
            </a: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6715881" y="195487"/>
            <a:ext cx="67710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200" b="1" dirty="0">
                <a:solidFill>
                  <a:srgbClr val="0000CC"/>
                </a:solidFill>
                <a:latin typeface="Times New Roman" pitchFamily="18" charset="0"/>
                <a:ea typeface="迷你简启体" pitchFamily="65" charset="-122"/>
              </a:rPr>
              <a:t>随风潜入夜 润物细无声</a:t>
            </a: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6068181" y="195488"/>
            <a:ext cx="677108" cy="482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200" b="1" dirty="0">
                <a:solidFill>
                  <a:srgbClr val="0000CC"/>
                </a:solidFill>
                <a:latin typeface="Times New Roman" pitchFamily="18" charset="0"/>
                <a:ea typeface="迷你简启体" pitchFamily="65" charset="-122"/>
              </a:rPr>
              <a:t>野径云俱黑 江船火独明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5420481" y="195489"/>
            <a:ext cx="677108" cy="482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r>
              <a:rPr kumimoji="1" lang="zh-CN" altLang="en-US" sz="3200" b="1" dirty="0">
                <a:solidFill>
                  <a:srgbClr val="0000CC"/>
                </a:solidFill>
                <a:latin typeface="Times New Roman" pitchFamily="18" charset="0"/>
                <a:ea typeface="迷你简启体" pitchFamily="65" charset="-122"/>
              </a:rPr>
              <a:t>晓看红湿处 花重锦官城</a:t>
            </a:r>
          </a:p>
        </p:txBody>
      </p:sp>
      <p:sp>
        <p:nvSpPr>
          <p:cNvPr id="2" name="AutoShape 4" descr="http://img2.imgtn.bdimg.com/it/u=1484200657,109220810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6" descr="http://img2.imgtn.bdimg.com/it/u=1484200657,1092208107&amp;fm=214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54" name="Picture 10" descr="http://pic.58pic.com/01/16/60/24bOOOPIC8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25"/>
            <a:ext cx="4680519" cy="501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15711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/>
      <p:bldP spid="124931" grpId="0"/>
      <p:bldP spid="124932" grpId="0"/>
      <p:bldP spid="124933" grpId="0"/>
      <p:bldP spid="1249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187624" y="195486"/>
            <a:ext cx="8820472" cy="552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en-US" altLang="zh-CN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55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急天高猿啸哀，渚清沙白鸟飞回。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无边落木萧萧下，不尽长江滚滚来。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万里悲秋常作客，百年多病独登台。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艰难苦恨繁霜鬓，潦倒新停浊酒杯。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en-US" altLang="zh-CN" sz="28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568530" y="704502"/>
            <a:ext cx="24221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en-US" altLang="zh-CN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en-US" altLang="zh-CN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3888" y="519836"/>
            <a:ext cx="18101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登  高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78549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7139" y="987574"/>
            <a:ext cx="7488832" cy="502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丞相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祠堂何处寻？锦官城外柏森森。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映阶碧草自春色，隔叶黄鹂空好音。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三顾频烦天下计，两朝开济老臣心。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出师未捷身先死，长使英雄泪满襟！</a:t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872" y="555526"/>
            <a:ext cx="16754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蜀  相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53857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标题 5123"/>
          <p:cNvSpPr>
            <a:spLocks noGrp="1"/>
          </p:cNvSpPr>
          <p:nvPr>
            <p:ph type="title"/>
          </p:nvPr>
        </p:nvSpPr>
        <p:spPr>
          <a:xfrm>
            <a:off x="0" y="141685"/>
            <a:ext cx="9144000" cy="857250"/>
          </a:xfrm>
          <a:ln/>
        </p:spPr>
        <p:txBody>
          <a:bodyPr anchor="ctr"/>
          <a:lstStyle/>
          <a:p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作者简介</a:t>
            </a:r>
          </a:p>
        </p:txBody>
      </p:sp>
      <p:sp>
        <p:nvSpPr>
          <p:cNvPr id="5125" name="文本占位符 5124"/>
          <p:cNvSpPr>
            <a:spLocks noGrp="1"/>
          </p:cNvSpPr>
          <p:nvPr>
            <p:ph type="body" idx="1"/>
          </p:nvPr>
        </p:nvSpPr>
        <p:spPr>
          <a:xfrm>
            <a:off x="-1" y="1169641"/>
            <a:ext cx="9036497" cy="3744416"/>
          </a:xfrm>
          <a:ln/>
        </p:spPr>
        <p:txBody>
          <a:bodyPr/>
          <a:lstStyle/>
          <a:p>
            <a:pPr marL="1905" indent="-344805">
              <a:lnSpc>
                <a:spcPts val="4000"/>
              </a:lnSpc>
              <a:buNone/>
            </a:pP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1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28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杜甫（712－770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）字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子美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，因居少陵，自称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少陵野老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，因其做检校工部员外郎，称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杜工部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唐代伟大的现实主义</a:t>
            </a:r>
            <a:r>
              <a:rPr lang="zh-CN" altLang="en-US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诗人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1905" indent="-344805">
              <a:lnSpc>
                <a:spcPts val="4000"/>
              </a:lnSpc>
              <a:buNone/>
            </a:pPr>
            <a:r>
              <a:rPr lang="en-US" altLang="zh-CN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杜甫生活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唐朝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由盛转衰之时，其诗反映社会动乱和人民疾苦，被称为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“诗史”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。其人格高尚，忧国忧民，诗艺精湛，又称“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诗圣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 </a:t>
            </a:r>
            <a:r>
              <a:rPr lang="zh-CN" altLang="en-US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。著名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的诗篇有</a:t>
            </a:r>
            <a:r>
              <a:rPr lang="zh-CN" altLang="en-US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《三吏》、《三别》</a:t>
            </a: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等。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133153" y="1275606"/>
            <a:ext cx="7781528" cy="497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剑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外忽传收蓟北，初闻涕泪满衣裳。 </a:t>
            </a:r>
            <a:b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却看妻子愁何在，漫卷诗书喜欲狂。 </a:t>
            </a:r>
            <a:b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白首放歌须纵酒，青春作伴好还乡。 </a:t>
            </a:r>
            <a:b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即从巴峡穿巫峡，便下襄阳向洛阳。</a:t>
            </a: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/>
            </a:r>
            <a:b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2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1720" y="411510"/>
            <a:ext cx="50760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闻官军收河南河北</a:t>
            </a:r>
            <a:br>
              <a:rPr lang="zh-CN" altLang="en-US" sz="44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65897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947" y="181422"/>
            <a:ext cx="9144000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    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 </a:t>
            </a:r>
            <a:r>
              <a:rPr lang="zh-CN" altLang="en-US" sz="2800" b="1" dirty="0">
                <a:solidFill>
                  <a:srgbClr val="2911D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这首诗作于代宗广德元年（７６３）春。延续七年多的安史之乱终于结束了。诗人在剑南喜闻蓟北光复，想到国家可以重新安定，人民可过安定生活，自己可以携眷还乡，喜极而涕。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诗人的“喜”，从另一个方面表现了他忧国忧民的深沉情感。</a:t>
            </a:r>
            <a:r>
              <a:rPr lang="zh-CN" altLang="en-US" sz="2800" b="1" dirty="0">
                <a:solidFill>
                  <a:srgbClr val="2911D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全诗毫无点饰，情真意切。读这首诗，我们可以想象作者当时对着妻儿侃侃讲述捷报，手舞足蹈，惊喜欲狂的神态。因此，历代诗论家都极为推崇这首诗，浦起龙在</a:t>
            </a:r>
            <a:r>
              <a:rPr lang="en-US" altLang="zh-CN" sz="2800" b="1" dirty="0">
                <a:solidFill>
                  <a:srgbClr val="2911D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2911D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读杜心解</a:t>
            </a:r>
            <a:r>
              <a:rPr lang="en-US" altLang="zh-CN" sz="2800" b="1" dirty="0">
                <a:solidFill>
                  <a:srgbClr val="2911D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2800" b="1" dirty="0">
                <a:solidFill>
                  <a:srgbClr val="2911D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中称赞它是杜甫“生平第一首快诗。” </a:t>
            </a: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2911D7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23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179512" y="4986"/>
            <a:ext cx="8784976" cy="1782365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endParaRPr lang="en-US" altLang="zh-CN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endParaRPr lang="en-US" altLang="zh-CN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世上疮痍，诗中圣哲，社会病态，振笔疾呼。 </a:t>
            </a:r>
            <a:b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民间疾苦，笔底波澜，百姓疾苦，震撼人心。</a:t>
            </a:r>
          </a:p>
          <a:p>
            <a:pPr algn="ctr"/>
            <a:r>
              <a:rPr lang="zh-CN" altLang="en-US" sz="2800" b="1" dirty="0">
                <a:solidFill>
                  <a:srgbClr val="15652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　</a:t>
            </a:r>
            <a:endParaRPr lang="zh-CN" altLang="en-US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endPara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680" y="1635646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郭沫若题成都杜甫草堂诗史堂联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052" name="Picture 4" descr="http://cjjt.sys.k1818.net/attached/image/20140813/20140813092713_20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19" y="2220421"/>
            <a:ext cx="56959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28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6"/>
          <p:cNvSpPr txBox="1"/>
          <p:nvPr/>
        </p:nvSpPr>
        <p:spPr>
          <a:xfrm>
            <a:off x="3275856" y="160407"/>
            <a:ext cx="302433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写作背景</a:t>
            </a:r>
          </a:p>
        </p:txBody>
      </p:sp>
      <p:sp>
        <p:nvSpPr>
          <p:cNvPr id="6148" name="Rectangle 8"/>
          <p:cNvSpPr/>
          <p:nvPr/>
        </p:nvSpPr>
        <p:spPr>
          <a:xfrm>
            <a:off x="0" y="1028700"/>
            <a:ext cx="9144000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3200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唐代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中期爆发“安史之乱”，导致社会动荡、民不聊生。</a:t>
            </a:r>
            <a:r>
              <a:rPr lang="en-US" altLang="x-none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759</a:t>
            </a:r>
            <a:r>
              <a:rPr lang="zh-CN" altLang="en-US" sz="32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，杜甫一家辗转流落到四川成都，靠朋友的资助在西郊浣花溪畔盖了一所茅屋，暂时有了安身之处，但生活依旧是清苦的。两年后的一个秋天，一场暴风雨把杜甫的茅屋上的茅草吹得七零八落，导致一家人在冷雨淋漓中度过了一个难眠之夜。此情此景让杜甫感慨万分，于是写诗抒怀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/>
          </p:cNvSpPr>
          <p:nvPr>
            <p:ph type="body"/>
          </p:nvPr>
        </p:nvSpPr>
        <p:spPr>
          <a:xfrm>
            <a:off x="323528" y="987574"/>
            <a:ext cx="8604250" cy="2807494"/>
          </a:xfrm>
          <a:ln/>
        </p:spPr>
        <p:txBody>
          <a:bodyPr vert="horz" wrap="square" anchor="t"/>
          <a:lstStyle/>
          <a:p>
            <a:pPr marL="1905" lvl="0" indent="-344805" eaLnBrk="1" hangingPunct="1"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歌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行体</a:t>
            </a:r>
          </a:p>
          <a:p>
            <a:pPr marL="1905" lvl="0" indent="-344805" eaLnBrk="1" hangingPunct="1">
              <a:buNone/>
            </a:pPr>
            <a:r>
              <a:rPr lang="zh-CN" altLang="en-US" b="1" dirty="0">
                <a:solidFill>
                  <a:srgbClr val="99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歌行，古代诗歌的一种。汉魏以下的乐府诗，题名为“歌”或“行”的颇多，二者虽名称不同，其实并无严格区别。后遂有“歌行”一体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en-US" altLang="zh-CN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1905" lvl="0" indent="-344805"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其</a:t>
            </a: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音节、格律一般比较自由，富于变化。</a:t>
            </a:r>
          </a:p>
          <a:p>
            <a:pPr marL="1905" lvl="0" indent="-1905" eaLnBrk="1" hangingPunct="1"/>
            <a:endParaRPr lang="en-US" altLang="x-none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172" name="Text Box 5"/>
          <p:cNvSpPr txBox="1"/>
          <p:nvPr/>
        </p:nvSpPr>
        <p:spPr>
          <a:xfrm>
            <a:off x="3059832" y="123478"/>
            <a:ext cx="37510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体裁介绍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/>
          </p:nvPr>
        </p:nvSpPr>
        <p:spPr>
          <a:xfrm>
            <a:off x="251520" y="627534"/>
            <a:ext cx="6769100" cy="3960440"/>
          </a:xfrm>
          <a:ln/>
        </p:spPr>
        <p:txBody>
          <a:bodyPr vert="horz" wrap="square" anchor="t"/>
          <a:lstStyle/>
          <a:p>
            <a:pPr marL="0" lvl="0" indent="0" eaLnBrk="1" hangingPunct="1"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听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读课文</a:t>
            </a:r>
            <a:endParaRPr lang="en-US" altLang="zh-CN" sz="4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一、听课文朗读</a:t>
            </a:r>
            <a:endParaRPr lang="en-US" altLang="zh-CN" b="1" dirty="0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lvl="0" indent="0"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x-none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）注意字音</a:t>
            </a:r>
          </a:p>
          <a:p>
            <a:pPr marL="0" lvl="0" indent="0" eaLnBrk="1" hangingPunct="1">
              <a:buNone/>
            </a:pP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（</a:t>
            </a:r>
            <a:r>
              <a:rPr lang="en-US" altLang="x-none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）把握感情基调</a:t>
            </a:r>
          </a:p>
          <a:p>
            <a:pPr marL="0" lvl="0" indent="0" eaLnBrk="1" hangingPunct="1">
              <a:buNone/>
            </a:pP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（</a:t>
            </a:r>
            <a:r>
              <a:rPr lang="en-US" altLang="x-none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）注意节奏、重音语速</a:t>
            </a:r>
          </a:p>
          <a:p>
            <a:pPr marL="0" lvl="0" indent="0" eaLnBrk="1" hangingPunct="1">
              <a:buNone/>
            </a:pPr>
            <a:r>
              <a:rPr lang="zh-CN" altLang="en-US" b="1" dirty="0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二、大声</a:t>
            </a:r>
            <a:r>
              <a:rPr lang="zh-CN" altLang="en-US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朗诵诗歌。</a:t>
            </a:r>
          </a:p>
          <a:p>
            <a:pPr lvl="0" eaLnBrk="1" hangingPunct="1"/>
            <a:endParaRPr lang="en-US" altLang="x-none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221" name="Picture 6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195486"/>
            <a:ext cx="2655565" cy="40324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8600" y="5058"/>
            <a:ext cx="8663879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准字音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怒 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号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挂 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长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林 梢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6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庇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护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突</a:t>
            </a:r>
            <a:r>
              <a:rPr lang="zh-CN" altLang="en-US" sz="36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兀</a:t>
            </a:r>
            <a:r>
              <a:rPr lang="zh-CN" altLang="en-US" sz="3600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布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衾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三 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重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茅</a:t>
            </a:r>
            <a:r>
              <a:rPr lang="zh-CN" altLang="en-US" sz="36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沉塘</a:t>
            </a:r>
            <a:r>
              <a:rPr lang="zh-CN" altLang="en-US" sz="3600" b="1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坳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8601" y="4286250"/>
            <a:ext cx="125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飘 </a:t>
            </a:r>
            <a:r>
              <a:rPr lang="zh-CN" altLang="en-US" sz="3600" b="1" u="sng">
                <a:latin typeface="华文中宋" panose="02010600040101010101" pitchFamily="2" charset="-122"/>
                <a:ea typeface="华文中宋" panose="02010600040101010101" pitchFamily="2" charset="-122"/>
              </a:rPr>
              <a:t>转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81000" y="3792755"/>
            <a:ext cx="14414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zhuǎn</a:t>
            </a:r>
            <a:endParaRPr lang="en-US" alt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676400" y="4286250"/>
            <a:ext cx="144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俄 </a:t>
            </a:r>
            <a:r>
              <a:rPr lang="zh-CN" altLang="en-US" sz="3600" b="1" u="sng">
                <a:latin typeface="华文中宋" panose="02010600040101010101" pitchFamily="2" charset="-122"/>
                <a:ea typeface="华文中宋" panose="02010600040101010101" pitchFamily="2" charset="-122"/>
              </a:rPr>
              <a:t>顷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4724401" y="4229100"/>
            <a:ext cx="125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广 </a:t>
            </a:r>
            <a:r>
              <a:rPr lang="zh-CN" altLang="en-US" sz="3600" b="1" u="sng">
                <a:latin typeface="华文中宋" panose="02010600040101010101" pitchFamily="2" charset="-122"/>
                <a:ea typeface="华文中宋" panose="02010600040101010101" pitchFamily="2" charset="-122"/>
              </a:rPr>
              <a:t>厦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5075493" y="3761978"/>
            <a:ext cx="997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shà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1981200" y="3761978"/>
            <a:ext cx="11464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qǐng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6172200" y="3714750"/>
            <a:ext cx="11560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xiàn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3345026" y="3781425"/>
            <a:ext cx="12474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sāng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3352801" y="4286250"/>
            <a:ext cx="125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u="sng">
                <a:latin typeface="华文中宋" panose="02010600040101010101" pitchFamily="2" charset="-122"/>
                <a:ea typeface="华文中宋" panose="02010600040101010101" pitchFamily="2" charset="-122"/>
              </a:rPr>
              <a:t>丧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乱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6096001" y="4229100"/>
            <a:ext cx="17171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见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此屋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805874" y="1275606"/>
            <a:ext cx="1016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háo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583026" y="1275605"/>
            <a:ext cx="1210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juàn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4504086" y="1317548"/>
            <a:ext cx="15520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cháng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6900063" y="1299244"/>
            <a:ext cx="6110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bì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609600" y="3114278"/>
            <a:ext cx="8595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wù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4030175" y="3147793"/>
            <a:ext cx="15440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chóng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2219070" y="3146424"/>
            <a:ext cx="896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qīn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7457111" y="3147793"/>
            <a:ext cx="7120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ào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6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70" grpId="0" autoUpdateAnimBg="0"/>
      <p:bldP spid="19471" grpId="0" autoUpdateAnimBg="0"/>
      <p:bldP spid="19472" grpId="0" autoUpdateAnimBg="0"/>
      <p:bldP spid="19473" grpId="0" autoUpdateAnimBg="0"/>
      <p:bldP spid="19474" grpId="0" autoUpdateAnimBg="0"/>
      <p:bldP spid="19475" grpId="0" autoUpdateAnimBg="0"/>
      <p:bldP spid="19476" grpId="0" autoUpdateAnimBg="0"/>
      <p:bldP spid="1947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900113" y="1545431"/>
            <a:ext cx="7200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茅飞渡江洒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江郊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，高者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挂罥长林梢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</a:p>
        </p:txBody>
      </p:sp>
      <p:sp>
        <p:nvSpPr>
          <p:cNvPr id="10243" name="Text Box 3"/>
          <p:cNvSpPr txBox="1"/>
          <p:nvPr/>
        </p:nvSpPr>
        <p:spPr>
          <a:xfrm>
            <a:off x="921867" y="374870"/>
            <a:ext cx="655161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八月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秋高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怒号</a:t>
            </a:r>
            <a:r>
              <a:rPr lang="en-US" altLang="x-none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卷我屋上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重茅。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900113" y="2571750"/>
            <a:ext cx="6551612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下者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飘转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塘坳。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1258889" y="951310"/>
            <a:ext cx="216217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（秋深）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2627314" y="948929"/>
            <a:ext cx="20161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（怒吼）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4788024" y="945359"/>
            <a:ext cx="30783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（虚数，泛指多）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2195514" y="1986975"/>
            <a:ext cx="17272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（江边）</a:t>
            </a:r>
          </a:p>
        </p:txBody>
      </p:sp>
      <p:sp>
        <p:nvSpPr>
          <p:cNvPr id="10249" name="Text Box 9"/>
          <p:cNvSpPr txBox="1"/>
          <p:nvPr/>
        </p:nvSpPr>
        <p:spPr>
          <a:xfrm>
            <a:off x="6121400" y="2513587"/>
            <a:ext cx="30226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（高高的树梢）</a:t>
            </a:r>
          </a:p>
        </p:txBody>
      </p:sp>
      <p:sp>
        <p:nvSpPr>
          <p:cNvPr id="10250" name="Text Box 10"/>
          <p:cNvSpPr txBox="1"/>
          <p:nvPr/>
        </p:nvSpPr>
        <p:spPr>
          <a:xfrm>
            <a:off x="34927" y="3219123"/>
            <a:ext cx="388778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（飞得低的茅草）</a:t>
            </a:r>
          </a:p>
        </p:txBody>
      </p:sp>
      <p:sp>
        <p:nvSpPr>
          <p:cNvPr id="10251" name="Text Box 11"/>
          <p:cNvSpPr txBox="1"/>
          <p:nvPr/>
        </p:nvSpPr>
        <p:spPr>
          <a:xfrm>
            <a:off x="3197227" y="3156525"/>
            <a:ext cx="1368425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（落）</a:t>
            </a:r>
          </a:p>
        </p:txBody>
      </p:sp>
      <p:sp>
        <p:nvSpPr>
          <p:cNvPr id="10253" name="Text Box 8"/>
          <p:cNvSpPr txBox="1"/>
          <p:nvPr/>
        </p:nvSpPr>
        <p:spPr>
          <a:xfrm>
            <a:off x="4141242" y="1986975"/>
            <a:ext cx="2973388" cy="5847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（挂着，挂住）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2" y="64840"/>
            <a:ext cx="885698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第一节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</a:p>
          <a:p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八月秋深，狂风怒号，风卷走了我屋顶上好几层茅草。茅草乱飞，渡过浣花溪，散落在对岸江边。飞得高的茅草缠绕在高高的树梢上，飞得低</a:t>
            </a:r>
            <a:r>
              <a:rPr lang="zh-CN" altLang="en-US" sz="3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的沉落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+mn-ea"/>
              </a:rPr>
              <a:t>到低洼的水塘里。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52" name="Text Box 12"/>
          <p:cNvSpPr txBox="1"/>
          <p:nvPr/>
        </p:nvSpPr>
        <p:spPr>
          <a:xfrm>
            <a:off x="2339752" y="3291830"/>
            <a:ext cx="5262264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秋风破屋，卷走茅草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1320</Words>
  <Paragraphs>211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Windows 用户</cp:lastModifiedBy>
  <dcterms:created xsi:type="dcterms:W3CDTF">2009-10-22T11:34:42Z</dcterms:created>
  <dcterms:modified xsi:type="dcterms:W3CDTF">2018-05-24T03:27:15Z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