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322" r:id="rId3"/>
    <p:sldId id="323" r:id="rId4"/>
    <p:sldId id="324" r:id="rId5"/>
    <p:sldId id="325" r:id="rId6"/>
    <p:sldId id="345" r:id="rId7"/>
    <p:sldId id="346" r:id="rId8"/>
    <p:sldId id="347" r:id="rId9"/>
    <p:sldId id="357" r:id="rId10"/>
    <p:sldId id="371" r:id="rId11"/>
    <p:sldId id="358" r:id="rId12"/>
    <p:sldId id="359" r:id="rId13"/>
    <p:sldId id="334" r:id="rId14"/>
    <p:sldId id="344" r:id="rId15"/>
    <p:sldId id="327" r:id="rId16"/>
    <p:sldId id="328" r:id="rId17"/>
    <p:sldId id="329" r:id="rId18"/>
    <p:sldId id="370" r:id="rId19"/>
    <p:sldId id="321" r:id="rId20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EAEAEA"/>
    <a:srgbClr val="000000"/>
    <a:srgbClr val="080808"/>
    <a:srgbClr val="333300"/>
    <a:srgbClr val="993300"/>
    <a:srgbClr val="8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6"/>
    <p:restoredTop sz="90929"/>
  </p:normalViewPr>
  <p:slideViewPr>
    <p:cSldViewPr showGuides="1">
      <p:cViewPr>
        <p:scale>
          <a:sx n="72" d="100"/>
          <a:sy n="72" d="100"/>
        </p:scale>
        <p:origin x="-10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7" cy="450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07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9457"/>
          <p:cNvSpPr/>
          <p:nvPr/>
        </p:nvSpPr>
        <p:spPr>
          <a:xfrm>
            <a:off x="0" y="2438400"/>
            <a:ext cx="9144000" cy="33528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59" name="日期占位符 1945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页脚占位符 1945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灯片编号占位符 1946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标题 19461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 b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9463" name="副标题 194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/>
            </a:lvl1pPr>
            <a:lvl2pPr marL="457200" lvl="1" indent="0" algn="ctr">
              <a:buNone/>
              <a:defRPr b="1"/>
            </a:lvl2pPr>
            <a:lvl3pPr marL="914400" lvl="2" indent="0" algn="ctr">
              <a:buNone/>
              <a:defRPr b="1"/>
            </a:lvl3pPr>
            <a:lvl4pPr marL="1371600" lvl="3" indent="0" algn="ctr">
              <a:buNone/>
              <a:defRPr b="1"/>
            </a:lvl4pPr>
            <a:lvl5pPr marL="1828800" lvl="4" indent="0" algn="ctr">
              <a:buNone/>
              <a:defRPr b="1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1843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页脚占位符 1843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灯片编号占位符 1843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标题 18436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8438" name="文本占位符 18437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6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6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6692" y="728580"/>
            <a:ext cx="396176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19.</a:t>
            </a:r>
            <a:r>
              <a:rPr lang="zh-CN" altLang="en-US" sz="45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登 勃 朗 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31022" y="352342"/>
            <a:ext cx="677108" cy="2319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马克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吐温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r="403" b="4162"/>
          <a:stretch>
            <a:fillRect/>
          </a:stretch>
        </p:blipFill>
        <p:spPr>
          <a:xfrm>
            <a:off x="0" y="1673728"/>
            <a:ext cx="8127553" cy="33307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-6722" y="1482090"/>
            <a:ext cx="8854387" cy="3423920"/>
          </a:xfrm>
        </p:spPr>
        <p:txBody>
          <a:bodyPr vert="horz" wrap="square" lIns="91440" tIns="45720" rIns="91440" bIns="45720" anchor="t"/>
          <a:lstStyle/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翌日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次日。</a:t>
            </a:r>
          </a:p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焦炙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形容心里十分焦急、如同火烤一样。</a:t>
            </a:r>
          </a:p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俯瞰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俯视,从高处往下看。</a:t>
            </a:r>
          </a:p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穹顶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悬垂的半球体空间或面积。</a:t>
            </a:r>
          </a:p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拾级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逐步登阶。拾，轻步而上。</a:t>
            </a:r>
          </a:p>
          <a:p>
            <a:pPr marL="567055" indent="-457200" algn="just"/>
            <a:r>
              <a:rPr lang="zh-CN" altLang="en-US" sz="2800" b="1" dirty="0">
                <a:solidFill>
                  <a:schemeClr val="bg1"/>
                </a:solidFill>
                <a:effectLst/>
              </a:rPr>
              <a:t>巉峻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险峻陡峭。</a:t>
            </a:r>
          </a:p>
          <a:p>
            <a:pPr marL="567055" indent="-457200"/>
            <a:r>
              <a:rPr lang="zh-CN" altLang="en-US" sz="2800" b="1" dirty="0">
                <a:solidFill>
                  <a:schemeClr val="bg1"/>
                </a:solidFill>
                <a:effectLst/>
              </a:rPr>
              <a:t>皑皑</a:t>
            </a:r>
            <a:r>
              <a:rPr lang="zh-CN" altLang="en-US" sz="2800" b="1" dirty="0">
                <a:solidFill>
                  <a:srgbClr val="080808"/>
                </a:solidFill>
                <a:effectLst/>
              </a:rPr>
              <a:t>：</a:t>
            </a:r>
            <a:r>
              <a:rPr lang="zh-CN" altLang="en-US"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形容洁白的样子。常用来形容雪和为雪所覆盖的事物。</a:t>
            </a:r>
          </a:p>
          <a:p>
            <a:pPr marL="567055" indent="-457200"/>
            <a:endParaRPr lang="zh-CN" altLang="en-US" sz="2400" b="1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630295" y="503545"/>
            <a:ext cx="2606964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</a:pPr>
            <a:r>
              <a:rPr lang="en-US" altLang="zh-CN" sz="40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理解词义</a:t>
            </a:r>
            <a:endParaRPr lang="zh-CN" altLang="en-US" sz="4000" strike="noStrike" noProof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431356" y="1301750"/>
            <a:ext cx="8416309" cy="3408045"/>
          </a:xfrm>
        </p:spPr>
        <p:txBody>
          <a:bodyPr vert="horz" wrap="square" lIns="91440" tIns="45720" rIns="91440" bIns="45720" anchor="t"/>
          <a:lstStyle/>
          <a:p>
            <a:pPr marL="452755" indent="-342900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颠簸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一连串的突上突下的上下震荡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</a:p>
          <a:p>
            <a:pPr marL="452755" indent="-342900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络绎不绝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形容人、马、车、船等连续不断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</a:p>
          <a:p>
            <a:pPr marL="452755" indent="-342900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物有所值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物品用处和它的价值很相符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</a:p>
          <a:p>
            <a:pPr marL="452755" indent="-342900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美不胜收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美好的东西很多，一时看不过来。胜，尽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</a:p>
          <a:p>
            <a:pPr marL="452755" indent="-342900" algn="just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轻歌曼舞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音乐轻快，舞姿优美。交相辉映：各种光亮、色彩等互相映照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</a:p>
          <a:p>
            <a:pPr marL="452755" indent="-342900" algn="just"/>
            <a:r>
              <a:rPr sz="2800" b="1" dirty="0" err="1">
                <a:solidFill>
                  <a:schemeClr val="bg1"/>
                </a:solidFill>
                <a:effectLst/>
                <a:sym typeface="+mn-ea"/>
              </a:rPr>
              <a:t>纷至沓来</a:t>
            </a:r>
            <a:r>
              <a:rPr sz="2800" b="1" dirty="0" err="1">
                <a:solidFill>
                  <a:srgbClr val="080808"/>
                </a:solidFill>
                <a:effectLst/>
                <a:sym typeface="+mn-ea"/>
              </a:rPr>
              <a:t>：</a:t>
            </a:r>
            <a:r>
              <a:rPr sz="2800" b="1" dirty="0" err="1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形容接连不断地到来。纷，众多，杂乱；沓，多，重复</a:t>
            </a:r>
            <a:r>
              <a:rPr sz="2800" b="1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。</a:t>
            </a:r>
            <a:endParaRPr lang="zh-CN" altLang="en-US" sz="2800" b="1" dirty="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266797" y="188496"/>
            <a:ext cx="3444952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</a:pPr>
            <a:r>
              <a:rPr lang="en-US" altLang="zh-CN" sz="40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理解词义</a:t>
            </a:r>
            <a:endParaRPr lang="zh-CN" altLang="en-US" sz="4000" strike="noStrike" noProof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3169" y="1451609"/>
            <a:ext cx="8358392" cy="45858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1.为什么作者认为乘车骑骡的游客“可怜可悯”？</a:t>
            </a: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2.第2段从哪些角度写了什么景色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9446" y="458538"/>
            <a:ext cx="22246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合作探究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1426" y="2168804"/>
            <a:ext cx="75640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因为天气炎热，徒步的人可在树林中避暑纳凉，稍作歇息，可那些乘车骑骡的人不行。他们认为“既然花了钱坐车,就一定要使他们的旅行物有所值”。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356" y="4714041"/>
            <a:ext cx="8267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从视觉写了沿途所见的清流急湍、岩壁巉峻、丘岗葱绿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听觉写了瀑布的声响。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1342" y="1254760"/>
            <a:ext cx="8416309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3.为什么“威严的穹顶也随之愈升愈髙”？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.第4段中哪个词能体现勃朗峰周围山峰的形状？写这些内容有何作用？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2520" y="458538"/>
            <a:ext cx="1838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合作探究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1370" y="1808748"/>
            <a:ext cx="844333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“我们”不断地攀登，离勃朗峰越来越近，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“我们”跟它相比越来越小，给人的感觉就是“威严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的穹顶也随之愈升愈髙”。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411" y="4554175"/>
            <a:ext cx="75161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奇形怪状。用比喻的手法描绘山峰的奇特形状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，表现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这里景色的特征。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0299" y="2491105"/>
            <a:ext cx="717728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sz="44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这篇课文记述了作者登勃朗峰的经过，描述了沿途所见的奇景、奇人和奇事，表现作者对所见景色的赞美和对车夫车技的赞叹。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8059" y="876702"/>
            <a:ext cx="2657777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主旨分析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5" y="393247"/>
            <a:ext cx="913950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1.写景状物极其生动。</a:t>
            </a:r>
          </a:p>
          <a:p>
            <a:r>
              <a:rPr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文章描写勃朗峰所见美景，语句生动，极富诗意。如第5段，作者用神来之笔勾勒云的色彩、形态和气质，展示出一幅构图巧妙而又变幻莫测的风云画卷，令人陶醉，令人遐想。</a:t>
            </a:r>
          </a:p>
          <a:p>
            <a:r>
              <a:rPr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2.幽默风趣的语言。</a:t>
            </a:r>
          </a:p>
          <a:p>
            <a:r>
              <a:rPr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作者叙述下山的经历，用幽默风趣的语言，描绘了惊险的旅途、怪异的车夫，给人留下了深刻的印象。如：“每当我们险遭不测时，他总是面不改色，和颜悦色地说”用“我们险遭不测”的害怕和车夫的“面不改色”“和颜悦色”形成对比，表现车夫的镇定、大胆，敢于冒险，造成了幽默的效果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25993" y="143489"/>
            <a:ext cx="2349779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特色品评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307" y="863601"/>
            <a:ext cx="891138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学了这篇课文，我想到了“读万卷书，行万里路”这句名言。读书固然重要，“行万里路”也很重要。“行路”实际上是在实践中学习，在感受中感知。行路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一可亲见亲历，增长见识；二可透过游历印证从书上得来的“知”；三可透过亲历亲见考察事物的变化及其变化原因，即孔子讲的“我之游，观其所变”；四可在游历中将自己的知识和学说施之于“行”。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大禹是在随父治水中悟到了“宜疏不宜堵”的治洪原理。孔子十分重视实践在学习中的作用，并通过周游列国治国安邦来印证所学。李时珍、徐霞客、马可·波罗、达尔文、哥伦布都是靠“行路”写出了宏伟巨著或取得重大发现。所以，同学们，请记住，我们不但要读万卷书，还要行万里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8854" y="98482"/>
            <a:ext cx="2402964" cy="64633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读后感悟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2" name="图片 40960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3" y="-1"/>
            <a:ext cx="7876225" cy="64444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5" name="图片 25614" descr="Ar_012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10600" y="5867400"/>
            <a:ext cx="395288" cy="173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73728"/>
            <a:ext cx="9143999" cy="5085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8580" y="143489"/>
            <a:ext cx="77724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33CC"/>
                </a:solidFill>
              </a:rPr>
              <a:t>作业：</a:t>
            </a:r>
            <a:r>
              <a:rPr lang="zh-CN" altLang="en-US" dirty="0" smtClean="0">
                <a:solidFill>
                  <a:schemeClr val="bg1"/>
                </a:solidFill>
              </a:rPr>
              <a:t>课下阅读马克</a:t>
            </a:r>
            <a:r>
              <a:rPr lang="en-US" altLang="zh-CN" dirty="0" smtClean="0">
                <a:solidFill>
                  <a:schemeClr val="bg1"/>
                </a:solidFill>
              </a:rPr>
              <a:t>-</a:t>
            </a:r>
            <a:r>
              <a:rPr lang="zh-CN" altLang="en-US" dirty="0" smtClean="0">
                <a:solidFill>
                  <a:schemeClr val="bg1"/>
                </a:solidFill>
              </a:rPr>
              <a:t>吐温的其他作品，体会其语言特色。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29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6314" y="2235841"/>
            <a:ext cx="7170775" cy="31700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sz="4000" b="1" noProof="1">
                <a:solidFill>
                  <a:srgbClr val="0033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1.准确认读并理解重点字词。</a:t>
            </a:r>
          </a:p>
          <a:p>
            <a:pPr algn="l" fontAlgn="auto">
              <a:lnSpc>
                <a:spcPct val="100000"/>
              </a:lnSpc>
            </a:pPr>
            <a:r>
              <a:rPr sz="4000" b="1" noProof="1">
                <a:solidFill>
                  <a:srgbClr val="0033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2.了解游记的特点，梳理作者的游踪，把握作者写作手法的多变</a:t>
            </a:r>
            <a:r>
              <a:rPr lang="zh-CN" sz="4000" b="1" noProof="1">
                <a:solidFill>
                  <a:srgbClr val="0033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。</a:t>
            </a:r>
          </a:p>
          <a:p>
            <a:pPr algn="l" fontAlgn="auto">
              <a:lnSpc>
                <a:spcPct val="100000"/>
              </a:lnSpc>
            </a:pPr>
            <a:r>
              <a:rPr sz="4000" b="1" noProof="1">
                <a:solidFill>
                  <a:srgbClr val="0033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3.品味作品幽默的语言风格。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3073" y="1088636"/>
            <a:ext cx="3739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学习目</a:t>
            </a:r>
            <a:r>
              <a:rPr lang="zh-CN" altLang="en-US" sz="5400" b="1" dirty="0">
                <a:solidFill>
                  <a:srgbClr val="FF0000"/>
                </a:solidFill>
              </a:rPr>
              <a:t>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2816727" y="1096753"/>
            <a:ext cx="6165959" cy="4745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楷体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</a:rPr>
              <a:t>马克·吐温</a:t>
            </a:r>
            <a:r>
              <a:rPr lang="zh-CN" altLang="en-US" sz="2800" b="1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</a:rPr>
              <a:t>(Mark Twain)，</a:t>
            </a:r>
            <a:r>
              <a:rPr lang="zh-CN" altLang="en-US" sz="2800" b="1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</a:rPr>
              <a:t>美国</a:t>
            </a:r>
            <a:r>
              <a:rPr lang="zh-CN" altLang="en-US" sz="2800" b="1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</a:rPr>
              <a:t>作家、演说家，真实姓名是萨缪尔·兰亨·克莱门(Samuel Langhorne Clemens)。"马克·吐温"是他的笔名，原是密西西比河水手使用的表示在航道上所测水的深度的术语。代表作品有小说</a:t>
            </a:r>
            <a:r>
              <a:rPr lang="zh-CN" altLang="en-US" sz="2800" b="1" dirty="0">
                <a:solidFill>
                  <a:srgbClr val="FF0000"/>
                </a:solidFill>
                <a:latin typeface="方正行楷简体" panose="03000509000000000000" charset="-122"/>
                <a:ea typeface="方正行楷简体" panose="03000509000000000000" charset="-122"/>
              </a:rPr>
              <a:t>《百万英镑》、《哈克贝利·费恩历险记》、《汤姆·索亚历险记》</a:t>
            </a:r>
            <a:r>
              <a:rPr lang="zh-CN" altLang="en-US" sz="2800" b="1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</a:rPr>
              <a:t>等。</a:t>
            </a:r>
            <a:r>
              <a:rPr lang="zh-CN" altLang="en-US" sz="2800" b="1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27133" y="323517"/>
            <a:ext cx="2899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</a:rPr>
              <a:t>作者介绍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307" y="1358678"/>
            <a:ext cx="2430378" cy="3330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33140" y="908608"/>
            <a:ext cx="5597103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b="1" dirty="0" err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勃朗峰</a:t>
            </a:r>
            <a:r>
              <a:rPr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b="1" dirty="0" err="1">
                <a:solidFill>
                  <a:srgbClr val="080808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意大利语意为白色之山，又译为白朗峰，是阿尔卑斯山的最高峰，位于法国的上萨瓦省和意大利的瓦莱达奥斯塔的交界处</a:t>
            </a:r>
            <a:r>
              <a:rPr sz="2800" b="1" dirty="0">
                <a:solidFill>
                  <a:srgbClr val="080808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勃朗峰海拔4810米，是西欧的最高峰。勃朗峰每年都能够吸引大量的游客前来滑雪、登山，附近最有名的两个城镇是意大利瓦莱达奥斯塔的库马耶与法国罗纳-阿尔卑斯大区上萨瓦省的霞慕尼，这里也是第一届冬季奥运会的举办地区。</a:t>
            </a:r>
            <a:r>
              <a:rPr sz="2800" b="1" dirty="0" err="1">
                <a:solidFill>
                  <a:srgbClr val="080808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游客可以搭乘缆车上山，路线会经过库马耶与霞慕尼</a:t>
            </a:r>
            <a:r>
              <a:rPr sz="2800" b="1" dirty="0">
                <a:solidFill>
                  <a:srgbClr val="080808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80808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42182" y="314960"/>
            <a:ext cx="1501775" cy="460375"/>
          </a:xfrm>
          <a:prstGeom prst="rect">
            <a:avLst/>
          </a:prstGeom>
          <a:solidFill>
            <a:srgbClr val="99330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知识链接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2" y="908608"/>
            <a:ext cx="3526928" cy="4815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60645" y="1826895"/>
            <a:ext cx="197993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请 欣 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840" y="1652270"/>
            <a:ext cx="3437890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0220" y="3124835"/>
            <a:ext cx="3333750" cy="2400935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475" y="1701165"/>
            <a:ext cx="3437890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3250" y="2862580"/>
            <a:ext cx="3662045" cy="244221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180" y="1734820"/>
            <a:ext cx="3923665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5680" y="3032125"/>
            <a:ext cx="3399155" cy="255016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1261745" y="1000760"/>
            <a:ext cx="6998335" cy="3811270"/>
          </a:xfrm>
        </p:spPr>
        <p:txBody>
          <a:bodyPr vert="horz" wrap="square" lIns="91440" tIns="45720" rIns="91440" bIns="45720" anchor="t"/>
          <a:lstStyle/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翌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日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 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灼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热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80808"/>
                </a:solidFill>
                <a:effectLst/>
              </a:rPr>
              <a:t>焦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炙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可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悯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隧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道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俯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瞰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穹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顶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独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踞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巉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岩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霓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裳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80808"/>
                </a:solidFill>
                <a:effectLst/>
              </a:rPr>
              <a:t>有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暇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颠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簸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醺醺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沟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壑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皑皑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         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辚辚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 smtClean="0">
                <a:solidFill>
                  <a:srgbClr val="080808"/>
                </a:solidFill>
                <a:effectLst/>
              </a:rPr>
              <a:t>络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绎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不绝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                            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纷至</a:t>
            </a:r>
            <a:r>
              <a:rPr sz="2800" b="1" dirty="0" err="1" smtClean="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沓</a:t>
            </a:r>
            <a:r>
              <a:rPr sz="2800" b="1" dirty="0" err="1" smtClean="0">
                <a:solidFill>
                  <a:srgbClr val="080808"/>
                </a:solidFill>
                <a:effectLst/>
              </a:rPr>
              <a:t>来</a:t>
            </a:r>
            <a:r>
              <a:rPr lang="en-US" sz="2800" b="1" dirty="0" smtClean="0">
                <a:solidFill>
                  <a:srgbClr val="080808"/>
                </a:solidFill>
                <a:effectLst/>
              </a:rPr>
              <a:t> </a:t>
            </a:r>
            <a:endParaRPr sz="2800" b="1" dirty="0">
              <a:solidFill>
                <a:srgbClr val="080808"/>
              </a:solidFill>
              <a:effectLst/>
            </a:endParaRPr>
          </a:p>
        </p:txBody>
      </p:sp>
      <p:sp>
        <p:nvSpPr>
          <p:cNvPr id="18445" name="AutoShape 13"/>
          <p:cNvSpPr/>
          <p:nvPr/>
        </p:nvSpPr>
        <p:spPr>
          <a:xfrm>
            <a:off x="1397000" y="4668838"/>
            <a:ext cx="112713" cy="1235075"/>
          </a:xfrm>
          <a:prstGeom prst="leftBrace">
            <a:avLst>
              <a:gd name="adj1" fmla="val 91314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0" name="AutoShape 18"/>
          <p:cNvSpPr/>
          <p:nvPr/>
        </p:nvSpPr>
        <p:spPr>
          <a:xfrm>
            <a:off x="6343650" y="4716463"/>
            <a:ext cx="111125" cy="1216025"/>
          </a:xfrm>
          <a:prstGeom prst="leftBrace">
            <a:avLst>
              <a:gd name="adj1" fmla="val 91190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716867" y="188496"/>
            <a:ext cx="1795657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zh-CN" altLang="en-US" sz="40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4" grpId="1" build="p"/>
      <p:bldP spid="18434" grpId="2" build="p"/>
      <p:bldP spid="18434" grpId="3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idx="4294967295"/>
          </p:nvPr>
        </p:nvSpPr>
        <p:spPr>
          <a:xfrm>
            <a:off x="1261745" y="1000760"/>
            <a:ext cx="6998335" cy="3811270"/>
          </a:xfrm>
        </p:spPr>
        <p:txBody>
          <a:bodyPr vert="horz" wrap="square" lIns="91440" tIns="45720" rIns="91440" bIns="45720" anchor="t"/>
          <a:lstStyle/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翌</a:t>
            </a:r>
            <a:r>
              <a:rPr sz="2800" b="1" dirty="0" err="1">
                <a:solidFill>
                  <a:srgbClr val="080808"/>
                </a:solidFill>
                <a:effectLst/>
              </a:rPr>
              <a:t>日（yì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   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灼</a:t>
            </a:r>
            <a:r>
              <a:rPr sz="2800" b="1" dirty="0" err="1">
                <a:solidFill>
                  <a:srgbClr val="080808"/>
                </a:solidFill>
                <a:effectLst/>
              </a:rPr>
              <a:t>热（zhuó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80808"/>
                </a:solidFill>
                <a:effectLst/>
              </a:rPr>
              <a:t>焦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炙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（zhì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可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悯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（mǐn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隧</a:t>
            </a:r>
            <a:r>
              <a:rPr sz="2800" b="1" dirty="0" err="1">
                <a:solidFill>
                  <a:srgbClr val="080808"/>
                </a:solidFill>
                <a:effectLst/>
              </a:rPr>
              <a:t>道（suì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俯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瞰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（kàn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穹</a:t>
            </a:r>
            <a:r>
              <a:rPr sz="2800" b="1" dirty="0" err="1">
                <a:solidFill>
                  <a:srgbClr val="080808"/>
                </a:solidFill>
                <a:effectLst/>
              </a:rPr>
              <a:t>顶（qióng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独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踞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（jù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巉</a:t>
            </a:r>
            <a:r>
              <a:rPr sz="2800" b="1" dirty="0" err="1">
                <a:solidFill>
                  <a:srgbClr val="080808"/>
                </a:solidFill>
                <a:effectLst/>
              </a:rPr>
              <a:t>岩（chán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霓</a:t>
            </a:r>
            <a:r>
              <a:rPr sz="2800" b="1" dirty="0" err="1">
                <a:solidFill>
                  <a:srgbClr val="080808"/>
                </a:solidFill>
                <a:effectLst/>
              </a:rPr>
              <a:t>裳（ní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80808"/>
                </a:solidFill>
                <a:effectLst/>
              </a:rPr>
              <a:t>有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暇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（xiá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颠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簸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（bǒ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醺醺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（xūn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沟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壑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（hè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皑皑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（ái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        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辚辚</a:t>
            </a:r>
            <a:r>
              <a:rPr sz="2800" b="1" dirty="0" err="1">
                <a:solidFill>
                  <a:srgbClr val="080808"/>
                </a:solidFill>
                <a:effectLst/>
              </a:rPr>
              <a:t>（lín</a:t>
            </a:r>
            <a:r>
              <a:rPr sz="2800" b="1" dirty="0">
                <a:solidFill>
                  <a:srgbClr val="080808"/>
                </a:solidFill>
                <a:effectLst/>
              </a:rPr>
              <a:t>）</a:t>
            </a:r>
          </a:p>
          <a:p>
            <a:pPr marL="365125" indent="-255270">
              <a:lnSpc>
                <a:spcPct val="80000"/>
              </a:lnSpc>
              <a:buNone/>
            </a:pPr>
            <a:r>
              <a:rPr sz="2800" b="1" dirty="0" err="1">
                <a:solidFill>
                  <a:srgbClr val="080808"/>
                </a:solidFill>
                <a:effectLst/>
              </a:rPr>
              <a:t>络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绎</a:t>
            </a:r>
            <a:r>
              <a:rPr sz="2800" b="1" dirty="0" err="1">
                <a:solidFill>
                  <a:srgbClr val="080808"/>
                </a:solidFill>
                <a:effectLst/>
              </a:rPr>
              <a:t>不绝（yì</a:t>
            </a:r>
            <a:r>
              <a:rPr sz="2800" b="1" dirty="0">
                <a:solidFill>
                  <a:srgbClr val="080808"/>
                </a:solidFill>
                <a:effectLst/>
              </a:rPr>
              <a:t>）                    </a:t>
            </a:r>
            <a:r>
              <a:rPr sz="2800" b="1" dirty="0" err="1">
                <a:solidFill>
                  <a:srgbClr val="080808"/>
                </a:solidFill>
                <a:effectLst/>
              </a:rPr>
              <a:t>纷至</a:t>
            </a:r>
            <a:r>
              <a:rPr sz="2800" b="1" dirty="0" err="1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沓</a:t>
            </a:r>
            <a:r>
              <a:rPr sz="2800" b="1" dirty="0" err="1">
                <a:solidFill>
                  <a:srgbClr val="080808"/>
                </a:solidFill>
                <a:effectLst/>
              </a:rPr>
              <a:t>来（tà</a:t>
            </a:r>
            <a:r>
              <a:rPr sz="2800" b="1" dirty="0">
                <a:solidFill>
                  <a:srgbClr val="080808"/>
                </a:solidFill>
                <a:effectLst/>
              </a:rPr>
              <a:t>） </a:t>
            </a:r>
          </a:p>
        </p:txBody>
      </p:sp>
      <p:sp>
        <p:nvSpPr>
          <p:cNvPr id="18445" name="AutoShape 13"/>
          <p:cNvSpPr/>
          <p:nvPr/>
        </p:nvSpPr>
        <p:spPr>
          <a:xfrm>
            <a:off x="1397000" y="4668838"/>
            <a:ext cx="112713" cy="1235075"/>
          </a:xfrm>
          <a:prstGeom prst="leftBrace">
            <a:avLst>
              <a:gd name="adj1" fmla="val 91314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0" name="AutoShape 18"/>
          <p:cNvSpPr/>
          <p:nvPr/>
        </p:nvSpPr>
        <p:spPr>
          <a:xfrm>
            <a:off x="6343650" y="4716463"/>
            <a:ext cx="111125" cy="1216025"/>
          </a:xfrm>
          <a:prstGeom prst="leftBrace">
            <a:avLst>
              <a:gd name="adj1" fmla="val 91190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716867" y="188496"/>
            <a:ext cx="1795657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zh-CN" altLang="en-US" sz="4000" b="1" strike="noStrike" noProof="1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</a:p>
        </p:txBody>
      </p:sp>
    </p:spTree>
    <p:extLst>
      <p:ext uri="{BB962C8B-B14F-4D97-AF65-F5344CB8AC3E}">
        <p14:creationId xmlns:p14="http://schemas.microsoft.com/office/powerpoint/2010/main" val="270758150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4" grpId="1" build="p"/>
      <p:bldP spid="18434" grpId="2" build="p"/>
      <p:bldP spid="18434" grpId="3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5、23、26、31、32、33、34、35、36"/>
  <p:tag name="KSO_WM_TEMPLATE_CATEGORY" val="custom"/>
  <p:tag name="KSO_WM_TEMPLATE_INDEX" val="160539"/>
  <p:tag name="KSO_WM_TAG_VERSION" val="1.0"/>
  <p:tag name="KSO_WM_SLIDE_ID" val="custom16053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39"/>
</p:tagLst>
</file>

<file path=ppt/theme/theme1.xml><?xml version="1.0" encoding="utf-8"?>
<a:theme xmlns:a="http://schemas.openxmlformats.org/drawingml/2006/main" name="CDESIGNC">
  <a:themeElements>
    <a:clrScheme name="">
      <a:dk1>
        <a:srgbClr val="FFFF00"/>
      </a:dk1>
      <a:lt1>
        <a:srgbClr val="FF0000"/>
      </a:lt1>
      <a:dk2>
        <a:srgbClr val="FFFF00"/>
      </a:dk2>
      <a:lt2>
        <a:srgbClr val="C0C0C0"/>
      </a:lt2>
      <a:accent1>
        <a:srgbClr val="33CC33"/>
      </a:accent1>
      <a:accent2>
        <a:srgbClr val="0000FF"/>
      </a:accent2>
      <a:accent3>
        <a:srgbClr val="FFAAAA"/>
      </a:accent3>
      <a:accent4>
        <a:srgbClr val="DCDC00"/>
      </a:accent4>
      <a:accent5>
        <a:srgbClr val="ADE2AD"/>
      </a:accent5>
      <a:accent6>
        <a:srgbClr val="0000E5"/>
      </a:accent6>
      <a:hlink>
        <a:srgbClr val="0099FF"/>
      </a:hlink>
      <a:folHlink>
        <a:srgbClr val="FF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0000"/>
        </a:lt1>
        <a:dk2>
          <a:srgbClr val="000000"/>
        </a:dk2>
        <a:lt2>
          <a:srgbClr val="C0C0C0"/>
        </a:lt2>
        <a:accent1>
          <a:srgbClr val="FEE002"/>
        </a:accent1>
        <a:accent2>
          <a:srgbClr val="3333CC"/>
        </a:accent2>
        <a:accent3>
          <a:srgbClr val="FFAAAA"/>
        </a:accent3>
        <a:accent4>
          <a:srgbClr val="000000"/>
        </a:accent4>
        <a:accent5>
          <a:srgbClr val="FFEDAA"/>
        </a:accent5>
        <a:accent6>
          <a:srgbClr val="2D2DB7"/>
        </a:accent6>
        <a:hlink>
          <a:srgbClr val="0099FF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Designs\CDESIGNC.POT</Template>
  <TotalTime>31</TotalTime>
  <Words>839</Words>
  <Application>Microsoft Office PowerPoint</Application>
  <PresentationFormat>全屏显示(4:3)</PresentationFormat>
  <Paragraphs>79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CDESIGNC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作业：课下阅读马克-吐温的其他作品，体会其语言特色。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lx</cp:lastModifiedBy>
  <cp:revision>11</cp:revision>
  <dcterms:created xsi:type="dcterms:W3CDTF">2018-01-22T22:11:25Z</dcterms:created>
  <dcterms:modified xsi:type="dcterms:W3CDTF">2018-05-04T12:57:15Z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