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10"/>
  </p:notesMasterIdLst>
  <p:sldIdLst>
    <p:sldId id="257" r:id="rId4"/>
    <p:sldId id="258" r:id="rId5"/>
    <p:sldId id="264" r:id="rId6"/>
    <p:sldId id="271" r:id="rId7"/>
    <p:sldId id="267" r:id="rId8"/>
    <p:sldId id="26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535953" y="146573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697317" y="3093945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spcBef>
                <a:spcPct val="50000"/>
              </a:spcBef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pPr>
              <a:spcBef>
                <a:spcPct val="50000"/>
              </a:spcBef>
            </a:pPr>
            <a:endParaRPr lang="zh-CN">
              <a:solidFill>
                <a:srgbClr val="A08366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pPr>
              <a:spcBef>
                <a:spcPct val="50000"/>
              </a:spcBef>
            </a:pPr>
            <a:fld id="{9A0DB2DC-4C9A-4742-B13C-FB6460FD3503}" type="slidenum">
              <a:rPr lang="en-US" altLang="zh-CN" smtClean="0">
                <a:solidFill>
                  <a:srgbClr val="A08366"/>
                </a:solidFill>
              </a:rPr>
            </a:fld>
            <a:endParaRPr lang="zh-CN">
              <a:solidFill>
                <a:srgbClr val="A0836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24429" y="1294839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矩形 32"/>
          <p:cNvSpPr/>
          <p:nvPr/>
        </p:nvSpPr>
        <p:spPr>
          <a:xfrm>
            <a:off x="1201271" y="3017744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6119" y="179295"/>
            <a:ext cx="10972800" cy="990600"/>
          </a:xfrm>
        </p:spPr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en-US" altLang="zh-CN" smtClean="0"/>
            </a:fld>
            <a:endParaRPr lang="zh-CN"/>
          </a:p>
        </p:txBody>
      </p:sp>
      <p:sp>
        <p:nvSpPr>
          <p:cNvPr id="8" name="内容占位符 7"/>
          <p:cNvSpPr>
            <a:spLocks noGrp="1"/>
          </p:cNvSpPr>
          <p:nvPr>
            <p:ph sz="quarter" idx="1" hasCustomPrompt="1"/>
          </p:nvPr>
        </p:nvSpPr>
        <p:spPr>
          <a:xfrm>
            <a:off x="609600" y="1219200"/>
            <a:ext cx="10972800" cy="4937760"/>
          </a:xfrm>
        </p:spPr>
        <p:txBody>
          <a:bodyPr/>
          <a:lstStyle>
            <a:lvl1pPr>
              <a:buNone/>
              <a:defRPr/>
            </a:lvl1pPr>
          </a:lstStyle>
          <a:p>
            <a:pPr lvl="0" eaLnBrk="1" latinLnBrk="0" hangingPunct="1"/>
            <a:r>
              <a:rPr lang="zh-CN" altLang="en-US" dirty="0" smtClean="0"/>
              <a:t>    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en-US" altLang="zh-CN" smtClean="0"/>
            </a:fld>
            <a:endParaRPr lang="zh-CN"/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558800" y="6467475"/>
            <a:ext cx="254465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 panose="05000000000000000000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 panose="05000000000000000000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hyperlink" Target="file:///H:\&#35270;&#21548;&#30427;&#23476;&#65281;&#8220;&#19968;&#24102;&#19968;&#36335;&#8221;&#24494;&#35270;&#39057;&#12298;&#22823;&#36947;&#20043;&#34892;&#12299;&#38663;&#25788;&#26469;&#34989;&#65281;%20&#36229;&#28165;(720P).ql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52705"/>
            <a:ext cx="11963400" cy="675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9218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</p:spPr>
        <p:txBody>
          <a:bodyPr anchor="ctr"/>
          <a:p>
            <a:pPr defTabSz="914400"/>
            <a:r>
              <a:rPr lang="zh-CN" altLang="en-US" sz="9600" b="1" kern="1200" baseline="0">
                <a:latin typeface="Arial" panose="020B0604020202020204" pitchFamily="34" charset="0"/>
                <a:ea typeface="仿宋_GB2312" pitchFamily="1" charset="-122"/>
              </a:rPr>
              <a:t>大道之行也</a:t>
            </a:r>
            <a:endParaRPr lang="zh-CN" altLang="en-US" sz="9600" b="1" kern="1200" baseline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9220" name="副标题 9219"/>
          <p:cNvSpPr>
            <a:spLocks noGrp="1"/>
          </p:cNvSpPr>
          <p:nvPr>
            <p:ph type="subTitle" idx="1"/>
          </p:nvPr>
        </p:nvSpPr>
        <p:spPr>
          <a:xfrm>
            <a:off x="2895600" y="4365625"/>
            <a:ext cx="6400800" cy="1273175"/>
          </a:xfrm>
        </p:spPr>
        <p:txBody>
          <a:bodyPr/>
          <a:p>
            <a:pPr defTabSz="914400"/>
            <a:r>
              <a:rPr lang="en-US" altLang="zh-CN" sz="60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kern="1200" baseline="0">
                <a:latin typeface="Arial" panose="020B0604020202020204" pitchFamily="34" charset="0"/>
                <a:ea typeface="宋体" panose="02010600030101010101" pitchFamily="2" charset="-122"/>
              </a:rPr>
              <a:t>礼记</a:t>
            </a:r>
            <a:r>
              <a:rPr lang="en-US" altLang="zh-CN" sz="60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60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2651760" y="255896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        乌兰察布分校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026" name="Picture 2" descr="八中字体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584" y="634517"/>
            <a:ext cx="1895928" cy="520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内容占位符 9217" descr="图片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975" y="34290"/>
            <a:ext cx="12036425" cy="6708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96240" y="808355"/>
            <a:ext cx="11133455" cy="557720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 panose="05000000000000000000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礼记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，儒家经典之一，亦称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小戴礼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小戴礼记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，相传为西汉戴圣编纂。全书包括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曲礼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檀弓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王制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月令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礼运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中庸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大学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等四十九篇，除有关我国古代社会情况和各种礼节制度的记述外，还包括了孔子及其门人言行的一些小故事。</a:t>
            </a:r>
            <a:endParaRPr lang="zh-CN" altLang="en-US" sz="28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《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礼记</a:t>
            </a: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中国古代一部重要的典章制度书籍，又是一部重要的仁义道德教科书。是孔子以后战国至秦汉之间儒家的作品，全书保存了先秦时代的重要史料。其语言也简洁生动，具有一定的文学价值。</a:t>
            </a:r>
            <a:endParaRPr lang="zh-CN" altLang="en-US" sz="28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/>
              <a:t>四书：《论语》《大学》《孟子》《中庸》。</a:t>
            </a:r>
            <a:endParaRPr lang="zh-CN" altLang="en-US" sz="2800"/>
          </a:p>
          <a:p>
            <a:r>
              <a:rPr lang="zh-CN" altLang="en-US" sz="2800"/>
              <a:t>五经：《诗经》《尚书》《礼记》《周易》《春秋》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005" y="8890"/>
            <a:ext cx="12139930" cy="6697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6050" y="151765"/>
            <a:ext cx="121862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3200" b="1">
                <a:solidFill>
                  <a:srgbClr val="002060"/>
                </a:solidFill>
              </a:rPr>
              <a:t>大道/之行也，天下/为公，选贤/</a:t>
            </a:r>
            <a:r>
              <a:rPr lang="zh-CN" altLang="en-US" sz="3200" b="1">
                <a:solidFill>
                  <a:srgbClr val="FF0000"/>
                </a:solidFill>
              </a:rPr>
              <a:t>与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（jŭ）</a:t>
            </a:r>
            <a:r>
              <a:rPr lang="zh-CN" altLang="en-US" sz="3200" b="1">
                <a:solidFill>
                  <a:srgbClr val="002060"/>
                </a:solidFill>
              </a:rPr>
              <a:t>能，讲信/</a:t>
            </a:r>
            <a:r>
              <a:rPr lang="zh-CN" altLang="en-US" sz="3200" b="1">
                <a:solidFill>
                  <a:srgbClr val="FF0000"/>
                </a:solidFill>
              </a:rPr>
              <a:t>修</a:t>
            </a:r>
            <a:r>
              <a:rPr lang="zh-CN" altLang="en-US" sz="3200" b="1">
                <a:solidFill>
                  <a:srgbClr val="002060"/>
                </a:solidFill>
              </a:rPr>
              <a:t>睦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(mù)</a:t>
            </a:r>
            <a:r>
              <a:rPr lang="zh-CN" altLang="en-US" sz="3200" b="1">
                <a:solidFill>
                  <a:srgbClr val="002060"/>
                </a:solidFill>
              </a:rPr>
              <a:t>。</a:t>
            </a:r>
            <a:endParaRPr lang="zh-CN" altLang="en-US" sz="3200" b="1">
              <a:solidFill>
                <a:srgbClr val="002060"/>
              </a:solidFill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solidFill>
                  <a:srgbClr val="002060"/>
                </a:solidFill>
              </a:rPr>
              <a:t>故/人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 不独/</a:t>
            </a:r>
            <a:r>
              <a:rPr lang="zh-CN" altLang="en-US" sz="3200" b="1">
                <a:solidFill>
                  <a:srgbClr val="FF0000"/>
                </a:solidFill>
              </a:rPr>
              <a:t>亲</a:t>
            </a:r>
            <a:r>
              <a:rPr lang="zh-CN" altLang="en-US" sz="3200" b="1">
                <a:solidFill>
                  <a:srgbClr val="002060"/>
                </a:solidFill>
              </a:rPr>
              <a:t>其</a:t>
            </a:r>
            <a:r>
              <a:rPr lang="zh-CN" altLang="en-US" sz="3200" b="1">
                <a:solidFill>
                  <a:srgbClr val="FF0000"/>
                </a:solidFill>
              </a:rPr>
              <a:t>亲</a:t>
            </a:r>
            <a:r>
              <a:rPr lang="zh-CN" altLang="en-US" sz="3200" b="1">
                <a:solidFill>
                  <a:srgbClr val="002060"/>
                </a:solidFill>
              </a:rPr>
              <a:t>，不独/</a:t>
            </a:r>
            <a:r>
              <a:rPr lang="zh-CN" altLang="en-US" sz="3200" b="1">
                <a:solidFill>
                  <a:srgbClr val="FF0000"/>
                </a:solidFill>
              </a:rPr>
              <a:t>子</a:t>
            </a:r>
            <a:r>
              <a:rPr lang="zh-CN" altLang="en-US" sz="3200" b="1">
                <a:solidFill>
                  <a:srgbClr val="002060"/>
                </a:solidFill>
              </a:rPr>
              <a:t>其</a:t>
            </a:r>
            <a:r>
              <a:rPr lang="zh-CN" altLang="en-US" sz="3200" b="1">
                <a:solidFill>
                  <a:srgbClr val="FF0000"/>
                </a:solidFill>
              </a:rPr>
              <a:t>子</a:t>
            </a:r>
            <a:r>
              <a:rPr lang="zh-CN" altLang="en-US" sz="3200" b="1">
                <a:solidFill>
                  <a:srgbClr val="002060"/>
                </a:solidFill>
              </a:rPr>
              <a:t>，使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老/有所终，壮/有所用，幼/ 有所长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(zhǎng)</a:t>
            </a:r>
            <a:r>
              <a:rPr lang="zh-CN" altLang="en-US" sz="3200" b="1">
                <a:solidFill>
                  <a:srgbClr val="002060"/>
                </a:solidFill>
              </a:rPr>
              <a:t>，</a:t>
            </a:r>
            <a:r>
              <a:rPr lang="zh-CN" altLang="en-US" sz="3200" b="1">
                <a:solidFill>
                  <a:srgbClr val="FF0000"/>
                </a:solidFill>
              </a:rPr>
              <a:t>矜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（guān）</a:t>
            </a:r>
            <a:r>
              <a:rPr lang="zh-CN" altLang="en-US" sz="3200" b="1">
                <a:solidFill>
                  <a:srgbClr val="002060"/>
                </a:solidFill>
              </a:rPr>
              <a:t>/、</a:t>
            </a:r>
            <a:r>
              <a:rPr lang="zh-CN" altLang="en-US" sz="3200" b="1">
                <a:solidFill>
                  <a:srgbClr val="FF0000"/>
                </a:solidFill>
              </a:rPr>
              <a:t>寡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孤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独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、废疾者/皆有所养，男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有</a:t>
            </a:r>
            <a:r>
              <a:rPr lang="zh-CN" altLang="en-US" sz="3200" b="1">
                <a:solidFill>
                  <a:srgbClr val="FF0000"/>
                </a:solidFill>
              </a:rPr>
              <a:t>分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（fèn）</a:t>
            </a:r>
            <a:r>
              <a:rPr lang="zh-CN" altLang="en-US" sz="3200" b="1">
                <a:solidFill>
                  <a:srgbClr val="002060"/>
                </a:solidFill>
              </a:rPr>
              <a:t>，女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有</a:t>
            </a:r>
            <a:r>
              <a:rPr lang="zh-CN" altLang="en-US" sz="3200" b="1">
                <a:solidFill>
                  <a:srgbClr val="FF0000"/>
                </a:solidFill>
              </a:rPr>
              <a:t>归</a:t>
            </a:r>
            <a:r>
              <a:rPr lang="zh-CN" altLang="en-US" sz="3200" b="1">
                <a:solidFill>
                  <a:srgbClr val="002060"/>
                </a:solidFill>
              </a:rPr>
              <a:t>。货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FF0000"/>
                </a:solidFill>
              </a:rPr>
              <a:t>恶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(wù)</a:t>
            </a:r>
            <a:r>
              <a:rPr lang="zh-CN" altLang="en-US" sz="3200" b="1">
                <a:solidFill>
                  <a:srgbClr val="002060"/>
                </a:solidFill>
              </a:rPr>
              <a:t>其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弃于地也，不必/藏于己；力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恶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(wù)</a:t>
            </a:r>
            <a:r>
              <a:rPr lang="zh-CN" altLang="en-US" sz="3200" b="1">
                <a:solidFill>
                  <a:srgbClr val="002060"/>
                </a:solidFill>
              </a:rPr>
              <a:t>其/不出于身也，不必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002060"/>
                </a:solidFill>
              </a:rPr>
              <a:t>为己。</a:t>
            </a:r>
            <a:endParaRPr lang="zh-CN" altLang="en-US" sz="3200" b="1">
              <a:solidFill>
                <a:srgbClr val="002060"/>
              </a:solidFill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solidFill>
                  <a:srgbClr val="002060"/>
                </a:solidFill>
              </a:rPr>
              <a:t>是故/谋闭/而不兴，盗窃/乱贼/而不</a:t>
            </a:r>
            <a:r>
              <a:rPr lang="zh-CN" altLang="en-US" sz="3200" b="1">
                <a:solidFill>
                  <a:srgbClr val="FF0000"/>
                </a:solidFill>
              </a:rPr>
              <a:t>作</a:t>
            </a:r>
            <a:r>
              <a:rPr lang="zh-CN" altLang="en-US" sz="3200" b="1">
                <a:solidFill>
                  <a:srgbClr val="002060"/>
                </a:solidFill>
              </a:rPr>
              <a:t>， 故/外户/而不闭，是谓/大同。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7840" y="1082040"/>
            <a:ext cx="2057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同</a:t>
            </a:r>
            <a:r>
              <a:rPr lang="en-US" altLang="zh-CN" sz="2000"/>
              <a:t>“</a:t>
            </a:r>
            <a:r>
              <a:rPr lang="zh-CN" altLang="en-US" sz="2000"/>
              <a:t>举</a:t>
            </a:r>
            <a:r>
              <a:rPr lang="en-US" altLang="zh-CN" sz="2000"/>
              <a:t>”</a:t>
            </a:r>
            <a:r>
              <a:rPr lang="zh-CN" altLang="en-US" sz="2000"/>
              <a:t>，推举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9006840" y="1127760"/>
            <a:ext cx="1539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培养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1447800" y="214884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以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000"/>
              <a:t>为亲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129280" y="2148840"/>
            <a:ext cx="731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父母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4221480" y="214884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以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000"/>
              <a:t>为子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5893435" y="214884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子女</a:t>
            </a:r>
            <a:endParaRPr lang="zh-CN" altLang="en-US" sz="2000"/>
          </a:p>
        </p:txBody>
      </p:sp>
      <p:sp>
        <p:nvSpPr>
          <p:cNvPr id="13" name="文本框 12"/>
          <p:cNvSpPr txBox="1"/>
          <p:nvPr/>
        </p:nvSpPr>
        <p:spPr>
          <a:xfrm>
            <a:off x="2900680" y="3093720"/>
            <a:ext cx="2301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同</a:t>
            </a:r>
            <a:r>
              <a:rPr lang="en-US" altLang="zh-CN" sz="2000"/>
              <a:t>“</a:t>
            </a:r>
            <a:r>
              <a:rPr lang="zh-CN" altLang="en-US" sz="2000"/>
              <a:t>鳏</a:t>
            </a:r>
            <a:r>
              <a:rPr lang="en-US" altLang="zh-CN" sz="2000"/>
              <a:t>”</a:t>
            </a:r>
            <a:r>
              <a:rPr lang="zh-CN" altLang="en-US" sz="2000"/>
              <a:t>，老而无妻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5554980" y="3093720"/>
            <a:ext cx="136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老而无夫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6922135" y="309372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幼儿无父</a:t>
            </a:r>
            <a:endParaRPr lang="zh-CN" altLang="en-US" sz="2000"/>
          </a:p>
        </p:txBody>
      </p:sp>
      <p:sp>
        <p:nvSpPr>
          <p:cNvPr id="17" name="文本框 16"/>
          <p:cNvSpPr txBox="1"/>
          <p:nvPr/>
        </p:nvSpPr>
        <p:spPr>
          <a:xfrm>
            <a:off x="7635240" y="214884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老而无子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975360" y="409956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职分，职守</a:t>
            </a:r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4104640" y="409956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女子出嫁</a:t>
            </a:r>
            <a:endParaRPr lang="zh-CN" altLang="en-US" sz="2000"/>
          </a:p>
        </p:txBody>
      </p:sp>
      <p:sp>
        <p:nvSpPr>
          <p:cNvPr id="20" name="文本框 19"/>
          <p:cNvSpPr txBox="1"/>
          <p:nvPr/>
        </p:nvSpPr>
        <p:spPr>
          <a:xfrm>
            <a:off x="5674360" y="409956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憎恶</a:t>
            </a:r>
            <a:endParaRPr lang="zh-CN" altLang="en-US" sz="2000"/>
          </a:p>
        </p:txBody>
      </p:sp>
      <p:sp>
        <p:nvSpPr>
          <p:cNvPr id="21" name="文本框 20"/>
          <p:cNvSpPr txBox="1"/>
          <p:nvPr/>
        </p:nvSpPr>
        <p:spPr>
          <a:xfrm>
            <a:off x="6261100" y="601535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兴起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p>
            <a:endParaRPr lang="zh-CN" altLang="en-US"/>
          </a:p>
          <a:p>
            <a:endParaRPr lang="zh-CN" altLang="en-US">
              <a:solidFill>
                <a:srgbClr val="002060"/>
              </a:solidFill>
            </a:endParaRPr>
          </a:p>
          <a:p>
            <a:endParaRPr lang="zh-CN" altLang="en-US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50165"/>
            <a:ext cx="11992610" cy="6729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54480" y="335280"/>
            <a:ext cx="63398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自然环境</a:t>
            </a:r>
            <a:endParaRPr lang="zh-CN" altLang="en-US" sz="4800"/>
          </a:p>
          <a:p>
            <a:r>
              <a:rPr lang="zh-CN" altLang="en-US" sz="4800"/>
              <a:t>社会环境</a:t>
            </a:r>
            <a:endParaRPr lang="zh-CN" altLang="en-US" sz="4800"/>
          </a:p>
          <a:p>
            <a:r>
              <a:rPr lang="zh-CN" altLang="en-US" sz="4800"/>
              <a:t>民风</a:t>
            </a:r>
            <a:endParaRPr lang="zh-CN" altLang="en-US" sz="4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p>
            <a:r>
              <a:rPr lang="en-US" altLang="zh-CN">
                <a:solidFill>
                  <a:srgbClr val="002060"/>
                </a:solidFill>
              </a:rPr>
              <a:t>      </a:t>
            </a:r>
            <a:r>
              <a:rPr lang="en-US" altLang="zh-CN" sz="3200">
                <a:solidFill>
                  <a:srgbClr val="002060"/>
                </a:solidFill>
              </a:rPr>
              <a:t>“</a:t>
            </a:r>
            <a:r>
              <a:rPr lang="zh-CN" altLang="en-US" sz="3200">
                <a:solidFill>
                  <a:srgbClr val="002060"/>
                </a:solidFill>
              </a:rPr>
              <a:t>大同</a:t>
            </a:r>
            <a:r>
              <a:rPr lang="en-US" altLang="zh-CN" sz="3200">
                <a:solidFill>
                  <a:srgbClr val="002060"/>
                </a:solidFill>
              </a:rPr>
              <a:t>”</a:t>
            </a:r>
            <a:r>
              <a:rPr lang="zh-CN" altLang="en-US" sz="3200">
                <a:solidFill>
                  <a:srgbClr val="002060"/>
                </a:solidFill>
              </a:rPr>
              <a:t>是儒家的一个理想社会，这个理想社会在小生产的基础上不可能成为现实，尽管这样的理想社会在当时的社会条件下不可能成为现实，但它却成为我国社会思想史上的一份宝贵财富，两千多年来一直成为许多思想家和改革家所追求的理想</a:t>
            </a:r>
            <a:r>
              <a:rPr lang="en-US" altLang="zh-CN" sz="3200">
                <a:solidFill>
                  <a:srgbClr val="002060"/>
                </a:solidFill>
              </a:rPr>
              <a:t>“</a:t>
            </a:r>
            <a:r>
              <a:rPr lang="zh-CN" altLang="en-US" sz="3200">
                <a:solidFill>
                  <a:srgbClr val="002060"/>
                </a:solidFill>
                <a:sym typeface="+mn-ea"/>
              </a:rPr>
              <a:t>桃源</a:t>
            </a:r>
            <a:r>
              <a:rPr lang="en-US" altLang="zh-CN" sz="3200">
                <a:solidFill>
                  <a:srgbClr val="002060"/>
                </a:solidFill>
              </a:rPr>
              <a:t>”</a:t>
            </a:r>
            <a:r>
              <a:rPr lang="zh-CN" altLang="en-US" sz="3200">
                <a:solidFill>
                  <a:srgbClr val="002060"/>
                </a:solidFill>
              </a:rPr>
              <a:t>。其思想意义极为深远。</a:t>
            </a:r>
            <a:endParaRPr lang="zh-CN" altLang="en-US" sz="3200">
              <a:solidFill>
                <a:srgbClr val="002060"/>
              </a:solidFill>
            </a:endParaRPr>
          </a:p>
        </p:txBody>
      </p:sp>
      <p:sp>
        <p:nvSpPr>
          <p:cNvPr id="4" name="动作按钮: 前进或下一项 3">
            <a:hlinkClick r:id="rId1" action="ppaction://hlinkfile"/>
          </p:cNvPr>
          <p:cNvSpPr/>
          <p:nvPr/>
        </p:nvSpPr>
        <p:spPr>
          <a:xfrm>
            <a:off x="9966960" y="4998720"/>
            <a:ext cx="1249680" cy="10058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作业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p>
            <a:endParaRPr lang="zh-CN" altLang="en-US"/>
          </a:p>
          <a:p>
            <a:r>
              <a:rPr lang="en-US" altLang="zh-CN">
                <a:solidFill>
                  <a:srgbClr val="002060"/>
                </a:solidFill>
              </a:rPr>
              <a:t>1</a:t>
            </a:r>
            <a:r>
              <a:rPr lang="zh-CN" altLang="en-US">
                <a:solidFill>
                  <a:srgbClr val="002060"/>
                </a:solidFill>
                <a:ea typeface="宋体" panose="02010600030101010101" pitchFamily="2" charset="-122"/>
              </a:rPr>
              <a:t>、</a:t>
            </a:r>
            <a:r>
              <a:rPr lang="zh-CN" altLang="en-US">
                <a:solidFill>
                  <a:srgbClr val="002060"/>
                </a:solidFill>
              </a:rPr>
              <a:t>归纳总结文言知识（古今异义、通假字、词类活用）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en-US" altLang="zh-CN">
                <a:solidFill>
                  <a:srgbClr val="002060"/>
                </a:solidFill>
              </a:rPr>
              <a:t>2</a:t>
            </a:r>
            <a:r>
              <a:rPr lang="zh-CN" altLang="en-US">
                <a:solidFill>
                  <a:srgbClr val="002060"/>
                </a:solidFill>
                <a:ea typeface="宋体" panose="02010600030101010101" pitchFamily="2" charset="-122"/>
              </a:rPr>
              <a:t>、背诵全文。</a:t>
            </a:r>
            <a:endParaRPr lang="zh-CN" altLang="en-US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WPS 演示</Application>
  <PresentationFormat>宽屏</PresentationFormat>
  <Paragraphs>57</Paragraphs>
  <Slides>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黑体</vt:lpstr>
      <vt:lpstr>Wingdings 3</vt:lpstr>
      <vt:lpstr>Wingdings</vt:lpstr>
      <vt:lpstr>仿宋_GB2312</vt:lpstr>
      <vt:lpstr>隶书</vt:lpstr>
      <vt:lpstr>微软雅黑</vt:lpstr>
      <vt:lpstr>仿宋</vt:lpstr>
      <vt:lpstr>Arial Unicode MS</vt:lpstr>
      <vt:lpstr>Calibri</vt:lpstr>
      <vt:lpstr>Rockwell</vt:lpstr>
      <vt:lpstr>方正姚体</vt:lpstr>
      <vt:lpstr>Segoe Print</vt:lpstr>
      <vt:lpstr>Symbol</vt:lpstr>
      <vt:lpstr>Office 主题</vt:lpstr>
      <vt:lpstr>质朴</vt:lpstr>
      <vt:lpstr>大道之行也</vt:lpstr>
      <vt:lpstr>PowerPoint 演示文稿</vt:lpstr>
      <vt:lpstr>PowerPoint 演示文稿</vt:lpstr>
      <vt:lpstr>作业</vt:lpstr>
      <vt:lpstr>PowerPoint 演示文稿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蒙娜丽莎的眼泪</cp:lastModifiedBy>
  <cp:revision>19</cp:revision>
  <dcterms:created xsi:type="dcterms:W3CDTF">2018-03-01T02:03:00Z</dcterms:created>
  <dcterms:modified xsi:type="dcterms:W3CDTF">2018-05-14T10:02:48Z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